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400" r:id="rId2"/>
    <p:sldId id="423" r:id="rId3"/>
    <p:sldId id="431" r:id="rId4"/>
    <p:sldId id="443" r:id="rId5"/>
    <p:sldId id="450" r:id="rId6"/>
    <p:sldId id="447" r:id="rId7"/>
    <p:sldId id="448" r:id="rId8"/>
    <p:sldId id="441" r:id="rId9"/>
    <p:sldId id="449" r:id="rId10"/>
    <p:sldId id="428" r:id="rId11"/>
    <p:sldId id="420" r:id="rId12"/>
    <p:sldId id="452" r:id="rId13"/>
    <p:sldId id="444" r:id="rId14"/>
    <p:sldId id="451" r:id="rId15"/>
    <p:sldId id="446" r:id="rId16"/>
    <p:sldId id="391" r:id="rId17"/>
    <p:sldId id="392" r:id="rId18"/>
    <p:sldId id="429" r:id="rId19"/>
    <p:sldId id="453" r:id="rId20"/>
    <p:sldId id="432" r:id="rId21"/>
    <p:sldId id="454" r:id="rId22"/>
    <p:sldId id="436" r:id="rId23"/>
    <p:sldId id="438" r:id="rId24"/>
    <p:sldId id="439" r:id="rId25"/>
    <p:sldId id="455" r:id="rId26"/>
    <p:sldId id="396" r:id="rId27"/>
    <p:sldId id="397" r:id="rId28"/>
  </p:sldIdLst>
  <p:sldSz cx="9144000" cy="6858000" type="screen4x3"/>
  <p:notesSz cx="9928225" cy="67976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9900"/>
    <a:srgbClr val="CC0066"/>
    <a:srgbClr val="0000FF"/>
    <a:srgbClr val="009900"/>
    <a:srgbClr val="990000"/>
    <a:srgbClr val="99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80" y="36"/>
      </p:cViewPr>
      <p:guideLst>
        <p:guide orient="horz" pos="2196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498" y="-6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08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07050" y="0"/>
            <a:ext cx="4371975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8588"/>
            <a:ext cx="4260850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07050" y="6478588"/>
            <a:ext cx="4371975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55A55A3-93D6-4EC7-A685-67BE59715F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1513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0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563" y="3228975"/>
            <a:ext cx="72771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0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7F9B83B-A3CA-4743-9348-76D11EDC8B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5634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3810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6699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9525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2414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5" name="Line 5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8" name="Line 8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561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5660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2900D-3659-4201-8DAD-63B4CD79E06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331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139950" cy="60753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6388" y="228600"/>
            <a:ext cx="6269037" cy="60753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27B96-42EE-4491-907D-13162C47AA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4544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6388" y="228600"/>
            <a:ext cx="8561387" cy="6075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CEC70-40F8-44BF-A659-1244C5F8DE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669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98583-9402-4001-B74E-40CAA96665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855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6DD6E-EB4C-46E0-A559-13D8A8CA34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115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2263" y="1296988"/>
            <a:ext cx="419100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663" y="1296988"/>
            <a:ext cx="419100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FC16-FF3D-4F6D-937D-8C16898D64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493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80DFA-BBD1-459E-A66D-906B0130A4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432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90DBE-26F2-40B7-9FF9-BD0ACB162D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698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703DB-954A-40DE-A3C5-1403E32905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463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DCFA-FA32-4A85-8ED7-089D73D139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040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6558F-10BE-45E6-814C-71164D297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029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296988"/>
            <a:ext cx="8534400" cy="50069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9413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 i="1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0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07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28DE0C8-EB8C-4948-9FB4-B290D2AA3C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6388" y="228600"/>
            <a:ext cx="85613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1037" name="Line 8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8" name="Line 9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9" name="Line 10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40" name="Line 11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grpSp>
        <p:nvGrpSpPr>
          <p:cNvPr id="1032" name="Group 12"/>
          <p:cNvGrpSpPr>
            <a:grpSpLocks/>
          </p:cNvGrpSpPr>
          <p:nvPr userDrawn="1"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1033" name="Line 13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4" name="Line 14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5" name="Line 15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6" name="Line 16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宋体" charset="0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v"/>
        <a:defRPr kumimoji="1" sz="2400">
          <a:solidFill>
            <a:schemeClr val="tx1"/>
          </a:solidFill>
          <a:latin typeface="+mn-lt"/>
          <a:ea typeface="宋体" charset="0"/>
          <a:cs typeface="宋体" charset="0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宋体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¡"/>
        <a:defRPr kumimoji="1" sz="1600">
          <a:solidFill>
            <a:schemeClr val="tx1"/>
          </a:solidFill>
          <a:latin typeface="+mn-lt"/>
          <a:ea typeface="宋体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kumimoji="1" sz="1600">
          <a:solidFill>
            <a:schemeClr val="tx1"/>
          </a:solidFill>
          <a:latin typeface="+mn-lt"/>
          <a:ea typeface="宋体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iff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Status and prospects of computing at IHEP </a:t>
            </a:r>
            <a:endParaRPr lang="en-US" altLang="en-US" dirty="0" smtClean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1371600" y="3724275"/>
            <a:ext cx="6400800" cy="1752600"/>
          </a:xfr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en-GB" altLang="en-US" dirty="0" err="1" smtClean="0">
                <a:ea typeface="宋体" pitchFamily="2" charset="-122"/>
              </a:rPr>
              <a:t>Xiaomei</a:t>
            </a:r>
            <a:r>
              <a:rPr lang="en-GB" altLang="en-US" dirty="0" smtClean="0">
                <a:ea typeface="宋体" pitchFamily="2" charset="-122"/>
              </a:rPr>
              <a:t> Zhang</a:t>
            </a:r>
          </a:p>
          <a:p>
            <a:r>
              <a:rPr lang="en-GB" altLang="en-US" sz="1800" dirty="0" smtClean="0">
                <a:ea typeface="宋体" pitchFamily="2" charset="-122"/>
              </a:rPr>
              <a:t>IHEP Computing </a:t>
            </a:r>
            <a:r>
              <a:rPr lang="en-GB" altLang="en-US" sz="1800" dirty="0" err="1" smtClean="0">
                <a:ea typeface="宋体" pitchFamily="2" charset="-122"/>
              </a:rPr>
              <a:t>Center</a:t>
            </a:r>
            <a:endParaRPr lang="en-GB" altLang="en-US" sz="1800" dirty="0" smtClean="0">
              <a:ea typeface="宋体" pitchFamily="2" charset="-122"/>
            </a:endParaRPr>
          </a:p>
          <a:p>
            <a:r>
              <a:rPr lang="en-GB" altLang="en-US" sz="1800" dirty="0" smtClean="0">
                <a:ea typeface="宋体" pitchFamily="2" charset="-122"/>
              </a:rPr>
              <a:t>April 4, 2018, CNAF</a:t>
            </a:r>
            <a:endParaRPr lang="en-GB" altLang="en-US" sz="18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3" y="4381500"/>
            <a:ext cx="7772400" cy="1362075"/>
          </a:xfrm>
        </p:spPr>
        <p:txBody>
          <a:bodyPr/>
          <a:lstStyle/>
          <a:p>
            <a:pPr lvl="1" algn="l"/>
            <a:r>
              <a:rPr lang="en-GB" altLang="en-US" sz="2800" dirty="0" smtClean="0">
                <a:ea typeface="宋体" pitchFamily="2" charset="-122"/>
              </a:rPr>
              <a:t>.Computing</a:t>
            </a:r>
            <a:br>
              <a:rPr lang="en-GB" altLang="en-US" sz="2800" dirty="0" smtClean="0">
                <a:ea typeface="宋体" pitchFamily="2" charset="-122"/>
              </a:rPr>
            </a:br>
            <a:r>
              <a:rPr lang="en-GB" altLang="en-US" sz="2800" dirty="0" smtClean="0">
                <a:ea typeface="宋体" pitchFamily="2" charset="-122"/>
              </a:rPr>
              <a:t>.Storage</a:t>
            </a:r>
            <a:br>
              <a:rPr lang="en-GB" altLang="en-US" sz="2800" dirty="0" smtClean="0">
                <a:ea typeface="宋体" pitchFamily="2" charset="-122"/>
              </a:rPr>
            </a:br>
            <a:r>
              <a:rPr lang="en-GB" altLang="en-US" sz="2800" dirty="0" smtClean="0">
                <a:ea typeface="宋体" pitchFamily="2" charset="-122"/>
              </a:rPr>
              <a:t>.Network </a:t>
            </a:r>
            <a:r>
              <a:rPr lang="en-GB" altLang="en-US" dirty="0" smtClean="0">
                <a:ea typeface="宋体" pitchFamily="2" charset="-122"/>
              </a:rPr>
              <a:t/>
            </a:r>
            <a:br>
              <a:rPr lang="en-GB" altLang="en-US" dirty="0" smtClean="0">
                <a:ea typeface="宋体" pitchFamily="2" charset="-122"/>
              </a:rPr>
            </a:b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3600" b="1" dirty="0">
                <a:latin typeface="Arial" charset="0"/>
                <a:ea typeface="宋体" pitchFamily="2" charset="-122"/>
              </a:rPr>
              <a:t>Computing environment at IHEP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6DD6E-EB4C-46E0-A559-13D8A8CA3414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57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HTC Computing </a:t>
            </a:r>
            <a:r>
              <a:rPr lang="en-US" altLang="zh-CN" dirty="0" smtClean="0">
                <a:ea typeface="宋体" pitchFamily="2" charset="-122"/>
              </a:rPr>
              <a:t>resources</a:t>
            </a:r>
            <a:endParaRPr lang="zh-CN" altLang="en-US" dirty="0" smtClean="0">
              <a:ea typeface="宋体" pitchFamily="2" charset="-122"/>
            </a:endParaRPr>
          </a:p>
        </p:txBody>
      </p:sp>
      <p:sp useBgFill="1"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55562" y="1252538"/>
            <a:ext cx="5122830" cy="53419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kern="1200" dirty="0">
                <a:ea typeface="宋体" pitchFamily="2" charset="-122"/>
              </a:rPr>
              <a:t>Local clusters</a:t>
            </a:r>
          </a:p>
          <a:p>
            <a:pPr lvl="1" eaLnBrk="1" hangingPunct="1">
              <a:defRPr/>
            </a:pPr>
            <a:r>
              <a:rPr lang="en-US" altLang="zh-CN" dirty="0" smtClean="0">
                <a:ea typeface="宋体" pitchFamily="2" charset="-122"/>
              </a:rPr>
              <a:t>16,000 CPU cores</a:t>
            </a:r>
          </a:p>
          <a:p>
            <a:pPr lvl="1" eaLnBrk="1" hangingPunct="1">
              <a:defRPr/>
            </a:pPr>
            <a:r>
              <a:rPr lang="en-US" altLang="zh-CN" dirty="0" smtClean="0">
                <a:ea typeface="宋体" pitchFamily="2" charset="-122"/>
              </a:rPr>
              <a:t>Scheduler</a:t>
            </a:r>
            <a:r>
              <a:rPr lang="en-US" altLang="zh-CN" dirty="0" smtClean="0">
                <a:ea typeface="宋体" pitchFamily="2" charset="-122"/>
              </a:rPr>
              <a:t>: </a:t>
            </a:r>
          </a:p>
          <a:p>
            <a:pPr lvl="2" eaLnBrk="1" hangingPunct="1">
              <a:defRPr/>
            </a:pPr>
            <a:r>
              <a:rPr lang="en-US" altLang="zh-CN" sz="1800" dirty="0" smtClean="0">
                <a:ea typeface="宋体" pitchFamily="2" charset="-122"/>
              </a:rPr>
              <a:t>PBS/Maui (before)</a:t>
            </a:r>
          </a:p>
          <a:p>
            <a:pPr lvl="2" eaLnBrk="1" hangingPunct="1">
              <a:defRPr/>
            </a:pPr>
            <a:r>
              <a:rPr lang="en-US" altLang="zh-CN" sz="1800" dirty="0" err="1" smtClean="0">
                <a:ea typeface="宋体" pitchFamily="2" charset="-122"/>
              </a:rPr>
              <a:t>HTCondor</a:t>
            </a:r>
            <a:r>
              <a:rPr lang="en-US" altLang="zh-CN" sz="1800" dirty="0" smtClean="0">
                <a:ea typeface="宋体" pitchFamily="2" charset="-122"/>
              </a:rPr>
              <a:t> (now)</a:t>
            </a:r>
            <a:endParaRPr lang="en-US" altLang="zh-CN" dirty="0" smtClean="0">
              <a:ea typeface="宋体" pitchFamily="2" charset="-122"/>
            </a:endParaRPr>
          </a:p>
          <a:p>
            <a:pPr eaLnBrk="1" hangingPunct="1">
              <a:defRPr/>
            </a:pPr>
            <a:r>
              <a:rPr lang="en-US" altLang="zh-CN" dirty="0" smtClean="0">
                <a:ea typeface="宋体" pitchFamily="2" charset="-122"/>
              </a:rPr>
              <a:t>Grid site (WLCG)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zh-CN" kern="1200" dirty="0" smtClean="0">
                <a:ea typeface="华文彩云" pitchFamily="2" charset="-122"/>
                <a:cs typeface="+mn-cs"/>
              </a:rPr>
              <a:t>1,200 </a:t>
            </a:r>
            <a:r>
              <a:rPr lang="en-US" altLang="zh-CN" kern="1200" dirty="0">
                <a:ea typeface="华文彩云" pitchFamily="2" charset="-122"/>
                <a:cs typeface="+mn-cs"/>
              </a:rPr>
              <a:t>CPU </a:t>
            </a:r>
            <a:r>
              <a:rPr lang="en-US" altLang="zh-CN" kern="1200" dirty="0" smtClean="0">
                <a:ea typeface="华文彩云" pitchFamily="2" charset="-122"/>
                <a:cs typeface="+mn-cs"/>
              </a:rPr>
              <a:t>Cores, </a:t>
            </a:r>
            <a:r>
              <a:rPr lang="en-US" altLang="zh-CN" kern="1200" dirty="0" err="1" smtClean="0">
                <a:ea typeface="华文彩云" pitchFamily="2" charset="-122"/>
                <a:cs typeface="+mn-cs"/>
              </a:rPr>
              <a:t>CreamCE</a:t>
            </a:r>
            <a:endParaRPr lang="en-US" altLang="zh-CN" kern="1200" dirty="0" smtClean="0">
              <a:ea typeface="华文彩云" pitchFamily="2" charset="-122"/>
              <a:cs typeface="+mn-cs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zh-CN" kern="1200" dirty="0" smtClean="0">
                <a:ea typeface="华文彩云" pitchFamily="2" charset="-122"/>
                <a:cs typeface="+mn-cs"/>
              </a:rPr>
              <a:t>1PB for CMS and Atlas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zh-CN" kern="1200" dirty="0" smtClean="0">
                <a:ea typeface="华文彩云" pitchFamily="2" charset="-122"/>
                <a:cs typeface="+mn-cs"/>
              </a:rPr>
              <a:t>Going to support </a:t>
            </a:r>
            <a:r>
              <a:rPr lang="en-US" altLang="zh-CN" kern="1200" dirty="0" err="1" smtClean="0">
                <a:ea typeface="华文彩云" pitchFamily="2" charset="-122"/>
                <a:cs typeface="+mn-cs"/>
              </a:rPr>
              <a:t>LHCb</a:t>
            </a:r>
            <a:r>
              <a:rPr lang="en-US" altLang="zh-CN" kern="1200" dirty="0" smtClean="0">
                <a:ea typeface="华文彩云" pitchFamily="2" charset="-122"/>
                <a:cs typeface="+mn-cs"/>
              </a:rPr>
              <a:t> this year</a:t>
            </a:r>
            <a:endParaRPr lang="en-US" altLang="zh-CN" kern="1200" dirty="0">
              <a:ea typeface="华文彩云" pitchFamily="2" charset="-122"/>
              <a:cs typeface="+mn-cs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4737100" y="1193802"/>
            <a:ext cx="4203700" cy="3949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1" lang="en-GB" altLang="zh-CN" dirty="0">
                <a:ea typeface="宋体" pitchFamily="2" charset="-122"/>
                <a:cs typeface="宋体" charset="0"/>
              </a:rPr>
              <a:t>The </a:t>
            </a:r>
            <a:r>
              <a:rPr kumimoji="1" lang="en-GB" altLang="zh-CN" dirty="0" smtClean="0">
                <a:ea typeface="宋体" pitchFamily="2" charset="-122"/>
                <a:cs typeface="宋体" charset="0"/>
              </a:rPr>
              <a:t>DIRAC-based </a:t>
            </a:r>
            <a:r>
              <a:rPr kumimoji="1" lang="en-GB" altLang="zh-CN" dirty="0">
                <a:ea typeface="宋体" pitchFamily="2" charset="-122"/>
                <a:cs typeface="宋体" charset="0"/>
              </a:rPr>
              <a:t>distributed computing </a:t>
            </a:r>
            <a:r>
              <a:rPr kumimoji="1" lang="en-GB" altLang="zh-CN" dirty="0" smtClean="0">
                <a:ea typeface="宋体" pitchFamily="2" charset="-122"/>
                <a:cs typeface="宋体" charset="0"/>
              </a:rPr>
              <a:t>system for BESIII, JUNO..</a:t>
            </a:r>
            <a:endParaRPr kumimoji="1" lang="en-GB" altLang="zh-CN" dirty="0">
              <a:ea typeface="宋体" pitchFamily="2" charset="-122"/>
              <a:cs typeface="宋体" charset="0"/>
            </a:endParaRPr>
          </a:p>
          <a:p>
            <a:pPr lvl="1" eaLnBrk="1" hangingPunct="1">
              <a:defRPr/>
            </a:pPr>
            <a:r>
              <a:rPr lang="en-GB" altLang="zh-CN" dirty="0" smtClean="0"/>
              <a:t>~ </a:t>
            </a:r>
            <a:r>
              <a:rPr lang="en-GB" altLang="zh-CN" dirty="0" smtClean="0"/>
              <a:t>3,500 </a:t>
            </a:r>
            <a:r>
              <a:rPr lang="en-GB" altLang="zh-CN" dirty="0"/>
              <a:t>CPU </a:t>
            </a:r>
            <a:r>
              <a:rPr lang="en-GB" altLang="zh-CN" dirty="0" smtClean="0"/>
              <a:t>cores</a:t>
            </a:r>
          </a:p>
          <a:p>
            <a:pPr eaLnBrk="1" hangingPunct="1">
              <a:defRPr/>
            </a:pPr>
            <a:r>
              <a:rPr lang="en-US" altLang="zh-CN" kern="0" dirty="0" err="1" smtClean="0"/>
              <a:t>IHEPCloud</a:t>
            </a:r>
            <a:r>
              <a:rPr lang="en-US" altLang="zh-CN" kern="0" dirty="0" smtClean="0"/>
              <a:t> based on </a:t>
            </a:r>
            <a:r>
              <a:rPr lang="en-US" altLang="zh-CN" kern="0" dirty="0" err="1" smtClean="0"/>
              <a:t>Openstack</a:t>
            </a:r>
            <a:endParaRPr lang="en-US" altLang="zh-CN" kern="0" dirty="0" smtClean="0"/>
          </a:p>
          <a:p>
            <a:pPr lvl="1" eaLnBrk="1" hangingPunct="1">
              <a:defRPr/>
            </a:pPr>
            <a:r>
              <a:rPr lang="en-US" altLang="zh-CN" dirty="0" smtClean="0"/>
              <a:t>~ 700 CPU cores</a:t>
            </a:r>
            <a:endParaRPr lang="en-GB" altLang="zh-CN" dirty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GB" altLang="zh-CN" dirty="0" smtClean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altLang="zh-CN" dirty="0" smtClean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altLang="zh-CN" dirty="0"/>
          </a:p>
        </p:txBody>
      </p:sp>
      <p:sp>
        <p:nvSpPr>
          <p:cNvPr id="717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5CBF331-BF45-4121-A229-264DEE8148AD}" type="slidenum">
              <a:rPr kumimoji="0" lang="zh-CN" altLang="en-US" sz="1400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zh-CN" sz="1400" smtClean="0"/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210" y="4536373"/>
            <a:ext cx="326707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HPC farm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2" y="1296988"/>
            <a:ext cx="8453437" cy="5006975"/>
          </a:xfrm>
        </p:spPr>
        <p:txBody>
          <a:bodyPr/>
          <a:lstStyle/>
          <a:p>
            <a:r>
              <a:rPr lang="en-US" altLang="zh-CN" dirty="0" smtClean="0"/>
              <a:t>HPC </a:t>
            </a:r>
            <a:r>
              <a:rPr lang="en-US" altLang="zh-CN" dirty="0"/>
              <a:t>farm is being built up last year in IHEP using </a:t>
            </a:r>
            <a:r>
              <a:rPr lang="en-US" altLang="zh-CN" dirty="0" smtClean="0"/>
              <a:t>SLURM, to support</a:t>
            </a:r>
            <a:endParaRPr lang="en-US" altLang="zh-CN" dirty="0"/>
          </a:p>
          <a:p>
            <a:pPr lvl="1"/>
            <a:r>
              <a:rPr lang="en-GB" altLang="en-US" dirty="0">
                <a:ea typeface="宋体" pitchFamily="2" charset="-122"/>
              </a:rPr>
              <a:t>BESIII partial wave </a:t>
            </a:r>
            <a:r>
              <a:rPr lang="en-GB" altLang="en-US" dirty="0" smtClean="0">
                <a:ea typeface="宋体" pitchFamily="2" charset="-122"/>
              </a:rPr>
              <a:t>analysis, Geant4 </a:t>
            </a:r>
            <a:r>
              <a:rPr lang="en-GB" altLang="en-US" dirty="0">
                <a:ea typeface="宋体" pitchFamily="2" charset="-122"/>
              </a:rPr>
              <a:t>detector simulation  (CPU time and memory consuming</a:t>
            </a:r>
            <a:r>
              <a:rPr lang="en-GB" altLang="en-US" dirty="0" smtClean="0">
                <a:ea typeface="宋体" pitchFamily="2" charset="-122"/>
              </a:rPr>
              <a:t>), Simulation </a:t>
            </a:r>
            <a:r>
              <a:rPr lang="en-GB" altLang="en-US" dirty="0">
                <a:ea typeface="宋体" pitchFamily="2" charset="-122"/>
              </a:rPr>
              <a:t>and modelling for accelerator </a:t>
            </a:r>
            <a:r>
              <a:rPr lang="en-GB" altLang="en-US" dirty="0" smtClean="0">
                <a:ea typeface="宋体" pitchFamily="2" charset="-122"/>
              </a:rPr>
              <a:t>design, </a:t>
            </a:r>
            <a:r>
              <a:rPr lang="en-GB" altLang="en-US" dirty="0">
                <a:ea typeface="宋体" pitchFamily="2" charset="-122"/>
              </a:rPr>
              <a:t>Lattice QCD calculation</a:t>
            </a:r>
          </a:p>
          <a:p>
            <a:pPr lvl="1"/>
            <a:r>
              <a:rPr lang="en-US" altLang="zh-CN" dirty="0" smtClean="0"/>
              <a:t>Machine </a:t>
            </a:r>
            <a:r>
              <a:rPr lang="en-US" altLang="zh-CN" dirty="0"/>
              <a:t>learning </a:t>
            </a:r>
            <a:r>
              <a:rPr lang="en-US" altLang="zh-CN" dirty="0" smtClean="0"/>
              <a:t>applications in IHEP experiments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40" y="3811501"/>
            <a:ext cx="4226187" cy="297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42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Storage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5" name="内容占位符 4"/>
          <p:cNvSpPr>
            <a:spLocks/>
          </p:cNvSpPr>
          <p:nvPr/>
        </p:nvSpPr>
        <p:spPr bwMode="auto">
          <a:xfrm>
            <a:off x="342899" y="1282700"/>
            <a:ext cx="8524875" cy="212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1pPr>
            <a:lvl2pPr marL="800100" indent="-342900" eaLnBrk="0" hangingPunct="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§"/>
              <a:defRPr b="1">
                <a:solidFill>
                  <a:schemeClr val="tx2"/>
                </a:solidFill>
                <a:latin typeface="Comic Sans MS" pitchFamily="66" charset="0"/>
                <a:ea typeface="幼圆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kumimoji="1" lang="en-US" altLang="zh-CN" sz="2400" dirty="0" err="1">
                <a:solidFill>
                  <a:schemeClr val="tx1"/>
                </a:solidFill>
                <a:latin typeface="+mn-lt"/>
                <a:ea typeface="宋体" pitchFamily="2" charset="-122"/>
                <a:cs typeface="宋体" charset="0"/>
              </a:rPr>
              <a:t>Lustre</a:t>
            </a:r>
            <a:r>
              <a:rPr kumimoji="1" lang="en-US" altLang="zh-CN" sz="2400" dirty="0">
                <a:solidFill>
                  <a:schemeClr val="tx1"/>
                </a:solidFill>
                <a:latin typeface="+mn-lt"/>
                <a:ea typeface="宋体" pitchFamily="2" charset="-122"/>
                <a:cs typeface="宋体" charset="0"/>
              </a:rPr>
              <a:t> as main disk storage</a:t>
            </a:r>
          </a:p>
          <a:p>
            <a:pPr marL="742950" lvl="1" indent="-285750" algn="l"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/>
            </a:pPr>
            <a:r>
              <a:rPr kumimoji="1" lang="en-US" altLang="zh-CN" sz="2000" b="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Capacity</a:t>
            </a:r>
            <a:r>
              <a:rPr kumimoji="1" lang="en-US" altLang="zh-CN" sz="2000" b="0" dirty="0">
                <a:solidFill>
                  <a:schemeClr val="tx1"/>
                </a:solidFill>
                <a:latin typeface="+mn-lt"/>
                <a:ea typeface="宋体" pitchFamily="2" charset="-122"/>
              </a:rPr>
              <a:t>:  </a:t>
            </a:r>
            <a:r>
              <a:rPr kumimoji="1" lang="en-US" altLang="zh-CN" sz="2000" b="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9 </a:t>
            </a:r>
            <a:r>
              <a:rPr kumimoji="1" lang="en-US" altLang="zh-CN" sz="2000" b="0" dirty="0">
                <a:solidFill>
                  <a:schemeClr val="tx1"/>
                </a:solidFill>
                <a:latin typeface="+mn-lt"/>
                <a:ea typeface="宋体" pitchFamily="2" charset="-122"/>
              </a:rPr>
              <a:t>PB </a:t>
            </a:r>
            <a:r>
              <a:rPr kumimoji="1" lang="en-US" altLang="zh-CN" sz="2000" b="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with 60 disk servers</a:t>
            </a:r>
            <a:endParaRPr kumimoji="1" lang="en-US" altLang="zh-CN" sz="2000" b="0" dirty="0">
              <a:solidFill>
                <a:schemeClr val="tx1"/>
              </a:solidFill>
              <a:latin typeface="+mn-lt"/>
              <a:ea typeface="宋体" pitchFamily="2" charset="-122"/>
            </a:endParaRPr>
          </a:p>
          <a:p>
            <a:pPr algn="l" eaLnBrk="1" hangingPunct="1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kumimoji="1" lang="en-US" altLang="zh-CN" sz="2400" dirty="0" err="1">
                <a:solidFill>
                  <a:schemeClr val="tx1"/>
                </a:solidFill>
                <a:latin typeface="+mn-lt"/>
                <a:ea typeface="宋体" pitchFamily="2" charset="-122"/>
                <a:cs typeface="宋体" charset="0"/>
              </a:rPr>
              <a:t>Gluster</a:t>
            </a:r>
            <a:r>
              <a:rPr kumimoji="1" lang="en-US" altLang="zh-CN" sz="2400" dirty="0">
                <a:solidFill>
                  <a:schemeClr val="tx1"/>
                </a:solidFill>
                <a:latin typeface="+mn-lt"/>
                <a:ea typeface="宋体" pitchFamily="2" charset="-122"/>
                <a:cs typeface="宋体" charset="0"/>
              </a:rPr>
              <a:t> </a:t>
            </a:r>
            <a:r>
              <a:rPr kumimoji="1" lang="en-US" altLang="zh-CN" sz="24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宋体" charset="0"/>
              </a:rPr>
              <a:t>system</a:t>
            </a:r>
            <a:endParaRPr kumimoji="1" lang="en-US" altLang="zh-CN" sz="2400" dirty="0">
              <a:solidFill>
                <a:schemeClr val="tx1"/>
              </a:solidFill>
              <a:latin typeface="+mn-lt"/>
              <a:ea typeface="宋体" pitchFamily="2" charset="-122"/>
              <a:cs typeface="宋体" charset="0"/>
            </a:endParaRPr>
          </a:p>
          <a:p>
            <a:pPr marL="742950" lvl="1" indent="-285750" algn="l"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/>
            </a:pPr>
            <a:r>
              <a:rPr kumimoji="1" lang="en-US" altLang="zh-CN" sz="2000" b="0" dirty="0">
                <a:solidFill>
                  <a:schemeClr val="tx1"/>
                </a:solidFill>
                <a:latin typeface="+mn-lt"/>
                <a:ea typeface="宋体" pitchFamily="2" charset="-122"/>
              </a:rPr>
              <a:t>350TB storage provided for cosmic-ray experiments</a:t>
            </a:r>
          </a:p>
          <a:p>
            <a:pPr algn="l" eaLnBrk="1" hangingPunct="1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kumimoji="1" lang="en-US" altLang="zh-CN" sz="2400" dirty="0" smtClean="0">
                <a:solidFill>
                  <a:schemeClr val="tx1"/>
                </a:solidFill>
                <a:latin typeface="+mn-lt"/>
                <a:ea typeface="宋体" pitchFamily="2" charset="-122"/>
                <a:cs typeface="宋体" charset="0"/>
              </a:rPr>
              <a:t>DPM </a:t>
            </a:r>
            <a:r>
              <a:rPr kumimoji="1" lang="en-US" altLang="zh-CN" sz="2400" dirty="0">
                <a:solidFill>
                  <a:schemeClr val="tx1"/>
                </a:solidFill>
                <a:latin typeface="+mn-lt"/>
                <a:ea typeface="宋体" pitchFamily="2" charset="-122"/>
                <a:cs typeface="宋体" charset="0"/>
              </a:rPr>
              <a:t>&amp; </a:t>
            </a:r>
            <a:r>
              <a:rPr kumimoji="1" lang="en-US" altLang="zh-CN" sz="2400" dirty="0" err="1">
                <a:solidFill>
                  <a:schemeClr val="tx1"/>
                </a:solidFill>
                <a:latin typeface="+mn-lt"/>
                <a:ea typeface="宋体" pitchFamily="2" charset="-122"/>
                <a:cs typeface="宋体" charset="0"/>
              </a:rPr>
              <a:t>dCache</a:t>
            </a:r>
            <a:r>
              <a:rPr kumimoji="1" lang="en-US" altLang="zh-CN" sz="2400" dirty="0">
                <a:solidFill>
                  <a:schemeClr val="tx1"/>
                </a:solidFill>
                <a:latin typeface="+mn-lt"/>
                <a:ea typeface="宋体" pitchFamily="2" charset="-122"/>
                <a:cs typeface="宋体" charset="0"/>
              </a:rPr>
              <a:t> </a:t>
            </a:r>
          </a:p>
          <a:p>
            <a:pPr marL="742950" lvl="1" indent="-285750" algn="l"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/>
            </a:pPr>
            <a:r>
              <a:rPr kumimoji="1" lang="en-US" altLang="zh-CN" sz="2000" b="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1PB, </a:t>
            </a:r>
            <a:r>
              <a:rPr kumimoji="1" lang="en-US" altLang="zh-CN" sz="2000" b="0" dirty="0">
                <a:solidFill>
                  <a:schemeClr val="tx1"/>
                </a:solidFill>
                <a:latin typeface="+mn-lt"/>
                <a:ea typeface="宋体" pitchFamily="2" charset="-122"/>
              </a:rPr>
              <a:t>With SRM interface</a:t>
            </a:r>
          </a:p>
          <a:p>
            <a:pPr algn="l" eaLnBrk="1" hangingPunct="1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kumimoji="1" lang="en-US" altLang="zh-CN" sz="2400" dirty="0">
                <a:solidFill>
                  <a:schemeClr val="tx1"/>
                </a:solidFill>
                <a:latin typeface="+mn-lt"/>
                <a:ea typeface="宋体" pitchFamily="2" charset="-122"/>
                <a:cs typeface="宋体" charset="0"/>
              </a:rPr>
              <a:t>HSM, with Modified CASTOR</a:t>
            </a:r>
          </a:p>
          <a:p>
            <a:pPr marL="742950" lvl="1" indent="-285750" algn="l"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/>
            </a:pPr>
            <a:r>
              <a:rPr kumimoji="1" lang="en-US" altLang="zh-CN" sz="2000" b="0" dirty="0">
                <a:solidFill>
                  <a:schemeClr val="tx1"/>
                </a:solidFill>
                <a:latin typeface="+mn-lt"/>
                <a:ea typeface="宋体" pitchFamily="2" charset="-122"/>
              </a:rPr>
              <a:t>2 tape libraries + 2 </a:t>
            </a:r>
            <a:r>
              <a:rPr kumimoji="1" lang="en-US" altLang="zh-CN" sz="2000" b="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robots, 26 </a:t>
            </a:r>
            <a:r>
              <a:rPr kumimoji="1" lang="en-US" altLang="zh-CN" sz="2000" b="0" dirty="0">
                <a:solidFill>
                  <a:schemeClr val="tx1"/>
                </a:solidFill>
                <a:latin typeface="+mn-lt"/>
                <a:ea typeface="宋体" pitchFamily="2" charset="-122"/>
              </a:rPr>
              <a:t>drives</a:t>
            </a:r>
          </a:p>
          <a:p>
            <a:pPr marL="742950" lvl="1" indent="-285750" algn="l"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/>
            </a:pPr>
            <a:r>
              <a:rPr kumimoji="1" lang="en-US" altLang="zh-CN" sz="2000" b="0" dirty="0">
                <a:solidFill>
                  <a:schemeClr val="tx1"/>
                </a:solidFill>
                <a:latin typeface="+mn-lt"/>
                <a:ea typeface="宋体" pitchFamily="2" charset="-122"/>
              </a:rPr>
              <a:t>Capacity: 5 </a:t>
            </a:r>
            <a:r>
              <a:rPr kumimoji="1" lang="en-US" altLang="zh-CN" sz="2000" b="0" dirty="0" smtClean="0">
                <a:solidFill>
                  <a:schemeClr val="tx1"/>
                </a:solidFill>
                <a:latin typeface="+mn-lt"/>
                <a:ea typeface="宋体" pitchFamily="2" charset="-122"/>
              </a:rPr>
              <a:t>PB</a:t>
            </a:r>
          </a:p>
          <a:p>
            <a:pPr marL="285750" indent="-285750" algn="l">
              <a:lnSpc>
                <a:spcPct val="11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/>
            </a:pPr>
            <a:endParaRPr kumimoji="1" lang="en-US" altLang="zh-CN" sz="2400" dirty="0">
              <a:solidFill>
                <a:schemeClr val="tx1"/>
              </a:solidFill>
              <a:latin typeface="+mn-lt"/>
              <a:ea typeface="宋体" pitchFamily="2" charset="-122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Storage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8"/>
            <a:ext cx="8534400" cy="1715719"/>
          </a:xfrm>
        </p:spPr>
        <p:txBody>
          <a:bodyPr/>
          <a:lstStyle/>
          <a:p>
            <a:r>
              <a:rPr lang="en-US" altLang="zh-CN" dirty="0" smtClean="0"/>
              <a:t>EOS</a:t>
            </a:r>
          </a:p>
          <a:p>
            <a:pPr lvl="1"/>
            <a:r>
              <a:rPr lang="en-US" altLang="zh-CN" dirty="0" smtClean="0"/>
              <a:t>797TB, Beryl v0.3.195, 5 servers</a:t>
            </a:r>
            <a:endParaRPr lang="en-US" altLang="zh-CN" dirty="0"/>
          </a:p>
          <a:p>
            <a:pPr lvl="1"/>
            <a:r>
              <a:rPr lang="en-US" altLang="zh-CN" dirty="0" smtClean="0"/>
              <a:t>For LHAASO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  <p:grpSp>
        <p:nvGrpSpPr>
          <p:cNvPr id="40" name="组合 39"/>
          <p:cNvGrpSpPr/>
          <p:nvPr/>
        </p:nvGrpSpPr>
        <p:grpSpPr>
          <a:xfrm>
            <a:off x="475219" y="3019400"/>
            <a:ext cx="7929618" cy="3571900"/>
            <a:chOff x="1000100" y="2214554"/>
            <a:chExt cx="7715304" cy="3396149"/>
          </a:xfrm>
        </p:grpSpPr>
        <p:grpSp>
          <p:nvGrpSpPr>
            <p:cNvPr id="41" name="Group 59"/>
            <p:cNvGrpSpPr/>
            <p:nvPr/>
          </p:nvGrpSpPr>
          <p:grpSpPr>
            <a:xfrm>
              <a:off x="1000100" y="2214554"/>
              <a:ext cx="7715304" cy="3396149"/>
              <a:chOff x="917507" y="989130"/>
              <a:chExt cx="7844842" cy="3396149"/>
            </a:xfrm>
          </p:grpSpPr>
          <p:sp>
            <p:nvSpPr>
              <p:cNvPr id="47" name="Rounded Rectangle 4"/>
              <p:cNvSpPr/>
              <p:nvPr/>
            </p:nvSpPr>
            <p:spPr>
              <a:xfrm>
                <a:off x="917507" y="989130"/>
                <a:ext cx="7844842" cy="3396149"/>
              </a:xfrm>
              <a:prstGeom prst="roundRect">
                <a:avLst>
                  <a:gd name="adj" fmla="val 818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18" descr="Casette-Tape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399" y="3691906"/>
                <a:ext cx="693373" cy="693373"/>
              </a:xfrm>
              <a:prstGeom prst="rect">
                <a:avLst/>
              </a:prstGeom>
            </p:spPr>
          </p:pic>
          <p:sp>
            <p:nvSpPr>
              <p:cNvPr id="49" name="Rounded Rectangle 21"/>
              <p:cNvSpPr/>
              <p:nvPr/>
            </p:nvSpPr>
            <p:spPr>
              <a:xfrm>
                <a:off x="1062782" y="1286213"/>
                <a:ext cx="1807230" cy="1687891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ounded Rectangle 27"/>
              <p:cNvSpPr/>
              <p:nvPr/>
            </p:nvSpPr>
            <p:spPr>
              <a:xfrm>
                <a:off x="3036852" y="1207924"/>
                <a:ext cx="2620233" cy="709900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1" name="Picture 29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4643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52" name="Picture 30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1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53" name="Picture 31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541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54" name="Picture 17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3248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55" name="pasted-image.png"/>
              <p:cNvPicPr>
                <a:picLocks noChangeAspect="1"/>
              </p:cNvPicPr>
              <p:nvPr/>
            </p:nvPicPr>
            <p:blipFill rotWithShape="1">
              <a:blip r:embed="rId4">
                <a:extLst/>
              </a:blip>
              <a:srcRect l="77182" b="20973"/>
              <a:stretch/>
            </p:blipFill>
            <p:spPr>
              <a:xfrm>
                <a:off x="1609222" y="1516713"/>
                <a:ext cx="743784" cy="10046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6" name="TextBox 80"/>
              <p:cNvSpPr txBox="1"/>
              <p:nvPr/>
            </p:nvSpPr>
            <p:spPr>
              <a:xfrm>
                <a:off x="1416527" y="2523176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CASTOR</a:t>
                </a:r>
                <a:endParaRPr lang="en-US" b="1" dirty="0"/>
              </a:p>
            </p:txBody>
          </p:sp>
          <p:sp>
            <p:nvSpPr>
              <p:cNvPr id="57" name="Rounded Rectangle 36"/>
              <p:cNvSpPr/>
              <p:nvPr/>
            </p:nvSpPr>
            <p:spPr>
              <a:xfrm>
                <a:off x="3049852" y="1989262"/>
                <a:ext cx="2571768" cy="500066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8" name="Picture 37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5946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59" name="Picture 38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31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60" name="Picture 39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8189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61" name="Picture 40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2706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62" name="Picture 41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7678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63" name="Picture 42" descr="Casette-Tape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9198" y="3691906"/>
                <a:ext cx="693373" cy="693373"/>
              </a:xfrm>
              <a:prstGeom prst="rect">
                <a:avLst/>
              </a:prstGeom>
            </p:spPr>
          </p:pic>
          <p:pic>
            <p:nvPicPr>
              <p:cNvPr id="64" name="Picture 43" descr="Casette-Tape-ic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2231" y="3691906"/>
                <a:ext cx="693373" cy="693373"/>
              </a:xfrm>
              <a:prstGeom prst="rect">
                <a:avLst/>
              </a:prstGeom>
            </p:spPr>
          </p:pic>
          <p:sp>
            <p:nvSpPr>
              <p:cNvPr id="65" name="Rounded Rectangle 48"/>
              <p:cNvSpPr/>
              <p:nvPr/>
            </p:nvSpPr>
            <p:spPr>
              <a:xfrm>
                <a:off x="6376684" y="1489196"/>
                <a:ext cx="497092" cy="1495718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altLang="zh-CN" b="1" dirty="0" smtClean="0"/>
                  <a:t>CVMFS</a:t>
                </a:r>
                <a:endParaRPr lang="en-US" b="1" dirty="0"/>
              </a:p>
            </p:txBody>
          </p:sp>
          <p:sp>
            <p:nvSpPr>
              <p:cNvPr id="66" name="TextBox 90"/>
              <p:cNvSpPr txBox="1"/>
              <p:nvPr/>
            </p:nvSpPr>
            <p:spPr>
              <a:xfrm>
                <a:off x="3750367" y="2060700"/>
                <a:ext cx="1357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err="1" smtClean="0"/>
                  <a:t>Gluster</a:t>
                </a:r>
                <a:endParaRPr lang="en-US" b="1" dirty="0"/>
              </a:p>
            </p:txBody>
          </p:sp>
          <p:sp>
            <p:nvSpPr>
              <p:cNvPr id="67" name="Rounded Rectangle 50"/>
              <p:cNvSpPr/>
              <p:nvPr/>
            </p:nvSpPr>
            <p:spPr>
              <a:xfrm rot="16200000">
                <a:off x="6391068" y="453715"/>
                <a:ext cx="384316" cy="1598023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8" name="Rounded Rectangle 51"/>
              <p:cNvSpPr/>
              <p:nvPr/>
            </p:nvSpPr>
            <p:spPr>
              <a:xfrm>
                <a:off x="6946413" y="1489196"/>
                <a:ext cx="435825" cy="1500198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b="1" dirty="0" smtClean="0"/>
                  <a:t>NFS</a:t>
                </a:r>
                <a:endParaRPr lang="en-US" b="1" dirty="0"/>
              </a:p>
            </p:txBody>
          </p:sp>
          <p:sp>
            <p:nvSpPr>
              <p:cNvPr id="69" name="Rounded Rectangle 52"/>
              <p:cNvSpPr/>
              <p:nvPr/>
            </p:nvSpPr>
            <p:spPr>
              <a:xfrm>
                <a:off x="7543789" y="1157228"/>
                <a:ext cx="419548" cy="1832166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altLang="zh-CN" b="1" dirty="0" smtClean="0"/>
                  <a:t>DPB</a:t>
                </a:r>
                <a:endParaRPr lang="en-US" b="1" dirty="0"/>
              </a:p>
            </p:txBody>
          </p:sp>
          <p:sp>
            <p:nvSpPr>
              <p:cNvPr id="70" name="Rounded Rectangle 53"/>
              <p:cNvSpPr/>
              <p:nvPr/>
            </p:nvSpPr>
            <p:spPr>
              <a:xfrm>
                <a:off x="8058136" y="1157228"/>
                <a:ext cx="341025" cy="1832166"/>
              </a:xfrm>
              <a:prstGeom prst="roundRect">
                <a:avLst>
                  <a:gd name="adj" fmla="val 133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b="1" dirty="0" err="1" smtClean="0"/>
                  <a:t>dCache</a:t>
                </a:r>
                <a:endParaRPr lang="en-US" b="1" dirty="0"/>
              </a:p>
            </p:txBody>
          </p:sp>
          <p:pic>
            <p:nvPicPr>
              <p:cNvPr id="71" name="Picture 54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0477" y="3117396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72" name="Picture 55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0568" y="3517159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73" name="Picture 56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1603" y="3517159"/>
                <a:ext cx="574510" cy="574510"/>
              </a:xfrm>
              <a:prstGeom prst="rect">
                <a:avLst/>
              </a:prstGeom>
            </p:spPr>
          </p:pic>
          <p:pic>
            <p:nvPicPr>
              <p:cNvPr id="74" name="Picture 57" descr="HDD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9451" y="3517159"/>
                <a:ext cx="574510" cy="574510"/>
              </a:xfrm>
              <a:prstGeom prst="rect">
                <a:avLst/>
              </a:prstGeom>
            </p:spPr>
          </p:pic>
        </p:grpSp>
        <p:pic>
          <p:nvPicPr>
            <p:cNvPr id="42" name="Picture 2" descr="File:Lustre file system logo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86116" y="2571744"/>
              <a:ext cx="1953314" cy="428628"/>
            </a:xfrm>
            <a:prstGeom prst="rect">
              <a:avLst/>
            </a:prstGeom>
            <a:noFill/>
          </p:spPr>
        </p:pic>
        <p:sp>
          <p:nvSpPr>
            <p:cNvPr id="43" name="Rounded Rectangle 48"/>
            <p:cNvSpPr/>
            <p:nvPr/>
          </p:nvSpPr>
          <p:spPr>
            <a:xfrm>
              <a:off x="5789420" y="2714620"/>
              <a:ext cx="497092" cy="1480264"/>
            </a:xfrm>
            <a:prstGeom prst="roundRect">
              <a:avLst>
                <a:gd name="adj" fmla="val 1336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 smtClean="0"/>
                <a:t>AFS</a:t>
              </a:r>
              <a:endParaRPr lang="en-US" b="1" dirty="0"/>
            </a:p>
          </p:txBody>
        </p:sp>
        <p:sp>
          <p:nvSpPr>
            <p:cNvPr id="44" name="Rounded Rectangle 36"/>
            <p:cNvSpPr/>
            <p:nvPr/>
          </p:nvSpPr>
          <p:spPr>
            <a:xfrm>
              <a:off x="3071802" y="3786190"/>
              <a:ext cx="2571768" cy="500066"/>
            </a:xfrm>
            <a:prstGeom prst="roundRect">
              <a:avLst>
                <a:gd name="adj" fmla="val 1336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pic>
          <p:nvPicPr>
            <p:cNvPr id="45" name="pasted-image.tiff"/>
            <p:cNvPicPr>
              <a:picLocks noChangeAspect="1"/>
            </p:cNvPicPr>
            <p:nvPr/>
          </p:nvPicPr>
          <p:blipFill rotWithShape="1">
            <a:blip r:embed="rId6" cstate="print">
              <a:extLst/>
            </a:blip>
            <a:srcRect b="32640"/>
            <a:stretch/>
          </p:blipFill>
          <p:spPr>
            <a:xfrm>
              <a:off x="3643306" y="3786190"/>
              <a:ext cx="1214446" cy="5106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11" descr="Hom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43636" y="2285992"/>
              <a:ext cx="928694" cy="44547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96437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2701727"/>
            <a:ext cx="6650038" cy="41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0000"/>
                </a:solidFill>
                <a:ea typeface="宋体" pitchFamily="2" charset="-122"/>
              </a:rPr>
              <a:t>L</a:t>
            </a:r>
            <a:r>
              <a:rPr kumimoji="1" lang="en-US" altLang="zh-CN" smtClean="0">
                <a:solidFill>
                  <a:srgbClr val="FF0000"/>
                </a:solidFill>
                <a:ea typeface="宋体" pitchFamily="2" charset="-122"/>
              </a:rPr>
              <a:t>ocal network</a:t>
            </a:r>
            <a:endParaRPr kumimoji="1" lang="zh-CN" altLang="en-US" smtClean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46188"/>
            <a:ext cx="8618537" cy="54244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kumimoji="0" lang="en-US" altLang="zh-CN" dirty="0" smtClean="0">
                <a:ea typeface="宋体" pitchFamily="2" charset="-122"/>
              </a:rPr>
              <a:t>The largest campus network and  bandwidth among all CAS institutes</a:t>
            </a:r>
          </a:p>
          <a:p>
            <a:pPr lvl="1" eaLnBrk="1" hangingPunct="1">
              <a:defRPr/>
            </a:pPr>
            <a:r>
              <a:rPr kumimoji="0" lang="en-US" altLang="zh-CN" dirty="0" smtClean="0">
                <a:ea typeface="宋体" pitchFamily="2" charset="-122"/>
              </a:rPr>
              <a:t>10G backbone</a:t>
            </a:r>
          </a:p>
          <a:p>
            <a:pPr lvl="1" eaLnBrk="1" hangingPunct="1">
              <a:defRPr/>
            </a:pPr>
            <a:r>
              <a:rPr kumimoji="0" lang="en-US" altLang="zh-CN" dirty="0" smtClean="0">
                <a:ea typeface="宋体" pitchFamily="2" charset="-122"/>
              </a:rPr>
              <a:t>IPv4/IPv6 dual-stack</a:t>
            </a:r>
          </a:p>
          <a:p>
            <a:pPr lvl="1" eaLnBrk="1" hangingPunct="1">
              <a:defRPr/>
            </a:pPr>
            <a:r>
              <a:rPr kumimoji="0" lang="en-US" altLang="zh-CN" dirty="0" smtClean="0">
                <a:ea typeface="宋体" pitchFamily="2" charset="-122"/>
              </a:rPr>
              <a:t>Wireless covered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dirty="0" smtClean="0">
                <a:ea typeface="宋体" pitchFamily="2" charset="-122"/>
              </a:rPr>
              <a:t>&gt;3000 end users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1270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75C866E-3439-447D-9D34-EF2B85936575}" type="slidenum">
              <a:rPr kumimoji="0" lang="zh-CN" altLang="en-US" sz="1400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zh-CN" sz="1400" smtClean="0"/>
          </a:p>
        </p:txBody>
      </p:sp>
    </p:spTree>
    <p:extLst>
      <p:ext uri="{BB962C8B-B14F-4D97-AF65-F5344CB8AC3E}">
        <p14:creationId xmlns:p14="http://schemas.microsoft.com/office/powerpoint/2010/main" val="38117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997122"/>
            <a:ext cx="7947025" cy="463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Data Center</a:t>
            </a:r>
            <a:r>
              <a:rPr kumimoji="1" lang="en-US" altLang="zh-CN" dirty="0" smtClean="0">
                <a:solidFill>
                  <a:srgbClr val="FF0000"/>
                </a:solidFill>
                <a:ea typeface="宋体" pitchFamily="2" charset="-122"/>
              </a:rPr>
              <a:t> network</a:t>
            </a:r>
            <a:endParaRPr kumimoji="1" lang="zh-CN" altLang="en-US" dirty="0" smtClean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46188"/>
            <a:ext cx="7183437" cy="5500687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sz="2000" dirty="0" smtClean="0">
                <a:ea typeface="宋体" pitchFamily="2" charset="-122"/>
              </a:rPr>
              <a:t>160 </a:t>
            </a:r>
            <a:r>
              <a:rPr kumimoji="0" lang="en-US" altLang="zh-CN" sz="2000" dirty="0" err="1" smtClean="0">
                <a:ea typeface="宋体" pitchFamily="2" charset="-122"/>
              </a:rPr>
              <a:t>Gbps</a:t>
            </a:r>
            <a:r>
              <a:rPr kumimoji="0" lang="en-US" altLang="zh-CN" sz="2000" dirty="0" smtClean="0">
                <a:ea typeface="宋体" pitchFamily="2" charset="-122"/>
              </a:rPr>
              <a:t> (4X40Gbps) for Layer2 Switches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zh-CN" sz="2000" dirty="0" smtClean="0">
                <a:ea typeface="宋体" pitchFamily="2" charset="-122"/>
              </a:rPr>
              <a:t>2X10 </a:t>
            </a:r>
            <a:r>
              <a:rPr kumimoji="0" lang="en-US" altLang="zh-CN" sz="2000" dirty="0" err="1" smtClean="0">
                <a:ea typeface="宋体" pitchFamily="2" charset="-122"/>
              </a:rPr>
              <a:t>Gbps</a:t>
            </a:r>
            <a:r>
              <a:rPr kumimoji="0" lang="en-US" altLang="zh-CN" sz="2000" dirty="0" smtClean="0">
                <a:ea typeface="宋体" pitchFamily="2" charset="-122"/>
              </a:rPr>
              <a:t> for storage </a:t>
            </a:r>
            <a:r>
              <a:rPr kumimoji="0" lang="en-US" altLang="zh-CN" sz="2000" dirty="0">
                <a:ea typeface="宋体" pitchFamily="2" charset="-122"/>
              </a:rPr>
              <a:t>n</a:t>
            </a:r>
            <a:r>
              <a:rPr kumimoji="0" lang="en-US" altLang="zh-CN" sz="2000" dirty="0" smtClean="0">
                <a:ea typeface="宋体" pitchFamily="2" charset="-122"/>
              </a:rPr>
              <a:t>odes</a:t>
            </a:r>
          </a:p>
          <a:p>
            <a:pPr lvl="1" eaLnBrk="1" hangingPunct="1">
              <a:defRPr/>
            </a:pPr>
            <a:endParaRPr lang="en-US" altLang="zh-CN" dirty="0" smtClean="0">
              <a:latin typeface="Comic Sans MS" pitchFamily="66" charset="0"/>
              <a:ea typeface="幼圆" pitchFamily="49" charset="-122"/>
            </a:endParaRPr>
          </a:p>
          <a:p>
            <a:pPr lvl="1">
              <a:buClr>
                <a:srgbClr val="00529E"/>
              </a:buClr>
              <a:defRPr/>
            </a:pPr>
            <a:endParaRPr kumimoji="0" lang="en-US" altLang="zh-CN" sz="1600" dirty="0" smtClean="0">
              <a:latin typeface="Comic Sans MS" pitchFamily="66" charset="0"/>
              <a:ea typeface="幼圆" pitchFamily="49" charset="-122"/>
            </a:endParaRPr>
          </a:p>
          <a:p>
            <a:pPr>
              <a:lnSpc>
                <a:spcPct val="90000"/>
              </a:lnSpc>
              <a:defRPr/>
            </a:pP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1270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75C866E-3439-447D-9D34-EF2B85936575}" type="slidenum">
              <a:rPr kumimoji="0" lang="zh-CN" altLang="en-US" sz="1400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zh-CN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>
                <a:solidFill>
                  <a:srgbClr val="FF0000"/>
                </a:solidFill>
                <a:ea typeface="宋体" pitchFamily="2" charset="-122"/>
              </a:rPr>
              <a:t>International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kumimoji="1" lang="en-US" altLang="zh-CN" smtClean="0">
                <a:solidFill>
                  <a:srgbClr val="FF0000"/>
                </a:solidFill>
                <a:ea typeface="宋体" pitchFamily="2" charset="-122"/>
              </a:rPr>
              <a:t>and domestic links</a:t>
            </a:r>
            <a:endParaRPr kumimoji="1" lang="zh-CN" altLang="en-US" smtClean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725" y="1296988"/>
            <a:ext cx="4447774" cy="54848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kumimoji="0" lang="en-US" altLang="zh-CN" sz="2200" dirty="0" smtClean="0">
                <a:ea typeface="宋体" pitchFamily="2" charset="-122"/>
              </a:rPr>
              <a:t>Dedicated Links for three other IHEP sites </a:t>
            </a:r>
            <a:r>
              <a:rPr kumimoji="0" lang="en-US" altLang="zh-CN" sz="2200" dirty="0" smtClean="0">
                <a:solidFill>
                  <a:srgbClr val="BFBFBF"/>
                </a:solidFill>
                <a:ea typeface="宋体" pitchFamily="2" charset="-122"/>
              </a:rPr>
              <a:t> </a:t>
            </a:r>
            <a:endParaRPr kumimoji="0" lang="en-US" altLang="zh-CN" sz="2200" dirty="0" smtClean="0">
              <a:ea typeface="宋体" pitchFamily="2" charset="-122"/>
            </a:endParaRPr>
          </a:p>
          <a:p>
            <a:pPr lvl="1">
              <a:lnSpc>
                <a:spcPct val="90000"/>
              </a:lnSpc>
              <a:defRPr/>
            </a:pPr>
            <a:r>
              <a:rPr kumimoji="0" lang="en-US" altLang="zh-CN" sz="1900" dirty="0" smtClean="0">
                <a:ea typeface="宋体" pitchFamily="2" charset="-122"/>
              </a:rPr>
              <a:t>Shenzhen (</a:t>
            </a:r>
            <a:r>
              <a:rPr kumimoji="0" lang="en-US" altLang="zh-CN" sz="1900" dirty="0" err="1" smtClean="0">
                <a:ea typeface="宋体" pitchFamily="2" charset="-122"/>
              </a:rPr>
              <a:t>Dayabay</a:t>
            </a:r>
            <a:r>
              <a:rPr kumimoji="0" lang="en-US" altLang="zh-CN" sz="1900" dirty="0" smtClean="0">
                <a:ea typeface="宋体" pitchFamily="2" charset="-122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kumimoji="0" lang="en-US" altLang="zh-CN" sz="1900" dirty="0" smtClean="0">
                <a:ea typeface="宋体" pitchFamily="2" charset="-122"/>
              </a:rPr>
              <a:t>Dongguan (CSNS)</a:t>
            </a:r>
          </a:p>
          <a:p>
            <a:pPr lvl="1">
              <a:lnSpc>
                <a:spcPct val="90000"/>
              </a:lnSpc>
              <a:defRPr/>
            </a:pPr>
            <a:r>
              <a:rPr kumimoji="0" lang="en-US" altLang="zh-CN" sz="1900" dirty="0" smtClean="0">
                <a:ea typeface="宋体" pitchFamily="2" charset="-122"/>
              </a:rPr>
              <a:t>Tibet (YBJ/ARGO)</a:t>
            </a:r>
          </a:p>
          <a:p>
            <a:pPr lvl="1">
              <a:lnSpc>
                <a:spcPct val="90000"/>
              </a:lnSpc>
              <a:defRPr/>
            </a:pPr>
            <a:r>
              <a:rPr kumimoji="0" lang="en-US" altLang="zh-CN" sz="1900" dirty="0" err="1" smtClean="0">
                <a:solidFill>
                  <a:schemeClr val="accent2"/>
                </a:solidFill>
                <a:ea typeface="宋体" pitchFamily="2" charset="-122"/>
              </a:rPr>
              <a:t>Kaiping</a:t>
            </a:r>
            <a:r>
              <a:rPr kumimoji="0" lang="en-US" altLang="zh-CN" sz="1900" dirty="0" smtClean="0">
                <a:solidFill>
                  <a:schemeClr val="accent2"/>
                </a:solidFill>
                <a:ea typeface="宋体" pitchFamily="2" charset="-122"/>
              </a:rPr>
              <a:t> (JUNO)</a:t>
            </a:r>
          </a:p>
          <a:p>
            <a:pPr lvl="1">
              <a:lnSpc>
                <a:spcPct val="90000"/>
              </a:lnSpc>
              <a:defRPr/>
            </a:pPr>
            <a:r>
              <a:rPr kumimoji="0" lang="en-US" altLang="zh-CN" sz="1900" dirty="0" smtClean="0">
                <a:solidFill>
                  <a:schemeClr val="accent2"/>
                </a:solidFill>
                <a:ea typeface="宋体" pitchFamily="2" charset="-122"/>
              </a:rPr>
              <a:t>Chengdu (LHAASO)</a:t>
            </a:r>
            <a:endParaRPr kumimoji="0" lang="en-US" altLang="zh-CN" sz="1900" dirty="0" smtClean="0">
              <a:solidFill>
                <a:srgbClr val="BFBFBF"/>
              </a:solidFill>
              <a:ea typeface="宋体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altLang="zh-CN" sz="2200" dirty="0" smtClean="0">
                <a:ea typeface="宋体" pitchFamily="2" charset="-122"/>
              </a:rPr>
              <a:t>Good Internet connections </a:t>
            </a:r>
          </a:p>
          <a:p>
            <a:pPr lvl="1">
              <a:lnSpc>
                <a:spcPct val="90000"/>
              </a:lnSpc>
              <a:defRPr/>
            </a:pPr>
            <a:r>
              <a:rPr kumimoji="0" lang="en-US" altLang="zh-CN" sz="1900" dirty="0" smtClean="0">
                <a:ea typeface="宋体" pitchFamily="2" charset="-122"/>
              </a:rPr>
              <a:t>IHEP-Europe: 10</a:t>
            </a:r>
            <a:r>
              <a:rPr kumimoji="0" lang="zh-CN" altLang="en-US" sz="1900" dirty="0" smtClean="0">
                <a:ea typeface="宋体" pitchFamily="2" charset="-122"/>
              </a:rPr>
              <a:t> </a:t>
            </a:r>
            <a:r>
              <a:rPr kumimoji="0" lang="en-US" altLang="zh-CN" sz="1900" dirty="0" err="1" smtClean="0">
                <a:ea typeface="宋体" pitchFamily="2" charset="-122"/>
              </a:rPr>
              <a:t>Gbps</a:t>
            </a:r>
            <a:endParaRPr kumimoji="0" lang="en-US" altLang="zh-CN" sz="1900" dirty="0" smtClean="0">
              <a:ea typeface="宋体" pitchFamily="2" charset="-122"/>
            </a:endParaRPr>
          </a:p>
          <a:p>
            <a:pPr lvl="1">
              <a:lnSpc>
                <a:spcPct val="90000"/>
              </a:lnSpc>
              <a:defRPr/>
            </a:pPr>
            <a:r>
              <a:rPr kumimoji="0" lang="en-US" altLang="zh-CN" sz="1900" dirty="0" smtClean="0">
                <a:ea typeface="宋体" pitchFamily="2" charset="-122"/>
              </a:rPr>
              <a:t>IHEP-USA: 10 </a:t>
            </a:r>
            <a:r>
              <a:rPr kumimoji="0" lang="en-US" altLang="zh-CN" sz="1900" dirty="0" err="1" smtClean="0">
                <a:ea typeface="宋体" pitchFamily="2" charset="-122"/>
              </a:rPr>
              <a:t>Gbps</a:t>
            </a:r>
            <a:endParaRPr kumimoji="0" lang="en-US" altLang="zh-CN" sz="19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altLang="zh-CN" sz="2300" dirty="0" smtClean="0">
                <a:ea typeface="宋体" pitchFamily="2" charset="-122"/>
              </a:rPr>
              <a:t>Join </a:t>
            </a:r>
            <a:r>
              <a:rPr kumimoji="0" lang="en-US" altLang="zh-CN" sz="2300" dirty="0" err="1" smtClean="0">
                <a:ea typeface="宋体" pitchFamily="2" charset="-122"/>
              </a:rPr>
              <a:t>LHCOne</a:t>
            </a:r>
            <a:r>
              <a:rPr kumimoji="0" lang="en-US" altLang="zh-CN" sz="2300" dirty="0" smtClean="0">
                <a:ea typeface="宋体" pitchFamily="2" charset="-122"/>
              </a:rPr>
              <a:t> this year</a:t>
            </a:r>
          </a:p>
          <a:p>
            <a:pPr lvl="1">
              <a:lnSpc>
                <a:spcPct val="90000"/>
              </a:lnSpc>
              <a:defRPr/>
            </a:pPr>
            <a:r>
              <a:rPr kumimoji="0" lang="en-US" altLang="zh-CN" sz="1900" dirty="0" smtClean="0">
                <a:ea typeface="宋体" pitchFamily="2" charset="-122"/>
              </a:rPr>
              <a:t>Dedicated 20Gb/s are added </a:t>
            </a:r>
          </a:p>
          <a:p>
            <a:pPr lvl="1">
              <a:lnSpc>
                <a:spcPct val="90000"/>
              </a:lnSpc>
              <a:defRPr/>
            </a:pPr>
            <a:r>
              <a:rPr kumimoji="0" lang="en-US" altLang="zh-CN" sz="1900" dirty="0" smtClean="0">
                <a:ea typeface="宋体" pitchFamily="2" charset="-122"/>
              </a:rPr>
              <a:t>Switching Tier2 to </a:t>
            </a:r>
            <a:r>
              <a:rPr kumimoji="0" lang="en-US" altLang="zh-CN" sz="1900" dirty="0" err="1" smtClean="0">
                <a:ea typeface="宋体" pitchFamily="2" charset="-122"/>
              </a:rPr>
              <a:t>LHCOne</a:t>
            </a:r>
            <a:endParaRPr kumimoji="0" lang="en-US" altLang="zh-CN" sz="1900" dirty="0" smtClean="0">
              <a:ea typeface="宋体" pitchFamily="2" charset="-122"/>
            </a:endParaRPr>
          </a:p>
          <a:p>
            <a:pPr lvl="1">
              <a:lnSpc>
                <a:spcPct val="90000"/>
              </a:lnSpc>
              <a:defRPr/>
            </a:pPr>
            <a:r>
              <a:rPr kumimoji="0" lang="en-US" altLang="zh-CN" sz="1900" dirty="0" smtClean="0">
                <a:ea typeface="宋体" pitchFamily="2" charset="-122"/>
              </a:rPr>
              <a:t>Non-LHC experiments applying to join</a:t>
            </a:r>
          </a:p>
        </p:txBody>
      </p:sp>
      <p:sp>
        <p:nvSpPr>
          <p:cNvPr id="13317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5844D02-1F1D-4974-80C5-CE78E6D4FDD5}" type="slidenum">
              <a:rPr kumimoji="0" lang="zh-CN" altLang="en-US" sz="1400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zh-CN" sz="1400" smtClean="0"/>
          </a:p>
        </p:txBody>
      </p:sp>
      <p:sp>
        <p:nvSpPr>
          <p:cNvPr id="6" name="灯片编号占位符 3"/>
          <p:cNvSpPr txBox="1">
            <a:spLocks/>
          </p:cNvSpPr>
          <p:nvPr/>
        </p:nvSpPr>
        <p:spPr bwMode="auto">
          <a:xfrm>
            <a:off x="6621282" y="5228612"/>
            <a:ext cx="1968364" cy="43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i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9pPr>
          </a:lstStyle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99" y="1549000"/>
            <a:ext cx="4624841" cy="43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双括号 7"/>
          <p:cNvSpPr/>
          <p:nvPr/>
        </p:nvSpPr>
        <p:spPr bwMode="auto">
          <a:xfrm>
            <a:off x="6591507" y="4176221"/>
            <a:ext cx="761101" cy="392391"/>
          </a:xfrm>
          <a:prstGeom prst="bracketPair">
            <a:avLst/>
          </a:prstGeom>
          <a:solidFill>
            <a:srgbClr val="99CC00">
              <a:alpha val="2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彩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3" y="4381500"/>
            <a:ext cx="7772400" cy="1362075"/>
          </a:xfrm>
        </p:spPr>
        <p:txBody>
          <a:bodyPr/>
          <a:lstStyle/>
          <a:p>
            <a:pPr lvl="1" algn="l"/>
            <a:r>
              <a:rPr lang="en-GB" altLang="en-US" sz="2800" dirty="0" smtClean="0">
                <a:ea typeface="宋体" pitchFamily="2" charset="-122"/>
              </a:rPr>
              <a:t>.Distributed computing</a:t>
            </a:r>
            <a:br>
              <a:rPr lang="en-GB" altLang="en-US" sz="2800" dirty="0" smtClean="0">
                <a:ea typeface="宋体" pitchFamily="2" charset="-122"/>
              </a:rPr>
            </a:br>
            <a:r>
              <a:rPr lang="en-GB" altLang="en-US" sz="2800" dirty="0" smtClean="0">
                <a:ea typeface="宋体" pitchFamily="2" charset="-122"/>
              </a:rPr>
              <a:t>.Virtualization and cloud</a:t>
            </a:r>
            <a:br>
              <a:rPr lang="en-GB" altLang="en-US" sz="2800" dirty="0" smtClean="0">
                <a:ea typeface="宋体" pitchFamily="2" charset="-122"/>
              </a:rPr>
            </a:br>
            <a:r>
              <a:rPr lang="en-GB" altLang="en-US" sz="2800" dirty="0" smtClean="0">
                <a:ea typeface="宋体" pitchFamily="2" charset="-122"/>
              </a:rPr>
              <a:t>.</a:t>
            </a:r>
            <a:r>
              <a:rPr lang="en-GB" altLang="en-US" sz="2800" dirty="0" smtClean="0">
                <a:ea typeface="宋体" pitchFamily="2" charset="-122"/>
              </a:rPr>
              <a:t>Volunteer </a:t>
            </a:r>
            <a:r>
              <a:rPr lang="en-GB" altLang="en-US" sz="2800" dirty="0" smtClean="0">
                <a:ea typeface="宋体" pitchFamily="2" charset="-122"/>
              </a:rPr>
              <a:t>Computing</a:t>
            </a:r>
            <a:br>
              <a:rPr lang="en-GB" altLang="en-US" sz="2800" dirty="0" smtClean="0">
                <a:ea typeface="宋体" pitchFamily="2" charset="-122"/>
              </a:rPr>
            </a:br>
            <a:r>
              <a:rPr lang="en-GB" altLang="en-US" sz="2800" dirty="0" smtClean="0">
                <a:ea typeface="宋体" pitchFamily="2" charset="-122"/>
              </a:rPr>
              <a:t>.Software Defined Network</a:t>
            </a:r>
            <a:r>
              <a:rPr lang="en-GB" altLang="en-US" dirty="0" smtClean="0">
                <a:ea typeface="宋体" pitchFamily="2" charset="-122"/>
              </a:rPr>
              <a:t/>
            </a:r>
            <a:br>
              <a:rPr lang="en-GB" altLang="en-US" dirty="0" smtClean="0">
                <a:ea typeface="宋体" pitchFamily="2" charset="-122"/>
              </a:rPr>
            </a:b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3600" b="1" dirty="0">
                <a:latin typeface="Arial" charset="0"/>
                <a:ea typeface="宋体" pitchFamily="2" charset="-122"/>
              </a:rPr>
              <a:t>Research activities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6DD6E-EB4C-46E0-A559-13D8A8CA3414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79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/>
        </p:nvSpPr>
        <p:spPr bwMode="auto">
          <a:xfrm>
            <a:off x="214313" y="271951"/>
            <a:ext cx="85613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zh-CN" dirty="0">
                <a:ea typeface="宋体" pitchFamily="2" charset="-122"/>
              </a:rPr>
              <a:t>DIRAC</a:t>
            </a:r>
            <a:r>
              <a:rPr lang="en-GB" altLang="en-US" dirty="0">
                <a:ea typeface="宋体" panose="02010600030101010101" pitchFamily="2" charset="-122"/>
              </a:rPr>
              <a:t>-based</a:t>
            </a:r>
            <a:r>
              <a:rPr lang="en-US" altLang="zh-CN" dirty="0" smtClean="0"/>
              <a:t> Distributed Computing</a:t>
            </a:r>
            <a:endParaRPr lang="zh-CN" altLang="en-US" dirty="0"/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200511" y="1228113"/>
            <a:ext cx="8762230" cy="181347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2400" kern="0" dirty="0" smtClean="0"/>
              <a:t>Have  developed the distributed computing system with </a:t>
            </a:r>
            <a:r>
              <a:rPr lang="en-GB" altLang="zh-CN" sz="2400" kern="0" dirty="0" smtClean="0">
                <a:solidFill>
                  <a:srgbClr val="FF0000"/>
                </a:solidFill>
              </a:rPr>
              <a:t>DIRAC </a:t>
            </a:r>
            <a:r>
              <a:rPr lang="en-US" altLang="zh-CN" sz="2400" kern="0" dirty="0" smtClean="0"/>
              <a:t>in collaboration with JINR.</a:t>
            </a:r>
            <a:endParaRPr lang="en-GB" altLang="zh-CN" sz="2400" kern="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kern="0" dirty="0" smtClean="0"/>
              <a:t>Currently </a:t>
            </a:r>
            <a:r>
              <a:rPr lang="en-US" altLang="zh-CN" sz="2400" kern="0" dirty="0" smtClean="0"/>
              <a:t>is being used by several experiments, including BESIII, JUNO, </a:t>
            </a:r>
            <a:r>
              <a:rPr lang="en-US" altLang="zh-CN" sz="2400" kern="0" dirty="0" smtClean="0"/>
              <a:t>CEPC</a:t>
            </a:r>
            <a:endParaRPr lang="en-US" altLang="zh-CN" sz="24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kern="0" dirty="0" smtClean="0"/>
              <a:t>15 </a:t>
            </a:r>
            <a:r>
              <a:rPr lang="en-US" altLang="zh-CN" sz="2400" kern="0" dirty="0" smtClean="0"/>
              <a:t>Sites from USA, </a:t>
            </a:r>
            <a:r>
              <a:rPr lang="en-US" altLang="zh-CN" sz="2400" kern="0" dirty="0"/>
              <a:t>Italy, Russia, Turkey, Taiwan, </a:t>
            </a:r>
            <a:r>
              <a:rPr lang="en-US" altLang="zh-CN" sz="2400" kern="0" dirty="0" smtClean="0"/>
              <a:t>Chinese Universities etc</a:t>
            </a:r>
            <a:r>
              <a:rPr lang="en-US" altLang="zh-CN" sz="2400" kern="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kern="0" dirty="0" smtClean="0"/>
              <a:t>3500 cores, 500TB</a:t>
            </a:r>
            <a:endParaRPr lang="en-US" altLang="zh-CN" sz="2400" kern="0" dirty="0"/>
          </a:p>
        </p:txBody>
      </p:sp>
      <p:sp>
        <p:nvSpPr>
          <p:cNvPr id="16" name="灯片编号占位符 3"/>
          <p:cNvSpPr txBox="1">
            <a:spLocks/>
          </p:cNvSpPr>
          <p:nvPr/>
        </p:nvSpPr>
        <p:spPr bwMode="auto">
          <a:xfrm>
            <a:off x="68707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i="1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9pPr>
          </a:lstStyle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5350"/>
            <a:ext cx="5786404" cy="28626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22" y="3881530"/>
            <a:ext cx="2735196" cy="2516723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 bwMode="auto">
          <a:xfrm flipH="1" flipV="1">
            <a:off x="3426941" y="4770560"/>
            <a:ext cx="1279814" cy="369333"/>
          </a:xfrm>
          <a:prstGeom prst="straightConnector1">
            <a:avLst/>
          </a:prstGeom>
          <a:solidFill>
            <a:srgbClr val="99CC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直接箭头连接符 19"/>
          <p:cNvCxnSpPr/>
          <p:nvPr/>
        </p:nvCxnSpPr>
        <p:spPr bwMode="auto">
          <a:xfrm flipH="1" flipV="1">
            <a:off x="1058779" y="5082139"/>
            <a:ext cx="3647976" cy="57754"/>
          </a:xfrm>
          <a:prstGeom prst="straightConnector1">
            <a:avLst/>
          </a:prstGeom>
          <a:solidFill>
            <a:srgbClr val="99CC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半闭框 20"/>
          <p:cNvSpPr/>
          <p:nvPr/>
        </p:nvSpPr>
        <p:spPr bwMode="auto">
          <a:xfrm rot="18854300">
            <a:off x="5424683" y="4296983"/>
            <a:ext cx="1803091" cy="1755779"/>
          </a:xfrm>
          <a:prstGeom prst="halfFrame">
            <a:avLst/>
          </a:prstGeom>
          <a:solidFill>
            <a:srgbClr val="99CC00">
              <a:alpha val="45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彩云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53180" y="4712807"/>
            <a:ext cx="87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IHEP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文本框 23"/>
          <p:cNvSpPr txBox="1"/>
          <p:nvPr/>
        </p:nvSpPr>
        <p:spPr>
          <a:xfrm>
            <a:off x="3426941" y="4770560"/>
            <a:ext cx="92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10Gb/s</a:t>
            </a:r>
            <a:endParaRPr lang="zh-CN" altLang="en-US" dirty="0"/>
          </a:p>
        </p:txBody>
      </p:sp>
      <p:sp>
        <p:nvSpPr>
          <p:cNvPr id="24" name="文本框 24"/>
          <p:cNvSpPr txBox="1"/>
          <p:nvPr/>
        </p:nvSpPr>
        <p:spPr>
          <a:xfrm>
            <a:off x="1733192" y="4897473"/>
            <a:ext cx="108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10Gb/s</a:t>
            </a:r>
            <a:endParaRPr lang="zh-CN" altLang="en-US" dirty="0"/>
          </a:p>
        </p:txBody>
      </p:sp>
      <p:cxnSp>
        <p:nvCxnSpPr>
          <p:cNvPr id="25" name="直接箭头连接符 24"/>
          <p:cNvCxnSpPr/>
          <p:nvPr/>
        </p:nvCxnSpPr>
        <p:spPr bwMode="auto">
          <a:xfrm>
            <a:off x="4976261" y="5139892"/>
            <a:ext cx="2319688" cy="0"/>
          </a:xfrm>
          <a:prstGeom prst="straightConnector1">
            <a:avLst/>
          </a:prstGeom>
          <a:solidFill>
            <a:srgbClr val="99CC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文本框 41"/>
          <p:cNvSpPr txBox="1"/>
          <p:nvPr/>
        </p:nvSpPr>
        <p:spPr>
          <a:xfrm>
            <a:off x="5448588" y="4955226"/>
            <a:ext cx="108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10Gb/s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462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GB" altLang="en-US" dirty="0" smtClean="0">
                <a:solidFill>
                  <a:srgbClr val="FF0000"/>
                </a:solidFill>
                <a:ea typeface="宋体" pitchFamily="2" charset="-122"/>
              </a:rPr>
              <a:t>IHEP at a Glance</a:t>
            </a:r>
            <a:endParaRPr lang="en-US" altLang="en-US" dirty="0" smtClean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6158" name="灯片编号占位符 2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A3B44461-D6A2-4E24-8DC5-ADBC1FA8AECC}" type="slidenum">
              <a:rPr kumimoji="0" lang="zh-CN" altLang="en-US" sz="1400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CN" sz="1400" smtClean="0"/>
          </a:p>
        </p:txBody>
      </p:sp>
      <p:sp useBgFill="1">
        <p:nvSpPr>
          <p:cNvPr id="21" name="内容占位符 2"/>
          <p:cNvSpPr>
            <a:spLocks noGrp="1"/>
          </p:cNvSpPr>
          <p:nvPr>
            <p:ph idx="1"/>
          </p:nvPr>
        </p:nvSpPr>
        <p:spPr>
          <a:xfrm>
            <a:off x="55562" y="1252539"/>
            <a:ext cx="8402638" cy="107156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>
                <a:ea typeface="宋体" pitchFamily="2" charset="-122"/>
              </a:rPr>
              <a:t>Institute of High Energy Physics, CAS, Beijing, China</a:t>
            </a:r>
          </a:p>
          <a:p>
            <a:pPr eaLnBrk="1" hangingPunct="1">
              <a:defRPr/>
            </a:pPr>
            <a:r>
              <a:rPr lang="en-US" altLang="zh-CN" dirty="0">
                <a:ea typeface="宋体" pitchFamily="2" charset="-122"/>
              </a:rPr>
              <a:t>The largest fundamental research center in China </a:t>
            </a:r>
          </a:p>
          <a:p>
            <a:pPr lvl="1" eaLnBrk="1" hangingPunct="1">
              <a:defRPr/>
            </a:pPr>
            <a:r>
              <a:rPr lang="en-US" altLang="zh-CN" dirty="0">
                <a:ea typeface="宋体" pitchFamily="2" charset="-122"/>
              </a:rPr>
              <a:t>Particle physics, </a:t>
            </a:r>
            <a:r>
              <a:rPr lang="en-US" altLang="zh-CN" dirty="0" err="1">
                <a:ea typeface="宋体" pitchFamily="2" charset="-122"/>
              </a:rPr>
              <a:t>AstroParticle</a:t>
            </a:r>
            <a:r>
              <a:rPr lang="en-US" altLang="zh-CN" dirty="0">
                <a:ea typeface="宋体" pitchFamily="2" charset="-122"/>
              </a:rPr>
              <a:t> physics, Accelerator and synchrotron radiation technology and applications</a:t>
            </a:r>
          </a:p>
          <a:p>
            <a:pPr eaLnBrk="1" hangingPunct="1">
              <a:defRPr/>
            </a:pPr>
            <a:r>
              <a:rPr lang="en-US" altLang="zh-CN" dirty="0">
                <a:ea typeface="宋体" pitchFamily="2" charset="-122"/>
              </a:rPr>
              <a:t>The major institute conducts the high energy physics experiments in </a:t>
            </a:r>
            <a:r>
              <a:rPr lang="en-US" altLang="zh-CN" dirty="0" smtClean="0">
                <a:ea typeface="宋体" pitchFamily="2" charset="-122"/>
              </a:rPr>
              <a:t>China</a:t>
            </a:r>
            <a:endParaRPr lang="en-US" altLang="zh-CN" dirty="0" smtClean="0">
              <a:ea typeface="宋体" pitchFamily="2" charset="-122"/>
            </a:endParaRPr>
          </a:p>
        </p:txBody>
      </p: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5" y="4018040"/>
            <a:ext cx="6862812" cy="264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ea typeface="宋体" pitchFamily="2" charset="-122"/>
              </a:rPr>
              <a:t>DIRAC</a:t>
            </a:r>
            <a:r>
              <a:rPr lang="en-GB" altLang="en-US" dirty="0">
                <a:ea typeface="宋体" panose="02010600030101010101" pitchFamily="2" charset="-122"/>
              </a:rPr>
              <a:t>-based</a:t>
            </a:r>
            <a:r>
              <a:rPr lang="en-US" altLang="zh-CN" dirty="0"/>
              <a:t> Distributed Computing</a:t>
            </a:r>
            <a:endParaRPr lang="zh-CN" altLang="en-US" dirty="0"/>
          </a:p>
        </p:txBody>
      </p:sp>
      <p:sp useBgFill="1">
        <p:nvSpPr>
          <p:cNvPr id="25604" name="内容占位符 2"/>
          <p:cNvSpPr>
            <a:spLocks noGrp="1"/>
          </p:cNvSpPr>
          <p:nvPr>
            <p:ph idx="1"/>
          </p:nvPr>
        </p:nvSpPr>
        <p:spPr>
          <a:xfrm>
            <a:off x="131761" y="1296989"/>
            <a:ext cx="8319219" cy="2944811"/>
          </a:xfrm>
        </p:spPr>
        <p:txBody>
          <a:bodyPr/>
          <a:lstStyle/>
          <a:p>
            <a:r>
              <a:rPr lang="en-US" altLang="zh-CN" dirty="0"/>
              <a:t>4 resource type resources are supported</a:t>
            </a:r>
          </a:p>
          <a:p>
            <a:pPr lvl="1"/>
            <a:r>
              <a:rPr lang="en-US" altLang="zh-CN" dirty="0"/>
              <a:t>Grid, Cluster, Cloud and Volunteer </a:t>
            </a:r>
            <a:r>
              <a:rPr lang="en-US" altLang="zh-CN" dirty="0" smtClean="0"/>
              <a:t>computing</a:t>
            </a:r>
            <a:endParaRPr lang="en-US" altLang="zh-CN" dirty="0" smtClean="0"/>
          </a:p>
          <a:p>
            <a:r>
              <a:rPr lang="en-US" altLang="zh-CN" dirty="0" smtClean="0"/>
              <a:t>Distributed </a:t>
            </a:r>
            <a:r>
              <a:rPr lang="en-US" altLang="zh-CN" dirty="0" smtClean="0"/>
              <a:t>computing has successfully integrated cloud resources </a:t>
            </a:r>
            <a:r>
              <a:rPr lang="en-US" altLang="zh-CN" dirty="0" smtClean="0"/>
              <a:t>based </a:t>
            </a:r>
            <a:r>
              <a:rPr lang="en-US" altLang="zh-CN" dirty="0" smtClean="0"/>
              <a:t>on pilot schema, implementing elastic scheduling according to job requirements</a:t>
            </a:r>
          </a:p>
          <a:p>
            <a:pPr lvl="1"/>
            <a:r>
              <a:rPr lang="en-US" altLang="en-US" dirty="0"/>
              <a:t>Now there are 7 cloud resources </a:t>
            </a:r>
            <a:r>
              <a:rPr lang="en-US" altLang="en-US" dirty="0" smtClean="0"/>
              <a:t>joining</a:t>
            </a:r>
            <a:endParaRPr lang="en-US" altLang="en-US" dirty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34" y="3826879"/>
            <a:ext cx="4257675" cy="298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0B9C9A7F-686C-402E-9DD2-75E19CE16558}" type="slidenum">
              <a:rPr kumimoji="0" lang="zh-CN" altLang="en-US" sz="1400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zh-CN" sz="1400" smtClean="0"/>
          </a:p>
        </p:txBody>
      </p:sp>
      <p:sp>
        <p:nvSpPr>
          <p:cNvPr id="3" name="AutoShape 3" descr="Bold text"/>
          <p:cNvSpPr>
            <a:spLocks noChangeAspect="1" noChangeArrowheads="1"/>
          </p:cNvSpPr>
          <p:nvPr/>
        </p:nvSpPr>
        <p:spPr bwMode="auto">
          <a:xfrm>
            <a:off x="341313" y="1287463"/>
            <a:ext cx="2190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4" descr="Italic text"/>
          <p:cNvSpPr>
            <a:spLocks noChangeAspect="1" noChangeArrowheads="1"/>
          </p:cNvSpPr>
          <p:nvPr/>
        </p:nvSpPr>
        <p:spPr bwMode="auto">
          <a:xfrm>
            <a:off x="341313" y="1287463"/>
            <a:ext cx="2190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5" descr="Internal link"/>
          <p:cNvSpPr>
            <a:spLocks noChangeAspect="1" noChangeArrowheads="1"/>
          </p:cNvSpPr>
          <p:nvPr/>
        </p:nvSpPr>
        <p:spPr bwMode="auto">
          <a:xfrm>
            <a:off x="341313" y="1287463"/>
            <a:ext cx="2190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6" descr="External link (remember http:// prefix)"/>
          <p:cNvSpPr>
            <a:spLocks noChangeAspect="1" noChangeArrowheads="1"/>
          </p:cNvSpPr>
          <p:nvPr/>
        </p:nvSpPr>
        <p:spPr bwMode="auto">
          <a:xfrm>
            <a:off x="341313" y="1287463"/>
            <a:ext cx="2190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AutoShape 7" descr="Level 2 headline"/>
          <p:cNvSpPr>
            <a:spLocks noChangeAspect="1" noChangeArrowheads="1"/>
          </p:cNvSpPr>
          <p:nvPr/>
        </p:nvSpPr>
        <p:spPr bwMode="auto">
          <a:xfrm>
            <a:off x="341313" y="1287463"/>
            <a:ext cx="2190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AutoShape 8" descr="Embedded file"/>
          <p:cNvSpPr>
            <a:spLocks noChangeAspect="1" noChangeArrowheads="1"/>
          </p:cNvSpPr>
          <p:nvPr/>
        </p:nvSpPr>
        <p:spPr bwMode="auto">
          <a:xfrm>
            <a:off x="341313" y="1287463"/>
            <a:ext cx="2190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AutoShape 9" descr="File link"/>
          <p:cNvSpPr>
            <a:spLocks noChangeAspect="1" noChangeArrowheads="1"/>
          </p:cNvSpPr>
          <p:nvPr/>
        </p:nvSpPr>
        <p:spPr bwMode="auto">
          <a:xfrm>
            <a:off x="341313" y="1287463"/>
            <a:ext cx="2190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AutoShape 10" descr="Mathematical formula (LaTeX)"/>
          <p:cNvSpPr>
            <a:spLocks noChangeAspect="1" noChangeArrowheads="1"/>
          </p:cNvSpPr>
          <p:nvPr/>
        </p:nvSpPr>
        <p:spPr bwMode="auto">
          <a:xfrm>
            <a:off x="341313" y="1287463"/>
            <a:ext cx="2190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AutoShape 11" descr="Ignore wiki formatting"/>
          <p:cNvSpPr>
            <a:spLocks noChangeAspect="1" noChangeArrowheads="1"/>
          </p:cNvSpPr>
          <p:nvPr/>
        </p:nvSpPr>
        <p:spPr bwMode="auto">
          <a:xfrm>
            <a:off x="341313" y="1287463"/>
            <a:ext cx="2190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AutoShape 12" descr="Your signature with timestamp"/>
          <p:cNvSpPr>
            <a:spLocks noChangeAspect="1" noChangeArrowheads="1"/>
          </p:cNvSpPr>
          <p:nvPr/>
        </p:nvSpPr>
        <p:spPr bwMode="auto">
          <a:xfrm>
            <a:off x="341313" y="1287463"/>
            <a:ext cx="2190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AutoShape 13" descr="Horizontal line (use sparingly)"/>
          <p:cNvSpPr>
            <a:spLocks noChangeAspect="1" noChangeArrowheads="1"/>
          </p:cNvSpPr>
          <p:nvPr/>
        </p:nvSpPr>
        <p:spPr bwMode="auto">
          <a:xfrm>
            <a:off x="341313" y="1287463"/>
            <a:ext cx="2190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1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0" y="109367"/>
            <a:ext cx="9155246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宋体" charset="0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3200" kern="0" dirty="0" smtClean="0"/>
              <a:t>Multi-core supports in distributed computing</a:t>
            </a:r>
            <a:endParaRPr lang="zh-CN" altLang="en-US" sz="3200" kern="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14025" y="1214610"/>
            <a:ext cx="8665218" cy="236884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+mn-lt"/>
                <a:ea typeface="宋体" charset="0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+mn-lt"/>
                <a:ea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+mn-lt"/>
                <a:ea typeface="宋体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800" kern="0" smtClean="0"/>
              <a:t>In order to support JUNO’s multi-core jobs, Multi-core(Mcore) scheduling is being studied</a:t>
            </a:r>
          </a:p>
          <a:p>
            <a:pPr lvl="1"/>
            <a:r>
              <a:rPr lang="en-US" altLang="zh-CN" sz="1800" kern="0" smtClean="0"/>
              <a:t>Single-core scheduling: One-core pilot pull one-core job (A) </a:t>
            </a:r>
          </a:p>
          <a:p>
            <a:pPr lvl="1"/>
            <a:r>
              <a:rPr lang="en-US" altLang="zh-CN" sz="1800" kern="0" smtClean="0"/>
              <a:t>multi-core scheduling: Two ways are considered </a:t>
            </a:r>
          </a:p>
          <a:p>
            <a:pPr lvl="2"/>
            <a:r>
              <a:rPr lang="en-US" altLang="zh-CN" sz="1800" kern="0" smtClean="0"/>
              <a:t>Mcore pilots added to pull Mcore jobs (B)</a:t>
            </a:r>
          </a:p>
          <a:p>
            <a:pPr lvl="3"/>
            <a:r>
              <a:rPr lang="en-US" altLang="zh-CN" kern="0" smtClean="0"/>
              <a:t>M-core pilots pull M-core jobs</a:t>
            </a:r>
          </a:p>
          <a:p>
            <a:pPr lvl="3"/>
            <a:r>
              <a:rPr lang="en-US" altLang="zh-CN" kern="0" smtClean="0"/>
              <a:t>Pilot “starving” when matching with mixture of n-core job (n=1, 2…)</a:t>
            </a:r>
          </a:p>
          <a:p>
            <a:pPr lvl="2"/>
            <a:r>
              <a:rPr lang="en-US" altLang="zh-CN" sz="1800" kern="0" smtClean="0"/>
              <a:t>Standard-size pilots with dynamic slots (C)</a:t>
            </a:r>
          </a:p>
          <a:p>
            <a:pPr lvl="3"/>
            <a:r>
              <a:rPr lang="en-US" altLang="zh-CN" kern="0" smtClean="0"/>
              <a:t>Standard-size: whole-node, 4-node, 8-node….</a:t>
            </a:r>
          </a:p>
          <a:p>
            <a:pPr lvl="3"/>
            <a:r>
              <a:rPr lang="en-US" altLang="zh-CN" kern="0" smtClean="0"/>
              <a:t>Pilots pull n-core jobs (n=1, 2…..) until all internal slots are used up</a:t>
            </a:r>
          </a:p>
          <a:p>
            <a:endParaRPr lang="zh-CN" altLang="en-US" kern="0" dirty="0"/>
          </a:p>
        </p:txBody>
      </p:sp>
      <p:sp>
        <p:nvSpPr>
          <p:cNvPr id="7" name="灯片编号占位符 3"/>
          <p:cNvSpPr txBox="1">
            <a:spLocks/>
          </p:cNvSpPr>
          <p:nvPr/>
        </p:nvSpPr>
        <p:spPr bwMode="auto">
          <a:xfrm>
            <a:off x="68707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i="1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9pPr>
          </a:lstStyle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41" y="4637902"/>
            <a:ext cx="6496381" cy="196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240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Virtualization and Cloud (1)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8"/>
            <a:ext cx="4884737" cy="5006975"/>
          </a:xfrm>
        </p:spPr>
        <p:txBody>
          <a:bodyPr/>
          <a:lstStyle/>
          <a:p>
            <a:r>
              <a:rPr lang="en-US" altLang="zh-CN" dirty="0" err="1" smtClean="0"/>
              <a:t>IHEPCloud</a:t>
            </a:r>
            <a:r>
              <a:rPr lang="en-US" altLang="zh-CN" dirty="0" smtClean="0"/>
              <a:t> has been built and </a:t>
            </a:r>
            <a:r>
              <a:rPr lang="en-US" altLang="zh-CN" dirty="0"/>
              <a:t>l</a:t>
            </a:r>
            <a:r>
              <a:rPr lang="en-US" altLang="zh-CN" dirty="0" smtClean="0"/>
              <a:t>aunched in May 2014</a:t>
            </a:r>
          </a:p>
          <a:p>
            <a:r>
              <a:rPr lang="en-US" altLang="zh-CN" dirty="0" smtClean="0"/>
              <a:t>Scale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/>
              <a:t>Resources : </a:t>
            </a:r>
            <a:r>
              <a:rPr lang="en-US" altLang="zh-CN" sz="1800" dirty="0" smtClean="0"/>
              <a:t>700 cores</a:t>
            </a:r>
            <a:endParaRPr lang="en-US" altLang="zh-CN" sz="1800" dirty="0"/>
          </a:p>
          <a:p>
            <a:pPr lvl="1">
              <a:lnSpc>
                <a:spcPct val="110000"/>
              </a:lnSpc>
            </a:pPr>
            <a:r>
              <a:rPr lang="en-US" altLang="zh-CN" sz="1800" dirty="0"/>
              <a:t>Users: &gt; 1000</a:t>
            </a:r>
          </a:p>
          <a:p>
            <a:pPr>
              <a:lnSpc>
                <a:spcPct val="110000"/>
              </a:lnSpc>
            </a:pPr>
            <a:r>
              <a:rPr lang="en-US" altLang="zh-CN" dirty="0" smtClean="0"/>
              <a:t>Three current use cases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 smtClean="0"/>
              <a:t>Self-Service virtual machine platform</a:t>
            </a:r>
          </a:p>
          <a:p>
            <a:pPr lvl="2">
              <a:lnSpc>
                <a:spcPct val="110000"/>
              </a:lnSpc>
            </a:pPr>
            <a:r>
              <a:rPr lang="en-US" altLang="zh-CN" sz="1600" dirty="0" smtClean="0"/>
              <a:t>Mainly for testing and development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/>
              <a:t>Virtual Computing Cluster</a:t>
            </a:r>
          </a:p>
          <a:p>
            <a:pPr lvl="2">
              <a:lnSpc>
                <a:spcPct val="110000"/>
              </a:lnSpc>
            </a:pPr>
            <a:r>
              <a:rPr lang="en-US" altLang="zh-CN" sz="1600" dirty="0" smtClean="0"/>
              <a:t>automatically supplement when physical queue is busy </a:t>
            </a:r>
          </a:p>
          <a:p>
            <a:pPr lvl="1">
              <a:lnSpc>
                <a:spcPct val="110000"/>
              </a:lnSpc>
            </a:pPr>
            <a:r>
              <a:rPr lang="en-US" altLang="zh-CN" sz="1800" dirty="0"/>
              <a:t> Distributed computing system</a:t>
            </a:r>
          </a:p>
          <a:p>
            <a:pPr lvl="2">
              <a:lnSpc>
                <a:spcPct val="110000"/>
              </a:lnSpc>
            </a:pPr>
            <a:r>
              <a:rPr lang="en-US" altLang="zh-CN" sz="1600" dirty="0" smtClean="0"/>
              <a:t>Work as a cloud site 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2215697"/>
            <a:ext cx="3797300" cy="316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Virtualization and Cloud (2)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2263" y="1296988"/>
            <a:ext cx="3729037" cy="509111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Core middleware: </a:t>
            </a:r>
            <a:r>
              <a:rPr lang="en-US" altLang="zh-CN" dirty="0" err="1" smtClean="0"/>
              <a:t>openstack</a:t>
            </a:r>
            <a:endParaRPr lang="en-US" altLang="zh-CN" dirty="0" smtClean="0"/>
          </a:p>
          <a:p>
            <a:r>
              <a:rPr lang="en-US" altLang="zh-CN" dirty="0" smtClean="0"/>
              <a:t>Configuration management tool: Puppet</a:t>
            </a:r>
          </a:p>
          <a:p>
            <a:pPr lvl="1"/>
            <a:r>
              <a:rPr lang="en-US" altLang="zh-CN" dirty="0" smtClean="0"/>
              <a:t>Automatically VM images for different applications</a:t>
            </a:r>
          </a:p>
          <a:p>
            <a:r>
              <a:rPr lang="en-US" altLang="zh-CN" dirty="0" smtClean="0"/>
              <a:t>Authentication</a:t>
            </a:r>
          </a:p>
          <a:p>
            <a:pPr lvl="1"/>
            <a:r>
              <a:rPr lang="en-US" altLang="zh-CN" dirty="0" smtClean="0"/>
              <a:t>SSO with Email account</a:t>
            </a:r>
          </a:p>
          <a:p>
            <a:r>
              <a:rPr lang="en-US" altLang="zh-CN" dirty="0" smtClean="0"/>
              <a:t>External </a:t>
            </a:r>
            <a:r>
              <a:rPr lang="en-US" altLang="zh-CN" dirty="0" smtClean="0"/>
              <a:t>storage</a:t>
            </a:r>
          </a:p>
          <a:p>
            <a:pPr lvl="1"/>
            <a:r>
              <a:rPr lang="en-US" altLang="zh-CN" dirty="0" smtClean="0"/>
              <a:t>Using </a:t>
            </a:r>
            <a:r>
              <a:rPr lang="en-US" altLang="zh-CN" dirty="0" smtClean="0"/>
              <a:t>CEPH to support GLANCE, NOVA and Cinder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81818"/>
            <a:ext cx="5029200" cy="4990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Volunteer </a:t>
            </a:r>
            <a:r>
              <a:rPr lang="en-US" altLang="zh-CN" dirty="0" smtClean="0"/>
              <a:t>Computing – CAS@HOME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5763" y="1384301"/>
            <a:ext cx="8534400" cy="29083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CAS@HOME was Launched </a:t>
            </a: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and hosted in June 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2010</a:t>
            </a:r>
          </a:p>
          <a:p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First volunteer computing project in 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China</a:t>
            </a:r>
            <a:endParaRPr lang="en-US" altLang="zh-CN" dirty="0" smtClean="0">
              <a:solidFill>
                <a:srgbClr val="000000"/>
              </a:solidFill>
              <a:ea typeface="宋体" pitchFamily="2" charset="-122"/>
            </a:endParaRPr>
          </a:p>
          <a:p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Support </a:t>
            </a: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scientific computing from Chinese Academy of Sciences and other Research 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Institutes</a:t>
            </a:r>
          </a:p>
          <a:p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Host </a:t>
            </a: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multiple applications from various research fields, including nanotechnology, </a:t>
            </a:r>
            <a:r>
              <a:rPr lang="en-US" altLang="zh-CN" dirty="0" err="1">
                <a:solidFill>
                  <a:srgbClr val="000000"/>
                </a:solidFill>
                <a:ea typeface="宋体" pitchFamily="2" charset="-122"/>
              </a:rPr>
              <a:t>bioinformation</a:t>
            </a: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, 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physics</a:t>
            </a:r>
            <a:endParaRPr lang="zh-CN" altLang="en-US" dirty="0">
              <a:solidFill>
                <a:srgbClr val="000000"/>
              </a:solidFill>
              <a:ea typeface="宋体" pitchFamily="2" charset="-122"/>
            </a:endParaRPr>
          </a:p>
          <a:p>
            <a:endParaRPr lang="zh-CN" altLang="en-US" dirty="0"/>
          </a:p>
        </p:txBody>
      </p:sp>
      <p:pic>
        <p:nvPicPr>
          <p:cNvPr id="9" name="内容占位符 6" descr="cas@home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46" y="4399057"/>
            <a:ext cx="4020160" cy="109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601357" y="5545408"/>
            <a:ext cx="2214564" cy="666753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2400" b="1" u="sng" dirty="0">
                <a:ea typeface="宋体" pitchFamily="2" charset="-122"/>
              </a:rPr>
              <a:t>10K </a:t>
            </a:r>
            <a:r>
              <a:rPr lang="en-US" altLang="zh-CN" dirty="0">
                <a:ea typeface="宋体" pitchFamily="2" charset="-122"/>
              </a:rPr>
              <a:t>active users</a:t>
            </a:r>
          </a:p>
          <a:p>
            <a:pPr algn="ctr" eaLnBrk="1" hangingPunct="1"/>
            <a:r>
              <a:rPr lang="en-US" altLang="zh-CN" dirty="0">
                <a:ea typeface="宋体" pitchFamily="2" charset="-122"/>
              </a:rPr>
              <a:t>1/3 are Chinese</a:t>
            </a:r>
            <a:endParaRPr lang="zh-CN" altLang="en-US" dirty="0">
              <a:ea typeface="宋体" pitchFamily="2" charset="-122"/>
            </a:endParaRPr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3295344" y="5537468"/>
            <a:ext cx="2171702" cy="706440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2400" b="1" u="sng">
                <a:ea typeface="宋体" pitchFamily="2" charset="-122"/>
              </a:rPr>
              <a:t>23K </a:t>
            </a:r>
            <a:r>
              <a:rPr lang="en-US" altLang="zh-CN">
                <a:ea typeface="宋体" pitchFamily="2" charset="-122"/>
              </a:rPr>
              <a:t> active hosts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13" name="矩形 14"/>
          <p:cNvSpPr>
            <a:spLocks noChangeArrowheads="1"/>
          </p:cNvSpPr>
          <p:nvPr/>
        </p:nvSpPr>
        <p:spPr bwMode="auto">
          <a:xfrm>
            <a:off x="6111876" y="5545408"/>
            <a:ext cx="2808287" cy="706440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2400" b="1" u="sng">
                <a:ea typeface="宋体" pitchFamily="2" charset="-122"/>
              </a:rPr>
              <a:t>1.3 </a:t>
            </a:r>
            <a:r>
              <a:rPr lang="en-US" altLang="zh-CN">
                <a:ea typeface="宋体" pitchFamily="2" charset="-122"/>
              </a:rPr>
              <a:t>TFLOPS</a:t>
            </a:r>
          </a:p>
          <a:p>
            <a:pPr algn="ctr" eaLnBrk="1" hangingPunct="1"/>
            <a:r>
              <a:rPr lang="en-US" altLang="zh-CN">
                <a:ea typeface="宋体" pitchFamily="2" charset="-122"/>
              </a:rPr>
              <a:t>(real time computing power)</a:t>
            </a:r>
            <a:endParaRPr lang="zh-CN" alt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18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Volunteer Computing – ATLAS@HOME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IHEP involved in the prototype of </a:t>
            </a:r>
            <a:r>
              <a:rPr lang="en-US" altLang="zh-CN" sz="2000" dirty="0" err="1"/>
              <a:t>ATLAS@home</a:t>
            </a:r>
            <a:r>
              <a:rPr lang="en-US" altLang="zh-CN" sz="2000" dirty="0"/>
              <a:t> and  mainly contributed to solve three </a:t>
            </a:r>
            <a:r>
              <a:rPr lang="en-US" altLang="zh-CN" sz="2000" dirty="0" smtClean="0"/>
              <a:t>problems ( </a:t>
            </a:r>
            <a:r>
              <a:rPr lang="en-US" altLang="zh-CN" sz="2000" u="sng" dirty="0">
                <a:solidFill>
                  <a:srgbClr val="FF0000"/>
                </a:solidFill>
              </a:rPr>
              <a:t>host virtualization, platform integration, security</a:t>
            </a:r>
            <a:r>
              <a:rPr lang="en-US" altLang="zh-CN" sz="2000" dirty="0"/>
              <a:t>) </a:t>
            </a:r>
            <a:endParaRPr lang="en-US" altLang="zh-CN" sz="2000" dirty="0" smtClean="0"/>
          </a:p>
          <a:p>
            <a:r>
              <a:rPr lang="en-US" altLang="zh-CN" sz="2000" dirty="0" smtClean="0"/>
              <a:t>The </a:t>
            </a:r>
            <a:r>
              <a:rPr lang="en-US" altLang="zh-CN" sz="2000" dirty="0"/>
              <a:t>first </a:t>
            </a:r>
            <a:r>
              <a:rPr lang="en-US" altLang="zh-CN" sz="2000" dirty="0" err="1"/>
              <a:t>ATLAS@home</a:t>
            </a:r>
            <a:r>
              <a:rPr lang="en-US" altLang="zh-CN" sz="2000" dirty="0"/>
              <a:t> was deployed and maintained at IHEP in 2013, and moved to CERN in </a:t>
            </a:r>
            <a:r>
              <a:rPr lang="en-US" altLang="zh-CN" sz="2000" dirty="0" smtClean="0"/>
              <a:t>2014 </a:t>
            </a:r>
            <a:endParaRPr lang="en-US" altLang="zh-CN" sz="2000" dirty="0"/>
          </a:p>
          <a:p>
            <a:r>
              <a:rPr lang="en-US" altLang="zh-CN" sz="2000" dirty="0"/>
              <a:t>IHEP </a:t>
            </a:r>
            <a:r>
              <a:rPr lang="en-US" altLang="zh-CN" sz="2000" dirty="0" smtClean="0"/>
              <a:t>contributes </a:t>
            </a:r>
            <a:r>
              <a:rPr lang="en-US" altLang="zh-CN" sz="2000" dirty="0"/>
              <a:t>manpower </a:t>
            </a:r>
            <a:r>
              <a:rPr lang="en-US" altLang="zh-CN" sz="2000" dirty="0" smtClean="0"/>
              <a:t>in </a:t>
            </a:r>
            <a:r>
              <a:rPr lang="en-US" altLang="zh-CN" sz="2000" dirty="0"/>
              <a:t>maintaining and upgrading </a:t>
            </a:r>
            <a:r>
              <a:rPr lang="en-US" altLang="zh-CN" sz="2000" dirty="0" err="1"/>
              <a:t>ATLAS@home</a:t>
            </a:r>
            <a:endParaRPr lang="en-US" altLang="zh-CN" sz="2000" dirty="0"/>
          </a:p>
          <a:p>
            <a:pPr lvl="1"/>
            <a:r>
              <a:rPr lang="en-US" altLang="zh-CN" dirty="0"/>
              <a:t>Use virtualization to run ATLAS jobs on heterogeneous computers</a:t>
            </a:r>
          </a:p>
          <a:p>
            <a:pPr lvl="1"/>
            <a:r>
              <a:rPr lang="en-US" altLang="zh-CN" dirty="0"/>
              <a:t>Event display on BOINC GUI</a:t>
            </a:r>
          </a:p>
          <a:p>
            <a:pPr lvl="1"/>
            <a:r>
              <a:rPr lang="en-US" altLang="zh-CN" dirty="0" smtClean="0"/>
              <a:t>Support of Multiple </a:t>
            </a:r>
            <a:r>
              <a:rPr lang="en-US" altLang="zh-CN" dirty="0"/>
              <a:t>core jobs </a:t>
            </a:r>
          </a:p>
          <a:p>
            <a:pPr lvl="1"/>
            <a:r>
              <a:rPr lang="en-US" altLang="zh-CN" dirty="0" smtClean="0"/>
              <a:t>Use </a:t>
            </a:r>
            <a:r>
              <a:rPr lang="en-US" altLang="zh-CN" dirty="0" err="1"/>
              <a:t>ATLAS@home</a:t>
            </a:r>
            <a:r>
              <a:rPr lang="en-US" altLang="zh-CN" dirty="0"/>
              <a:t> to exploit extra CPU from Grid sites and any clusters</a:t>
            </a:r>
          </a:p>
          <a:p>
            <a:pPr lvl="1"/>
            <a:r>
              <a:rPr lang="en-US" altLang="zh-CN" dirty="0"/>
              <a:t>BOINC scheduling optimization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744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119063" y="228600"/>
            <a:ext cx="9024937" cy="660400"/>
          </a:xfrm>
        </p:spPr>
        <p:txBody>
          <a:bodyPr/>
          <a:lstStyle/>
          <a:p>
            <a:r>
              <a:rPr kumimoji="1" lang="en-US" altLang="zh-CN" sz="2800" dirty="0" smtClean="0">
                <a:ea typeface="宋体" pitchFamily="2" charset="-122"/>
              </a:rPr>
              <a:t>SDN  (1)</a:t>
            </a:r>
            <a:endParaRPr kumimoji="1" lang="zh-CN" altLang="en-US" sz="2800" dirty="0" smtClean="0">
              <a:ea typeface="宋体" pitchFamily="2" charset="-122"/>
            </a:endParaRPr>
          </a:p>
        </p:txBody>
      </p:sp>
      <p:sp useBgFill="1">
        <p:nvSpPr>
          <p:cNvPr id="1536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kumimoji="0" lang="en-GB" altLang="zh-CN" sz="2200" dirty="0" smtClean="0">
                <a:ea typeface="宋体" pitchFamily="2" charset="-122"/>
              </a:rPr>
              <a:t>Motivation</a:t>
            </a:r>
            <a:endParaRPr kumimoji="0" lang="en-US" altLang="zh-CN" sz="2200" dirty="0" smtClean="0">
              <a:ea typeface="宋体" pitchFamily="2" charset="-122"/>
            </a:endParaRPr>
          </a:p>
          <a:p>
            <a:pPr lvl="1">
              <a:lnSpc>
                <a:spcPct val="80000"/>
              </a:lnSpc>
            </a:pPr>
            <a:r>
              <a:rPr kumimoji="0" lang="en-US" altLang="zh-CN" sz="1900" dirty="0" smtClean="0">
                <a:ea typeface="宋体" pitchFamily="2" charset="-122"/>
              </a:rPr>
              <a:t>Massive data sharing and exchanging among HEP experiments collaborating sites</a:t>
            </a:r>
          </a:p>
          <a:p>
            <a:pPr lvl="1">
              <a:lnSpc>
                <a:spcPct val="80000"/>
              </a:lnSpc>
            </a:pPr>
            <a:r>
              <a:rPr kumimoji="0" lang="en-US" altLang="zh-CN" sz="1900" dirty="0" smtClean="0">
                <a:ea typeface="宋体" pitchFamily="2" charset="-122"/>
              </a:rPr>
              <a:t>Virtualization and scaling-up of computing and storage resources require </a:t>
            </a:r>
            <a:r>
              <a:rPr kumimoji="0" lang="en-US" altLang="zh-CN" sz="1900" dirty="0" smtClean="0">
                <a:ea typeface="宋体" pitchFamily="2" charset="-122"/>
              </a:rPr>
              <a:t>more </a:t>
            </a:r>
            <a:r>
              <a:rPr kumimoji="0" lang="en-US" altLang="zh-CN" sz="1900" dirty="0" smtClean="0">
                <a:ea typeface="宋体" pitchFamily="2" charset="-122"/>
              </a:rPr>
              <a:t>flexible and automatic network </a:t>
            </a:r>
          </a:p>
          <a:p>
            <a:pPr lvl="1">
              <a:lnSpc>
                <a:spcPct val="80000"/>
              </a:lnSpc>
            </a:pPr>
            <a:r>
              <a:rPr kumimoji="0" lang="en-US" altLang="zh-CN" sz="1900" dirty="0" smtClean="0">
                <a:ea typeface="宋体" pitchFamily="2" charset="-122"/>
              </a:rPr>
              <a:t>Easier control over network facility and infrastructure</a:t>
            </a:r>
          </a:p>
          <a:p>
            <a:pPr lvl="1">
              <a:lnSpc>
                <a:spcPct val="80000"/>
              </a:lnSpc>
            </a:pPr>
            <a:r>
              <a:rPr kumimoji="0" lang="en-US" altLang="zh-CN" sz="1900" dirty="0" smtClean="0">
                <a:ea typeface="宋体" pitchFamily="2" charset="-122"/>
              </a:rPr>
              <a:t>IPv4 performance differences among the collaborating sites</a:t>
            </a:r>
          </a:p>
          <a:p>
            <a:pPr>
              <a:lnSpc>
                <a:spcPct val="80000"/>
              </a:lnSpc>
            </a:pPr>
            <a:r>
              <a:rPr kumimoji="0" lang="en-US" altLang="zh-CN" sz="2200" dirty="0" smtClean="0">
                <a:ea typeface="宋体" pitchFamily="2" charset="-122"/>
              </a:rPr>
              <a:t>Goals</a:t>
            </a:r>
          </a:p>
          <a:p>
            <a:pPr lvl="1">
              <a:lnSpc>
                <a:spcPct val="80000"/>
              </a:lnSpc>
            </a:pPr>
            <a:r>
              <a:rPr kumimoji="0" lang="en-US" altLang="zh-CN" sz="1900" dirty="0" smtClean="0">
                <a:ea typeface="宋体" pitchFamily="2" charset="-122"/>
              </a:rPr>
              <a:t>A Private Virtual Network across Chinese HEP Experiment  collaborating sites Based on SDN architecture </a:t>
            </a:r>
          </a:p>
          <a:p>
            <a:pPr lvl="1">
              <a:lnSpc>
                <a:spcPct val="80000"/>
              </a:lnSpc>
            </a:pPr>
            <a:r>
              <a:rPr kumimoji="0" lang="en-US" altLang="zh-CN" sz="1900" dirty="0" smtClean="0">
                <a:ea typeface="宋体" pitchFamily="2" charset="-122"/>
              </a:rPr>
              <a:t>An intelligent data transfer network route selection algorithm</a:t>
            </a:r>
          </a:p>
          <a:p>
            <a:pPr lvl="1">
              <a:lnSpc>
                <a:spcPct val="80000"/>
              </a:lnSpc>
            </a:pPr>
            <a:r>
              <a:rPr kumimoji="0" lang="en-US" altLang="zh-CN" sz="1900" dirty="0" smtClean="0">
                <a:ea typeface="宋体" pitchFamily="2" charset="-122"/>
              </a:rPr>
              <a:t>Based on  IPV6  among Chinese collaborating sites, but transparent to IPV4 applications</a:t>
            </a:r>
          </a:p>
          <a:p>
            <a:pPr>
              <a:lnSpc>
                <a:spcPct val="80000"/>
              </a:lnSpc>
            </a:pPr>
            <a:endParaRPr kumimoji="0" lang="zh-CN" altLang="en-US" sz="2200" b="1" dirty="0" smtClean="0">
              <a:ea typeface="宋体" pitchFamily="2" charset="-122"/>
            </a:endParaRPr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EC0184CD-D700-4444-A6C4-D8A20BE11347}" type="slidenum">
              <a:rPr kumimoji="0" lang="zh-CN" altLang="en-US" sz="1400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zh-CN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800" dirty="0">
                <a:ea typeface="宋体" pitchFamily="2" charset="-122"/>
              </a:rPr>
              <a:t>SDN (2)</a:t>
            </a:r>
            <a:endParaRPr kumimoji="1" lang="zh-CN" altLang="en-US" sz="2800" dirty="0">
              <a:ea typeface="宋体" pitchFamily="2" charset="-122"/>
            </a:endParaRPr>
          </a:p>
        </p:txBody>
      </p:sp>
      <p:sp useBgFill="1"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322263" y="1195388"/>
            <a:ext cx="4351337" cy="5265737"/>
          </a:xfrm>
        </p:spPr>
        <p:txBody>
          <a:bodyPr/>
          <a:lstStyle/>
          <a:p>
            <a:r>
              <a:rPr kumimoji="0" lang="en-US" altLang="zh-CN" sz="2000" smtClean="0">
                <a:ea typeface="宋体" pitchFamily="2" charset="-122"/>
              </a:rPr>
              <a:t>Components</a:t>
            </a:r>
          </a:p>
          <a:p>
            <a:pPr lvl="1"/>
            <a:r>
              <a:rPr kumimoji="0" lang="en-US" altLang="zh-CN" sz="1800" smtClean="0">
                <a:ea typeface="宋体" pitchFamily="2" charset="-122"/>
              </a:rPr>
              <a:t>End user network</a:t>
            </a:r>
          </a:p>
          <a:p>
            <a:pPr lvl="1"/>
            <a:r>
              <a:rPr kumimoji="0" lang="en-US" altLang="zh-CN" sz="1800" smtClean="0">
                <a:ea typeface="宋体" pitchFamily="2" charset="-122"/>
              </a:rPr>
              <a:t>Backbone network</a:t>
            </a:r>
            <a:r>
              <a:rPr kumimoji="0" lang="zh-CN" altLang="en-US" sz="1800" smtClean="0">
                <a:ea typeface="宋体" pitchFamily="2" charset="-122"/>
              </a:rPr>
              <a:t>（</a:t>
            </a:r>
            <a:r>
              <a:rPr kumimoji="0" lang="en-US" altLang="zh-CN" sz="1800" smtClean="0">
                <a:ea typeface="宋体" pitchFamily="2" charset="-122"/>
              </a:rPr>
              <a:t>IPv6</a:t>
            </a:r>
            <a:r>
              <a:rPr kumimoji="0" lang="zh-CN" altLang="en-US" sz="1800" smtClean="0">
                <a:ea typeface="宋体" pitchFamily="2" charset="-122"/>
              </a:rPr>
              <a:t>）</a:t>
            </a:r>
            <a:endParaRPr kumimoji="0" lang="en-US" altLang="zh-CN" sz="1800" smtClean="0">
              <a:ea typeface="宋体" pitchFamily="2" charset="-122"/>
            </a:endParaRPr>
          </a:p>
          <a:p>
            <a:pPr lvl="1"/>
            <a:r>
              <a:rPr kumimoji="0" lang="en-US" altLang="zh-CN" sz="1800" smtClean="0">
                <a:ea typeface="宋体" pitchFamily="2" charset="-122"/>
              </a:rPr>
              <a:t>L2VPN gateway</a:t>
            </a:r>
          </a:p>
          <a:p>
            <a:pPr lvl="1"/>
            <a:r>
              <a:rPr kumimoji="0" lang="en-US" altLang="zh-CN" sz="1800" smtClean="0">
                <a:ea typeface="宋体" pitchFamily="2" charset="-122"/>
              </a:rPr>
              <a:t>Openflow switch</a:t>
            </a:r>
          </a:p>
          <a:p>
            <a:pPr lvl="1"/>
            <a:r>
              <a:rPr kumimoji="0" lang="en-US" altLang="zh-CN" sz="1800" smtClean="0">
                <a:ea typeface="宋体" pitchFamily="2" charset="-122"/>
              </a:rPr>
              <a:t>Control center</a:t>
            </a:r>
          </a:p>
          <a:p>
            <a:r>
              <a:rPr kumimoji="0" lang="en-US" altLang="zh-CN" sz="2000" smtClean="0">
                <a:ea typeface="宋体" pitchFamily="2" charset="-122"/>
              </a:rPr>
              <a:t>Participants</a:t>
            </a:r>
          </a:p>
          <a:p>
            <a:pPr lvl="1"/>
            <a:r>
              <a:rPr kumimoji="0" lang="en-US" altLang="zh-CN" sz="1800" smtClean="0">
                <a:ea typeface="宋体" pitchFamily="2" charset="-122"/>
              </a:rPr>
              <a:t>IHEP/SDU/SJTU/…</a:t>
            </a:r>
          </a:p>
          <a:p>
            <a:pPr lvl="1"/>
            <a:r>
              <a:rPr kumimoji="0" lang="en-US" altLang="zh-CN" sz="1800" smtClean="0">
                <a:ea typeface="宋体" pitchFamily="2" charset="-122"/>
              </a:rPr>
              <a:t>CSTNet / CERNet</a:t>
            </a:r>
          </a:p>
          <a:p>
            <a:pPr lvl="1"/>
            <a:r>
              <a:rPr kumimoji="0" lang="en-US" altLang="zh-CN" sz="1800" smtClean="0">
                <a:ea typeface="宋体" pitchFamily="2" charset="-122"/>
              </a:rPr>
              <a:t>Ruijie networks</a:t>
            </a:r>
          </a:p>
          <a:p>
            <a:endParaRPr kumimoji="0" lang="zh-CN" altLang="en-US" sz="2000" b="1" smtClean="0">
              <a:ea typeface="宋体" pitchFamily="2" charset="-122"/>
            </a:endParaRPr>
          </a:p>
        </p:txBody>
      </p:sp>
      <p:pic>
        <p:nvPicPr>
          <p:cNvPr id="16388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484313"/>
            <a:ext cx="427513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252788" y="4592638"/>
          <a:ext cx="5891212" cy="1814512"/>
        </p:xfrm>
        <a:graphic>
          <a:graphicData uri="http://schemas.openxmlformats.org/drawingml/2006/table">
            <a:tbl>
              <a:tblPr/>
              <a:tblGrid>
                <a:gridCol w="1641475"/>
                <a:gridCol w="1382712"/>
                <a:gridCol w="1393825"/>
                <a:gridCol w="1473200"/>
              </a:tblGrid>
              <a:tr h="395039">
                <a:tc>
                  <a:txBody>
                    <a:bodyPr/>
                    <a:lstStyle>
                      <a:lvl1pPr algn="l">
                        <a:spcBef>
                          <a:spcPct val="50000"/>
                        </a:spcBef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5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华文彩云" pitchFamily="2" charset="-122"/>
                        </a:rPr>
                        <a:t>Network path 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华文彩云" pitchFamily="2" charset="-122"/>
                      </a:endParaRPr>
                    </a:p>
                  </a:txBody>
                  <a:tcPr marL="91448" marR="91448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50000"/>
                        </a:spcBef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5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华文彩云" pitchFamily="2" charset="-122"/>
                        </a:rPr>
                        <a:t>IPv4 (Mbps)</a:t>
                      </a:r>
                    </a:p>
                  </a:txBody>
                  <a:tcPr marL="91448" marR="91448"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50000"/>
                        </a:spcBef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5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华文彩云" pitchFamily="2" charset="-122"/>
                        </a:rPr>
                        <a:t>IPv6 (Mbps)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华文彩云" pitchFamily="2" charset="-122"/>
                      </a:endParaRPr>
                    </a:p>
                  </a:txBody>
                  <a:tcPr marL="91448" marR="91448"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50000"/>
                        </a:spcBef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5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华文彩云" pitchFamily="2" charset="-122"/>
                        </a:rPr>
                        <a:t>SDN (Mbps)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华文彩云" pitchFamily="2" charset="-122"/>
                      </a:endParaRPr>
                    </a:p>
                  </a:txBody>
                  <a:tcPr marL="91448" marR="91448" marT="45728" marB="4572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540">
                <a:tc>
                  <a:txBody>
                    <a:bodyPr/>
                    <a:lstStyle>
                      <a:lvl1pPr algn="l">
                        <a:spcBef>
                          <a:spcPct val="50000"/>
                        </a:spcBef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5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华文彩云" pitchFamily="2" charset="-122"/>
                        </a:rPr>
                        <a:t>SDU-IHEP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华文彩云" pitchFamily="2" charset="-122"/>
                      </a:endParaRPr>
                    </a:p>
                  </a:txBody>
                  <a:tcPr marL="91448" marR="91448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50000"/>
                        </a:spcBef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5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华文彩云" pitchFamily="2" charset="-122"/>
                          <a:cs typeface="+mn-cs"/>
                        </a:rPr>
                        <a:t>3.15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华文彩云" pitchFamily="2" charset="-122"/>
                        <a:cs typeface="+mn-cs"/>
                      </a:endParaRPr>
                    </a:p>
                  </a:txBody>
                  <a:tcPr marL="91448" marR="91448"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50000"/>
                        </a:spcBef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5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华文彩云" pitchFamily="2" charset="-122"/>
                        </a:rPr>
                        <a:t>12.60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华文彩云" pitchFamily="2" charset="-122"/>
                      </a:endParaRPr>
                    </a:p>
                  </a:txBody>
                  <a:tcPr marL="91448" marR="91448"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50000"/>
                        </a:spcBef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5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华文彩云" pitchFamily="2" charset="-122"/>
                      </a:endParaRPr>
                    </a:p>
                  </a:txBody>
                  <a:tcPr marL="91448" marR="91448" marT="45728" marB="4572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540">
                <a:tc>
                  <a:txBody>
                    <a:bodyPr/>
                    <a:lstStyle>
                      <a:lvl1pPr algn="l">
                        <a:spcBef>
                          <a:spcPct val="50000"/>
                        </a:spcBef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5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华文彩云" pitchFamily="2" charset="-122"/>
                        </a:rPr>
                        <a:t>SDU-SJTU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华文彩云" pitchFamily="2" charset="-122"/>
                      </a:endParaRPr>
                    </a:p>
                  </a:txBody>
                  <a:tcPr marL="91448" marR="91448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50000"/>
                        </a:spcBef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5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华文彩云" pitchFamily="2" charset="-122"/>
                        </a:rPr>
                        <a:t>3.51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华文彩云" pitchFamily="2" charset="-122"/>
                      </a:endParaRPr>
                    </a:p>
                  </a:txBody>
                  <a:tcPr marL="91448" marR="91448"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50000"/>
                        </a:spcBef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5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华文彩云" pitchFamily="2" charset="-122"/>
                        </a:rPr>
                        <a:t>66.40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华文彩云" pitchFamily="2" charset="-122"/>
                      </a:endParaRPr>
                    </a:p>
                  </a:txBody>
                  <a:tcPr marL="91448" marR="91448"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50000"/>
                        </a:spcBef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5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华文彩云" pitchFamily="2" charset="-122"/>
                      </a:endParaRPr>
                    </a:p>
                  </a:txBody>
                  <a:tcPr marL="91448" marR="91448" marT="45728" marB="4572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540">
                <a:tc>
                  <a:txBody>
                    <a:bodyPr/>
                    <a:lstStyle>
                      <a:lvl1pPr algn="l">
                        <a:spcBef>
                          <a:spcPct val="50000"/>
                        </a:spcBef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5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华文彩云" pitchFamily="2" charset="-122"/>
                        </a:rPr>
                        <a:t>SJTU-IHEP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华文彩云" pitchFamily="2" charset="-122"/>
                      </a:endParaRPr>
                    </a:p>
                  </a:txBody>
                  <a:tcPr marL="91448" marR="91448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50000"/>
                        </a:spcBef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5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华文彩云" pitchFamily="2" charset="-122"/>
                        </a:rPr>
                        <a:t>28.60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华文彩云" pitchFamily="2" charset="-122"/>
                      </a:endParaRPr>
                    </a:p>
                  </a:txBody>
                  <a:tcPr marL="91448" marR="91448"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50000"/>
                        </a:spcBef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5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华文彩云" pitchFamily="2" charset="-122"/>
                        </a:rPr>
                        <a:t>380.00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华文彩云" pitchFamily="2" charset="-122"/>
                      </a:endParaRPr>
                    </a:p>
                  </a:txBody>
                  <a:tcPr marL="91448" marR="91448"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50000"/>
                        </a:spcBef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5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华文彩云" pitchFamily="2" charset="-122"/>
                      </a:endParaRPr>
                    </a:p>
                  </a:txBody>
                  <a:tcPr marL="91448" marR="91448" marT="45728" marB="4572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53">
                <a:tc>
                  <a:txBody>
                    <a:bodyPr/>
                    <a:lstStyle>
                      <a:lvl1pPr algn="l">
                        <a:spcBef>
                          <a:spcPct val="50000"/>
                        </a:spcBef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5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华文彩云" pitchFamily="2" charset="-122"/>
                        </a:rPr>
                        <a:t>SDU-SJTU-IHEP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华文彩云" pitchFamily="2" charset="-122"/>
                      </a:endParaRPr>
                    </a:p>
                  </a:txBody>
                  <a:tcPr marL="91448" marR="91448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50000"/>
                        </a:spcBef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5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华文彩云" pitchFamily="2" charset="-122"/>
                      </a:endParaRPr>
                    </a:p>
                  </a:txBody>
                  <a:tcPr marL="91448" marR="91448"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50000"/>
                        </a:spcBef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5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华文彩云" pitchFamily="2" charset="-122"/>
                      </a:endParaRPr>
                    </a:p>
                  </a:txBody>
                  <a:tcPr marL="91448" marR="91448"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50000"/>
                        </a:spcBef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>
                        <a:spcBef>
                          <a:spcPct val="5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5000"/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华文彩云" pitchFamily="2" charset="-122"/>
                        </a:rPr>
                        <a:t>38.60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华文彩云" pitchFamily="2" charset="-122"/>
                      </a:endParaRPr>
                    </a:p>
                  </a:txBody>
                  <a:tcPr marL="91448" marR="91448" marT="45728" marB="4572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641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038EDAD5-D5F0-4BDB-B801-42CDBEBC0792}" type="slidenum">
              <a:rPr kumimoji="0" lang="zh-CN" altLang="en-US" sz="1400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en-US" altLang="zh-CN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3" y="4381500"/>
            <a:ext cx="7772400" cy="1362075"/>
          </a:xfrm>
        </p:spPr>
        <p:txBody>
          <a:bodyPr/>
          <a:lstStyle/>
          <a:p>
            <a:pPr lvl="1" algn="l"/>
            <a:r>
              <a:rPr lang="en-GB" altLang="en-US" sz="2800" dirty="0" smtClean="0">
                <a:ea typeface="宋体" pitchFamily="2" charset="-122"/>
              </a:rPr>
              <a:t>. BES/CEPC/DYB/JUNO/LHAASO</a:t>
            </a:r>
            <a:r>
              <a:rPr lang="en-GB" altLang="en-US" dirty="0" smtClean="0">
                <a:ea typeface="宋体" pitchFamily="2" charset="-122"/>
              </a:rPr>
              <a:t/>
            </a:r>
            <a:br>
              <a:rPr lang="en-GB" altLang="en-US" dirty="0" smtClean="0">
                <a:ea typeface="宋体" pitchFamily="2" charset="-122"/>
              </a:rPr>
            </a:b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888287" cy="1500187"/>
          </a:xfrm>
        </p:spPr>
        <p:txBody>
          <a:bodyPr/>
          <a:lstStyle/>
          <a:p>
            <a:r>
              <a:rPr lang="en-GB" altLang="en-US" sz="3600" b="1" dirty="0">
                <a:latin typeface="Arial" charset="0"/>
                <a:ea typeface="宋体" pitchFamily="2" charset="-122"/>
              </a:rPr>
              <a:t>E</a:t>
            </a:r>
            <a:r>
              <a:rPr lang="en-GB" altLang="en-US" sz="3600" b="1" dirty="0" smtClean="0">
                <a:latin typeface="Arial" charset="0"/>
                <a:ea typeface="宋体" pitchFamily="2" charset="-122"/>
              </a:rPr>
              <a:t>xperiments and challenges</a:t>
            </a:r>
            <a:endParaRPr lang="en-GB" altLang="en-US" sz="3600" b="1" dirty="0">
              <a:latin typeface="Arial" charset="0"/>
              <a:ea typeface="宋体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6DD6E-EB4C-46E0-A559-13D8A8CA3414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30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GB" altLang="en-US" smtClean="0">
                <a:solidFill>
                  <a:srgbClr val="FF0000"/>
                </a:solidFill>
                <a:ea typeface="宋体" pitchFamily="2" charset="-122"/>
              </a:rPr>
              <a:t>Experiments at IHEP</a:t>
            </a:r>
            <a:endParaRPr lang="en-US" altLang="en-US" smtClean="0">
              <a:solidFill>
                <a:srgbClr val="FF0000"/>
              </a:solidFill>
              <a:ea typeface="宋体" pitchFamily="2" charset="-122"/>
            </a:endParaRPr>
          </a:p>
        </p:txBody>
      </p:sp>
      <p:pic>
        <p:nvPicPr>
          <p:cNvPr id="6147" name="图片 3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338263"/>
            <a:ext cx="19510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325813"/>
            <a:ext cx="1828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313113"/>
            <a:ext cx="10668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333500"/>
            <a:ext cx="11398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1347788"/>
            <a:ext cx="11271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609600" y="4838700"/>
            <a:ext cx="20716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800">
                <a:solidFill>
                  <a:srgbClr val="FF0000"/>
                </a:solidFill>
              </a:rPr>
              <a:t>YBJ</a:t>
            </a:r>
            <a:r>
              <a:rPr kumimoji="0" lang="en-US" altLang="zh-CN" sz="1800" b="1">
                <a:solidFill>
                  <a:schemeClr val="accent2"/>
                </a:solidFill>
              </a:rPr>
              <a:t> </a:t>
            </a:r>
            <a:r>
              <a:rPr kumimoji="0" lang="en-US" altLang="zh-CN" sz="1600"/>
              <a:t>(Tibet-ASgamma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600"/>
              <a:t> ARGO-YBJ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600"/>
              <a:t>Experiments)</a:t>
            </a:r>
            <a:endParaRPr kumimoji="0" lang="en-US" altLang="en-US" sz="1600">
              <a:ea typeface="华文彩云" pitchFamily="2" charset="-122"/>
            </a:endParaRPr>
          </a:p>
        </p:txBody>
      </p:sp>
      <p:sp>
        <p:nvSpPr>
          <p:cNvPr id="6153" name="TextBox 14"/>
          <p:cNvSpPr txBox="1">
            <a:spLocks noChangeArrowheads="1"/>
          </p:cNvSpPr>
          <p:nvPr/>
        </p:nvSpPr>
        <p:spPr bwMode="auto">
          <a:xfrm>
            <a:off x="447675" y="2273300"/>
            <a:ext cx="2508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en-US" sz="1600">
                <a:solidFill>
                  <a:srgbClr val="FF0000"/>
                </a:solidFill>
                <a:ea typeface="华文彩云" pitchFamily="2" charset="-122"/>
              </a:rPr>
              <a:t>BESIII</a:t>
            </a:r>
            <a:r>
              <a:rPr kumimoji="0" lang="en-GB" altLang="en-US" sz="1600">
                <a:ea typeface="华文彩云" pitchFamily="2" charset="-122"/>
              </a:rPr>
              <a:t> (Beijing Spectrometer III at BEPCII)</a:t>
            </a:r>
            <a:endParaRPr kumimoji="0" lang="en-US" altLang="en-US" sz="1600">
              <a:ea typeface="华文彩云" pitchFamily="2" charset="-122"/>
            </a:endParaRPr>
          </a:p>
        </p:txBody>
      </p: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3373438" y="2257425"/>
            <a:ext cx="23971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600">
                <a:solidFill>
                  <a:srgbClr val="FF0000"/>
                </a:solidFill>
                <a:ea typeface="华文彩云" pitchFamily="2" charset="-122"/>
              </a:rPr>
              <a:t>DYB</a:t>
            </a:r>
            <a:r>
              <a:rPr kumimoji="0" lang="en-US" altLang="zh-CN" sz="1600">
                <a:ea typeface="华文彩云" pitchFamily="2" charset="-122"/>
              </a:rPr>
              <a:t> (Daya Bay Reactor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600">
                <a:ea typeface="华文彩云" pitchFamily="2" charset="-122"/>
              </a:rPr>
              <a:t>Neutrino Experiment)</a:t>
            </a:r>
          </a:p>
        </p:txBody>
      </p:sp>
      <p:sp>
        <p:nvSpPr>
          <p:cNvPr id="6155" name="TextBox 16"/>
          <p:cNvSpPr txBox="1">
            <a:spLocks noChangeArrowheads="1"/>
          </p:cNvSpPr>
          <p:nvPr/>
        </p:nvSpPr>
        <p:spPr bwMode="auto">
          <a:xfrm>
            <a:off x="6188075" y="2270125"/>
            <a:ext cx="27114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  <a:ea typeface="华文彩云" pitchFamily="2" charset="-122"/>
              </a:rPr>
              <a:t>JUNO</a:t>
            </a:r>
            <a:r>
              <a:rPr lang="en-US" altLang="zh-CN" sz="1600">
                <a:ea typeface="华文彩云" pitchFamily="2" charset="-122"/>
              </a:rPr>
              <a:t> (Jiangmen Underground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华文彩云" pitchFamily="2" charset="-122"/>
              </a:rPr>
              <a:t>Neutrino Observatory) </a:t>
            </a:r>
            <a:endParaRPr kumimoji="0" lang="en-US" altLang="zh-CN" sz="1600">
              <a:ea typeface="华文彩云" pitchFamily="2" charset="-122"/>
            </a:endParaRPr>
          </a:p>
        </p:txBody>
      </p:sp>
      <p:grpSp>
        <p:nvGrpSpPr>
          <p:cNvPr id="6156" name="组合 1"/>
          <p:cNvGrpSpPr>
            <a:grpSpLocks/>
          </p:cNvGrpSpPr>
          <p:nvPr/>
        </p:nvGrpSpPr>
        <p:grpSpPr bwMode="auto">
          <a:xfrm>
            <a:off x="2952750" y="4694238"/>
            <a:ext cx="3241675" cy="1878012"/>
            <a:chOff x="5818479" y="4693920"/>
            <a:chExt cx="3241702" cy="1877635"/>
          </a:xfrm>
        </p:grpSpPr>
        <p:pic>
          <p:nvPicPr>
            <p:cNvPr id="6162" name="图片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8479" y="4693920"/>
              <a:ext cx="3241702" cy="1166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5959768" y="4751059"/>
              <a:ext cx="996958" cy="30791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4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4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4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4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altLang="zh-CN" sz="1400" b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LHAASO</a:t>
              </a:r>
              <a:endParaRPr lang="en-US" altLang="zh-CN" sz="1400" b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6164" name="矩形 17"/>
            <p:cNvSpPr>
              <a:spLocks noChangeArrowheads="1"/>
            </p:cNvSpPr>
            <p:nvPr/>
          </p:nvSpPr>
          <p:spPr bwMode="auto">
            <a:xfrm>
              <a:off x="5905183" y="5986780"/>
              <a:ext cx="30940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algn="l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kumimoji="1"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algn="l">
                <a:spcBef>
                  <a:spcPct val="20000"/>
                </a:spcBef>
                <a:buSzPct val="75000"/>
                <a:buFont typeface="Wingdings" pitchFamily="2" charset="2"/>
                <a:buChar char="¡"/>
                <a:defRPr kumimoji="1" sz="1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algn="l">
                <a:spcBef>
                  <a:spcPct val="20000"/>
                </a:spcBef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600"/>
                <a:t>Large High Altitude Air Shower Observatory</a:t>
              </a:r>
              <a:endParaRPr kumimoji="0" lang="en-US" altLang="en-US" sz="1600">
                <a:ea typeface="华文彩云" pitchFamily="2" charset="-122"/>
              </a:endParaRPr>
            </a:p>
          </p:txBody>
        </p:sp>
      </p:grpSp>
      <p:grpSp>
        <p:nvGrpSpPr>
          <p:cNvPr id="6157" name="组合 2"/>
          <p:cNvGrpSpPr>
            <a:grpSpLocks/>
          </p:cNvGrpSpPr>
          <p:nvPr/>
        </p:nvGrpSpPr>
        <p:grpSpPr bwMode="auto">
          <a:xfrm>
            <a:off x="6598066" y="4994275"/>
            <a:ext cx="2444750" cy="1905000"/>
            <a:chOff x="3356928" y="4667250"/>
            <a:chExt cx="2444750" cy="1904623"/>
          </a:xfrm>
        </p:grpSpPr>
        <p:pic>
          <p:nvPicPr>
            <p:cNvPr id="6159" name="Picture 5" descr="973-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550" y="4693920"/>
              <a:ext cx="1343025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3893503" y="4667250"/>
              <a:ext cx="777875" cy="30632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4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4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4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4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b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HXMT</a:t>
              </a:r>
              <a:endParaRPr lang="en-US" altLang="zh-CN" sz="1400" b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6161" name="矩形 18"/>
            <p:cNvSpPr>
              <a:spLocks noChangeArrowheads="1"/>
            </p:cNvSpPr>
            <p:nvPr/>
          </p:nvSpPr>
          <p:spPr bwMode="auto">
            <a:xfrm>
              <a:off x="3356928" y="5987098"/>
              <a:ext cx="24447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algn="l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kumimoji="1"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algn="l">
                <a:spcBef>
                  <a:spcPct val="20000"/>
                </a:spcBef>
                <a:buSzPct val="75000"/>
                <a:buFont typeface="Wingdings" pitchFamily="2" charset="2"/>
                <a:buChar char="¡"/>
                <a:defRPr kumimoji="1" sz="1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algn="l">
                <a:spcBef>
                  <a:spcPct val="20000"/>
                </a:spcBef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itchFamily="2" charset="2"/>
                <a:buChar char="¨"/>
                <a:defRPr kumimoji="1" sz="1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600"/>
                <a:t>Hard X-Ray Moderate Telescope</a:t>
              </a:r>
              <a:endParaRPr kumimoji="0" lang="en-US" altLang="en-US" sz="1600">
                <a:ea typeface="华文彩云" pitchFamily="2" charset="-122"/>
              </a:endParaRPr>
            </a:p>
          </p:txBody>
        </p:sp>
      </p:grpSp>
      <p:sp>
        <p:nvSpPr>
          <p:cNvPr id="6158" name="灯片编号占位符 2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spcBef>
                <a:spcPct val="20000"/>
              </a:spcBef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A3B44461-D6A2-4E24-8DC5-ADBC1FA8AECC}" type="slidenum">
              <a:rPr kumimoji="0" lang="zh-CN" altLang="en-US" sz="1400" smtClean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CN" sz="1400" smtClean="0"/>
          </a:p>
        </p:txBody>
      </p:sp>
      <p:grpSp>
        <p:nvGrpSpPr>
          <p:cNvPr id="21" name="组合 20"/>
          <p:cNvGrpSpPr/>
          <p:nvPr/>
        </p:nvGrpSpPr>
        <p:grpSpPr>
          <a:xfrm>
            <a:off x="5770563" y="3126675"/>
            <a:ext cx="3550909" cy="1199263"/>
            <a:chOff x="1055688" y="1736725"/>
            <a:chExt cx="7346950" cy="2925763"/>
          </a:xfrm>
        </p:grpSpPr>
        <p:sp>
          <p:nvSpPr>
            <p:cNvPr id="22" name="任意多边形 21"/>
            <p:cNvSpPr/>
            <p:nvPr/>
          </p:nvSpPr>
          <p:spPr bwMode="auto">
            <a:xfrm>
              <a:off x="7426325" y="2665413"/>
              <a:ext cx="566738" cy="315912"/>
            </a:xfrm>
            <a:custGeom>
              <a:avLst/>
              <a:gdLst>
                <a:gd name="connsiteX0" fmla="*/ 523875 w 525249"/>
                <a:gd name="connsiteY0" fmla="*/ 315699 h 315699"/>
                <a:gd name="connsiteX1" fmla="*/ 523875 w 525249"/>
                <a:gd name="connsiteY1" fmla="*/ 239499 h 315699"/>
                <a:gd name="connsiteX2" fmla="*/ 509587 w 525249"/>
                <a:gd name="connsiteY2" fmla="*/ 215687 h 315699"/>
                <a:gd name="connsiteX3" fmla="*/ 495300 w 525249"/>
                <a:gd name="connsiteY3" fmla="*/ 172824 h 315699"/>
                <a:gd name="connsiteX4" fmla="*/ 442912 w 525249"/>
                <a:gd name="connsiteY4" fmla="*/ 120437 h 315699"/>
                <a:gd name="connsiteX5" fmla="*/ 395287 w 525249"/>
                <a:gd name="connsiteY5" fmla="*/ 91862 h 315699"/>
                <a:gd name="connsiteX6" fmla="*/ 309562 w 525249"/>
                <a:gd name="connsiteY6" fmla="*/ 63287 h 315699"/>
                <a:gd name="connsiteX7" fmla="*/ 247650 w 525249"/>
                <a:gd name="connsiteY7" fmla="*/ 44237 h 315699"/>
                <a:gd name="connsiteX8" fmla="*/ 185737 w 525249"/>
                <a:gd name="connsiteY8" fmla="*/ 34712 h 315699"/>
                <a:gd name="connsiteX9" fmla="*/ 95250 w 525249"/>
                <a:gd name="connsiteY9" fmla="*/ 20424 h 315699"/>
                <a:gd name="connsiteX10" fmla="*/ 42862 w 525249"/>
                <a:gd name="connsiteY10" fmla="*/ 15662 h 315699"/>
                <a:gd name="connsiteX11" fmla="*/ 23812 w 525249"/>
                <a:gd name="connsiteY11" fmla="*/ 1374 h 315699"/>
                <a:gd name="connsiteX12" fmla="*/ 0 w 525249"/>
                <a:gd name="connsiteY12" fmla="*/ 1374 h 31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5249" h="315699">
                  <a:moveTo>
                    <a:pt x="523875" y="315699"/>
                  </a:moveTo>
                  <a:cubicBezTo>
                    <a:pt x="525065" y="285933"/>
                    <a:pt x="526256" y="256168"/>
                    <a:pt x="523875" y="239499"/>
                  </a:cubicBezTo>
                  <a:cubicBezTo>
                    <a:pt x="521494" y="222830"/>
                    <a:pt x="514349" y="226799"/>
                    <a:pt x="509587" y="215687"/>
                  </a:cubicBezTo>
                  <a:cubicBezTo>
                    <a:pt x="504825" y="204575"/>
                    <a:pt x="506412" y="188699"/>
                    <a:pt x="495300" y="172824"/>
                  </a:cubicBezTo>
                  <a:cubicBezTo>
                    <a:pt x="484187" y="156949"/>
                    <a:pt x="459581" y="133931"/>
                    <a:pt x="442912" y="120437"/>
                  </a:cubicBezTo>
                  <a:cubicBezTo>
                    <a:pt x="426243" y="106943"/>
                    <a:pt x="417512" y="101387"/>
                    <a:pt x="395287" y="91862"/>
                  </a:cubicBezTo>
                  <a:cubicBezTo>
                    <a:pt x="373062" y="82337"/>
                    <a:pt x="334168" y="71224"/>
                    <a:pt x="309562" y="63287"/>
                  </a:cubicBezTo>
                  <a:cubicBezTo>
                    <a:pt x="284956" y="55350"/>
                    <a:pt x="268287" y="48999"/>
                    <a:pt x="247650" y="44237"/>
                  </a:cubicBezTo>
                  <a:cubicBezTo>
                    <a:pt x="227013" y="39475"/>
                    <a:pt x="185737" y="34712"/>
                    <a:pt x="185737" y="34712"/>
                  </a:cubicBezTo>
                  <a:lnTo>
                    <a:pt x="95250" y="20424"/>
                  </a:lnTo>
                  <a:cubicBezTo>
                    <a:pt x="71437" y="17249"/>
                    <a:pt x="54768" y="18837"/>
                    <a:pt x="42862" y="15662"/>
                  </a:cubicBezTo>
                  <a:cubicBezTo>
                    <a:pt x="30956" y="12487"/>
                    <a:pt x="30956" y="3755"/>
                    <a:pt x="23812" y="1374"/>
                  </a:cubicBezTo>
                  <a:cubicBezTo>
                    <a:pt x="16668" y="-1007"/>
                    <a:pt x="8334" y="183"/>
                    <a:pt x="0" y="1374"/>
                  </a:cubicBezTo>
                </a:path>
              </a:pathLst>
            </a:custGeom>
            <a:noFill/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3" name="任意多边形 22"/>
            <p:cNvSpPr/>
            <p:nvPr/>
          </p:nvSpPr>
          <p:spPr bwMode="auto">
            <a:xfrm>
              <a:off x="1084263" y="2613025"/>
              <a:ext cx="636587" cy="371475"/>
            </a:xfrm>
            <a:custGeom>
              <a:avLst/>
              <a:gdLst>
                <a:gd name="connsiteX0" fmla="*/ 0 w 666750"/>
                <a:gd name="connsiteY0" fmla="*/ 419100 h 419100"/>
                <a:gd name="connsiteX1" fmla="*/ 28575 w 666750"/>
                <a:gd name="connsiteY1" fmla="*/ 285750 h 419100"/>
                <a:gd name="connsiteX2" fmla="*/ 95250 w 666750"/>
                <a:gd name="connsiteY2" fmla="*/ 206375 h 419100"/>
                <a:gd name="connsiteX3" fmla="*/ 260350 w 666750"/>
                <a:gd name="connsiteY3" fmla="*/ 123825 h 419100"/>
                <a:gd name="connsiteX4" fmla="*/ 508000 w 666750"/>
                <a:gd name="connsiteY4" fmla="*/ 73025 h 419100"/>
                <a:gd name="connsiteX5" fmla="*/ 666750 w 666750"/>
                <a:gd name="connsiteY5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419100">
                  <a:moveTo>
                    <a:pt x="0" y="419100"/>
                  </a:moveTo>
                  <a:cubicBezTo>
                    <a:pt x="6350" y="370152"/>
                    <a:pt x="12700" y="321204"/>
                    <a:pt x="28575" y="285750"/>
                  </a:cubicBezTo>
                  <a:cubicBezTo>
                    <a:pt x="44450" y="250296"/>
                    <a:pt x="56621" y="233362"/>
                    <a:pt x="95250" y="206375"/>
                  </a:cubicBezTo>
                  <a:cubicBezTo>
                    <a:pt x="133879" y="179388"/>
                    <a:pt x="191559" y="146050"/>
                    <a:pt x="260350" y="123825"/>
                  </a:cubicBezTo>
                  <a:cubicBezTo>
                    <a:pt x="329141" y="101600"/>
                    <a:pt x="440267" y="93662"/>
                    <a:pt x="508000" y="73025"/>
                  </a:cubicBezTo>
                  <a:cubicBezTo>
                    <a:pt x="575733" y="52388"/>
                    <a:pt x="621241" y="26194"/>
                    <a:pt x="66675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4" name="TextBox 76"/>
            <p:cNvSpPr txBox="1">
              <a:spLocks noChangeArrowheads="1"/>
            </p:cNvSpPr>
            <p:nvPr/>
          </p:nvSpPr>
          <p:spPr bwMode="auto">
            <a:xfrm>
              <a:off x="1461243" y="2743245"/>
              <a:ext cx="446008" cy="25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BTC</a:t>
              </a:r>
              <a:endParaRPr kumimoji="0" lang="zh-CN" altLang="en-US" sz="1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25" name="右箭头 24"/>
            <p:cNvSpPr/>
            <p:nvPr/>
          </p:nvSpPr>
          <p:spPr bwMode="auto">
            <a:xfrm rot="20678478">
              <a:off x="1317625" y="2687638"/>
              <a:ext cx="79375" cy="57150"/>
            </a:xfrm>
            <a:prstGeom prst="rightArrow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6" name="TextBox 6"/>
            <p:cNvSpPr txBox="1">
              <a:spLocks noChangeArrowheads="1"/>
            </p:cNvSpPr>
            <p:nvPr/>
          </p:nvSpPr>
          <p:spPr bwMode="auto">
            <a:xfrm>
              <a:off x="4389227" y="2190298"/>
              <a:ext cx="576330" cy="27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IP1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27" name="TextBox 7"/>
            <p:cNvSpPr txBox="1">
              <a:spLocks noChangeArrowheads="1"/>
            </p:cNvSpPr>
            <p:nvPr/>
          </p:nvSpPr>
          <p:spPr bwMode="auto">
            <a:xfrm>
              <a:off x="4501463" y="4283232"/>
              <a:ext cx="432545" cy="27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IP2</a:t>
              </a: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28" name="TextBox 31"/>
            <p:cNvSpPr txBox="1">
              <a:spLocks noChangeArrowheads="1"/>
            </p:cNvSpPr>
            <p:nvPr/>
          </p:nvSpPr>
          <p:spPr bwMode="auto">
            <a:xfrm>
              <a:off x="3464415" y="2113772"/>
              <a:ext cx="576329" cy="27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e+</a:t>
              </a: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9" name="TextBox 32"/>
            <p:cNvSpPr txBox="1">
              <a:spLocks noChangeArrowheads="1"/>
            </p:cNvSpPr>
            <p:nvPr/>
          </p:nvSpPr>
          <p:spPr bwMode="auto">
            <a:xfrm>
              <a:off x="5298472" y="2113772"/>
              <a:ext cx="576330" cy="27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e-</a:t>
              </a: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0" name="TextBox 25"/>
            <p:cNvSpPr txBox="1">
              <a:spLocks noChangeArrowheads="1"/>
            </p:cNvSpPr>
            <p:nvPr/>
          </p:nvSpPr>
          <p:spPr bwMode="auto">
            <a:xfrm>
              <a:off x="6626412" y="2618997"/>
              <a:ext cx="883797" cy="430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e+ e- </a:t>
              </a:r>
              <a:r>
                <a:rPr kumimoji="0" lang="en-US" altLang="zh-CN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Linac</a:t>
              </a:r>
              <a:endPara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(240m)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31" name="TextBox 34"/>
            <p:cNvSpPr txBox="1">
              <a:spLocks noChangeArrowheads="1"/>
            </p:cNvSpPr>
            <p:nvPr/>
          </p:nvSpPr>
          <p:spPr bwMode="auto">
            <a:xfrm>
              <a:off x="6796870" y="2102988"/>
              <a:ext cx="439595" cy="24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LTB</a:t>
              </a:r>
              <a:endParaRPr kumimoji="0" lang="zh-CN" altLang="en-US" sz="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32" name="椭圆 31"/>
            <p:cNvSpPr/>
            <p:nvPr/>
          </p:nvSpPr>
          <p:spPr bwMode="auto">
            <a:xfrm>
              <a:off x="1055688" y="2097088"/>
              <a:ext cx="6921500" cy="2519362"/>
            </a:xfrm>
            <a:prstGeom prst="ellipse">
              <a:avLst/>
            </a:prstGeom>
            <a:noFill/>
            <a:ln w="57150" cap="flat" cmpd="sng" algn="ctr">
              <a:solidFill>
                <a:srgbClr val="CC00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3" name="右箭头 32"/>
            <p:cNvSpPr/>
            <p:nvPr/>
          </p:nvSpPr>
          <p:spPr bwMode="auto">
            <a:xfrm rot="21289895">
              <a:off x="3587750" y="2081213"/>
              <a:ext cx="187325" cy="127000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4" name="右箭头 33"/>
            <p:cNvSpPr/>
            <p:nvPr/>
          </p:nvSpPr>
          <p:spPr bwMode="auto">
            <a:xfrm rot="14382723">
              <a:off x="6688932" y="2112169"/>
              <a:ext cx="82550" cy="65087"/>
            </a:xfrm>
            <a:prstGeom prst="rightArrow">
              <a:avLst/>
            </a:prstGeom>
            <a:solidFill>
              <a:srgbClr val="00B0F0"/>
            </a:solidFill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5" name="右箭头 34"/>
            <p:cNvSpPr/>
            <p:nvPr/>
          </p:nvSpPr>
          <p:spPr bwMode="auto">
            <a:xfrm rot="12476930">
              <a:off x="7815263" y="2746375"/>
              <a:ext cx="130175" cy="46038"/>
            </a:xfrm>
            <a:prstGeom prst="rightArrow">
              <a:avLst/>
            </a:prstGeom>
            <a:solidFill>
              <a:srgbClr val="00B0F0"/>
            </a:solidFill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6" name="TextBox 48"/>
            <p:cNvSpPr txBox="1">
              <a:spLocks noChangeArrowheads="1"/>
            </p:cNvSpPr>
            <p:nvPr/>
          </p:nvSpPr>
          <p:spPr bwMode="auto">
            <a:xfrm rot="411638">
              <a:off x="2109072" y="3034113"/>
              <a:ext cx="4833345" cy="67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CEPC Collider Ring(50Km)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37" name="TextBox 50"/>
            <p:cNvSpPr txBox="1">
              <a:spLocks noChangeArrowheads="1"/>
            </p:cNvSpPr>
            <p:nvPr/>
          </p:nvSpPr>
          <p:spPr bwMode="auto">
            <a:xfrm rot="336818">
              <a:off x="2831229" y="3871419"/>
              <a:ext cx="1194698" cy="27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Booster(50Km)</a:t>
              </a:r>
              <a:endPara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38" name="TextBox 61"/>
            <p:cNvSpPr txBox="1">
              <a:spLocks noChangeArrowheads="1"/>
            </p:cNvSpPr>
            <p:nvPr/>
          </p:nvSpPr>
          <p:spPr bwMode="auto">
            <a:xfrm>
              <a:off x="7956630" y="2565146"/>
              <a:ext cx="446008" cy="25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BTC</a:t>
              </a:r>
              <a:endParaRPr kumimoji="0" lang="zh-CN" altLang="en-US" sz="10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 bwMode="auto">
            <a:xfrm flipV="1">
              <a:off x="6559550" y="2566988"/>
              <a:ext cx="144463" cy="176212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lumMod val="10000"/>
                </a:srgbClr>
              </a:solidFill>
              <a:prstDash val="solid"/>
            </a:ln>
            <a:effectLst/>
          </p:spPr>
        </p:cxnSp>
        <p:sp>
          <p:nvSpPr>
            <p:cNvPr id="40" name="右箭头 39"/>
            <p:cNvSpPr/>
            <p:nvPr/>
          </p:nvSpPr>
          <p:spPr bwMode="auto">
            <a:xfrm rot="11153906">
              <a:off x="5346700" y="2079625"/>
              <a:ext cx="187325" cy="127000"/>
            </a:xfrm>
            <a:prstGeom prst="rightArrow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4494213" y="2033588"/>
              <a:ext cx="139700" cy="141287"/>
            </a:xfrm>
            <a:prstGeom prst="ellipse">
              <a:avLst/>
            </a:prstGeom>
            <a:solidFill>
              <a:srgbClr val="CC00FF"/>
            </a:solidFill>
            <a:ln w="25400" cap="flat" cmpd="sng" algn="ctr">
              <a:solidFill>
                <a:srgbClr val="CC00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4503738" y="4522788"/>
              <a:ext cx="139700" cy="139700"/>
            </a:xfrm>
            <a:prstGeom prst="ellipse">
              <a:avLst/>
            </a:prstGeom>
            <a:solidFill>
              <a:srgbClr val="CC00FF"/>
            </a:solidFill>
            <a:ln w="25400" cap="flat" cmpd="sng" algn="ctr">
              <a:solidFill>
                <a:srgbClr val="CC00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3" name="任意多边形 42"/>
            <p:cNvSpPr/>
            <p:nvPr/>
          </p:nvSpPr>
          <p:spPr bwMode="auto">
            <a:xfrm>
              <a:off x="6704013" y="2300288"/>
              <a:ext cx="801687" cy="261937"/>
            </a:xfrm>
            <a:custGeom>
              <a:avLst/>
              <a:gdLst>
                <a:gd name="connsiteX0" fmla="*/ 0 w 802481"/>
                <a:gd name="connsiteY0" fmla="*/ 263004 h 263004"/>
                <a:gd name="connsiteX1" fmla="*/ 42862 w 802481"/>
                <a:gd name="connsiteY1" fmla="*/ 212998 h 263004"/>
                <a:gd name="connsiteX2" fmla="*/ 80962 w 802481"/>
                <a:gd name="connsiteY2" fmla="*/ 167754 h 263004"/>
                <a:gd name="connsiteX3" fmla="*/ 147637 w 802481"/>
                <a:gd name="connsiteY3" fmla="*/ 117748 h 263004"/>
                <a:gd name="connsiteX4" fmla="*/ 240506 w 802481"/>
                <a:gd name="connsiteY4" fmla="*/ 65360 h 263004"/>
                <a:gd name="connsiteX5" fmla="*/ 357187 w 802481"/>
                <a:gd name="connsiteY5" fmla="*/ 32023 h 263004"/>
                <a:gd name="connsiteX6" fmla="*/ 514350 w 802481"/>
                <a:gd name="connsiteY6" fmla="*/ 1067 h 263004"/>
                <a:gd name="connsiteX7" fmla="*/ 619125 w 802481"/>
                <a:gd name="connsiteY7" fmla="*/ 10592 h 263004"/>
                <a:gd name="connsiteX8" fmla="*/ 771525 w 802481"/>
                <a:gd name="connsiteY8" fmla="*/ 43929 h 263004"/>
                <a:gd name="connsiteX9" fmla="*/ 802481 w 802481"/>
                <a:gd name="connsiteY9" fmla="*/ 60598 h 26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2481" h="263004">
                  <a:moveTo>
                    <a:pt x="0" y="263004"/>
                  </a:moveTo>
                  <a:lnTo>
                    <a:pt x="42862" y="212998"/>
                  </a:lnTo>
                  <a:cubicBezTo>
                    <a:pt x="56356" y="197123"/>
                    <a:pt x="63500" y="183629"/>
                    <a:pt x="80962" y="167754"/>
                  </a:cubicBezTo>
                  <a:cubicBezTo>
                    <a:pt x="98424" y="151879"/>
                    <a:pt x="121046" y="134814"/>
                    <a:pt x="147637" y="117748"/>
                  </a:cubicBezTo>
                  <a:cubicBezTo>
                    <a:pt x="174228" y="100682"/>
                    <a:pt x="205581" y="79647"/>
                    <a:pt x="240506" y="65360"/>
                  </a:cubicBezTo>
                  <a:cubicBezTo>
                    <a:pt x="275431" y="51072"/>
                    <a:pt x="311546" y="42738"/>
                    <a:pt x="357187" y="32023"/>
                  </a:cubicBezTo>
                  <a:cubicBezTo>
                    <a:pt x="402828" y="21308"/>
                    <a:pt x="470694" y="4639"/>
                    <a:pt x="514350" y="1067"/>
                  </a:cubicBezTo>
                  <a:cubicBezTo>
                    <a:pt x="558006" y="-2505"/>
                    <a:pt x="576262" y="3448"/>
                    <a:pt x="619125" y="10592"/>
                  </a:cubicBezTo>
                  <a:cubicBezTo>
                    <a:pt x="661988" y="17736"/>
                    <a:pt x="740966" y="35595"/>
                    <a:pt x="771525" y="43929"/>
                  </a:cubicBezTo>
                  <a:cubicBezTo>
                    <a:pt x="802084" y="52263"/>
                    <a:pt x="802282" y="56430"/>
                    <a:pt x="802481" y="60598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4" name="任意多边形 43"/>
            <p:cNvSpPr/>
            <p:nvPr/>
          </p:nvSpPr>
          <p:spPr bwMode="auto">
            <a:xfrm>
              <a:off x="6470650" y="1960563"/>
              <a:ext cx="312738" cy="606425"/>
            </a:xfrm>
            <a:custGeom>
              <a:avLst/>
              <a:gdLst>
                <a:gd name="connsiteX0" fmla="*/ 233363 w 312916"/>
                <a:gd name="connsiteY0" fmla="*/ 607219 h 607219"/>
                <a:gd name="connsiteX1" fmla="*/ 280988 w 312916"/>
                <a:gd name="connsiteY1" fmla="*/ 507206 h 607219"/>
                <a:gd name="connsiteX2" fmla="*/ 311944 w 312916"/>
                <a:gd name="connsiteY2" fmla="*/ 400050 h 607219"/>
                <a:gd name="connsiteX3" fmla="*/ 300038 w 312916"/>
                <a:gd name="connsiteY3" fmla="*/ 276225 h 607219"/>
                <a:gd name="connsiteX4" fmla="*/ 250032 w 312916"/>
                <a:gd name="connsiteY4" fmla="*/ 171450 h 607219"/>
                <a:gd name="connsiteX5" fmla="*/ 192882 w 312916"/>
                <a:gd name="connsiteY5" fmla="*/ 111919 h 607219"/>
                <a:gd name="connsiteX6" fmla="*/ 114300 w 312916"/>
                <a:gd name="connsiteY6" fmla="*/ 54769 h 607219"/>
                <a:gd name="connsiteX7" fmla="*/ 0 w 312916"/>
                <a:gd name="connsiteY7" fmla="*/ 0 h 60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916" h="607219">
                  <a:moveTo>
                    <a:pt x="233363" y="607219"/>
                  </a:moveTo>
                  <a:cubicBezTo>
                    <a:pt x="250627" y="574476"/>
                    <a:pt x="267891" y="541734"/>
                    <a:pt x="280988" y="507206"/>
                  </a:cubicBezTo>
                  <a:cubicBezTo>
                    <a:pt x="294085" y="472678"/>
                    <a:pt x="308769" y="438547"/>
                    <a:pt x="311944" y="400050"/>
                  </a:cubicBezTo>
                  <a:cubicBezTo>
                    <a:pt x="315119" y="361553"/>
                    <a:pt x="310357" y="314325"/>
                    <a:pt x="300038" y="276225"/>
                  </a:cubicBezTo>
                  <a:cubicBezTo>
                    <a:pt x="289719" y="238125"/>
                    <a:pt x="267891" y="198834"/>
                    <a:pt x="250032" y="171450"/>
                  </a:cubicBezTo>
                  <a:cubicBezTo>
                    <a:pt x="232173" y="144066"/>
                    <a:pt x="215504" y="131366"/>
                    <a:pt x="192882" y="111919"/>
                  </a:cubicBezTo>
                  <a:cubicBezTo>
                    <a:pt x="170260" y="92472"/>
                    <a:pt x="146447" y="73422"/>
                    <a:pt x="114300" y="54769"/>
                  </a:cubicBezTo>
                  <a:cubicBezTo>
                    <a:pt x="82153" y="36116"/>
                    <a:pt x="41076" y="18058"/>
                    <a:pt x="0" y="0"/>
                  </a:cubicBezTo>
                </a:path>
              </a:pathLst>
            </a:custGeom>
            <a:noFill/>
            <a:ln w="190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5" name="右箭头 44"/>
            <p:cNvSpPr/>
            <p:nvPr/>
          </p:nvSpPr>
          <p:spPr bwMode="auto">
            <a:xfrm rot="21079377">
              <a:off x="7108825" y="2281238"/>
              <a:ext cx="82550" cy="63500"/>
            </a:xfrm>
            <a:prstGeom prst="rightArrow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1084263" y="1736725"/>
              <a:ext cx="6921500" cy="2525713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8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BEPCII/BESIII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638" indent="-274638" eaLnBrk="1" hangingPunct="1">
              <a:lnSpc>
                <a:spcPct val="110000"/>
              </a:lnSpc>
              <a:buFontTx/>
              <a:buNone/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BEPC: Beijing Electron-Positron Collider</a:t>
            </a:r>
          </a:p>
          <a:p>
            <a:pPr marL="274638" indent="-274638" eaLnBrk="1" hangingPunct="1">
              <a:lnSpc>
                <a:spcPct val="110000"/>
              </a:lnSpc>
              <a:buFontTx/>
              <a:buNone/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BES: </a:t>
            </a:r>
            <a:r>
              <a:rPr lang="en-US" altLang="zh-CN" sz="20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BEijing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Spectrometer, </a:t>
            </a:r>
            <a:r>
              <a:rPr lang="en-US" altLang="zh-CN" sz="2000" dirty="0"/>
              <a:t>general-purpose detector located on BEPC</a:t>
            </a:r>
            <a:endParaRPr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274638" indent="-274638" eaLnBrk="1" hangingPunct="1">
              <a:lnSpc>
                <a:spcPct val="110000"/>
              </a:lnSpc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upgrade: BEPCII/BESIII, operational in 2008</a:t>
            </a:r>
          </a:p>
          <a:p>
            <a:pPr marL="274638" indent="-274638" eaLnBrk="1" hangingPunct="1">
              <a:lnSpc>
                <a:spcPct val="110000"/>
              </a:lnSpc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2.0 ~ 4.6 GeV/C </a:t>
            </a:r>
          </a:p>
          <a:p>
            <a:pPr marL="274638" indent="-274638" eaLnBrk="1" hangingPunct="1">
              <a:lnSpc>
                <a:spcPct val="110000"/>
              </a:lnSpc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(3~10)×10</a:t>
            </a:r>
            <a:r>
              <a:rPr lang="en-US" altLang="zh-CN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32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cm</a:t>
            </a:r>
            <a:r>
              <a:rPr lang="en-US" altLang="zh-CN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-2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</a:t>
            </a:r>
            <a:r>
              <a:rPr lang="en-US" altLang="zh-CN" sz="2000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-1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</a:p>
          <a:p>
            <a:pPr marL="274638" indent="-274638" eaLnBrk="1" hangingPunct="1">
              <a:lnSpc>
                <a:spcPct val="110000"/>
              </a:lnSpc>
              <a:defRPr/>
            </a:pPr>
            <a:r>
              <a:rPr lang="en-US" altLang="zh-C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Produce </a:t>
            </a:r>
            <a:r>
              <a:rPr lang="en-US" altLang="zh-C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100TB/year, 5PB in total for 5 years</a:t>
            </a:r>
            <a:endParaRPr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274638" indent="-274638" eaLnBrk="1" hangingPunct="1">
              <a:lnSpc>
                <a:spcPct val="110000"/>
              </a:lnSpc>
              <a:defRPr/>
            </a:pP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5000 Cores </a:t>
            </a: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for data  </a:t>
            </a:r>
            <a:b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</a:b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process and physics analysis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5" name="Picture 7" descr="D:\MY DOCU\BESIII docu\BESIII construction\谱仪整体\00006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356100"/>
            <a:ext cx="35052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6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2814" y="1220788"/>
            <a:ext cx="8402886" cy="5357811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Next Generation Accelerator in </a:t>
            </a:r>
            <a:r>
              <a:rPr lang="en-US" altLang="zh-CN" dirty="0" smtClean="0"/>
              <a:t>China after BEPCII which will complete its mission about 2021</a:t>
            </a:r>
            <a:endParaRPr lang="en-US" altLang="zh-CN" dirty="0"/>
          </a:p>
          <a:p>
            <a:pPr>
              <a:defRPr/>
            </a:pPr>
            <a:r>
              <a:rPr lang="en-US" altLang="zh-CN" dirty="0" smtClean="0"/>
              <a:t>Two phases</a:t>
            </a:r>
            <a:endParaRPr lang="en-US" altLang="zh-CN" dirty="0"/>
          </a:p>
          <a:p>
            <a:pPr lvl="1">
              <a:defRPr/>
            </a:pPr>
            <a:r>
              <a:rPr lang="en-US" altLang="zh-CN" dirty="0" smtClean="0"/>
              <a:t>CEPC (Circular </a:t>
            </a:r>
            <a:r>
              <a:rPr lang="en-US" altLang="zh-CN" dirty="0"/>
              <a:t>Electron Positron </a:t>
            </a:r>
            <a:r>
              <a:rPr lang="en-US" altLang="zh-CN" dirty="0" smtClean="0"/>
              <a:t>Collider,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 ~ Higgs/Z factory)</a:t>
            </a:r>
            <a:endParaRPr lang="en-US" altLang="zh-CN" dirty="0"/>
          </a:p>
          <a:p>
            <a:pPr lvl="2">
              <a:defRPr/>
            </a:pPr>
            <a:r>
              <a:rPr lang="en-US" altLang="zh-CN" sz="2000" dirty="0"/>
              <a:t>Precision measurement of the </a:t>
            </a:r>
            <a:r>
              <a:rPr lang="en-US" altLang="zh-CN" sz="2000" dirty="0" smtClean="0"/>
              <a:t>Higgs/Z boson, about 12 years</a:t>
            </a:r>
            <a:endParaRPr lang="en-US" altLang="zh-CN" sz="2000" dirty="0"/>
          </a:p>
          <a:p>
            <a:pPr lvl="2">
              <a:defRPr/>
            </a:pPr>
            <a:r>
              <a:rPr lang="en-US" altLang="zh-CN" sz="2000" dirty="0" smtClean="0"/>
              <a:t>Beam </a:t>
            </a:r>
            <a:r>
              <a:rPr lang="en-US" altLang="zh-CN" sz="2000" dirty="0"/>
              <a:t>energy ~120 </a:t>
            </a:r>
            <a:r>
              <a:rPr lang="en-US" altLang="zh-CN" sz="2000" dirty="0" smtClean="0"/>
              <a:t>GeV</a:t>
            </a:r>
          </a:p>
          <a:p>
            <a:pPr lvl="2"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Cambria"/>
                <a:ea typeface="MS Mincho"/>
                <a:cs typeface="Times New Roman"/>
              </a:rPr>
              <a:t>Estimated to produce 200TB/year for Higgs factory and &gt;100PB/year for Z factory</a:t>
            </a:r>
            <a:endParaRPr lang="en-US" altLang="zh-CN" sz="2000" b="1" dirty="0">
              <a:solidFill>
                <a:srgbClr val="FF0000"/>
              </a:solidFill>
              <a:latin typeface="Cambria"/>
              <a:ea typeface="MS Mincho"/>
              <a:cs typeface="Times New Roman"/>
            </a:endParaRPr>
          </a:p>
          <a:p>
            <a:pPr lvl="1">
              <a:defRPr/>
            </a:pPr>
            <a:r>
              <a:rPr lang="en-US" altLang="zh-CN" dirty="0" smtClean="0"/>
              <a:t>SPPC(Super Proton </a:t>
            </a:r>
            <a:r>
              <a:rPr lang="en-US" altLang="zh-CN" dirty="0" err="1" smtClean="0"/>
              <a:t>Proton</a:t>
            </a:r>
            <a:r>
              <a:rPr lang="en-US" altLang="zh-CN" dirty="0" smtClean="0"/>
              <a:t> Collider, pp ~ A discovery machine)</a:t>
            </a:r>
            <a:endParaRPr lang="en-US" altLang="zh-CN" dirty="0"/>
          </a:p>
          <a:p>
            <a:pPr lvl="2">
              <a:defRPr/>
            </a:pPr>
            <a:r>
              <a:rPr lang="en-US" altLang="zh-CN" sz="2000" dirty="0"/>
              <a:t>Discover new physics</a:t>
            </a:r>
          </a:p>
          <a:p>
            <a:pPr lvl="2">
              <a:defRPr/>
            </a:pPr>
            <a:r>
              <a:rPr lang="en-US" altLang="zh-CN" sz="2000" dirty="0"/>
              <a:t>Beam energy ~</a:t>
            </a:r>
            <a:r>
              <a:rPr lang="en-US" altLang="zh-CN" sz="2000" dirty="0" smtClean="0"/>
              <a:t>50TeV</a:t>
            </a:r>
          </a:p>
          <a:p>
            <a:pPr lvl="2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Cambria"/>
                <a:ea typeface="MS Mincho"/>
                <a:cs typeface="Times New Roman"/>
              </a:rPr>
              <a:t>Estimated to produce </a:t>
            </a:r>
            <a:r>
              <a:rPr lang="en-US" altLang="zh-CN" sz="2000" b="1" dirty="0" smtClean="0">
                <a:solidFill>
                  <a:srgbClr val="FF0000"/>
                </a:solidFill>
                <a:latin typeface="Cambria"/>
                <a:ea typeface="MS Mincho"/>
                <a:cs typeface="Times New Roman"/>
              </a:rPr>
              <a:t>100PB/year</a:t>
            </a:r>
            <a:endParaRPr lang="en-US" altLang="zh-CN" sz="2000" b="1" dirty="0">
              <a:solidFill>
                <a:srgbClr val="FF0000"/>
              </a:solidFill>
              <a:latin typeface="Cambria"/>
              <a:ea typeface="MS Mincho"/>
              <a:cs typeface="Times New Roman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309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CEPC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CEPC </a:t>
            </a:r>
            <a:r>
              <a:rPr lang="en-US" altLang="zh-CN" dirty="0"/>
              <a:t>collider is planed  </a:t>
            </a:r>
            <a:r>
              <a:rPr lang="en-US" altLang="zh-CN" dirty="0" smtClean="0"/>
              <a:t>to </a:t>
            </a:r>
            <a:r>
              <a:rPr lang="en-US" altLang="zh-CN" dirty="0"/>
              <a:t>build with the 50/100KM ring </a:t>
            </a:r>
            <a:r>
              <a:rPr lang="en-US" altLang="zh-CN" dirty="0" smtClean="0"/>
              <a:t>at </a:t>
            </a:r>
            <a:r>
              <a:rPr lang="en-US" altLang="zh-CN" dirty="0" err="1"/>
              <a:t>QingHuangDao</a:t>
            </a:r>
            <a:r>
              <a:rPr lang="en-US" altLang="zh-CN" dirty="0"/>
              <a:t> close to </a:t>
            </a:r>
            <a:r>
              <a:rPr lang="en-US" altLang="zh-CN" dirty="0" smtClean="0"/>
              <a:t>Beijing</a:t>
            </a:r>
          </a:p>
          <a:p>
            <a:pPr>
              <a:defRPr/>
            </a:pPr>
            <a:r>
              <a:rPr lang="en-US" altLang="zh-CN" dirty="0" smtClean="0"/>
              <a:t>CEPC timetable </a:t>
            </a:r>
            <a:endParaRPr lang="en-US" altLang="zh-CN" dirty="0"/>
          </a:p>
          <a:p>
            <a:pPr lvl="1">
              <a:defRPr/>
            </a:pPr>
            <a:r>
              <a:rPr lang="en-US" altLang="zh-CN" dirty="0"/>
              <a:t>Pre-study, R&amp;D and preparation work </a:t>
            </a:r>
          </a:p>
          <a:p>
            <a:pPr lvl="2">
              <a:defRPr/>
            </a:pPr>
            <a:r>
              <a:rPr lang="en-US" altLang="zh-CN" sz="2000" dirty="0"/>
              <a:t>pre-study: </a:t>
            </a:r>
            <a:r>
              <a:rPr lang="en-US" altLang="zh-CN" sz="2000" dirty="0" smtClean="0"/>
              <a:t>2013-2015</a:t>
            </a:r>
          </a:p>
          <a:p>
            <a:pPr lvl="2">
              <a:defRPr/>
            </a:pPr>
            <a:r>
              <a:rPr lang="en-US" altLang="zh-CN" sz="2000" dirty="0" smtClean="0"/>
              <a:t>R&amp;D: 2016-2020 </a:t>
            </a:r>
          </a:p>
          <a:p>
            <a:pPr lvl="2">
              <a:defRPr/>
            </a:pPr>
            <a:r>
              <a:rPr lang="en-US" altLang="zh-CN" sz="2000" dirty="0" smtClean="0"/>
              <a:t>Engineering </a:t>
            </a:r>
            <a:r>
              <a:rPr lang="en-US" altLang="zh-CN" sz="2000" dirty="0"/>
              <a:t>Design: </a:t>
            </a:r>
            <a:r>
              <a:rPr lang="en-US" altLang="zh-CN" sz="2000" dirty="0" smtClean="0"/>
              <a:t>2015-2020</a:t>
            </a:r>
            <a:endParaRPr lang="en-US" altLang="zh-CN" sz="2000" dirty="0"/>
          </a:p>
          <a:p>
            <a:pPr lvl="1">
              <a:defRPr/>
            </a:pPr>
            <a:r>
              <a:rPr lang="en-US" altLang="zh-CN" dirty="0"/>
              <a:t>Construction: 2021-2027 </a:t>
            </a:r>
          </a:p>
          <a:p>
            <a:pPr lvl="1">
              <a:defRPr/>
            </a:pPr>
            <a:r>
              <a:rPr lang="en-US" altLang="zh-CN" dirty="0"/>
              <a:t>Data taking: </a:t>
            </a:r>
            <a:r>
              <a:rPr lang="en-US" altLang="zh-CN" dirty="0" smtClean="0"/>
              <a:t>2028-2035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  <p:grpSp>
        <p:nvGrpSpPr>
          <p:cNvPr id="6" name="组合 5"/>
          <p:cNvGrpSpPr/>
          <p:nvPr/>
        </p:nvGrpSpPr>
        <p:grpSpPr>
          <a:xfrm>
            <a:off x="4852486" y="3753065"/>
            <a:ext cx="4172118" cy="2087875"/>
            <a:chOff x="1055688" y="1736725"/>
            <a:chExt cx="7346950" cy="2925763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7426325" y="2665413"/>
              <a:ext cx="566738" cy="315912"/>
            </a:xfrm>
            <a:custGeom>
              <a:avLst/>
              <a:gdLst>
                <a:gd name="connsiteX0" fmla="*/ 523875 w 525249"/>
                <a:gd name="connsiteY0" fmla="*/ 315699 h 315699"/>
                <a:gd name="connsiteX1" fmla="*/ 523875 w 525249"/>
                <a:gd name="connsiteY1" fmla="*/ 239499 h 315699"/>
                <a:gd name="connsiteX2" fmla="*/ 509587 w 525249"/>
                <a:gd name="connsiteY2" fmla="*/ 215687 h 315699"/>
                <a:gd name="connsiteX3" fmla="*/ 495300 w 525249"/>
                <a:gd name="connsiteY3" fmla="*/ 172824 h 315699"/>
                <a:gd name="connsiteX4" fmla="*/ 442912 w 525249"/>
                <a:gd name="connsiteY4" fmla="*/ 120437 h 315699"/>
                <a:gd name="connsiteX5" fmla="*/ 395287 w 525249"/>
                <a:gd name="connsiteY5" fmla="*/ 91862 h 315699"/>
                <a:gd name="connsiteX6" fmla="*/ 309562 w 525249"/>
                <a:gd name="connsiteY6" fmla="*/ 63287 h 315699"/>
                <a:gd name="connsiteX7" fmla="*/ 247650 w 525249"/>
                <a:gd name="connsiteY7" fmla="*/ 44237 h 315699"/>
                <a:gd name="connsiteX8" fmla="*/ 185737 w 525249"/>
                <a:gd name="connsiteY8" fmla="*/ 34712 h 315699"/>
                <a:gd name="connsiteX9" fmla="*/ 95250 w 525249"/>
                <a:gd name="connsiteY9" fmla="*/ 20424 h 315699"/>
                <a:gd name="connsiteX10" fmla="*/ 42862 w 525249"/>
                <a:gd name="connsiteY10" fmla="*/ 15662 h 315699"/>
                <a:gd name="connsiteX11" fmla="*/ 23812 w 525249"/>
                <a:gd name="connsiteY11" fmla="*/ 1374 h 315699"/>
                <a:gd name="connsiteX12" fmla="*/ 0 w 525249"/>
                <a:gd name="connsiteY12" fmla="*/ 1374 h 31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5249" h="315699">
                  <a:moveTo>
                    <a:pt x="523875" y="315699"/>
                  </a:moveTo>
                  <a:cubicBezTo>
                    <a:pt x="525065" y="285933"/>
                    <a:pt x="526256" y="256168"/>
                    <a:pt x="523875" y="239499"/>
                  </a:cubicBezTo>
                  <a:cubicBezTo>
                    <a:pt x="521494" y="222830"/>
                    <a:pt x="514349" y="226799"/>
                    <a:pt x="509587" y="215687"/>
                  </a:cubicBezTo>
                  <a:cubicBezTo>
                    <a:pt x="504825" y="204575"/>
                    <a:pt x="506412" y="188699"/>
                    <a:pt x="495300" y="172824"/>
                  </a:cubicBezTo>
                  <a:cubicBezTo>
                    <a:pt x="484187" y="156949"/>
                    <a:pt x="459581" y="133931"/>
                    <a:pt x="442912" y="120437"/>
                  </a:cubicBezTo>
                  <a:cubicBezTo>
                    <a:pt x="426243" y="106943"/>
                    <a:pt x="417512" y="101387"/>
                    <a:pt x="395287" y="91862"/>
                  </a:cubicBezTo>
                  <a:cubicBezTo>
                    <a:pt x="373062" y="82337"/>
                    <a:pt x="334168" y="71224"/>
                    <a:pt x="309562" y="63287"/>
                  </a:cubicBezTo>
                  <a:cubicBezTo>
                    <a:pt x="284956" y="55350"/>
                    <a:pt x="268287" y="48999"/>
                    <a:pt x="247650" y="44237"/>
                  </a:cubicBezTo>
                  <a:cubicBezTo>
                    <a:pt x="227013" y="39475"/>
                    <a:pt x="185737" y="34712"/>
                    <a:pt x="185737" y="34712"/>
                  </a:cubicBezTo>
                  <a:lnTo>
                    <a:pt x="95250" y="20424"/>
                  </a:lnTo>
                  <a:cubicBezTo>
                    <a:pt x="71437" y="17249"/>
                    <a:pt x="54768" y="18837"/>
                    <a:pt x="42862" y="15662"/>
                  </a:cubicBezTo>
                  <a:cubicBezTo>
                    <a:pt x="30956" y="12487"/>
                    <a:pt x="30956" y="3755"/>
                    <a:pt x="23812" y="1374"/>
                  </a:cubicBezTo>
                  <a:cubicBezTo>
                    <a:pt x="16668" y="-1007"/>
                    <a:pt x="8334" y="183"/>
                    <a:pt x="0" y="1374"/>
                  </a:cubicBezTo>
                </a:path>
              </a:pathLst>
            </a:custGeom>
            <a:noFill/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1084263" y="2613025"/>
              <a:ext cx="636587" cy="371475"/>
            </a:xfrm>
            <a:custGeom>
              <a:avLst/>
              <a:gdLst>
                <a:gd name="connsiteX0" fmla="*/ 0 w 666750"/>
                <a:gd name="connsiteY0" fmla="*/ 419100 h 419100"/>
                <a:gd name="connsiteX1" fmla="*/ 28575 w 666750"/>
                <a:gd name="connsiteY1" fmla="*/ 285750 h 419100"/>
                <a:gd name="connsiteX2" fmla="*/ 95250 w 666750"/>
                <a:gd name="connsiteY2" fmla="*/ 206375 h 419100"/>
                <a:gd name="connsiteX3" fmla="*/ 260350 w 666750"/>
                <a:gd name="connsiteY3" fmla="*/ 123825 h 419100"/>
                <a:gd name="connsiteX4" fmla="*/ 508000 w 666750"/>
                <a:gd name="connsiteY4" fmla="*/ 73025 h 419100"/>
                <a:gd name="connsiteX5" fmla="*/ 666750 w 666750"/>
                <a:gd name="connsiteY5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419100">
                  <a:moveTo>
                    <a:pt x="0" y="419100"/>
                  </a:moveTo>
                  <a:cubicBezTo>
                    <a:pt x="6350" y="370152"/>
                    <a:pt x="12700" y="321204"/>
                    <a:pt x="28575" y="285750"/>
                  </a:cubicBezTo>
                  <a:cubicBezTo>
                    <a:pt x="44450" y="250296"/>
                    <a:pt x="56621" y="233362"/>
                    <a:pt x="95250" y="206375"/>
                  </a:cubicBezTo>
                  <a:cubicBezTo>
                    <a:pt x="133879" y="179388"/>
                    <a:pt x="191559" y="146050"/>
                    <a:pt x="260350" y="123825"/>
                  </a:cubicBezTo>
                  <a:cubicBezTo>
                    <a:pt x="329141" y="101600"/>
                    <a:pt x="440267" y="93662"/>
                    <a:pt x="508000" y="73025"/>
                  </a:cubicBezTo>
                  <a:cubicBezTo>
                    <a:pt x="575733" y="52388"/>
                    <a:pt x="621241" y="26194"/>
                    <a:pt x="666750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9" name="TextBox 76"/>
            <p:cNvSpPr txBox="1">
              <a:spLocks noChangeArrowheads="1"/>
            </p:cNvSpPr>
            <p:nvPr/>
          </p:nvSpPr>
          <p:spPr bwMode="auto">
            <a:xfrm>
              <a:off x="1461243" y="2743245"/>
              <a:ext cx="446008" cy="25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BTC</a:t>
              </a:r>
              <a:endParaRPr kumimoji="0" lang="zh-CN" altLang="en-US" sz="1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0" name="右箭头 9"/>
            <p:cNvSpPr/>
            <p:nvPr/>
          </p:nvSpPr>
          <p:spPr bwMode="auto">
            <a:xfrm rot="20678478">
              <a:off x="1317625" y="2687638"/>
              <a:ext cx="79375" cy="57150"/>
            </a:xfrm>
            <a:prstGeom prst="rightArrow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4389227" y="2190298"/>
              <a:ext cx="576330" cy="27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IP1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4501463" y="4283232"/>
              <a:ext cx="432545" cy="27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IP2</a:t>
              </a: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3464415" y="2113772"/>
              <a:ext cx="576329" cy="27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e+</a:t>
              </a: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298472" y="2113772"/>
              <a:ext cx="576330" cy="27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e-</a:t>
              </a: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" name="TextBox 25"/>
            <p:cNvSpPr txBox="1">
              <a:spLocks noChangeArrowheads="1"/>
            </p:cNvSpPr>
            <p:nvPr/>
          </p:nvSpPr>
          <p:spPr bwMode="auto">
            <a:xfrm>
              <a:off x="6626412" y="2618997"/>
              <a:ext cx="883797" cy="430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e+ e- Linac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 (240m)</a:t>
              </a:r>
              <a:endParaRPr kumimoji="0" lang="zh-CN" altLang="en-US" sz="1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6796870" y="2102988"/>
              <a:ext cx="439595" cy="24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LTB</a:t>
              </a:r>
              <a:endParaRPr kumimoji="0" lang="zh-CN" altLang="en-US" sz="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1055688" y="2097088"/>
              <a:ext cx="6921500" cy="2519362"/>
            </a:xfrm>
            <a:prstGeom prst="ellipse">
              <a:avLst/>
            </a:prstGeom>
            <a:noFill/>
            <a:ln w="57150" cap="flat" cmpd="sng" algn="ctr">
              <a:solidFill>
                <a:srgbClr val="CC00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8" name="右箭头 17"/>
            <p:cNvSpPr/>
            <p:nvPr/>
          </p:nvSpPr>
          <p:spPr bwMode="auto">
            <a:xfrm rot="21289895">
              <a:off x="3587750" y="2081213"/>
              <a:ext cx="187325" cy="127000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9" name="右箭头 18"/>
            <p:cNvSpPr/>
            <p:nvPr/>
          </p:nvSpPr>
          <p:spPr bwMode="auto">
            <a:xfrm rot="14382723">
              <a:off x="6688932" y="2112169"/>
              <a:ext cx="82550" cy="65087"/>
            </a:xfrm>
            <a:prstGeom prst="rightArrow">
              <a:avLst/>
            </a:prstGeom>
            <a:solidFill>
              <a:srgbClr val="00B0F0"/>
            </a:solidFill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0" name="右箭头 19"/>
            <p:cNvSpPr/>
            <p:nvPr/>
          </p:nvSpPr>
          <p:spPr bwMode="auto">
            <a:xfrm rot="12476930">
              <a:off x="7815263" y="2746375"/>
              <a:ext cx="130175" cy="46038"/>
            </a:xfrm>
            <a:prstGeom prst="rightArrow">
              <a:avLst/>
            </a:prstGeom>
            <a:solidFill>
              <a:srgbClr val="00B0F0"/>
            </a:solidFill>
            <a:ln w="63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1" name="TextBox 48"/>
            <p:cNvSpPr txBox="1">
              <a:spLocks noChangeArrowheads="1"/>
            </p:cNvSpPr>
            <p:nvPr/>
          </p:nvSpPr>
          <p:spPr bwMode="auto">
            <a:xfrm rot="411638">
              <a:off x="2431545" y="4197468"/>
              <a:ext cx="1994065" cy="27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CEPC Collider Ring(50Km)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22" name="TextBox 50"/>
            <p:cNvSpPr txBox="1">
              <a:spLocks noChangeArrowheads="1"/>
            </p:cNvSpPr>
            <p:nvPr/>
          </p:nvSpPr>
          <p:spPr bwMode="auto">
            <a:xfrm rot="336818">
              <a:off x="2831229" y="3871419"/>
              <a:ext cx="1194698" cy="27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Booster(50Km)</a:t>
              </a:r>
              <a:endParaRPr kumimoji="0" lang="zh-CN" altLang="en-US" sz="12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23" name="TextBox 61"/>
            <p:cNvSpPr txBox="1">
              <a:spLocks noChangeArrowheads="1"/>
            </p:cNvSpPr>
            <p:nvPr/>
          </p:nvSpPr>
          <p:spPr bwMode="auto">
            <a:xfrm>
              <a:off x="7956630" y="2565146"/>
              <a:ext cx="446008" cy="25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BTC</a:t>
              </a:r>
              <a:endParaRPr kumimoji="0" lang="zh-CN" altLang="en-US" sz="10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 bwMode="auto">
            <a:xfrm flipV="1">
              <a:off x="6559550" y="2566988"/>
              <a:ext cx="144463" cy="176212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lumMod val="10000"/>
                </a:srgbClr>
              </a:solidFill>
              <a:prstDash val="solid"/>
            </a:ln>
            <a:effectLst/>
          </p:spPr>
        </p:cxnSp>
        <p:sp>
          <p:nvSpPr>
            <p:cNvPr id="25" name="右箭头 24"/>
            <p:cNvSpPr/>
            <p:nvPr/>
          </p:nvSpPr>
          <p:spPr bwMode="auto">
            <a:xfrm rot="11153906">
              <a:off x="5346700" y="2079625"/>
              <a:ext cx="187325" cy="127000"/>
            </a:xfrm>
            <a:prstGeom prst="rightArrow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4494213" y="2033588"/>
              <a:ext cx="139700" cy="141287"/>
            </a:xfrm>
            <a:prstGeom prst="ellipse">
              <a:avLst/>
            </a:prstGeom>
            <a:solidFill>
              <a:srgbClr val="CC00FF"/>
            </a:solidFill>
            <a:ln w="25400" cap="flat" cmpd="sng" algn="ctr">
              <a:solidFill>
                <a:srgbClr val="CC00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4503738" y="4522788"/>
              <a:ext cx="139700" cy="139700"/>
            </a:xfrm>
            <a:prstGeom prst="ellipse">
              <a:avLst/>
            </a:prstGeom>
            <a:solidFill>
              <a:srgbClr val="CC00FF"/>
            </a:solidFill>
            <a:ln w="25400" cap="flat" cmpd="sng" algn="ctr">
              <a:solidFill>
                <a:srgbClr val="CC00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 bwMode="auto">
            <a:xfrm>
              <a:off x="6704013" y="2300288"/>
              <a:ext cx="801687" cy="261937"/>
            </a:xfrm>
            <a:custGeom>
              <a:avLst/>
              <a:gdLst>
                <a:gd name="connsiteX0" fmla="*/ 0 w 802481"/>
                <a:gd name="connsiteY0" fmla="*/ 263004 h 263004"/>
                <a:gd name="connsiteX1" fmla="*/ 42862 w 802481"/>
                <a:gd name="connsiteY1" fmla="*/ 212998 h 263004"/>
                <a:gd name="connsiteX2" fmla="*/ 80962 w 802481"/>
                <a:gd name="connsiteY2" fmla="*/ 167754 h 263004"/>
                <a:gd name="connsiteX3" fmla="*/ 147637 w 802481"/>
                <a:gd name="connsiteY3" fmla="*/ 117748 h 263004"/>
                <a:gd name="connsiteX4" fmla="*/ 240506 w 802481"/>
                <a:gd name="connsiteY4" fmla="*/ 65360 h 263004"/>
                <a:gd name="connsiteX5" fmla="*/ 357187 w 802481"/>
                <a:gd name="connsiteY5" fmla="*/ 32023 h 263004"/>
                <a:gd name="connsiteX6" fmla="*/ 514350 w 802481"/>
                <a:gd name="connsiteY6" fmla="*/ 1067 h 263004"/>
                <a:gd name="connsiteX7" fmla="*/ 619125 w 802481"/>
                <a:gd name="connsiteY7" fmla="*/ 10592 h 263004"/>
                <a:gd name="connsiteX8" fmla="*/ 771525 w 802481"/>
                <a:gd name="connsiteY8" fmla="*/ 43929 h 263004"/>
                <a:gd name="connsiteX9" fmla="*/ 802481 w 802481"/>
                <a:gd name="connsiteY9" fmla="*/ 60598 h 26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2481" h="263004">
                  <a:moveTo>
                    <a:pt x="0" y="263004"/>
                  </a:moveTo>
                  <a:lnTo>
                    <a:pt x="42862" y="212998"/>
                  </a:lnTo>
                  <a:cubicBezTo>
                    <a:pt x="56356" y="197123"/>
                    <a:pt x="63500" y="183629"/>
                    <a:pt x="80962" y="167754"/>
                  </a:cubicBezTo>
                  <a:cubicBezTo>
                    <a:pt x="98424" y="151879"/>
                    <a:pt x="121046" y="134814"/>
                    <a:pt x="147637" y="117748"/>
                  </a:cubicBezTo>
                  <a:cubicBezTo>
                    <a:pt x="174228" y="100682"/>
                    <a:pt x="205581" y="79647"/>
                    <a:pt x="240506" y="65360"/>
                  </a:cubicBezTo>
                  <a:cubicBezTo>
                    <a:pt x="275431" y="51072"/>
                    <a:pt x="311546" y="42738"/>
                    <a:pt x="357187" y="32023"/>
                  </a:cubicBezTo>
                  <a:cubicBezTo>
                    <a:pt x="402828" y="21308"/>
                    <a:pt x="470694" y="4639"/>
                    <a:pt x="514350" y="1067"/>
                  </a:cubicBezTo>
                  <a:cubicBezTo>
                    <a:pt x="558006" y="-2505"/>
                    <a:pt x="576262" y="3448"/>
                    <a:pt x="619125" y="10592"/>
                  </a:cubicBezTo>
                  <a:cubicBezTo>
                    <a:pt x="661988" y="17736"/>
                    <a:pt x="740966" y="35595"/>
                    <a:pt x="771525" y="43929"/>
                  </a:cubicBezTo>
                  <a:cubicBezTo>
                    <a:pt x="802084" y="52263"/>
                    <a:pt x="802282" y="56430"/>
                    <a:pt x="802481" y="60598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 bwMode="auto">
            <a:xfrm>
              <a:off x="6470650" y="1960563"/>
              <a:ext cx="312738" cy="606425"/>
            </a:xfrm>
            <a:custGeom>
              <a:avLst/>
              <a:gdLst>
                <a:gd name="connsiteX0" fmla="*/ 233363 w 312916"/>
                <a:gd name="connsiteY0" fmla="*/ 607219 h 607219"/>
                <a:gd name="connsiteX1" fmla="*/ 280988 w 312916"/>
                <a:gd name="connsiteY1" fmla="*/ 507206 h 607219"/>
                <a:gd name="connsiteX2" fmla="*/ 311944 w 312916"/>
                <a:gd name="connsiteY2" fmla="*/ 400050 h 607219"/>
                <a:gd name="connsiteX3" fmla="*/ 300038 w 312916"/>
                <a:gd name="connsiteY3" fmla="*/ 276225 h 607219"/>
                <a:gd name="connsiteX4" fmla="*/ 250032 w 312916"/>
                <a:gd name="connsiteY4" fmla="*/ 171450 h 607219"/>
                <a:gd name="connsiteX5" fmla="*/ 192882 w 312916"/>
                <a:gd name="connsiteY5" fmla="*/ 111919 h 607219"/>
                <a:gd name="connsiteX6" fmla="*/ 114300 w 312916"/>
                <a:gd name="connsiteY6" fmla="*/ 54769 h 607219"/>
                <a:gd name="connsiteX7" fmla="*/ 0 w 312916"/>
                <a:gd name="connsiteY7" fmla="*/ 0 h 60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916" h="607219">
                  <a:moveTo>
                    <a:pt x="233363" y="607219"/>
                  </a:moveTo>
                  <a:cubicBezTo>
                    <a:pt x="250627" y="574476"/>
                    <a:pt x="267891" y="541734"/>
                    <a:pt x="280988" y="507206"/>
                  </a:cubicBezTo>
                  <a:cubicBezTo>
                    <a:pt x="294085" y="472678"/>
                    <a:pt x="308769" y="438547"/>
                    <a:pt x="311944" y="400050"/>
                  </a:cubicBezTo>
                  <a:cubicBezTo>
                    <a:pt x="315119" y="361553"/>
                    <a:pt x="310357" y="314325"/>
                    <a:pt x="300038" y="276225"/>
                  </a:cubicBezTo>
                  <a:cubicBezTo>
                    <a:pt x="289719" y="238125"/>
                    <a:pt x="267891" y="198834"/>
                    <a:pt x="250032" y="171450"/>
                  </a:cubicBezTo>
                  <a:cubicBezTo>
                    <a:pt x="232173" y="144066"/>
                    <a:pt x="215504" y="131366"/>
                    <a:pt x="192882" y="111919"/>
                  </a:cubicBezTo>
                  <a:cubicBezTo>
                    <a:pt x="170260" y="92472"/>
                    <a:pt x="146447" y="73422"/>
                    <a:pt x="114300" y="54769"/>
                  </a:cubicBezTo>
                  <a:cubicBezTo>
                    <a:pt x="82153" y="36116"/>
                    <a:pt x="41076" y="18058"/>
                    <a:pt x="0" y="0"/>
                  </a:cubicBezTo>
                </a:path>
              </a:pathLst>
            </a:custGeom>
            <a:noFill/>
            <a:ln w="190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0" name="右箭头 29"/>
            <p:cNvSpPr/>
            <p:nvPr/>
          </p:nvSpPr>
          <p:spPr bwMode="auto">
            <a:xfrm rot="21079377">
              <a:off x="7108825" y="2281238"/>
              <a:ext cx="82550" cy="63500"/>
            </a:xfrm>
            <a:prstGeom prst="rightArrow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1084263" y="1736725"/>
              <a:ext cx="6921500" cy="2525713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4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Neutrino 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zh-CN" sz="25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Daya</a:t>
            </a:r>
            <a:r>
              <a:rPr lang="en-US" altLang="zh-CN" sz="2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Bay Reactor Neutrino Experiment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zh-CN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measure the mixing angle θ</a:t>
            </a:r>
            <a:r>
              <a:rPr lang="en-US" altLang="zh-CN" sz="190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13</a:t>
            </a:r>
            <a:r>
              <a:rPr lang="en-US" altLang="zh-CN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zh-CN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300 collaborators from 38 institutions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zh-CN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Produces ~</a:t>
            </a:r>
            <a:r>
              <a:rPr lang="en-US" altLang="zh-CN" sz="19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200TB/Year</a:t>
            </a:r>
            <a:r>
              <a:rPr lang="en-US" altLang="zh-CN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(2011-2018)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JUNO - Jiangmen Underground Neutrino Observatory </a:t>
            </a:r>
            <a:endParaRPr lang="en-US" altLang="zh-CN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zh-CN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Start to build in 2014, operational in 2020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zh-CN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 </a:t>
            </a:r>
            <a:r>
              <a:rPr lang="en-US" altLang="zh-CN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kt</a:t>
            </a:r>
            <a:r>
              <a:rPr lang="en-US" altLang="zh-CN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LS detector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zh-CN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2-3% energy resolution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zh-CN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Rich physics opportunities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zh-CN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Estimated to produce </a:t>
            </a:r>
            <a:r>
              <a:rPr lang="en-US" altLang="zh-CN" sz="19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2PB data/year </a:t>
            </a:r>
            <a:r>
              <a:rPr lang="en-US" altLang="zh-CN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10 years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691480"/>
            <a:ext cx="2057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age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652586"/>
            <a:ext cx="19954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68080"/>
            <a:ext cx="270668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90" y="3759284"/>
            <a:ext cx="2036286" cy="148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4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LHAASO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9"/>
            <a:ext cx="8453437" cy="3198811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Large High Altitude Air Shower Observatory, located on the border of Sichuan and Yunnan Province</a:t>
            </a:r>
          </a:p>
          <a:p>
            <a:pPr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Multipurpose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project with a complex detector array for high energy gamma ray and cosmic ray detection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Expected to be operational in 2019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~1.2PB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data/year * 10 Years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On-site storage and computing resources. Data will be filtered and compressed before transferring back to </a:t>
            </a:r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IHEP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5" name="图片 5" descr="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8" y="5308600"/>
            <a:ext cx="3664741" cy="144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6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彩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彩云" pitchFamily="2" charset="-122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61276</TotalTime>
  <Words>1280</Words>
  <Application>Microsoft Office PowerPoint</Application>
  <PresentationFormat>全屏显示(4:3)</PresentationFormat>
  <Paragraphs>287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MS Mincho</vt:lpstr>
      <vt:lpstr>华文彩云</vt:lpstr>
      <vt:lpstr>宋体</vt:lpstr>
      <vt:lpstr>微软雅黑</vt:lpstr>
      <vt:lpstr>幼圆</vt:lpstr>
      <vt:lpstr>Arial</vt:lpstr>
      <vt:lpstr>Calibri</vt:lpstr>
      <vt:lpstr>Cambria</vt:lpstr>
      <vt:lpstr>Comic Sans MS</vt:lpstr>
      <vt:lpstr>Times New Roman</vt:lpstr>
      <vt:lpstr>Wingdings</vt:lpstr>
      <vt:lpstr>Modèle par défaut</vt:lpstr>
      <vt:lpstr>Status and prospects of computing at IHEP </vt:lpstr>
      <vt:lpstr>IHEP at a Glance</vt:lpstr>
      <vt:lpstr>. BES/CEPC/DYB/JUNO/LHAASO </vt:lpstr>
      <vt:lpstr>Experiments at IHEP</vt:lpstr>
      <vt:lpstr>BEPCII/BESIII</vt:lpstr>
      <vt:lpstr>CEPC</vt:lpstr>
      <vt:lpstr>CEPC</vt:lpstr>
      <vt:lpstr>Neutrino Experiments</vt:lpstr>
      <vt:lpstr>LHAASO</vt:lpstr>
      <vt:lpstr>.Computing .Storage .Network  </vt:lpstr>
      <vt:lpstr>HTC Computing resources</vt:lpstr>
      <vt:lpstr>HPC farm</vt:lpstr>
      <vt:lpstr>Storage</vt:lpstr>
      <vt:lpstr>Storage</vt:lpstr>
      <vt:lpstr>Local network</vt:lpstr>
      <vt:lpstr>Data Center network</vt:lpstr>
      <vt:lpstr>International and domestic links</vt:lpstr>
      <vt:lpstr>.Distributed computing .Virtualization and cloud .Volunteer Computing .Software Defined Network </vt:lpstr>
      <vt:lpstr>PowerPoint 演示文稿</vt:lpstr>
      <vt:lpstr>DIRAC-based Distributed Computing</vt:lpstr>
      <vt:lpstr>PowerPoint 演示文稿</vt:lpstr>
      <vt:lpstr>Virtualization and Cloud (1)</vt:lpstr>
      <vt:lpstr>Virtualization and Cloud (2)</vt:lpstr>
      <vt:lpstr>Volunteer Computing – CAS@HOME</vt:lpstr>
      <vt:lpstr>Volunteer Computing – ATLAS@HOME</vt:lpstr>
      <vt:lpstr>SDN  (1)</vt:lpstr>
      <vt:lpstr>SDN (2)</vt:lpstr>
    </vt:vector>
  </TitlesOfParts>
  <Company>IHEP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 III Software</dc:title>
  <dc:creator>Weidong Li</dc:creator>
  <cp:lastModifiedBy>zhangxiaomei zhangxiaomei</cp:lastModifiedBy>
  <cp:revision>1923</cp:revision>
  <cp:lastPrinted>2015-05-11T01:12:48Z</cp:lastPrinted>
  <dcterms:created xsi:type="dcterms:W3CDTF">1999-05-22T11:36:26Z</dcterms:created>
  <dcterms:modified xsi:type="dcterms:W3CDTF">2018-04-03T23:10:35Z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75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R.D.Schaffer@cern.ch</vt:lpwstr>
  </property>
  <property fmtid="{D5CDD505-2E9C-101B-9397-08002B2CF9AE}" pid="8" name="HomePage">
    <vt:lpwstr>http://home.cern.ch/~schaffer/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C:\TEMP\schaffer-slides</vt:lpwstr>
  </property>
</Properties>
</file>