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5"/>
  </p:notesMasterIdLst>
  <p:sldIdLst>
    <p:sldId id="256" r:id="rId2"/>
    <p:sldId id="28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>
        <p:scale>
          <a:sx n="110" d="100"/>
          <a:sy n="110" d="100"/>
        </p:scale>
        <p:origin x="6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8FA12-7C0E-9347-8EEF-CE585D4BA440}" type="datetimeFigureOut">
              <a:rPr lang="it-IT" smtClean="0"/>
              <a:t>02/07/18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46F9A-A969-0740-A86A-B97CDDFAE0E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5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7/2/18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000" dirty="0" err="1" smtClean="0"/>
              <a:t>What</a:t>
            </a:r>
            <a:r>
              <a:rPr lang="it-IT" sz="6000" dirty="0" smtClean="0"/>
              <a:t> </a:t>
            </a:r>
            <a:r>
              <a:rPr lang="it-IT" sz="6000" dirty="0" err="1" smtClean="0"/>
              <a:t>is</a:t>
            </a:r>
            <a:r>
              <a:rPr lang="it-IT" sz="6000" dirty="0" smtClean="0"/>
              <a:t> the </a:t>
            </a:r>
            <a:r>
              <a:rPr lang="it-IT" sz="6000" dirty="0" err="1" smtClean="0"/>
              <a:t>wavefunction</a:t>
            </a:r>
            <a:r>
              <a:rPr lang="it-IT" sz="6000" dirty="0" smtClean="0"/>
              <a:t>? </a:t>
            </a:r>
            <a:br>
              <a:rPr lang="it-IT" sz="6000" dirty="0" smtClean="0"/>
            </a:br>
            <a:r>
              <a:rPr lang="it-IT" sz="6000" dirty="0" smtClean="0"/>
              <a:t>A </a:t>
            </a:r>
            <a:r>
              <a:rPr lang="it-IT" sz="6000" dirty="0" err="1" smtClean="0"/>
              <a:t>realist</a:t>
            </a:r>
            <a:r>
              <a:rPr lang="it-IT" sz="6000" dirty="0" smtClean="0"/>
              <a:t> </a:t>
            </a:r>
            <a:r>
              <a:rPr lang="it-IT" sz="6000" dirty="0" err="1" smtClean="0"/>
              <a:t>approach</a:t>
            </a:r>
            <a:r>
              <a:rPr lang="it-IT" sz="6000" dirty="0" smtClean="0"/>
              <a:t> in </a:t>
            </a:r>
            <a:r>
              <a:rPr lang="it-IT" sz="6000" dirty="0" err="1" smtClean="0"/>
              <a:t>Bohm’s</a:t>
            </a:r>
            <a:r>
              <a:rPr lang="it-IT" sz="6000" dirty="0" smtClean="0"/>
              <a:t> </a:t>
            </a:r>
            <a:r>
              <a:rPr lang="it-IT" sz="6000" dirty="0" err="1" smtClean="0"/>
              <a:t>theory</a:t>
            </a:r>
            <a:r>
              <a:rPr lang="it-IT" sz="6000" dirty="0" smtClean="0"/>
              <a:t/>
            </a:r>
            <a:br>
              <a:rPr lang="it-IT" sz="6000" dirty="0" smtClean="0"/>
            </a:br>
            <a:endParaRPr lang="it-IT" sz="6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Davide Romano </a:t>
            </a:r>
          </a:p>
        </p:txBody>
      </p:sp>
    </p:spTree>
    <p:extLst>
      <p:ext uri="{BB962C8B-B14F-4D97-AF65-F5344CB8AC3E}">
        <p14:creationId xmlns:p14="http://schemas.microsoft.com/office/powerpoint/2010/main" val="9064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5602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Conservation of energy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088020"/>
                <a:ext cx="9062746" cy="5092117"/>
              </a:xfrm>
            </p:spPr>
            <p:txBody>
              <a:bodyPr/>
              <a:lstStyle/>
              <a:p>
                <a:r>
                  <a:rPr lang="en-US" dirty="0" smtClean="0"/>
                  <a:t>The quantum potential assures the conservation of energy for closed systems: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mr-I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𝛻</m:t>
                                  </m:r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  <m:r>
                            <a:rPr lang="it-IT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it-IT" i="1"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latin typeface="Cambria Math" charset="0"/>
                        </a:rPr>
                        <m:t>𝑉</m:t>
                      </m:r>
                      <m:r>
                        <a:rPr lang="it-IT" b="0" i="1" smtClean="0">
                          <a:latin typeface="Cambria Math" charset="0"/>
                        </a:rPr>
                        <m:t>+</m:t>
                      </m:r>
                      <m:r>
                        <a:rPr lang="it-IT" b="0" i="1" smtClean="0">
                          <a:latin typeface="Cambria Math" charset="0"/>
                        </a:rPr>
                        <m:t>𝑄</m:t>
                      </m:r>
                      <m:r>
                        <a:rPr lang="it-IT" i="1">
                          <a:latin typeface="Cambria Math" charset="0"/>
                        </a:rPr>
                        <m:t>=</m:t>
                      </m:r>
                      <m:r>
                        <a:rPr lang="it-IT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mr-I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num>
                        <m:den>
                          <m:r>
                            <a:rPr lang="mr-I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General case </a:t>
                </a:r>
                <a:r>
                  <a:rPr lang="en-US" dirty="0" smtClean="0"/>
                  <a:t>[Holland: </a:t>
                </a:r>
                <a:r>
                  <a:rPr lang="en-US" i="1" dirty="0" smtClean="0"/>
                  <a:t>The Quantum Theory of Motion</a:t>
                </a:r>
                <a:r>
                  <a:rPr lang="en-US" dirty="0" smtClean="0"/>
                  <a:t>, p. 285]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if  V and Q are time independent, the total energy of the particles along their trajectories is conserved: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mr-IN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𝑐𝑜𝑛𝑠𝑡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𝐶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=−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=−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𝑄</m:t>
                    </m:r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are zero, the total momentum of the particles is conserved: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𝑐𝑜𝑛𝑠𝑡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088020"/>
                <a:ext cx="9062746" cy="5092117"/>
              </a:xfrm>
              <a:blipFill rotWithShape="0">
                <a:blip r:embed="rId2"/>
                <a:stretch>
                  <a:fillRect l="-134" t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4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7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Conservation of energy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226916"/>
                <a:ext cx="9409986" cy="495322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articular case</a:t>
                </a:r>
                <a:r>
                  <a:rPr lang="en-US" dirty="0" smtClean="0"/>
                  <a:t>: one particle system in an infinite potential well</a:t>
                </a:r>
              </a:p>
              <a:p>
                <a:r>
                  <a:rPr lang="en-US" dirty="0" smtClean="0"/>
                  <a:t>Wave function inside the well: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it-IT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A</m:t>
                    </m:r>
                    <m:func>
                      <m:funcPr>
                        <m:ctrlP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𝑘𝑥</m:t>
                            </m:r>
                          </m:e>
                        </m:d>
                        <m:sSup>
                          <m:sSup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mr-I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mr-I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ℏ</m:t>
                                </m:r>
                              </m:den>
                            </m:f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𝐸𝑡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Total energy of the system: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charset="0"/>
                          </a:rPr>
                          <m:t>𝑡𝑜𝑡</m:t>
                        </m:r>
                      </m:sub>
                    </m:sSub>
                    <m:r>
                      <a:rPr lang="it-IT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b="0" i="1" smtClean="0">
                            <a:latin typeface="Cambria Math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Physical meaning of this energy?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charset="0"/>
                          </a:rPr>
                          <m:t>𝑡𝑜𝑡</m:t>
                        </m:r>
                      </m:sub>
                    </m:sSub>
                    <m:r>
                      <a:rPr lang="it-IT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charset="0"/>
                          </a:rPr>
                          <m:t>𝑘𝑖𝑛</m:t>
                        </m:r>
                      </m:sub>
                    </m:sSub>
                    <m:r>
                      <a:rPr lang="it-IT" i="1">
                        <a:latin typeface="Cambria Math" charset="0"/>
                      </a:rPr>
                      <m:t>+</m:t>
                    </m:r>
                    <m:r>
                      <a:rPr lang="it-IT" i="1">
                        <a:latin typeface="Cambria Math" charset="0"/>
                      </a:rPr>
                      <m:t>𝑉</m:t>
                    </m:r>
                    <m:r>
                      <a:rPr lang="it-IT" i="1">
                        <a:latin typeface="Cambria Math" charset="0"/>
                      </a:rPr>
                      <m:t>+</m:t>
                    </m:r>
                    <m:r>
                      <a:rPr lang="it-IT" i="1">
                        <a:latin typeface="Cambria Math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kinetic energy of the particle is zero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𝑣</m:t>
                    </m:r>
                    <m:r>
                      <a:rPr lang="it-IT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num>
                      <m:den>
                        <m:r>
                          <a:rPr lang="it-IT" b="0" i="1" smtClean="0"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it-IT" b="0" i="1" smtClean="0">
                        <a:latin typeface="Cambria Math" charset="0"/>
                      </a:rPr>
                      <m:t>=0)</m:t>
                    </m:r>
                  </m:oMath>
                </a14:m>
                <a:r>
                  <a:rPr lang="en-US" dirty="0" smtClean="0"/>
                  <a:t> [Particle at rest]</a:t>
                </a:r>
              </a:p>
              <a:p>
                <a:r>
                  <a:rPr lang="en-US" dirty="0" smtClean="0"/>
                  <a:t>The potential energy V is zero (by definition of a potential well)</a:t>
                </a:r>
              </a:p>
              <a:p>
                <a:r>
                  <a:rPr lang="en-US" dirty="0" smtClean="0"/>
                  <a:t>The energy is “absorbed” by the quantum potential:</a:t>
                </a:r>
              </a:p>
              <a:p>
                <a:r>
                  <a:rPr lang="en-US" dirty="0" smtClean="0"/>
                  <a:t>Q =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2</m:t>
                        </m:r>
                        <m:r>
                          <a:rPr lang="it-IT" i="1">
                            <a:latin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charset="0"/>
                          </a:rPr>
                          <m:t>𝑅</m:t>
                        </m:r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2</m:t>
                        </m:r>
                        <m:r>
                          <a:rPr lang="it-IT" i="1"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b="0" i="1" smtClean="0">
                            <a:latin typeface="Cambria Math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charset="0"/>
                          </a:rPr>
                          <m:t>𝑡𝑜𝑡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226916"/>
                <a:ext cx="9409986" cy="4953221"/>
              </a:xfrm>
              <a:blipFill rotWithShape="0">
                <a:blip r:embed="rId2"/>
                <a:stretch>
                  <a:fillRect l="-130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1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412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Next steps and open issues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1134320"/>
            <a:ext cx="8595360" cy="504581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Multi-field and Relativity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Extension to quantum field theory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180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1" y="1157468"/>
            <a:ext cx="8854401" cy="5022669"/>
          </a:xfrm>
        </p:spPr>
        <p:txBody>
          <a:bodyPr/>
          <a:lstStyle/>
          <a:p>
            <a:pPr algn="just"/>
            <a:r>
              <a:rPr lang="en-US" dirty="0" smtClean="0"/>
              <a:t>P. Holland (1993), </a:t>
            </a:r>
            <a:r>
              <a:rPr lang="en-US" i="1" dirty="0" smtClean="0"/>
              <a:t>The Quantum Theory of Motion</a:t>
            </a:r>
            <a:r>
              <a:rPr lang="en-US" dirty="0" smtClean="0"/>
              <a:t>. An Account of the de Broglie-Bohm Causal Interpretation of Quantum Mechanics, Cambridge University Press, Cambridge.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M. Hubert &amp; D. Romano, The wave-function as a multi-field, </a:t>
            </a:r>
            <a:r>
              <a:rPr lang="en-US" i="1" dirty="0" smtClean="0"/>
              <a:t>European Journal for Philosophy of Science</a:t>
            </a:r>
            <a:r>
              <a:rPr lang="en-US" dirty="0" smtClean="0"/>
              <a:t>, 1-17, forthcoming.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D. Romano, Multi-field and Bohm’s theory, in preparation.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266218"/>
            <a:ext cx="9692640" cy="5671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Interpreting quantum mechanics: Bohm’s theory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937550"/>
            <a:ext cx="8595360" cy="5242588"/>
          </a:xfrm>
        </p:spPr>
        <p:txBody>
          <a:bodyPr/>
          <a:lstStyle/>
          <a:p>
            <a:r>
              <a:rPr lang="en-US" dirty="0" smtClean="0"/>
              <a:t>Bohm’s theory is usually regarded as an artificial theory, for it adds “unobservable entities” (particles) and “unobservable structures” (particle trajectories) to standard quantum mechanics.</a:t>
            </a:r>
          </a:p>
          <a:p>
            <a:r>
              <a:rPr lang="en-US" dirty="0" smtClean="0"/>
              <a:t>But</a:t>
            </a:r>
            <a:r>
              <a:rPr lang="mr-IN" dirty="0" smtClean="0"/>
              <a:t>…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true</a:t>
            </a:r>
            <a:r>
              <a:rPr lang="it-IT" dirty="0" smtClean="0"/>
              <a:t>?</a:t>
            </a:r>
          </a:p>
          <a:p>
            <a:r>
              <a:rPr lang="it-IT" dirty="0" smtClean="0"/>
              <a:t>1. </a:t>
            </a:r>
            <a:r>
              <a:rPr lang="it-IT" dirty="0" err="1" smtClean="0"/>
              <a:t>Particles</a:t>
            </a:r>
            <a:r>
              <a:rPr lang="it-IT" dirty="0" smtClean="0"/>
              <a:t> </a:t>
            </a:r>
            <a:r>
              <a:rPr lang="it-IT" dirty="0" err="1" smtClean="0"/>
              <a:t>exist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in quantum </a:t>
            </a:r>
            <a:r>
              <a:rPr lang="it-IT" dirty="0" err="1" smtClean="0"/>
              <a:t>mechanics</a:t>
            </a:r>
            <a:r>
              <a:rPr lang="it-IT" dirty="0" smtClean="0"/>
              <a:t> (</a:t>
            </a:r>
            <a:r>
              <a:rPr lang="it-IT" dirty="0" err="1" smtClean="0"/>
              <a:t>after</a:t>
            </a:r>
            <a:r>
              <a:rPr lang="it-IT" dirty="0" smtClean="0"/>
              <a:t> the </a:t>
            </a:r>
            <a:r>
              <a:rPr lang="it-IT" dirty="0" err="1" smtClean="0"/>
              <a:t>collapse</a:t>
            </a:r>
            <a:r>
              <a:rPr lang="it-IT" dirty="0" smtClean="0"/>
              <a:t>)</a:t>
            </a:r>
          </a:p>
          <a:p>
            <a:r>
              <a:rPr lang="it-IT" dirty="0" smtClean="0"/>
              <a:t>2. The </a:t>
            </a:r>
            <a:r>
              <a:rPr lang="it-IT" dirty="0" err="1" smtClean="0"/>
              <a:t>uncertainty</a:t>
            </a:r>
            <a:r>
              <a:rPr lang="it-IT" dirty="0" smtClean="0"/>
              <a:t> </a:t>
            </a:r>
            <a:r>
              <a:rPr lang="it-IT" dirty="0" err="1" smtClean="0"/>
              <a:t>principle</a:t>
            </a:r>
            <a:r>
              <a:rPr lang="it-IT" dirty="0" smtClean="0"/>
              <a:t> </a:t>
            </a:r>
            <a:r>
              <a:rPr lang="it-IT" dirty="0" err="1" smtClean="0"/>
              <a:t>prevents</a:t>
            </a:r>
            <a:r>
              <a:rPr lang="it-IT" dirty="0" smtClean="0"/>
              <a:t> to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trajectories</a:t>
            </a:r>
            <a:r>
              <a:rPr lang="it-IT" dirty="0" smtClean="0"/>
              <a:t> in QM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interpreted</a:t>
            </a:r>
            <a:r>
              <a:rPr lang="it-IT" dirty="0" smtClean="0"/>
              <a:t> in </a:t>
            </a:r>
            <a:r>
              <a:rPr lang="it-IT" dirty="0" err="1" smtClean="0"/>
              <a:t>ontological</a:t>
            </a:r>
            <a:r>
              <a:rPr lang="it-IT" dirty="0" smtClean="0"/>
              <a:t> </a:t>
            </a:r>
            <a:r>
              <a:rPr lang="it-IT" dirty="0" err="1" smtClean="0"/>
              <a:t>terms</a:t>
            </a:r>
            <a:r>
              <a:rPr lang="it-IT" dirty="0" smtClean="0"/>
              <a:t>. </a:t>
            </a:r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uncertainty</a:t>
            </a:r>
            <a:r>
              <a:rPr lang="it-IT" dirty="0" smtClean="0"/>
              <a:t> relations are </a:t>
            </a:r>
            <a:r>
              <a:rPr lang="it-IT" dirty="0" err="1" smtClean="0"/>
              <a:t>epistemic</a:t>
            </a:r>
            <a:r>
              <a:rPr lang="it-IT" dirty="0" smtClean="0"/>
              <a:t> (</a:t>
            </a:r>
            <a:r>
              <a:rPr lang="it-IT" dirty="0" err="1" smtClean="0"/>
              <a:t>Ballentine</a:t>
            </a:r>
            <a:r>
              <a:rPr lang="it-IT" dirty="0" smtClean="0"/>
              <a:t>, Bowman), </a:t>
            </a:r>
            <a:r>
              <a:rPr lang="it-IT" dirty="0" err="1" smtClean="0"/>
              <a:t>trajectories</a:t>
            </a:r>
            <a:r>
              <a:rPr lang="it-IT" dirty="0" smtClean="0"/>
              <a:t> are </a:t>
            </a:r>
            <a:r>
              <a:rPr lang="it-IT" dirty="0" err="1" smtClean="0"/>
              <a:t>perfectly</a:t>
            </a:r>
            <a:r>
              <a:rPr lang="it-IT" dirty="0" smtClean="0"/>
              <a:t> </a:t>
            </a:r>
            <a:r>
              <a:rPr lang="it-IT" dirty="0" err="1" smtClean="0"/>
              <a:t>compatible</a:t>
            </a:r>
            <a:r>
              <a:rPr lang="it-IT" dirty="0" smtClean="0"/>
              <a:t> with </a:t>
            </a:r>
            <a:r>
              <a:rPr lang="it-IT" dirty="0" err="1" smtClean="0"/>
              <a:t>it</a:t>
            </a:r>
            <a:r>
              <a:rPr lang="it-IT" dirty="0" smtClean="0"/>
              <a:t>. </a:t>
            </a:r>
          </a:p>
          <a:p>
            <a:endParaRPr lang="it-IT" dirty="0"/>
          </a:p>
          <a:p>
            <a:r>
              <a:rPr lang="it-IT" dirty="0" smtClean="0"/>
              <a:t>OK,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Bohm’s</a:t>
            </a:r>
            <a:r>
              <a:rPr lang="it-IT" dirty="0" smtClean="0"/>
              <a:t> </a:t>
            </a:r>
            <a:r>
              <a:rPr lang="it-IT" dirty="0" err="1" smtClean="0"/>
              <a:t>theory</a:t>
            </a:r>
            <a:r>
              <a:rPr lang="it-IT" dirty="0" smtClean="0"/>
              <a:t> </a:t>
            </a:r>
            <a:r>
              <a:rPr lang="it-IT" dirty="0" err="1" smtClean="0"/>
              <a:t>comes</a:t>
            </a:r>
            <a:r>
              <a:rPr lang="it-IT" dirty="0" smtClean="0"/>
              <a:t> from QM? </a:t>
            </a:r>
          </a:p>
        </p:txBody>
      </p:sp>
    </p:spTree>
    <p:extLst>
      <p:ext uri="{BB962C8B-B14F-4D97-AF65-F5344CB8AC3E}">
        <p14:creationId xmlns:p14="http://schemas.microsoft.com/office/powerpoint/2010/main" val="12222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196771"/>
            <a:ext cx="9692640" cy="5903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Bohm’s theory from quantum mechanics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018572"/>
                <a:ext cx="9109044" cy="51615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Wave function in polar representation: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den>
                        </m:f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  <m:d>
                          <m:d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Inserted into the Schrödinger equation, gives two coupled equations:</a:t>
                </a:r>
              </a:p>
              <a:p>
                <a:r>
                  <a:rPr lang="en-US" dirty="0" smtClean="0"/>
                  <a:t>Eq. for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it-IT" dirty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num>
                      <m:den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  <m:r>
                      <a:rPr lang="it-IT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𝛻</m:t>
                                </m:r>
                                <m:r>
                                  <a:rPr lang="it-IT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2</m:t>
                        </m:r>
                        <m:r>
                          <a:rPr lang="it-IT" i="1"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it-IT" i="1">
                        <a:latin typeface="Cambria Math" charset="0"/>
                      </a:rPr>
                      <m:t>+</m:t>
                    </m:r>
                    <m:r>
                      <a:rPr lang="it-IT" i="1">
                        <a:latin typeface="Cambria Math" charset="0"/>
                      </a:rPr>
                      <m:t>𝑉</m:t>
                    </m:r>
                    <m:r>
                      <a:rPr lang="it-IT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2</m:t>
                        </m:r>
                        <m:r>
                          <a:rPr lang="it-IT" i="1">
                            <a:latin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charset="0"/>
                          </a:rPr>
                          <m:t>𝑅</m:t>
                        </m:r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𝑅</m:t>
                        </m:r>
                      </m:den>
                    </m:f>
                    <m:r>
                      <a:rPr lang="it-IT" i="1">
                        <a:latin typeface="Cambria Math" charset="0"/>
                      </a:rPr>
                      <m:t>=0 </m:t>
                    </m:r>
                  </m:oMath>
                </a14:m>
                <a:r>
                  <a:rPr lang="en-US" dirty="0" smtClean="0"/>
                  <a:t>      (1.a)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Quantum Hamilton Jacobi</a:t>
                </a: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𝑄</m:t>
                    </m:r>
                    <m:r>
                      <a:rPr lang="it-IT" i="1"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2</m:t>
                        </m:r>
                        <m:r>
                          <a:rPr lang="it-IT" i="1">
                            <a:latin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charset="0"/>
                          </a:rPr>
                          <m:t>𝑅</m:t>
                        </m:r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a “quantum </a:t>
                </a:r>
                <a:r>
                  <a:rPr lang="it-IT" dirty="0" err="1" smtClean="0"/>
                  <a:t>potential</a:t>
                </a:r>
                <a:r>
                  <a:rPr lang="it-IT" dirty="0" smtClean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it-IT" i="1">
                        <a:latin typeface="Cambria Math" charset="0"/>
                      </a:rPr>
                      <m:t>=−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𝑄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corresponding</a:t>
                </a:r>
                <a:r>
                  <a:rPr lang="it-IT" dirty="0" smtClean="0"/>
                  <a:t> “quantum force”</a:t>
                </a:r>
              </a:p>
              <a:p>
                <a:r>
                  <a:rPr lang="it-IT" dirty="0" smtClean="0"/>
                  <a:t>NB: note </a:t>
                </a:r>
                <a:r>
                  <a:rPr lang="it-IT" dirty="0" err="1" smtClean="0"/>
                  <a:t>that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it-IT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-IT" dirty="0" smtClean="0"/>
                  <a:t> are “</a:t>
                </a:r>
                <a:r>
                  <a:rPr lang="it-IT" dirty="0" err="1" smtClean="0"/>
                  <a:t>real</a:t>
                </a:r>
                <a:r>
                  <a:rPr lang="it-IT" dirty="0" smtClean="0"/>
                  <a:t>” </a:t>
                </a:r>
                <a:r>
                  <a:rPr lang="it-IT" dirty="0" err="1" smtClean="0"/>
                  <a:t>only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if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wave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function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“</a:t>
                </a:r>
                <a:r>
                  <a:rPr lang="it-IT" dirty="0" err="1" smtClean="0"/>
                  <a:t>real</a:t>
                </a:r>
                <a:r>
                  <a:rPr lang="it-IT" dirty="0" smtClean="0"/>
                  <a:t>” (</a:t>
                </a:r>
                <a:r>
                  <a:rPr lang="it-IT" dirty="0" err="1" smtClean="0"/>
                  <a:t>field</a:t>
                </a:r>
                <a:r>
                  <a:rPr lang="it-IT" dirty="0" smtClean="0"/>
                  <a:t>)</a:t>
                </a:r>
                <a:endParaRPr lang="it-IT" dirty="0"/>
              </a:p>
              <a:p>
                <a:endParaRPr lang="it-IT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num>
                      <m:den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  <m:r>
                      <a:rPr lang="it-IT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𝛻</m:t>
                                </m:r>
                                <m:r>
                                  <a:rPr lang="it-IT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2</m:t>
                        </m:r>
                        <m:r>
                          <a:rPr lang="it-IT" i="1"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it-IT" i="1">
                        <a:latin typeface="Cambria Math" charset="0"/>
                      </a:rPr>
                      <m:t>+</m:t>
                    </m:r>
                    <m:r>
                      <a:rPr lang="it-IT" i="1">
                        <a:latin typeface="Cambria Math" charset="0"/>
                      </a:rPr>
                      <m:t>𝑉</m:t>
                    </m:r>
                    <m:r>
                      <a:rPr lang="it-IT" b="0" i="1" smtClean="0">
                        <a:latin typeface="Cambria Math" charset="0"/>
                      </a:rPr>
                      <m:t>+</m:t>
                    </m:r>
                    <m:r>
                      <a:rPr lang="it-IT" b="0" i="1" smtClean="0">
                        <a:latin typeface="Cambria Math" charset="0"/>
                      </a:rPr>
                      <m:t>𝑄</m:t>
                    </m:r>
                    <m:r>
                      <a:rPr lang="it-IT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it-IT" dirty="0" smtClean="0"/>
                  <a:t>   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it-IT" i="1" dirty="0" smtClean="0">
                            <a:latin typeface="Cambria Math" charset="0"/>
                          </a:rPr>
                        </m:ctrlPr>
                      </m:groupChrPr>
                      <m:e>
                        <m:f>
                          <m:fPr>
                            <m:ctrlPr>
                              <a:rPr lang="mr-IN" i="1" dirty="0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mr-IN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mr-IN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  <m:r>
                              <a:rPr lang="it-IT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den>
                        </m:f>
                      </m:e>
                    </m:groupChr>
                  </m:oMath>
                </a14:m>
                <a:r>
                  <a:rPr lang="it-IT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it-IT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sub>
                    </m:sSub>
                    <m:r>
                      <a:rPr lang="it-IT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it-IT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sub>
                    </m:sSub>
                    <m:r>
                      <a:rPr lang="it-IT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it-IT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𝑚𝑎</m:t>
                    </m:r>
                  </m:oMath>
                </a14:m>
                <a:r>
                  <a:rPr lang="it-IT" dirty="0" smtClean="0"/>
                  <a:t>   (1.b)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Quantum </a:t>
                </a:r>
                <a:r>
                  <a:rPr lang="it-IT" dirty="0" err="1" smtClean="0">
                    <a:solidFill>
                      <a:srgbClr val="0070C0"/>
                    </a:solidFill>
                  </a:rPr>
                  <a:t>Newton’s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 law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it-IT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018572"/>
                <a:ext cx="9109044" cy="5161565"/>
              </a:xfrm>
              <a:blipFill rotWithShape="0">
                <a:blip r:embed="rId2"/>
                <a:stretch>
                  <a:fillRect l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0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208344"/>
            <a:ext cx="9692640" cy="567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Bohm’s theory from quantum mechanics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180618"/>
                <a:ext cx="8595360" cy="49995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Eq. for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charset="0"/>
                          </a:rPr>
                          <m:t>𝑥</m:t>
                        </m:r>
                        <m:r>
                          <a:rPr lang="it-IT" i="1">
                            <a:latin typeface="Cambria Math" charset="0"/>
                          </a:rPr>
                          <m:t>,</m:t>
                        </m:r>
                        <m:r>
                          <a:rPr lang="it-IT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it-IT" i="1">
                        <a:latin typeface="Cambria Math" charset="0"/>
                      </a:rPr>
                      <m:t>:  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  <m:r>
                      <a:rPr lang="it-IT" i="1">
                        <a:latin typeface="Cambria Math" charset="0"/>
                      </a:rPr>
                      <m:t>+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d>
                      <m:d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𝛻</m:t>
                            </m:r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.                 (2.a) </a:t>
                </a:r>
                <a:r>
                  <a:rPr lang="en-US" dirty="0">
                    <a:solidFill>
                      <a:srgbClr val="0070C0"/>
                    </a:solidFill>
                  </a:rPr>
                  <a:t>Continuity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equation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Quantum flux: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𝐽</m:t>
                    </m:r>
                    <m:r>
                      <a:rPr lang="it-IT" i="1">
                        <a:latin typeface="Cambria Math" charset="0"/>
                      </a:rPr>
                      <m:t>=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p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num>
                      <m:den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if J is not just a “probability current” but a real particle quantum flux?</a:t>
                </a:r>
              </a:p>
              <a:p>
                <a:r>
                  <a:rPr lang="en-US" dirty="0"/>
                  <a:t>Particle with velocity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𝑣</m:t>
                    </m:r>
                    <m:r>
                      <a:rPr lang="it-IT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it-IT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it-IT" i="1">
                        <a:latin typeface="Cambria Math" charset="0"/>
                      </a:rPr>
                      <m:t>𝐼𝑚</m:t>
                    </m:r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𝛻𝜓</m:t>
                            </m:r>
                          </m:num>
                          <m:den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      (2.b)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Guiding equation</a:t>
                </a: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pPr>
                  <a:buFont typeface="Wingdings" charset="2"/>
                  <a:buChar char="Ø"/>
                </a:pPr>
                <a:r>
                  <a:rPr lang="en-US" dirty="0" smtClean="0"/>
                  <a:t>Sakurai (textbook, 1994) derives the Bohmian velocity from the continuity equation, but then he claims that the possibility to have a particle trajectory is prevented by the uncertainty principle. 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dirty="0" smtClean="0"/>
                  <a:t>However, this shows that Bohm’s theory naturally emerges from quantum mechanics, i.e. there are no extra structures imposed on the formalism.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180618"/>
                <a:ext cx="8595360" cy="4999519"/>
              </a:xfrm>
              <a:blipFill rotWithShape="0">
                <a:blip r:embed="rId2"/>
                <a:stretch>
                  <a:fillRect l="-142" r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9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254644"/>
            <a:ext cx="9692640" cy="6134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Bohm’s theory (1952)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076446"/>
                <a:ext cx="8595360" cy="5103691"/>
              </a:xfrm>
            </p:spPr>
            <p:txBody>
              <a:bodyPr/>
              <a:lstStyle/>
              <a:p>
                <a:r>
                  <a:rPr lang="en-US" dirty="0" smtClean="0"/>
                  <a:t>An N particle system is represented by the couple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𝒬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the solution of the Schrödinger equation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𝒬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the configuration of the N particles</a:t>
                </a:r>
              </a:p>
              <a:p>
                <a:r>
                  <a:rPr lang="en-US" dirty="0" smtClean="0"/>
                  <a:t>The dynamics of the particles is fixed by: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quantum Newton’s law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it-IT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sub>
                    </m:sSub>
                    <m:r>
                      <a:rPr lang="it-IT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it-IT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sub>
                    </m:sSub>
                    <m:r>
                      <a:rPr lang="it-IT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it-IT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𝑚𝑎</m:t>
                    </m:r>
                  </m:oMath>
                </a14:m>
                <a:r>
                  <a:rPr lang="it-IT" dirty="0"/>
                  <a:t> </a:t>
                </a: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guiding equation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𝑣</m:t>
                    </m:r>
                    <m:r>
                      <a:rPr lang="it-IT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num>
                      <m:den>
                        <m:r>
                          <a:rPr lang="it-IT" i="1"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The empirical equivalence with quantum mechanics follows from the continuity equation, i.e. the correct probability density in both cases is given by the Born rule: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r-HR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076446"/>
                <a:ext cx="8595360" cy="5103691"/>
              </a:xfrm>
              <a:blipFill rotWithShape="0">
                <a:blip r:embed="rId2"/>
                <a:stretch>
                  <a:fillRect l="-213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8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185195"/>
            <a:ext cx="9692640" cy="6597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wave function in Bohm’s theory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1006998"/>
            <a:ext cx="8595360" cy="5173140"/>
          </a:xfrm>
        </p:spPr>
        <p:txBody>
          <a:bodyPr/>
          <a:lstStyle/>
          <a:p>
            <a:r>
              <a:rPr lang="en-US" dirty="0" smtClean="0"/>
              <a:t>The physics of Bohm’s theory is clear (even if not always intuitive)</a:t>
            </a:r>
          </a:p>
          <a:p>
            <a:r>
              <a:rPr lang="en-US" dirty="0" smtClean="0"/>
              <a:t>What about the metaphysics of the theory?</a:t>
            </a:r>
          </a:p>
          <a:p>
            <a:r>
              <a:rPr lang="en-US" dirty="0" smtClean="0"/>
              <a:t>Particle configuration, OK!</a:t>
            </a:r>
          </a:p>
          <a:p>
            <a:r>
              <a:rPr lang="en-US" dirty="0" smtClean="0"/>
              <a:t>Wave function?  </a:t>
            </a:r>
          </a:p>
          <a:p>
            <a:r>
              <a:rPr lang="en-US" dirty="0" smtClean="0"/>
              <a:t>Problem 1: it is a function defined in configuration space</a:t>
            </a:r>
          </a:p>
          <a:p>
            <a:r>
              <a:rPr lang="en-US" dirty="0" smtClean="0"/>
              <a:t>Problem 2: it is a complex function (it takes on complex values)</a:t>
            </a:r>
          </a:p>
          <a:p>
            <a:r>
              <a:rPr lang="en-US" dirty="0" smtClean="0"/>
              <a:t>Two options  in the literature:</a:t>
            </a:r>
          </a:p>
          <a:p>
            <a:r>
              <a:rPr lang="en-US" dirty="0" smtClean="0"/>
              <a:t>1. The wave function is a physical field in configuration space </a:t>
            </a:r>
          </a:p>
          <a:p>
            <a:pPr marL="274320" lvl="1" indent="0">
              <a:buNone/>
            </a:pPr>
            <a:r>
              <a:rPr lang="en-US" dirty="0" smtClean="0"/>
              <a:t>(Albert, </a:t>
            </a:r>
            <a:r>
              <a:rPr lang="en-US" dirty="0" err="1" smtClean="0"/>
              <a:t>Valentini</a:t>
            </a:r>
            <a:r>
              <a:rPr lang="en-US" dirty="0" smtClean="0"/>
              <a:t>, Holland)</a:t>
            </a:r>
          </a:p>
          <a:p>
            <a:r>
              <a:rPr lang="en-US" dirty="0" smtClean="0"/>
              <a:t>2. The wave function is a nomological entity </a:t>
            </a:r>
          </a:p>
          <a:p>
            <a:pPr marL="274320" lvl="1" indent="0">
              <a:buNone/>
            </a:pPr>
            <a:r>
              <a:rPr lang="en-US" dirty="0" smtClean="0"/>
              <a:t>(Goldstein &amp; </a:t>
            </a:r>
            <a:r>
              <a:rPr lang="en-US" dirty="0" err="1" smtClean="0"/>
              <a:t>Zanghì</a:t>
            </a:r>
            <a:r>
              <a:rPr lang="en-US" dirty="0" smtClean="0"/>
              <a:t>, Allori)</a:t>
            </a:r>
          </a:p>
        </p:txBody>
      </p:sp>
    </p:spTree>
    <p:extLst>
      <p:ext uri="{BB962C8B-B14F-4D97-AF65-F5344CB8AC3E}">
        <p14:creationId xmlns:p14="http://schemas.microsoft.com/office/powerpoint/2010/main" val="18776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173620"/>
            <a:ext cx="9692640" cy="68290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wave function as multi-field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111170"/>
                <a:ext cx="8595360" cy="5068967"/>
              </a:xfrm>
            </p:spPr>
            <p:txBody>
              <a:bodyPr/>
              <a:lstStyle/>
              <a:p>
                <a:r>
                  <a:rPr lang="en-US" dirty="0" smtClean="0"/>
                  <a:t>I propose a third option, i.e. to regard the wave function as a new kind of field, i.e.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multi-field</a:t>
                </a:r>
                <a:r>
                  <a:rPr lang="en-US" dirty="0" smtClean="0"/>
                  <a:t>, in three dimensional space. </a:t>
                </a:r>
              </a:p>
              <a:p>
                <a:r>
                  <a:rPr lang="en-US" dirty="0" smtClean="0"/>
                  <a:t>How does the multi-field work?</a:t>
                </a:r>
              </a:p>
              <a:p>
                <a:r>
                  <a:rPr lang="en-US" dirty="0" smtClean="0">
                    <a:latin typeface="Cambria Math" charset="0"/>
                  </a:rPr>
                  <a:t>2-</a:t>
                </a:r>
                <a:r>
                  <a:rPr lang="en-US" b="0" i="0" dirty="0" smtClean="0">
                    <a:latin typeface="Cambria Math" charset="0"/>
                  </a:rPr>
                  <a:t>particle system: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b="0" i="0" dirty="0" smtClean="0">
                    <a:latin typeface="Cambria Math" charset="0"/>
                  </a:rPr>
                  <a:t> ;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𝒬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it-IT" b="0" i="0" dirty="0" smtClean="0">
                  <a:latin typeface="Cambria Math" charset="0"/>
                </a:endParaRPr>
              </a:p>
              <a:p>
                <a:r>
                  <a:rPr lang="it-IT" dirty="0" smtClean="0">
                    <a:latin typeface="Cambria Math" charset="0"/>
                  </a:rPr>
                  <a:t>The </a:t>
                </a:r>
                <a:r>
                  <a:rPr lang="it-IT" dirty="0" err="1" smtClean="0">
                    <a:latin typeface="Cambria Math" charset="0"/>
                  </a:rPr>
                  <a:t>wave</a:t>
                </a:r>
                <a:r>
                  <a:rPr lang="it-IT" dirty="0" smtClean="0">
                    <a:latin typeface="Cambria Math" charset="0"/>
                  </a:rPr>
                  <a:t> </a:t>
                </a:r>
                <a:r>
                  <a:rPr lang="it-IT" dirty="0" err="1" smtClean="0">
                    <a:latin typeface="Cambria Math" charset="0"/>
                  </a:rPr>
                  <a:t>function</a:t>
                </a:r>
                <a:r>
                  <a:rPr lang="it-IT" dirty="0" smtClean="0">
                    <a:latin typeface="Cambria Math" charset="0"/>
                  </a:rPr>
                  <a:t> </a:t>
                </a:r>
                <a:r>
                  <a:rPr lang="it-IT" dirty="0" err="1" smtClean="0">
                    <a:latin typeface="Cambria Math" charset="0"/>
                  </a:rPr>
                  <a:t>is</a:t>
                </a:r>
                <a:r>
                  <a:rPr lang="it-IT" dirty="0" smtClean="0">
                    <a:latin typeface="Cambria Math" charset="0"/>
                  </a:rPr>
                  <a:t> a </a:t>
                </a:r>
                <a:r>
                  <a:rPr lang="it-IT" dirty="0" err="1" smtClean="0">
                    <a:latin typeface="Cambria Math" charset="0"/>
                  </a:rPr>
                  <a:t>map</a:t>
                </a:r>
                <a:r>
                  <a:rPr lang="it-IT" dirty="0" smtClean="0">
                    <a:latin typeface="Cambria Math" charset="0"/>
                  </a:rPr>
                  <a:t> from </a:t>
                </a:r>
                <a:r>
                  <a:rPr lang="it-IT" dirty="0" err="1" smtClean="0">
                    <a:latin typeface="Cambria Math" charset="0"/>
                  </a:rPr>
                  <a:t>configuration</a:t>
                </a:r>
                <a:r>
                  <a:rPr lang="it-IT" dirty="0" smtClean="0">
                    <a:latin typeface="Cambria Math" charset="0"/>
                  </a:rPr>
                  <a:t> </a:t>
                </a:r>
                <a:r>
                  <a:rPr lang="it-IT" dirty="0" err="1" smtClean="0">
                    <a:latin typeface="Cambria Math" charset="0"/>
                  </a:rPr>
                  <a:t>space</a:t>
                </a:r>
                <a:r>
                  <a:rPr lang="it-IT" dirty="0" smtClean="0">
                    <a:latin typeface="Cambria Math" charset="0"/>
                  </a:rPr>
                  <a:t> to </a:t>
                </a:r>
                <a:r>
                  <a:rPr lang="it-IT" dirty="0" err="1" smtClean="0">
                    <a:latin typeface="Cambria Math" charset="0"/>
                  </a:rPr>
                  <a:t>complex</a:t>
                </a:r>
                <a:r>
                  <a:rPr lang="it-IT" dirty="0" smtClean="0">
                    <a:latin typeface="Cambria Math" charset="0"/>
                  </a:rPr>
                  <a:t> </a:t>
                </a:r>
                <a:r>
                  <a:rPr lang="it-IT" dirty="0" err="1" smtClean="0">
                    <a:latin typeface="Cambria Math" charset="0"/>
                  </a:rPr>
                  <a:t>numbers</a:t>
                </a:r>
                <a:endParaRPr lang="it-IT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charset="0"/>
                              </a:rPr>
                              <m:t>𝑥</m:t>
                            </m:r>
                          </m:sup>
                        </m:sSubSup>
                        <m:r>
                          <a:rPr lang="it-IT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charset="0"/>
                              </a:rPr>
                              <m:t>𝑦</m:t>
                            </m:r>
                          </m:sup>
                        </m:sSubSup>
                        <m:r>
                          <a:rPr lang="it-IT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</m:sSubSup>
                        <m:r>
                          <a:rPr lang="it-IT" b="0" i="1" smtClean="0">
                            <a:latin typeface="Cambria Math" charset="0"/>
                          </a:rPr>
                          <m:t>;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charset="0"/>
                              </a:rPr>
                              <m:t>𝑥</m:t>
                            </m:r>
                          </m:sup>
                        </m:sSubSup>
                        <m:r>
                          <a:rPr lang="it-IT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charset="0"/>
                              </a:rPr>
                              <m:t>𝑦</m:t>
                            </m:r>
                          </m:sup>
                        </m:sSubSup>
                        <m:r>
                          <a:rPr lang="it-IT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</m:sSubSup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is-IS" b="0" i="1" smtClean="0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is-I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  <m:d>
                          <m:d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</m:e>
                    </m:groupChr>
                    <m:r>
                      <a:rPr lang="is-I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s-I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is-I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ℂ</m:t>
                    </m:r>
                  </m:oMath>
                </a14:m>
                <a:endParaRPr lang="it-IT" b="0" i="0" dirty="0" smtClean="0">
                  <a:latin typeface="Cambria Math" charset="0"/>
                </a:endParaRPr>
              </a:p>
              <a:p>
                <a:r>
                  <a:rPr lang="it-IT" dirty="0" smtClean="0">
                    <a:latin typeface="Cambria Math" charset="0"/>
                  </a:rPr>
                  <a:t>The </a:t>
                </a:r>
                <a:r>
                  <a:rPr lang="it-IT" dirty="0" err="1" smtClean="0">
                    <a:latin typeface="Cambria Math" charset="0"/>
                  </a:rPr>
                  <a:t>point</a:t>
                </a:r>
                <a:r>
                  <a:rPr lang="it-IT" dirty="0" smtClean="0">
                    <a:latin typeface="Cambria Math" charset="0"/>
                  </a:rPr>
                  <a:t> in </a:t>
                </a:r>
                <a:r>
                  <a:rPr lang="it-IT" dirty="0" err="1" smtClean="0">
                    <a:latin typeface="Cambria Math" charset="0"/>
                  </a:rPr>
                  <a:t>configuration</a:t>
                </a:r>
                <a:r>
                  <a:rPr lang="it-IT" dirty="0" smtClean="0">
                    <a:latin typeface="Cambria Math" charset="0"/>
                  </a:rPr>
                  <a:t> </a:t>
                </a:r>
                <a:r>
                  <a:rPr lang="it-IT" dirty="0" err="1" smtClean="0">
                    <a:latin typeface="Cambria Math" charset="0"/>
                  </a:rPr>
                  <a:t>space</a:t>
                </a:r>
                <a:r>
                  <a:rPr lang="it-IT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𝑥</m:t>
                            </m:r>
                          </m:sup>
                        </m:sSubSup>
                        <m:r>
                          <a:rPr lang="it-IT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𝑦</m:t>
                            </m:r>
                          </m:sup>
                        </m:sSubSup>
                        <m:r>
                          <a:rPr lang="it-IT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𝑧</m:t>
                            </m:r>
                          </m:sup>
                        </m:sSubSup>
                        <m:r>
                          <a:rPr lang="it-IT" i="1">
                            <a:latin typeface="Cambria Math" charset="0"/>
                          </a:rPr>
                          <m:t>;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𝑥</m:t>
                            </m:r>
                          </m:sup>
                        </m:sSubSup>
                        <m:r>
                          <a:rPr lang="it-IT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𝑦</m:t>
                            </m:r>
                          </m:sup>
                        </m:sSubSup>
                        <m:r>
                          <a:rPr lang="it-IT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it-IT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i="1">
                                <a:latin typeface="Cambria Math" charset="0"/>
                              </a:rPr>
                              <m:t>𝑧</m:t>
                            </m:r>
                          </m:sup>
                        </m:sSubSup>
                      </m:e>
                    </m:d>
                  </m:oMath>
                </a14:m>
                <a:r>
                  <a:rPr lang="it-IT" b="0" i="0" dirty="0" smtClean="0">
                    <a:latin typeface="Cambria Math" charset="0"/>
                  </a:rPr>
                  <a:t> </a:t>
                </a:r>
                <a:r>
                  <a:rPr lang="it-IT" b="0" i="0" dirty="0" err="1" smtClean="0">
                    <a:latin typeface="Cambria Math" charset="0"/>
                  </a:rPr>
                  <a:t>is</a:t>
                </a:r>
                <a:r>
                  <a:rPr lang="it-IT" b="0" i="0" dirty="0" smtClean="0">
                    <a:latin typeface="Cambria Math" charset="0"/>
                  </a:rPr>
                  <a:t> </a:t>
                </a:r>
                <a:r>
                  <a:rPr lang="it-IT" b="0" i="0" dirty="0" err="1" smtClean="0">
                    <a:latin typeface="Cambria Math" charset="0"/>
                  </a:rPr>
                  <a:t>nothing</a:t>
                </a:r>
                <a:r>
                  <a:rPr lang="it-IT" b="0" i="0" dirty="0" smtClean="0">
                    <a:latin typeface="Cambria Math" charset="0"/>
                  </a:rPr>
                  <a:t> </a:t>
                </a:r>
                <a:r>
                  <a:rPr lang="it-IT" b="0" i="0" dirty="0" err="1" smtClean="0">
                    <a:latin typeface="Cambria Math" charset="0"/>
                  </a:rPr>
                  <a:t>but</a:t>
                </a:r>
                <a:r>
                  <a:rPr lang="it-IT" b="0" i="0" dirty="0" smtClean="0">
                    <a:latin typeface="Cambria Math" charset="0"/>
                  </a:rPr>
                  <a:t> the </a:t>
                </a:r>
                <a:r>
                  <a:rPr lang="it-IT" b="0" i="0" dirty="0" err="1" smtClean="0">
                    <a:latin typeface="Cambria Math" charset="0"/>
                  </a:rPr>
                  <a:t>mathematical</a:t>
                </a:r>
                <a:r>
                  <a:rPr lang="it-IT" b="0" i="0" dirty="0" smtClean="0">
                    <a:latin typeface="Cambria Math" charset="0"/>
                  </a:rPr>
                  <a:t> </a:t>
                </a:r>
                <a:r>
                  <a:rPr lang="it-IT" b="0" i="0" dirty="0" err="1" smtClean="0">
                    <a:latin typeface="Cambria Math" charset="0"/>
                  </a:rPr>
                  <a:t>representation</a:t>
                </a:r>
                <a:r>
                  <a:rPr lang="it-IT" b="0" i="0" dirty="0" smtClean="0">
                    <a:latin typeface="Cambria Math" charset="0"/>
                  </a:rPr>
                  <a:t> of </a:t>
                </a:r>
                <a:r>
                  <a:rPr lang="it-IT" b="0" i="0" dirty="0" err="1" smtClean="0">
                    <a:latin typeface="Cambria Math" charset="0"/>
                  </a:rPr>
                  <a:t>two</a:t>
                </a:r>
                <a:r>
                  <a:rPr lang="it-IT" b="0" i="0" dirty="0" smtClean="0">
                    <a:latin typeface="Cambria Math" charset="0"/>
                  </a:rPr>
                  <a:t> </a:t>
                </a:r>
                <a:r>
                  <a:rPr lang="it-IT" b="0" i="0" dirty="0" err="1" smtClean="0">
                    <a:latin typeface="Cambria Math" charset="0"/>
                  </a:rPr>
                  <a:t>points</a:t>
                </a:r>
                <a:r>
                  <a:rPr lang="it-IT" b="0" i="0" dirty="0" smtClean="0">
                    <a:latin typeface="Cambria Math" charset="0"/>
                  </a:rPr>
                  <a:t> in 3D </a:t>
                </a:r>
                <a:r>
                  <a:rPr lang="it-IT" b="0" i="0" dirty="0" err="1" smtClean="0">
                    <a:latin typeface="Cambria Math" charset="0"/>
                  </a:rPr>
                  <a:t>space</a:t>
                </a:r>
                <a:r>
                  <a:rPr lang="it-IT" b="0" i="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it-IT" b="0" i="0" dirty="0" smtClean="0">
                  <a:latin typeface="Cambria Math" charset="0"/>
                </a:endParaRPr>
              </a:p>
              <a:p>
                <a:r>
                  <a:rPr lang="it-IT" dirty="0" smtClean="0">
                    <a:latin typeface="Cambria Math" charset="0"/>
                  </a:rPr>
                  <a:t>The </a:t>
                </a:r>
                <a:r>
                  <a:rPr lang="it-IT" dirty="0" err="1" smtClean="0">
                    <a:latin typeface="Cambria Math" charset="0"/>
                  </a:rPr>
                  <a:t>two</a:t>
                </a:r>
                <a:r>
                  <a:rPr lang="it-IT" dirty="0" smtClean="0">
                    <a:latin typeface="Cambria Math" charset="0"/>
                  </a:rPr>
                  <a:t> </a:t>
                </a:r>
                <a:r>
                  <a:rPr lang="it-IT" dirty="0" err="1" smtClean="0">
                    <a:latin typeface="Cambria Math" charset="0"/>
                  </a:rPr>
                  <a:t>points</a:t>
                </a:r>
                <a:r>
                  <a:rPr lang="it-IT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b="0" i="0" dirty="0" smtClean="0">
                    <a:latin typeface="Cambria Math" charset="0"/>
                  </a:rPr>
                  <a:t> </a:t>
                </a:r>
                <a:r>
                  <a:rPr lang="it-IT" b="0" i="0" dirty="0" err="1" smtClean="0">
                    <a:latin typeface="Cambria Math" charset="0"/>
                  </a:rPr>
                  <a:t>takes</a:t>
                </a:r>
                <a:r>
                  <a:rPr lang="it-IT" b="0" i="0" dirty="0" smtClean="0">
                    <a:latin typeface="Cambria Math" charset="0"/>
                  </a:rPr>
                  <a:t> the </a:t>
                </a:r>
                <a:r>
                  <a:rPr lang="it-IT" b="0" i="0" dirty="0" err="1" smtClean="0">
                    <a:latin typeface="Cambria Math" charset="0"/>
                  </a:rPr>
                  <a:t>complex</a:t>
                </a:r>
                <a:r>
                  <a:rPr lang="it-IT" b="0" i="0" dirty="0" smtClean="0">
                    <a:latin typeface="Cambria Math" charset="0"/>
                  </a:rPr>
                  <a:t> </a:t>
                </a:r>
                <a:r>
                  <a:rPr lang="it-IT" b="0" i="0" dirty="0" err="1" smtClean="0">
                    <a:latin typeface="Cambria Math" charset="0"/>
                  </a:rPr>
                  <a:t>value</a:t>
                </a:r>
                <a:r>
                  <a:rPr lang="it-IT" b="0" i="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it-IT" b="0" i="0" dirty="0" smtClean="0">
                    <a:latin typeface="Cambria Math" charset="0"/>
                  </a:rPr>
                  <a:t>, </a:t>
                </a:r>
                <a:r>
                  <a:rPr lang="it-IT" b="0" i="0" dirty="0" err="1" smtClean="0">
                    <a:latin typeface="Cambria Math" charset="0"/>
                  </a:rPr>
                  <a:t>assigned</a:t>
                </a:r>
                <a:r>
                  <a:rPr lang="it-IT" b="0" i="0" dirty="0" smtClean="0">
                    <a:latin typeface="Cambria Math" charset="0"/>
                  </a:rPr>
                  <a:t> by the </a:t>
                </a:r>
                <a:r>
                  <a:rPr lang="it-IT" b="0" i="0" dirty="0" err="1" smtClean="0">
                    <a:latin typeface="Cambria Math" charset="0"/>
                  </a:rPr>
                  <a:t>wave</a:t>
                </a:r>
                <a:r>
                  <a:rPr lang="it-IT" b="0" i="0" dirty="0" smtClean="0">
                    <a:latin typeface="Cambria Math" charset="0"/>
                  </a:rPr>
                  <a:t> </a:t>
                </a:r>
                <a:r>
                  <a:rPr lang="it-IT" b="0" i="0" dirty="0" err="1" smtClean="0">
                    <a:latin typeface="Cambria Math" charset="0"/>
                  </a:rPr>
                  <a:t>function</a:t>
                </a:r>
                <a:endParaRPr lang="it-IT" b="0" i="0" dirty="0" smtClean="0">
                  <a:latin typeface="Cambria Math" charset="0"/>
                </a:endParaRPr>
              </a:p>
              <a:p>
                <a:pPr>
                  <a:buFont typeface="Wingdings" charset="2"/>
                  <a:buChar char="Ø"/>
                </a:pPr>
                <a:r>
                  <a:rPr lang="it-IT" dirty="0" smtClean="0">
                    <a:solidFill>
                      <a:srgbClr val="0070C0"/>
                    </a:solidFill>
                    <a:latin typeface="Cambria Math" charset="0"/>
                  </a:rPr>
                  <a:t>The WF </a:t>
                </a:r>
                <a:r>
                  <a:rPr lang="it-IT" dirty="0" err="1" smtClean="0">
                    <a:solidFill>
                      <a:srgbClr val="0070C0"/>
                    </a:solidFill>
                    <a:latin typeface="Cambria Math" charset="0"/>
                  </a:rPr>
                  <a:t>as</a:t>
                </a:r>
                <a:r>
                  <a:rPr lang="it-IT" dirty="0" smtClean="0">
                    <a:solidFill>
                      <a:srgbClr val="0070C0"/>
                    </a:solidFill>
                    <a:latin typeface="Cambria Math" charset="0"/>
                  </a:rPr>
                  <a:t> multi-</a:t>
                </a:r>
                <a:r>
                  <a:rPr lang="it-IT" dirty="0" err="1" smtClean="0">
                    <a:solidFill>
                      <a:srgbClr val="0070C0"/>
                    </a:solidFill>
                    <a:latin typeface="Cambria Math" charset="0"/>
                  </a:rPr>
                  <a:t>field</a:t>
                </a:r>
                <a:r>
                  <a:rPr lang="it-IT" dirty="0" smtClean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it-IT" dirty="0" err="1" smtClean="0">
                    <a:solidFill>
                      <a:srgbClr val="0070C0"/>
                    </a:solidFill>
                    <a:latin typeface="Cambria Math" charset="0"/>
                  </a:rPr>
                  <a:t>assigns</a:t>
                </a:r>
                <a:r>
                  <a:rPr lang="it-IT" dirty="0" smtClean="0">
                    <a:solidFill>
                      <a:srgbClr val="0070C0"/>
                    </a:solidFill>
                    <a:latin typeface="Cambria Math" charset="0"/>
                  </a:rPr>
                  <a:t> a </a:t>
                </a:r>
                <a:r>
                  <a:rPr lang="it-IT" dirty="0" err="1" smtClean="0">
                    <a:solidFill>
                      <a:srgbClr val="0070C0"/>
                    </a:solidFill>
                    <a:latin typeface="Cambria Math" charset="0"/>
                  </a:rPr>
                  <a:t>complex</a:t>
                </a:r>
                <a:r>
                  <a:rPr lang="it-IT" dirty="0" smtClean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it-IT" dirty="0" err="1" smtClean="0">
                    <a:solidFill>
                      <a:srgbClr val="0070C0"/>
                    </a:solidFill>
                    <a:latin typeface="Cambria Math" charset="0"/>
                  </a:rPr>
                  <a:t>value</a:t>
                </a:r>
                <a:r>
                  <a:rPr lang="it-IT" dirty="0" smtClean="0">
                    <a:solidFill>
                      <a:srgbClr val="0070C0"/>
                    </a:solidFill>
                    <a:latin typeface="Cambria Math" charset="0"/>
                  </a:rPr>
                  <a:t> to </a:t>
                </a:r>
                <a:r>
                  <a:rPr lang="it-IT" dirty="0" err="1" smtClean="0">
                    <a:solidFill>
                      <a:srgbClr val="0070C0"/>
                    </a:solidFill>
                    <a:latin typeface="Cambria Math" charset="0"/>
                  </a:rPr>
                  <a:t>N-tuples</a:t>
                </a:r>
                <a:r>
                  <a:rPr lang="it-IT" dirty="0" smtClean="0">
                    <a:solidFill>
                      <a:srgbClr val="0070C0"/>
                    </a:solidFill>
                    <a:latin typeface="Cambria Math" charset="0"/>
                  </a:rPr>
                  <a:t> of </a:t>
                </a:r>
                <a:r>
                  <a:rPr lang="it-IT" dirty="0" err="1" smtClean="0">
                    <a:solidFill>
                      <a:srgbClr val="0070C0"/>
                    </a:solidFill>
                    <a:latin typeface="Cambria Math" charset="0"/>
                  </a:rPr>
                  <a:t>points</a:t>
                </a:r>
                <a:r>
                  <a:rPr lang="it-IT" dirty="0" smtClean="0">
                    <a:solidFill>
                      <a:srgbClr val="0070C0"/>
                    </a:solidFill>
                    <a:latin typeface="Cambria Math" charset="0"/>
                  </a:rPr>
                  <a:t> of 3D </a:t>
                </a:r>
                <a:r>
                  <a:rPr lang="it-IT" dirty="0" err="1" smtClean="0">
                    <a:solidFill>
                      <a:srgbClr val="0070C0"/>
                    </a:solidFill>
                    <a:latin typeface="Cambria Math" charset="0"/>
                  </a:rPr>
                  <a:t>space</a:t>
                </a:r>
                <a:endParaRPr lang="it-IT" dirty="0" smtClean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111170"/>
                <a:ext cx="8595360" cy="5068967"/>
              </a:xfrm>
              <a:blipFill rotWithShape="0">
                <a:blip r:embed="rId2"/>
                <a:stretch>
                  <a:fillRect l="-142" t="-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173621"/>
            <a:ext cx="9692640" cy="5440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Multi-field as real scalar field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937550"/>
                <a:ext cx="9537308" cy="5242588"/>
              </a:xfrm>
            </p:spPr>
            <p:txBody>
              <a:bodyPr/>
              <a:lstStyle/>
              <a:p>
                <a:r>
                  <a:rPr lang="en-US" dirty="0" smtClean="0"/>
                  <a:t>Problem: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complex values usually do not have physical meaning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Bohm’s theory: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two real scalar multi-fields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mr-I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complex structure of the wave function is the mathematical representation of the dynamical coupling between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omplex functions can be useful in encoding information about more fundamental real valued functions that are dynamically coupled.  </a:t>
                </a:r>
              </a:p>
              <a:p>
                <a:r>
                  <a:rPr lang="en-US" dirty="0" smtClean="0"/>
                  <a:t>Example: phasors in electrical circuits: the phasor is a complex number, but it encodes information about the amplitude and the phase of the electrical signal, which are real valued and physically real quantities.</a:t>
                </a:r>
              </a:p>
              <a:p>
                <a:r>
                  <a:rPr lang="en-US" dirty="0" smtClean="0"/>
                  <a:t>The same with the WF: the wave function is a complex function for it encodes information about two real valued functions,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, which are dynamically coupled and physically real quantities.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R and S as multi-fields</a:t>
                </a:r>
                <a:r>
                  <a:rPr lang="en-US" dirty="0" smtClean="0"/>
                  <a:t>: real scalar fields, physically real and dynamically coupled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937550"/>
                <a:ext cx="9537308" cy="5242588"/>
              </a:xfrm>
              <a:blipFill rotWithShape="0">
                <a:blip r:embed="rId2"/>
                <a:stretch>
                  <a:fillRect l="-128" t="-930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2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173621"/>
            <a:ext cx="9692640" cy="6481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Multi-fields generate potentials and forces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041722"/>
                <a:ext cx="8923850" cy="513841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mr-I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𝑄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num>
                      <m:den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/>
                  <a:t> (quantum potential)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sub>
                    </m:sSub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 (quantum force)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(Aristotelian potential)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(Aristotelian force)</a:t>
                </a:r>
              </a:p>
              <a:p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The dynamics of the particles is fixed by two different fields, R and S, generating two different potentials and forces</a:t>
                </a:r>
              </a:p>
              <a:p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The quantum potential fixes the acceleration of the particles</a:t>
                </a:r>
              </a:p>
              <a:p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The Aristotelian potential fixes the velocity of the particles</a:t>
                </a:r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The exact value of the quantum and Aristotelian potential at a given </a:t>
                </a:r>
                <a:r>
                  <a:rPr lang="en-US" smtClean="0">
                    <a:latin typeface="Cambria Math" charset="0"/>
                    <a:ea typeface="Cambria Math" charset="0"/>
                    <a:cs typeface="Cambria Math" charset="0"/>
                  </a:rPr>
                  <a:t>time is </a:t>
                </a: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fixed by the Schrödinger equation plus the actual configuration of particles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𝒬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A sort of back reaction is restored, even if different from the classical one </a:t>
                </a:r>
              </a:p>
              <a:p>
                <a:pPr lvl="2">
                  <a:buFont typeface="Wingdings" charset="2"/>
                  <a:buChar char="Ø"/>
                </a:pP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The particles do not modify the form of the wave function (differently from classical electromagnetic theory) but they fix the exact value of the multi-field at a given time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041722"/>
                <a:ext cx="8923850" cy="5138415"/>
              </a:xfrm>
              <a:blipFill rotWithShape="0">
                <a:blip r:embed="rId2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4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ta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Vista</Template>
  <TotalTime>1180</TotalTime>
  <Words>1761</Words>
  <Application>Microsoft Macintosh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Calibri</vt:lpstr>
      <vt:lpstr>Cambria Math</vt:lpstr>
      <vt:lpstr>Century Schoolbook</vt:lpstr>
      <vt:lpstr>Mangal</vt:lpstr>
      <vt:lpstr>Wingdings</vt:lpstr>
      <vt:lpstr>Wingdings 2</vt:lpstr>
      <vt:lpstr>Arial</vt:lpstr>
      <vt:lpstr>Vista</vt:lpstr>
      <vt:lpstr>What is the wavefunction?  A realist approach in Bohm’s theory </vt:lpstr>
      <vt:lpstr>Interpreting quantum mechanics: Bohm’s theory</vt:lpstr>
      <vt:lpstr>Bohm’s theory from quantum mechanics </vt:lpstr>
      <vt:lpstr>Bohm’s theory from quantum mechanics</vt:lpstr>
      <vt:lpstr>Bohm’s theory (1952)</vt:lpstr>
      <vt:lpstr>The wave function in Bohm’s theory</vt:lpstr>
      <vt:lpstr>The wave function as multi-field</vt:lpstr>
      <vt:lpstr>Multi-field as real scalar field</vt:lpstr>
      <vt:lpstr>Multi-fields generate potentials and forces</vt:lpstr>
      <vt:lpstr>Conservation of energy</vt:lpstr>
      <vt:lpstr>Conservation of energy</vt:lpstr>
      <vt:lpstr>Next steps and open issues</vt:lpstr>
      <vt:lpstr>References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limit in Bohm’s theory</dc:title>
  <dc:creator>Davide Romano</dc:creator>
  <cp:lastModifiedBy>Davide Romano</cp:lastModifiedBy>
  <cp:revision>148</cp:revision>
  <cp:lastPrinted>2018-07-01T23:00:25Z</cp:lastPrinted>
  <dcterms:created xsi:type="dcterms:W3CDTF">2017-04-19T21:25:55Z</dcterms:created>
  <dcterms:modified xsi:type="dcterms:W3CDTF">2018-07-01T23:14:27Z</dcterms:modified>
</cp:coreProperties>
</file>