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17"/>
  </p:notesMasterIdLst>
  <p:sldIdLst>
    <p:sldId id="384" r:id="rId2"/>
    <p:sldId id="385" r:id="rId3"/>
    <p:sldId id="410" r:id="rId4"/>
    <p:sldId id="413" r:id="rId5"/>
    <p:sldId id="411" r:id="rId6"/>
    <p:sldId id="412" r:id="rId7"/>
    <p:sldId id="415" r:id="rId8"/>
    <p:sldId id="416" r:id="rId9"/>
    <p:sldId id="417" r:id="rId10"/>
    <p:sldId id="405" r:id="rId11"/>
    <p:sldId id="420" r:id="rId12"/>
    <p:sldId id="414" r:id="rId13"/>
    <p:sldId id="418" r:id="rId14"/>
    <p:sldId id="419" r:id="rId15"/>
    <p:sldId id="4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9A48"/>
    <a:srgbClr val="F9F9F9"/>
    <a:srgbClr val="EA2220"/>
    <a:srgbClr val="0099FF"/>
    <a:srgbClr val="1633FF"/>
    <a:srgbClr val="914648"/>
    <a:srgbClr val="055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30" autoAdjust="0"/>
    <p:restoredTop sz="94613"/>
  </p:normalViewPr>
  <p:slideViewPr>
    <p:cSldViewPr>
      <p:cViewPr varScale="1">
        <p:scale>
          <a:sx n="141" d="100"/>
          <a:sy n="141" d="100"/>
        </p:scale>
        <p:origin x="200" y="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22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E96C-93A0-4A78-B604-4703482948F1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BDC78-7E38-40A1-BA4E-B0A1F110E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1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84BE-758F-234F-BE3F-64E46877D769}" type="datetime1">
              <a:rPr lang="it-IT" smtClean="0"/>
              <a:t>27/03/18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538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A7E8-DB63-604A-8F83-B5F02C48362C}" type="datetime1">
              <a:rPr lang="it-IT" smtClean="0"/>
              <a:t>27/03/18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93868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1"/>
          <p:cNvSpPr>
            <a:spLocks noGrp="1"/>
          </p:cNvSpPr>
          <p:nvPr>
            <p:ph type="title"/>
          </p:nvPr>
        </p:nvSpPr>
        <p:spPr>
          <a:xfrm>
            <a:off x="3048000" y="142132"/>
            <a:ext cx="8305800" cy="672468"/>
          </a:xfrm>
          <a:prstGeom prst="rect">
            <a:avLst/>
          </a:prstGeo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35052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4495800" y="1038437"/>
            <a:ext cx="68580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44225" y="6400801"/>
            <a:ext cx="908375" cy="228600"/>
          </a:xfrm>
        </p:spPr>
        <p:txBody>
          <a:bodyPr/>
          <a:lstStyle/>
          <a:p>
            <a:fld id="{44EB10CC-4689-4F44-82D5-1E49785704CE}" type="datetime1">
              <a:rPr lang="it-IT" smtClean="0"/>
              <a:t>27/03/18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06224" y="6400799"/>
            <a:ext cx="9214176" cy="228602"/>
          </a:xfrm>
        </p:spPr>
        <p:txBody>
          <a:bodyPr/>
          <a:lstStyle/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89743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9" y="131099"/>
            <a:ext cx="8294135" cy="733606"/>
          </a:xfrm>
          <a:prstGeom prst="rect">
            <a:avLst/>
          </a:prstGeom>
        </p:spPr>
        <p:txBody>
          <a:bodyPr/>
          <a:lstStyle>
            <a:lvl1pPr algn="r">
              <a:defRPr lang="en-US" b="1"/>
            </a:lvl1pPr>
          </a:lstStyle>
          <a:p>
            <a:pPr lvl="0" algn="r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518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93224"/>
            <a:ext cx="3932237" cy="5155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38B3-09DD-214B-BF7E-E8504840968B}" type="datetime1">
              <a:rPr lang="it-IT" smtClean="0"/>
              <a:t>27/03/18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79844" y="6400800"/>
            <a:ext cx="9240555" cy="22860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lang="en-US" sz="1200" smtClean="0">
                <a:solidFill>
                  <a:srgbClr val="EA2220"/>
                </a:solidFill>
              </a:defRPr>
            </a:lvl1pPr>
          </a:lstStyle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126406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96500" y="1066800"/>
            <a:ext cx="1257300" cy="5110162"/>
          </a:xfrm>
          <a:prstGeom prst="rect">
            <a:avLst/>
          </a:prstGeom>
        </p:spPr>
        <p:txBody>
          <a:bodyPr vert="eaVer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66799"/>
            <a:ext cx="9144000" cy="5110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8A08B-420D-AA48-B799-6D6F95ABE777}" type="datetime1">
              <a:rPr lang="it-IT" smtClean="0"/>
              <a:t>27/03/18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9844" y="6400800"/>
            <a:ext cx="9240555" cy="2286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lang="en-US" sz="1200" smtClean="0"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52430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769601" y="6097384"/>
            <a:ext cx="1403927" cy="76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2982625" y="1862483"/>
            <a:ext cx="5998149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Thank you!</a:t>
            </a:r>
            <a:endParaRPr lang="en-US" sz="2400" b="1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7" name="Picture 2" descr="OGO INFN NEWS sit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5" y="2741199"/>
            <a:ext cx="3097851" cy="17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sultati immagini per uni roma 1 logo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6" y="4806233"/>
            <a:ext cx="1818101" cy="15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age result for cern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59" y="2743200"/>
            <a:ext cx="1801417" cy="17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3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37" y="5076718"/>
            <a:ext cx="2509395" cy="987289"/>
          </a:xfrm>
          <a:prstGeom prst="rect">
            <a:avLst/>
          </a:prstGeom>
        </p:spPr>
      </p:pic>
      <p:pic>
        <p:nvPicPr>
          <p:cNvPr id="24" name="Picture 4" descr="mage result for centro fermi roma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14" y="5043129"/>
            <a:ext cx="2239026" cy="10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2759129"/>
            <a:ext cx="2209800" cy="197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 userDrawn="1"/>
        </p:nvSpPr>
        <p:spPr>
          <a:xfrm>
            <a:off x="5838476" y="0"/>
            <a:ext cx="257523" cy="1825422"/>
          </a:xfrm>
          <a:prstGeom prst="rect">
            <a:avLst/>
          </a:prstGeom>
          <a:solidFill>
            <a:srgbClr val="EA2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mage result for maeci logo"/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2676" r="3609"/>
          <a:stretch/>
        </p:blipFill>
        <p:spPr bwMode="auto">
          <a:xfrm>
            <a:off x="5672984" y="4937828"/>
            <a:ext cx="2058074" cy="12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2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FEFA-E9EC-B248-9C53-D9913AE113DE}" type="datetime1">
              <a:rPr lang="it-IT" smtClean="0"/>
              <a:t>27/03/18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0769601" y="6097384"/>
            <a:ext cx="1403927" cy="76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982625" y="1862483"/>
            <a:ext cx="5998149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Backup</a:t>
            </a:r>
            <a:endParaRPr lang="en-US" sz="2400" b="1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5838476" y="0"/>
            <a:ext cx="257523" cy="1825422"/>
          </a:xfrm>
          <a:prstGeom prst="rect">
            <a:avLst/>
          </a:prstGeom>
          <a:solidFill>
            <a:srgbClr val="EA2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9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400799"/>
            <a:ext cx="1606224" cy="228601"/>
          </a:xfrm>
          <a:prstGeom prst="rect">
            <a:avLst/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Pentagon 6"/>
          <p:cNvSpPr/>
          <p:nvPr userDrawn="1"/>
        </p:nvSpPr>
        <p:spPr>
          <a:xfrm>
            <a:off x="10984990" y="6400799"/>
            <a:ext cx="557784" cy="228601"/>
          </a:xfrm>
          <a:prstGeom prst="homePlate">
            <a:avLst>
              <a:gd name="adj" fmla="val 26119"/>
            </a:avLst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fld id="{FD28758D-78E8-544A-B258-2DF2D245C36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pPr lvl="0" algn="ctr"/>
              <a:t>‹#›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4225" y="6400801"/>
            <a:ext cx="9083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974E8E6F-53A9-F643-8AD5-99AB9E24FBF0}" type="datetime1">
              <a:rPr lang="it-IT" smtClean="0"/>
              <a:t>27/03/18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0741150" y="408432"/>
            <a:ext cx="1045465" cy="228601"/>
          </a:xfrm>
          <a:prstGeom prst="rect">
            <a:avLst/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06224" y="6400799"/>
            <a:ext cx="9214176" cy="228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A2220"/>
                </a:solidFill>
              </a:defRPr>
            </a:lvl1pPr>
          </a:lstStyle>
          <a:p>
            <a:r>
              <a:rPr lang="en-US"/>
              <a:t>Federico Ronchetti - INFN and CERN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9" r="17306" b="26056"/>
          <a:stretch/>
        </p:blipFill>
        <p:spPr bwMode="auto">
          <a:xfrm>
            <a:off x="463224" y="76200"/>
            <a:ext cx="76200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063860" y="630010"/>
            <a:ext cx="2121946" cy="24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arge</a:t>
            </a:r>
            <a:r>
              <a:rPr lang="en-US" sz="1000" b="0" baseline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on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ollider</a:t>
            </a:r>
            <a:r>
              <a:rPr lang="en-US" sz="1000" b="0" baseline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xperiment</a:t>
            </a:r>
            <a:endParaRPr lang="en-GB" sz="1000" b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71" r:id="rId3"/>
    <p:sldLayoutId id="2147483675" r:id="rId4"/>
    <p:sldLayoutId id="2147483678" r:id="rId5"/>
    <p:sldLayoutId id="2147483663" r:id="rId6"/>
    <p:sldLayoutId id="2147483680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24E0-3EBF-A342-A01A-42354B185C1C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98563"/>
            <a:ext cx="10591800" cy="4805363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Hybrid Stave status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Stave Zero Status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60080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1EC4DB-D68F-1A4A-AC3C-89C1F868A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94" y="1191955"/>
            <a:ext cx="6270765" cy="470307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0608-1B4B-4D4A-994E-7DA5A61D3F88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Zero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AC30E-C18C-1B4A-87F9-9032B382F2A2}"/>
              </a:ext>
            </a:extLst>
          </p:cNvPr>
          <p:cNvSpPr txBox="1"/>
          <p:nvPr/>
        </p:nvSpPr>
        <p:spPr>
          <a:xfrm>
            <a:off x="228600" y="1068581"/>
            <a:ext cx="6183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itchFamily="2" charset="0"/>
              </a:rPr>
              <a:t>HS0/Right/Upper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itchFamily="2" charset="0"/>
              </a:rPr>
              <a:t>Service Power Bus installed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itchFamily="2" charset="0"/>
              </a:rPr>
              <a:t>Filter Boards installed and </a:t>
            </a:r>
            <a:br>
              <a:rPr lang="en-US" sz="2400" b="1" dirty="0">
                <a:latin typeface="Helvetica" pitchFamily="2" charset="0"/>
              </a:rPr>
            </a:br>
            <a:r>
              <a:rPr lang="en-US" sz="2400" b="1" dirty="0">
                <a:latin typeface="Helvetica" pitchFamily="2" charset="0"/>
              </a:rPr>
              <a:t>connected </a:t>
            </a:r>
            <a:br>
              <a:rPr lang="en-US" sz="2400" b="1" dirty="0">
                <a:latin typeface="Helvetica" pitchFamily="2" charset="0"/>
              </a:rPr>
            </a:br>
            <a:endParaRPr lang="en-US" sz="2400" b="1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itchFamily="2" charset="0"/>
              </a:rPr>
              <a:t>HIC DCTRL test performed 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FF0A0-D50D-8041-9355-136BF66EC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05" y="3543492"/>
            <a:ext cx="20574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A5621-6E92-7341-8EF9-17D0ADF41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19620"/>
            <a:ext cx="2332336" cy="310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8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0608-1B4B-4D4A-994E-7DA5A61D3F88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Zero 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A4367-C50B-5C44-8760-37DFEE7F8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089"/>
            <a:ext cx="12192000" cy="475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0608-1B4B-4D4A-994E-7DA5A61D3F88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Zero Status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0822-793F-AA48-A57F-1BB3416CC87C}"/>
              </a:ext>
            </a:extLst>
          </p:cNvPr>
          <p:cNvSpPr txBox="1"/>
          <p:nvPr/>
        </p:nvSpPr>
        <p:spPr>
          <a:xfrm>
            <a:off x="6490001" y="131855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9F9F9"/>
                </a:solidFill>
              </a:rPr>
              <a:t>Mock Up</a:t>
            </a:r>
            <a:endParaRPr lang="it-IT" b="1" dirty="0">
              <a:solidFill>
                <a:srgbClr val="F9F9F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AC30E-C18C-1B4A-87F9-9032B382F2A2}"/>
              </a:ext>
            </a:extLst>
          </p:cNvPr>
          <p:cNvSpPr txBox="1"/>
          <p:nvPr/>
        </p:nvSpPr>
        <p:spPr>
          <a:xfrm>
            <a:off x="381000" y="1253905"/>
            <a:ext cx="4648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itchFamily="2" charset="0"/>
              </a:rPr>
              <a:t>HS0/Left/Lower on CMM</a:t>
            </a:r>
            <a:br>
              <a:rPr lang="en-US" sz="2400" b="1" dirty="0">
                <a:latin typeface="Helvetica" pitchFamily="2" charset="0"/>
              </a:rPr>
            </a:br>
            <a:r>
              <a:rPr lang="en-US" sz="2400" b="1" dirty="0">
                <a:latin typeface="Helvetica" pitchFamily="2" charset="0"/>
              </a:rPr>
              <a:t>(glued, to be soldered once</a:t>
            </a:r>
            <a:br>
              <a:rPr lang="en-US" sz="2400" b="1" dirty="0">
                <a:latin typeface="Helvetica" pitchFamily="2" charset="0"/>
              </a:rPr>
            </a:br>
            <a:r>
              <a:rPr lang="en-US" sz="2400" b="1" dirty="0">
                <a:latin typeface="Helvetica" pitchFamily="2" charset="0"/>
              </a:rPr>
              <a:t>HS0/R/U tested)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BD2A1-BC0B-E146-9D0F-59EF86109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1675" y="293754"/>
            <a:ext cx="4972049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74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0608-1B4B-4D4A-994E-7DA5A61D3F88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Zero Status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0822-793F-AA48-A57F-1BB3416CC87C}"/>
              </a:ext>
            </a:extLst>
          </p:cNvPr>
          <p:cNvSpPr txBox="1"/>
          <p:nvPr/>
        </p:nvSpPr>
        <p:spPr>
          <a:xfrm>
            <a:off x="6490001" y="131855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9F9F9"/>
                </a:solidFill>
              </a:rPr>
              <a:t>Mock Up</a:t>
            </a:r>
            <a:endParaRPr lang="it-IT" b="1" dirty="0">
              <a:solidFill>
                <a:srgbClr val="F9F9F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D224F-45FE-3C4F-A699-EC1282E1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4" y="0"/>
            <a:ext cx="11780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9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0608-1B4B-4D4A-994E-7DA5A61D3F88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Zero Status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0822-793F-AA48-A57F-1BB3416CC87C}"/>
              </a:ext>
            </a:extLst>
          </p:cNvPr>
          <p:cNvSpPr txBox="1"/>
          <p:nvPr/>
        </p:nvSpPr>
        <p:spPr>
          <a:xfrm>
            <a:off x="6490001" y="131855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9F9F9"/>
                </a:solidFill>
              </a:rPr>
              <a:t>Mock Up</a:t>
            </a:r>
            <a:endParaRPr lang="it-IT" b="1" dirty="0">
              <a:solidFill>
                <a:srgbClr val="F9F9F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106E1-D070-2248-8646-3C0217554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459"/>
            <a:ext cx="1164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73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AD02D-049D-304D-A43E-6A325A7C38DA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198563"/>
            <a:ext cx="10287000" cy="4805363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MS: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Produced pick up tool brackets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Installed and finalized new PB jig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Moved Hybrid Stave back to PB jig</a:t>
            </a:r>
          </a:p>
          <a:p>
            <a:r>
              <a:rPr lang="en-US" sz="2200" b="1" dirty="0"/>
              <a:t>Install U arms by hand on Hybrid stave: ready to go to transport box</a:t>
            </a:r>
          </a:p>
          <a:p>
            <a:pPr marL="0" indent="0">
              <a:buNone/>
            </a:pPr>
            <a:r>
              <a:rPr lang="en-US" sz="2200" b="1" dirty="0"/>
              <a:t>Stave Zero: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Finalized service PB on soldering table </a:t>
            </a:r>
          </a:p>
          <a:p>
            <a:r>
              <a:rPr lang="en-US" sz="2200" b="1" dirty="0"/>
              <a:t>Starting test of HS0/R/U</a:t>
            </a:r>
          </a:p>
          <a:p>
            <a:r>
              <a:rPr lang="en-US" sz="2200" b="1" dirty="0"/>
              <a:t>Install U arms, retest of HS0/R/U, align to SF</a:t>
            </a:r>
          </a:p>
          <a:p>
            <a:r>
              <a:rPr lang="en-US" sz="2200" b="1" dirty="0"/>
              <a:t>Install U arms, retest of HS0/L/L, align to SF</a:t>
            </a:r>
          </a:p>
          <a:p>
            <a:r>
              <a:rPr lang="en-US" sz="2200" b="1" dirty="0"/>
              <a:t>Install PB on Stave Zero 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A68C310-A8A1-2640-B491-CC7DE684D74B}"/>
              </a:ext>
            </a:extLst>
          </p:cNvPr>
          <p:cNvSpPr/>
          <p:nvPr/>
        </p:nvSpPr>
        <p:spPr>
          <a:xfrm>
            <a:off x="10439400" y="1003086"/>
            <a:ext cx="838200" cy="360203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A274D-791F-134E-B4C6-A53D9D8AAF69}"/>
              </a:ext>
            </a:extLst>
          </p:cNvPr>
          <p:cNvSpPr txBox="1"/>
          <p:nvPr/>
        </p:nvSpPr>
        <p:spPr>
          <a:xfrm>
            <a:off x="11201400" y="2954913"/>
            <a:ext cx="71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This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Week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E2F47-5444-2F46-9F90-8216C835359E}"/>
              </a:ext>
            </a:extLst>
          </p:cNvPr>
          <p:cNvSpPr txBox="1"/>
          <p:nvPr/>
        </p:nvSpPr>
        <p:spPr>
          <a:xfrm>
            <a:off x="9525000" y="5032931"/>
            <a:ext cx="148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End of march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24F9F-2ED3-3640-A680-54739F7A9C7E}"/>
              </a:ext>
            </a:extLst>
          </p:cNvPr>
          <p:cNvSpPr txBox="1"/>
          <p:nvPr/>
        </p:nvSpPr>
        <p:spPr>
          <a:xfrm>
            <a:off x="9566094" y="5518428"/>
            <a:ext cx="128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Easter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066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Up Tool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9208" y="1023812"/>
            <a:ext cx="5715000" cy="4805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Hybrid Stave </a:t>
            </a:r>
          </a:p>
          <a:p>
            <a:pPr lvl="1"/>
            <a:r>
              <a:rPr lang="en-US" sz="2200" dirty="0"/>
              <a:t>Tested pick-up tool</a:t>
            </a:r>
          </a:p>
          <a:p>
            <a:pPr lvl="1"/>
            <a:r>
              <a:rPr lang="en-US" sz="2200" dirty="0"/>
              <a:t>Pick up brackets produced and used</a:t>
            </a:r>
          </a:p>
          <a:p>
            <a:pPr lvl="1"/>
            <a:r>
              <a:rPr lang="en-US" sz="2200" dirty="0"/>
              <a:t>Stave moved back and forth </a:t>
            </a:r>
            <a:r>
              <a:rPr lang="en-US" sz="2200"/>
              <a:t>from old to new PB </a:t>
            </a:r>
            <a:r>
              <a:rPr lang="en-US" sz="2200" dirty="0"/>
              <a:t>jig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39B05-CB78-8C4B-8EEE-0DF3BEC1E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933387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2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Jig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9208" y="1023812"/>
            <a:ext cx="5715000" cy="4805363"/>
          </a:xfrm>
        </p:spPr>
        <p:txBody>
          <a:bodyPr/>
          <a:lstStyle/>
          <a:p>
            <a:r>
              <a:rPr lang="en-US" b="1" dirty="0"/>
              <a:t>PB Jig</a:t>
            </a:r>
          </a:p>
          <a:p>
            <a:pPr lvl="1"/>
            <a:r>
              <a:rPr lang="en-US" sz="2200" dirty="0"/>
              <a:t>PB folding rails and bars installed </a:t>
            </a:r>
          </a:p>
          <a:p>
            <a:pPr lvl="1"/>
            <a:r>
              <a:rPr lang="en-US" sz="2200" dirty="0"/>
              <a:t>New supports for ruby pads installed </a:t>
            </a:r>
          </a:p>
          <a:p>
            <a:pPr lvl="1"/>
            <a:r>
              <a:rPr lang="en-US" sz="2200" dirty="0"/>
              <a:t>Full review of the assembly with TO</a:t>
            </a:r>
          </a:p>
          <a:p>
            <a:pPr lvl="1"/>
            <a:r>
              <a:rPr lang="en-US" sz="2200" dirty="0"/>
              <a:t>Services connected (vacuum, water)</a:t>
            </a:r>
          </a:p>
          <a:p>
            <a:pPr lvl="1"/>
            <a:r>
              <a:rPr lang="en-US" sz="2200" dirty="0"/>
              <a:t>Jig READY </a:t>
            </a:r>
          </a:p>
          <a:p>
            <a:pPr lvl="1"/>
            <a:r>
              <a:rPr lang="en-US" sz="2200" dirty="0"/>
              <a:t>U-arms installation tested on both HS</a:t>
            </a:r>
          </a:p>
          <a:p>
            <a:pPr lvl="1"/>
            <a:r>
              <a:rPr lang="en-US" sz="2200" dirty="0"/>
              <a:t>PB folding tested on both HS</a:t>
            </a:r>
          </a:p>
          <a:p>
            <a:pPr lvl="1"/>
            <a:r>
              <a:rPr lang="en-US" sz="2200" dirty="0"/>
              <a:t>NOTE: capacitors relocated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E3C7CA-306F-9A48-886F-0D7AA589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55" y="998038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Jig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9208" y="1023812"/>
            <a:ext cx="5715000" cy="4805363"/>
          </a:xfrm>
        </p:spPr>
        <p:txBody>
          <a:bodyPr/>
          <a:lstStyle/>
          <a:p>
            <a:r>
              <a:rPr lang="en-US" b="1" dirty="0"/>
              <a:t>PB Jig</a:t>
            </a:r>
          </a:p>
          <a:p>
            <a:pPr lvl="1"/>
            <a:r>
              <a:rPr lang="en-US" sz="2200" dirty="0"/>
              <a:t>PB folding rails and bars installed </a:t>
            </a:r>
          </a:p>
          <a:p>
            <a:pPr lvl="1"/>
            <a:r>
              <a:rPr lang="en-US" sz="2200" dirty="0"/>
              <a:t>New supports for ruby pads installed </a:t>
            </a:r>
          </a:p>
          <a:p>
            <a:pPr lvl="1"/>
            <a:r>
              <a:rPr lang="en-US" sz="2200" dirty="0"/>
              <a:t>Full review of the assembly with TO</a:t>
            </a:r>
          </a:p>
          <a:p>
            <a:pPr lvl="1"/>
            <a:r>
              <a:rPr lang="en-US" sz="2200" dirty="0"/>
              <a:t>Services connected (vacuum, water)</a:t>
            </a:r>
          </a:p>
          <a:p>
            <a:pPr lvl="1"/>
            <a:r>
              <a:rPr lang="en-US" sz="2200" dirty="0"/>
              <a:t>Jig READY </a:t>
            </a:r>
          </a:p>
          <a:p>
            <a:pPr lvl="1"/>
            <a:r>
              <a:rPr lang="en-US" sz="2200" dirty="0"/>
              <a:t>U-arms installation tested on both HS</a:t>
            </a:r>
          </a:p>
          <a:p>
            <a:pPr lvl="1"/>
            <a:r>
              <a:rPr lang="en-US" sz="2200" dirty="0"/>
              <a:t>PB folding tested on both HS</a:t>
            </a:r>
          </a:p>
          <a:p>
            <a:pPr lvl="1"/>
            <a:r>
              <a:rPr lang="en-US" sz="2200" dirty="0"/>
              <a:t>NOTE: capacitors relocated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B3D3FB-5294-AD49-9DE2-818F933D6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83497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Jig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9208" y="1023812"/>
            <a:ext cx="5715000" cy="4805363"/>
          </a:xfrm>
        </p:spPr>
        <p:txBody>
          <a:bodyPr/>
          <a:lstStyle/>
          <a:p>
            <a:r>
              <a:rPr lang="en-US" b="1" dirty="0"/>
              <a:t>PB Jig</a:t>
            </a:r>
          </a:p>
          <a:p>
            <a:pPr lvl="1"/>
            <a:r>
              <a:rPr lang="en-US" sz="2200" dirty="0"/>
              <a:t>PB folding rails and bars installed </a:t>
            </a:r>
          </a:p>
          <a:p>
            <a:pPr lvl="1"/>
            <a:r>
              <a:rPr lang="en-US" sz="2200" dirty="0"/>
              <a:t>New supports for ruby pads installed </a:t>
            </a:r>
          </a:p>
          <a:p>
            <a:pPr lvl="1"/>
            <a:r>
              <a:rPr lang="en-US" sz="2200" dirty="0"/>
              <a:t>Full review of the assembly with TO</a:t>
            </a:r>
          </a:p>
          <a:p>
            <a:pPr lvl="1"/>
            <a:r>
              <a:rPr lang="en-US" sz="2200" dirty="0"/>
              <a:t>Services connected (vacuum, water)</a:t>
            </a:r>
          </a:p>
          <a:p>
            <a:pPr lvl="1"/>
            <a:r>
              <a:rPr lang="en-US" sz="2200" dirty="0"/>
              <a:t>Jig READY </a:t>
            </a:r>
          </a:p>
          <a:p>
            <a:pPr lvl="1"/>
            <a:r>
              <a:rPr lang="en-US" sz="2200" dirty="0"/>
              <a:t>U-arms installation tested on both HS</a:t>
            </a:r>
          </a:p>
          <a:p>
            <a:pPr lvl="1"/>
            <a:r>
              <a:rPr lang="en-US" sz="2200" dirty="0"/>
              <a:t>PB folding tested on both HS</a:t>
            </a:r>
          </a:p>
          <a:p>
            <a:pPr lvl="1"/>
            <a:r>
              <a:rPr lang="en-US" sz="2200" dirty="0"/>
              <a:t>NOTE: capacitors relocated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10C321-C8EE-4141-8E0E-D2CF1027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009587"/>
            <a:ext cx="3829050" cy="5105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AAE9E19-E6A2-404B-A042-3E16B5DF388E}"/>
              </a:ext>
            </a:extLst>
          </p:cNvPr>
          <p:cNvSpPr/>
          <p:nvPr/>
        </p:nvSpPr>
        <p:spPr>
          <a:xfrm>
            <a:off x="9220200" y="5105400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83A8DB-8405-914A-9DD2-A7BDDCC7C66F}"/>
              </a:ext>
            </a:extLst>
          </p:cNvPr>
          <p:cNvSpPr/>
          <p:nvPr/>
        </p:nvSpPr>
        <p:spPr>
          <a:xfrm>
            <a:off x="7924800" y="1828800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0FCD7A12-6393-0B46-AA9C-2CDF37565754}"/>
              </a:ext>
            </a:extLst>
          </p:cNvPr>
          <p:cNvSpPr/>
          <p:nvPr/>
        </p:nvSpPr>
        <p:spPr>
          <a:xfrm rot="9098804">
            <a:off x="7924890" y="4386043"/>
            <a:ext cx="762000" cy="9906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03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Jig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9208" y="1023812"/>
            <a:ext cx="5715000" cy="4805363"/>
          </a:xfrm>
        </p:spPr>
        <p:txBody>
          <a:bodyPr/>
          <a:lstStyle/>
          <a:p>
            <a:r>
              <a:rPr lang="en-US" b="1" dirty="0"/>
              <a:t>PB Jig</a:t>
            </a:r>
          </a:p>
          <a:p>
            <a:pPr lvl="1"/>
            <a:r>
              <a:rPr lang="en-US" sz="2200" dirty="0"/>
              <a:t>PB folding rails and bars installed </a:t>
            </a:r>
          </a:p>
          <a:p>
            <a:pPr lvl="1"/>
            <a:r>
              <a:rPr lang="en-US" sz="2200" dirty="0"/>
              <a:t>New supports for ruby pads installed </a:t>
            </a:r>
          </a:p>
          <a:p>
            <a:pPr lvl="1"/>
            <a:r>
              <a:rPr lang="en-US" sz="2200" dirty="0"/>
              <a:t>Full review of the assembly with TO</a:t>
            </a:r>
          </a:p>
          <a:p>
            <a:pPr lvl="1"/>
            <a:r>
              <a:rPr lang="en-US" sz="2200" dirty="0"/>
              <a:t>Services connected (vacuum, water)</a:t>
            </a:r>
          </a:p>
          <a:p>
            <a:pPr lvl="1"/>
            <a:r>
              <a:rPr lang="en-US" sz="2200" dirty="0"/>
              <a:t>Jig READY </a:t>
            </a:r>
          </a:p>
          <a:p>
            <a:pPr lvl="1"/>
            <a:r>
              <a:rPr lang="en-US" sz="2200" dirty="0"/>
              <a:t>U-arms installation tested on both HS</a:t>
            </a:r>
          </a:p>
          <a:p>
            <a:pPr lvl="1"/>
            <a:r>
              <a:rPr lang="en-US" sz="2200" dirty="0"/>
              <a:t>PB folding tested on both HS</a:t>
            </a:r>
          </a:p>
          <a:p>
            <a:pPr lvl="1"/>
            <a:r>
              <a:rPr lang="en-US" sz="2200" dirty="0"/>
              <a:t>NOTE: capacitors relocated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B697A7-768F-1843-9DF9-F7FD33440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22222" b="32222"/>
          <a:stretch/>
        </p:blipFill>
        <p:spPr>
          <a:xfrm>
            <a:off x="5943600" y="1524000"/>
            <a:ext cx="5791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6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Jig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149FEE-AA82-4C4D-B379-36BB4AA3A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4253" cy="6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91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Jig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41CBD-FEFB-EB44-BCD9-0C761985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472"/>
            <a:ext cx="12192000" cy="65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31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Jig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28048-0E7E-5E48-B937-B36213252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7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2795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4410</TotalTime>
  <Words>472</Words>
  <Application>Microsoft Macintosh PowerPoint</Application>
  <PresentationFormat>Widescreen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</vt:lpstr>
      <vt:lpstr>Helvetica Neue</vt:lpstr>
      <vt:lpstr>Custom Design</vt:lpstr>
      <vt:lpstr>Executive Summary</vt:lpstr>
      <vt:lpstr>Pick Up Tool</vt:lpstr>
      <vt:lpstr>PB Jig</vt:lpstr>
      <vt:lpstr>PB Jig</vt:lpstr>
      <vt:lpstr>PB Jig</vt:lpstr>
      <vt:lpstr>PB Jig</vt:lpstr>
      <vt:lpstr>PB Jig</vt:lpstr>
      <vt:lpstr>PB Jig</vt:lpstr>
      <vt:lpstr>PB Jig</vt:lpstr>
      <vt:lpstr>Stave Zero Status</vt:lpstr>
      <vt:lpstr>Stave Zero Status</vt:lpstr>
      <vt:lpstr>Stave Zero Status</vt:lpstr>
      <vt:lpstr>Stave Zero Status</vt:lpstr>
      <vt:lpstr>Stave Zero Status</vt:lpstr>
      <vt:lpstr>Planning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EAMEJIA</dc:creator>
  <cp:lastModifiedBy>Federico Ronchetti</cp:lastModifiedBy>
  <cp:revision>1039</cp:revision>
  <cp:lastPrinted>2018-03-23T14:13:08Z</cp:lastPrinted>
  <dcterms:created xsi:type="dcterms:W3CDTF">2006-08-16T00:00:00Z</dcterms:created>
  <dcterms:modified xsi:type="dcterms:W3CDTF">2018-03-27T07:36:58Z</dcterms:modified>
</cp:coreProperties>
</file>