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713" r:id="rId3"/>
  </p:sldMasterIdLst>
  <p:notesMasterIdLst>
    <p:notesMasterId r:id="rId21"/>
  </p:notesMasterIdLst>
  <p:sldIdLst>
    <p:sldId id="256" r:id="rId4"/>
    <p:sldId id="267" r:id="rId5"/>
    <p:sldId id="274" r:id="rId6"/>
    <p:sldId id="275" r:id="rId7"/>
    <p:sldId id="276" r:id="rId8"/>
    <p:sldId id="277" r:id="rId9"/>
    <p:sldId id="278" r:id="rId10"/>
    <p:sldId id="280" r:id="rId11"/>
    <p:sldId id="281" r:id="rId12"/>
    <p:sldId id="282" r:id="rId13"/>
    <p:sldId id="279" r:id="rId14"/>
    <p:sldId id="283" r:id="rId15"/>
    <p:sldId id="285" r:id="rId16"/>
    <p:sldId id="286" r:id="rId17"/>
    <p:sldId id="287" r:id="rId18"/>
    <p:sldId id="288" r:id="rId19"/>
    <p:sldId id="263" r:id="rId20"/>
  </p:sldIdLst>
  <p:sldSz cx="12801600" cy="9601200" type="A3"/>
  <p:notesSz cx="6797675" cy="9926638"/>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0C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781" autoAdjust="0"/>
    <p:restoredTop sz="96429" autoAdjust="0"/>
  </p:normalViewPr>
  <p:slideViewPr>
    <p:cSldViewPr snapToGrid="0">
      <p:cViewPr varScale="1">
        <p:scale>
          <a:sx n="63" d="100"/>
          <a:sy n="63" d="100"/>
        </p:scale>
        <p:origin x="1622"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85" name="PlaceHolder 1"/>
          <p:cNvSpPr>
            <a:spLocks noGrp="1"/>
          </p:cNvSpPr>
          <p:nvPr>
            <p:ph type="body"/>
          </p:nvPr>
        </p:nvSpPr>
        <p:spPr>
          <a:xfrm>
            <a:off x="756000" y="5078520"/>
            <a:ext cx="6047640" cy="4811040"/>
          </a:xfrm>
          <a:prstGeom prst="rect">
            <a:avLst/>
          </a:prstGeom>
        </p:spPr>
        <p:txBody>
          <a:bodyPr lIns="0" tIns="0" rIns="0" bIns="0"/>
          <a:lstStyle/>
          <a:p>
            <a:r>
              <a:rPr lang="it-IT" sz="2000" b="0" strike="noStrike" spc="-1">
                <a:solidFill>
                  <a:srgbClr val="000000"/>
                </a:solidFill>
                <a:uFill>
                  <a:solidFill>
                    <a:srgbClr val="FFFFFF"/>
                  </a:solidFill>
                </a:uFill>
                <a:latin typeface="Arial"/>
              </a:rPr>
              <a:t>Fai clic per modificare il formato delle note</a:t>
            </a:r>
          </a:p>
        </p:txBody>
      </p:sp>
      <p:sp>
        <p:nvSpPr>
          <p:cNvPr id="186" name="PlaceHolder 2"/>
          <p:cNvSpPr>
            <a:spLocks noGrp="1"/>
          </p:cNvSpPr>
          <p:nvPr>
            <p:ph type="hdr"/>
          </p:nvPr>
        </p:nvSpPr>
        <p:spPr>
          <a:xfrm>
            <a:off x="0" y="0"/>
            <a:ext cx="3280680" cy="534240"/>
          </a:xfrm>
          <a:prstGeom prst="rect">
            <a:avLst/>
          </a:prstGeom>
        </p:spPr>
        <p:txBody>
          <a:bodyPr lIns="0" tIns="0" rIns="0" bIns="0"/>
          <a:lstStyle/>
          <a:p>
            <a:r>
              <a:rPr lang="it-IT" sz="1400" b="0" strike="noStrike" spc="-1">
                <a:solidFill>
                  <a:srgbClr val="000000"/>
                </a:solidFill>
                <a:uFill>
                  <a:solidFill>
                    <a:srgbClr val="FFFFFF"/>
                  </a:solidFill>
                </a:uFill>
                <a:latin typeface="Times New Roman"/>
              </a:rPr>
              <a:t> </a:t>
            </a:r>
          </a:p>
        </p:txBody>
      </p:sp>
      <p:sp>
        <p:nvSpPr>
          <p:cNvPr id="187" name="PlaceHolder 3"/>
          <p:cNvSpPr>
            <a:spLocks noGrp="1"/>
          </p:cNvSpPr>
          <p:nvPr>
            <p:ph type="dt"/>
          </p:nvPr>
        </p:nvSpPr>
        <p:spPr>
          <a:xfrm>
            <a:off x="4278960" y="0"/>
            <a:ext cx="3280680" cy="534240"/>
          </a:xfrm>
          <a:prstGeom prst="rect">
            <a:avLst/>
          </a:prstGeom>
        </p:spPr>
        <p:txBody>
          <a:bodyPr lIns="0" tIns="0" rIns="0" bIns="0"/>
          <a:lstStyle/>
          <a:p>
            <a:pPr algn="r"/>
            <a:r>
              <a:rPr lang="it-IT" sz="1400" b="0" strike="noStrike" spc="-1">
                <a:solidFill>
                  <a:srgbClr val="000000"/>
                </a:solidFill>
                <a:uFill>
                  <a:solidFill>
                    <a:srgbClr val="FFFFFF"/>
                  </a:solidFill>
                </a:uFill>
                <a:latin typeface="Times New Roman"/>
              </a:rPr>
              <a:t> </a:t>
            </a:r>
          </a:p>
        </p:txBody>
      </p:sp>
      <p:sp>
        <p:nvSpPr>
          <p:cNvPr id="188" name="PlaceHolder 4"/>
          <p:cNvSpPr>
            <a:spLocks noGrp="1"/>
          </p:cNvSpPr>
          <p:nvPr>
            <p:ph type="ftr"/>
          </p:nvPr>
        </p:nvSpPr>
        <p:spPr>
          <a:xfrm>
            <a:off x="0" y="10157400"/>
            <a:ext cx="3280680" cy="534240"/>
          </a:xfrm>
          <a:prstGeom prst="rect">
            <a:avLst/>
          </a:prstGeom>
        </p:spPr>
        <p:txBody>
          <a:bodyPr lIns="0" tIns="0" rIns="0" bIns="0" anchor="b"/>
          <a:lstStyle/>
          <a:p>
            <a:r>
              <a:rPr lang="it-IT" sz="1400" b="0" strike="noStrike" spc="-1">
                <a:solidFill>
                  <a:srgbClr val="000000"/>
                </a:solidFill>
                <a:uFill>
                  <a:solidFill>
                    <a:srgbClr val="FFFFFF"/>
                  </a:solidFill>
                </a:uFill>
                <a:latin typeface="Times New Roman"/>
              </a:rPr>
              <a:t> </a:t>
            </a:r>
          </a:p>
        </p:txBody>
      </p:sp>
      <p:sp>
        <p:nvSpPr>
          <p:cNvPr id="189" name="PlaceHolder 5"/>
          <p:cNvSpPr>
            <a:spLocks noGrp="1"/>
          </p:cNvSpPr>
          <p:nvPr>
            <p:ph type="sldNum"/>
          </p:nvPr>
        </p:nvSpPr>
        <p:spPr>
          <a:xfrm>
            <a:off x="4278960" y="10157400"/>
            <a:ext cx="3280680" cy="534240"/>
          </a:xfrm>
          <a:prstGeom prst="rect">
            <a:avLst/>
          </a:prstGeom>
        </p:spPr>
        <p:txBody>
          <a:bodyPr lIns="0" tIns="0" rIns="0" bIns="0" anchor="b"/>
          <a:lstStyle/>
          <a:p>
            <a:pPr algn="r"/>
            <a:fld id="{C3BE0D39-D491-4718-8F3F-1C0944DF1996}" type="slidenum">
              <a:rPr lang="it-IT" sz="1400" b="0" strike="noStrike" spc="-1">
                <a:solidFill>
                  <a:srgbClr val="000000"/>
                </a:solidFill>
                <a:uFill>
                  <a:solidFill>
                    <a:srgbClr val="FFFFFF"/>
                  </a:solidFill>
                </a:uFill>
                <a:latin typeface="Times New Roman"/>
              </a:rPr>
              <a:t>‹N›</a:t>
            </a:fld>
            <a:endParaRPr lang="it-IT" sz="1400" b="0" strike="noStrike" spc="-1">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PlaceHolder 1"/>
          <p:cNvSpPr>
            <a:spLocks noGrp="1"/>
          </p:cNvSpPr>
          <p:nvPr>
            <p:ph type="body"/>
          </p:nvPr>
        </p:nvSpPr>
        <p:spPr>
          <a:xfrm>
            <a:off x="907200" y="4715280"/>
            <a:ext cx="4982040" cy="4465080"/>
          </a:xfrm>
          <a:prstGeom prst="rect">
            <a:avLst/>
          </a:prstGeom>
        </p:spPr>
        <p:txBody>
          <a:bodyPr lIns="95400" tIns="47880" rIns="95400" bIns="47880"/>
          <a:lstStyle/>
          <a:p>
            <a:endParaRPr lang="it-IT" sz="2000" b="0" strike="noStrike" spc="-1">
              <a:solidFill>
                <a:srgbClr val="000000"/>
              </a:solidFill>
              <a:uFill>
                <a:solidFill>
                  <a:srgbClr val="FFFFFF"/>
                </a:solidFill>
              </a:uFill>
              <a:latin typeface="Arial"/>
            </a:endParaRPr>
          </a:p>
        </p:txBody>
      </p:sp>
      <p:sp>
        <p:nvSpPr>
          <p:cNvPr id="317" name="CustomShape 2"/>
          <p:cNvSpPr/>
          <p:nvPr/>
        </p:nvSpPr>
        <p:spPr>
          <a:xfrm>
            <a:off x="3852000" y="9432000"/>
            <a:ext cx="2944800" cy="493560"/>
          </a:xfrm>
          <a:prstGeom prst="rect">
            <a:avLst/>
          </a:prstGeom>
          <a:noFill/>
          <a:ln w="9360">
            <a:noFill/>
          </a:ln>
        </p:spPr>
        <p:style>
          <a:lnRef idx="0">
            <a:scrgbClr r="0" g="0" b="0"/>
          </a:lnRef>
          <a:fillRef idx="0">
            <a:scrgbClr r="0" g="0" b="0"/>
          </a:fillRef>
          <a:effectRef idx="0">
            <a:scrgbClr r="0" g="0" b="0"/>
          </a:effectRef>
          <a:fontRef idx="minor"/>
        </p:style>
        <p:txBody>
          <a:bodyPr lIns="95400" tIns="47880" rIns="95400" bIns="47880" anchor="b"/>
          <a:lstStyle/>
          <a:p>
            <a:pPr algn="r">
              <a:lnSpc>
                <a:spcPct val="100000"/>
              </a:lnSpc>
            </a:pPr>
            <a:fld id="{CE47FE51-8616-4D7B-8C7D-C2131CF4E081}" type="slidenum">
              <a:rPr lang="it-IT" sz="1300" b="0" strike="noStrike" spc="-1">
                <a:solidFill>
                  <a:srgbClr val="000000"/>
                </a:solidFill>
                <a:uFill>
                  <a:solidFill>
                    <a:srgbClr val="FFFFFF"/>
                  </a:solidFill>
                </a:uFill>
                <a:latin typeface="Times New Roman"/>
                <a:ea typeface="+mn-ea"/>
              </a:rPr>
              <a:t>1</a:t>
            </a:fld>
            <a:endParaRPr lang="it-IT" sz="1800" b="0" strike="noStrike" spc="-1">
              <a:solidFill>
                <a:srgbClr val="000000"/>
              </a:solidFill>
              <a:uFill>
                <a:solidFill>
                  <a:srgbClr val="FFFFFF"/>
                </a:solidFill>
              </a:uFill>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laceHolder 1"/>
          <p:cNvSpPr>
            <a:spLocks noGrp="1"/>
          </p:cNvSpPr>
          <p:nvPr>
            <p:ph type="body"/>
          </p:nvPr>
        </p:nvSpPr>
        <p:spPr>
          <a:xfrm>
            <a:off x="907200" y="4715280"/>
            <a:ext cx="4982040" cy="4465080"/>
          </a:xfrm>
          <a:prstGeom prst="rect">
            <a:avLst/>
          </a:prstGeom>
        </p:spPr>
        <p:txBody>
          <a:bodyPr lIns="95400" tIns="47880" rIns="95400" bIns="47880"/>
          <a:lstStyle/>
          <a:p>
            <a:endParaRPr lang="it-IT" sz="2000" b="0" strike="noStrike" spc="-1">
              <a:solidFill>
                <a:srgbClr val="000000"/>
              </a:solidFill>
              <a:uFill>
                <a:solidFill>
                  <a:srgbClr val="FFFFFF"/>
                </a:solidFill>
              </a:uFill>
              <a:latin typeface="Arial"/>
            </a:endParaRPr>
          </a:p>
        </p:txBody>
      </p:sp>
      <p:sp>
        <p:nvSpPr>
          <p:cNvPr id="323" name="CustomShape 2"/>
          <p:cNvSpPr/>
          <p:nvPr/>
        </p:nvSpPr>
        <p:spPr>
          <a:xfrm>
            <a:off x="3852000" y="9432000"/>
            <a:ext cx="2944800" cy="493560"/>
          </a:xfrm>
          <a:prstGeom prst="rect">
            <a:avLst/>
          </a:prstGeom>
          <a:noFill/>
          <a:ln w="9360">
            <a:noFill/>
          </a:ln>
        </p:spPr>
        <p:style>
          <a:lnRef idx="0">
            <a:scrgbClr r="0" g="0" b="0"/>
          </a:lnRef>
          <a:fillRef idx="0">
            <a:scrgbClr r="0" g="0" b="0"/>
          </a:fillRef>
          <a:effectRef idx="0">
            <a:scrgbClr r="0" g="0" b="0"/>
          </a:effectRef>
          <a:fontRef idx="minor"/>
        </p:style>
        <p:txBody>
          <a:bodyPr lIns="95400" tIns="47880" rIns="95400" bIns="47880" anchor="b"/>
          <a:lstStyle/>
          <a:p>
            <a:pPr algn="r">
              <a:lnSpc>
                <a:spcPct val="100000"/>
              </a:lnSpc>
            </a:pPr>
            <a:fld id="{598E9DE3-E7A9-4044-ABD0-8F097B341603}" type="slidenum">
              <a:rPr lang="it-IT" sz="1300" b="0" strike="noStrike" spc="-1">
                <a:solidFill>
                  <a:srgbClr val="000000"/>
                </a:solidFill>
                <a:uFill>
                  <a:solidFill>
                    <a:srgbClr val="FFFFFF"/>
                  </a:solidFill>
                </a:uFill>
                <a:latin typeface="Times New Roman"/>
                <a:ea typeface="+mn-ea"/>
              </a:rPr>
              <a:t>17</a:t>
            </a:fld>
            <a:endParaRPr lang="it-IT" sz="1800" b="0" strike="noStrike" spc="-1">
              <a:solidFill>
                <a:srgbClr val="000000"/>
              </a:solidFill>
              <a:uFill>
                <a:solidFill>
                  <a:srgbClr val="FFFFFF"/>
                </a:solidFill>
              </a:uFill>
              <a:latin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25" name="PlaceHolder 2"/>
          <p:cNvSpPr>
            <a:spLocks noGrp="1"/>
          </p:cNvSpPr>
          <p:nvPr>
            <p:ph type="body"/>
          </p:nvPr>
        </p:nvSpPr>
        <p:spPr>
          <a:xfrm>
            <a:off x="640080" y="2246400"/>
            <a:ext cx="1152108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26" name="PlaceHolder 3"/>
          <p:cNvSpPr>
            <a:spLocks noGrp="1"/>
          </p:cNvSpPr>
          <p:nvPr>
            <p:ph type="body"/>
          </p:nvPr>
        </p:nvSpPr>
        <p:spPr>
          <a:xfrm>
            <a:off x="640080" y="5154840"/>
            <a:ext cx="1152108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28" name="PlaceHolder 2"/>
          <p:cNvSpPr>
            <a:spLocks noGrp="1"/>
          </p:cNvSpPr>
          <p:nvPr>
            <p:ph type="body"/>
          </p:nvPr>
        </p:nvSpPr>
        <p:spPr>
          <a:xfrm>
            <a:off x="64008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29" name="PlaceHolder 3"/>
          <p:cNvSpPr>
            <a:spLocks noGrp="1"/>
          </p:cNvSpPr>
          <p:nvPr>
            <p:ph type="body"/>
          </p:nvPr>
        </p:nvSpPr>
        <p:spPr>
          <a:xfrm>
            <a:off x="654372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30" name="PlaceHolder 4"/>
          <p:cNvSpPr>
            <a:spLocks noGrp="1"/>
          </p:cNvSpPr>
          <p:nvPr>
            <p:ph type="body"/>
          </p:nvPr>
        </p:nvSpPr>
        <p:spPr>
          <a:xfrm>
            <a:off x="654372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31" name="PlaceHolder 5"/>
          <p:cNvSpPr>
            <a:spLocks noGrp="1"/>
          </p:cNvSpPr>
          <p:nvPr>
            <p:ph type="body"/>
          </p:nvPr>
        </p:nvSpPr>
        <p:spPr>
          <a:xfrm>
            <a:off x="64008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33" name="PlaceHolder 2"/>
          <p:cNvSpPr>
            <a:spLocks noGrp="1"/>
          </p:cNvSpPr>
          <p:nvPr>
            <p:ph type="body"/>
          </p:nvPr>
        </p:nvSpPr>
        <p:spPr>
          <a:xfrm>
            <a:off x="640080" y="2246400"/>
            <a:ext cx="1152108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34" name="PlaceHolder 3"/>
          <p:cNvSpPr>
            <a:spLocks noGrp="1"/>
          </p:cNvSpPr>
          <p:nvPr>
            <p:ph type="body"/>
          </p:nvPr>
        </p:nvSpPr>
        <p:spPr>
          <a:xfrm>
            <a:off x="640080" y="2246400"/>
            <a:ext cx="1152108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pic>
        <p:nvPicPr>
          <p:cNvPr id="35" name="Immagine 34"/>
          <p:cNvPicPr/>
          <p:nvPr/>
        </p:nvPicPr>
        <p:blipFill>
          <a:blip r:embed="rId2"/>
          <a:stretch/>
        </p:blipFill>
        <p:spPr>
          <a:xfrm>
            <a:off x="2910960" y="2246040"/>
            <a:ext cx="6978600" cy="5568120"/>
          </a:xfrm>
          <a:prstGeom prst="rect">
            <a:avLst/>
          </a:prstGeom>
          <a:ln>
            <a:noFill/>
          </a:ln>
        </p:spPr>
      </p:pic>
      <p:pic>
        <p:nvPicPr>
          <p:cNvPr id="36" name="Immagine 35"/>
          <p:cNvPicPr/>
          <p:nvPr/>
        </p:nvPicPr>
        <p:blipFill>
          <a:blip r:embed="rId2"/>
          <a:stretch/>
        </p:blipFill>
        <p:spPr>
          <a:xfrm>
            <a:off x="2910960" y="2246040"/>
            <a:ext cx="6978600" cy="5568120"/>
          </a:xfrm>
          <a:prstGeom prst="rect">
            <a:avLst/>
          </a:prstGeom>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41"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2" name="PlaceHolder 2"/>
          <p:cNvSpPr>
            <a:spLocks noGrp="1"/>
          </p:cNvSpPr>
          <p:nvPr>
            <p:ph type="subTitle"/>
          </p:nvPr>
        </p:nvSpPr>
        <p:spPr>
          <a:xfrm>
            <a:off x="640080" y="2246400"/>
            <a:ext cx="11521080" cy="556812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4" name="PlaceHolder 2"/>
          <p:cNvSpPr>
            <a:spLocks noGrp="1"/>
          </p:cNvSpPr>
          <p:nvPr>
            <p:ph type="body"/>
          </p:nvPr>
        </p:nvSpPr>
        <p:spPr>
          <a:xfrm>
            <a:off x="640080" y="2246400"/>
            <a:ext cx="1152108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6" name="PlaceHolder 2"/>
          <p:cNvSpPr>
            <a:spLocks noGrp="1"/>
          </p:cNvSpPr>
          <p:nvPr>
            <p:ph type="body"/>
          </p:nvPr>
        </p:nvSpPr>
        <p:spPr>
          <a:xfrm>
            <a:off x="64008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47" name="PlaceHolder 3"/>
          <p:cNvSpPr>
            <a:spLocks noGrp="1"/>
          </p:cNvSpPr>
          <p:nvPr>
            <p:ph type="body"/>
          </p:nvPr>
        </p:nvSpPr>
        <p:spPr>
          <a:xfrm>
            <a:off x="654372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8"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49" name="PlaceHolder 1"/>
          <p:cNvSpPr>
            <a:spLocks noGrp="1"/>
          </p:cNvSpPr>
          <p:nvPr>
            <p:ph type="subTitle"/>
          </p:nvPr>
        </p:nvSpPr>
        <p:spPr>
          <a:xfrm>
            <a:off x="640080" y="383040"/>
            <a:ext cx="11521080" cy="743040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1" name="PlaceHolder 2"/>
          <p:cNvSpPr>
            <a:spLocks noGrp="1"/>
          </p:cNvSpPr>
          <p:nvPr>
            <p:ph type="body"/>
          </p:nvPr>
        </p:nvSpPr>
        <p:spPr>
          <a:xfrm>
            <a:off x="64008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52" name="PlaceHolder 3"/>
          <p:cNvSpPr>
            <a:spLocks noGrp="1"/>
          </p:cNvSpPr>
          <p:nvPr>
            <p:ph type="body"/>
          </p:nvPr>
        </p:nvSpPr>
        <p:spPr>
          <a:xfrm>
            <a:off x="64008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53" name="PlaceHolder 4"/>
          <p:cNvSpPr>
            <a:spLocks noGrp="1"/>
          </p:cNvSpPr>
          <p:nvPr>
            <p:ph type="body"/>
          </p:nvPr>
        </p:nvSpPr>
        <p:spPr>
          <a:xfrm>
            <a:off x="654372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4" name="PlaceHolder 2"/>
          <p:cNvSpPr>
            <a:spLocks noGrp="1"/>
          </p:cNvSpPr>
          <p:nvPr>
            <p:ph type="subTitle"/>
          </p:nvPr>
        </p:nvSpPr>
        <p:spPr>
          <a:xfrm>
            <a:off x="640080" y="2246400"/>
            <a:ext cx="11521080" cy="556812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5" name="PlaceHolder 2"/>
          <p:cNvSpPr>
            <a:spLocks noGrp="1"/>
          </p:cNvSpPr>
          <p:nvPr>
            <p:ph type="body"/>
          </p:nvPr>
        </p:nvSpPr>
        <p:spPr>
          <a:xfrm>
            <a:off x="64008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56" name="PlaceHolder 3"/>
          <p:cNvSpPr>
            <a:spLocks noGrp="1"/>
          </p:cNvSpPr>
          <p:nvPr>
            <p:ph type="body"/>
          </p:nvPr>
        </p:nvSpPr>
        <p:spPr>
          <a:xfrm>
            <a:off x="654372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57" name="PlaceHolder 4"/>
          <p:cNvSpPr>
            <a:spLocks noGrp="1"/>
          </p:cNvSpPr>
          <p:nvPr>
            <p:ph type="body"/>
          </p:nvPr>
        </p:nvSpPr>
        <p:spPr>
          <a:xfrm>
            <a:off x="654372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58"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59" name="PlaceHolder 2"/>
          <p:cNvSpPr>
            <a:spLocks noGrp="1"/>
          </p:cNvSpPr>
          <p:nvPr>
            <p:ph type="body"/>
          </p:nvPr>
        </p:nvSpPr>
        <p:spPr>
          <a:xfrm>
            <a:off x="64008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60" name="PlaceHolder 3"/>
          <p:cNvSpPr>
            <a:spLocks noGrp="1"/>
          </p:cNvSpPr>
          <p:nvPr>
            <p:ph type="body"/>
          </p:nvPr>
        </p:nvSpPr>
        <p:spPr>
          <a:xfrm>
            <a:off x="654372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61" name="PlaceHolder 4"/>
          <p:cNvSpPr>
            <a:spLocks noGrp="1"/>
          </p:cNvSpPr>
          <p:nvPr>
            <p:ph type="body"/>
          </p:nvPr>
        </p:nvSpPr>
        <p:spPr>
          <a:xfrm>
            <a:off x="640080" y="5154840"/>
            <a:ext cx="1152108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63" name="PlaceHolder 2"/>
          <p:cNvSpPr>
            <a:spLocks noGrp="1"/>
          </p:cNvSpPr>
          <p:nvPr>
            <p:ph type="body"/>
          </p:nvPr>
        </p:nvSpPr>
        <p:spPr>
          <a:xfrm>
            <a:off x="640080" y="2246400"/>
            <a:ext cx="1152108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64" name="PlaceHolder 3"/>
          <p:cNvSpPr>
            <a:spLocks noGrp="1"/>
          </p:cNvSpPr>
          <p:nvPr>
            <p:ph type="body"/>
          </p:nvPr>
        </p:nvSpPr>
        <p:spPr>
          <a:xfrm>
            <a:off x="640080" y="5154840"/>
            <a:ext cx="1152108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66" name="PlaceHolder 2"/>
          <p:cNvSpPr>
            <a:spLocks noGrp="1"/>
          </p:cNvSpPr>
          <p:nvPr>
            <p:ph type="body"/>
          </p:nvPr>
        </p:nvSpPr>
        <p:spPr>
          <a:xfrm>
            <a:off x="64008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67" name="PlaceHolder 3"/>
          <p:cNvSpPr>
            <a:spLocks noGrp="1"/>
          </p:cNvSpPr>
          <p:nvPr>
            <p:ph type="body"/>
          </p:nvPr>
        </p:nvSpPr>
        <p:spPr>
          <a:xfrm>
            <a:off x="654372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68" name="PlaceHolder 4"/>
          <p:cNvSpPr>
            <a:spLocks noGrp="1"/>
          </p:cNvSpPr>
          <p:nvPr>
            <p:ph type="body"/>
          </p:nvPr>
        </p:nvSpPr>
        <p:spPr>
          <a:xfrm>
            <a:off x="654372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69" name="PlaceHolder 5"/>
          <p:cNvSpPr>
            <a:spLocks noGrp="1"/>
          </p:cNvSpPr>
          <p:nvPr>
            <p:ph type="body"/>
          </p:nvPr>
        </p:nvSpPr>
        <p:spPr>
          <a:xfrm>
            <a:off x="64008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0"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71" name="PlaceHolder 2"/>
          <p:cNvSpPr>
            <a:spLocks noGrp="1"/>
          </p:cNvSpPr>
          <p:nvPr>
            <p:ph type="body"/>
          </p:nvPr>
        </p:nvSpPr>
        <p:spPr>
          <a:xfrm>
            <a:off x="640080" y="2246400"/>
            <a:ext cx="1152108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72" name="PlaceHolder 3"/>
          <p:cNvSpPr>
            <a:spLocks noGrp="1"/>
          </p:cNvSpPr>
          <p:nvPr>
            <p:ph type="body"/>
          </p:nvPr>
        </p:nvSpPr>
        <p:spPr>
          <a:xfrm>
            <a:off x="640080" y="2246400"/>
            <a:ext cx="1152108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pic>
        <p:nvPicPr>
          <p:cNvPr id="73" name="Immagine 72"/>
          <p:cNvPicPr/>
          <p:nvPr/>
        </p:nvPicPr>
        <p:blipFill>
          <a:blip r:embed="rId2"/>
          <a:stretch/>
        </p:blipFill>
        <p:spPr>
          <a:xfrm>
            <a:off x="2910960" y="2246040"/>
            <a:ext cx="6978600" cy="5568120"/>
          </a:xfrm>
          <a:prstGeom prst="rect">
            <a:avLst/>
          </a:prstGeom>
          <a:ln>
            <a:noFill/>
          </a:ln>
        </p:spPr>
      </p:pic>
      <p:pic>
        <p:nvPicPr>
          <p:cNvPr id="74" name="Immagine 73"/>
          <p:cNvPicPr/>
          <p:nvPr/>
        </p:nvPicPr>
        <p:blipFill>
          <a:blip r:embed="rId2"/>
          <a:stretch/>
        </p:blipFill>
        <p:spPr>
          <a:xfrm>
            <a:off x="2910960" y="2246040"/>
            <a:ext cx="6978600" cy="5568120"/>
          </a:xfrm>
          <a:prstGeom prst="rect">
            <a:avLst/>
          </a:prstGeom>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Rectangle 7"/>
          <p:cNvSpPr>
            <a:spLocks noChangeArrowheads="1"/>
          </p:cNvSpPr>
          <p:nvPr/>
        </p:nvSpPr>
        <p:spPr bwMode="auto">
          <a:xfrm rot="16200000">
            <a:off x="6390800" y="-690086"/>
            <a:ext cx="100013" cy="3880485"/>
          </a:xfrm>
          <a:prstGeom prst="rect">
            <a:avLst/>
          </a:prstGeom>
          <a:solidFill>
            <a:schemeClr val="accent5"/>
          </a:solidFill>
          <a:ln w="9525">
            <a:noFill/>
            <a:miter lim="800000"/>
            <a:headEnd/>
            <a:tailEnd/>
          </a:ln>
          <a:effectLst/>
        </p:spPr>
        <p:txBody>
          <a:bodyPr wrap="none" anchor="ctr"/>
          <a:lstStyle/>
          <a:p>
            <a:pPr>
              <a:defRPr/>
            </a:pPr>
            <a:endParaRPr lang="fr-FR" sz="2520">
              <a:latin typeface="Times New Roman" charset="0"/>
            </a:endParaRPr>
          </a:p>
        </p:txBody>
      </p:sp>
      <p:sp>
        <p:nvSpPr>
          <p:cNvPr id="5" name="Rectangle 9"/>
          <p:cNvSpPr>
            <a:spLocks noChangeArrowheads="1"/>
          </p:cNvSpPr>
          <p:nvPr/>
        </p:nvSpPr>
        <p:spPr bwMode="auto">
          <a:xfrm rot="16200000">
            <a:off x="10191275" y="-690086"/>
            <a:ext cx="100013" cy="3880485"/>
          </a:xfrm>
          <a:custGeom>
            <a:avLst/>
            <a:gdLst>
              <a:gd name="connsiteX0" fmla="*/ 0 w 85724"/>
              <a:gd name="connsiteY0" fmla="*/ 0 h 2214578"/>
              <a:gd name="connsiteX1" fmla="*/ 85724 w 85724"/>
              <a:gd name="connsiteY1" fmla="*/ 0 h 2214578"/>
              <a:gd name="connsiteX2" fmla="*/ 85724 w 85724"/>
              <a:gd name="connsiteY2" fmla="*/ 2214578 h 2214578"/>
              <a:gd name="connsiteX3" fmla="*/ 0 w 85724"/>
              <a:gd name="connsiteY3" fmla="*/ 2214578 h 2214578"/>
              <a:gd name="connsiteX4" fmla="*/ 0 w 85724"/>
              <a:gd name="connsiteY4" fmla="*/ 0 h 2214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724" h="2214578">
                <a:moveTo>
                  <a:pt x="0" y="0"/>
                </a:moveTo>
                <a:lnTo>
                  <a:pt x="85724" y="0"/>
                </a:lnTo>
                <a:lnTo>
                  <a:pt x="85724" y="2214578"/>
                </a:lnTo>
                <a:lnTo>
                  <a:pt x="0" y="2214578"/>
                </a:lnTo>
                <a:lnTo>
                  <a:pt x="0" y="0"/>
                </a:lnTo>
                <a:close/>
              </a:path>
            </a:pathLst>
          </a:custGeom>
          <a:solidFill>
            <a:schemeClr val="accent6"/>
          </a:solidFill>
          <a:ln w="9525">
            <a:noFill/>
            <a:miter lim="800000"/>
            <a:headEnd/>
            <a:tailEnd/>
          </a:ln>
          <a:effectLst/>
        </p:spPr>
        <p:txBody>
          <a:bodyPr wrap="none" anchor="ctr"/>
          <a:lstStyle/>
          <a:p>
            <a:pPr>
              <a:defRPr/>
            </a:pPr>
            <a:endParaRPr lang="fr-FR" sz="2520">
              <a:latin typeface="Times New Roman" charset="0"/>
            </a:endParaRPr>
          </a:p>
        </p:txBody>
      </p:sp>
      <p:sp>
        <p:nvSpPr>
          <p:cNvPr id="7" name="Rectangle 10"/>
          <p:cNvSpPr>
            <a:spLocks noChangeArrowheads="1"/>
          </p:cNvSpPr>
          <p:nvPr/>
        </p:nvSpPr>
        <p:spPr bwMode="auto">
          <a:xfrm rot="16200000">
            <a:off x="2510315" y="-690086"/>
            <a:ext cx="100013" cy="388048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fr-FR" sz="2520">
              <a:latin typeface="Times New Roman" pitchFamily="18" charset="0"/>
            </a:endParaRPr>
          </a:p>
        </p:txBody>
      </p:sp>
      <p:pic>
        <p:nvPicPr>
          <p:cNvPr id="8" name="Image 13" descr="eesi_3c_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r="107" b="192"/>
          <a:stretch>
            <a:fillRect/>
          </a:stretch>
        </p:blipFill>
        <p:spPr bwMode="auto">
          <a:xfrm>
            <a:off x="10301288" y="242253"/>
            <a:ext cx="1864677" cy="9578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e la date 3"/>
          <p:cNvSpPr txBox="1">
            <a:spLocks/>
          </p:cNvSpPr>
          <p:nvPr userDrawn="1"/>
        </p:nvSpPr>
        <p:spPr bwMode="auto">
          <a:xfrm>
            <a:off x="453390" y="8832215"/>
            <a:ext cx="3947160" cy="640080"/>
          </a:xfrm>
          <a:prstGeom prst="rect">
            <a:avLst/>
          </a:prstGeom>
          <a:noFill/>
          <a:ln w="9525">
            <a:noFill/>
            <a:miter lim="800000"/>
            <a:headEnd/>
            <a:tailEnd/>
          </a:ln>
          <a:effectLst/>
        </p:spPr>
        <p:txBody>
          <a:bodyPr/>
          <a:lstStyle>
            <a:defPPr>
              <a:defRPr lang="fr-FR"/>
            </a:defPPr>
            <a:lvl1pPr marL="0" marR="0" indent="0" algn="l" defTabSz="914400" rtl="0" eaLnBrk="1" fontAlgn="base" latinLnBrk="0" hangingPunct="1">
              <a:lnSpc>
                <a:spcPct val="100000"/>
              </a:lnSpc>
              <a:spcBef>
                <a:spcPct val="0"/>
              </a:spcBef>
              <a:spcAft>
                <a:spcPct val="0"/>
              </a:spcAft>
              <a:buClrTx/>
              <a:buSzTx/>
              <a:buFontTx/>
              <a:buNone/>
              <a:tabLst/>
              <a:defRPr sz="1000" b="0" i="1" kern="1200">
                <a:solidFill>
                  <a:schemeClr val="accent6">
                    <a:lumMod val="75000"/>
                  </a:schemeClr>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a:lstStyle>
          <a:p>
            <a:pPr>
              <a:defRPr/>
            </a:pPr>
            <a:r>
              <a:rPr lang="fr-FR" sz="1400" dirty="0" smtClean="0"/>
              <a:t>EESI 2 workshop, </a:t>
            </a:r>
          </a:p>
          <a:p>
            <a:pPr>
              <a:defRPr/>
            </a:pPr>
            <a:r>
              <a:rPr lang="fr-FR" sz="1400" dirty="0" smtClean="0"/>
              <a:t>28-29 May. 2013, Le Tremblay</a:t>
            </a:r>
          </a:p>
          <a:p>
            <a:pPr>
              <a:defRPr/>
            </a:pPr>
            <a:endParaRPr lang="fr-FR" sz="1400" dirty="0"/>
          </a:p>
        </p:txBody>
      </p:sp>
      <p:sp>
        <p:nvSpPr>
          <p:cNvPr id="3" name="Espace réservé du contenu 2"/>
          <p:cNvSpPr>
            <a:spLocks noGrp="1"/>
          </p:cNvSpPr>
          <p:nvPr>
            <p:ph idx="1"/>
          </p:nvPr>
        </p:nvSpPr>
        <p:spPr>
          <a:xfrm>
            <a:off x="640080" y="1700191"/>
            <a:ext cx="11521440" cy="6683078"/>
          </a:xfrm>
        </p:spPr>
        <p:txBody>
          <a:bodyPr/>
          <a:lstStyle>
            <a:lvl1pPr>
              <a:buClr>
                <a:schemeClr val="accent6"/>
              </a:buClr>
              <a:defRPr>
                <a:latin typeface="Arial" pitchFamily="34" charset="0"/>
                <a:cs typeface="Arial" pitchFamily="34" charset="0"/>
              </a:defRPr>
            </a:lvl1pPr>
            <a:lvl2pPr>
              <a:buClr>
                <a:schemeClr val="accent6"/>
              </a:buClr>
              <a:defRPr>
                <a:latin typeface="Arial" pitchFamily="34" charset="0"/>
                <a:cs typeface="Arial" pitchFamily="34" charset="0"/>
              </a:defRPr>
            </a:lvl2pPr>
            <a:lvl3pPr>
              <a:buClr>
                <a:schemeClr val="accent6"/>
              </a:buClr>
              <a:defRPr>
                <a:latin typeface="Arial" pitchFamily="34" charset="0"/>
                <a:cs typeface="Arial" pitchFamily="34" charset="0"/>
              </a:defRPr>
            </a:lvl3pPr>
            <a:lvl4pPr>
              <a:buClr>
                <a:schemeClr val="accent6"/>
              </a:buClr>
              <a:defRPr>
                <a:latin typeface="Arial" pitchFamily="34" charset="0"/>
                <a:cs typeface="Arial" pitchFamily="34" charset="0"/>
              </a:defRPr>
            </a:lvl4pPr>
            <a:lvl5pPr>
              <a:buClr>
                <a:schemeClr val="accent6"/>
              </a:buClr>
              <a:defRPr>
                <a:latin typeface="Arial" pitchFamily="34" charset="0"/>
                <a:cs typeface="Arial" pitchFamily="34" charset="0"/>
              </a:defRPr>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6" name="Rectangle 2"/>
          <p:cNvSpPr>
            <a:spLocks noGrp="1" noChangeArrowheads="1"/>
          </p:cNvSpPr>
          <p:nvPr>
            <p:ph type="title"/>
          </p:nvPr>
        </p:nvSpPr>
        <p:spPr bwMode="auto">
          <a:xfrm>
            <a:off x="640080" y="400019"/>
            <a:ext cx="11521440" cy="700092"/>
          </a:xfrm>
          <a:prstGeom prst="rect">
            <a:avLst/>
          </a:prstGeom>
          <a:noFill/>
          <a:ln w="9525">
            <a:noFill/>
            <a:miter lim="800000"/>
            <a:headEnd/>
            <a:tailEnd/>
          </a:ln>
        </p:spPr>
        <p:txBody>
          <a:bodyPr/>
          <a:lstStyle>
            <a:lvl1pPr>
              <a:defRPr>
                <a:solidFill>
                  <a:schemeClr val="accent1"/>
                </a:solidFill>
              </a:defRPr>
            </a:lvl1pPr>
          </a:lstStyle>
          <a:p>
            <a:pPr lvl="0"/>
            <a:r>
              <a:rPr lang="fr-FR" dirty="0" smtClean="0"/>
              <a:t>Cliquez pour modifier le style du titre</a:t>
            </a:r>
          </a:p>
        </p:txBody>
      </p:sp>
      <p:sp>
        <p:nvSpPr>
          <p:cNvPr id="10" name="Rectangle 6"/>
          <p:cNvSpPr>
            <a:spLocks noGrp="1" noChangeArrowheads="1"/>
          </p:cNvSpPr>
          <p:nvPr>
            <p:ph type="sldNum" sz="quarter" idx="10"/>
          </p:nvPr>
        </p:nvSpPr>
        <p:spPr/>
        <p:txBody>
          <a:bodyPr/>
          <a:lstStyle>
            <a:lvl1pPr algn="ctr">
              <a:defRPr/>
            </a:lvl1pPr>
          </a:lstStyle>
          <a:p>
            <a:pPr>
              <a:defRPr/>
            </a:pPr>
            <a:fld id="{79BA460B-0D80-4A82-8403-48D2164BAF11}" type="slidenum">
              <a:rPr lang="fr-FR"/>
              <a:pPr>
                <a:defRPr/>
              </a:pPr>
              <a:t>‹N›</a:t>
            </a:fld>
            <a:endParaRPr lang="fr-FR" dirty="0"/>
          </a:p>
        </p:txBody>
      </p:sp>
    </p:spTree>
    <p:extLst>
      <p:ext uri="{BB962C8B-B14F-4D97-AF65-F5344CB8AC3E}">
        <p14:creationId xmlns:p14="http://schemas.microsoft.com/office/powerpoint/2010/main" val="35166534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pic>
        <p:nvPicPr>
          <p:cNvPr id="3" name="Immagine 2"/>
          <p:cNvPicPr>
            <a:picLocks noChangeAspect="1"/>
          </p:cNvPicPr>
          <p:nvPr userDrawn="1"/>
        </p:nvPicPr>
        <p:blipFill>
          <a:blip r:embed="rId2"/>
          <a:stretch>
            <a:fillRect/>
          </a:stretch>
        </p:blipFill>
        <p:spPr>
          <a:xfrm>
            <a:off x="11910147" y="8663942"/>
            <a:ext cx="891454" cy="937259"/>
          </a:xfrm>
          <a:prstGeom prst="rect">
            <a:avLst/>
          </a:prstGeom>
        </p:spPr>
      </p:pic>
    </p:spTree>
    <p:extLst>
      <p:ext uri="{BB962C8B-B14F-4D97-AF65-F5344CB8AC3E}">
        <p14:creationId xmlns:p14="http://schemas.microsoft.com/office/powerpoint/2010/main" val="416798329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Titolo e contenuto">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880110" y="476684"/>
            <a:ext cx="11041380" cy="1108076"/>
          </a:xfrm>
          <a:prstGeom prst="rect">
            <a:avLst/>
          </a:prstGeom>
          <a:noFill/>
          <a:ln>
            <a:noFill/>
          </a:ln>
        </p:spPr>
        <p:txBody>
          <a:bodyPr lIns="91425" tIns="91425" rIns="91425" bIns="91425" anchor="ctr" anchorCtr="0"/>
          <a:lstStyle>
            <a:lvl1pPr marL="0" marR="0" lvl="0" indent="0" algn="l" rtl="0">
              <a:lnSpc>
                <a:spcPct val="90000"/>
              </a:lnSpc>
              <a:spcBef>
                <a:spcPts val="0"/>
              </a:spcBef>
              <a:buClr>
                <a:srgbClr val="595959"/>
              </a:buClr>
              <a:buFont typeface="Arial"/>
              <a:buNone/>
              <a:defRPr sz="4480" b="0" i="0" u="none" strike="noStrike" cap="none">
                <a:solidFill>
                  <a:srgbClr val="595959"/>
                </a:solidFill>
                <a:latin typeface="Arial"/>
                <a:ea typeface="Arial"/>
                <a:cs typeface="Arial"/>
                <a:sym typeface="Arial"/>
              </a:defRPr>
            </a:lvl1pPr>
            <a:lvl2pPr lvl="1" indent="0">
              <a:spcBef>
                <a:spcPts val="0"/>
              </a:spcBef>
              <a:buNone/>
              <a:defRPr sz="2520"/>
            </a:lvl2pPr>
            <a:lvl3pPr lvl="2" indent="0">
              <a:spcBef>
                <a:spcPts val="0"/>
              </a:spcBef>
              <a:buNone/>
              <a:defRPr sz="2520"/>
            </a:lvl3pPr>
            <a:lvl4pPr lvl="3" indent="0">
              <a:spcBef>
                <a:spcPts val="0"/>
              </a:spcBef>
              <a:buNone/>
              <a:defRPr sz="2520"/>
            </a:lvl4pPr>
            <a:lvl5pPr lvl="4" indent="0">
              <a:spcBef>
                <a:spcPts val="0"/>
              </a:spcBef>
              <a:buNone/>
              <a:defRPr sz="2520"/>
            </a:lvl5pPr>
            <a:lvl6pPr lvl="5" indent="0">
              <a:spcBef>
                <a:spcPts val="0"/>
              </a:spcBef>
              <a:buNone/>
              <a:defRPr sz="2520"/>
            </a:lvl6pPr>
            <a:lvl7pPr lvl="6" indent="0">
              <a:spcBef>
                <a:spcPts val="0"/>
              </a:spcBef>
              <a:buNone/>
              <a:defRPr sz="2520"/>
            </a:lvl7pPr>
            <a:lvl8pPr lvl="7" indent="0">
              <a:spcBef>
                <a:spcPts val="0"/>
              </a:spcBef>
              <a:buNone/>
              <a:defRPr sz="2520"/>
            </a:lvl8pPr>
            <a:lvl9pPr lvl="8" indent="0">
              <a:spcBef>
                <a:spcPts val="0"/>
              </a:spcBef>
              <a:buNone/>
              <a:defRPr sz="2520"/>
            </a:lvl9pPr>
          </a:lstStyle>
          <a:p>
            <a:endParaRPr/>
          </a:p>
        </p:txBody>
      </p:sp>
      <p:sp>
        <p:nvSpPr>
          <p:cNvPr id="21" name="Shape 21"/>
          <p:cNvSpPr txBox="1">
            <a:spLocks noGrp="1"/>
          </p:cNvSpPr>
          <p:nvPr>
            <p:ph type="body" idx="1"/>
          </p:nvPr>
        </p:nvSpPr>
        <p:spPr>
          <a:xfrm>
            <a:off x="880110" y="2263471"/>
            <a:ext cx="11041380" cy="6384277"/>
          </a:xfrm>
          <a:prstGeom prst="rect">
            <a:avLst/>
          </a:prstGeom>
          <a:noFill/>
          <a:ln>
            <a:noFill/>
          </a:ln>
        </p:spPr>
        <p:txBody>
          <a:bodyPr lIns="91425" tIns="91425" rIns="91425" bIns="91425" anchor="t" anchorCtr="0"/>
          <a:lstStyle>
            <a:lvl1pPr marL="320040" marR="0" lvl="0" indent="-71120" algn="l" rtl="0">
              <a:lnSpc>
                <a:spcPct val="90000"/>
              </a:lnSpc>
              <a:spcBef>
                <a:spcPts val="1400"/>
              </a:spcBef>
              <a:buClr>
                <a:srgbClr val="595959"/>
              </a:buClr>
              <a:buSzPct val="100000"/>
              <a:buFont typeface="Arial"/>
              <a:buChar char="•"/>
              <a:defRPr sz="3920" b="0" i="0" u="none" strike="noStrike" cap="none">
                <a:solidFill>
                  <a:srgbClr val="595959"/>
                </a:solidFill>
                <a:latin typeface="Arial"/>
                <a:ea typeface="Arial"/>
                <a:cs typeface="Arial"/>
                <a:sym typeface="Arial"/>
              </a:defRPr>
            </a:lvl1pPr>
            <a:lvl2pPr marL="960120" marR="0" lvl="1" indent="-106680" algn="l" rtl="0">
              <a:lnSpc>
                <a:spcPct val="90000"/>
              </a:lnSpc>
              <a:spcBef>
                <a:spcPts val="700"/>
              </a:spcBef>
              <a:buClr>
                <a:srgbClr val="595959"/>
              </a:buClr>
              <a:buSzPct val="100000"/>
              <a:buFont typeface="Arial"/>
              <a:buChar char="•"/>
              <a:defRPr sz="3360" b="0" i="0" u="none" strike="noStrike" cap="none">
                <a:solidFill>
                  <a:srgbClr val="595959"/>
                </a:solidFill>
                <a:latin typeface="Arial"/>
                <a:ea typeface="Arial"/>
                <a:cs typeface="Arial"/>
                <a:sym typeface="Arial"/>
              </a:defRPr>
            </a:lvl2pPr>
            <a:lvl3pPr marL="1600200" marR="0" lvl="2" indent="-142240" algn="l" rtl="0">
              <a:lnSpc>
                <a:spcPct val="90000"/>
              </a:lnSpc>
              <a:spcBef>
                <a:spcPts val="700"/>
              </a:spcBef>
              <a:buClr>
                <a:srgbClr val="595959"/>
              </a:buClr>
              <a:buSzPct val="100000"/>
              <a:buFont typeface="Arial"/>
              <a:buChar char="•"/>
              <a:defRPr sz="2800" b="0" i="0" u="none" strike="noStrike" cap="none">
                <a:solidFill>
                  <a:srgbClr val="595959"/>
                </a:solidFill>
                <a:latin typeface="Arial"/>
                <a:ea typeface="Arial"/>
                <a:cs typeface="Arial"/>
                <a:sym typeface="Arial"/>
              </a:defRPr>
            </a:lvl3pPr>
            <a:lvl4pPr marL="2240280" marR="0" lvl="3" indent="-160020" algn="l" rtl="0">
              <a:lnSpc>
                <a:spcPct val="90000"/>
              </a:lnSpc>
              <a:spcBef>
                <a:spcPts val="700"/>
              </a:spcBef>
              <a:buClr>
                <a:srgbClr val="595959"/>
              </a:buClr>
              <a:buSzPct val="100000"/>
              <a:buFont typeface="Arial"/>
              <a:buChar char="•"/>
              <a:defRPr sz="2520" b="0" i="0" u="none" strike="noStrike" cap="none">
                <a:solidFill>
                  <a:srgbClr val="595959"/>
                </a:solidFill>
                <a:latin typeface="Arial"/>
                <a:ea typeface="Arial"/>
                <a:cs typeface="Arial"/>
                <a:sym typeface="Arial"/>
              </a:defRPr>
            </a:lvl4pPr>
            <a:lvl5pPr marL="2880360" marR="0" lvl="4" indent="-160020" algn="l" rtl="0">
              <a:lnSpc>
                <a:spcPct val="90000"/>
              </a:lnSpc>
              <a:spcBef>
                <a:spcPts val="700"/>
              </a:spcBef>
              <a:buClr>
                <a:srgbClr val="595959"/>
              </a:buClr>
              <a:buSzPct val="100000"/>
              <a:buFont typeface="Arial"/>
              <a:buChar char="•"/>
              <a:defRPr sz="2520" b="0" i="0" u="none" strike="noStrike" cap="none">
                <a:solidFill>
                  <a:srgbClr val="595959"/>
                </a:solidFill>
                <a:latin typeface="Arial"/>
                <a:ea typeface="Arial"/>
                <a:cs typeface="Arial"/>
                <a:sym typeface="Arial"/>
              </a:defRPr>
            </a:lvl5pPr>
            <a:lvl6pPr marL="3520440" marR="0" lvl="5" indent="-160020" algn="l" rtl="0">
              <a:lnSpc>
                <a:spcPct val="90000"/>
              </a:lnSpc>
              <a:spcBef>
                <a:spcPts val="700"/>
              </a:spcBef>
              <a:buClr>
                <a:schemeClr val="dk1"/>
              </a:buClr>
              <a:buSzPct val="100000"/>
              <a:buFont typeface="Arial"/>
              <a:buChar char="•"/>
              <a:defRPr sz="2520" b="0" i="0" u="none" strike="noStrike" cap="none">
                <a:solidFill>
                  <a:schemeClr val="dk1"/>
                </a:solidFill>
                <a:latin typeface="Calibri"/>
                <a:ea typeface="Calibri"/>
                <a:cs typeface="Calibri"/>
                <a:sym typeface="Calibri"/>
              </a:defRPr>
            </a:lvl6pPr>
            <a:lvl7pPr marL="4160520" marR="0" lvl="6" indent="-160020" algn="l" rtl="0">
              <a:lnSpc>
                <a:spcPct val="90000"/>
              </a:lnSpc>
              <a:spcBef>
                <a:spcPts val="700"/>
              </a:spcBef>
              <a:buClr>
                <a:schemeClr val="dk1"/>
              </a:buClr>
              <a:buSzPct val="100000"/>
              <a:buFont typeface="Arial"/>
              <a:buChar char="•"/>
              <a:defRPr sz="2520" b="0" i="0" u="none" strike="noStrike" cap="none">
                <a:solidFill>
                  <a:schemeClr val="dk1"/>
                </a:solidFill>
                <a:latin typeface="Calibri"/>
                <a:ea typeface="Calibri"/>
                <a:cs typeface="Calibri"/>
                <a:sym typeface="Calibri"/>
              </a:defRPr>
            </a:lvl7pPr>
            <a:lvl8pPr marL="4800600" marR="0" lvl="7" indent="-160020" algn="l" rtl="0">
              <a:lnSpc>
                <a:spcPct val="90000"/>
              </a:lnSpc>
              <a:spcBef>
                <a:spcPts val="700"/>
              </a:spcBef>
              <a:buClr>
                <a:schemeClr val="dk1"/>
              </a:buClr>
              <a:buSzPct val="100000"/>
              <a:buFont typeface="Arial"/>
              <a:buChar char="•"/>
              <a:defRPr sz="2520" b="0" i="0" u="none" strike="noStrike" cap="none">
                <a:solidFill>
                  <a:schemeClr val="dk1"/>
                </a:solidFill>
                <a:latin typeface="Calibri"/>
                <a:ea typeface="Calibri"/>
                <a:cs typeface="Calibri"/>
                <a:sym typeface="Calibri"/>
              </a:defRPr>
            </a:lvl8pPr>
            <a:lvl9pPr marL="5440680" marR="0" lvl="8" indent="-160020" algn="l" rtl="0">
              <a:lnSpc>
                <a:spcPct val="90000"/>
              </a:lnSpc>
              <a:spcBef>
                <a:spcPts val="700"/>
              </a:spcBef>
              <a:buClr>
                <a:schemeClr val="dk1"/>
              </a:buClr>
              <a:buSzPct val="100000"/>
              <a:buFont typeface="Arial"/>
              <a:buChar char="•"/>
              <a:defRPr sz="2520" b="0" i="0" u="none" strike="noStrike" cap="none">
                <a:solidFill>
                  <a:schemeClr val="dk1"/>
                </a:solidFill>
                <a:latin typeface="Calibri"/>
                <a:ea typeface="Calibri"/>
                <a:cs typeface="Calibri"/>
                <a:sym typeface="Calibri"/>
              </a:defRPr>
            </a:lvl9pPr>
          </a:lstStyle>
          <a:p>
            <a:endParaRPr/>
          </a:p>
        </p:txBody>
      </p:sp>
      <p:pic>
        <p:nvPicPr>
          <p:cNvPr id="22" name="Shape 22"/>
          <p:cNvPicPr preferRelativeResize="0"/>
          <p:nvPr/>
        </p:nvPicPr>
        <p:blipFill rotWithShape="1">
          <a:blip r:embed="rId2">
            <a:alphaModFix/>
          </a:blip>
          <a:srcRect/>
          <a:stretch/>
        </p:blipFill>
        <p:spPr>
          <a:xfrm>
            <a:off x="9959445" y="732844"/>
            <a:ext cx="1960563" cy="548344"/>
          </a:xfrm>
          <a:prstGeom prst="rect">
            <a:avLst/>
          </a:prstGeom>
          <a:noFill/>
          <a:ln>
            <a:noFill/>
          </a:ln>
        </p:spPr>
      </p:pic>
      <p:cxnSp>
        <p:nvCxnSpPr>
          <p:cNvPr id="23" name="Shape 23"/>
          <p:cNvCxnSpPr/>
          <p:nvPr/>
        </p:nvCxnSpPr>
        <p:spPr>
          <a:xfrm>
            <a:off x="832250" y="1410891"/>
            <a:ext cx="11041380" cy="0"/>
          </a:xfrm>
          <a:prstGeom prst="straightConnector1">
            <a:avLst/>
          </a:prstGeom>
          <a:noFill/>
          <a:ln w="19050" cap="flat" cmpd="sng">
            <a:solidFill>
              <a:srgbClr val="E50C2C"/>
            </a:solidFill>
            <a:prstDash val="solid"/>
            <a:miter/>
            <a:headEnd type="none" w="med" len="med"/>
            <a:tailEnd type="none" w="med" len="med"/>
          </a:ln>
        </p:spPr>
      </p:cxnSp>
      <p:pic>
        <p:nvPicPr>
          <p:cNvPr id="24" name="Shape 24"/>
          <p:cNvPicPr preferRelativeResize="0"/>
          <p:nvPr/>
        </p:nvPicPr>
        <p:blipFill rotWithShape="1">
          <a:blip r:embed="rId3">
            <a:alphaModFix/>
          </a:blip>
          <a:srcRect b="30283"/>
          <a:stretch/>
        </p:blipFill>
        <p:spPr>
          <a:xfrm>
            <a:off x="407035" y="8723525"/>
            <a:ext cx="1148742" cy="608654"/>
          </a:xfrm>
          <a:prstGeom prst="rect">
            <a:avLst/>
          </a:prstGeom>
          <a:noFill/>
          <a:ln>
            <a:noFill/>
          </a:ln>
        </p:spPr>
      </p:pic>
      <p:sp>
        <p:nvSpPr>
          <p:cNvPr id="25" name="Shape 25"/>
          <p:cNvSpPr txBox="1"/>
          <p:nvPr/>
        </p:nvSpPr>
        <p:spPr>
          <a:xfrm>
            <a:off x="1468074" y="9098518"/>
            <a:ext cx="10934634" cy="238430"/>
          </a:xfrm>
          <a:prstGeom prst="rect">
            <a:avLst/>
          </a:prstGeom>
          <a:noFill/>
          <a:ln>
            <a:noFill/>
          </a:ln>
        </p:spPr>
        <p:txBody>
          <a:bodyPr lIns="127995" tIns="63980" rIns="127995" bIns="63980" anchor="t" anchorCtr="0">
            <a:noAutofit/>
          </a:bodyPr>
          <a:lstStyle/>
          <a:p>
            <a:pPr marL="0" marR="0" lvl="0" indent="0" algn="l" rtl="0">
              <a:spcBef>
                <a:spcPts val="0"/>
              </a:spcBef>
              <a:buSzPct val="25000"/>
              <a:buNone/>
            </a:pPr>
            <a:r>
              <a:rPr lang="it-IT" sz="1120" dirty="0" smtClean="0">
                <a:solidFill>
                  <a:schemeClr val="tx1">
                    <a:lumMod val="50000"/>
                    <a:lumOff val="50000"/>
                  </a:schemeClr>
                </a:solidFill>
                <a:latin typeface="Arial"/>
                <a:ea typeface="Arial"/>
                <a:cs typeface="Arial"/>
                <a:sym typeface="Arial"/>
              </a:rPr>
              <a:t>H2020 _ EU CENTRE OF EXCELLENCE                                                                                  </a:t>
            </a:r>
            <a:r>
              <a:rPr lang="it-IT" sz="1120" baseline="0" dirty="0" smtClean="0">
                <a:solidFill>
                  <a:schemeClr val="tx1">
                    <a:lumMod val="50000"/>
                    <a:lumOff val="50000"/>
                  </a:schemeClr>
                </a:solidFill>
                <a:latin typeface="Arial"/>
                <a:ea typeface="Arial"/>
                <a:cs typeface="Arial"/>
                <a:sym typeface="Arial"/>
              </a:rPr>
              <a:t>   </a:t>
            </a:r>
            <a:r>
              <a:rPr lang="it-IT" sz="1120" dirty="0" smtClean="0">
                <a:solidFill>
                  <a:schemeClr val="tx1">
                    <a:lumMod val="50000"/>
                    <a:lumOff val="50000"/>
                  </a:schemeClr>
                </a:solidFill>
                <a:latin typeface="Arial"/>
                <a:ea typeface="Arial"/>
                <a:cs typeface="Arial"/>
                <a:sym typeface="Arial"/>
              </a:rPr>
              <a:t>           </a:t>
            </a:r>
            <a:r>
              <a:rPr lang="it-IT" sz="1120" dirty="0" err="1" smtClean="0">
                <a:solidFill>
                  <a:schemeClr val="tx1">
                    <a:lumMod val="50000"/>
                    <a:lumOff val="50000"/>
                  </a:schemeClr>
                </a:solidFill>
                <a:latin typeface="Arial"/>
                <a:ea typeface="Arial"/>
                <a:cs typeface="Arial"/>
                <a:sym typeface="Arial"/>
              </a:rPr>
              <a:t>MaX</a:t>
            </a:r>
            <a:r>
              <a:rPr lang="it-IT" sz="1120" baseline="0" dirty="0" smtClean="0">
                <a:solidFill>
                  <a:schemeClr val="tx1">
                    <a:lumMod val="50000"/>
                    <a:lumOff val="50000"/>
                  </a:schemeClr>
                </a:solidFill>
                <a:latin typeface="Arial"/>
                <a:ea typeface="Arial"/>
                <a:cs typeface="Arial"/>
                <a:sym typeface="Arial"/>
              </a:rPr>
              <a:t> </a:t>
            </a:r>
            <a:r>
              <a:rPr lang="it-IT" sz="1120" dirty="0" smtClean="0">
                <a:solidFill>
                  <a:schemeClr val="tx1">
                    <a:lumMod val="50000"/>
                    <a:lumOff val="50000"/>
                  </a:schemeClr>
                </a:solidFill>
                <a:latin typeface="Arial"/>
                <a:ea typeface="Arial"/>
                <a:cs typeface="Arial"/>
                <a:sym typeface="Arial"/>
              </a:rPr>
              <a:t>REVIEW</a:t>
            </a:r>
            <a:r>
              <a:rPr lang="it-IT" sz="1120" baseline="0" dirty="0" smtClean="0">
                <a:solidFill>
                  <a:schemeClr val="tx1">
                    <a:lumMod val="50000"/>
                    <a:lumOff val="50000"/>
                  </a:schemeClr>
                </a:solidFill>
                <a:latin typeface="Arial"/>
                <a:ea typeface="Arial"/>
                <a:cs typeface="Arial"/>
                <a:sym typeface="Arial"/>
              </a:rPr>
              <a:t> MEETING _ BRUXELLES _ APRIL 21_ 2017</a:t>
            </a:r>
            <a:r>
              <a:rPr lang="it-IT" sz="1120" dirty="0" smtClean="0">
                <a:solidFill>
                  <a:schemeClr val="tx1">
                    <a:lumMod val="50000"/>
                    <a:lumOff val="50000"/>
                  </a:schemeClr>
                </a:solidFill>
                <a:latin typeface="Arial"/>
                <a:ea typeface="Arial"/>
                <a:cs typeface="Arial"/>
                <a:sym typeface="Arial"/>
              </a:rPr>
              <a:t>                                                               </a:t>
            </a:r>
            <a:endParaRPr lang="it-IT" sz="1120" dirty="0">
              <a:solidFill>
                <a:schemeClr val="tx1">
                  <a:lumMod val="50000"/>
                  <a:lumOff val="50000"/>
                </a:schemeClr>
              </a:solidFill>
              <a:latin typeface="Arial"/>
              <a:ea typeface="Arial"/>
              <a:cs typeface="Arial"/>
              <a:sym typeface="Arial"/>
            </a:endParaRPr>
          </a:p>
        </p:txBody>
      </p:sp>
    </p:spTree>
    <p:extLst>
      <p:ext uri="{BB962C8B-B14F-4D97-AF65-F5344CB8AC3E}">
        <p14:creationId xmlns:p14="http://schemas.microsoft.com/office/powerpoint/2010/main" val="1873659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6" name="PlaceHolder 2"/>
          <p:cNvSpPr>
            <a:spLocks noGrp="1"/>
          </p:cNvSpPr>
          <p:nvPr>
            <p:ph type="body"/>
          </p:nvPr>
        </p:nvSpPr>
        <p:spPr>
          <a:xfrm>
            <a:off x="640080" y="2246400"/>
            <a:ext cx="1152108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8" name="PlaceHolder 2"/>
          <p:cNvSpPr>
            <a:spLocks noGrp="1"/>
          </p:cNvSpPr>
          <p:nvPr>
            <p:ph type="body"/>
          </p:nvPr>
        </p:nvSpPr>
        <p:spPr>
          <a:xfrm>
            <a:off x="64008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9" name="PlaceHolder 3"/>
          <p:cNvSpPr>
            <a:spLocks noGrp="1"/>
          </p:cNvSpPr>
          <p:nvPr>
            <p:ph type="body"/>
          </p:nvPr>
        </p:nvSpPr>
        <p:spPr>
          <a:xfrm>
            <a:off x="654372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640080" y="383040"/>
            <a:ext cx="11521080" cy="7430400"/>
          </a:xfrm>
          <a:prstGeom prst="rect">
            <a:avLst/>
          </a:prstGeom>
        </p:spPr>
        <p:txBody>
          <a:bodyPr lIns="0" tIns="0" rIns="0" bIns="0" anchor="ctr"/>
          <a:lstStyle/>
          <a:p>
            <a:pPr algn="ctr"/>
            <a:endParaRPr lang="it-IT"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3" name="PlaceHolder 2"/>
          <p:cNvSpPr>
            <a:spLocks noGrp="1"/>
          </p:cNvSpPr>
          <p:nvPr>
            <p:ph type="body"/>
          </p:nvPr>
        </p:nvSpPr>
        <p:spPr>
          <a:xfrm>
            <a:off x="64008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14" name="PlaceHolder 3"/>
          <p:cNvSpPr>
            <a:spLocks noGrp="1"/>
          </p:cNvSpPr>
          <p:nvPr>
            <p:ph type="body"/>
          </p:nvPr>
        </p:nvSpPr>
        <p:spPr>
          <a:xfrm>
            <a:off x="64008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15" name="PlaceHolder 4"/>
          <p:cNvSpPr>
            <a:spLocks noGrp="1"/>
          </p:cNvSpPr>
          <p:nvPr>
            <p:ph type="body"/>
          </p:nvPr>
        </p:nvSpPr>
        <p:spPr>
          <a:xfrm>
            <a:off x="654372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17" name="PlaceHolder 2"/>
          <p:cNvSpPr>
            <a:spLocks noGrp="1"/>
          </p:cNvSpPr>
          <p:nvPr>
            <p:ph type="body"/>
          </p:nvPr>
        </p:nvSpPr>
        <p:spPr>
          <a:xfrm>
            <a:off x="640080" y="2246400"/>
            <a:ext cx="5622120" cy="55681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18" name="PlaceHolder 3"/>
          <p:cNvSpPr>
            <a:spLocks noGrp="1"/>
          </p:cNvSpPr>
          <p:nvPr>
            <p:ph type="body"/>
          </p:nvPr>
        </p:nvSpPr>
        <p:spPr>
          <a:xfrm>
            <a:off x="654372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19" name="PlaceHolder 4"/>
          <p:cNvSpPr>
            <a:spLocks noGrp="1"/>
          </p:cNvSpPr>
          <p:nvPr>
            <p:ph type="body"/>
          </p:nvPr>
        </p:nvSpPr>
        <p:spPr>
          <a:xfrm>
            <a:off x="6543720" y="515484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640080" y="383040"/>
            <a:ext cx="11521080" cy="1602720"/>
          </a:xfrm>
          <a:prstGeom prst="rect">
            <a:avLst/>
          </a:prstGeom>
        </p:spPr>
        <p:txBody>
          <a:bodyPr lIns="0" tIns="0" rIns="0" bIns="0" anchor="ctr"/>
          <a:lstStyle/>
          <a:p>
            <a:endParaRPr lang="it-IT" sz="1800" b="0" strike="noStrike" spc="-1">
              <a:solidFill>
                <a:srgbClr val="000000"/>
              </a:solidFill>
              <a:uFill>
                <a:solidFill>
                  <a:srgbClr val="FFFFFF"/>
                </a:solidFill>
              </a:uFill>
              <a:latin typeface="Arial"/>
            </a:endParaRPr>
          </a:p>
        </p:txBody>
      </p:sp>
      <p:sp>
        <p:nvSpPr>
          <p:cNvPr id="21" name="PlaceHolder 2"/>
          <p:cNvSpPr>
            <a:spLocks noGrp="1"/>
          </p:cNvSpPr>
          <p:nvPr>
            <p:ph type="body"/>
          </p:nvPr>
        </p:nvSpPr>
        <p:spPr>
          <a:xfrm>
            <a:off x="64008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22" name="PlaceHolder 3"/>
          <p:cNvSpPr>
            <a:spLocks noGrp="1"/>
          </p:cNvSpPr>
          <p:nvPr>
            <p:ph type="body"/>
          </p:nvPr>
        </p:nvSpPr>
        <p:spPr>
          <a:xfrm>
            <a:off x="6543720" y="2246400"/>
            <a:ext cx="562212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
        <p:nvSpPr>
          <p:cNvPr id="23" name="PlaceHolder 4"/>
          <p:cNvSpPr>
            <a:spLocks noGrp="1"/>
          </p:cNvSpPr>
          <p:nvPr>
            <p:ph type="body"/>
          </p:nvPr>
        </p:nvSpPr>
        <p:spPr>
          <a:xfrm>
            <a:off x="640080" y="5154840"/>
            <a:ext cx="11521080" cy="2655720"/>
          </a:xfrm>
          <a:prstGeom prst="rect">
            <a:avLst/>
          </a:prstGeom>
        </p:spPr>
        <p:txBody>
          <a:bodyPr lIns="0" tIns="0" rIns="0" bIns="0"/>
          <a:lstStyle/>
          <a:p>
            <a:endParaRPr lang="it-IT" sz="2800" b="0" strike="noStrike" spc="-1">
              <a:solidFill>
                <a:srgbClr val="000000"/>
              </a:solidFill>
              <a:uFill>
                <a:solidFill>
                  <a:srgbClr val="FFFFFF"/>
                </a:solidFill>
              </a:u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3" name="Immagine 7"/>
          <p:cNvPicPr/>
          <p:nvPr/>
        </p:nvPicPr>
        <p:blipFill>
          <a:blip r:embed="rId15"/>
          <a:stretch/>
        </p:blipFill>
        <p:spPr>
          <a:xfrm>
            <a:off x="10694520" y="7680240"/>
            <a:ext cx="1245600" cy="1328400"/>
          </a:xfrm>
          <a:prstGeom prst="rect">
            <a:avLst/>
          </a:prstGeom>
          <a:ln>
            <a:noFill/>
          </a:ln>
        </p:spPr>
      </p:pic>
      <p:sp>
        <p:nvSpPr>
          <p:cNvPr id="4" name="PlaceHolder 1"/>
          <p:cNvSpPr>
            <a:spLocks noGrp="1"/>
          </p:cNvSpPr>
          <p:nvPr>
            <p:ph type="title"/>
          </p:nvPr>
        </p:nvSpPr>
        <p:spPr>
          <a:xfrm>
            <a:off x="640080" y="383040"/>
            <a:ext cx="11521080" cy="1602720"/>
          </a:xfrm>
          <a:prstGeom prst="rect">
            <a:avLst/>
          </a:prstGeom>
        </p:spPr>
        <p:txBody>
          <a:bodyPr lIns="0" tIns="0" rIns="0" bIns="0" anchor="ctr"/>
          <a:lstStyle/>
          <a:p>
            <a:r>
              <a:rPr lang="it-IT" sz="1800" b="0" strike="noStrike" spc="-1">
                <a:solidFill>
                  <a:srgbClr val="000000"/>
                </a:solidFill>
                <a:uFill>
                  <a:solidFill>
                    <a:srgbClr val="FFFFFF"/>
                  </a:solidFill>
                </a:uFill>
                <a:latin typeface="Arial"/>
              </a:rPr>
              <a:t>Fai clic per modificare il formato del testo del titolo</a:t>
            </a:r>
          </a:p>
        </p:txBody>
      </p:sp>
      <p:sp>
        <p:nvSpPr>
          <p:cNvPr id="2" name="PlaceHolder 2"/>
          <p:cNvSpPr>
            <a:spLocks noGrp="1"/>
          </p:cNvSpPr>
          <p:nvPr>
            <p:ph type="body"/>
          </p:nvPr>
        </p:nvSpPr>
        <p:spPr>
          <a:xfrm>
            <a:off x="640080" y="2246400"/>
            <a:ext cx="11521080" cy="5568120"/>
          </a:xfrm>
          <a:prstGeom prst="rect">
            <a:avLst/>
          </a:prstGeom>
        </p:spPr>
        <p:txBody>
          <a:bodyPr lIns="0" tIns="0" rIns="0" bIns="0"/>
          <a:lstStyle/>
          <a:p>
            <a:pPr marL="432000" indent="-324000">
              <a:buClr>
                <a:srgbClr val="000000"/>
              </a:buClr>
              <a:buSzPct val="45000"/>
              <a:buFont typeface="Wingdings" charset="2"/>
              <a:buChar char=""/>
            </a:pPr>
            <a:r>
              <a:rPr lang="it-IT" sz="28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0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 name="CustomShape 1"/>
          <p:cNvSpPr/>
          <p:nvPr/>
        </p:nvSpPr>
        <p:spPr>
          <a:xfrm>
            <a:off x="0" y="360"/>
            <a:ext cx="12800520" cy="1271160"/>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p:style>
      </p:sp>
      <p:pic>
        <p:nvPicPr>
          <p:cNvPr id="38" name="Immagine 7"/>
          <p:cNvPicPr/>
          <p:nvPr/>
        </p:nvPicPr>
        <p:blipFill>
          <a:blip r:embed="rId14"/>
          <a:stretch/>
        </p:blipFill>
        <p:spPr>
          <a:xfrm>
            <a:off x="3980880" y="8919720"/>
            <a:ext cx="4839120" cy="11880"/>
          </a:xfrm>
          <a:prstGeom prst="rect">
            <a:avLst/>
          </a:prstGeom>
          <a:ln>
            <a:noFill/>
          </a:ln>
        </p:spPr>
      </p:pic>
      <p:sp>
        <p:nvSpPr>
          <p:cNvPr id="39" name="PlaceHolder 2"/>
          <p:cNvSpPr>
            <a:spLocks noGrp="1"/>
          </p:cNvSpPr>
          <p:nvPr>
            <p:ph type="title"/>
          </p:nvPr>
        </p:nvSpPr>
        <p:spPr>
          <a:xfrm>
            <a:off x="640080" y="383040"/>
            <a:ext cx="11521080" cy="1602720"/>
          </a:xfrm>
          <a:prstGeom prst="rect">
            <a:avLst/>
          </a:prstGeom>
        </p:spPr>
        <p:txBody>
          <a:bodyPr lIns="0" tIns="0" rIns="0" bIns="0" anchor="ctr"/>
          <a:lstStyle/>
          <a:p>
            <a:r>
              <a:rPr lang="it-IT" sz="1800" b="0" strike="noStrike" spc="-1">
                <a:solidFill>
                  <a:srgbClr val="000000"/>
                </a:solidFill>
                <a:uFill>
                  <a:solidFill>
                    <a:srgbClr val="FFFFFF"/>
                  </a:solidFill>
                </a:uFill>
                <a:latin typeface="Arial"/>
              </a:rPr>
              <a:t>Fai clic per modificare il formato del testo del titolo</a:t>
            </a:r>
          </a:p>
        </p:txBody>
      </p:sp>
      <p:sp>
        <p:nvSpPr>
          <p:cNvPr id="40" name="PlaceHolder 3"/>
          <p:cNvSpPr>
            <a:spLocks noGrp="1"/>
          </p:cNvSpPr>
          <p:nvPr>
            <p:ph type="body"/>
          </p:nvPr>
        </p:nvSpPr>
        <p:spPr>
          <a:xfrm>
            <a:off x="640080" y="2246400"/>
            <a:ext cx="11521080" cy="5568120"/>
          </a:xfrm>
          <a:prstGeom prst="rect">
            <a:avLst/>
          </a:prstGeom>
        </p:spPr>
        <p:txBody>
          <a:bodyPr lIns="0" tIns="0" rIns="0" bIns="0"/>
          <a:lstStyle/>
          <a:p>
            <a:pPr marL="432000" indent="-324000">
              <a:buClr>
                <a:srgbClr val="000000"/>
              </a:buClr>
              <a:buSzPct val="45000"/>
              <a:buFont typeface="Wingdings" charset="2"/>
              <a:buChar char=""/>
            </a:pPr>
            <a:r>
              <a:rPr lang="it-IT" sz="2800" b="0" strike="noStrike" spc="-1">
                <a:solidFill>
                  <a:srgbClr val="000000"/>
                </a:solidFill>
                <a:uFill>
                  <a:solidFill>
                    <a:srgbClr val="FFFFFF"/>
                  </a:solidFill>
                </a:uFill>
                <a:latin typeface="Arial"/>
              </a:rPr>
              <a:t>Fai clic per modificare il formato del testo della struttura</a:t>
            </a:r>
          </a:p>
          <a:p>
            <a:pPr marL="864000" lvl="1" indent="-324000">
              <a:buClr>
                <a:srgbClr val="000000"/>
              </a:buClr>
              <a:buSzPct val="75000"/>
              <a:buFont typeface="Symbol" charset="2"/>
              <a:buChar char=""/>
            </a:pPr>
            <a:r>
              <a:rPr lang="it-IT" sz="2000" b="0" strike="noStrike" spc="-1">
                <a:solidFill>
                  <a:srgbClr val="000000"/>
                </a:solidFill>
                <a:uFill>
                  <a:solidFill>
                    <a:srgbClr val="FFFFFF"/>
                  </a:solidFill>
                </a:uFill>
                <a:latin typeface="Arial"/>
              </a:rPr>
              <a:t>Secondo livello struttura</a:t>
            </a:r>
          </a:p>
          <a:p>
            <a:pPr marL="1296000" lvl="2" indent="-288000">
              <a:buClr>
                <a:srgbClr val="000000"/>
              </a:buClr>
              <a:buSzPct val="45000"/>
              <a:buFont typeface="Wingdings" charset="2"/>
              <a:buChar char=""/>
            </a:pPr>
            <a:r>
              <a:rPr lang="it-IT" sz="1800" b="0" strike="noStrike" spc="-1">
                <a:solidFill>
                  <a:srgbClr val="000000"/>
                </a:solidFill>
                <a:uFill>
                  <a:solidFill>
                    <a:srgbClr val="FFFFFF"/>
                  </a:solidFill>
                </a:uFill>
                <a:latin typeface="Arial"/>
              </a:rPr>
              <a:t>Terzo livello struttura</a:t>
            </a:r>
          </a:p>
          <a:p>
            <a:pPr marL="1728000" lvl="3" indent="-216000">
              <a:buClr>
                <a:srgbClr val="000000"/>
              </a:buClr>
              <a:buSzPct val="75000"/>
              <a:buFont typeface="Symbol" charset="2"/>
              <a:buChar char=""/>
            </a:pPr>
            <a:r>
              <a:rPr lang="it-IT" sz="1800" b="0" strike="noStrike" spc="-1">
                <a:solidFill>
                  <a:srgbClr val="000000"/>
                </a:solidFill>
                <a:uFill>
                  <a:solidFill>
                    <a:srgbClr val="FFFFFF"/>
                  </a:solidFill>
                </a:uFill>
                <a:latin typeface="Arial"/>
              </a:rPr>
              <a:t>Quarto livello struttura</a:t>
            </a:r>
          </a:p>
          <a:p>
            <a:pPr marL="2160000" lvl="4"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Quinto livello struttura</a:t>
            </a:r>
          </a:p>
          <a:p>
            <a:pPr marL="2592000" lvl="5"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Sesto livello struttura</a:t>
            </a:r>
          </a:p>
          <a:p>
            <a:pPr marL="3024000" lvl="6" indent="-216000">
              <a:buClr>
                <a:srgbClr val="000000"/>
              </a:buClr>
              <a:buSzPct val="45000"/>
              <a:buFont typeface="Wingdings" charset="2"/>
              <a:buChar char=""/>
            </a:pPr>
            <a:r>
              <a:rPr lang="it-IT" sz="2000" b="0" strike="noStrike" spc="-1">
                <a:solidFill>
                  <a:srgbClr val="000000"/>
                </a:solidFill>
                <a:uFill>
                  <a:solidFill>
                    <a:srgbClr val="FFFFFF"/>
                  </a:solidFill>
                </a:uFill>
                <a:latin typeface="Arial"/>
              </a:rPr>
              <a:t>Settimo livello struttura</a:t>
            </a: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lang="it-IT" smtClean="0"/>
              <a:t>Fare clic per modificare lo stile del titolo</a:t>
            </a:r>
            <a:endParaRPr lang="it-IT"/>
          </a:p>
        </p:txBody>
      </p:sp>
      <p:sp>
        <p:nvSpPr>
          <p:cNvPr id="3" name="Segnaposto testo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609E8E3-F7DA-4711-BDAC-4C27CD731226}" type="datetimeFigureOut">
              <a:rPr lang="it-IT" smtClean="0">
                <a:solidFill>
                  <a:prstClr val="black">
                    <a:tint val="75000"/>
                  </a:prstClr>
                </a:solidFill>
              </a:rPr>
              <a:pPr/>
              <a:t>20/03/2018</a:t>
            </a:fld>
            <a:endParaRPr lang="it-IT">
              <a:solidFill>
                <a:prstClr val="black">
                  <a:tint val="75000"/>
                </a:prstClr>
              </a:solidFill>
            </a:endParaRPr>
          </a:p>
        </p:txBody>
      </p:sp>
      <p:sp>
        <p:nvSpPr>
          <p:cNvPr id="5" name="Segnaposto piè di pagina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it-IT">
              <a:solidFill>
                <a:prstClr val="black">
                  <a:tint val="75000"/>
                </a:prstClr>
              </a:solidFill>
            </a:endParaRPr>
          </a:p>
        </p:txBody>
      </p:sp>
      <p:sp>
        <p:nvSpPr>
          <p:cNvPr id="6" name="Segnaposto numero diapositiva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A2D3D520-F5E5-4E96-BBC8-542AEF086FA1}" type="slidenum">
              <a:rPr lang="it-IT" smtClean="0">
                <a:solidFill>
                  <a:prstClr val="black">
                    <a:tint val="75000"/>
                  </a:prstClr>
                </a:solidFill>
              </a:rPr>
              <a:pPr/>
              <a:t>‹N›</a:t>
            </a:fld>
            <a:endParaRPr lang="it-IT">
              <a:solidFill>
                <a:prstClr val="black">
                  <a:tint val="75000"/>
                </a:prstClr>
              </a:solidFill>
            </a:endParaRPr>
          </a:p>
        </p:txBody>
      </p:sp>
    </p:spTree>
    <p:extLst>
      <p:ext uri="{BB962C8B-B14F-4D97-AF65-F5344CB8AC3E}">
        <p14:creationId xmlns:p14="http://schemas.microsoft.com/office/powerpoint/2010/main" val="1375545664"/>
      </p:ext>
    </p:extLst>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Lst>
  <p:txStyles>
    <p:titleStyle>
      <a:lvl1pPr algn="ctr" defTabSz="1280160" rtl="0" eaLnBrk="1" latinLnBrk="0" hangingPunct="1">
        <a:spcBef>
          <a:spcPct val="0"/>
        </a:spcBef>
        <a:buNone/>
        <a:defRPr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itchFamily="34" charset="0"/>
        <a:buChar char="•"/>
        <a:defRPr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it-IT"/>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 name="CustomShape 1"/>
          <p:cNvSpPr/>
          <p:nvPr/>
        </p:nvSpPr>
        <p:spPr>
          <a:xfrm>
            <a:off x="3225600" y="3377184"/>
            <a:ext cx="9576000" cy="30723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5040" b="1" strike="noStrike" spc="-1" dirty="0" smtClean="0">
                <a:solidFill>
                  <a:srgbClr val="FFFFFF"/>
                </a:solidFill>
                <a:uFill>
                  <a:solidFill>
                    <a:srgbClr val="FFFFFF"/>
                  </a:solidFill>
                </a:uFill>
                <a:latin typeface="Dosis"/>
                <a:ea typeface="DejaVu Sans"/>
              </a:rPr>
              <a:t>CED INFN – CINECA TECNOPOLO </a:t>
            </a:r>
            <a:r>
              <a:rPr lang="it-IT" sz="5040" b="1" strike="noStrike" spc="-1" dirty="0" smtClean="0">
                <a:solidFill>
                  <a:srgbClr val="FFFFFF"/>
                </a:solidFill>
                <a:uFill>
                  <a:solidFill>
                    <a:srgbClr val="FFFFFF"/>
                  </a:solidFill>
                </a:uFill>
                <a:latin typeface="Dosis"/>
                <a:ea typeface="DejaVu Sans"/>
              </a:rPr>
              <a:t>BOLOGNA</a:t>
            </a:r>
          </a:p>
          <a:p>
            <a:pPr>
              <a:lnSpc>
                <a:spcPct val="100000"/>
              </a:lnSpc>
            </a:pPr>
            <a:endParaRPr lang="it-IT" sz="5040" b="1" spc="-1" dirty="0">
              <a:solidFill>
                <a:srgbClr val="FFFFFF"/>
              </a:solidFill>
              <a:uFill>
                <a:solidFill>
                  <a:srgbClr val="FFFFFF"/>
                </a:solidFill>
              </a:uFill>
              <a:latin typeface="Dosis"/>
              <a:ea typeface="DejaVu Sans"/>
            </a:endParaRPr>
          </a:p>
          <a:p>
            <a:pPr>
              <a:lnSpc>
                <a:spcPct val="100000"/>
              </a:lnSpc>
            </a:pPr>
            <a:r>
              <a:rPr lang="it-IT" sz="5040" b="1" strike="noStrike" spc="-1" dirty="0" smtClean="0">
                <a:solidFill>
                  <a:srgbClr val="FFFFFF"/>
                </a:solidFill>
                <a:uFill>
                  <a:solidFill>
                    <a:srgbClr val="FFFFFF"/>
                  </a:solidFill>
                </a:uFill>
                <a:latin typeface="Dosis"/>
                <a:ea typeface="DejaVu Sans"/>
              </a:rPr>
              <a:t>Sintesi riunione 11/10/2017 </a:t>
            </a:r>
            <a:endParaRPr lang="it-IT" sz="1800" b="0" strike="noStrike" spc="-1" dirty="0">
              <a:solidFill>
                <a:srgbClr val="000000"/>
              </a:solidFill>
              <a:uFill>
                <a:solidFill>
                  <a:srgbClr val="FFFFFF"/>
                </a:solidFill>
              </a:uFill>
              <a:latin typeface="Arial"/>
            </a:endParaRPr>
          </a:p>
          <a:p>
            <a:pPr>
              <a:lnSpc>
                <a:spcPct val="100000"/>
              </a:lnSpc>
            </a:pPr>
            <a:endParaRPr lang="it-IT" sz="1800" b="0" strike="noStrike" spc="-1" dirty="0">
              <a:solidFill>
                <a:srgbClr val="000000"/>
              </a:solidFill>
              <a:uFill>
                <a:solidFill>
                  <a:srgbClr val="FFFFFF"/>
                </a:solidFill>
              </a:uFill>
              <a:latin typeface="Arial"/>
            </a:endParaRPr>
          </a:p>
          <a:p>
            <a:pPr>
              <a:lnSpc>
                <a:spcPct val="100000"/>
              </a:lnSpc>
            </a:pPr>
            <a:endParaRPr lang="it-IT" sz="1800" b="0" strike="noStrike" spc="-1" dirty="0">
              <a:solidFill>
                <a:srgbClr val="000000"/>
              </a:solidFill>
              <a:uFill>
                <a:solidFill>
                  <a:srgbClr val="FFFFFF"/>
                </a:solidFill>
              </a:uFill>
              <a:latin typeface="Arial"/>
            </a:endParaRPr>
          </a:p>
        </p:txBody>
      </p:sp>
      <p:sp>
        <p:nvSpPr>
          <p:cNvPr id="191" name="CustomShape 2"/>
          <p:cNvSpPr/>
          <p:nvPr/>
        </p:nvSpPr>
        <p:spPr>
          <a:xfrm>
            <a:off x="3225600" y="2060064"/>
            <a:ext cx="7862040" cy="5032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318960" indent="-317880">
              <a:lnSpc>
                <a:spcPct val="100000"/>
              </a:lnSpc>
            </a:pPr>
            <a:r>
              <a:rPr lang="it-IT" sz="2520" b="0" strike="noStrike" spc="-1" dirty="0" smtClean="0">
                <a:solidFill>
                  <a:srgbClr val="FFFFFF"/>
                </a:solidFill>
                <a:uFill>
                  <a:solidFill>
                    <a:srgbClr val="FFFFFF"/>
                  </a:solidFill>
                </a:uFill>
                <a:latin typeface="Dosis"/>
                <a:ea typeface="DejaVu Sans"/>
              </a:rPr>
              <a:t>21 </a:t>
            </a:r>
            <a:r>
              <a:rPr lang="it-IT" sz="2520" b="0" strike="noStrike" spc="-1" dirty="0">
                <a:solidFill>
                  <a:srgbClr val="FFFFFF"/>
                </a:solidFill>
                <a:uFill>
                  <a:solidFill>
                    <a:srgbClr val="FFFFFF"/>
                  </a:solidFill>
                </a:uFill>
                <a:latin typeface="Dosis"/>
                <a:ea typeface="DejaVu Sans"/>
              </a:rPr>
              <a:t>Marzo 2018</a:t>
            </a:r>
            <a:endParaRPr lang="it-IT" sz="1800" b="0" strike="noStrike" spc="-1" dirty="0">
              <a:solidFill>
                <a:srgbClr val="000000"/>
              </a:solidFill>
              <a:uFill>
                <a:solidFill>
                  <a:srgbClr val="FFFFFF"/>
                </a:solidFill>
              </a:uFill>
              <a:latin typeface="Arial"/>
            </a:endParaRPr>
          </a:p>
        </p:txBody>
      </p:sp>
    </p:spTree>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85257"/>
            <a:ext cx="12801600" cy="7200899"/>
          </a:xfrm>
          <a:prstGeom prst="rect">
            <a:avLst/>
          </a:prstGeom>
        </p:spPr>
      </p:pic>
    </p:spTree>
    <p:extLst>
      <p:ext uri="{BB962C8B-B14F-4D97-AF65-F5344CB8AC3E}">
        <p14:creationId xmlns:p14="http://schemas.microsoft.com/office/powerpoint/2010/main" val="310422457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5" name="CustomShape 4"/>
          <p:cNvSpPr/>
          <p:nvPr/>
        </p:nvSpPr>
        <p:spPr>
          <a:xfrm>
            <a:off x="540000" y="1288620"/>
            <a:ext cx="11542680" cy="82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Arial"/>
              <a:ea typeface="DejaVu Sans"/>
              <a:cs typeface="DejaVu Sans"/>
            </a:endParaRPr>
          </a:p>
          <a:p>
            <a:pPr marR="0" lvl="0" algn="just" defTabSz="914400" rtl="0" eaLnBrk="1" fontAlgn="auto" latinLnBrk="0" hangingPunct="1">
              <a:lnSpc>
                <a:spcPct val="100000"/>
              </a:lnSpc>
              <a:spcBef>
                <a:spcPts val="0"/>
              </a:spcBef>
              <a:spcAft>
                <a:spcPts val="0"/>
              </a:spcAft>
              <a:buClrTx/>
              <a:buSzTx/>
              <a:tabLst/>
              <a:defRPr/>
            </a:pPr>
            <a:r>
              <a:rPr kumimoji="0" lang="it-IT" sz="2800" b="1" i="0" u="none" strike="noStrike" kern="1200" cap="none" spc="0" normalizeH="0" baseline="0" noProof="0" dirty="0" smtClean="0">
                <a:ln>
                  <a:noFill/>
                </a:ln>
                <a:solidFill>
                  <a:prstClr val="black"/>
                </a:solidFill>
                <a:effectLst/>
                <a:uLnTx/>
                <a:uFillTx/>
                <a:latin typeface="Arial"/>
                <a:ea typeface="DejaVu Sans"/>
                <a:cs typeface="DejaVu Sans"/>
              </a:rPr>
              <a:t>Infrastruttura meccanica</a:t>
            </a:r>
            <a:endParaRPr lang="it-IT" sz="2800" b="1" dirty="0">
              <a:solidFill>
                <a:prstClr val="black"/>
              </a:solidFill>
              <a:latin typeface="Arial"/>
              <a:ea typeface="DejaVu Sans"/>
              <a:cs typeface="DejaVu Sans"/>
            </a:endParaRPr>
          </a:p>
          <a:p>
            <a:endParaRPr lang="it-IT" sz="2400" dirty="0" smtClean="0">
              <a:solidFill>
                <a:prstClr val="black"/>
              </a:solidFill>
              <a:latin typeface="Arial"/>
              <a:ea typeface="DejaVu Sans"/>
              <a:cs typeface="DejaVu Sans"/>
            </a:endParaRPr>
          </a:p>
          <a:p>
            <a:r>
              <a:rPr lang="it-IT" sz="2800" dirty="0" smtClean="0">
                <a:solidFill>
                  <a:prstClr val="black"/>
                </a:solidFill>
              </a:rPr>
              <a:t>Ipotesi:	</a:t>
            </a:r>
          </a:p>
          <a:p>
            <a:pPr marL="342900" indent="-342900">
              <a:buFont typeface="Wingdings" panose="05000000000000000000" pitchFamily="2" charset="2"/>
              <a:buChar char="ü"/>
            </a:pPr>
            <a:r>
              <a:rPr lang="it-IT" sz="2800" dirty="0">
                <a:solidFill>
                  <a:prstClr val="black"/>
                </a:solidFill>
                <a:latin typeface="Arial"/>
                <a:ea typeface="DejaVu Sans"/>
                <a:cs typeface="DejaVu Sans"/>
              </a:rPr>
              <a:t>Apparati </a:t>
            </a:r>
            <a:r>
              <a:rPr lang="it-IT" sz="2800" dirty="0">
                <a:solidFill>
                  <a:prstClr val="black"/>
                </a:solidFill>
                <a:latin typeface="Arial"/>
                <a:ea typeface="DejaVu Sans"/>
                <a:cs typeface="DejaVu Sans"/>
              </a:rPr>
              <a:t>IT raffreddati a </a:t>
            </a:r>
            <a:r>
              <a:rPr lang="it-IT" sz="2800" dirty="0" smtClean="0">
                <a:solidFill>
                  <a:prstClr val="black"/>
                </a:solidFill>
                <a:latin typeface="Arial"/>
                <a:ea typeface="DejaVu Sans"/>
                <a:cs typeface="DejaVu Sans"/>
              </a:rPr>
              <a:t>liquido: alte </a:t>
            </a:r>
            <a:r>
              <a:rPr lang="it-IT" sz="2800" dirty="0">
                <a:solidFill>
                  <a:prstClr val="black"/>
                </a:solidFill>
                <a:latin typeface="Arial"/>
                <a:ea typeface="DejaVu Sans"/>
                <a:cs typeface="DejaVu Sans"/>
              </a:rPr>
              <a:t>densità di potenza;</a:t>
            </a:r>
          </a:p>
          <a:p>
            <a:pPr marL="342900" lvl="0" indent="-342900">
              <a:buFont typeface="Wingdings" panose="05000000000000000000" pitchFamily="2" charset="2"/>
              <a:buChar char="ü"/>
            </a:pPr>
            <a:r>
              <a:rPr lang="it-IT" sz="2800" dirty="0">
                <a:solidFill>
                  <a:prstClr val="black"/>
                </a:solidFill>
                <a:latin typeface="Arial"/>
                <a:ea typeface="DejaVu Sans"/>
                <a:cs typeface="DejaVu Sans"/>
              </a:rPr>
              <a:t>Soluzione di raffreddamento con impiego di refrigeratori di liquido condensati ad acqua con torre evaporativa e compressore centrifugo (no </a:t>
            </a:r>
            <a:r>
              <a:rPr lang="it-IT" sz="2800" dirty="0" err="1">
                <a:solidFill>
                  <a:prstClr val="black"/>
                </a:solidFill>
                <a:latin typeface="Arial"/>
                <a:ea typeface="DejaVu Sans"/>
                <a:cs typeface="DejaVu Sans"/>
              </a:rPr>
              <a:t>oil</a:t>
            </a:r>
            <a:r>
              <a:rPr lang="it-IT" sz="2800" dirty="0">
                <a:solidFill>
                  <a:prstClr val="black"/>
                </a:solidFill>
                <a:latin typeface="Arial"/>
                <a:ea typeface="DejaVu Sans"/>
                <a:cs typeface="DejaVu Sans"/>
              </a:rPr>
              <a:t>-free) per entrambi i CED;</a:t>
            </a:r>
          </a:p>
          <a:p>
            <a:pPr marL="342900" lvl="0" indent="-342900">
              <a:buFont typeface="Wingdings" panose="05000000000000000000" pitchFamily="2" charset="2"/>
              <a:buChar char="ü"/>
            </a:pPr>
            <a:r>
              <a:rPr lang="it-IT" sz="2800" dirty="0">
                <a:solidFill>
                  <a:prstClr val="black"/>
                </a:solidFill>
                <a:latin typeface="Arial"/>
                <a:ea typeface="DejaVu Sans"/>
                <a:cs typeface="DejaVu Sans"/>
              </a:rPr>
              <a:t>possibilità di sviluppare la centrale frigorifera in altezza, ponendo le torri evaporative proprio al di sopra delle macchine (</a:t>
            </a:r>
            <a:r>
              <a:rPr lang="it-IT" sz="2800" dirty="0" err="1">
                <a:solidFill>
                  <a:prstClr val="black"/>
                </a:solidFill>
                <a:latin typeface="Arial"/>
                <a:ea typeface="DejaVu Sans"/>
                <a:cs typeface="DejaVu Sans"/>
              </a:rPr>
              <a:t>chiller</a:t>
            </a:r>
            <a:r>
              <a:rPr lang="it-IT" sz="2800" dirty="0">
                <a:solidFill>
                  <a:prstClr val="black"/>
                </a:solidFill>
                <a:latin typeface="Arial"/>
                <a:ea typeface="DejaVu Sans"/>
                <a:cs typeface="DejaVu Sans"/>
              </a:rPr>
              <a:t>, gruppi di pompaggio, sistema di tubazioni, quadristica elettrica di potenza ed automazione/controllo);</a:t>
            </a:r>
          </a:p>
          <a:p>
            <a:pPr marL="342900" lvl="0" indent="-342900">
              <a:buFont typeface="Wingdings" panose="05000000000000000000" pitchFamily="2" charset="2"/>
              <a:buChar char="ü"/>
            </a:pPr>
            <a:r>
              <a:rPr lang="it-IT" sz="2800" dirty="0">
                <a:solidFill>
                  <a:prstClr val="black"/>
                </a:solidFill>
                <a:latin typeface="Arial"/>
                <a:ea typeface="DejaVu Sans"/>
                <a:cs typeface="DejaVu Sans"/>
              </a:rPr>
              <a:t>richiesta delle stesse temperature del liquido refrigerante per entrambi i CED;</a:t>
            </a:r>
          </a:p>
          <a:p>
            <a:pPr marL="342900" lvl="0" indent="-342900">
              <a:buFont typeface="Wingdings" panose="05000000000000000000" pitchFamily="2" charset="2"/>
              <a:buChar char="ü"/>
            </a:pPr>
            <a:r>
              <a:rPr lang="it-IT" sz="2800" dirty="0">
                <a:solidFill>
                  <a:prstClr val="black"/>
                </a:solidFill>
                <a:latin typeface="Arial"/>
                <a:ea typeface="DejaVu Sans"/>
                <a:cs typeface="DejaVu Sans"/>
              </a:rPr>
              <a:t>ridondanza “n+2</a:t>
            </a:r>
            <a:r>
              <a:rPr lang="it-IT" sz="2800" dirty="0">
                <a:solidFill>
                  <a:prstClr val="black"/>
                </a:solidFill>
                <a:latin typeface="Arial"/>
                <a:ea typeface="DejaVu Sans"/>
                <a:cs typeface="DejaVu Sans"/>
              </a:rPr>
              <a:t>” condivisa: </a:t>
            </a:r>
            <a:r>
              <a:rPr lang="it-IT" sz="2800" dirty="0">
                <a:solidFill>
                  <a:prstClr val="black"/>
                </a:solidFill>
                <a:latin typeface="Arial"/>
                <a:ea typeface="DejaVu Sans"/>
                <a:cs typeface="DejaVu Sans"/>
              </a:rPr>
              <a:t>in caso di necessità simultanea di entrambi i CED si riduce a “n+1”;</a:t>
            </a:r>
          </a:p>
          <a:p>
            <a:pPr marL="342900" lvl="0" indent="-342900">
              <a:buFont typeface="Wingdings" panose="05000000000000000000" pitchFamily="2" charset="2"/>
              <a:buChar char="ü"/>
            </a:pPr>
            <a:r>
              <a:rPr lang="it-IT" sz="2800" dirty="0">
                <a:solidFill>
                  <a:prstClr val="black"/>
                </a:solidFill>
                <a:latin typeface="Arial"/>
                <a:ea typeface="DejaVu Sans"/>
                <a:cs typeface="DejaVu Sans"/>
              </a:rPr>
              <a:t>condivisione tra CNAF e CINECA dell’accesso all'unico sistema di controllo e supervisione globale dei refrigeratori stessi.</a:t>
            </a:r>
          </a:p>
          <a:p>
            <a:endParaRPr lang="it-IT" sz="2400" dirty="0">
              <a:solidFill>
                <a:prstClr val="black"/>
              </a:solid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Tree>
    <p:extLst>
      <p:ext uri="{BB962C8B-B14F-4D97-AF65-F5344CB8AC3E}">
        <p14:creationId xmlns:p14="http://schemas.microsoft.com/office/powerpoint/2010/main" val="142606713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5" name="CustomShape 4"/>
          <p:cNvSpPr/>
          <p:nvPr/>
        </p:nvSpPr>
        <p:spPr>
          <a:xfrm>
            <a:off x="540000" y="1288620"/>
            <a:ext cx="11542680" cy="82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Arial"/>
              <a:ea typeface="DejaVu Sans"/>
              <a:cs typeface="DejaVu Sans"/>
            </a:endParaRPr>
          </a:p>
          <a:p>
            <a:pPr marR="0" lvl="0" algn="just" defTabSz="914400" rtl="0" eaLnBrk="1" fontAlgn="auto" latinLnBrk="0" hangingPunct="1">
              <a:lnSpc>
                <a:spcPct val="100000"/>
              </a:lnSpc>
              <a:spcBef>
                <a:spcPts val="0"/>
              </a:spcBef>
              <a:spcAft>
                <a:spcPts val="0"/>
              </a:spcAft>
              <a:buClrTx/>
              <a:buSzTx/>
              <a:tabLst/>
              <a:defRPr/>
            </a:pPr>
            <a:r>
              <a:rPr kumimoji="0" lang="it-IT" sz="2800" b="1" i="0" u="none" strike="noStrike" kern="1200" cap="none" spc="0" normalizeH="0" baseline="0" noProof="0" dirty="0" smtClean="0">
                <a:ln>
                  <a:noFill/>
                </a:ln>
                <a:solidFill>
                  <a:prstClr val="black"/>
                </a:solidFill>
                <a:effectLst/>
                <a:uLnTx/>
                <a:uFillTx/>
                <a:latin typeface="Arial"/>
                <a:ea typeface="DejaVu Sans"/>
                <a:cs typeface="DejaVu Sans"/>
              </a:rPr>
              <a:t>Infrastruttura meccanica</a:t>
            </a:r>
            <a:endParaRPr lang="it-IT" sz="2800" b="1" dirty="0">
              <a:solidFill>
                <a:prstClr val="black"/>
              </a:solidFill>
              <a:latin typeface="Arial"/>
              <a:ea typeface="DejaVu Sans"/>
              <a:cs typeface="DejaVu Sans"/>
            </a:endParaRPr>
          </a:p>
          <a:p>
            <a:endParaRPr lang="it-IT" sz="2400" dirty="0" smtClean="0">
              <a:solidFill>
                <a:prstClr val="black"/>
              </a:solidFill>
              <a:latin typeface="Arial"/>
              <a:ea typeface="DejaVu Sans"/>
              <a:cs typeface="DejaVu Sans"/>
            </a:endParaRPr>
          </a:p>
          <a:p>
            <a:pPr algn="just">
              <a:spcAft>
                <a:spcPts val="1200"/>
              </a:spcAft>
            </a:pPr>
            <a:r>
              <a:rPr lang="it-IT" sz="2800" dirty="0" smtClean="0">
                <a:solidFill>
                  <a:prstClr val="black"/>
                </a:solidFill>
              </a:rPr>
              <a:t>	Si prevede un impianto </a:t>
            </a:r>
            <a:r>
              <a:rPr lang="it-IT" sz="2800" dirty="0">
                <a:solidFill>
                  <a:prstClr val="black"/>
                </a:solidFill>
              </a:rPr>
              <a:t>di distribuzione dell'acqua refrigerata </a:t>
            </a:r>
            <a:r>
              <a:rPr lang="it-IT" sz="2800" dirty="0" smtClean="0">
                <a:solidFill>
                  <a:prstClr val="black"/>
                </a:solidFill>
              </a:rPr>
              <a:t>costituito da</a:t>
            </a:r>
            <a:r>
              <a:rPr lang="it-IT" sz="2800" dirty="0">
                <a:solidFill>
                  <a:prstClr val="black"/>
                </a:solidFill>
              </a:rPr>
              <a:t> quattro circuiti </a:t>
            </a:r>
            <a:r>
              <a:rPr lang="it-IT" sz="2800" dirty="0" smtClean="0">
                <a:solidFill>
                  <a:prstClr val="black"/>
                </a:solidFill>
              </a:rPr>
              <a:t>secondari, </a:t>
            </a:r>
            <a:r>
              <a:rPr lang="it-IT" sz="2800" dirty="0">
                <a:solidFill>
                  <a:prstClr val="black"/>
                </a:solidFill>
              </a:rPr>
              <a:t>da 6 MW </a:t>
            </a:r>
            <a:r>
              <a:rPr lang="it-IT" sz="2800" dirty="0" smtClean="0">
                <a:solidFill>
                  <a:prstClr val="black"/>
                </a:solidFill>
              </a:rPr>
              <a:t>di potenza frigorifera nominale </a:t>
            </a:r>
            <a:r>
              <a:rPr lang="it-IT" sz="2800" dirty="0">
                <a:solidFill>
                  <a:prstClr val="black"/>
                </a:solidFill>
              </a:rPr>
              <a:t>ciascuno.</a:t>
            </a:r>
          </a:p>
          <a:p>
            <a:pPr algn="just">
              <a:spcAft>
                <a:spcPts val="1200"/>
              </a:spcAft>
            </a:pPr>
            <a:r>
              <a:rPr lang="it-IT" sz="2800" dirty="0" smtClean="0">
                <a:solidFill>
                  <a:prstClr val="black"/>
                </a:solidFill>
              </a:rPr>
              <a:t>	La </a:t>
            </a:r>
            <a:r>
              <a:rPr lang="it-IT" sz="2800" dirty="0">
                <a:solidFill>
                  <a:prstClr val="black"/>
                </a:solidFill>
              </a:rPr>
              <a:t>centrale </a:t>
            </a:r>
            <a:r>
              <a:rPr lang="it-IT" sz="2800" dirty="0" smtClean="0">
                <a:solidFill>
                  <a:prstClr val="black"/>
                </a:solidFill>
              </a:rPr>
              <a:t>è </a:t>
            </a:r>
            <a:r>
              <a:rPr lang="it-IT" sz="2800" dirty="0">
                <a:solidFill>
                  <a:prstClr val="black"/>
                </a:solidFill>
              </a:rPr>
              <a:t>composta da 12 </a:t>
            </a:r>
            <a:r>
              <a:rPr lang="it-IT" sz="2800" dirty="0" err="1">
                <a:solidFill>
                  <a:prstClr val="black"/>
                </a:solidFill>
              </a:rPr>
              <a:t>chiller</a:t>
            </a:r>
            <a:r>
              <a:rPr lang="it-IT" sz="2800" dirty="0">
                <a:solidFill>
                  <a:prstClr val="black"/>
                </a:solidFill>
              </a:rPr>
              <a:t> condensati ad acqua di torre e a compressori centrifughi da 2 MW nominali ciascuno per una ridondanza N+2. La taglia del </a:t>
            </a:r>
            <a:r>
              <a:rPr lang="it-IT" sz="2800" dirty="0" err="1">
                <a:solidFill>
                  <a:prstClr val="black"/>
                </a:solidFill>
              </a:rPr>
              <a:t>chiller</a:t>
            </a:r>
            <a:r>
              <a:rPr lang="it-IT" sz="2800" dirty="0">
                <a:solidFill>
                  <a:prstClr val="black"/>
                </a:solidFill>
              </a:rPr>
              <a:t> segue il dimensionamento della singola sala calcolo. </a:t>
            </a:r>
          </a:p>
          <a:p>
            <a:pPr algn="just">
              <a:spcAft>
                <a:spcPts val="1200"/>
              </a:spcAft>
            </a:pPr>
            <a:r>
              <a:rPr lang="it-IT" sz="2800" dirty="0" smtClean="0">
                <a:solidFill>
                  <a:prstClr val="black"/>
                </a:solidFill>
              </a:rPr>
              <a:t>	Lo </a:t>
            </a:r>
            <a:r>
              <a:rPr lang="it-IT" sz="2800" dirty="0">
                <a:solidFill>
                  <a:prstClr val="black"/>
                </a:solidFill>
              </a:rPr>
              <a:t>stesso ragionamento può essere impiegato per le torri evaporative, ma deve essere approfondito al fine di determinare l'incidenza della dimensione della torre sul costo.</a:t>
            </a:r>
          </a:p>
          <a:p>
            <a:pPr algn="just">
              <a:spcAft>
                <a:spcPts val="1200"/>
              </a:spcAft>
            </a:pPr>
            <a:r>
              <a:rPr lang="it-IT" sz="2800" dirty="0" smtClean="0">
                <a:solidFill>
                  <a:prstClr val="black"/>
                </a:solidFill>
              </a:rPr>
              <a:t>	Si </a:t>
            </a:r>
            <a:r>
              <a:rPr lang="it-IT" sz="2800" dirty="0">
                <a:solidFill>
                  <a:prstClr val="black"/>
                </a:solidFill>
              </a:rPr>
              <a:t>prevedono inoltre due serbatoi inerziali da almeno 150 mc cadauno per garantire continuità del freddo per 10 minuti.</a:t>
            </a:r>
          </a:p>
          <a:p>
            <a:endParaRPr lang="it-IT" sz="2400" dirty="0">
              <a:solidFill>
                <a:prstClr val="black"/>
              </a:solid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Tree>
    <p:extLst>
      <p:ext uri="{BB962C8B-B14F-4D97-AF65-F5344CB8AC3E}">
        <p14:creationId xmlns:p14="http://schemas.microsoft.com/office/powerpoint/2010/main" val="3997264683"/>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2" name="Immagin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2620" y="1300320"/>
            <a:ext cx="11669652" cy="8253454"/>
          </a:xfrm>
          <a:prstGeom prst="rect">
            <a:avLst/>
          </a:prstGeom>
        </p:spPr>
      </p:pic>
    </p:spTree>
    <p:extLst>
      <p:ext uri="{BB962C8B-B14F-4D97-AF65-F5344CB8AC3E}">
        <p14:creationId xmlns:p14="http://schemas.microsoft.com/office/powerpoint/2010/main" val="480578767"/>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21" y="1300320"/>
            <a:ext cx="11669649" cy="8253454"/>
          </a:xfrm>
          <a:prstGeom prst="rect">
            <a:avLst/>
          </a:prstGeom>
        </p:spPr>
      </p:pic>
    </p:spTree>
    <p:extLst>
      <p:ext uri="{BB962C8B-B14F-4D97-AF65-F5344CB8AC3E}">
        <p14:creationId xmlns:p14="http://schemas.microsoft.com/office/powerpoint/2010/main" val="76466655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21" y="1300320"/>
            <a:ext cx="11669649" cy="8253453"/>
          </a:xfrm>
          <a:prstGeom prst="rect">
            <a:avLst/>
          </a:prstGeom>
        </p:spPr>
      </p:pic>
    </p:spTree>
    <p:extLst>
      <p:ext uri="{BB962C8B-B14F-4D97-AF65-F5344CB8AC3E}">
        <p14:creationId xmlns:p14="http://schemas.microsoft.com/office/powerpoint/2010/main" val="145658170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2" name="Immagin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2621" y="1300320"/>
            <a:ext cx="11669648" cy="8253453"/>
          </a:xfrm>
          <a:prstGeom prst="rect">
            <a:avLst/>
          </a:prstGeom>
        </p:spPr>
      </p:pic>
    </p:spTree>
    <p:extLst>
      <p:ext uri="{BB962C8B-B14F-4D97-AF65-F5344CB8AC3E}">
        <p14:creationId xmlns:p14="http://schemas.microsoft.com/office/powerpoint/2010/main" val="143001388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CustomShape 1"/>
          <p:cNvSpPr/>
          <p:nvPr/>
        </p:nvSpPr>
        <p:spPr>
          <a:xfrm>
            <a:off x="2944440" y="2999880"/>
            <a:ext cx="9576000" cy="33962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nSpc>
                <a:spcPct val="100000"/>
              </a:lnSpc>
            </a:pPr>
            <a:r>
              <a:rPr lang="it-IT" sz="5040" b="1" spc="-1" dirty="0" smtClean="0">
                <a:solidFill>
                  <a:srgbClr val="FFFFFF"/>
                </a:solidFill>
                <a:uFill>
                  <a:solidFill>
                    <a:srgbClr val="FFFFFF"/>
                  </a:solidFill>
                </a:uFill>
                <a:latin typeface="Dosis"/>
              </a:rPr>
              <a:t>Grazie </a:t>
            </a:r>
            <a:r>
              <a:rPr lang="it-IT" sz="5040" b="1" strike="noStrike" spc="-1" dirty="0">
                <a:solidFill>
                  <a:srgbClr val="FFFFFF"/>
                </a:solidFill>
                <a:uFill>
                  <a:solidFill>
                    <a:srgbClr val="FFFFFF"/>
                  </a:solidFill>
                </a:uFill>
                <a:latin typeface="Dosis"/>
                <a:ea typeface="DejaVu Sans"/>
              </a:rPr>
              <a:t>per l’attenzione</a:t>
            </a:r>
            <a:endParaRPr lang="it-IT" sz="1800" b="0" strike="noStrike" spc="-1" dirty="0">
              <a:solidFill>
                <a:srgbClr val="000000"/>
              </a:solidFill>
              <a:uFill>
                <a:solidFill>
                  <a:srgbClr val="FFFFFF"/>
                </a:solidFill>
              </a:uFill>
              <a:latin typeface="Arial"/>
            </a:endParaRPr>
          </a:p>
          <a:p>
            <a:pPr>
              <a:lnSpc>
                <a:spcPct val="100000"/>
              </a:lnSpc>
            </a:pPr>
            <a:endParaRPr lang="it-IT" sz="1800" b="0" strike="noStrike" spc="-1" dirty="0">
              <a:solidFill>
                <a:srgbClr val="000000"/>
              </a:solidFill>
              <a:uFill>
                <a:solidFill>
                  <a:srgbClr val="FFFFFF"/>
                </a:solidFill>
              </a:uFill>
              <a:latin typeface="Arial"/>
            </a:endParaRPr>
          </a:p>
        </p:txBody>
      </p:sp>
    </p:spTree>
  </p:cSld>
  <p:clrMapOvr>
    <a:masterClrMapping/>
  </p:clrMapOvr>
  <p:transition>
    <p:fade/>
  </p:transition>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3600" b="0" strike="noStrike" spc="-1" dirty="0" smtClean="0">
                <a:solidFill>
                  <a:srgbClr val="FFFFFF"/>
                </a:solidFill>
                <a:uFill>
                  <a:solidFill>
                    <a:srgbClr val="FFFFFF"/>
                  </a:solidFill>
                </a:uFill>
                <a:latin typeface="Dosis"/>
                <a:ea typeface="DejaVu Sans"/>
              </a:rPr>
              <a:t>Riunione 11/10/2017 INFN – CINECA</a:t>
            </a:r>
            <a:endParaRPr lang="it-IT" sz="2000" b="0" strike="noStrike" spc="-1" dirty="0">
              <a:solidFill>
                <a:srgbClr val="000000"/>
              </a:solidFill>
              <a:uFill>
                <a:solidFill>
                  <a:srgbClr val="FFFFFF"/>
                </a:solidFill>
              </a:uFill>
              <a:latin typeface="Arial"/>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endParaRPr lang="it-IT" sz="1800" b="0" strike="noStrike" spc="-1" dirty="0">
              <a:solidFill>
                <a:srgbClr val="000000"/>
              </a:solidFill>
              <a:uFill>
                <a:solidFill>
                  <a:srgbClr val="FFFFFF"/>
                </a:solidFill>
              </a:uFill>
              <a:latin typeface="Arial"/>
            </a:endParaRPr>
          </a:p>
        </p:txBody>
      </p:sp>
      <p:sp>
        <p:nvSpPr>
          <p:cNvPr id="195" name="CustomShape 4"/>
          <p:cNvSpPr/>
          <p:nvPr/>
        </p:nvSpPr>
        <p:spPr>
          <a:xfrm>
            <a:off x="540000" y="1288620"/>
            <a:ext cx="11542680" cy="82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lvl="0"/>
            <a:endParaRPr lang="it-IT" sz="2400" dirty="0" smtClean="0"/>
          </a:p>
          <a:p>
            <a:pPr lvl="0"/>
            <a:endParaRPr lang="it-IT" sz="2400" dirty="0" smtClean="0"/>
          </a:p>
          <a:p>
            <a:pPr lvl="0"/>
            <a:endParaRPr lang="it-IT" sz="2400" dirty="0"/>
          </a:p>
          <a:p>
            <a:pPr lvl="0"/>
            <a:r>
              <a:rPr lang="it-IT" sz="2800" b="1" dirty="0" smtClean="0"/>
              <a:t>Obbiettivo della riunione del 11/10/2017:</a:t>
            </a:r>
          </a:p>
          <a:p>
            <a:pPr lvl="0"/>
            <a:endParaRPr lang="it-IT" sz="2800" dirty="0"/>
          </a:p>
          <a:p>
            <a:pPr marL="342900" indent="-342900">
              <a:buFont typeface="Arial" panose="020B0604020202020204" pitchFamily="34" charset="0"/>
              <a:buChar char="•"/>
            </a:pPr>
            <a:r>
              <a:rPr lang="it-IT" sz="2800" dirty="0" smtClean="0"/>
              <a:t>Stimare superficie e potenza elettrica necessarie alla realizzazione dei nuovi Data Center di INFN e CINECA presso il </a:t>
            </a:r>
            <a:r>
              <a:rPr lang="it-IT" sz="2800" dirty="0" err="1" smtClean="0"/>
              <a:t>Tecnopolo</a:t>
            </a:r>
            <a:r>
              <a:rPr lang="it-IT" sz="2800" dirty="0" smtClean="0"/>
              <a:t> di Bologna</a:t>
            </a:r>
          </a:p>
          <a:p>
            <a:pPr marL="342900" indent="-342900">
              <a:buFont typeface="Arial" panose="020B0604020202020204" pitchFamily="34" charset="0"/>
              <a:buChar char="•"/>
            </a:pPr>
            <a:endParaRPr lang="it-IT" sz="2800" dirty="0"/>
          </a:p>
          <a:p>
            <a:pPr marL="342900" indent="-342900">
              <a:buFont typeface="Arial" panose="020B0604020202020204" pitchFamily="34" charset="0"/>
              <a:buChar char="•"/>
            </a:pPr>
            <a:endParaRPr lang="it-IT" sz="2800" dirty="0" smtClean="0"/>
          </a:p>
          <a:p>
            <a:r>
              <a:rPr lang="it-IT" sz="2800" b="1" dirty="0"/>
              <a:t>Dati di partenza:</a:t>
            </a:r>
          </a:p>
          <a:p>
            <a:pPr marL="342900" indent="-342900">
              <a:buFont typeface="Arial" panose="020B0604020202020204" pitchFamily="34" charset="0"/>
              <a:buChar char="•"/>
            </a:pPr>
            <a:endParaRPr lang="it-IT" sz="2800" dirty="0" smtClean="0"/>
          </a:p>
          <a:p>
            <a:pPr marL="342900" indent="-342900">
              <a:buFont typeface="Arial" panose="020B0604020202020204" pitchFamily="34" charset="0"/>
              <a:buChar char="•"/>
            </a:pPr>
            <a:r>
              <a:rPr lang="it-IT" sz="2800" dirty="0" smtClean="0"/>
              <a:t>Disponibilità di un capannone (</a:t>
            </a:r>
            <a:r>
              <a:rPr lang="it-IT" sz="2800" dirty="0" err="1" smtClean="0"/>
              <a:t>c.a</a:t>
            </a:r>
            <a:r>
              <a:rPr lang="it-IT" sz="2800" dirty="0" smtClean="0"/>
              <a:t> 2.500 m</a:t>
            </a:r>
            <a:r>
              <a:rPr lang="it-IT" sz="2800" baseline="30000" dirty="0" smtClean="0"/>
              <a:t>2</a:t>
            </a:r>
            <a:r>
              <a:rPr lang="it-IT" sz="2800" dirty="0" smtClean="0"/>
              <a:t> di superficie coperta) per ognuno dei due DC</a:t>
            </a:r>
          </a:p>
          <a:p>
            <a:endParaRPr lang="it-IT" sz="2800" dirty="0"/>
          </a:p>
          <a:p>
            <a:pPr marL="342900" indent="-342900">
              <a:buFont typeface="Arial" panose="020B0604020202020204" pitchFamily="34" charset="0"/>
              <a:buChar char="•"/>
            </a:pPr>
            <a:r>
              <a:rPr lang="it-IT" sz="2800" dirty="0" smtClean="0"/>
              <a:t>Road </a:t>
            </a:r>
            <a:r>
              <a:rPr lang="it-IT" sz="2800" dirty="0" err="1" smtClean="0"/>
              <a:t>Map</a:t>
            </a:r>
            <a:r>
              <a:rPr lang="it-IT" sz="2800" dirty="0" smtClean="0"/>
              <a:t> HPC </a:t>
            </a:r>
            <a:r>
              <a:rPr lang="it-IT" sz="2800" dirty="0" err="1" smtClean="0"/>
              <a:t>Cineca</a:t>
            </a:r>
            <a:r>
              <a:rPr lang="it-IT" sz="2800" dirty="0" smtClean="0"/>
              <a:t> 2017-2023</a:t>
            </a:r>
            <a:endParaRPr lang="it-IT" sz="2800" dirty="0"/>
          </a:p>
          <a:p>
            <a:endParaRPr lang="it-IT" sz="2400" dirty="0"/>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algn="ctr">
              <a:lnSpc>
                <a:spcPct val="100000"/>
              </a:lnSpc>
            </a:pPr>
            <a:r>
              <a:rPr lang="it-IT" sz="1200" spc="-1" dirty="0" smtClean="0">
                <a:solidFill>
                  <a:srgbClr val="8B8B8B"/>
                </a:solidFill>
                <a:uFill>
                  <a:solidFill>
                    <a:srgbClr val="FFFFFF"/>
                  </a:solidFill>
                </a:uFill>
                <a:latin typeface="Dosis"/>
                <a:ea typeface="DejaVu Sans"/>
              </a:rPr>
              <a:t>Incontro INFN - </a:t>
            </a:r>
            <a:r>
              <a:rPr lang="it-IT" sz="1200" spc="-1" dirty="0" err="1" smtClean="0">
                <a:solidFill>
                  <a:srgbClr val="8B8B8B"/>
                </a:solidFill>
                <a:uFill>
                  <a:solidFill>
                    <a:srgbClr val="FFFFFF"/>
                  </a:solidFill>
                </a:uFill>
                <a:latin typeface="Dosis"/>
                <a:ea typeface="DejaVu Sans"/>
              </a:rPr>
              <a:t>Cineca</a:t>
            </a:r>
            <a:r>
              <a:rPr lang="it-IT" sz="1200" b="0" strike="noStrike" spc="-1" dirty="0" smtClean="0">
                <a:solidFill>
                  <a:srgbClr val="8B8B8B"/>
                </a:solidFill>
                <a:uFill>
                  <a:solidFill>
                    <a:srgbClr val="FFFFFF"/>
                  </a:solidFill>
                </a:uFill>
                <a:latin typeface="Dosis"/>
                <a:ea typeface="DejaVu Sans"/>
              </a:rPr>
              <a:t>         21 marzo 2018</a:t>
            </a:r>
            <a:endParaRPr lang="it-IT" sz="1800" b="0" strike="noStrike" spc="-1" dirty="0">
              <a:solidFill>
                <a:srgbClr val="000000"/>
              </a:solidFill>
              <a:uFill>
                <a:solidFill>
                  <a:srgbClr val="FFFFFF"/>
                </a:solidFill>
              </a:uFill>
              <a:latin typeface="Arial"/>
            </a:endParaRPr>
          </a:p>
        </p:txBody>
      </p:sp>
    </p:spTree>
    <p:extLst>
      <p:ext uri="{BB962C8B-B14F-4D97-AF65-F5344CB8AC3E}">
        <p14:creationId xmlns:p14="http://schemas.microsoft.com/office/powerpoint/2010/main" val="411164848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la 2"/>
          <p:cNvGraphicFramePr>
            <a:graphicFrameLocks noGrp="1"/>
          </p:cNvGraphicFramePr>
          <p:nvPr>
            <p:extLst>
              <p:ext uri="{D42A27DB-BD31-4B8C-83A1-F6EECF244321}">
                <p14:modId xmlns:p14="http://schemas.microsoft.com/office/powerpoint/2010/main" val="2635715901"/>
              </p:ext>
            </p:extLst>
          </p:nvPr>
        </p:nvGraphicFramePr>
        <p:xfrm>
          <a:off x="-1" y="12195"/>
          <a:ext cx="12801601" cy="9589004"/>
        </p:xfrm>
        <a:graphic>
          <a:graphicData uri="http://schemas.openxmlformats.org/drawingml/2006/table">
            <a:tbl>
              <a:tblPr firstRow="1" bandRow="1">
                <a:tableStyleId>{5C22544A-7EE6-4342-B048-85BDC9FD1C3A}</a:tableStyleId>
              </a:tblPr>
              <a:tblGrid>
                <a:gridCol w="1280161">
                  <a:extLst>
                    <a:ext uri="{9D8B030D-6E8A-4147-A177-3AD203B41FA5}">
                      <a16:colId xmlns:a16="http://schemas.microsoft.com/office/drawing/2014/main" val="3790893500"/>
                    </a:ext>
                  </a:extLst>
                </a:gridCol>
                <a:gridCol w="1877568">
                  <a:extLst>
                    <a:ext uri="{9D8B030D-6E8A-4147-A177-3AD203B41FA5}">
                      <a16:colId xmlns:a16="http://schemas.microsoft.com/office/drawing/2014/main" val="1581244406"/>
                    </a:ext>
                  </a:extLst>
                </a:gridCol>
                <a:gridCol w="1853184">
                  <a:extLst>
                    <a:ext uri="{9D8B030D-6E8A-4147-A177-3AD203B41FA5}">
                      <a16:colId xmlns:a16="http://schemas.microsoft.com/office/drawing/2014/main" val="684957657"/>
                    </a:ext>
                  </a:extLst>
                </a:gridCol>
                <a:gridCol w="1804415">
                  <a:extLst>
                    <a:ext uri="{9D8B030D-6E8A-4147-A177-3AD203B41FA5}">
                      <a16:colId xmlns:a16="http://schemas.microsoft.com/office/drawing/2014/main" val="3247218392"/>
                    </a:ext>
                  </a:extLst>
                </a:gridCol>
                <a:gridCol w="2133600">
                  <a:extLst>
                    <a:ext uri="{9D8B030D-6E8A-4147-A177-3AD203B41FA5}">
                      <a16:colId xmlns:a16="http://schemas.microsoft.com/office/drawing/2014/main" val="93441359"/>
                    </a:ext>
                  </a:extLst>
                </a:gridCol>
                <a:gridCol w="2015296">
                  <a:extLst>
                    <a:ext uri="{9D8B030D-6E8A-4147-A177-3AD203B41FA5}">
                      <a16:colId xmlns:a16="http://schemas.microsoft.com/office/drawing/2014/main" val="3145079777"/>
                    </a:ext>
                  </a:extLst>
                </a:gridCol>
                <a:gridCol w="1837377">
                  <a:extLst>
                    <a:ext uri="{9D8B030D-6E8A-4147-A177-3AD203B41FA5}">
                      <a16:colId xmlns:a16="http://schemas.microsoft.com/office/drawing/2014/main" val="2870908270"/>
                    </a:ext>
                  </a:extLst>
                </a:gridCol>
              </a:tblGrid>
              <a:tr h="923796">
                <a:tc>
                  <a:txBody>
                    <a:bodyPr/>
                    <a:lstStyle/>
                    <a:p>
                      <a:endParaRPr lang="en-GB" sz="3500" dirty="0"/>
                    </a:p>
                  </a:txBody>
                  <a:tcPr marL="128016" marR="128016" marT="64008" marB="64008">
                    <a:solidFill>
                      <a:srgbClr val="0070C0"/>
                    </a:solidFill>
                  </a:tcPr>
                </a:tc>
                <a:tc>
                  <a:txBody>
                    <a:bodyPr/>
                    <a:lstStyle/>
                    <a:p>
                      <a:pPr algn="ctr"/>
                      <a:r>
                        <a:rPr lang="en-GB" sz="2400" dirty="0" smtClean="0"/>
                        <a:t>2017</a:t>
                      </a:r>
                      <a:endParaRPr lang="en-GB" sz="2400" dirty="0"/>
                    </a:p>
                  </a:txBody>
                  <a:tcPr marL="128016" marR="128016" marT="64008" marB="64008" anchor="ctr">
                    <a:solidFill>
                      <a:srgbClr val="0070C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2400" dirty="0" smtClean="0"/>
                        <a:t>2018</a:t>
                      </a:r>
                      <a:endParaRPr lang="en-GB" sz="2400" dirty="0"/>
                    </a:p>
                  </a:txBody>
                  <a:tcPr marL="128016" marR="128016" marT="64008" marB="64008" anchor="ctr">
                    <a:solidFill>
                      <a:srgbClr val="0070C0"/>
                    </a:solidFill>
                  </a:tcPr>
                </a:tc>
                <a:tc>
                  <a:txBody>
                    <a:bodyPr/>
                    <a:lstStyle/>
                    <a:p>
                      <a:pPr algn="ctr"/>
                      <a:r>
                        <a:rPr lang="en-GB" sz="2400" dirty="0" smtClean="0"/>
                        <a:t>2019</a:t>
                      </a:r>
                      <a:endParaRPr lang="en-GB" sz="2400" dirty="0"/>
                    </a:p>
                  </a:txBody>
                  <a:tcPr marL="128016" marR="128016" marT="64008" marB="64008" anchor="ctr">
                    <a:solidFill>
                      <a:srgbClr val="0070C0"/>
                    </a:solidFill>
                  </a:tcPr>
                </a:tc>
                <a:tc>
                  <a:txBody>
                    <a:bodyPr/>
                    <a:lstStyle/>
                    <a:p>
                      <a:pPr algn="ctr"/>
                      <a:r>
                        <a:rPr lang="en-GB" sz="2400" dirty="0" smtClean="0"/>
                        <a:t>2020</a:t>
                      </a:r>
                      <a:endParaRPr lang="en-GB" sz="2400" dirty="0"/>
                    </a:p>
                  </a:txBody>
                  <a:tcPr marL="128016" marR="128016" marT="64008" marB="64008" anchor="ctr">
                    <a:solidFill>
                      <a:srgbClr val="0070C0"/>
                    </a:solidFill>
                  </a:tcPr>
                </a:tc>
                <a:tc>
                  <a:txBody>
                    <a:bodyPr/>
                    <a:lstStyle/>
                    <a:p>
                      <a:pPr algn="ctr"/>
                      <a:r>
                        <a:rPr lang="en-GB" sz="2400" dirty="0" smtClean="0"/>
                        <a:t>2021</a:t>
                      </a:r>
                      <a:endParaRPr lang="en-GB" sz="2400" dirty="0"/>
                    </a:p>
                  </a:txBody>
                  <a:tcPr marL="128016" marR="128016" marT="64008" marB="64008" anchor="ctr">
                    <a:solidFill>
                      <a:srgbClr val="0070C0"/>
                    </a:solidFill>
                  </a:tcPr>
                </a:tc>
                <a:tc>
                  <a:txBody>
                    <a:bodyPr/>
                    <a:lstStyle/>
                    <a:p>
                      <a:pPr algn="ctr"/>
                      <a:r>
                        <a:rPr lang="en-GB" sz="2400" dirty="0" smtClean="0"/>
                        <a:t>2022/2023</a:t>
                      </a:r>
                      <a:endParaRPr lang="en-GB" sz="2400" dirty="0"/>
                    </a:p>
                  </a:txBody>
                  <a:tcPr marL="128016" marR="128016" marT="64008" marB="64008" anchor="ctr">
                    <a:solidFill>
                      <a:srgbClr val="0070C0"/>
                    </a:solidFill>
                  </a:tcPr>
                </a:tc>
                <a:extLst>
                  <a:ext uri="{0D108BD9-81ED-4DB2-BD59-A6C34878D82A}">
                    <a16:rowId xmlns:a16="http://schemas.microsoft.com/office/drawing/2014/main" val="663641949"/>
                  </a:ext>
                </a:extLst>
              </a:tr>
              <a:tr h="1892649">
                <a:tc rowSpan="4">
                  <a:txBody>
                    <a:bodyPr/>
                    <a:lstStyle/>
                    <a:p>
                      <a:pPr algn="ctr"/>
                      <a:r>
                        <a:rPr lang="en-GB" sz="2000" dirty="0" smtClean="0"/>
                        <a:t>Computer</a:t>
                      </a:r>
                      <a:r>
                        <a:rPr lang="en-GB" sz="2000" baseline="0" dirty="0" smtClean="0"/>
                        <a:t> room @ </a:t>
                      </a:r>
                      <a:r>
                        <a:rPr lang="en-GB" sz="2000" dirty="0" err="1" smtClean="0"/>
                        <a:t>Casalecchio</a:t>
                      </a:r>
                      <a:endParaRPr lang="en-GB" sz="2000" dirty="0"/>
                    </a:p>
                  </a:txBody>
                  <a:tcPr marL="128016" marR="128016" marT="64008" marB="64008" vert="vert270" anchor="ctr"/>
                </a:tc>
                <a:tc>
                  <a:txBody>
                    <a:bodyPr/>
                    <a:lstStyle/>
                    <a:p>
                      <a:r>
                        <a:rPr lang="en-GB" sz="2000" b="1" dirty="0" smtClean="0"/>
                        <a:t>A1 : 2PF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21</a:t>
                      </a:r>
                      <a:r>
                        <a:rPr lang="en-GB" sz="2000" baseline="0" dirty="0" smtClean="0"/>
                        <a:t>rack, </a:t>
                      </a:r>
                      <a:r>
                        <a:rPr lang="en-GB" sz="2000" b="1" dirty="0" smtClean="0"/>
                        <a:t>0.7</a:t>
                      </a:r>
                      <a:r>
                        <a:rPr lang="en-GB" sz="2000" dirty="0" smtClean="0"/>
                        <a:t>MW </a:t>
                      </a:r>
                    </a:p>
                    <a:p>
                      <a:r>
                        <a:rPr lang="en-GB" sz="2000" dirty="0" smtClean="0"/>
                        <a:t>INFN/ISCRA</a:t>
                      </a:r>
                      <a:endParaRPr lang="en-GB" sz="2000" dirty="0"/>
                    </a:p>
                  </a:txBody>
                  <a:tcPr marL="128016" marR="128016" marT="64008" marB="64008"/>
                </a:tc>
                <a:tc>
                  <a:txBody>
                    <a:bodyPr/>
                    <a:lstStyle/>
                    <a:p>
                      <a:r>
                        <a:rPr lang="en-GB" sz="2000" b="1" dirty="0" smtClean="0"/>
                        <a:t>A1 : 2PF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21</a:t>
                      </a:r>
                      <a:r>
                        <a:rPr lang="en-GB" sz="2000" baseline="0" dirty="0" smtClean="0"/>
                        <a:t>rack, </a:t>
                      </a:r>
                      <a:r>
                        <a:rPr lang="en-GB" sz="2000" b="1" dirty="0" smtClean="0"/>
                        <a:t>0.7</a:t>
                      </a:r>
                      <a:r>
                        <a:rPr lang="en-GB" sz="2000" dirty="0" smtClean="0"/>
                        <a:t>MW </a:t>
                      </a:r>
                    </a:p>
                    <a:p>
                      <a:r>
                        <a:rPr lang="en-GB" sz="2000" dirty="0" smtClean="0"/>
                        <a:t>INFN/ISCRA</a:t>
                      </a:r>
                      <a:endParaRPr lang="en-GB" sz="2000" dirty="0"/>
                    </a:p>
                  </a:txBody>
                  <a:tcPr marL="128016" marR="128016" marT="64008" marB="64008"/>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B1 : &gt;15PF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25</a:t>
                      </a:r>
                      <a:r>
                        <a:rPr lang="en-GB" sz="2000" baseline="0" dirty="0" smtClean="0"/>
                        <a:t>rack, </a:t>
                      </a:r>
                      <a:r>
                        <a:rPr lang="en-GB" sz="2000" b="1" dirty="0" smtClean="0"/>
                        <a:t>1.5</a:t>
                      </a:r>
                      <a:r>
                        <a:rPr lang="en-GB" sz="2000" dirty="0" smtClean="0"/>
                        <a:t>MW</a:t>
                      </a:r>
                    </a:p>
                    <a:p>
                      <a:endParaRPr lang="en-GB" sz="2000" dirty="0" smtClean="0"/>
                    </a:p>
                    <a:p>
                      <a:r>
                        <a:rPr lang="en-GB" sz="2000" dirty="0" smtClean="0"/>
                        <a:t>HT</a:t>
                      </a:r>
                      <a:r>
                        <a:rPr lang="en-GB" sz="2000" baseline="0" dirty="0" smtClean="0"/>
                        <a:t>, AI, </a:t>
                      </a:r>
                      <a:r>
                        <a:rPr lang="en-GB" sz="2000" dirty="0" smtClean="0"/>
                        <a:t>Cloud,</a:t>
                      </a:r>
                    </a:p>
                    <a:p>
                      <a:r>
                        <a:rPr lang="en-GB" sz="2000" dirty="0" err="1" smtClean="0"/>
                        <a:t>BigData</a:t>
                      </a:r>
                      <a:r>
                        <a:rPr lang="en-GB" sz="2000" baseline="0" dirty="0" smtClean="0"/>
                        <a:t> WAN</a:t>
                      </a:r>
                    </a:p>
                    <a:p>
                      <a:r>
                        <a:rPr lang="en-GB" sz="2000" baseline="0" dirty="0" smtClean="0"/>
                        <a:t>(multi DC),</a:t>
                      </a:r>
                      <a:endParaRPr lang="en-GB" sz="2000" dirty="0" smtClean="0"/>
                    </a:p>
                    <a:p>
                      <a:r>
                        <a:rPr lang="en-GB" sz="2000" dirty="0" err="1" smtClean="0"/>
                        <a:t>Viz</a:t>
                      </a:r>
                      <a:r>
                        <a:rPr lang="en-GB" sz="2000" dirty="0" smtClean="0"/>
                        <a:t>,</a:t>
                      </a:r>
                      <a:r>
                        <a:rPr lang="en-GB" sz="2000" baseline="0" dirty="0" smtClean="0"/>
                        <a:t> </a:t>
                      </a:r>
                      <a:r>
                        <a:rPr lang="en-GB" sz="2000" dirty="0" smtClean="0"/>
                        <a:t>Interactive</a:t>
                      </a:r>
                    </a:p>
                    <a:p>
                      <a:endParaRPr lang="en-GB" sz="2000" dirty="0" smtClean="0"/>
                    </a:p>
                    <a:p>
                      <a:r>
                        <a:rPr lang="en-GB" sz="2000" dirty="0" smtClean="0"/>
                        <a:t>PRACE/ISCRA/INFN/SISSA</a:t>
                      </a:r>
                    </a:p>
                    <a:p>
                      <a:r>
                        <a:rPr lang="en-GB" sz="2000" dirty="0" smtClean="0"/>
                        <a:t>EU co-fund</a:t>
                      </a:r>
                      <a:r>
                        <a:rPr lang="en-GB" sz="2000" baseline="0" dirty="0" smtClean="0"/>
                        <a:t> (PPI HB)</a:t>
                      </a:r>
                      <a:endParaRPr lang="en-GB" sz="2000" dirty="0"/>
                    </a:p>
                  </a:txBody>
                  <a:tcPr marL="128016" marR="128016" marT="64008" marB="64008"/>
                </a:tc>
                <a:tc rowSpan="2">
                  <a:txBody>
                    <a:bodyPr/>
                    <a:lstStyle/>
                    <a:p>
                      <a:r>
                        <a:rPr lang="en-GB" sz="2000" b="1" dirty="0" smtClean="0"/>
                        <a:t>B1 : &gt;15PF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25</a:t>
                      </a:r>
                      <a:r>
                        <a:rPr lang="en-GB" sz="2000" baseline="0" dirty="0" smtClean="0"/>
                        <a:t>rack, </a:t>
                      </a:r>
                      <a:r>
                        <a:rPr lang="en-GB" sz="2000" b="1" dirty="0" smtClean="0"/>
                        <a:t>1.5</a:t>
                      </a:r>
                      <a:r>
                        <a:rPr lang="en-GB" sz="2000" dirty="0" smtClean="0"/>
                        <a:t>MW</a:t>
                      </a:r>
                    </a:p>
                    <a:p>
                      <a:endParaRPr lang="en-GB" sz="2000" dirty="0" smtClean="0"/>
                    </a:p>
                    <a:p>
                      <a:r>
                        <a:rPr lang="en-GB" sz="2000" dirty="0" smtClean="0"/>
                        <a:t>HT</a:t>
                      </a:r>
                      <a:r>
                        <a:rPr lang="en-GB" sz="2000" baseline="0" dirty="0" smtClean="0"/>
                        <a:t>, AI, </a:t>
                      </a:r>
                      <a:r>
                        <a:rPr lang="en-GB" sz="2000" dirty="0" smtClean="0"/>
                        <a:t>Cloud,</a:t>
                      </a:r>
                    </a:p>
                    <a:p>
                      <a:r>
                        <a:rPr lang="en-GB" sz="2000" dirty="0" err="1" smtClean="0"/>
                        <a:t>BigData</a:t>
                      </a:r>
                      <a:r>
                        <a:rPr lang="en-GB" sz="2000" baseline="0" dirty="0" smtClean="0"/>
                        <a:t> WAN</a:t>
                      </a:r>
                    </a:p>
                    <a:p>
                      <a:r>
                        <a:rPr lang="en-GB" sz="2000" baseline="0" dirty="0" smtClean="0"/>
                        <a:t>(multi DC),</a:t>
                      </a:r>
                      <a:endParaRPr lang="en-GB" sz="2000" dirty="0" smtClean="0"/>
                    </a:p>
                    <a:p>
                      <a:r>
                        <a:rPr lang="en-GB" sz="2000" dirty="0" err="1" smtClean="0"/>
                        <a:t>Viz</a:t>
                      </a:r>
                      <a:r>
                        <a:rPr lang="en-GB" sz="2000" dirty="0" smtClean="0"/>
                        <a:t>,</a:t>
                      </a:r>
                      <a:r>
                        <a:rPr lang="en-GB" sz="2000" baseline="0" dirty="0" smtClean="0"/>
                        <a:t> </a:t>
                      </a:r>
                      <a:r>
                        <a:rPr lang="en-GB" sz="2000" dirty="0" smtClean="0"/>
                        <a:t>Interactive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dirty="0" smtClean="0"/>
                    </a:p>
                    <a:p>
                      <a:r>
                        <a:rPr lang="en-GB" sz="2000" dirty="0" smtClean="0"/>
                        <a:t>ISCRA/INFN/SISSA</a:t>
                      </a:r>
                    </a:p>
                  </a:txBody>
                  <a:tcPr marL="128016" marR="128016" marT="64008" marB="64008" anchor="ctr"/>
                </a:tc>
                <a:tc rowSpan="2">
                  <a:txBody>
                    <a:bodyPr/>
                    <a:lstStyle/>
                    <a:p>
                      <a:r>
                        <a:rPr lang="en-GB" sz="2000" b="1" dirty="0" smtClean="0"/>
                        <a:t>B1 : &gt;15PF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25</a:t>
                      </a:r>
                      <a:r>
                        <a:rPr lang="en-GB" sz="2000" baseline="0" dirty="0" smtClean="0"/>
                        <a:t>rack, </a:t>
                      </a:r>
                      <a:r>
                        <a:rPr lang="en-GB" sz="2000" b="1" dirty="0" smtClean="0"/>
                        <a:t>1.5</a:t>
                      </a:r>
                      <a:r>
                        <a:rPr lang="en-GB" sz="2000" dirty="0" smtClean="0"/>
                        <a:t>MW</a:t>
                      </a:r>
                    </a:p>
                    <a:p>
                      <a:r>
                        <a:rPr lang="en-GB" sz="2000" dirty="0" smtClean="0"/>
                        <a:t>ISCRA/INFN/SISSA</a:t>
                      </a:r>
                    </a:p>
                  </a:txBody>
                  <a:tcPr marL="128016" marR="128016" marT="64008" marB="64008" anchor="ctr"/>
                </a:tc>
                <a:tc rowSpan="4">
                  <a:txBody>
                    <a:bodyPr/>
                    <a:lstStyle/>
                    <a:p>
                      <a:r>
                        <a:rPr lang="en-GB" sz="2000" b="1" dirty="0" smtClean="0"/>
                        <a:t>C0+ : &gt;25PF</a:t>
                      </a:r>
                    </a:p>
                    <a:p>
                      <a:r>
                        <a:rPr lang="en-GB" sz="2000" dirty="0" smtClean="0"/>
                        <a:t>100PB</a:t>
                      </a:r>
                    </a:p>
                    <a:p>
                      <a:r>
                        <a:rPr lang="en-GB" sz="2000" dirty="0" smtClean="0"/>
                        <a:t>50rack, </a:t>
                      </a:r>
                      <a:r>
                        <a:rPr lang="en-GB" sz="2000" b="1" dirty="0" smtClean="0"/>
                        <a:t>2.5</a:t>
                      </a:r>
                      <a:r>
                        <a:rPr lang="en-GB" sz="2000" dirty="0" smtClean="0"/>
                        <a:t>MW</a:t>
                      </a:r>
                    </a:p>
                    <a:p>
                      <a:endParaRPr lang="en-GB" sz="2000" dirty="0" smtClean="0"/>
                    </a:p>
                    <a:p>
                      <a:r>
                        <a:rPr lang="en-GB" sz="2000" dirty="0" smtClean="0"/>
                        <a:t>HT</a:t>
                      </a:r>
                      <a:r>
                        <a:rPr lang="en-GB" sz="2000" baseline="0" dirty="0" smtClean="0"/>
                        <a:t>, AI, </a:t>
                      </a:r>
                      <a:r>
                        <a:rPr lang="en-GB" sz="2000" dirty="0" smtClean="0"/>
                        <a:t>Cloud,</a:t>
                      </a:r>
                    </a:p>
                    <a:p>
                      <a:r>
                        <a:rPr lang="en-GB" sz="2000" dirty="0" err="1" smtClean="0"/>
                        <a:t>BigData</a:t>
                      </a:r>
                      <a:r>
                        <a:rPr lang="en-GB" sz="2000" baseline="0" dirty="0" smtClean="0"/>
                        <a:t> WAN</a:t>
                      </a:r>
                    </a:p>
                    <a:p>
                      <a:r>
                        <a:rPr lang="en-GB" sz="2000" baseline="0" dirty="0" smtClean="0"/>
                        <a:t>(multi DC),</a:t>
                      </a:r>
                      <a:endParaRPr lang="en-GB" sz="2000" dirty="0" smtClean="0"/>
                    </a:p>
                    <a:p>
                      <a:r>
                        <a:rPr lang="en-GB" sz="2000" dirty="0" err="1" smtClean="0"/>
                        <a:t>Viz</a:t>
                      </a:r>
                      <a:r>
                        <a:rPr lang="en-GB" sz="2000" dirty="0" smtClean="0"/>
                        <a:t>,</a:t>
                      </a:r>
                      <a:r>
                        <a:rPr lang="en-GB" sz="2000" baseline="0" dirty="0" smtClean="0"/>
                        <a:t> </a:t>
                      </a:r>
                      <a:r>
                        <a:rPr lang="en-GB" sz="2000" dirty="0" smtClean="0"/>
                        <a:t>Interactive</a:t>
                      </a:r>
                    </a:p>
                    <a:p>
                      <a:endParaRPr lang="en-GB" sz="2000" dirty="0" smtClean="0"/>
                    </a:p>
                    <a:p>
                      <a:r>
                        <a:rPr lang="en-GB" sz="2000" dirty="0" smtClean="0"/>
                        <a:t>ISCRA/INFN/SISSA</a:t>
                      </a:r>
                    </a:p>
                  </a:txBody>
                  <a:tcPr marL="128016" marR="128016" marT="64008" marB="64008" anchor="ctr"/>
                </a:tc>
                <a:extLst>
                  <a:ext uri="{0D108BD9-81ED-4DB2-BD59-A6C34878D82A}">
                    <a16:rowId xmlns:a16="http://schemas.microsoft.com/office/drawing/2014/main" val="4274363530"/>
                  </a:ext>
                </a:extLst>
              </a:tr>
              <a:tr h="2295656">
                <a:tc vMerge="1">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A2 : 11PF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50</a:t>
                      </a:r>
                      <a:r>
                        <a:rPr lang="en-GB" sz="2000" baseline="0" dirty="0" smtClean="0"/>
                        <a:t>rack, </a:t>
                      </a:r>
                      <a:r>
                        <a:rPr lang="en-GB" sz="2000" b="1" dirty="0" smtClean="0"/>
                        <a:t>1</a:t>
                      </a:r>
                      <a:r>
                        <a:rPr lang="en-GB" sz="2000" dirty="0" smtClean="0"/>
                        <a:t>MW</a:t>
                      </a:r>
                    </a:p>
                    <a:p>
                      <a:r>
                        <a:rPr lang="en-GB" sz="2000" dirty="0" smtClean="0"/>
                        <a:t>PRACE</a:t>
                      </a:r>
                      <a:endParaRPr lang="en-GB" sz="2000" dirty="0"/>
                    </a:p>
                  </a:txBody>
                  <a:tcPr marL="128016" marR="128016" marT="64008" marB="640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A2 : 11PF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50</a:t>
                      </a:r>
                      <a:r>
                        <a:rPr lang="en-GB" sz="2000" baseline="0" dirty="0" smtClean="0"/>
                        <a:t>rack, </a:t>
                      </a:r>
                      <a:r>
                        <a:rPr lang="en-GB" sz="2000" b="1" dirty="0" smtClean="0"/>
                        <a:t>1</a:t>
                      </a:r>
                      <a:r>
                        <a:rPr lang="en-GB" sz="2000" dirty="0" smtClean="0"/>
                        <a:t>MW</a:t>
                      </a:r>
                    </a:p>
                    <a:p>
                      <a:r>
                        <a:rPr lang="en-GB" sz="2000" dirty="0" smtClean="0"/>
                        <a:t>PRACE</a:t>
                      </a:r>
                      <a:endParaRPr lang="en-GB" sz="2000" dirty="0"/>
                    </a:p>
                  </a:txBody>
                  <a:tcPr marL="128016" marR="128016" marT="64008" marB="64008"/>
                </a:tc>
                <a:tc vMerge="1">
                  <a:txBody>
                    <a:bodyPr/>
                    <a:lstStyle/>
                    <a:p>
                      <a:endParaRPr lang="en-GB" sz="1400" dirty="0"/>
                    </a:p>
                  </a:txBody>
                  <a:tcPr/>
                </a:tc>
                <a:tc vMerge="1">
                  <a:txBody>
                    <a:bodyPr/>
                    <a:lstStyle/>
                    <a:p>
                      <a:endParaRPr lang="en-GB" sz="1400" dirty="0"/>
                    </a:p>
                  </a:txBody>
                  <a:tcPr/>
                </a:tc>
                <a:tc vMerge="1">
                  <a:txBody>
                    <a:bodyPr/>
                    <a:lstStyle/>
                    <a:p>
                      <a:endParaRPr lang="en-GB" sz="1400" dirty="0"/>
                    </a:p>
                  </a:txBody>
                  <a:tcPr/>
                </a:tc>
                <a:tc vMerge="1">
                  <a:txBody>
                    <a:bodyPr/>
                    <a:lstStyle/>
                    <a:p>
                      <a:endParaRPr lang="en-GB" sz="1400" dirty="0"/>
                    </a:p>
                  </a:txBody>
                  <a:tcPr/>
                </a:tc>
                <a:extLst>
                  <a:ext uri="{0D108BD9-81ED-4DB2-BD59-A6C34878D82A}">
                    <a16:rowId xmlns:a16="http://schemas.microsoft.com/office/drawing/2014/main" val="2717282253"/>
                  </a:ext>
                </a:extLst>
              </a:tr>
              <a:tr h="1467716">
                <a:tc vMerge="1">
                  <a:txBody>
                    <a:bodyPr/>
                    <a:lstStyle/>
                    <a:p>
                      <a:endParaRPr lang="en-GB" sz="1400"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A3 : 5PF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21</a:t>
                      </a:r>
                      <a:r>
                        <a:rPr lang="en-GB" sz="2000" baseline="0" dirty="0" smtClean="0"/>
                        <a:t>rack,</a:t>
                      </a:r>
                      <a:r>
                        <a:rPr lang="en-GB" sz="2000" dirty="0" smtClean="0"/>
                        <a:t> </a:t>
                      </a:r>
                      <a:r>
                        <a:rPr lang="en-GB" sz="2000" b="1" dirty="0" smtClean="0"/>
                        <a:t>0.7</a:t>
                      </a:r>
                      <a:r>
                        <a:rPr lang="en-GB" sz="2000" dirty="0" smtClean="0"/>
                        <a:t>MW</a:t>
                      </a:r>
                    </a:p>
                    <a:p>
                      <a:r>
                        <a:rPr lang="en-GB" sz="2000" dirty="0" err="1" smtClean="0"/>
                        <a:t>EuroFusion</a:t>
                      </a:r>
                      <a:endParaRPr lang="en-GB" sz="2000" dirty="0"/>
                    </a:p>
                  </a:txBody>
                  <a:tcPr marL="128016" marR="128016" marT="64008" marB="64008"/>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dirty="0" smtClean="0"/>
                        <a:t>A3 : 5PF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21</a:t>
                      </a:r>
                      <a:r>
                        <a:rPr lang="en-GB" sz="2000" baseline="0" dirty="0" smtClean="0"/>
                        <a:t>rack, </a:t>
                      </a:r>
                      <a:r>
                        <a:rPr lang="en-GB" sz="2000" b="1" dirty="0" smtClean="0"/>
                        <a:t>0.7</a:t>
                      </a:r>
                      <a:r>
                        <a:rPr lang="en-GB" sz="2000" dirty="0" smtClean="0"/>
                        <a:t>MW</a:t>
                      </a:r>
                    </a:p>
                    <a:p>
                      <a:r>
                        <a:rPr lang="en-GB" sz="2000" dirty="0" err="1" smtClean="0"/>
                        <a:t>EuroFusion</a:t>
                      </a:r>
                      <a:endParaRPr lang="en-GB" sz="2000" dirty="0"/>
                    </a:p>
                  </a:txBody>
                  <a:tcPr marL="128016" marR="128016" marT="64008" marB="64008"/>
                </a:tc>
                <a:tc rowSpan="2">
                  <a:txBody>
                    <a:bodyPr/>
                    <a:lstStyle/>
                    <a:p>
                      <a:r>
                        <a:rPr lang="en-GB" sz="2000" b="1" dirty="0" smtClean="0"/>
                        <a:t>A3 + A4 : 8PF</a:t>
                      </a:r>
                    </a:p>
                    <a:p>
                      <a:r>
                        <a:rPr lang="en-GB" sz="2000" dirty="0" smtClean="0"/>
                        <a:t>35rack, </a:t>
                      </a:r>
                      <a:r>
                        <a:rPr lang="en-GB" sz="2000" b="1" dirty="0" smtClean="0"/>
                        <a:t>1.2</a:t>
                      </a:r>
                      <a:r>
                        <a:rPr lang="en-GB" sz="2000" dirty="0" smtClean="0"/>
                        <a:t>MW</a:t>
                      </a:r>
                    </a:p>
                    <a:p>
                      <a:r>
                        <a:rPr lang="en-GB" sz="2000" dirty="0" err="1" smtClean="0"/>
                        <a:t>EuroFusion</a:t>
                      </a:r>
                      <a:endParaRPr lang="en-GB" sz="2000" dirty="0"/>
                    </a:p>
                  </a:txBody>
                  <a:tcPr marL="128016" marR="128016" marT="64008" marB="64008" anchor="ctr"/>
                </a:tc>
                <a:tc rowSpan="2">
                  <a:txBody>
                    <a:bodyPr/>
                    <a:lstStyle/>
                    <a:p>
                      <a:r>
                        <a:rPr lang="en-GB" sz="2000" b="1" dirty="0" smtClean="0"/>
                        <a:t>A3 + A4 : 8PF</a:t>
                      </a:r>
                    </a:p>
                    <a:p>
                      <a:r>
                        <a:rPr lang="en-GB" sz="2000" dirty="0" smtClean="0"/>
                        <a:t>35rack, </a:t>
                      </a:r>
                      <a:r>
                        <a:rPr lang="en-GB" sz="2000" b="1" dirty="0" smtClean="0"/>
                        <a:t>1.2</a:t>
                      </a:r>
                      <a:r>
                        <a:rPr lang="en-GB" sz="2000" dirty="0" smtClean="0"/>
                        <a:t>MW</a:t>
                      </a:r>
                    </a:p>
                    <a:p>
                      <a:r>
                        <a:rPr lang="en-GB" sz="2000" dirty="0" err="1" smtClean="0"/>
                        <a:t>EuroFusion</a:t>
                      </a:r>
                      <a:endParaRPr lang="en-GB" sz="2000" dirty="0"/>
                    </a:p>
                  </a:txBody>
                  <a:tcPr marL="128016" marR="128016" marT="64008" marB="64008" anchor="ctr"/>
                </a:tc>
                <a:tc rowSpan="2">
                  <a:txBody>
                    <a:bodyPr/>
                    <a:lstStyle/>
                    <a:p>
                      <a:r>
                        <a:rPr lang="en-GB" sz="2000" b="1" dirty="0" smtClean="0"/>
                        <a:t>C0 : &gt;10PF</a:t>
                      </a:r>
                    </a:p>
                    <a:p>
                      <a:r>
                        <a:rPr lang="en-GB" sz="2000" dirty="0" smtClean="0"/>
                        <a:t>100PB</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25rack, </a:t>
                      </a:r>
                      <a:r>
                        <a:rPr lang="en-GB" sz="2000" b="1" dirty="0" smtClean="0"/>
                        <a:t>1</a:t>
                      </a:r>
                      <a:r>
                        <a:rPr lang="en-GB" sz="2000" dirty="0" smtClean="0"/>
                        <a:t>MW</a:t>
                      </a:r>
                    </a:p>
                    <a:p>
                      <a:endParaRPr lang="en-GB" sz="2000" dirty="0" smtClean="0"/>
                    </a:p>
                    <a:p>
                      <a:r>
                        <a:rPr lang="en-GB" sz="2000" dirty="0" smtClean="0"/>
                        <a:t>HT</a:t>
                      </a:r>
                      <a:r>
                        <a:rPr lang="en-GB" sz="2000" baseline="0" dirty="0" smtClean="0"/>
                        <a:t>, AI, </a:t>
                      </a:r>
                      <a:r>
                        <a:rPr lang="en-GB" sz="2000" dirty="0" smtClean="0"/>
                        <a:t>Cloud,</a:t>
                      </a:r>
                    </a:p>
                    <a:p>
                      <a:r>
                        <a:rPr lang="en-GB" sz="2000" dirty="0" err="1" smtClean="0"/>
                        <a:t>BigData</a:t>
                      </a:r>
                      <a:r>
                        <a:rPr lang="en-GB" sz="2000" baseline="0" dirty="0" smtClean="0"/>
                        <a:t> WAN</a:t>
                      </a:r>
                    </a:p>
                    <a:p>
                      <a:r>
                        <a:rPr lang="en-GB" sz="2000" baseline="0" dirty="0" smtClean="0"/>
                        <a:t>(multi DC),</a:t>
                      </a:r>
                      <a:endParaRPr lang="en-GB" sz="2000" dirty="0" smtClean="0"/>
                    </a:p>
                    <a:p>
                      <a:r>
                        <a:rPr lang="en-GB" sz="2000" dirty="0" err="1" smtClean="0"/>
                        <a:t>Viz</a:t>
                      </a:r>
                      <a:r>
                        <a:rPr lang="en-GB" sz="2000" dirty="0" smtClean="0"/>
                        <a:t>,</a:t>
                      </a:r>
                      <a:r>
                        <a:rPr lang="en-GB" sz="2000" baseline="0" dirty="0" smtClean="0"/>
                        <a:t> </a:t>
                      </a:r>
                      <a:r>
                        <a:rPr lang="en-GB" sz="2000" dirty="0" smtClean="0"/>
                        <a:t>Interactive</a:t>
                      </a:r>
                    </a:p>
                  </a:txBody>
                  <a:tcPr marL="128016" marR="128016" marT="64008" marB="64008"/>
                </a:tc>
                <a:tc vMerge="1">
                  <a:txBody>
                    <a:bodyPr/>
                    <a:lstStyle/>
                    <a:p>
                      <a:endParaRPr lang="en-GB" sz="1400" dirty="0"/>
                    </a:p>
                  </a:txBody>
                  <a:tcPr/>
                </a:tc>
                <a:extLst>
                  <a:ext uri="{0D108BD9-81ED-4DB2-BD59-A6C34878D82A}">
                    <a16:rowId xmlns:a16="http://schemas.microsoft.com/office/drawing/2014/main" val="2339704777"/>
                  </a:ext>
                </a:extLst>
              </a:tr>
              <a:tr h="1210052">
                <a:tc vMerge="1">
                  <a:txBody>
                    <a:bodyPr/>
                    <a:lstStyle/>
                    <a:p>
                      <a:endParaRPr lang="en-GB" sz="1400" dirty="0"/>
                    </a:p>
                  </a:txBody>
                  <a:tcPr/>
                </a:tc>
                <a:tc>
                  <a:txBody>
                    <a:bodyPr/>
                    <a:lstStyle/>
                    <a:p>
                      <a:r>
                        <a:rPr lang="en-GB" sz="2000" b="1" dirty="0" smtClean="0"/>
                        <a:t>A4 : 3PF</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dirty="0" smtClean="0"/>
                        <a:t>14</a:t>
                      </a:r>
                      <a:r>
                        <a:rPr lang="en-GB" sz="2000" baseline="0" dirty="0" smtClean="0"/>
                        <a:t>rack</a:t>
                      </a:r>
                      <a:r>
                        <a:rPr lang="en-GB" sz="2000" dirty="0" smtClean="0"/>
                        <a:t>, </a:t>
                      </a:r>
                      <a:r>
                        <a:rPr lang="en-GB" sz="2000" b="1" dirty="0" smtClean="0"/>
                        <a:t>0.5</a:t>
                      </a:r>
                      <a:r>
                        <a:rPr lang="en-GB" sz="2000" dirty="0" smtClean="0"/>
                        <a:t>MW</a:t>
                      </a:r>
                    </a:p>
                    <a:p>
                      <a:r>
                        <a:rPr lang="en-GB" sz="2000" dirty="0" smtClean="0"/>
                        <a:t>SISSA/INFN</a:t>
                      </a:r>
                      <a:endParaRPr lang="en-GB" sz="2000" dirty="0"/>
                    </a:p>
                  </a:txBody>
                  <a:tcPr marL="128016" marR="128016" marT="64008" marB="64008"/>
                </a:tc>
                <a:tc>
                  <a:txBody>
                    <a:bodyPr/>
                    <a:lstStyle/>
                    <a:p>
                      <a:r>
                        <a:rPr lang="en-GB" sz="2000" b="1" dirty="0" smtClean="0"/>
                        <a:t>A4 : 3PF</a:t>
                      </a:r>
                    </a:p>
                    <a:p>
                      <a:r>
                        <a:rPr lang="en-GB" sz="2000" dirty="0" smtClean="0"/>
                        <a:t>14</a:t>
                      </a:r>
                      <a:r>
                        <a:rPr lang="en-GB" sz="2000" baseline="0" dirty="0" smtClean="0"/>
                        <a:t>rack, </a:t>
                      </a:r>
                      <a:r>
                        <a:rPr lang="en-GB" sz="2000" b="1" dirty="0" smtClean="0"/>
                        <a:t>0.5</a:t>
                      </a:r>
                      <a:r>
                        <a:rPr lang="en-GB" sz="2000" dirty="0" smtClean="0"/>
                        <a:t>MW</a:t>
                      </a:r>
                    </a:p>
                    <a:p>
                      <a:r>
                        <a:rPr lang="en-GB" sz="2000" dirty="0" smtClean="0"/>
                        <a:t>SISSA/INFN</a:t>
                      </a:r>
                      <a:endParaRPr lang="en-GB" sz="2000" dirty="0"/>
                    </a:p>
                  </a:txBody>
                  <a:tcPr marL="128016" marR="128016" marT="64008" marB="64008"/>
                </a:tc>
                <a:tc vMerge="1">
                  <a:txBody>
                    <a:bodyPr/>
                    <a:lstStyle/>
                    <a:p>
                      <a:endParaRPr lang="en-GB" sz="1400" dirty="0"/>
                    </a:p>
                  </a:txBody>
                  <a:tcPr/>
                </a:tc>
                <a:tc vMerge="1">
                  <a:txBody>
                    <a:bodyPr/>
                    <a:lstStyle/>
                    <a:p>
                      <a:endParaRPr lang="en-GB" sz="1400" dirty="0"/>
                    </a:p>
                  </a:txBody>
                  <a:tcPr/>
                </a:tc>
                <a:tc vMerge="1">
                  <a:txBody>
                    <a:bodyPr/>
                    <a:lstStyle/>
                    <a:p>
                      <a:endParaRPr lang="en-GB" sz="1400" dirty="0"/>
                    </a:p>
                  </a:txBody>
                  <a:tcPr/>
                </a:tc>
                <a:tc vMerge="1">
                  <a:txBody>
                    <a:bodyPr/>
                    <a:lstStyle/>
                    <a:p>
                      <a:endParaRPr lang="en-GB" sz="1400" dirty="0"/>
                    </a:p>
                  </a:txBody>
                  <a:tcPr/>
                </a:tc>
                <a:extLst>
                  <a:ext uri="{0D108BD9-81ED-4DB2-BD59-A6C34878D82A}">
                    <a16:rowId xmlns:a16="http://schemas.microsoft.com/office/drawing/2014/main" val="1352369324"/>
                  </a:ext>
                </a:extLst>
              </a:tr>
              <a:tr h="1799135">
                <a:tc>
                  <a:txBody>
                    <a:bodyPr/>
                    <a:lstStyle/>
                    <a:p>
                      <a:r>
                        <a:rPr lang="en-GB" sz="2000" dirty="0" smtClean="0">
                          <a:solidFill>
                            <a:schemeClr val="tx1"/>
                          </a:solidFill>
                        </a:rPr>
                        <a:t>New computer room</a:t>
                      </a:r>
                      <a:endParaRPr lang="en-GB" sz="2000" dirty="0">
                        <a:solidFill>
                          <a:schemeClr val="tx1"/>
                        </a:solidFill>
                      </a:endParaRPr>
                    </a:p>
                  </a:txBody>
                  <a:tcPr marL="128016" marR="128016" marT="64008" marB="64008">
                    <a:solidFill>
                      <a:schemeClr val="accent3">
                        <a:lumMod val="60000"/>
                        <a:lumOff val="40000"/>
                      </a:schemeClr>
                    </a:solidFill>
                  </a:tcPr>
                </a:tc>
                <a:tc>
                  <a:txBody>
                    <a:bodyPr/>
                    <a:lstStyle/>
                    <a:p>
                      <a:endParaRPr lang="en-GB" sz="2000" dirty="0">
                        <a:solidFill>
                          <a:schemeClr val="tx1"/>
                        </a:solidFill>
                      </a:endParaRPr>
                    </a:p>
                  </a:txBody>
                  <a:tcPr marL="128016" marR="128016" marT="64008" marB="64008">
                    <a:solidFill>
                      <a:schemeClr val="accent3">
                        <a:lumMod val="60000"/>
                        <a:lumOff val="40000"/>
                      </a:schemeClr>
                    </a:solidFill>
                  </a:tcPr>
                </a:tc>
                <a:tc>
                  <a:txBody>
                    <a:bodyPr/>
                    <a:lstStyle/>
                    <a:p>
                      <a:endParaRPr lang="en-GB" sz="2000" dirty="0">
                        <a:solidFill>
                          <a:schemeClr val="tx1"/>
                        </a:solidFill>
                      </a:endParaRPr>
                    </a:p>
                  </a:txBody>
                  <a:tcPr marL="128016" marR="128016" marT="64008" marB="64008">
                    <a:solidFill>
                      <a:schemeClr val="accent3">
                        <a:lumMod val="60000"/>
                        <a:lumOff val="40000"/>
                      </a:schemeClr>
                    </a:solidFill>
                  </a:tcPr>
                </a:tc>
                <a:tc>
                  <a:txBody>
                    <a:bodyPr/>
                    <a:lstStyle/>
                    <a:p>
                      <a:endParaRPr lang="en-GB" sz="2000" dirty="0">
                        <a:solidFill>
                          <a:schemeClr val="tx1"/>
                        </a:solidFill>
                      </a:endParaRPr>
                    </a:p>
                  </a:txBody>
                  <a:tcPr marL="128016" marR="128016" marT="64008" marB="64008">
                    <a:solidFill>
                      <a:schemeClr val="accent3">
                        <a:lumMod val="60000"/>
                        <a:lumOff val="40000"/>
                      </a:schemeClr>
                    </a:solidFill>
                  </a:tcPr>
                </a:tc>
                <a:tc>
                  <a:txBody>
                    <a:bodyPr/>
                    <a:lstStyle/>
                    <a:p>
                      <a:r>
                        <a:rPr lang="en-GB" sz="2000" b="1" dirty="0" smtClean="0">
                          <a:solidFill>
                            <a:schemeClr val="tx1"/>
                          </a:solidFill>
                        </a:rPr>
                        <a:t>B2 : 30-50PF</a:t>
                      </a:r>
                    </a:p>
                    <a:p>
                      <a:r>
                        <a:rPr lang="en-GB" sz="2000" dirty="0" smtClean="0">
                          <a:solidFill>
                            <a:schemeClr val="tx1"/>
                          </a:solidFill>
                        </a:rPr>
                        <a:t>100rack, </a:t>
                      </a:r>
                      <a:r>
                        <a:rPr lang="en-GB" sz="2000" b="1" dirty="0" smtClean="0">
                          <a:solidFill>
                            <a:schemeClr val="tx1"/>
                          </a:solidFill>
                        </a:rPr>
                        <a:t>2.5</a:t>
                      </a:r>
                      <a:r>
                        <a:rPr lang="en-GB" sz="2000" dirty="0" smtClean="0">
                          <a:solidFill>
                            <a:schemeClr val="tx1"/>
                          </a:solidFill>
                        </a:rPr>
                        <a:t>MW</a:t>
                      </a:r>
                    </a:p>
                    <a:p>
                      <a:r>
                        <a:rPr lang="en-GB" sz="2000" dirty="0" smtClean="0">
                          <a:solidFill>
                            <a:schemeClr val="tx1"/>
                          </a:solidFill>
                        </a:rPr>
                        <a:t>PRACE</a:t>
                      </a:r>
                    </a:p>
                    <a:p>
                      <a:r>
                        <a:rPr lang="en-GB" sz="2000" dirty="0" smtClean="0">
                          <a:solidFill>
                            <a:schemeClr val="tx1"/>
                          </a:solidFill>
                        </a:rPr>
                        <a:t>EU co-fund (PPI4HPC)</a:t>
                      </a:r>
                    </a:p>
                  </a:txBody>
                  <a:tcPr marL="128016" marR="128016" marT="64008" marB="64008">
                    <a:solidFill>
                      <a:schemeClr val="accent3">
                        <a:lumMod val="60000"/>
                        <a:lumOff val="40000"/>
                      </a:schemeClr>
                    </a:solidFill>
                  </a:tcPr>
                </a:tc>
                <a:tc>
                  <a:txBody>
                    <a:bodyPr/>
                    <a:lstStyle/>
                    <a:p>
                      <a:endParaRPr lang="en-GB" sz="2000" dirty="0">
                        <a:solidFill>
                          <a:schemeClr val="tx1"/>
                        </a:solidFill>
                      </a:endParaRPr>
                    </a:p>
                  </a:txBody>
                  <a:tcPr marL="128016" marR="128016" marT="64008" marB="64008">
                    <a:solidFill>
                      <a:schemeClr val="accent3">
                        <a:lumMod val="60000"/>
                        <a:lumOff val="40000"/>
                      </a:schemeClr>
                    </a:solidFill>
                  </a:tcPr>
                </a:tc>
                <a:tc>
                  <a:txBody>
                    <a:bodyPr/>
                    <a:lstStyle/>
                    <a:p>
                      <a:r>
                        <a:rPr lang="en-GB" sz="2000" b="1" dirty="0" smtClean="0">
                          <a:solidFill>
                            <a:schemeClr val="tx1"/>
                          </a:solidFill>
                        </a:rPr>
                        <a:t>C1 : &gt;200PF</a:t>
                      </a:r>
                    </a:p>
                    <a:p>
                      <a:r>
                        <a:rPr lang="en-GB" sz="2000" dirty="0" smtClean="0">
                          <a:solidFill>
                            <a:schemeClr val="tx1"/>
                          </a:solidFill>
                        </a:rPr>
                        <a:t>200rack,</a:t>
                      </a:r>
                      <a:r>
                        <a:rPr lang="en-GB" sz="2000" baseline="0" dirty="0" smtClean="0">
                          <a:solidFill>
                            <a:schemeClr val="tx1"/>
                          </a:solidFill>
                        </a:rPr>
                        <a:t> </a:t>
                      </a:r>
                      <a:r>
                        <a:rPr lang="en-GB" sz="2000" b="1" dirty="0" smtClean="0">
                          <a:solidFill>
                            <a:schemeClr val="tx1"/>
                          </a:solidFill>
                        </a:rPr>
                        <a:t>8</a:t>
                      </a:r>
                      <a:r>
                        <a:rPr lang="en-GB" sz="2000" dirty="0" smtClean="0">
                          <a:solidFill>
                            <a:schemeClr val="tx1"/>
                          </a:solidFill>
                        </a:rPr>
                        <a:t>MW</a:t>
                      </a:r>
                    </a:p>
                    <a:p>
                      <a:r>
                        <a:rPr lang="en-GB" sz="2000" dirty="0" smtClean="0">
                          <a:solidFill>
                            <a:schemeClr val="tx1"/>
                          </a:solidFill>
                        </a:rPr>
                        <a:t>PRACE</a:t>
                      </a:r>
                      <a:endParaRPr lang="en-GB" sz="2000" baseline="0" dirty="0" smtClean="0">
                        <a:solidFill>
                          <a:schemeClr val="tx1"/>
                        </a:solidFill>
                      </a:endParaRPr>
                    </a:p>
                    <a:p>
                      <a:r>
                        <a:rPr lang="en-GB" sz="2000" baseline="0" dirty="0" smtClean="0">
                          <a:solidFill>
                            <a:schemeClr val="tx1"/>
                          </a:solidFill>
                        </a:rPr>
                        <a:t>EU co-fund</a:t>
                      </a:r>
                    </a:p>
                    <a:p>
                      <a:r>
                        <a:rPr lang="en-GB" sz="2000" baseline="0" dirty="0" smtClean="0">
                          <a:solidFill>
                            <a:schemeClr val="tx1"/>
                          </a:solidFill>
                        </a:rPr>
                        <a:t>(Pre-</a:t>
                      </a:r>
                      <a:r>
                        <a:rPr lang="en-GB" sz="2000" baseline="0" dirty="0" err="1" smtClean="0">
                          <a:solidFill>
                            <a:schemeClr val="tx1"/>
                          </a:solidFill>
                        </a:rPr>
                        <a:t>Exascale</a:t>
                      </a:r>
                      <a:r>
                        <a:rPr lang="en-GB" sz="2000" baseline="0" dirty="0" smtClean="0">
                          <a:solidFill>
                            <a:schemeClr val="tx1"/>
                          </a:solidFill>
                        </a:rPr>
                        <a:t>)</a:t>
                      </a:r>
                      <a:endParaRPr lang="en-GB" sz="2000" dirty="0">
                        <a:solidFill>
                          <a:schemeClr val="tx1"/>
                        </a:solidFill>
                      </a:endParaRPr>
                    </a:p>
                  </a:txBody>
                  <a:tcPr marL="128016" marR="128016" marT="64008" marB="64008">
                    <a:solidFill>
                      <a:schemeClr val="accent3">
                        <a:lumMod val="60000"/>
                        <a:lumOff val="40000"/>
                      </a:schemeClr>
                    </a:solidFill>
                  </a:tcPr>
                </a:tc>
                <a:extLst>
                  <a:ext uri="{0D108BD9-81ED-4DB2-BD59-A6C34878D82A}">
                    <a16:rowId xmlns:a16="http://schemas.microsoft.com/office/drawing/2014/main" val="1510090511"/>
                  </a:ext>
                </a:extLst>
              </a:tr>
            </a:tbl>
          </a:graphicData>
        </a:graphic>
      </p:graphicFrame>
      <p:sp>
        <p:nvSpPr>
          <p:cNvPr id="33" name="Rettangolo 32"/>
          <p:cNvSpPr/>
          <p:nvPr/>
        </p:nvSpPr>
        <p:spPr>
          <a:xfrm>
            <a:off x="6683271" y="7463888"/>
            <a:ext cx="1068656" cy="211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80160"/>
            <a:endParaRPr lang="en-GB" sz="1960" kern="0">
              <a:solidFill>
                <a:prstClr val="white"/>
              </a:solidFill>
              <a:latin typeface="Calibri"/>
              <a:sym typeface="Arial"/>
            </a:endParaRPr>
          </a:p>
        </p:txBody>
      </p:sp>
    </p:spTree>
    <p:extLst>
      <p:ext uri="{BB962C8B-B14F-4D97-AF65-F5344CB8AC3E}">
        <p14:creationId xmlns:p14="http://schemas.microsoft.com/office/powerpoint/2010/main" val="7223490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5" name="CustomShape 4"/>
          <p:cNvSpPr/>
          <p:nvPr/>
        </p:nvSpPr>
        <p:spPr>
          <a:xfrm>
            <a:off x="540000" y="1288620"/>
            <a:ext cx="11542680" cy="82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a:ln>
                <a:noFill/>
              </a:ln>
              <a:solidFill>
                <a:prstClr val="black"/>
              </a:solidFill>
              <a:effectLst/>
              <a:uLnTx/>
              <a:uFillTx/>
              <a:latin typeface="Arial"/>
              <a:ea typeface="DejaVu Sans"/>
              <a:cs typeface="DejaVu Sans"/>
            </a:endParaRPr>
          </a:p>
          <a:p>
            <a:pPr marR="0" lvl="0" algn="just" defTabSz="914400" rtl="0" eaLnBrk="1" fontAlgn="auto" latinLnBrk="0" hangingPunct="1">
              <a:lnSpc>
                <a:spcPct val="100000"/>
              </a:lnSpc>
              <a:spcBef>
                <a:spcPts val="0"/>
              </a:spcBef>
              <a:spcAft>
                <a:spcPts val="0"/>
              </a:spcAft>
              <a:buClrTx/>
              <a:buSzTx/>
              <a:tabLst/>
              <a:defRPr/>
            </a:pPr>
            <a:r>
              <a:rPr kumimoji="0" lang="it-IT" sz="2800" b="0" i="0" u="none" strike="noStrike" kern="1200" cap="none" spc="0" normalizeH="0" baseline="0" noProof="0" dirty="0" smtClean="0">
                <a:ln>
                  <a:noFill/>
                </a:ln>
                <a:solidFill>
                  <a:prstClr val="black"/>
                </a:solidFill>
                <a:effectLst/>
                <a:uLnTx/>
                <a:uFillTx/>
                <a:latin typeface="Arial"/>
                <a:ea typeface="DejaVu Sans"/>
                <a:cs typeface="DejaVu Sans"/>
              </a:rPr>
              <a:t>Al fine di</a:t>
            </a:r>
            <a:r>
              <a:rPr kumimoji="0" lang="it-IT" sz="2800" b="0" i="0" u="none" strike="noStrike" kern="1200" cap="none" spc="0" normalizeH="0" noProof="0" dirty="0" smtClean="0">
                <a:ln>
                  <a:noFill/>
                </a:ln>
                <a:solidFill>
                  <a:prstClr val="black"/>
                </a:solidFill>
                <a:effectLst/>
                <a:uLnTx/>
                <a:uFillTx/>
                <a:latin typeface="Arial"/>
                <a:ea typeface="DejaVu Sans"/>
                <a:cs typeface="DejaVu Sans"/>
              </a:rPr>
              <a:t> stimare potenze e superfici necessari, si è considerato lo scenario al «secondo </a:t>
            </a:r>
            <a:r>
              <a:rPr kumimoji="0" lang="it-IT" sz="2800" b="0" i="0" u="none" strike="noStrike" kern="1200" cap="none" spc="0" normalizeH="0" noProof="0" dirty="0" err="1" smtClean="0">
                <a:ln>
                  <a:noFill/>
                </a:ln>
                <a:solidFill>
                  <a:prstClr val="black"/>
                </a:solidFill>
                <a:effectLst/>
                <a:uLnTx/>
                <a:uFillTx/>
                <a:latin typeface="Arial"/>
                <a:ea typeface="DejaVu Sans"/>
                <a:cs typeface="DejaVu Sans"/>
              </a:rPr>
              <a:t>step</a:t>
            </a:r>
            <a:r>
              <a:rPr kumimoji="0" lang="it-IT" sz="2800" b="0" i="0" u="none" strike="noStrike" kern="1200" cap="none" spc="0" normalizeH="0" noProof="0" dirty="0" smtClean="0">
                <a:ln>
                  <a:noFill/>
                </a:ln>
                <a:solidFill>
                  <a:prstClr val="black"/>
                </a:solidFill>
                <a:effectLst/>
                <a:uLnTx/>
                <a:uFillTx/>
                <a:latin typeface="Arial"/>
                <a:ea typeface="DejaVu Sans"/>
                <a:cs typeface="DejaVu Sans"/>
              </a:rPr>
              <a:t>» (2022-2023), ipotizzando per INFN gli stessi consumi di </a:t>
            </a:r>
            <a:r>
              <a:rPr kumimoji="0" lang="it-IT" sz="2800" b="0" i="0" u="none" strike="noStrike" kern="1200" cap="none" spc="0" normalizeH="0" noProof="0" dirty="0" err="1" smtClean="0">
                <a:ln>
                  <a:noFill/>
                </a:ln>
                <a:solidFill>
                  <a:prstClr val="black"/>
                </a:solidFill>
                <a:effectLst/>
                <a:uLnTx/>
                <a:uFillTx/>
                <a:latin typeface="Arial"/>
                <a:ea typeface="DejaVu Sans"/>
                <a:cs typeface="DejaVu Sans"/>
              </a:rPr>
              <a:t>Cineca</a:t>
            </a:r>
            <a:r>
              <a:rPr kumimoji="0" lang="it-IT" sz="2800" b="0" i="0" u="none" strike="noStrike" kern="1200" cap="none" spc="0" normalizeH="0" noProof="0" dirty="0" smtClean="0">
                <a:ln>
                  <a:noFill/>
                </a:ln>
                <a:solidFill>
                  <a:prstClr val="black"/>
                </a:solidFill>
                <a:effectLst/>
                <a:uLnTx/>
                <a:uFillTx/>
                <a:latin typeface="Arial"/>
                <a:ea typeface="DejaVu Sans"/>
                <a:cs typeface="DejaVu Sans"/>
              </a:rPr>
              <a:t> (8 MW di potenza IT).</a:t>
            </a:r>
          </a:p>
          <a:p>
            <a:endParaRPr lang="it-IT" sz="2800" dirty="0" smtClean="0">
              <a:solidFill>
                <a:prstClr val="black"/>
              </a:solidFill>
              <a:latin typeface="Arial"/>
              <a:ea typeface="DejaVu Sans"/>
              <a:cs typeface="DejaVu Sans"/>
            </a:endParaRPr>
          </a:p>
          <a:p>
            <a:endParaRPr lang="it-IT" sz="2800" dirty="0">
              <a:solidFill>
                <a:prstClr val="black"/>
              </a:solidFill>
              <a:latin typeface="Arial"/>
              <a:ea typeface="DejaVu Sans"/>
              <a:cs typeface="DejaVu Sans"/>
            </a:endParaRPr>
          </a:p>
          <a:p>
            <a:r>
              <a:rPr lang="it-IT" sz="2800" dirty="0">
                <a:solidFill>
                  <a:prstClr val="black"/>
                </a:solidFill>
                <a:latin typeface="Arial"/>
                <a:ea typeface="DejaVu Sans"/>
                <a:cs typeface="DejaVu Sans"/>
              </a:rPr>
              <a:t>Si sono fatte le seguenti ipotesi generali:</a:t>
            </a:r>
          </a:p>
          <a:p>
            <a:endParaRPr lang="it-IT" sz="2800" dirty="0" smtClean="0">
              <a:solidFill>
                <a:prstClr val="black"/>
              </a:solidFill>
              <a:latin typeface="Arial"/>
              <a:ea typeface="DejaVu Sans"/>
              <a:cs typeface="DejaVu Sans"/>
            </a:endParaRPr>
          </a:p>
          <a:p>
            <a:pPr marL="342900" indent="-342900">
              <a:spcAft>
                <a:spcPts val="1200"/>
              </a:spcAft>
              <a:buFont typeface="Wingdings" panose="05000000000000000000" pitchFamily="2" charset="2"/>
              <a:buChar char="ü"/>
            </a:pPr>
            <a:r>
              <a:rPr lang="it-IT" sz="2800" dirty="0" smtClean="0">
                <a:solidFill>
                  <a:prstClr val="black"/>
                </a:solidFill>
                <a:latin typeface="Arial"/>
                <a:ea typeface="DejaVu Sans"/>
                <a:cs typeface="DejaVu Sans"/>
              </a:rPr>
              <a:t>Volontà di INFN </a:t>
            </a:r>
            <a:r>
              <a:rPr lang="it-IT" sz="2800" dirty="0">
                <a:solidFill>
                  <a:prstClr val="black"/>
                </a:solidFill>
                <a:latin typeface="Arial"/>
                <a:ea typeface="DejaVu Sans"/>
                <a:cs typeface="DejaVu Sans"/>
              </a:rPr>
              <a:t>e </a:t>
            </a:r>
            <a:r>
              <a:rPr lang="it-IT" sz="2800" dirty="0" err="1">
                <a:solidFill>
                  <a:prstClr val="black"/>
                </a:solidFill>
                <a:latin typeface="Arial"/>
                <a:ea typeface="DejaVu Sans"/>
                <a:cs typeface="DejaVu Sans"/>
              </a:rPr>
              <a:t>Cineca</a:t>
            </a:r>
            <a:r>
              <a:rPr lang="it-IT" sz="2800" dirty="0">
                <a:solidFill>
                  <a:prstClr val="black"/>
                </a:solidFill>
                <a:latin typeface="Arial"/>
                <a:ea typeface="DejaVu Sans"/>
                <a:cs typeface="DejaVu Sans"/>
              </a:rPr>
              <a:t> </a:t>
            </a:r>
            <a:r>
              <a:rPr lang="it-IT" sz="2800" dirty="0" smtClean="0">
                <a:solidFill>
                  <a:prstClr val="black"/>
                </a:solidFill>
                <a:latin typeface="Arial"/>
                <a:ea typeface="DejaVu Sans"/>
                <a:cs typeface="DejaVu Sans"/>
              </a:rPr>
              <a:t>di condividere </a:t>
            </a:r>
            <a:r>
              <a:rPr lang="it-IT" sz="2800" dirty="0">
                <a:solidFill>
                  <a:prstClr val="black"/>
                </a:solidFill>
                <a:latin typeface="Arial"/>
                <a:ea typeface="DejaVu Sans"/>
                <a:cs typeface="DejaVu Sans"/>
              </a:rPr>
              <a:t>le infrastrutture energetiche, così da ridurre la superficie </a:t>
            </a:r>
            <a:r>
              <a:rPr lang="it-IT" sz="2800" dirty="0" smtClean="0">
                <a:solidFill>
                  <a:prstClr val="black"/>
                </a:solidFill>
                <a:latin typeface="Arial"/>
                <a:ea typeface="DejaVu Sans"/>
                <a:cs typeface="DejaVu Sans"/>
              </a:rPr>
              <a:t>impegnata;</a:t>
            </a:r>
          </a:p>
          <a:p>
            <a:pPr marL="342900" indent="-342900">
              <a:spcAft>
                <a:spcPts val="1200"/>
              </a:spcAft>
              <a:buFont typeface="Wingdings" panose="05000000000000000000" pitchFamily="2" charset="2"/>
              <a:buChar char="ü"/>
            </a:pPr>
            <a:r>
              <a:rPr lang="it-IT" sz="2800" dirty="0" smtClean="0">
                <a:solidFill>
                  <a:prstClr val="black"/>
                </a:solidFill>
                <a:latin typeface="Arial"/>
                <a:ea typeface="DejaVu Sans"/>
                <a:cs typeface="DejaVu Sans"/>
              </a:rPr>
              <a:t>Soluzione </a:t>
            </a:r>
            <a:r>
              <a:rPr lang="it-IT" sz="2800" dirty="0">
                <a:solidFill>
                  <a:prstClr val="black"/>
                </a:solidFill>
                <a:latin typeface="Arial"/>
                <a:ea typeface="DejaVu Sans"/>
                <a:cs typeface="DejaVu Sans"/>
              </a:rPr>
              <a:t>costruttiva “box in the box”;</a:t>
            </a:r>
          </a:p>
          <a:p>
            <a:pPr marL="342900" indent="-342900">
              <a:spcAft>
                <a:spcPts val="1200"/>
              </a:spcAft>
              <a:buFont typeface="Wingdings" panose="05000000000000000000" pitchFamily="2" charset="2"/>
              <a:buChar char="ü"/>
            </a:pPr>
            <a:r>
              <a:rPr lang="it-IT" sz="2800" dirty="0" smtClean="0">
                <a:solidFill>
                  <a:prstClr val="black"/>
                </a:solidFill>
                <a:latin typeface="Arial"/>
                <a:ea typeface="DejaVu Sans"/>
                <a:cs typeface="DejaVu Sans"/>
              </a:rPr>
              <a:t>Realizzazione </a:t>
            </a:r>
            <a:r>
              <a:rPr lang="it-IT" sz="2800" dirty="0">
                <a:solidFill>
                  <a:prstClr val="black"/>
                </a:solidFill>
                <a:latin typeface="Arial"/>
                <a:ea typeface="DejaVu Sans"/>
                <a:cs typeface="DejaVu Sans"/>
              </a:rPr>
              <a:t>di sale macchine modulari (1,6 – 2 MW</a:t>
            </a:r>
            <a:r>
              <a:rPr lang="it-IT" sz="2800" dirty="0" smtClean="0">
                <a:solidFill>
                  <a:prstClr val="black"/>
                </a:solidFill>
                <a:latin typeface="Arial"/>
                <a:ea typeface="DejaVu Sans"/>
                <a:cs typeface="DejaVu Sans"/>
              </a:rPr>
              <a:t>);</a:t>
            </a:r>
          </a:p>
          <a:p>
            <a:pPr marL="342900" indent="-342900">
              <a:spcAft>
                <a:spcPts val="1200"/>
              </a:spcAft>
              <a:buFont typeface="Wingdings" panose="05000000000000000000" pitchFamily="2" charset="2"/>
              <a:buChar char="ü"/>
            </a:pPr>
            <a:r>
              <a:rPr lang="it-IT" sz="2800" dirty="0" smtClean="0">
                <a:solidFill>
                  <a:prstClr val="black"/>
                </a:solidFill>
                <a:latin typeface="Arial"/>
                <a:ea typeface="DejaVu Sans"/>
                <a:cs typeface="DejaVu Sans"/>
              </a:rPr>
              <a:t>Continuità richiesta per tutti gli apparati IT, con soluzione classica (UPS statici e gruppi elettrogeni).</a:t>
            </a:r>
            <a:endParaRPr lang="it-IT" sz="2800" dirty="0">
              <a:solidFill>
                <a:prstClr val="black"/>
              </a:solidFill>
              <a:latin typeface="Arial"/>
              <a:ea typeface="DejaVu Sans"/>
              <a:cs typeface="DejaVu Sans"/>
            </a:endParaRPr>
          </a:p>
          <a:p>
            <a:endParaRPr lang="it-IT" sz="2400" dirty="0">
              <a:solidFill>
                <a:prstClr val="black"/>
              </a:solidFill>
              <a:latin typeface="Arial"/>
              <a:ea typeface="DejaVu Sans"/>
              <a:cs typeface="DejaVu Sans"/>
            </a:endParaRPr>
          </a:p>
          <a:p>
            <a:endParaRPr lang="it-IT" sz="2400" dirty="0">
              <a:solidFill>
                <a:prstClr val="black"/>
              </a:solid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Tree>
    <p:extLst>
      <p:ext uri="{BB962C8B-B14F-4D97-AF65-F5344CB8AC3E}">
        <p14:creationId xmlns:p14="http://schemas.microsoft.com/office/powerpoint/2010/main" val="1988889751"/>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5" name="CustomShape 4"/>
          <p:cNvSpPr/>
          <p:nvPr/>
        </p:nvSpPr>
        <p:spPr>
          <a:xfrm>
            <a:off x="540000" y="1288620"/>
            <a:ext cx="11542680" cy="82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Arial"/>
              <a:ea typeface="DejaVu Sans"/>
              <a:cs typeface="DejaVu San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Arial"/>
              <a:ea typeface="DejaVu Sans"/>
              <a:cs typeface="DejaVu Sans"/>
            </a:endParaRPr>
          </a:p>
          <a:p>
            <a:pPr marR="0" lvl="0" algn="just" defTabSz="914400" rtl="0" eaLnBrk="1" fontAlgn="auto" latinLnBrk="0" hangingPunct="1">
              <a:lnSpc>
                <a:spcPct val="100000"/>
              </a:lnSpc>
              <a:spcBef>
                <a:spcPts val="0"/>
              </a:spcBef>
              <a:spcAft>
                <a:spcPts val="0"/>
              </a:spcAft>
              <a:buClrTx/>
              <a:buSzTx/>
              <a:tabLst/>
              <a:defRPr/>
            </a:pPr>
            <a:r>
              <a:rPr kumimoji="0" lang="it-IT" sz="2800" b="1" i="0" u="none" strike="noStrike" kern="1200" cap="none" spc="0" normalizeH="0" baseline="0" noProof="0" dirty="0" smtClean="0">
                <a:ln>
                  <a:noFill/>
                </a:ln>
                <a:solidFill>
                  <a:prstClr val="black"/>
                </a:solidFill>
                <a:effectLst/>
                <a:uLnTx/>
                <a:uFillTx/>
                <a:latin typeface="Arial"/>
                <a:ea typeface="DejaVu Sans"/>
                <a:cs typeface="DejaVu Sans"/>
              </a:rPr>
              <a:t>Infrastruttura elettrica</a:t>
            </a:r>
            <a:endParaRPr lang="it-IT" sz="2800" b="1" dirty="0">
              <a:solidFill>
                <a:prstClr val="black"/>
              </a:solidFill>
              <a:latin typeface="Arial"/>
              <a:ea typeface="DejaVu Sans"/>
              <a:cs typeface="DejaVu Sans"/>
            </a:endParaRPr>
          </a:p>
          <a:p>
            <a:endParaRPr lang="it-IT" sz="2400" dirty="0" smtClean="0">
              <a:solidFill>
                <a:prstClr val="black"/>
              </a:solidFill>
              <a:latin typeface="Arial"/>
              <a:ea typeface="DejaVu Sans"/>
              <a:cs typeface="DejaVu Sans"/>
            </a:endParaRPr>
          </a:p>
          <a:p>
            <a:pPr marL="342900" indent="-342900">
              <a:spcAft>
                <a:spcPts val="1200"/>
              </a:spcAft>
              <a:buFont typeface="Wingdings" panose="05000000000000000000" pitchFamily="2" charset="2"/>
              <a:buChar char="ü"/>
            </a:pPr>
            <a:r>
              <a:rPr lang="it-IT" sz="2800" dirty="0">
                <a:solidFill>
                  <a:prstClr val="black"/>
                </a:solidFill>
                <a:latin typeface="Arial"/>
                <a:ea typeface="DejaVu Sans"/>
                <a:cs typeface="DejaVu Sans"/>
              </a:rPr>
              <a:t>Potenza elettrica IT complessiva dei due DC: 16 MW</a:t>
            </a:r>
          </a:p>
          <a:p>
            <a:pPr marL="342900" indent="-342900">
              <a:buFont typeface="Wingdings" panose="05000000000000000000" pitchFamily="2" charset="2"/>
              <a:buChar char="ü"/>
            </a:pPr>
            <a:r>
              <a:rPr lang="it-IT" sz="2800" dirty="0" smtClean="0">
                <a:solidFill>
                  <a:prstClr val="black"/>
                </a:solidFill>
                <a:latin typeface="Arial"/>
                <a:ea typeface="DejaVu Sans"/>
                <a:cs typeface="DejaVu Sans"/>
              </a:rPr>
              <a:t>Potenza </a:t>
            </a:r>
            <a:r>
              <a:rPr lang="it-IT" sz="2800" dirty="0">
                <a:solidFill>
                  <a:prstClr val="black"/>
                </a:solidFill>
                <a:latin typeface="Arial"/>
                <a:ea typeface="DejaVu Sans"/>
                <a:cs typeface="DejaVu Sans"/>
              </a:rPr>
              <a:t>elettrica totale:  25 MW </a:t>
            </a:r>
          </a:p>
          <a:p>
            <a:r>
              <a:rPr lang="it-IT" sz="2800" i="1" dirty="0" smtClean="0">
                <a:solidFill>
                  <a:prstClr val="black"/>
                </a:solidFill>
                <a:latin typeface="Arial"/>
                <a:ea typeface="DejaVu Sans"/>
                <a:cs typeface="DejaVu Sans"/>
              </a:rPr>
              <a:t>   (</a:t>
            </a:r>
            <a:r>
              <a:rPr lang="it-IT" sz="2800" i="1" dirty="0">
                <a:solidFill>
                  <a:prstClr val="black"/>
                </a:solidFill>
                <a:latin typeface="Arial"/>
                <a:ea typeface="DejaVu Sans"/>
                <a:cs typeface="DejaVu Sans"/>
              </a:rPr>
              <a:t>in via cautelativa si considerano un PUE pari a 1.4 </a:t>
            </a:r>
            <a:r>
              <a:rPr lang="it-IT" sz="2800" i="1" dirty="0">
                <a:solidFill>
                  <a:prstClr val="black"/>
                </a:solidFill>
                <a:latin typeface="Arial"/>
                <a:ea typeface="DejaVu Sans"/>
                <a:cs typeface="DejaVu Sans"/>
              </a:rPr>
              <a:t>e</a:t>
            </a:r>
            <a:r>
              <a:rPr lang="it-IT" sz="2800" i="1" dirty="0">
                <a:solidFill>
                  <a:prstClr val="black"/>
                </a:solidFill>
                <a:latin typeface="Arial"/>
                <a:ea typeface="DejaVu Sans"/>
                <a:cs typeface="DejaVu Sans"/>
              </a:rPr>
              <a:t> un extra di 2,5 </a:t>
            </a:r>
            <a:endParaRPr lang="it-IT" sz="2800" i="1" dirty="0" smtClean="0">
              <a:solidFill>
                <a:prstClr val="black"/>
              </a:solidFill>
              <a:latin typeface="Arial"/>
              <a:ea typeface="DejaVu Sans"/>
              <a:cs typeface="DejaVu Sans"/>
            </a:endParaRPr>
          </a:p>
          <a:p>
            <a:r>
              <a:rPr lang="it-IT" sz="2800" i="1" dirty="0">
                <a:solidFill>
                  <a:prstClr val="black"/>
                </a:solidFill>
                <a:latin typeface="Arial"/>
                <a:ea typeface="DejaVu Sans"/>
                <a:cs typeface="DejaVu Sans"/>
              </a:rPr>
              <a:t> </a:t>
            </a:r>
            <a:r>
              <a:rPr lang="it-IT" sz="2800" i="1" dirty="0" smtClean="0">
                <a:solidFill>
                  <a:prstClr val="black"/>
                </a:solidFill>
                <a:latin typeface="Arial"/>
                <a:ea typeface="DejaVu Sans"/>
                <a:cs typeface="DejaVu Sans"/>
              </a:rPr>
              <a:t>   MW</a:t>
            </a:r>
            <a:r>
              <a:rPr lang="it-IT" sz="2800" i="1" dirty="0">
                <a:solidFill>
                  <a:prstClr val="black"/>
                </a:solidFill>
                <a:latin typeface="Arial"/>
                <a:ea typeface="DejaVu Sans"/>
                <a:cs typeface="DejaVu Sans"/>
              </a:rPr>
              <a:t>) </a:t>
            </a:r>
          </a:p>
          <a:p>
            <a:endParaRPr lang="it-IT" sz="2800" dirty="0">
              <a:solidFill>
                <a:prstClr val="black"/>
              </a:solidFill>
              <a:latin typeface="Arial"/>
              <a:ea typeface="DejaVu Sans"/>
              <a:cs typeface="DejaVu Sans"/>
            </a:endParaRPr>
          </a:p>
          <a:p>
            <a:pPr algn="just"/>
            <a:r>
              <a:rPr lang="it-IT" sz="2800" dirty="0" smtClean="0">
                <a:solidFill>
                  <a:prstClr val="black"/>
                </a:solidFill>
                <a:latin typeface="Arial"/>
                <a:ea typeface="DejaVu Sans"/>
                <a:cs typeface="DejaVu Sans"/>
              </a:rPr>
              <a:t>	Al fine di ridurre gli spazi esterni, si </a:t>
            </a:r>
            <a:r>
              <a:rPr lang="it-IT" sz="2800" dirty="0">
                <a:solidFill>
                  <a:prstClr val="black"/>
                </a:solidFill>
                <a:latin typeface="Arial"/>
                <a:ea typeface="DejaVu Sans"/>
                <a:cs typeface="DejaVu Sans"/>
              </a:rPr>
              <a:t>prevede un’unica </a:t>
            </a:r>
            <a:r>
              <a:rPr lang="it-IT" sz="2800" dirty="0" smtClean="0">
                <a:solidFill>
                  <a:prstClr val="black"/>
                </a:solidFill>
                <a:latin typeface="Arial"/>
                <a:ea typeface="DejaVu Sans"/>
                <a:cs typeface="DejaVu Sans"/>
              </a:rPr>
              <a:t>sottostazione, con </a:t>
            </a:r>
            <a:r>
              <a:rPr lang="it-IT" sz="2800" dirty="0">
                <a:solidFill>
                  <a:prstClr val="black"/>
                </a:solidFill>
                <a:latin typeface="Arial"/>
                <a:ea typeface="DejaVu Sans"/>
                <a:cs typeface="DejaVu Sans"/>
              </a:rPr>
              <a:t>due trasformatori AT/MT da 25 MW cadauno in parallelo, eserciti uno in alternativa all’altro, così da permettere la manutenzione di ogni stallo garantendo continuità d’alimentazione. </a:t>
            </a:r>
          </a:p>
          <a:p>
            <a:pPr algn="just"/>
            <a:r>
              <a:rPr lang="it-IT" sz="2800" dirty="0" smtClean="0">
                <a:solidFill>
                  <a:prstClr val="black"/>
                </a:solidFill>
                <a:latin typeface="Arial"/>
                <a:ea typeface="DejaVu Sans"/>
                <a:cs typeface="DejaVu Sans"/>
              </a:rPr>
              <a:t>	La </a:t>
            </a:r>
            <a:r>
              <a:rPr lang="it-IT" sz="2800" dirty="0">
                <a:solidFill>
                  <a:prstClr val="black"/>
                </a:solidFill>
                <a:latin typeface="Arial"/>
                <a:ea typeface="DejaVu Sans"/>
                <a:cs typeface="DejaVu Sans"/>
              </a:rPr>
              <a:t>sezione di trasformazione MT/BT è realizzata direttamente all’interno dei capannoni, così da minimizzare potenza dissipata in linea e impegno superficie esterna. </a:t>
            </a:r>
            <a:endParaRPr lang="it-IT" sz="2400" dirty="0">
              <a:solidFill>
                <a:prstClr val="black"/>
              </a:solidFill>
              <a:latin typeface="Arial"/>
              <a:ea typeface="DejaVu Sans"/>
              <a:cs typeface="DejaVu Sans"/>
            </a:endParaRPr>
          </a:p>
          <a:p>
            <a:endParaRPr lang="it-IT" sz="2400" dirty="0">
              <a:solidFill>
                <a:prstClr val="black"/>
              </a:solid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Tree>
    <p:extLst>
      <p:ext uri="{BB962C8B-B14F-4D97-AF65-F5344CB8AC3E}">
        <p14:creationId xmlns:p14="http://schemas.microsoft.com/office/powerpoint/2010/main" val="89207596"/>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3352" y="1724405"/>
            <a:ext cx="11924680" cy="6707633"/>
          </a:xfrm>
          <a:prstGeom prst="rect">
            <a:avLst/>
          </a:prstGeom>
        </p:spPr>
      </p:pic>
      <p:sp>
        <p:nvSpPr>
          <p:cNvPr id="5" name="Rettangolo 4"/>
          <p:cNvSpPr/>
          <p:nvPr/>
        </p:nvSpPr>
        <p:spPr>
          <a:xfrm>
            <a:off x="413095" y="1500066"/>
            <a:ext cx="8234947" cy="954107"/>
          </a:xfrm>
          <a:prstGeom prst="rect">
            <a:avLst/>
          </a:prstGeom>
        </p:spPr>
        <p:txBody>
          <a:bodyPr wrap="none">
            <a:spAutoFit/>
          </a:bodyPr>
          <a:lstStyle/>
          <a:p>
            <a:pPr lvl="0" algn="just">
              <a:defRPr/>
            </a:pPr>
            <a:r>
              <a:rPr lang="it-IT" sz="2400" b="1" dirty="0">
                <a:solidFill>
                  <a:prstClr val="black"/>
                </a:solidFill>
              </a:rPr>
              <a:t>Infrastruttura </a:t>
            </a:r>
            <a:r>
              <a:rPr lang="it-IT" sz="2800" b="1" dirty="0" smtClean="0">
                <a:solidFill>
                  <a:prstClr val="black"/>
                </a:solidFill>
              </a:rPr>
              <a:t>elettrica</a:t>
            </a:r>
          </a:p>
          <a:p>
            <a:pPr lvl="0" algn="just">
              <a:defRPr/>
            </a:pPr>
            <a:r>
              <a:rPr lang="it-IT" sz="2800" i="1" dirty="0" smtClean="0">
                <a:solidFill>
                  <a:prstClr val="black"/>
                </a:solidFill>
              </a:rPr>
              <a:t>Rappresentazione esplicativa sottostazione AT/MT</a:t>
            </a:r>
            <a:endParaRPr lang="it-IT" sz="2400" i="1" dirty="0">
              <a:solidFill>
                <a:prstClr val="black"/>
              </a:solidFill>
            </a:endParaRPr>
          </a:p>
        </p:txBody>
      </p:sp>
    </p:spTree>
    <p:extLst>
      <p:ext uri="{BB962C8B-B14F-4D97-AF65-F5344CB8AC3E}">
        <p14:creationId xmlns:p14="http://schemas.microsoft.com/office/powerpoint/2010/main" val="1026267505"/>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5" name="CustomShape 4"/>
          <p:cNvSpPr/>
          <p:nvPr/>
        </p:nvSpPr>
        <p:spPr>
          <a:xfrm>
            <a:off x="540000" y="1288620"/>
            <a:ext cx="11542680" cy="8244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it-IT" sz="2400" b="0" i="0" u="none" strike="noStrike" kern="1200" cap="none" spc="0" normalizeH="0" baseline="0" noProof="0" dirty="0" smtClean="0">
              <a:ln>
                <a:noFill/>
              </a:ln>
              <a:solidFill>
                <a:prstClr val="black"/>
              </a:solidFill>
              <a:effectLst/>
              <a:uLnTx/>
              <a:uFillTx/>
              <a:latin typeface="Arial"/>
              <a:ea typeface="DejaVu Sans"/>
              <a:cs typeface="DejaVu Sans"/>
            </a:endParaRPr>
          </a:p>
          <a:p>
            <a:pPr marR="0" lvl="0" algn="just" defTabSz="914400" rtl="0" eaLnBrk="1" fontAlgn="auto" latinLnBrk="0" hangingPunct="1">
              <a:lnSpc>
                <a:spcPct val="100000"/>
              </a:lnSpc>
              <a:spcBef>
                <a:spcPts val="0"/>
              </a:spcBef>
              <a:spcAft>
                <a:spcPts val="0"/>
              </a:spcAft>
              <a:buClrTx/>
              <a:buSzTx/>
              <a:tabLst/>
              <a:defRPr/>
            </a:pPr>
            <a:r>
              <a:rPr kumimoji="0" lang="it-IT" sz="2800" b="1" i="0" u="none" strike="noStrike" kern="1200" cap="none" spc="0" normalizeH="0" baseline="0" noProof="0" dirty="0" smtClean="0">
                <a:ln>
                  <a:noFill/>
                </a:ln>
                <a:solidFill>
                  <a:prstClr val="black"/>
                </a:solidFill>
                <a:effectLst/>
                <a:uLnTx/>
                <a:uFillTx/>
                <a:latin typeface="Arial"/>
                <a:ea typeface="DejaVu Sans"/>
                <a:cs typeface="DejaVu Sans"/>
              </a:rPr>
              <a:t>Infrastruttura elettrica</a:t>
            </a:r>
            <a:endParaRPr lang="it-IT" sz="2800" b="1" dirty="0">
              <a:solidFill>
                <a:prstClr val="black"/>
              </a:solidFill>
              <a:latin typeface="Arial"/>
              <a:ea typeface="DejaVu Sans"/>
              <a:cs typeface="DejaVu Sans"/>
            </a:endParaRPr>
          </a:p>
          <a:p>
            <a:endParaRPr lang="it-IT" sz="2400" dirty="0" smtClean="0">
              <a:solidFill>
                <a:prstClr val="black"/>
              </a:solidFill>
              <a:latin typeface="Arial"/>
              <a:ea typeface="DejaVu Sans"/>
              <a:cs typeface="DejaVu Sans"/>
            </a:endParaRPr>
          </a:p>
          <a:p>
            <a:r>
              <a:rPr lang="it-IT" sz="2800" dirty="0" smtClean="0">
                <a:solidFill>
                  <a:prstClr val="black"/>
                </a:solidFill>
              </a:rPr>
              <a:t>	Per la distribuzione, </a:t>
            </a:r>
            <a:r>
              <a:rPr lang="it-IT" sz="2800" dirty="0">
                <a:solidFill>
                  <a:prstClr val="black"/>
                </a:solidFill>
              </a:rPr>
              <a:t>si </a:t>
            </a:r>
            <a:r>
              <a:rPr lang="it-IT" sz="2800" dirty="0" smtClean="0">
                <a:solidFill>
                  <a:prstClr val="black"/>
                </a:solidFill>
              </a:rPr>
              <a:t>immagina </a:t>
            </a:r>
            <a:r>
              <a:rPr lang="it-IT" sz="2800" dirty="0">
                <a:solidFill>
                  <a:prstClr val="black"/>
                </a:solidFill>
              </a:rPr>
              <a:t>una cabina di trasformazione per ogni modulo del CED, con 2 trasformatori per ogni ramo d’alimentazione (ridondanza 2 N) e relativi quadri MT e BT</a:t>
            </a:r>
            <a:r>
              <a:rPr lang="it-IT" sz="2800" dirty="0" smtClean="0">
                <a:solidFill>
                  <a:prstClr val="black"/>
                </a:solidFill>
              </a:rPr>
              <a:t>.</a:t>
            </a:r>
          </a:p>
          <a:p>
            <a:endParaRPr lang="it-IT" sz="2800" dirty="0">
              <a:solidFill>
                <a:prstClr val="black"/>
              </a:solidFill>
            </a:endParaRPr>
          </a:p>
          <a:p>
            <a:r>
              <a:rPr lang="it-IT" sz="2800" dirty="0" smtClean="0">
                <a:solidFill>
                  <a:prstClr val="black"/>
                </a:solidFill>
              </a:rPr>
              <a:t>	In </a:t>
            </a:r>
            <a:r>
              <a:rPr lang="it-IT" sz="2800" dirty="0">
                <a:solidFill>
                  <a:prstClr val="black"/>
                </a:solidFill>
              </a:rPr>
              <a:t>un’ottica di ottimizzazione degli spazi interni ai capannoni, si ipotizza di sfruttare soppalchi sopra ad ogni modulo delle sale CED (così divisi per non interferire con le catene) dove alloggiarvi la parte di continuità: UPS e relative batterie. </a:t>
            </a:r>
            <a:r>
              <a:rPr lang="it-IT" sz="2800" dirty="0" smtClean="0">
                <a:solidFill>
                  <a:prstClr val="black"/>
                </a:solidFill>
              </a:rPr>
              <a:t>Ai fini di verificare gli ingombri, si considera tutto il carico IT asservito da UPS.</a:t>
            </a:r>
          </a:p>
          <a:p>
            <a:r>
              <a:rPr lang="it-IT" sz="2800" dirty="0">
                <a:solidFill>
                  <a:prstClr val="black"/>
                </a:solidFill>
              </a:rPr>
              <a:t>	</a:t>
            </a:r>
            <a:r>
              <a:rPr lang="it-IT" sz="2800" dirty="0" smtClean="0">
                <a:solidFill>
                  <a:prstClr val="black"/>
                </a:solidFill>
              </a:rPr>
              <a:t>La </a:t>
            </a:r>
            <a:r>
              <a:rPr lang="it-IT" sz="2800" dirty="0">
                <a:solidFill>
                  <a:prstClr val="black"/>
                </a:solidFill>
              </a:rPr>
              <a:t>distribuzione ai </a:t>
            </a:r>
            <a:r>
              <a:rPr lang="it-IT" sz="2800" dirty="0" err="1">
                <a:solidFill>
                  <a:prstClr val="black"/>
                </a:solidFill>
              </a:rPr>
              <a:t>rack</a:t>
            </a:r>
            <a:r>
              <a:rPr lang="it-IT" sz="2800" dirty="0">
                <a:solidFill>
                  <a:prstClr val="black"/>
                </a:solidFill>
              </a:rPr>
              <a:t> è prevista dall’alto</a:t>
            </a:r>
            <a:r>
              <a:rPr lang="it-IT" sz="2800" dirty="0" smtClean="0">
                <a:solidFill>
                  <a:prstClr val="black"/>
                </a:solidFill>
              </a:rPr>
              <a:t>.</a:t>
            </a:r>
          </a:p>
          <a:p>
            <a:endParaRPr lang="it-IT" sz="2800" dirty="0">
              <a:solidFill>
                <a:prstClr val="black"/>
              </a:solidFill>
            </a:endParaRPr>
          </a:p>
          <a:p>
            <a:r>
              <a:rPr lang="it-IT" sz="2800" dirty="0" smtClean="0">
                <a:solidFill>
                  <a:prstClr val="black"/>
                </a:solidFill>
              </a:rPr>
              <a:t>	Per i gruppi </a:t>
            </a:r>
            <a:r>
              <a:rPr lang="it-IT" sz="2800" dirty="0">
                <a:solidFill>
                  <a:prstClr val="black"/>
                </a:solidFill>
              </a:rPr>
              <a:t>elettrogeni, si </a:t>
            </a:r>
            <a:r>
              <a:rPr lang="it-IT" sz="2800" dirty="0" smtClean="0">
                <a:solidFill>
                  <a:prstClr val="black"/>
                </a:solidFill>
              </a:rPr>
              <a:t>considerano tutto il carico IT e l’intera centrale frigorifera. Per stimare la superficie necessaria si prevedono 16 </a:t>
            </a:r>
            <a:r>
              <a:rPr lang="it-IT" sz="2800" dirty="0">
                <a:solidFill>
                  <a:prstClr val="black"/>
                </a:solidFill>
              </a:rPr>
              <a:t>motogeneratori da 1.750 </a:t>
            </a:r>
            <a:r>
              <a:rPr lang="it-IT" sz="2800" dirty="0" err="1">
                <a:solidFill>
                  <a:prstClr val="black"/>
                </a:solidFill>
              </a:rPr>
              <a:t>kVA</a:t>
            </a:r>
            <a:r>
              <a:rPr lang="it-IT" sz="2800" dirty="0">
                <a:solidFill>
                  <a:prstClr val="black"/>
                </a:solidFill>
              </a:rPr>
              <a:t> (ridondanza N+2) e relativa cabina di trasformazione </a:t>
            </a:r>
            <a:r>
              <a:rPr lang="it-IT" sz="2800" dirty="0" smtClean="0">
                <a:solidFill>
                  <a:prstClr val="black"/>
                </a:solidFill>
              </a:rPr>
              <a:t>BT/MT.</a:t>
            </a:r>
            <a:endParaRPr lang="it-IT" sz="2800" dirty="0">
              <a:solidFill>
                <a:prstClr val="black"/>
              </a:solidFill>
            </a:endParaRPr>
          </a:p>
          <a:p>
            <a:endParaRPr lang="it-IT" sz="2400" dirty="0">
              <a:solidFill>
                <a:prstClr val="black"/>
              </a:solid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Tree>
    <p:extLst>
      <p:ext uri="{BB962C8B-B14F-4D97-AF65-F5344CB8AC3E}">
        <p14:creationId xmlns:p14="http://schemas.microsoft.com/office/powerpoint/2010/main" val="2822733478"/>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3" name="Immagin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650" y="1575861"/>
            <a:ext cx="12786950" cy="7192659"/>
          </a:xfrm>
          <a:prstGeom prst="rect">
            <a:avLst/>
          </a:prstGeom>
        </p:spPr>
      </p:pic>
    </p:spTree>
    <p:extLst>
      <p:ext uri="{BB962C8B-B14F-4D97-AF65-F5344CB8AC3E}">
        <p14:creationId xmlns:p14="http://schemas.microsoft.com/office/powerpoint/2010/main" val="3494986144"/>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CustomShape 1"/>
          <p:cNvSpPr/>
          <p:nvPr/>
        </p:nvSpPr>
        <p:spPr>
          <a:xfrm>
            <a:off x="654480" y="360"/>
            <a:ext cx="11520360" cy="11700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3200" b="0" i="0" u="none" strike="noStrike" kern="1200" cap="none" spc="-1" normalizeH="0" baseline="0" noProof="0" dirty="0" smtClean="0">
                <a:ln>
                  <a:noFill/>
                </a:ln>
                <a:solidFill>
                  <a:srgbClr val="FFFFFF"/>
                </a:solidFill>
                <a:effectLst/>
                <a:uLnTx/>
                <a:uFill>
                  <a:solidFill>
                    <a:srgbClr val="FFFFFF"/>
                  </a:solidFill>
                </a:uFill>
                <a:latin typeface="Dosis"/>
                <a:ea typeface="DejaVu Sans"/>
                <a:cs typeface="DejaVu Sans"/>
              </a:rPr>
              <a:t>Riunione 11/10/2017 INFN – CINECA</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3" name="CustomShape 2"/>
          <p:cNvSpPr/>
          <p:nvPr/>
        </p:nvSpPr>
        <p:spPr>
          <a:xfrm>
            <a:off x="1259280" y="1977120"/>
            <a:ext cx="257400" cy="515880"/>
          </a:xfrm>
          <a:prstGeom prst="rect">
            <a:avLst/>
          </a:prstGeom>
          <a:noFill/>
          <a:ln>
            <a:noFill/>
          </a:ln>
        </p:spPr>
        <p:style>
          <a:lnRef idx="0">
            <a:scrgbClr r="0" g="0" b="0"/>
          </a:lnRef>
          <a:fillRef idx="0">
            <a:scrgbClr r="0" g="0" b="0"/>
          </a:fillRef>
          <a:effectRef idx="0">
            <a:scrgbClr r="0" g="0" b="0"/>
          </a:effectRef>
          <a:fontRef idx="minor"/>
        </p:style>
      </p:sp>
      <p:sp>
        <p:nvSpPr>
          <p:cNvPr id="194" name="CustomShape 3"/>
          <p:cNvSpPr/>
          <p:nvPr/>
        </p:nvSpPr>
        <p:spPr>
          <a:xfrm>
            <a:off x="540000" y="1300320"/>
            <a:ext cx="12105360" cy="7771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sp>
        <p:nvSpPr>
          <p:cNvPr id="198" name="CustomShape 7"/>
          <p:cNvSpPr/>
          <p:nvPr/>
        </p:nvSpPr>
        <p:spPr>
          <a:xfrm>
            <a:off x="4373640" y="8898480"/>
            <a:ext cx="4052520" cy="50976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Incontro INFN - </a:t>
            </a:r>
            <a:r>
              <a:rPr kumimoji="0" lang="it-IT" sz="1200" b="0" i="0" u="none" strike="noStrike" kern="1200" cap="none" spc="-1" normalizeH="0" baseline="0" noProof="0" dirty="0" err="1" smtClean="0">
                <a:ln>
                  <a:noFill/>
                </a:ln>
                <a:solidFill>
                  <a:srgbClr val="8B8B8B"/>
                </a:solidFill>
                <a:effectLst/>
                <a:uLnTx/>
                <a:uFill>
                  <a:solidFill>
                    <a:srgbClr val="FFFFFF"/>
                  </a:solidFill>
                </a:uFill>
                <a:latin typeface="Dosis"/>
                <a:ea typeface="DejaVu Sans"/>
                <a:cs typeface="DejaVu Sans"/>
              </a:rPr>
              <a:t>Cineca</a:t>
            </a:r>
            <a:r>
              <a:rPr kumimoji="0" lang="it-IT" sz="1200" b="0" i="0" u="none" strike="noStrike" kern="1200" cap="none" spc="-1" normalizeH="0" baseline="0" noProof="0" dirty="0" smtClean="0">
                <a:ln>
                  <a:noFill/>
                </a:ln>
                <a:solidFill>
                  <a:srgbClr val="8B8B8B"/>
                </a:solidFill>
                <a:effectLst/>
                <a:uLnTx/>
                <a:uFill>
                  <a:solidFill>
                    <a:srgbClr val="FFFFFF"/>
                  </a:solidFill>
                </a:uFill>
                <a:latin typeface="Dosis"/>
                <a:ea typeface="DejaVu Sans"/>
                <a:cs typeface="DejaVu Sans"/>
              </a:rPr>
              <a:t>         21 marzo 2018</a:t>
            </a:r>
            <a:endParaRPr kumimoji="0" lang="it-IT" sz="1800" b="0" i="0" u="none" strike="noStrike" kern="1200" cap="none" spc="-1" normalizeH="0" baseline="0" noProof="0" dirty="0">
              <a:ln>
                <a:noFill/>
              </a:ln>
              <a:solidFill>
                <a:srgbClr val="000000"/>
              </a:solidFill>
              <a:effectLst/>
              <a:uLnTx/>
              <a:uFill>
                <a:solidFill>
                  <a:srgbClr val="FFFFFF"/>
                </a:solidFill>
              </a:uFill>
              <a:latin typeface="Arial"/>
              <a:ea typeface="DejaVu Sans"/>
              <a:cs typeface="DejaVu Sans"/>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713606"/>
            <a:ext cx="12801600" cy="7200901"/>
          </a:xfrm>
          <a:prstGeom prst="rect">
            <a:avLst/>
          </a:prstGeom>
        </p:spPr>
      </p:pic>
    </p:spTree>
    <p:extLst>
      <p:ext uri="{BB962C8B-B14F-4D97-AF65-F5344CB8AC3E}">
        <p14:creationId xmlns:p14="http://schemas.microsoft.com/office/powerpoint/2010/main" val="3961929449"/>
      </p:ext>
    </p:extLst>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52706</TotalTime>
  <Words>610</Words>
  <Application>Microsoft Office PowerPoint</Application>
  <PresentationFormat>Formato A3 (297x420 mm)</PresentationFormat>
  <Paragraphs>185</Paragraphs>
  <Slides>17</Slides>
  <Notes>2</Notes>
  <HiddenSlides>0</HiddenSlides>
  <MMClips>0</MMClips>
  <ScaleCrop>false</ScaleCrop>
  <HeadingPairs>
    <vt:vector size="6" baseType="variant">
      <vt:variant>
        <vt:lpstr>Caratteri utilizzati</vt:lpstr>
      </vt:variant>
      <vt:variant>
        <vt:i4>8</vt:i4>
      </vt:variant>
      <vt:variant>
        <vt:lpstr>Tema</vt:lpstr>
      </vt:variant>
      <vt:variant>
        <vt:i4>3</vt:i4>
      </vt:variant>
      <vt:variant>
        <vt:lpstr>Titoli diapositive</vt:lpstr>
      </vt:variant>
      <vt:variant>
        <vt:i4>17</vt:i4>
      </vt:variant>
    </vt:vector>
  </HeadingPairs>
  <TitlesOfParts>
    <vt:vector size="28" baseType="lpstr">
      <vt:lpstr>Arial</vt:lpstr>
      <vt:lpstr>Calibri</vt:lpstr>
      <vt:lpstr>DejaVu Sans</vt:lpstr>
      <vt:lpstr>Dosis</vt:lpstr>
      <vt:lpstr>Symbol</vt:lpstr>
      <vt:lpstr>Times New Roman</vt:lpstr>
      <vt:lpstr>Verdana</vt:lpstr>
      <vt:lpstr>Wingdings</vt:lpstr>
      <vt:lpstr>Office Theme</vt:lpstr>
      <vt:lpstr>Office Theme</vt:lpstr>
      <vt:lpstr>1_Tema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Company>CINECA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Media</dc:title>
  <dc:subject/>
  <dc:creator>Andrea Catalano</dc:creator>
  <dc:description/>
  <cp:lastModifiedBy>Michele Toni</cp:lastModifiedBy>
  <cp:revision>1467</cp:revision>
  <cp:lastPrinted>2018-03-16T17:07:31Z</cp:lastPrinted>
  <dcterms:created xsi:type="dcterms:W3CDTF">2001-07-11T17:56:11Z</dcterms:created>
  <dcterms:modified xsi:type="dcterms:W3CDTF">2018-03-20T18:57:52Z</dcterms:modified>
  <dc:language>it-IT</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Company">
    <vt:lpwstr>CINECA</vt:lpwstr>
  </property>
  <property fmtid="{D5CDD505-2E9C-101B-9397-08002B2CF9AE}" pid="4" name="HiddenSlides">
    <vt:i4>0</vt:i4>
  </property>
  <property fmtid="{D5CDD505-2E9C-101B-9397-08002B2CF9AE}" pid="5" name="HyperlinksChanged">
    <vt:bool>false</vt:bool>
  </property>
  <property fmtid="{D5CDD505-2E9C-101B-9397-08002B2CF9AE}" pid="6" name="LinksUpToDate">
    <vt:bool>false</vt:bool>
  </property>
  <property fmtid="{D5CDD505-2E9C-101B-9397-08002B2CF9AE}" pid="7" name="MMClips">
    <vt:i4>0</vt:i4>
  </property>
  <property fmtid="{D5CDD505-2E9C-101B-9397-08002B2CF9AE}" pid="8" name="Notes">
    <vt:i4>4</vt:i4>
  </property>
  <property fmtid="{D5CDD505-2E9C-101B-9397-08002B2CF9AE}" pid="9" name="PresentationFormat">
    <vt:lpwstr>Formato A3 (297x420 mm)</vt:lpwstr>
  </property>
  <property fmtid="{D5CDD505-2E9C-101B-9397-08002B2CF9AE}" pid="10" name="ScaleCrop">
    <vt:bool>false</vt:bool>
  </property>
  <property fmtid="{D5CDD505-2E9C-101B-9397-08002B2CF9AE}" pid="11" name="ShareDoc">
    <vt:bool>false</vt:bool>
  </property>
  <property fmtid="{D5CDD505-2E9C-101B-9397-08002B2CF9AE}" pid="12" name="Slides">
    <vt:i4>8</vt:i4>
  </property>
</Properties>
</file>