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77" r:id="rId3"/>
    <p:sldId id="271" r:id="rId4"/>
    <p:sldId id="286" r:id="rId5"/>
    <p:sldId id="287" r:id="rId6"/>
    <p:sldId id="282" r:id="rId7"/>
    <p:sldId id="279" r:id="rId8"/>
    <p:sldId id="281" r:id="rId9"/>
    <p:sldId id="283" r:id="rId10"/>
    <p:sldId id="284" r:id="rId11"/>
    <p:sldId id="291" r:id="rId12"/>
    <p:sldId id="288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5" autoAdjust="0"/>
    <p:restoredTop sz="94681"/>
  </p:normalViewPr>
  <p:slideViewPr>
    <p:cSldViewPr snapToGrid="0" snapToObjects="1">
      <p:cViewPr varScale="1">
        <p:scale>
          <a:sx n="113" d="100"/>
          <a:sy n="113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C7573-8260-874F-AF11-E0EC6D05DB56}" type="datetimeFigureOut">
              <a:rPr lang="en-US" smtClean="0"/>
              <a:t>7/19/19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BAA4A-343B-0746-9509-CBA4D0771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9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6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17 Kurume, 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1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7/21/17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17 Kurume, 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180" y="365125"/>
            <a:ext cx="10160620" cy="9061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3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7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4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5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4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256" y="365125"/>
            <a:ext cx="10264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7/25/19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LTD 18 Milan,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3D0C-A7DF-1647-87D1-B4838FE03A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60" descr="NASA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282" y="185738"/>
            <a:ext cx="982974" cy="83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6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of large-scale magnetic calorimeter arrays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Thomas R. Stevenson</a:t>
            </a:r>
            <a:r>
              <a:rPr lang="en-US" sz="2200" baseline="30000" dirty="0"/>
              <a:t>1</a:t>
            </a:r>
            <a:r>
              <a:rPr lang="en-US" sz="2200" dirty="0"/>
              <a:t>, Manuel A. Balvin</a:t>
            </a:r>
            <a:r>
              <a:rPr lang="en-US" sz="2200" baseline="30000" dirty="0"/>
              <a:t>1</a:t>
            </a:r>
            <a:r>
              <a:rPr lang="en-US" sz="2200" dirty="0"/>
              <a:t>, Simon R. Bandler</a:t>
            </a:r>
            <a:r>
              <a:rPr lang="en-US" sz="2200" baseline="30000" dirty="0"/>
              <a:t>1</a:t>
            </a:r>
            <a:r>
              <a:rPr lang="en-US" sz="2200" dirty="0"/>
              <a:t>, Archana M. Devasia</a:t>
            </a:r>
            <a:r>
              <a:rPr lang="en-US" sz="2200" baseline="30000" dirty="0"/>
              <a:t>1,2</a:t>
            </a:r>
            <a:r>
              <a:rPr lang="en-US" sz="2200" dirty="0"/>
              <a:t>, Peter C. Nagler</a:t>
            </a:r>
            <a:r>
              <a:rPr lang="en-US" sz="2200" baseline="30000" dirty="0"/>
              <a:t>1</a:t>
            </a:r>
            <a:r>
              <a:rPr lang="en-US" sz="2200" dirty="0"/>
              <a:t>, Kevin Ryu</a:t>
            </a:r>
            <a:r>
              <a:rPr lang="en-US" sz="2200" baseline="30000" dirty="0"/>
              <a:t>3</a:t>
            </a:r>
            <a:r>
              <a:rPr lang="en-US" sz="2200" dirty="0"/>
              <a:t>, Stephen J. Smith</a:t>
            </a:r>
            <a:r>
              <a:rPr lang="en-US" sz="2200" baseline="30000" dirty="0"/>
              <a:t>1,2</a:t>
            </a:r>
            <a:r>
              <a:rPr lang="en-US" sz="2200" dirty="0"/>
              <a:t>, and Wonsik Yoon</a:t>
            </a:r>
            <a:r>
              <a:rPr lang="en-US" sz="2200" baseline="30000" dirty="0"/>
              <a:t>1,4</a:t>
            </a:r>
            <a:endParaRPr lang="en-US" sz="2200" dirty="0"/>
          </a:p>
          <a:p>
            <a:r>
              <a:rPr lang="en-US" sz="1700" baseline="30000" dirty="0"/>
              <a:t>1</a:t>
            </a:r>
            <a:r>
              <a:rPr lang="en-US" sz="1700" dirty="0"/>
              <a:t>NASA Goddard Space Flight Center, </a:t>
            </a:r>
            <a:r>
              <a:rPr lang="en-US" sz="1700" baseline="30000" dirty="0"/>
              <a:t>2</a:t>
            </a:r>
            <a:r>
              <a:rPr lang="en-US" sz="1700" dirty="0"/>
              <a:t>CRESST, University of Maryland, Baltimore County, </a:t>
            </a:r>
          </a:p>
          <a:p>
            <a:r>
              <a:rPr lang="en-US" sz="1700" baseline="30000" dirty="0"/>
              <a:t>3</a:t>
            </a:r>
            <a:r>
              <a:rPr lang="en-US" sz="1700" dirty="0"/>
              <a:t>Lincoln Laboratory, Massachusetts Institute of Technology, </a:t>
            </a:r>
            <a:r>
              <a:rPr lang="en-US" sz="1700" baseline="30000" dirty="0"/>
              <a:t>4</a:t>
            </a:r>
            <a:r>
              <a:rPr lang="en-US" sz="1700" dirty="0"/>
              <a:t>Science Systems and Applications Inc.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6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result  (Main array)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A9BB4-2F1B-794E-9ED6-C4DF53EA3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98" y="1271239"/>
            <a:ext cx="5116938" cy="38404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DEC3C-3664-EA42-B7EC-A64B99A6A7A0}"/>
              </a:ext>
            </a:extLst>
          </p:cNvPr>
          <p:cNvSpPr txBox="1"/>
          <p:nvPr/>
        </p:nvSpPr>
        <p:spPr>
          <a:xfrm>
            <a:off x="2209800" y="3957594"/>
            <a:ext cx="31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PHs@ 40 </a:t>
            </a:r>
            <a:r>
              <a:rPr lang="en-US" dirty="0" err="1"/>
              <a:t>mK</a:t>
            </a:r>
            <a:r>
              <a:rPr lang="en-US" dirty="0"/>
              <a:t> = PHs@ 50 </a:t>
            </a:r>
            <a:r>
              <a:rPr lang="en-US" dirty="0" err="1"/>
              <a:t>mK</a:t>
            </a:r>
            <a:r>
              <a:rPr lang="en-US" dirty="0"/>
              <a:t> ×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FF6B5E-FA5B-BE4D-B383-A811E1BFE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9" r="6358"/>
          <a:stretch/>
        </p:blipFill>
        <p:spPr>
          <a:xfrm>
            <a:off x="6347809" y="1271239"/>
            <a:ext cx="5043205" cy="3840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150E0D-2134-AD41-BA16-B63298A15CFE}"/>
              </a:ext>
            </a:extLst>
          </p:cNvPr>
          <p:cNvSpPr txBox="1"/>
          <p:nvPr/>
        </p:nvSpPr>
        <p:spPr>
          <a:xfrm>
            <a:off x="311275" y="5208201"/>
            <a:ext cx="11569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Modeled FWHM energy resolution of Main array MMC Hydra  with 0.8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r>
              <a:rPr lang="en-US" dirty="0">
                <a:solidFill>
                  <a:schemeClr val="bg1"/>
                </a:solidFill>
              </a:rPr>
              <a:t> pitch meander coil with optimized read-out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i="1" dirty="0" err="1">
                <a:solidFill>
                  <a:schemeClr val="bg1"/>
                </a:solidFill>
              </a:rPr>
              <a:t>dE</a:t>
            </a:r>
            <a:r>
              <a:rPr lang="en-US" dirty="0">
                <a:solidFill>
                  <a:schemeClr val="bg1"/>
                </a:solidFill>
              </a:rPr>
              <a:t> is energy resolution without errors in position correlation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i="1" dirty="0" err="1">
                <a:solidFill>
                  <a:schemeClr val="bg1"/>
                </a:solidFill>
              </a:rPr>
              <a:t>dEx</a:t>
            </a:r>
            <a:r>
              <a:rPr lang="en-US" dirty="0">
                <a:solidFill>
                  <a:schemeClr val="bg1"/>
                </a:solidFill>
              </a:rPr>
              <a:t> includes the effect of uncertainty in determining the pixel location that X-ray hit at 200 eV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X-ray energy larger than 200 eV, the position error converges to zero, </a:t>
            </a:r>
            <a:r>
              <a:rPr lang="en-US" i="1" dirty="0" err="1">
                <a:solidFill>
                  <a:schemeClr val="bg1"/>
                </a:solidFill>
              </a:rPr>
              <a:t>dEx</a:t>
            </a:r>
            <a:r>
              <a:rPr lang="en-US" dirty="0">
                <a:solidFill>
                  <a:schemeClr val="bg1"/>
                </a:solidFill>
              </a:rPr>
              <a:t> approaches </a:t>
            </a:r>
            <a:r>
              <a:rPr lang="en-US" i="1" dirty="0" err="1">
                <a:solidFill>
                  <a:schemeClr val="bg1"/>
                </a:solidFill>
              </a:rPr>
              <a:t>dE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F28769-5A71-024C-A53E-9C46AF553EDE}"/>
              </a:ext>
            </a:extLst>
          </p:cNvPr>
          <p:cNvSpPr txBox="1"/>
          <p:nvPr/>
        </p:nvSpPr>
        <p:spPr>
          <a:xfrm>
            <a:off x="4319321" y="147896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T=40 </a:t>
            </a:r>
            <a:r>
              <a:rPr lang="en-US" dirty="0" err="1"/>
              <a:t>mK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45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34C45E-AA03-B542-890A-2A9417E91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33" y="1100010"/>
            <a:ext cx="4657263" cy="3431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MMC results (Enhanced array)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11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F6EF2-DDEF-5E4A-A80E-E77ADAF9E008}"/>
              </a:ext>
            </a:extLst>
          </p:cNvPr>
          <p:cNvSpPr txBox="1"/>
          <p:nvPr/>
        </p:nvSpPr>
        <p:spPr>
          <a:xfrm>
            <a:off x="479800" y="4457487"/>
            <a:ext cx="11300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X-ray pulse data for Enhanced Array Hydra with 25 absorbers at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13 of 25 different pulse shapes were clearly separated by means of rise-time and pulse height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Hydra thermal links were fabricated with higher thermal conductance range than optimized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Thermal and electrical cross-talk effects were worsened by experimental details: need to float heatsinking grid, lack of x-ray mask over ballast inductor, and use of relatively high x-ray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Expected energy resolution based on signal and noise measurements: 2.0 eV for 6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r>
              <a:rPr lang="en-US" dirty="0">
                <a:solidFill>
                  <a:schemeClr val="bg1"/>
                </a:solidFill>
              </a:rPr>
              <a:t> @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Measured energy resolution from pulse histogram: 5.5 ± 0.4 eV @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56AED8-48CE-634A-83AC-4E6636BD6B61}"/>
              </a:ext>
            </a:extLst>
          </p:cNvPr>
          <p:cNvSpPr txBox="1"/>
          <p:nvPr/>
        </p:nvSpPr>
        <p:spPr>
          <a:xfrm>
            <a:off x="10123766" y="160217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T=50 </a:t>
            </a:r>
            <a:r>
              <a:rPr lang="en-US" dirty="0" err="1"/>
              <a:t>mK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2749B9-B7D0-5943-BC12-D726AA3F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71" y="1100010"/>
            <a:ext cx="5052176" cy="3431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DBC71-64D8-BF4A-9F25-F5E10538D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560" y="2317702"/>
            <a:ext cx="2239930" cy="17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41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9687-96CA-5C45-BDA6-A4CF036B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performance of pixel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6D10-E06F-B342-89A5-49151167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897B3-DDE0-6344-B317-5485279D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4C3A2-928C-5447-B16D-FC0052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CF9EF-FE5F-364B-8619-0ADF57107240}"/>
              </a:ext>
            </a:extLst>
          </p:cNvPr>
          <p:cNvSpPr txBox="1"/>
          <p:nvPr/>
        </p:nvSpPr>
        <p:spPr>
          <a:xfrm>
            <a:off x="682714" y="1089164"/>
            <a:ext cx="108265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Cooling system limited temperature of operation to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r>
              <a:rPr lang="en-US" dirty="0">
                <a:solidFill>
                  <a:schemeClr val="bg1"/>
                </a:solidFill>
              </a:rPr>
              <a:t> instead of 40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r>
              <a:rPr lang="en-US" dirty="0">
                <a:solidFill>
                  <a:schemeClr val="bg1"/>
                </a:solidFill>
              </a:rPr>
              <a:t> as designed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Performance worse by about a factor of 1.2.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Each sensor not coupled to optimized SQUID (input inductance lower than optimum for design)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Performance worse by about a factor of 1.6.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Main Array performance Integrated NEP @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0.8 um pitch : 2.8 – 3.7 eV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1.2 um pitch : 3.0 – 4.0 eV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1.6 um pitch : 4.1 – 5.8 eV</a:t>
            </a:r>
          </a:p>
          <a:p>
            <a:pPr marL="742950" lvl="1" indent="-285750">
              <a:buFont typeface="Symbol" pitchFamily="2" charset="2"/>
              <a:buChar char="Þ"/>
            </a:pPr>
            <a:r>
              <a:rPr lang="en-US" dirty="0">
                <a:solidFill>
                  <a:schemeClr val="bg1"/>
                </a:solidFill>
              </a:rPr>
              <a:t>  &lt; 3 eV is achievable, even before incorporating sandwich design and improving noise.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Enhanced Main Array performance Integrated NEP @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0.8 um pitch : 1.96 – 1.99 eV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1.2 um pitch : not available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1.6 um pitch : 6.3 – 6.4 eV </a:t>
            </a:r>
          </a:p>
          <a:p>
            <a:pPr marL="742950" lvl="1" indent="-285750">
              <a:buFont typeface="Symbol" pitchFamily="2" charset="2"/>
              <a:buChar char="Þ"/>
            </a:pPr>
            <a:r>
              <a:rPr lang="en-US" dirty="0">
                <a:solidFill>
                  <a:schemeClr val="bg1"/>
                </a:solidFill>
              </a:rPr>
              <a:t> &lt; 2 eV is achievable, even before incorporating sandwich design and improving noise.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Ultra-Hi-Res performance Integrated NEP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-  0.8 um pitch : 4.8 eV – even more highly unoptimized – needs “flux transformer”.</a:t>
            </a:r>
          </a:p>
        </p:txBody>
      </p:sp>
    </p:spTree>
    <p:extLst>
      <p:ext uri="{BB962C8B-B14F-4D97-AF65-F5344CB8AC3E}">
        <p14:creationId xmlns:p14="http://schemas.microsoft.com/office/powerpoint/2010/main" val="112650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D852-6421-7E4C-8FB7-B380DC22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and plans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17F55-0C63-624B-8A00-ABCE5081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3BA4-4C1F-7A48-931A-42DE48F7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4E870-F1CB-484D-BF03-484168E7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6FAD6-47B9-A947-A9C9-E2063D99FC6D}"/>
              </a:ext>
            </a:extLst>
          </p:cNvPr>
          <p:cNvSpPr txBox="1"/>
          <p:nvPr/>
        </p:nvSpPr>
        <p:spPr>
          <a:xfrm>
            <a:off x="491637" y="3217029"/>
            <a:ext cx="8361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Next generation of MMC Arrays currently being designed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MMC arrays: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 full-size LXM MMC array with all pixels wired out on a full-size support wafer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Requires “stitching” small-field (highest feature resolution) &amp; large-field (for wiring out to read-out) mask-sets.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New MMC “sandwich” geometries to improve coupling of sensor to pick-up coil – will improve energy resolution performance of all pixel types!</a:t>
            </a:r>
          </a:p>
          <a:p>
            <a:pPr marL="800100" lvl="1" indent="-342900">
              <a:buAutoNum type="arabicPeriod" startAt="3"/>
            </a:pPr>
            <a:r>
              <a:rPr lang="en-US" dirty="0">
                <a:solidFill>
                  <a:schemeClr val="bg1"/>
                </a:solidFill>
              </a:rPr>
              <a:t>Integration of “flux-transformers” to optimize performance of MMC UHR pixels.</a:t>
            </a:r>
          </a:p>
          <a:p>
            <a:pPr marL="800100" lvl="1" indent="-342900">
              <a:buAutoNum type="arabicPeriod" startAt="3"/>
            </a:pPr>
            <a:r>
              <a:rPr lang="en-US" dirty="0">
                <a:solidFill>
                  <a:schemeClr val="bg1"/>
                </a:solidFill>
              </a:rPr>
              <a:t>Allows testing of bump-bond connections to microwave read-out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-  as well as wire-bonds to current dc SQUIDs.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6A1A3A3-BBAC-6D4A-86E6-FAFBCBA31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6" r="12759" b="617"/>
          <a:stretch/>
        </p:blipFill>
        <p:spPr>
          <a:xfrm>
            <a:off x="8853265" y="2536357"/>
            <a:ext cx="3150924" cy="328400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A9703F-BC6F-C04E-95D2-1BC5461A48A4}"/>
              </a:ext>
            </a:extLst>
          </p:cNvPr>
          <p:cNvSpPr txBox="1"/>
          <p:nvPr/>
        </p:nvSpPr>
        <p:spPr>
          <a:xfrm>
            <a:off x="491638" y="1256079"/>
            <a:ext cx="10436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Demonstrated large-scale, multilevel wiring to MMC sensors with high yield and high critical current.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Demonstrated fine-pitch MMC meander coils with high inductance suitable for large arrays.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Demonstrated the 25-pixel position-sensitive Hydra detector.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- 25-pulse shapes are clearly separated and pulse heights agree well with the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Estimated energy resolution (NEP): 2.8-3.7 eV for 6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r>
              <a:rPr lang="en-US" dirty="0">
                <a:solidFill>
                  <a:schemeClr val="bg1"/>
                </a:solidFill>
              </a:rPr>
              <a:t> @ 50 </a:t>
            </a:r>
            <a:r>
              <a:rPr lang="en-US" dirty="0" err="1">
                <a:solidFill>
                  <a:schemeClr val="bg1"/>
                </a:solidFill>
              </a:rPr>
              <a:t>mK.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Modeling result for the Main array assuming SQUIDs with optimal input inductance: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- 1.8 – 2.3 eV FWHM at 40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69E71-B37C-0647-8A75-5F4F4054ED33}"/>
              </a:ext>
            </a:extLst>
          </p:cNvPr>
          <p:cNvSpPr txBox="1"/>
          <p:nvPr/>
        </p:nvSpPr>
        <p:spPr>
          <a:xfrm>
            <a:off x="8610600" y="5820359"/>
            <a:ext cx="350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Package for testing full size arrays with dc and microwave readout SQUIDs</a:t>
            </a:r>
          </a:p>
        </p:txBody>
      </p:sp>
      <p:sp>
        <p:nvSpPr>
          <p:cNvPr id="23" name="Snip Same Side Corner Rectangle 22">
            <a:extLst>
              <a:ext uri="{FF2B5EF4-FFF2-40B4-BE49-F238E27FC236}">
                <a16:creationId xmlns:a16="http://schemas.microsoft.com/office/drawing/2014/main" id="{64A58EF6-D179-9E4C-88F6-195CAA67C51F}"/>
              </a:ext>
            </a:extLst>
          </p:cNvPr>
          <p:cNvSpPr/>
          <p:nvPr/>
        </p:nvSpPr>
        <p:spPr>
          <a:xfrm>
            <a:off x="9893300" y="3287404"/>
            <a:ext cx="1027994" cy="694046"/>
          </a:xfrm>
          <a:prstGeom prst="snip2SameRect">
            <a:avLst>
              <a:gd name="adj1" fmla="val 2561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>
            <a:extLst>
              <a:ext uri="{FF2B5EF4-FFF2-40B4-BE49-F238E27FC236}">
                <a16:creationId xmlns:a16="http://schemas.microsoft.com/office/drawing/2014/main" id="{EBC44B45-6595-6E49-B5F9-5AAABDAB8429}"/>
              </a:ext>
            </a:extLst>
          </p:cNvPr>
          <p:cNvSpPr/>
          <p:nvPr/>
        </p:nvSpPr>
        <p:spPr>
          <a:xfrm rot="5400000">
            <a:off x="10443281" y="3837685"/>
            <a:ext cx="1027994" cy="694046"/>
          </a:xfrm>
          <a:prstGeom prst="snip2SameRect">
            <a:avLst>
              <a:gd name="adj1" fmla="val 2561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A4460138-EEB0-3843-9C9B-AE71C826E62E}"/>
              </a:ext>
            </a:extLst>
          </p:cNvPr>
          <p:cNvSpPr/>
          <p:nvPr/>
        </p:nvSpPr>
        <p:spPr>
          <a:xfrm rot="16200000">
            <a:off x="9343319" y="3837685"/>
            <a:ext cx="1027994" cy="694046"/>
          </a:xfrm>
          <a:prstGeom prst="snip2SameRect">
            <a:avLst>
              <a:gd name="adj1" fmla="val 2561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Same Side Corner Rectangle 27">
            <a:extLst>
              <a:ext uri="{FF2B5EF4-FFF2-40B4-BE49-F238E27FC236}">
                <a16:creationId xmlns:a16="http://schemas.microsoft.com/office/drawing/2014/main" id="{35612B35-8072-464F-9619-875BF49DE8D4}"/>
              </a:ext>
            </a:extLst>
          </p:cNvPr>
          <p:cNvSpPr/>
          <p:nvPr/>
        </p:nvSpPr>
        <p:spPr>
          <a:xfrm rot="10800000">
            <a:off x="9893300" y="4391824"/>
            <a:ext cx="1027994" cy="694046"/>
          </a:xfrm>
          <a:prstGeom prst="snip2SameRect">
            <a:avLst>
              <a:gd name="adj1" fmla="val 2561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63DA49-958F-E04C-902F-D9C0D23D92A4}"/>
              </a:ext>
            </a:extLst>
          </p:cNvPr>
          <p:cNvSpPr txBox="1"/>
          <p:nvPr/>
        </p:nvSpPr>
        <p:spPr>
          <a:xfrm>
            <a:off x="8859113" y="2482572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Bump bonded </a:t>
            </a:r>
            <a:r>
              <a:rPr lang="en-US" dirty="0" err="1"/>
              <a:t>μMUX</a:t>
            </a:r>
            <a:r>
              <a:rPr lang="en-US" dirty="0"/>
              <a:t> chip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F05FF3E-A4ED-004C-A842-B7A0BE4EE4AA}"/>
              </a:ext>
            </a:extLst>
          </p:cNvPr>
          <p:cNvCxnSpPr>
            <a:cxnSpLocks/>
          </p:cNvCxnSpPr>
          <p:nvPr/>
        </p:nvCxnSpPr>
        <p:spPr>
          <a:xfrm>
            <a:off x="9707043" y="2802031"/>
            <a:ext cx="655385" cy="70100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D9A1094-D30F-D947-8C37-4F6B3D240D13}"/>
              </a:ext>
            </a:extLst>
          </p:cNvPr>
          <p:cNvSpPr txBox="1"/>
          <p:nvPr/>
        </p:nvSpPr>
        <p:spPr>
          <a:xfrm>
            <a:off x="11277646" y="5543630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cm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8FA288-2699-E940-ABA4-64B02711CAEE}"/>
              </a:ext>
            </a:extLst>
          </p:cNvPr>
          <p:cNvCxnSpPr/>
          <p:nvPr/>
        </p:nvCxnSpPr>
        <p:spPr>
          <a:xfrm>
            <a:off x="11315723" y="5585334"/>
            <a:ext cx="41148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B1A1D0-C1D2-A144-B8B6-ABBEB09C5C00}"/>
              </a:ext>
            </a:extLst>
          </p:cNvPr>
          <p:cNvSpPr txBox="1"/>
          <p:nvPr/>
        </p:nvSpPr>
        <p:spPr>
          <a:xfrm>
            <a:off x="9723471" y="5516922"/>
            <a:ext cx="12779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dc-SQUIDs x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90BC1-9C64-7E48-8EC2-29E2A65C1C13}"/>
              </a:ext>
            </a:extLst>
          </p:cNvPr>
          <p:cNvSpPr txBox="1"/>
          <p:nvPr/>
        </p:nvSpPr>
        <p:spPr>
          <a:xfrm>
            <a:off x="8811442" y="2859522"/>
            <a:ext cx="902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𝜇MUX x2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4F9FF0-42A7-FE45-9655-6D06B73252DE}"/>
              </a:ext>
            </a:extLst>
          </p:cNvPr>
          <p:cNvCxnSpPr>
            <a:cxnSpLocks/>
          </p:cNvCxnSpPr>
          <p:nvPr/>
        </p:nvCxnSpPr>
        <p:spPr>
          <a:xfrm>
            <a:off x="9261286" y="3156711"/>
            <a:ext cx="0" cy="96132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0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199" y="216950"/>
            <a:ext cx="10264544" cy="9305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Introduction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599" y="1271263"/>
            <a:ext cx="5681546" cy="49369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Metallic magnetic calorimeters (MMCs) use paramagnetic sensors such as </a:t>
            </a:r>
            <a:r>
              <a:rPr lang="en-US" sz="1800" dirty="0" err="1">
                <a:solidFill>
                  <a:schemeClr val="bg1"/>
                </a:solidFill>
              </a:rPr>
              <a:t>Au:Er</a:t>
            </a:r>
            <a:r>
              <a:rPr lang="en-US" sz="1800" dirty="0">
                <a:solidFill>
                  <a:schemeClr val="bg1"/>
                </a:solidFill>
              </a:rPr>
              <a:t> to detect temperature changes produced by absorption of X-rays</a:t>
            </a:r>
          </a:p>
          <a:p>
            <a:r>
              <a:rPr lang="en-US" sz="1800" dirty="0">
                <a:solidFill>
                  <a:schemeClr val="bg1"/>
                </a:solidFill>
              </a:rPr>
              <a:t>MMC is a potential sensor technology for the Lynx X-ray Microcalorimeter (LXM) on the Lynx mission concept</a:t>
            </a:r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2" y="2999678"/>
            <a:ext cx="6159494" cy="335667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2</a:t>
            </a:fld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270856" y="1295671"/>
            <a:ext cx="5921144" cy="54677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bg1"/>
                </a:solidFill>
              </a:rPr>
              <a:t>As array size increases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Stray inductance of wiring increases</a:t>
            </a:r>
          </a:p>
          <a:p>
            <a:pPr marL="45720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	- between pixels &amp; fanout to amplifiers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Routing of wiring between pixels and readout challenging due to requirements of low inductance, low crosstalk, high critical currents &amp; high yield</a:t>
            </a:r>
          </a:p>
          <a:p>
            <a:r>
              <a:rPr lang="en-US" sz="1900" dirty="0">
                <a:solidFill>
                  <a:schemeClr val="bg1"/>
                </a:solidFill>
              </a:rPr>
              <a:t>MMCs can be scaled to large array sizes by, 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Maximizing the sensor inductance by decreasing sensor meander coil pitch 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Maximizing the magnetic coupling by scaling the sensor &amp; insulator thicknesses with pitch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Maintaining the </a:t>
            </a:r>
            <a:r>
              <a:rPr lang="en-US" sz="1700" dirty="0" err="1">
                <a:solidFill>
                  <a:schemeClr val="bg1"/>
                </a:solidFill>
              </a:rPr>
              <a:t>Nb</a:t>
            </a:r>
            <a:r>
              <a:rPr lang="en-US" sz="1700" dirty="0">
                <a:solidFill>
                  <a:schemeClr val="bg1"/>
                </a:solidFill>
              </a:rPr>
              <a:t> thickness with pitch in order to keep sufficient critical current </a:t>
            </a:r>
          </a:p>
          <a:p>
            <a:r>
              <a:rPr lang="en-US" sz="1900" dirty="0">
                <a:solidFill>
                  <a:schemeClr val="bg1"/>
                </a:solidFill>
              </a:rPr>
              <a:t>Buried layers can be used to achieve large scale, high density wiring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Well suited for connecting thousands of pixels on large focal plane to readout chips with high yield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Planarization allows use of top surface of wafer exclusively for pixels &amp; heat sinking</a:t>
            </a:r>
          </a:p>
          <a:p>
            <a:pPr marL="45720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	-  allows new pixel geometries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Alleviates crosstalk</a:t>
            </a:r>
          </a:p>
        </p:txBody>
      </p:sp>
    </p:spTree>
    <p:extLst>
      <p:ext uri="{BB962C8B-B14F-4D97-AF65-F5344CB8AC3E}">
        <p14:creationId xmlns:p14="http://schemas.microsoft.com/office/powerpoint/2010/main" val="16339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white"/>
                </a:solidFill>
              </a:rPr>
              <a:t>Fabrication of high sensor inductance </a:t>
            </a:r>
            <a:br>
              <a:rPr lang="en-US" sz="4000" dirty="0">
                <a:solidFill>
                  <a:prstClr val="white"/>
                </a:solidFill>
              </a:rPr>
            </a:br>
            <a:r>
              <a:rPr lang="en-US" sz="4000" dirty="0">
                <a:solidFill>
                  <a:prstClr val="white"/>
                </a:solidFill>
              </a:rPr>
              <a:t>MMC arrays with buried wiring</a:t>
            </a:r>
            <a:endParaRPr lang="en-US" dirty="0"/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15340" r="15162" b="8571"/>
          <a:stretch/>
        </p:blipFill>
        <p:spPr>
          <a:xfrm>
            <a:off x="10595795" y="4162879"/>
            <a:ext cx="1534932" cy="145291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81610"/>
            <a:ext cx="4114800" cy="365125"/>
          </a:xfrm>
        </p:spPr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3</a:t>
            </a:fld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12091" y="1845906"/>
            <a:ext cx="655381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Buried wiring &amp; sensor meander coil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deposition by dc magnetron sputtering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patterning by DUV (248 nm) and plasma 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SiO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ILD deposition by PECVD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CMP of ILD to desired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ILD patterning by DUV lithography and plasma etch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Au:Er</a:t>
            </a:r>
            <a:r>
              <a:rPr lang="en-US" dirty="0">
                <a:solidFill>
                  <a:schemeClr val="bg1"/>
                </a:solidFill>
              </a:rPr>
              <a:t> deposition by sputtering &amp; patterning by lift-off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Thermalization Au deposition by e-beam evaporation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Au heat sink deposition by e-beam evaporation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Stems electroplated through photoresist mold on Au seed layer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Absorbers electroplating and etch by ion milling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25830" y="1845906"/>
            <a:ext cx="164592" cy="4114800"/>
            <a:chOff x="931485" y="1816915"/>
            <a:chExt cx="164592" cy="4114800"/>
          </a:xfrm>
        </p:grpSpPr>
        <p:sp>
          <p:nvSpPr>
            <p:cNvPr id="28" name="Down Arrow 27"/>
            <p:cNvSpPr/>
            <p:nvPr/>
          </p:nvSpPr>
          <p:spPr>
            <a:xfrm>
              <a:off x="941210" y="1816915"/>
              <a:ext cx="148046" cy="4114800"/>
            </a:xfrm>
            <a:prstGeom prst="down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931485" y="3404985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931485" y="1921625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931485" y="3681337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931485" y="3969297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931485" y="4217313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931485" y="4523227"/>
              <a:ext cx="164592" cy="1645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0647332" y="5231148"/>
            <a:ext cx="1237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UHR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910905" y="525503"/>
            <a:ext cx="5219822" cy="4622693"/>
            <a:chOff x="7064947" y="718265"/>
            <a:chExt cx="4288853" cy="3798224"/>
          </a:xfrm>
        </p:grpSpPr>
        <p:grpSp>
          <p:nvGrpSpPr>
            <p:cNvPr id="51" name="Group 50"/>
            <p:cNvGrpSpPr/>
            <p:nvPr/>
          </p:nvGrpSpPr>
          <p:grpSpPr>
            <a:xfrm>
              <a:off x="7194834" y="718265"/>
              <a:ext cx="4158966" cy="3798224"/>
              <a:chOff x="7194834" y="718265"/>
              <a:chExt cx="4158966" cy="3798224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7194834" y="718265"/>
                <a:ext cx="4158966" cy="3798224"/>
                <a:chOff x="7194834" y="750969"/>
                <a:chExt cx="4158966" cy="379822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00" t="6223" r="21081" b="17630"/>
                <a:stretch/>
              </p:blipFill>
              <p:spPr>
                <a:xfrm>
                  <a:off x="10012680" y="2285353"/>
                  <a:ext cx="1335024" cy="1335024"/>
                </a:xfrm>
                <a:prstGeom prst="rect">
                  <a:avLst/>
                </a:prstGeom>
              </p:spPr>
            </p:pic>
            <p:grpSp>
              <p:nvGrpSpPr>
                <p:cNvPr id="49" name="Group 48"/>
                <p:cNvGrpSpPr/>
                <p:nvPr/>
              </p:nvGrpSpPr>
              <p:grpSpPr>
                <a:xfrm>
                  <a:off x="7194834" y="750969"/>
                  <a:ext cx="4158966" cy="3798224"/>
                  <a:chOff x="7158258" y="661878"/>
                  <a:chExt cx="4158966" cy="3798224"/>
                </a:xfrm>
              </p:grpSpPr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58258" y="1945502"/>
                    <a:ext cx="2576640" cy="25146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807" t="21630" r="54266" b="27259"/>
                  <a:stretch/>
                </p:blipFill>
                <p:spPr>
                  <a:xfrm>
                    <a:off x="9982200" y="661878"/>
                    <a:ext cx="1335024" cy="1439323"/>
                  </a:xfrm>
                  <a:prstGeom prst="rect">
                    <a:avLst/>
                  </a:prstGeom>
                </p:spPr>
              </p:pic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10009632" y="1704826"/>
                    <a:ext cx="88392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/>
                      <a:t>Main</a:t>
                    </a:r>
                  </a:p>
                </p:txBody>
              </p:sp>
            </p:grpSp>
          </p:grpSp>
          <p:sp>
            <p:nvSpPr>
              <p:cNvPr id="46" name="TextBox 45"/>
              <p:cNvSpPr txBox="1"/>
              <p:nvPr/>
            </p:nvSpPr>
            <p:spPr>
              <a:xfrm>
                <a:off x="9991344" y="3311007"/>
                <a:ext cx="10728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Enhanced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064947" y="1618235"/>
              <a:ext cx="3474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Die layout of prototype MMC LXM array</a:t>
              </a:r>
            </a:p>
          </p:txBody>
        </p:sp>
      </p:grpSp>
      <p:cxnSp>
        <p:nvCxnSpPr>
          <p:cNvPr id="53" name="Straight Arrow Connector 52"/>
          <p:cNvCxnSpPr>
            <a:cxnSpLocks/>
          </p:cNvCxnSpPr>
          <p:nvPr/>
        </p:nvCxnSpPr>
        <p:spPr>
          <a:xfrm flipV="1">
            <a:off x="9466002" y="1620827"/>
            <a:ext cx="1032492" cy="12158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 flipV="1">
            <a:off x="9399150" y="3338622"/>
            <a:ext cx="1073377" cy="17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9449899" y="3900427"/>
            <a:ext cx="1145896" cy="8525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17242" y="5305858"/>
            <a:ext cx="476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22 mm x 22 mm reticle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  consists of 2 chips, different sizes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Each chip comprises of Main array, Enhanced array and UHR array with </a:t>
            </a:r>
            <a:r>
              <a:rPr lang="en-US" sz="1600" b="1" i="1" dirty="0">
                <a:solidFill>
                  <a:schemeClr val="bg1"/>
                </a:solidFill>
              </a:rPr>
              <a:t>4 buried </a:t>
            </a:r>
            <a:r>
              <a:rPr lang="en-US" sz="1600" b="1" i="1" dirty="0" err="1">
                <a:solidFill>
                  <a:schemeClr val="bg1"/>
                </a:solidFill>
              </a:rPr>
              <a:t>Nb</a:t>
            </a:r>
            <a:r>
              <a:rPr lang="en-US" sz="1600" b="1" i="1" dirty="0">
                <a:solidFill>
                  <a:schemeClr val="bg1"/>
                </a:solidFill>
              </a:rPr>
              <a:t>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Larger chip consists of </a:t>
            </a:r>
            <a:r>
              <a:rPr lang="en-US" sz="1600" b="1" i="1" dirty="0">
                <a:solidFill>
                  <a:schemeClr val="bg1"/>
                </a:solidFill>
              </a:rPr>
              <a:t>55,800 pixels, 5688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76185F7-3D43-6C45-8DA8-09B61DF942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25" y="4889229"/>
            <a:ext cx="5980180" cy="1542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4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2459" y="840562"/>
            <a:ext cx="5157787" cy="5858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Main Array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697" y="1426421"/>
            <a:ext cx="8831303" cy="83943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60 x 30 sensor array with waffle shaped, multi absorber sensors (5 x 5 Hydra)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Sensor meander coils and twin microstrip wiring are both patterned on topmost </a:t>
            </a:r>
            <a:r>
              <a:rPr lang="en-US" sz="1800" dirty="0" err="1">
                <a:solidFill>
                  <a:schemeClr val="bg1"/>
                </a:solidFill>
              </a:rPr>
              <a:t>Nb</a:t>
            </a:r>
            <a:r>
              <a:rPr lang="en-US" sz="1800" dirty="0">
                <a:solidFill>
                  <a:schemeClr val="bg1"/>
                </a:solidFill>
              </a:rPr>
              <a:t> layer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93180" y="365125"/>
            <a:ext cx="10160620" cy="669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Components of Main Array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37154" y="5852212"/>
            <a:ext cx="3466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Main array twin </a:t>
            </a:r>
            <a:r>
              <a:rPr lang="en-US" sz="1600" b="1" dirty="0" err="1">
                <a:solidFill>
                  <a:schemeClr val="bg1"/>
                </a:solidFill>
              </a:rPr>
              <a:t>microstrip</a:t>
            </a:r>
            <a:r>
              <a:rPr lang="en-US" sz="1600" b="1" dirty="0">
                <a:solidFill>
                  <a:schemeClr val="bg1"/>
                </a:solidFill>
              </a:rPr>
              <a:t> wiring patterned on topmost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layer runs over a buried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ground plane layer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63332" y="2137123"/>
            <a:ext cx="3400930" cy="4281405"/>
            <a:chOff x="410678" y="2925626"/>
            <a:chExt cx="2834675" cy="3568551"/>
          </a:xfrm>
        </p:grpSpPr>
        <p:grpSp>
          <p:nvGrpSpPr>
            <p:cNvPr id="38" name="Group 37"/>
            <p:cNvGrpSpPr/>
            <p:nvPr/>
          </p:nvGrpSpPr>
          <p:grpSpPr>
            <a:xfrm>
              <a:off x="410678" y="3175832"/>
              <a:ext cx="2834675" cy="3318345"/>
              <a:chOff x="245392" y="2952915"/>
              <a:chExt cx="2834675" cy="331834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92" y="2952915"/>
                <a:ext cx="2455452" cy="27432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63" r="34647" b="43119"/>
              <a:stretch/>
            </p:blipFill>
            <p:spPr>
              <a:xfrm flipH="1" flipV="1">
                <a:off x="2123768" y="5356860"/>
                <a:ext cx="956299" cy="914400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2123768" y="4807984"/>
                <a:ext cx="341302" cy="35456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2123768" y="5162550"/>
                <a:ext cx="0" cy="19431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2465070" y="5162550"/>
                <a:ext cx="614997" cy="19431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455741" y="2925626"/>
              <a:ext cx="157335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Twin </a:t>
              </a:r>
              <a:r>
                <a:rPr lang="en-US" sz="1200" dirty="0" err="1"/>
                <a:t>microstrip</a:t>
              </a:r>
              <a:r>
                <a:rPr lang="en-US" sz="1200" dirty="0"/>
                <a:t> wiring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698492" y="3171880"/>
              <a:ext cx="236742" cy="1494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364344" y="3158416"/>
              <a:ext cx="285178" cy="1494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89430" y="5706698"/>
            <a:ext cx="2461542" cy="83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Waffle shaped sensor meander coil and wiring on topmost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layer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042609" y="2456172"/>
            <a:ext cx="3008001" cy="3360501"/>
            <a:chOff x="3358932" y="3073473"/>
            <a:chExt cx="2455452" cy="2743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932" y="3073473"/>
              <a:ext cx="2455452" cy="2743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456030" y="3102484"/>
              <a:ext cx="8350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Buried </a:t>
              </a:r>
              <a:r>
                <a:rPr lang="en-US" sz="1200" dirty="0" err="1"/>
                <a:t>Nb</a:t>
              </a:r>
              <a:r>
                <a:rPr lang="en-US" sz="1200" dirty="0"/>
                <a:t> ground plane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81235" y="5138109"/>
              <a:ext cx="130564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Topmost </a:t>
              </a:r>
              <a:r>
                <a:rPr lang="en-US" sz="1200" dirty="0" err="1"/>
                <a:t>Nb</a:t>
              </a:r>
              <a:r>
                <a:rPr lang="en-US" sz="1200" dirty="0"/>
                <a:t> layer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4606045" y="4900266"/>
              <a:ext cx="158246" cy="2552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298806" y="5268272"/>
              <a:ext cx="359348" cy="65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570358" y="149635"/>
            <a:ext cx="2623407" cy="2335347"/>
            <a:chOff x="9112961" y="170236"/>
            <a:chExt cx="1330748" cy="11846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2961" y="170236"/>
              <a:ext cx="1256884" cy="91440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9125081" y="1077864"/>
              <a:ext cx="1318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Main array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5F191CC9-8260-2D4D-85DC-A529280571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8"/>
          <a:stretch/>
        </p:blipFill>
        <p:spPr>
          <a:xfrm>
            <a:off x="4160911" y="2457327"/>
            <a:ext cx="3251710" cy="3283366"/>
          </a:xfrm>
          <a:prstGeom prst="rect">
            <a:avLst/>
          </a:prstGeom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F7D00F5-7B51-3C41-97C8-2120D53829A4}"/>
              </a:ext>
            </a:extLst>
          </p:cNvPr>
          <p:cNvSpPr/>
          <p:nvPr/>
        </p:nvSpPr>
        <p:spPr>
          <a:xfrm>
            <a:off x="4165707" y="5816673"/>
            <a:ext cx="311207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0.8 µm pitch </a:t>
            </a:r>
            <a:r>
              <a:rPr lang="en-US" sz="1700" b="1" dirty="0" err="1">
                <a:solidFill>
                  <a:schemeClr val="bg1"/>
                </a:solidFill>
              </a:rPr>
              <a:t>Nb</a:t>
            </a:r>
            <a:r>
              <a:rPr lang="en-US" sz="1700" b="1" dirty="0">
                <a:solidFill>
                  <a:schemeClr val="bg1"/>
                </a:solidFill>
              </a:rPr>
              <a:t> meander coil</a:t>
            </a:r>
          </a:p>
          <a:p>
            <a:r>
              <a:rPr lang="en-US" sz="1700" b="1" dirty="0">
                <a:solidFill>
                  <a:schemeClr val="bg1"/>
                </a:solidFill>
              </a:rPr>
              <a:t>(1.2 and 1.6 µm pitch also used) </a:t>
            </a:r>
          </a:p>
        </p:txBody>
      </p:sp>
    </p:spTree>
    <p:extLst>
      <p:ext uri="{BB962C8B-B14F-4D97-AF65-F5344CB8AC3E}">
        <p14:creationId xmlns:p14="http://schemas.microsoft.com/office/powerpoint/2010/main" val="391176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2085" y="742051"/>
            <a:ext cx="5183188" cy="5858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Enhanced Array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2084" y="1327910"/>
            <a:ext cx="8747959" cy="1592549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24 x 24 sensor array with waffle shaped sensor in a 5  x 5 Hydra configuration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Sensor meander coils patterned on topmost </a:t>
            </a: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layer are connected through superconducting </a:t>
            </a:r>
            <a:r>
              <a:rPr lang="en-US" sz="1600" dirty="0" err="1">
                <a:solidFill>
                  <a:schemeClr val="bg1"/>
                </a:solidFill>
              </a:rPr>
              <a:t>vias</a:t>
            </a:r>
            <a:r>
              <a:rPr lang="en-US" sz="1600" dirty="0">
                <a:solidFill>
                  <a:schemeClr val="bg1"/>
                </a:solidFill>
              </a:rPr>
              <a:t> to twin microstrip wiring on bottom-most </a:t>
            </a: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layer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Using multiple layers of buried wiring,  the twin microstrip wiring is laid out on bottom-most </a:t>
            </a: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layer on a relaxed pitch, without the need for aggressively packing it on the top most </a:t>
            </a:r>
            <a:r>
              <a:rPr lang="en-US" sz="1600" dirty="0" err="1">
                <a:solidFill>
                  <a:schemeClr val="bg1"/>
                </a:solidFill>
              </a:rPr>
              <a:t>Nb</a:t>
            </a:r>
            <a:r>
              <a:rPr lang="en-US" sz="1600" dirty="0">
                <a:solidFill>
                  <a:schemeClr val="bg1"/>
                </a:solidFill>
              </a:rPr>
              <a:t> layer. This reduces crosstalk between pixels.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93180" y="365125"/>
            <a:ext cx="10160620" cy="669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Components of Enhanced Array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36" y="2792599"/>
            <a:ext cx="2772926" cy="3097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828587"/>
            <a:ext cx="2743201" cy="30646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025" y="2792599"/>
            <a:ext cx="3031266" cy="30576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710" y="5904785"/>
            <a:ext cx="2933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Sensor meander coils on top most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layer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3165" y="5904786"/>
            <a:ext cx="4181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Top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sensor meander layer (green) is connected through two intermediate metal layers to bottom wiring layer (red)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90262" y="5881679"/>
            <a:ext cx="3691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125 µm x 125 µm sized composite Hydra absorber partitioned into a 5 x 5 array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483110" y="151022"/>
            <a:ext cx="2697601" cy="2397845"/>
            <a:chOff x="10560595" y="170236"/>
            <a:chExt cx="1318628" cy="117210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9336" y="170236"/>
              <a:ext cx="1201146" cy="9144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0560595" y="1065340"/>
              <a:ext cx="1318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Enhanced array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24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DF7B-A80A-C041-8DE7-6A873866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99" y="954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Thermalization of Au-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“Waffle”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4CD1E-7059-224D-A58F-E353E8FF7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4018" y="3429000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Thermal diffusion time across </a:t>
            </a:r>
            <a:r>
              <a:rPr lang="en-US" sz="2400" dirty="0" err="1">
                <a:solidFill>
                  <a:schemeClr val="bg1"/>
                </a:solidFill>
              </a:rPr>
              <a:t>Au:Er</a:t>
            </a:r>
            <a:r>
              <a:rPr lang="en-US" sz="2400" dirty="0">
                <a:solidFill>
                  <a:schemeClr val="bg1"/>
                </a:solidFill>
              </a:rPr>
              <a:t> main array waffle sensor as a function of thickness of Au capping layer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 - added to speed thermalization.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Thermal diffusion time (curve) is sufficiently fast compared with fastest expected hydra pulse rise time and overall hydra decay time constant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600 nm added does not significant affect total heat capacity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6E308-3D8B-D74A-877E-F053BC42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42EC67-369E-C84A-AB29-125FE40D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A02F0-CC7F-4041-A032-564FE7BA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67070-89DB-294E-A869-A761E8A2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1359411"/>
            <a:ext cx="6791796" cy="52534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39246-3CE5-1D4E-B552-A15497E8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771535"/>
            <a:ext cx="3295886" cy="26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3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Thermal multiplexing with hydra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36" y="1222098"/>
            <a:ext cx="11897764" cy="4783592"/>
          </a:xfrm>
        </p:spPr>
        <p:txBody>
          <a:bodyPr/>
          <a:lstStyle/>
          <a:p>
            <a:r>
              <a:rPr lang="en-US" sz="2200" dirty="0"/>
              <a:t>Hydra design of Main and Enhanced Main Arrays allows 25 different pixels read out by single sensor</a:t>
            </a:r>
          </a:p>
          <a:p>
            <a:pPr lvl="1"/>
            <a:r>
              <a:rPr lang="en-US" sz="1800" dirty="0"/>
              <a:t>Achieved by coupling 25 absorbers in 5 x 5 configuration to single sensor through Au thermal (hydra) links of varied thermal conductance</a:t>
            </a:r>
          </a:p>
          <a:p>
            <a:pPr lvl="1"/>
            <a:r>
              <a:rPr lang="en-US" sz="1800" dirty="0"/>
              <a:t>Thermal conductance is varied by maintaining the same film thickness but varying the geometry (length) of the link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LTD 18 Milan, Italy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337" t="2027"/>
          <a:stretch/>
        </p:blipFill>
        <p:spPr>
          <a:xfrm>
            <a:off x="8153400" y="2578831"/>
            <a:ext cx="3887478" cy="3689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18703" r="13371" b="9932"/>
          <a:stretch/>
        </p:blipFill>
        <p:spPr>
          <a:xfrm>
            <a:off x="4185300" y="2546328"/>
            <a:ext cx="3821399" cy="3722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4513" y="6325653"/>
            <a:ext cx="428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Arrangement of Main array hydra links.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6022" y="6215077"/>
            <a:ext cx="262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Arrangement of Enhanced Main  Array hydra links.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02085" y="6448763"/>
            <a:ext cx="3427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Schematic diagram of hydra device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01E4C-9C1D-AD4F-9D99-111ADA48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04" y="2578831"/>
            <a:ext cx="3689554" cy="36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UHR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60 x 60 sensor array with a square annulus shaped sensor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220628" y="2398102"/>
            <a:ext cx="2814523" cy="2743200"/>
            <a:chOff x="6310364" y="492369"/>
            <a:chExt cx="5154805" cy="50241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4" t="20160" r="20145" b="6581"/>
            <a:stretch/>
          </p:blipFill>
          <p:spPr>
            <a:xfrm>
              <a:off x="6310364" y="492369"/>
              <a:ext cx="5154805" cy="50241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9" t="90306" r="9412" b="4565"/>
            <a:stretch/>
          </p:blipFill>
          <p:spPr>
            <a:xfrm>
              <a:off x="10522567" y="5164854"/>
              <a:ext cx="582806" cy="35169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2829" r="23147"/>
          <a:stretch/>
        </p:blipFill>
        <p:spPr>
          <a:xfrm>
            <a:off x="3157033" y="2400960"/>
            <a:ext cx="2700809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8315" y="5197467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Array of sensor meander coils on topmost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layer. Superconducting </a:t>
            </a:r>
            <a:r>
              <a:rPr lang="en-US" sz="1600" b="1" dirty="0" err="1">
                <a:solidFill>
                  <a:schemeClr val="bg1"/>
                </a:solidFill>
              </a:rPr>
              <a:t>vias</a:t>
            </a:r>
            <a:r>
              <a:rPr lang="en-US" sz="1600" b="1" dirty="0">
                <a:solidFill>
                  <a:schemeClr val="bg1"/>
                </a:solidFill>
              </a:rPr>
              <a:t> located at center of meander coil connect coil to wiring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2760" y="5197467"/>
            <a:ext cx="2905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Top </a:t>
            </a:r>
            <a:r>
              <a:rPr lang="en-US" sz="1600" b="1" dirty="0" err="1">
                <a:solidFill>
                  <a:schemeClr val="bg1"/>
                </a:solidFill>
              </a:rPr>
              <a:t>Nb</a:t>
            </a:r>
            <a:r>
              <a:rPr lang="en-US" sz="1600" b="1" dirty="0">
                <a:solidFill>
                  <a:schemeClr val="bg1"/>
                </a:solidFill>
              </a:rPr>
              <a:t> sensor meander layer (green) is connected through two intermediate metal layers to bottom twin </a:t>
            </a:r>
            <a:r>
              <a:rPr lang="en-US" sz="1600" b="1" dirty="0" err="1">
                <a:solidFill>
                  <a:schemeClr val="bg1"/>
                </a:solidFill>
              </a:rPr>
              <a:t>microstrip</a:t>
            </a:r>
            <a:r>
              <a:rPr lang="en-US" sz="1600" b="1" dirty="0">
                <a:solidFill>
                  <a:schemeClr val="bg1"/>
                </a:solidFill>
              </a:rPr>
              <a:t> wiring layer (red)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5199936"/>
            <a:ext cx="305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To control size of slew rate at readout a Au thermal link connects sensor to absorber 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84441" y="2528375"/>
            <a:ext cx="15542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Au thermal link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727182" y="2793442"/>
            <a:ext cx="251209" cy="5727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42347" y="2294019"/>
            <a:ext cx="2651900" cy="2847283"/>
            <a:chOff x="142347" y="2294019"/>
            <a:chExt cx="2651900" cy="28472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95" y="2398102"/>
              <a:ext cx="2455452" cy="2743200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142347" y="2294019"/>
              <a:ext cx="1113504" cy="1468786"/>
              <a:chOff x="142347" y="2294019"/>
              <a:chExt cx="1113504" cy="146878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68" t="31502" r="38815" b="50329"/>
              <a:stretch/>
            </p:blipFill>
            <p:spPr>
              <a:xfrm>
                <a:off x="142347" y="2294019"/>
                <a:ext cx="1113504" cy="914400"/>
              </a:xfrm>
              <a:prstGeom prst="rect">
                <a:avLst/>
              </a:prstGeom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142347" y="3208419"/>
                <a:ext cx="1113504" cy="554386"/>
                <a:chOff x="142347" y="3208419"/>
                <a:chExt cx="1113504" cy="554386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638811" y="3557116"/>
                  <a:ext cx="255494" cy="205689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>
                <a:xfrm flipH="1" flipV="1">
                  <a:off x="142347" y="3208419"/>
                  <a:ext cx="496464" cy="348698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894305" y="3208419"/>
                  <a:ext cx="361546" cy="348697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oup 48"/>
          <p:cNvGrpSpPr/>
          <p:nvPr/>
        </p:nvGrpSpPr>
        <p:grpSpPr>
          <a:xfrm>
            <a:off x="9240043" y="2398102"/>
            <a:ext cx="2611783" cy="2743200"/>
            <a:chOff x="9240043" y="2398102"/>
            <a:chExt cx="2611783" cy="2743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r="24557"/>
            <a:stretch/>
          </p:blipFill>
          <p:spPr>
            <a:xfrm>
              <a:off x="9397937" y="2398102"/>
              <a:ext cx="2359353" cy="27432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664516" y="2460167"/>
              <a:ext cx="7184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Au:Er</a:t>
              </a:r>
              <a:r>
                <a:rPr lang="en-US" sz="1400" b="1" dirty="0"/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240043" y="4676398"/>
              <a:ext cx="17672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Au heat sinking grid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023723" y="3659960"/>
              <a:ext cx="8281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Au stem 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11342342" y="3410020"/>
              <a:ext cx="210847" cy="2957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9887578" y="4201408"/>
              <a:ext cx="338707" cy="5188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0629530" y="2751219"/>
              <a:ext cx="251208" cy="4014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9155424" y="5195206"/>
            <a:ext cx="289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Pixels with absorbers uncovered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234" y="170274"/>
            <a:ext cx="2153419" cy="181485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9896234" y="1710144"/>
            <a:ext cx="190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UHR array</a:t>
            </a:r>
          </a:p>
        </p:txBody>
      </p:sp>
    </p:spTree>
    <p:extLst>
      <p:ext uri="{BB962C8B-B14F-4D97-AF65-F5344CB8AC3E}">
        <p14:creationId xmlns:p14="http://schemas.microsoft.com/office/powerpoint/2010/main" val="39424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MMC results (Main array)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LTD 18 Milan,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3D0C-A7DF-1647-87D1-B4838FE03ACE}" type="slidenum">
              <a:rPr lang="en-US" smtClean="0"/>
              <a:t>9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36BDD3-1E9B-2945-98CC-A191BB27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95" y="1113195"/>
            <a:ext cx="9850535" cy="39171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FF6EF2-DDEF-5E4A-A80E-E77ADAF9E008}"/>
              </a:ext>
            </a:extLst>
          </p:cNvPr>
          <p:cNvSpPr txBox="1"/>
          <p:nvPr/>
        </p:nvSpPr>
        <p:spPr>
          <a:xfrm>
            <a:off x="553157" y="5038619"/>
            <a:ext cx="10716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(a) measured and (b) modeled pulse-shape of Main array MMC Hydra with 25 absorbers at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25 different pulse shapes are clearly separated by means of rise-time and pulse height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MMCs have high heat-capacity sensor, no need to add heat capacity to sensor for read-out optimization.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Expected energy resolution based on signal and noise measurements: 2.8 – 3.7 eV for 6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r>
              <a:rPr lang="en-US" dirty="0">
                <a:solidFill>
                  <a:schemeClr val="bg1"/>
                </a:solidFill>
              </a:rPr>
              <a:t> @ 50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Simulation results: 3.2 – 3.8 eV FWHM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56AED8-48CE-634A-83AC-4E6636BD6B61}"/>
              </a:ext>
            </a:extLst>
          </p:cNvPr>
          <p:cNvSpPr txBox="1"/>
          <p:nvPr/>
        </p:nvSpPr>
        <p:spPr>
          <a:xfrm>
            <a:off x="9480299" y="161634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T=50 </a:t>
            </a:r>
            <a:r>
              <a:rPr lang="en-US" dirty="0" err="1"/>
              <a:t>mK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56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1405</Words>
  <Application>Microsoft Macintosh PowerPoint</Application>
  <PresentationFormat>Widescreen</PresentationFormat>
  <Paragraphs>181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Wingdings</vt:lpstr>
      <vt:lpstr>Office Theme</vt:lpstr>
      <vt:lpstr>Development of large-scale magnetic calorimeter arrays</vt:lpstr>
      <vt:lpstr>Introduction and Motivation</vt:lpstr>
      <vt:lpstr>Fabrication of high sensor inductance  MMC arrays with buried wiring</vt:lpstr>
      <vt:lpstr>PowerPoint Presentation</vt:lpstr>
      <vt:lpstr>PowerPoint Presentation</vt:lpstr>
      <vt:lpstr>Thermalization of Au-Er “Waffle”</vt:lpstr>
      <vt:lpstr>Thermal multiplexing with hydra links</vt:lpstr>
      <vt:lpstr>Components of UHR array</vt:lpstr>
      <vt:lpstr>MMC results (Main array)</vt:lpstr>
      <vt:lpstr>Modeling result  (Main array)</vt:lpstr>
      <vt:lpstr>MMC results (Enhanced array)</vt:lpstr>
      <vt:lpstr>Experimental performance of pixel types</vt:lpstr>
      <vt:lpstr>Summary and plans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Stevenson, Thomas R. (GSFC-5530)</cp:lastModifiedBy>
  <cp:revision>182</cp:revision>
  <dcterms:created xsi:type="dcterms:W3CDTF">2017-07-10T16:41:59Z</dcterms:created>
  <dcterms:modified xsi:type="dcterms:W3CDTF">2019-07-19T23:39:30Z</dcterms:modified>
</cp:coreProperties>
</file>