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  <p:sldMasterId id="2147483699" r:id="rId3"/>
    <p:sldMasterId id="2147483734" r:id="rId4"/>
  </p:sldMasterIdLst>
  <p:notesMasterIdLst>
    <p:notesMasterId r:id="rId21"/>
  </p:notesMasterIdLst>
  <p:sldIdLst>
    <p:sldId id="830" r:id="rId5"/>
    <p:sldId id="359" r:id="rId6"/>
    <p:sldId id="932" r:id="rId7"/>
    <p:sldId id="933" r:id="rId8"/>
    <p:sldId id="946" r:id="rId9"/>
    <p:sldId id="934" r:id="rId10"/>
    <p:sldId id="937" r:id="rId11"/>
    <p:sldId id="938" r:id="rId12"/>
    <p:sldId id="939" r:id="rId13"/>
    <p:sldId id="941" r:id="rId14"/>
    <p:sldId id="942" r:id="rId15"/>
    <p:sldId id="947" r:id="rId16"/>
    <p:sldId id="943" r:id="rId17"/>
    <p:sldId id="944" r:id="rId18"/>
    <p:sldId id="945" r:id="rId19"/>
    <p:sldId id="847" r:id="rId20"/>
  </p:sldIdLst>
  <p:sldSz cx="9144000" cy="6858000" type="screen4x3"/>
  <p:notesSz cx="6797675" cy="987425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9900"/>
    <a:srgbClr val="92D050"/>
    <a:srgbClr val="FF3300"/>
    <a:srgbClr val="ABCDF5"/>
    <a:srgbClr val="0000FF"/>
    <a:srgbClr val="A4C9F4"/>
    <a:srgbClr val="AECEF6"/>
    <a:srgbClr val="376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85232" autoAdjust="0"/>
  </p:normalViewPr>
  <p:slideViewPr>
    <p:cSldViewPr>
      <p:cViewPr varScale="1">
        <p:scale>
          <a:sx n="83" d="100"/>
          <a:sy n="83" d="100"/>
        </p:scale>
        <p:origin x="142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90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197C0A1-EB91-4F87-BF25-3161004928C6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68FE2A1-CD18-4680-A3D4-3139392662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301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 dirty="0">
              <a:ea typeface="宋体" charset="-122"/>
            </a:endParaRPr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A431B783-D5A4-4A9D-A6C6-FF0F050D2ECE}" type="slidenum">
              <a:rPr lang="zh-CN" altLang="en-US" smtClean="0">
                <a:ea typeface="宋体" charset="-122"/>
              </a:rPr>
              <a:pPr>
                <a:buFont typeface="Arial" charset="0"/>
                <a:buNone/>
              </a:pPr>
              <a:t>1</a:t>
            </a:fld>
            <a:endParaRPr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374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FE2A1-CD18-4680-A3D4-3139392662A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01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123906" name="备注占位符 2"/>
          <p:cNvSpPr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</p:spPr>
        <p:txBody>
          <a:bodyPr/>
          <a:lstStyle/>
          <a:p>
            <a:endParaRPr lang="en-US" altLang="zh-CN" dirty="0">
              <a:ea typeface="宋体" charset="-122"/>
            </a:endParaRPr>
          </a:p>
        </p:txBody>
      </p:sp>
      <p:sp>
        <p:nvSpPr>
          <p:cNvPr id="123907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160CA0FC-1554-4826-A8D6-DEDE0404F9DE}" type="slidenum">
              <a:rPr lang="zh-CN" altLang="en-US" smtClean="0">
                <a:ea typeface="宋体" charset="-122"/>
              </a:rPr>
              <a:pPr>
                <a:buFont typeface="Arial" charset="0"/>
                <a:buNone/>
              </a:pPr>
              <a:t>16</a:t>
            </a:fld>
            <a:endParaRPr lang="en-US" altLang="zh-CN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224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318E5-476B-4470-8934-6D86F9CD0B2C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0E002-4CEF-413A-B3EE-EE1F067A11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06A7D-D4E4-43D2-A1A4-58C4DF6A1CA8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0A916-C9EE-4895-98D4-14937DEBA2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1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1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A1507-CDF5-491D-987C-545B2493B5E6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C16E5-E66A-4692-BEEB-1A18ED17E7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79D2-054E-4E6A-B553-CE36F055B9F1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6B8A8-FC63-4CBD-A468-12E7FA1DD8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5B223-48C6-4DA3-8F0E-CD6E2CD85D27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8F9CF-3F55-4B44-8A00-9F9930996F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1E615-6754-4170-928D-F07A277C4C62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03FCF-5176-47D1-A3B9-F3139D743C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319213"/>
            <a:ext cx="3886200" cy="48371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19213"/>
            <a:ext cx="3886200" cy="48371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2D3BD-75A4-4B3F-A17F-D64C30C1ABD6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1E40A-1C54-4E19-A8F8-DF5AA11789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40D5B-E4BA-451C-BFEB-F1A8D15DF49E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7D4E-4493-4E8E-AA9D-D0DBEFB9F5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69FB0-4D47-48B3-86CC-BE292984B767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44A6-7A1F-4061-B229-130CAEA68A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11012-8F29-41EB-874B-65F2C7744579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70DE-7CF6-4920-A828-A12A0C7226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523BF-5AB1-42AA-86E3-F6FAA82DD4DE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14150-3598-4559-B1CD-EAE6E23556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3BD67-36E2-4D24-B677-9FD5360A88F5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71808-F26D-484B-96AC-EDB7A230A3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7FBB8-869B-475E-B0CB-413A8600AB00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78454-8F7A-4C4B-8E10-95CB15B8D3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D2CB-3BE2-4CDA-BFF2-D2915BFA98B2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D2BBF-BE89-47DE-BA7E-1ED26BF67A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1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1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FF601-14F3-449A-A39B-070F93568736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A2C3A-C72F-4444-90D9-ED107A612E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07C27-F207-4865-B1A1-50C84C774EB6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826AB-1A5C-4C5F-8453-931C655F76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F2A59-FC88-4EC5-9807-0AF491648AA7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DA037-0951-45F6-8479-C778D3BEE4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04A3-374D-46C1-AD6E-BD512E849A7D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B0B9D-8348-4122-93BB-B3A3686E67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319213"/>
            <a:ext cx="3886200" cy="48371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19213"/>
            <a:ext cx="3886200" cy="48371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26F7B-6FA7-40C0-A516-8E896F5CDBFB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28B18-1A87-4541-9B56-E32F3A9F48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741F-EB70-4DC3-A9DB-4FB955A5C87B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DBEF-C68E-424E-8A4C-72B0AF51ED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8D2A-600C-4792-AB83-45CBFFF1C576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F7640-15F2-472D-B648-E2458DEC74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0F8B-E3E0-4873-8C7A-0460380B7523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79E54-78EA-4120-A1BD-DB34FE5D7D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FD8D1-EE7E-4335-B10C-21C8196C5B45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E1C81-62B3-4831-B1CF-5B688A47EE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321F0-67CF-4A1F-9EDE-BC310F26DAD3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C516-933A-4FF0-8A5A-6E02AFA2A9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150A-491C-4158-BC85-D5A675E9A2DD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CC12C-D254-4FDF-83D4-3FFB7A0EBA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BA391-5396-437D-898D-6F9C4D00708A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61E07-3782-4EDD-9F27-69CD7DAA2D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1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1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DAAEB-4258-4443-B014-6B17DFE0DF23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A08B4-4AE1-45B5-9004-5B2A0119E5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908720"/>
            <a:ext cx="9144000" cy="1588"/>
          </a:xfrm>
          <a:prstGeom prst="line">
            <a:avLst/>
          </a:prstGeom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85794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0" name="内容占位符 19"/>
          <p:cNvSpPr>
            <a:spLocks noGrp="1"/>
          </p:cNvSpPr>
          <p:nvPr>
            <p:ph sz="quarter" idx="10"/>
          </p:nvPr>
        </p:nvSpPr>
        <p:spPr>
          <a:xfrm>
            <a:off x="214282" y="857232"/>
            <a:ext cx="8786874" cy="5500706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04481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alphaModFix amt="7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5FBFCDC-2EAB-4810-ADF1-07575C08EE8C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6411207-02A4-4828-8F0E-8A271609A1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AF2E303-B3C8-4B8E-AAD5-95798B6533A2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4A978A1-C53D-4A74-A69F-DB5199902A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 userDrawn="1"/>
        </p:nvSpPr>
        <p:spPr>
          <a:xfrm>
            <a:off x="0" y="0"/>
            <a:ext cx="9144000" cy="2536825"/>
          </a:xfrm>
          <a:prstGeom prst="rect">
            <a:avLst/>
          </a:prstGeom>
          <a:blipFill dpi="0" rotWithShape="1">
            <a:blip r:embed="rId2" cstate="print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7D06A759-CA47-4BFF-9CC8-97BAC8B7950D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8151977-4B2F-4192-96EA-F85986A13C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 userDrawn="1"/>
        </p:nvSpPr>
        <p:spPr>
          <a:xfrm>
            <a:off x="0" y="0"/>
            <a:ext cx="9144000" cy="2536825"/>
          </a:xfrm>
          <a:prstGeom prst="rect">
            <a:avLst/>
          </a:prstGeom>
          <a:blipFill dpi="0" rotWithShape="1">
            <a:blip r:embed="rId2" cstate="print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5C88066-0620-4CDA-8230-76FDCDCA1FA6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8A66C3B-52A1-4CE8-80A9-BBB9200F84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9"/>
          <p:cNvSpPr/>
          <p:nvPr userDrawn="1"/>
        </p:nvSpPr>
        <p:spPr>
          <a:xfrm>
            <a:off x="0" y="0"/>
            <a:ext cx="9144000" cy="2536825"/>
          </a:xfrm>
          <a:prstGeom prst="rect">
            <a:avLst/>
          </a:prstGeom>
          <a:blipFill dpi="0" rotWithShape="1">
            <a:blip r:embed="rId2" cstate="print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C05711A-F311-4FF5-85ED-AB889C7D7655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986368DF-8E0F-4AE8-A492-57CFFC3577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319213"/>
            <a:ext cx="3886200" cy="48371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19213"/>
            <a:ext cx="3886200" cy="48371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BD2D8-E555-45EA-9B5A-C452B8EC0AD2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270A4-EF6E-4134-A080-5EF632C3A4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 userDrawn="1"/>
        </p:nvSpPr>
        <p:spPr>
          <a:xfrm>
            <a:off x="0" y="0"/>
            <a:ext cx="9144000" cy="2536825"/>
          </a:xfrm>
          <a:prstGeom prst="rect">
            <a:avLst/>
          </a:prstGeom>
          <a:blipFill dpi="0" rotWithShape="1">
            <a:blip r:embed="rId2" cstate="print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7B8AC22F-E492-4F70-89D4-A4EAF419A608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8F6F07A5-F799-4ACD-9853-B3379A6B71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 userDrawn="1"/>
        </p:nvSpPr>
        <p:spPr>
          <a:xfrm>
            <a:off x="0" y="0"/>
            <a:ext cx="9144000" cy="2536825"/>
          </a:xfrm>
          <a:prstGeom prst="rect">
            <a:avLst/>
          </a:prstGeom>
          <a:blipFill dpi="0" rotWithShape="1">
            <a:blip r:embed="rId2" cstate="print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C466CAC-8E22-4EBD-B32B-19F9CDD09CD2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C0CD1E68-EA54-4E2B-A1E9-F5712B83F2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 userDrawn="1"/>
        </p:nvSpPr>
        <p:spPr>
          <a:xfrm>
            <a:off x="0" y="0"/>
            <a:ext cx="9144000" cy="2209800"/>
          </a:xfrm>
          <a:prstGeom prst="rect">
            <a:avLst/>
          </a:prstGeom>
          <a:blipFill dpi="0" rotWithShape="1">
            <a:blip r:embed="rId2" cstate="print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2336C11-1CE3-4DBA-B4F6-F61184CDCCCB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B9A7ECD7-3DD3-4610-8EB4-06307F2A1A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 userDrawn="1"/>
        </p:nvSpPr>
        <p:spPr>
          <a:xfrm>
            <a:off x="0" y="0"/>
            <a:ext cx="9144000" cy="2536825"/>
          </a:xfrm>
          <a:prstGeom prst="rect">
            <a:avLst/>
          </a:prstGeom>
          <a:blipFill dpi="0" rotWithShape="1">
            <a:blip r:embed="rId2" cstate="print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C9513285-11A2-4316-B5DB-D380AFEC73AE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EA849AC-88AF-4C6C-8FF0-D431F38D5F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 userDrawn="1"/>
        </p:nvSpPr>
        <p:spPr>
          <a:xfrm>
            <a:off x="0" y="0"/>
            <a:ext cx="9144000" cy="2536825"/>
          </a:xfrm>
          <a:prstGeom prst="rect">
            <a:avLst/>
          </a:prstGeom>
          <a:blipFill dpi="0" rotWithShape="1">
            <a:blip r:embed="rId2" cstate="print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2102CEC-3CD6-4E93-AD7B-C08E41D72BCD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30776C9-5986-4CC8-9A6E-7E92542470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 userDrawn="1"/>
        </p:nvSpPr>
        <p:spPr>
          <a:xfrm>
            <a:off x="0" y="0"/>
            <a:ext cx="9144000" cy="2536825"/>
          </a:xfrm>
          <a:prstGeom prst="rect">
            <a:avLst/>
          </a:prstGeom>
          <a:blipFill dpi="0" rotWithShape="1">
            <a:blip r:embed="rId2" cstate="print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A94F2CE-BE22-4C20-9504-575D80146138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5812CB2-725F-476F-BCA2-CE9C61BF30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C87F2-0516-4EFD-A2B5-0300AF5861D7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C1DF7-67BF-4DCD-BC03-E88339E78A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17EA-4CF0-40AE-BDD2-4E1D3674FE62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85C71-3002-4DBE-AF8D-D7D8540127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84EF8-0FA2-4996-BF5A-F08B83BF2A67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6B14B-034C-450C-AB8D-8D97D28543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3D4B0-6987-4D41-AF4F-8769B70DEB96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CD708-4226-4364-9BCE-7C1213086E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9C4DF-DD2C-450B-8A0D-31D1CE3C6810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A0F2C-5DC2-417D-997C-2A36DCA495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19213"/>
            <a:ext cx="7924800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F1CA70D-80A2-48AD-B8EC-0D755E476A30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792A858-63BF-41D6-A19B-C8A3A15B5E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indent="5365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indent="5365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indent="5365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indent="5365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indent="5365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331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19213"/>
            <a:ext cx="7924800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B37B0E6-0971-4D73-843B-F27D9A36A199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B48D3F4-B130-4B74-A6B3-50585F6D08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indent="5365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indent="5365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indent="5365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indent="5365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indent="5365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560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19213"/>
            <a:ext cx="7924800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3078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A27EFE9-39C7-4053-8530-143A302202AC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3079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80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47BBBBF-A513-43A8-ACB9-ED2D2B4C93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9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indent="5365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indent="5365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indent="5365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indent="5365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indent="53657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1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B7A9D40-A26A-40DC-909D-705E2359BF20}" type="datetimeFigureOut">
              <a:rPr lang="zh-CN" altLang="en-US"/>
              <a:pPr>
                <a:defRPr/>
              </a:pPr>
              <a:t>2019/7/25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8583FC5-7358-472F-B9DE-C6CC09C5C7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CF01AAC-F502-42D6-B911-5FE6B6B6A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053"/>
            <a:ext cx="9144000" cy="514161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409700" y="2983176"/>
            <a:ext cx="6480175" cy="960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zh-CN" altLang="en-US" sz="1800" dirty="0">
                <a:solidFill>
                  <a:schemeClr val="bg1"/>
                </a:solidFill>
                <a:cs typeface="ＭＳ Ｐゴシック" pitchFamily="-112" charset="-128"/>
              </a:rPr>
              <a:t>张恒彬</a:t>
            </a:r>
            <a:endParaRPr lang="en-CA" sz="1800" dirty="0">
              <a:solidFill>
                <a:schemeClr val="bg1"/>
              </a:solidFill>
              <a:cs typeface="ＭＳ Ｐゴシック" pitchFamily="-112" charset="-128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altLang="zh-CN" sz="1800" dirty="0">
                <a:solidFill>
                  <a:schemeClr val="bg1"/>
                </a:solidFill>
                <a:cs typeface="ＭＳ Ｐゴシック" pitchFamily="-112" charset="-128"/>
              </a:rPr>
              <a:t>2017</a:t>
            </a:r>
            <a:r>
              <a:rPr lang="zh-CN" altLang="en-US" sz="1800" dirty="0">
                <a:solidFill>
                  <a:schemeClr val="bg1"/>
                </a:solidFill>
                <a:cs typeface="ＭＳ Ｐゴシック" pitchFamily="-112" charset="-128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cs typeface="ＭＳ Ｐゴシック" pitchFamily="-112" charset="-128"/>
              </a:rPr>
              <a:t>5</a:t>
            </a:r>
            <a:r>
              <a:rPr lang="zh-CN" altLang="en-US" sz="1800" dirty="0">
                <a:solidFill>
                  <a:schemeClr val="bg1"/>
                </a:solidFill>
                <a:cs typeface="ＭＳ Ｐゴシック" pitchFamily="-112" charset="-128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cs typeface="ＭＳ Ｐゴシック" pitchFamily="-112" charset="-128"/>
              </a:rPr>
              <a:t>23</a:t>
            </a:r>
            <a:r>
              <a:rPr lang="zh-CN" altLang="en-US" sz="1800" dirty="0">
                <a:solidFill>
                  <a:schemeClr val="bg1"/>
                </a:solidFill>
                <a:cs typeface="ＭＳ Ｐゴシック" pitchFamily="-112" charset="-128"/>
              </a:rPr>
              <a:t>日</a:t>
            </a:r>
            <a:endParaRPr lang="en-US" altLang="zh-CN" sz="1800" dirty="0">
              <a:solidFill>
                <a:schemeClr val="bg1"/>
              </a:solidFill>
              <a:cs typeface="ＭＳ Ｐゴシック" pitchFamily="-112" charset="-12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09780" y="3270611"/>
            <a:ext cx="6480176" cy="1787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Zhang </a:t>
            </a:r>
            <a:r>
              <a:rPr lang="en-US" altLang="zh-CN" sz="1800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Hengbin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 / 26 / 2019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Qian </a:t>
            </a:r>
            <a:r>
              <a:rPr lang="en-US" altLang="zh-CN" sz="1800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Xuesen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Laboratory of Space Technology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9C2F2BD-C206-4D9C-947C-CA0BE3394B40}"/>
              </a:ext>
            </a:extLst>
          </p:cNvPr>
          <p:cNvSpPr/>
          <p:nvPr/>
        </p:nvSpPr>
        <p:spPr>
          <a:xfrm>
            <a:off x="1226654" y="1268760"/>
            <a:ext cx="6690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Two-dimensional graphene superconducting and hot electron bolometer research </a:t>
            </a:r>
          </a:p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based-on metal atoms surface modification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96970C4-3F1A-4C04-B24E-09C379B981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455" y="188640"/>
            <a:ext cx="59213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A798AE6-0CB2-4405-B329-CADBC1B73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118167"/>
            <a:ext cx="1188396" cy="7330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4C1355EB-1E19-4BF4-9FFA-26A88D373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914" y="3358475"/>
            <a:ext cx="1853908" cy="17066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061C0E9-4BBC-4A37-8B1A-438A9837F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554" y="1497532"/>
            <a:ext cx="1721360" cy="17094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678792F-EC82-4803-80FE-A32FCBA9A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358" y="3419620"/>
            <a:ext cx="1886876" cy="165372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2EC62E87-6184-4A2E-A1C4-05830F5047B4}"/>
              </a:ext>
            </a:extLst>
          </p:cNvPr>
          <p:cNvSpPr/>
          <p:nvPr/>
        </p:nvSpPr>
        <p:spPr bwMode="auto">
          <a:xfrm>
            <a:off x="4064427" y="1491265"/>
            <a:ext cx="3891949" cy="366113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69BA039-2591-48BC-B72C-97AE4A9EBEED}"/>
              </a:ext>
            </a:extLst>
          </p:cNvPr>
          <p:cNvSpPr txBox="1"/>
          <p:nvPr/>
        </p:nvSpPr>
        <p:spPr>
          <a:xfrm>
            <a:off x="1029656" y="938886"/>
            <a:ext cx="289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Diffusive transport</a:t>
            </a:r>
            <a:endParaRPr lang="zh-CN" altLang="en-US" sz="2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977CAC4-4DE0-4145-A1EC-29698F0E3988}"/>
              </a:ext>
            </a:extLst>
          </p:cNvPr>
          <p:cNvSpPr/>
          <p:nvPr/>
        </p:nvSpPr>
        <p:spPr bwMode="auto">
          <a:xfrm>
            <a:off x="1182266" y="1484784"/>
            <a:ext cx="2285827" cy="366114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9B1BB45-0448-421A-BF0B-029E5D511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200" y="1554817"/>
            <a:ext cx="2106806" cy="105425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B4BB395-C5CC-4CDA-BA07-3987E5031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9993" y="2503037"/>
            <a:ext cx="1635247" cy="1296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BEB5D384-056F-4FB4-99F2-F128D33C01B6}"/>
              </a:ext>
            </a:extLst>
          </p:cNvPr>
          <p:cNvSpPr/>
          <p:nvPr/>
        </p:nvSpPr>
        <p:spPr>
          <a:xfrm>
            <a:off x="971600" y="5177727"/>
            <a:ext cx="34823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1600" i="1" dirty="0">
                <a:latin typeface="Times New Roman" panose="02020603050405020304" pitchFamily="18" charset="0"/>
              </a:rPr>
              <a:t>Appl. Phys. Lett.</a:t>
            </a:r>
            <a:r>
              <a:rPr lang="en-US" altLang="zh-CN" sz="1600" i="1" dirty="0">
                <a:latin typeface="Times New Roman" panose="02020603050405020304" pitchFamily="18" charset="0"/>
              </a:rPr>
              <a:t>, </a:t>
            </a:r>
            <a:r>
              <a:rPr lang="en-US" altLang="zh-CN" sz="1600" b="1" dirty="0">
                <a:latin typeface="Segoe UI" panose="020B0502040204020203" pitchFamily="34" charset="0"/>
              </a:rPr>
              <a:t>2012,</a:t>
            </a:r>
            <a:r>
              <a:rPr lang="en-US" altLang="zh-CN" sz="1600" dirty="0">
                <a:latin typeface="Segoe UI" panose="020B0502040204020203" pitchFamily="34" charset="0"/>
              </a:rPr>
              <a:t>100,(15).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D09EB4C-4BDB-4105-B2D8-858ACE91F2AD}"/>
              </a:ext>
            </a:extLst>
          </p:cNvPr>
          <p:cNvSpPr/>
          <p:nvPr/>
        </p:nvSpPr>
        <p:spPr>
          <a:xfrm>
            <a:off x="4834323" y="517598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</a:rPr>
              <a:t>Nature., </a:t>
            </a:r>
            <a:r>
              <a:rPr lang="en-US" altLang="zh-CN" sz="1600" b="1" dirty="0">
                <a:latin typeface="Segoe UI" panose="020B0502040204020203" pitchFamily="34" charset="0"/>
              </a:rPr>
              <a:t>2007</a:t>
            </a:r>
            <a:r>
              <a:rPr lang="en-US" altLang="zh-CN" sz="1600" dirty="0">
                <a:latin typeface="Segoe UI" panose="020B0502040204020203" pitchFamily="34" charset="0"/>
              </a:rPr>
              <a:t>. 446,7131.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61D3328-1A4D-42B4-9FE5-435063F5DF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2689" y="3849923"/>
            <a:ext cx="1505828" cy="1296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FC4A6F7-06DA-4CBE-A4FA-D52E55958350}"/>
              </a:ext>
            </a:extLst>
          </p:cNvPr>
          <p:cNvSpPr txBox="1"/>
          <p:nvPr/>
        </p:nvSpPr>
        <p:spPr>
          <a:xfrm>
            <a:off x="952296" y="5648724"/>
            <a:ext cx="7239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Solutions: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Improve the quality of the tunnel junctions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Induce the intrinsic two-</a:t>
            </a:r>
            <a:r>
              <a:rPr lang="en-US" altLang="zh-CN" dirty="0" err="1"/>
              <a:t>dimentional</a:t>
            </a:r>
            <a:r>
              <a:rPr lang="en-US" altLang="zh-CN" dirty="0"/>
              <a:t> superconducting of graphene</a:t>
            </a:r>
          </a:p>
          <a:p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5D60A8A-94AE-4357-A2F7-FCCEF504613F}"/>
              </a:ext>
            </a:extLst>
          </p:cNvPr>
          <p:cNvSpPr txBox="1"/>
          <p:nvPr/>
        </p:nvSpPr>
        <p:spPr>
          <a:xfrm>
            <a:off x="4788024" y="93793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Proximity effect</a:t>
            </a:r>
            <a:endParaRPr lang="zh-CN" altLang="en-US" sz="2400" dirty="0"/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id="{5AAD831E-EE9E-4849-A934-9D3A4A55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934"/>
            <a:ext cx="9144000" cy="785794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Graphene STJ HEB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FA880D-9D1F-402D-AAC5-F40ADE3941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0234" y="1560791"/>
            <a:ext cx="1912378" cy="17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4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4938DBD3-9581-4342-AD41-8837AFAF375A}"/>
              </a:ext>
            </a:extLst>
          </p:cNvPr>
          <p:cNvSpPr txBox="1">
            <a:spLocks/>
          </p:cNvSpPr>
          <p:nvPr/>
        </p:nvSpPr>
        <p:spPr>
          <a:xfrm>
            <a:off x="-8096" y="1026538"/>
            <a:ext cx="8229600" cy="53265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indent="5365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5365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5365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5365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5365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Hard mask fabrication</a:t>
            </a: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E0165F3C-4B38-4930-B4B4-2A2B55C8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934"/>
            <a:ext cx="9144000" cy="785794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Graphene STJ HEB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8DCA151-36B0-47B2-A661-90E81ABBEAFD}"/>
              </a:ext>
            </a:extLst>
          </p:cNvPr>
          <p:cNvGrpSpPr/>
          <p:nvPr/>
        </p:nvGrpSpPr>
        <p:grpSpPr>
          <a:xfrm>
            <a:off x="323528" y="1793540"/>
            <a:ext cx="3662808" cy="4299756"/>
            <a:chOff x="323528" y="1424590"/>
            <a:chExt cx="4110151" cy="466870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CFBB532-3B33-41F6-9C54-D6FAF73712A5}"/>
                </a:ext>
              </a:extLst>
            </p:cNvPr>
            <p:cNvSpPr/>
            <p:nvPr/>
          </p:nvSpPr>
          <p:spPr>
            <a:xfrm>
              <a:off x="323528" y="2426371"/>
              <a:ext cx="3816424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六边形 4">
              <a:extLst>
                <a:ext uri="{FF2B5EF4-FFF2-40B4-BE49-F238E27FC236}">
                  <a16:creationId xmlns:a16="http://schemas.microsoft.com/office/drawing/2014/main" id="{7A5ADEDC-B772-4C6B-8604-40E36C152404}"/>
                </a:ext>
              </a:extLst>
            </p:cNvPr>
            <p:cNvSpPr/>
            <p:nvPr/>
          </p:nvSpPr>
          <p:spPr>
            <a:xfrm>
              <a:off x="1907704" y="1914205"/>
              <a:ext cx="504056" cy="434531"/>
            </a:xfrm>
            <a:prstGeom prst="hex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76302DE-DBBE-4794-B201-D4C062F2F0A9}"/>
                </a:ext>
              </a:extLst>
            </p:cNvPr>
            <p:cNvSpPr/>
            <p:nvPr/>
          </p:nvSpPr>
          <p:spPr>
            <a:xfrm>
              <a:off x="323528" y="5733256"/>
              <a:ext cx="3816424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9165662-66E1-4E56-A17F-B160C4AF8365}"/>
                </a:ext>
              </a:extLst>
            </p:cNvPr>
            <p:cNvSpPr/>
            <p:nvPr/>
          </p:nvSpPr>
          <p:spPr>
            <a:xfrm>
              <a:off x="827904" y="5302077"/>
              <a:ext cx="1151808" cy="36004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FEBC84B-2C7F-4C31-8541-A13875B37A50}"/>
                </a:ext>
              </a:extLst>
            </p:cNvPr>
            <p:cNvSpPr/>
            <p:nvPr/>
          </p:nvSpPr>
          <p:spPr>
            <a:xfrm>
              <a:off x="2339752" y="5301615"/>
              <a:ext cx="1368152" cy="36004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3F69162-2906-44F5-95F0-A8B0ECF18A18}"/>
                </a:ext>
              </a:extLst>
            </p:cNvPr>
            <p:cNvSpPr/>
            <p:nvPr/>
          </p:nvSpPr>
          <p:spPr>
            <a:xfrm>
              <a:off x="935872" y="2360514"/>
              <a:ext cx="2484000" cy="72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C496FB0-E889-43D5-84B7-AECB87C457C6}"/>
                </a:ext>
              </a:extLst>
            </p:cNvPr>
            <p:cNvSpPr/>
            <p:nvPr/>
          </p:nvSpPr>
          <p:spPr>
            <a:xfrm>
              <a:off x="323528" y="4071446"/>
              <a:ext cx="3816424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457A6B-3BFF-4BB3-B5FB-2CAB33F1AE4E}"/>
                </a:ext>
              </a:extLst>
            </p:cNvPr>
            <p:cNvSpPr/>
            <p:nvPr/>
          </p:nvSpPr>
          <p:spPr>
            <a:xfrm>
              <a:off x="935872" y="4005589"/>
              <a:ext cx="2484000" cy="72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30BAFA4-39C4-4EBD-B7E4-D1DC3A1A9DBC}"/>
                </a:ext>
              </a:extLst>
            </p:cNvPr>
            <p:cNvSpPr/>
            <p:nvPr/>
          </p:nvSpPr>
          <p:spPr>
            <a:xfrm>
              <a:off x="791740" y="3645549"/>
              <a:ext cx="2880000" cy="36004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六边形 12">
              <a:extLst>
                <a:ext uri="{FF2B5EF4-FFF2-40B4-BE49-F238E27FC236}">
                  <a16:creationId xmlns:a16="http://schemas.microsoft.com/office/drawing/2014/main" id="{93913049-B792-4F20-AA32-7734DAFCE336}"/>
                </a:ext>
              </a:extLst>
            </p:cNvPr>
            <p:cNvSpPr/>
            <p:nvPr/>
          </p:nvSpPr>
          <p:spPr>
            <a:xfrm>
              <a:off x="1907704" y="3559280"/>
              <a:ext cx="504056" cy="434531"/>
            </a:xfrm>
            <a:prstGeom prst="hex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5641A11-7815-40F7-9F3C-96870EC80C1C}"/>
                </a:ext>
              </a:extLst>
            </p:cNvPr>
            <p:cNvSpPr/>
            <p:nvPr/>
          </p:nvSpPr>
          <p:spPr>
            <a:xfrm>
              <a:off x="953736" y="5659399"/>
              <a:ext cx="2484000" cy="72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41F9E0A4-5846-4817-A2BD-9A9E871E54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11760" y="1714835"/>
              <a:ext cx="468889" cy="2683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B393DF9-4B54-4CD0-87D3-13253DFB8B32}"/>
                </a:ext>
              </a:extLst>
            </p:cNvPr>
            <p:cNvSpPr txBox="1"/>
            <p:nvPr/>
          </p:nvSpPr>
          <p:spPr>
            <a:xfrm>
              <a:off x="2880650" y="1424590"/>
              <a:ext cx="1364362" cy="701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/>
                <a:t>ZnO</a:t>
              </a:r>
              <a:r>
                <a:rPr lang="en-US" altLang="zh-CN" dirty="0"/>
                <a:t> nanowire</a:t>
              </a:r>
              <a:endParaRPr lang="zh-CN" altLang="en-US" dirty="0"/>
            </a:p>
          </p:txBody>
        </p: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2C87FDAF-4EAD-43E3-A2CB-5FC1D17F475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520611" y="2432845"/>
              <a:ext cx="974414" cy="5494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9ED089D-30EB-4FAA-8199-F4C8DAB74D06}"/>
                </a:ext>
              </a:extLst>
            </p:cNvPr>
            <p:cNvSpPr txBox="1"/>
            <p:nvPr/>
          </p:nvSpPr>
          <p:spPr>
            <a:xfrm>
              <a:off x="2880650" y="2988995"/>
              <a:ext cx="1447829" cy="40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Graphene</a:t>
              </a:r>
              <a:endParaRPr lang="zh-CN" altLang="en-US" dirty="0"/>
            </a:p>
          </p:txBody>
        </p:sp>
        <p:sp>
          <p:nvSpPr>
            <p:cNvPr id="29" name="箭头: 下 28">
              <a:extLst>
                <a:ext uri="{FF2B5EF4-FFF2-40B4-BE49-F238E27FC236}">
                  <a16:creationId xmlns:a16="http://schemas.microsoft.com/office/drawing/2014/main" id="{28A18863-31D3-4204-BEA5-14AAD33ECB23}"/>
                </a:ext>
              </a:extLst>
            </p:cNvPr>
            <p:cNvSpPr/>
            <p:nvPr/>
          </p:nvSpPr>
          <p:spPr bwMode="auto">
            <a:xfrm>
              <a:off x="1979712" y="3028014"/>
              <a:ext cx="360040" cy="323352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箭头: 下 29">
              <a:extLst>
                <a:ext uri="{FF2B5EF4-FFF2-40B4-BE49-F238E27FC236}">
                  <a16:creationId xmlns:a16="http://schemas.microsoft.com/office/drawing/2014/main" id="{15EF63B1-048F-47C5-A064-456BBBA09BD3}"/>
                </a:ext>
              </a:extLst>
            </p:cNvPr>
            <p:cNvSpPr/>
            <p:nvPr/>
          </p:nvSpPr>
          <p:spPr bwMode="auto">
            <a:xfrm>
              <a:off x="1979712" y="4684198"/>
              <a:ext cx="360040" cy="323352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406EB802-DAEA-4136-996E-2D8B7BA0D56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733490" y="3883406"/>
              <a:ext cx="925378" cy="8503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</p:cxn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C2AD000-E599-465B-9195-14C24CFFE8B4}"/>
                </a:ext>
              </a:extLst>
            </p:cNvPr>
            <p:cNvSpPr txBox="1"/>
            <p:nvPr/>
          </p:nvSpPr>
          <p:spPr>
            <a:xfrm>
              <a:off x="3196179" y="4700255"/>
              <a:ext cx="123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Al</a:t>
              </a:r>
              <a:endParaRPr lang="zh-CN" altLang="en-US" dirty="0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A3FE2E35-1ED3-4F36-BC3B-0B70824DBDD6}"/>
              </a:ext>
            </a:extLst>
          </p:cNvPr>
          <p:cNvSpPr txBox="1"/>
          <p:nvPr/>
        </p:nvSpPr>
        <p:spPr>
          <a:xfrm>
            <a:off x="4150403" y="1861144"/>
            <a:ext cx="45639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altLang="zh-CN" dirty="0"/>
              <a:t>Sprinkle a handful of zinc oxide nanowires to a free clean substrate</a:t>
            </a:r>
          </a:p>
          <a:p>
            <a:pPr marL="342900" indent="-342900" algn="just">
              <a:buAutoNum type="arabicPeriod"/>
            </a:pPr>
            <a:r>
              <a:rPr lang="en-US" altLang="zh-CN" dirty="0"/>
              <a:t>Pick up a suitable nanowire by two glass manipulator arms and put it on top of the graphene block</a:t>
            </a:r>
          </a:p>
          <a:p>
            <a:pPr marL="342900" indent="-342900" algn="just">
              <a:buAutoNum type="arabicPeriod"/>
            </a:pPr>
            <a:r>
              <a:rPr lang="en-US" altLang="zh-CN" dirty="0"/>
              <a:t>Cover the graphene all around with scotch tape, and the tape is just pressed on the both ends of the nanowire</a:t>
            </a:r>
          </a:p>
          <a:p>
            <a:pPr marL="342900" indent="-342900" algn="just">
              <a:buAutoNum type="arabicPeriod"/>
            </a:pPr>
            <a:r>
              <a:rPr lang="en-US" altLang="zh-CN" dirty="0"/>
              <a:t>Evaporated aluminum (70nm)/ palladium (7nm) membrane on the whole chip</a:t>
            </a:r>
          </a:p>
          <a:p>
            <a:pPr marL="342900" indent="-342900" algn="just">
              <a:buAutoNum type="arabicPeriod"/>
            </a:pPr>
            <a:r>
              <a:rPr lang="en-US" altLang="zh-CN" dirty="0"/>
              <a:t>Pull off the tape and remove the nanowire by the manipulator arms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5825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EFF22BA1-91EA-4550-91C3-4FFC5F58B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77072"/>
            <a:ext cx="2542580" cy="19144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C57D77-F4A6-4025-A8C0-819F9F524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77072"/>
            <a:ext cx="2542580" cy="1914413"/>
          </a:xfrm>
          <a:prstGeom prst="rect">
            <a:avLst/>
          </a:prstGeom>
        </p:spPr>
      </p:pic>
      <p:sp>
        <p:nvSpPr>
          <p:cNvPr id="18" name="标题 1">
            <a:extLst>
              <a:ext uri="{FF2B5EF4-FFF2-40B4-BE49-F238E27FC236}">
                <a16:creationId xmlns:a16="http://schemas.microsoft.com/office/drawing/2014/main" id="{E0165F3C-4B38-4930-B4B4-2A2B55C8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934"/>
            <a:ext cx="9144000" cy="785794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Graphene STJ HEB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BDFE301-A180-4438-A728-CEAA5D3C8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969" y="1666097"/>
            <a:ext cx="4932157" cy="229353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933E0622-CB6B-4BD8-A5C6-BAFA735B7C3E}"/>
              </a:ext>
            </a:extLst>
          </p:cNvPr>
          <p:cNvSpPr/>
          <p:nvPr/>
        </p:nvSpPr>
        <p:spPr>
          <a:xfrm>
            <a:off x="3200015" y="1243314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Arial" panose="020B0604020202020204" pitchFamily="34" charset="0"/>
                <a:ea typeface="等线" panose="02010600030101010101" pitchFamily="2" charset="-122"/>
              </a:rPr>
              <a:t>Micromanipulation system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CE6ABBC-A233-4498-B171-E763A3A23DB3}"/>
              </a:ext>
            </a:extLst>
          </p:cNvPr>
          <p:cNvSpPr/>
          <p:nvPr/>
        </p:nvSpPr>
        <p:spPr>
          <a:xfrm>
            <a:off x="2484513" y="6093296"/>
            <a:ext cx="5111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0" dirty="0">
                <a:latin typeface="Arial" panose="020B0604020202020204" pitchFamily="34" charset="0"/>
                <a:ea typeface="等线" panose="02010600030101010101" pitchFamily="2" charset="-122"/>
              </a:rPr>
              <a:t>Final optical photograph before and after remove the </a:t>
            </a:r>
            <a:r>
              <a:rPr lang="en-US" altLang="zh-CN" dirty="0" err="1"/>
              <a:t>ZnO</a:t>
            </a:r>
            <a:r>
              <a:rPr lang="en-US" altLang="zh-CN" dirty="0"/>
              <a:t> nanowire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0010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157F8F3-03D6-4A52-ADED-06C8E6040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35962"/>
            <a:ext cx="3142856" cy="28547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C347490-F2FD-47A3-A885-DBE9E4010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656" y="1499977"/>
            <a:ext cx="3384376" cy="2842347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B31FA150-9972-41C0-BFCC-EE73939173F0}"/>
              </a:ext>
            </a:extLst>
          </p:cNvPr>
          <p:cNvSpPr txBox="1">
            <a:spLocks/>
          </p:cNvSpPr>
          <p:nvPr/>
        </p:nvSpPr>
        <p:spPr>
          <a:xfrm>
            <a:off x="-8096" y="1026538"/>
            <a:ext cx="8229600" cy="53265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indent="5365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5365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5365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5365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5365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Transport measurement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1721EAF3-4205-4462-8411-B71D399D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934"/>
            <a:ext cx="9144000" cy="785794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Graphene STJ HEB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EC39BD1-F41F-463E-8010-4E9A8CCA1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308147"/>
            <a:ext cx="2532457" cy="251301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B474776-CE00-4502-AE57-A36FC30B98FE}"/>
              </a:ext>
            </a:extLst>
          </p:cNvPr>
          <p:cNvSpPr txBox="1"/>
          <p:nvPr/>
        </p:nvSpPr>
        <p:spPr>
          <a:xfrm>
            <a:off x="5076056" y="4548991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High quality: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Dirac point: </a:t>
            </a:r>
            <a:r>
              <a:rPr lang="en-US" altLang="zh-CN" i="1" dirty="0"/>
              <a:t>V</a:t>
            </a:r>
            <a:r>
              <a:rPr lang="en-US" altLang="zh-CN" baseline="-25000" dirty="0"/>
              <a:t>D</a:t>
            </a:r>
            <a:r>
              <a:rPr lang="en-US" altLang="zh-CN" dirty="0"/>
              <a:t> =-10V,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Mobility: 7.9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dirty="0"/>
              <a:t>10</a:t>
            </a:r>
            <a:r>
              <a:rPr lang="en-US" altLang="zh-CN" baseline="30000" dirty="0"/>
              <a:t>3</a:t>
            </a:r>
            <a:r>
              <a:rPr lang="en-US" altLang="zh-CN" dirty="0"/>
              <a:t> cm</a:t>
            </a:r>
            <a:r>
              <a:rPr lang="en-US" altLang="zh-CN" baseline="30000" dirty="0"/>
              <a:t>2</a:t>
            </a:r>
            <a:r>
              <a:rPr lang="en-US" altLang="zh-CN" dirty="0"/>
              <a:t> / V·s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Residual resistance: </a:t>
            </a:r>
            <a:r>
              <a:rPr lang="en-US" altLang="zh-CN" dirty="0"/>
              <a:t>90%R</a:t>
            </a:r>
            <a:r>
              <a:rPr lang="en-US" altLang="zh-CN" baseline="-25000" dirty="0"/>
              <a:t>0 </a:t>
            </a:r>
            <a:r>
              <a:rPr lang="en-US" altLang="zh-CN" dirty="0"/>
              <a:t>(130mK)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Oxidation of electrode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704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14DFCB4-0985-472B-827C-0BAD19204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934"/>
            <a:ext cx="9144000" cy="785794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Graphene STJ HEB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E3C01E-D45C-45B4-9D87-6980C8654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338" y="1628292"/>
            <a:ext cx="4125053" cy="4325699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026A6CFD-EAF5-4BB1-87EE-2F6DB57397E2}"/>
              </a:ext>
            </a:extLst>
          </p:cNvPr>
          <p:cNvCxnSpPr/>
          <p:nvPr/>
        </p:nvCxnSpPr>
        <p:spPr bwMode="auto">
          <a:xfrm>
            <a:off x="1969997" y="1777916"/>
            <a:ext cx="0" cy="1584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FF676AAE-4430-4326-89D2-B11B90B91D5B}"/>
              </a:ext>
            </a:extLst>
          </p:cNvPr>
          <p:cNvCxnSpPr/>
          <p:nvPr/>
        </p:nvCxnSpPr>
        <p:spPr bwMode="auto">
          <a:xfrm flipV="1">
            <a:off x="1964689" y="1786300"/>
            <a:ext cx="1287760" cy="8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A3DFD92A-7585-41EC-87A8-3051B543B728}"/>
              </a:ext>
            </a:extLst>
          </p:cNvPr>
          <p:cNvSpPr/>
          <p:nvPr/>
        </p:nvSpPr>
        <p:spPr bwMode="auto">
          <a:xfrm>
            <a:off x="981490" y="1417876"/>
            <a:ext cx="2140635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2E994F-F1FB-43E3-B380-5C3D5F75FA5A}"/>
              </a:ext>
            </a:extLst>
          </p:cNvPr>
          <p:cNvSpPr txBox="1"/>
          <p:nvPr/>
        </p:nvSpPr>
        <p:spPr>
          <a:xfrm>
            <a:off x="1183822" y="1412776"/>
            <a:ext cx="206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superconductor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79B069E-5C12-426E-B366-3209BAAA8CA1}"/>
              </a:ext>
            </a:extLst>
          </p:cNvPr>
          <p:cNvCxnSpPr/>
          <p:nvPr/>
        </p:nvCxnSpPr>
        <p:spPr bwMode="auto">
          <a:xfrm flipV="1">
            <a:off x="601845" y="1794684"/>
            <a:ext cx="1080120" cy="13513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sp>
        <p:nvSpPr>
          <p:cNvPr id="11" name="流程图: 接点 10">
            <a:extLst>
              <a:ext uri="{FF2B5EF4-FFF2-40B4-BE49-F238E27FC236}">
                <a16:creationId xmlns:a16="http://schemas.microsoft.com/office/drawing/2014/main" id="{283BC280-12DB-4CE1-9FDE-46B4C485F1D3}"/>
              </a:ext>
            </a:extLst>
          </p:cNvPr>
          <p:cNvSpPr/>
          <p:nvPr/>
        </p:nvSpPr>
        <p:spPr bwMode="auto">
          <a:xfrm>
            <a:off x="914660" y="2497996"/>
            <a:ext cx="191241" cy="226672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C16B52DB-D450-426C-9FA4-C0889C9CD308}"/>
              </a:ext>
            </a:extLst>
          </p:cNvPr>
          <p:cNvCxnSpPr/>
          <p:nvPr/>
        </p:nvCxnSpPr>
        <p:spPr bwMode="auto">
          <a:xfrm flipH="1">
            <a:off x="734171" y="1881525"/>
            <a:ext cx="1059346" cy="13597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sp>
        <p:nvSpPr>
          <p:cNvPr id="13" name="流程图: 接点 12">
            <a:extLst>
              <a:ext uri="{FF2B5EF4-FFF2-40B4-BE49-F238E27FC236}">
                <a16:creationId xmlns:a16="http://schemas.microsoft.com/office/drawing/2014/main" id="{376E898A-3BC2-4F91-A751-0AEEF5D27A2E}"/>
              </a:ext>
            </a:extLst>
          </p:cNvPr>
          <p:cNvSpPr/>
          <p:nvPr/>
        </p:nvSpPr>
        <p:spPr bwMode="auto">
          <a:xfrm>
            <a:off x="842512" y="2841554"/>
            <a:ext cx="191241" cy="226672"/>
          </a:xfrm>
          <a:prstGeom prst="flowChartConnec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DE19AC2-174A-4856-920D-B997774906DB}"/>
              </a:ext>
            </a:extLst>
          </p:cNvPr>
          <p:cNvSpPr txBox="1"/>
          <p:nvPr/>
        </p:nvSpPr>
        <p:spPr>
          <a:xfrm>
            <a:off x="601845" y="220996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e</a:t>
            </a:r>
            <a:endParaRPr lang="zh-CN" altLang="en-US" sz="28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4CEBFEC-D959-4BC8-B92B-94990572A5F7}"/>
              </a:ext>
            </a:extLst>
          </p:cNvPr>
          <p:cNvSpPr txBox="1"/>
          <p:nvPr/>
        </p:nvSpPr>
        <p:spPr>
          <a:xfrm>
            <a:off x="950195" y="294193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h</a:t>
            </a:r>
            <a:endParaRPr lang="zh-CN" altLang="en-US" sz="28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A811DC3-1330-4F40-88F7-6D055ED3EA3B}"/>
              </a:ext>
            </a:extLst>
          </p:cNvPr>
          <p:cNvSpPr txBox="1"/>
          <p:nvPr/>
        </p:nvSpPr>
        <p:spPr>
          <a:xfrm>
            <a:off x="1964689" y="321266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x</a:t>
            </a:r>
            <a:endParaRPr lang="zh-CN" altLang="en-US" sz="28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3408738-930A-4394-BFF1-B37E19EC9698}"/>
              </a:ext>
            </a:extLst>
          </p:cNvPr>
          <p:cNvSpPr txBox="1"/>
          <p:nvPr/>
        </p:nvSpPr>
        <p:spPr>
          <a:xfrm>
            <a:off x="2987824" y="175770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y</a:t>
            </a:r>
            <a:endParaRPr lang="zh-CN" altLang="en-US" sz="28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70D604C-40FC-4025-A365-4C5C1FDD6C4E}"/>
              </a:ext>
            </a:extLst>
          </p:cNvPr>
          <p:cNvSpPr/>
          <p:nvPr/>
        </p:nvSpPr>
        <p:spPr>
          <a:xfrm>
            <a:off x="4716016" y="1203040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Zero-bias anomaly (ZBA) 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4680D78-BAF6-4D18-9420-EAB501F88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05064"/>
            <a:ext cx="2896096" cy="2740347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2E708612-9B2B-437A-B153-7AE0F6CAF375}"/>
              </a:ext>
            </a:extLst>
          </p:cNvPr>
          <p:cNvSpPr/>
          <p:nvPr/>
        </p:nvSpPr>
        <p:spPr>
          <a:xfrm>
            <a:off x="1127128" y="1050286"/>
            <a:ext cx="3835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NewRomanPSMT"/>
              </a:rPr>
              <a:t>Andreev reflection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C4768EF-2614-42A1-879A-73F2EC3B6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984" y="3495909"/>
            <a:ext cx="1198018" cy="73305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1B2160B-558C-4B98-8C9F-E0286B39030F}"/>
              </a:ext>
            </a:extLst>
          </p:cNvPr>
          <p:cNvSpPr/>
          <p:nvPr/>
        </p:nvSpPr>
        <p:spPr>
          <a:xfrm>
            <a:off x="4210919" y="6093107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Precursor of superconducting of graphene!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03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3AD31CE-711C-4690-B622-DF68A9BF7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4665636" cy="26437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4D82DB-F7AF-4653-8E91-B83A2E001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4" y="2865925"/>
            <a:ext cx="3916409" cy="21155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DF43D8-B55B-4FE6-BA65-D777F5153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027" y="1039256"/>
            <a:ext cx="3194164" cy="2301307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AA51E887-E90C-43B0-ADE9-05FB0C06D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934"/>
            <a:ext cx="9144000" cy="785794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The next to do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843EFF-123E-4F79-B522-BA5D8AE73D5F}"/>
              </a:ext>
            </a:extLst>
          </p:cNvPr>
          <p:cNvSpPr txBox="1"/>
          <p:nvPr/>
        </p:nvSpPr>
        <p:spPr>
          <a:xfrm>
            <a:off x="474444" y="4937797"/>
            <a:ext cx="8159738" cy="184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Further improve the barrier quality to induce the two-</a:t>
            </a:r>
            <a:r>
              <a:rPr lang="en-US" altLang="zh-CN" dirty="0" err="1"/>
              <a:t>dimentional</a:t>
            </a:r>
            <a:r>
              <a:rPr lang="en-US" altLang="zh-CN" dirty="0"/>
              <a:t> graphene superconducting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Investigate the in situ doping with Ca atoms and the influence to the graphene intrinsic superconducting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Characterize the photon response of the GSTJ and improve its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017634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E7C82B6-AE23-4177-8044-EF09538F1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053"/>
            <a:ext cx="9144000" cy="514161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027B60C-D4D7-4CEA-A3CF-61D9D8B195EA}"/>
              </a:ext>
            </a:extLst>
          </p:cNvPr>
          <p:cNvSpPr txBox="1"/>
          <p:nvPr/>
        </p:nvSpPr>
        <p:spPr>
          <a:xfrm>
            <a:off x="467544" y="98072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Thanks for your attention</a:t>
            </a:r>
            <a:r>
              <a:rPr lang="zh-CN" alt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！</a:t>
            </a:r>
          </a:p>
          <a:p>
            <a:pPr algn="ctr"/>
            <a:endParaRPr lang="zh-CN" alt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291ED91-516C-4887-BED9-D6E3EE97A5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455" y="188640"/>
            <a:ext cx="59213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AA2B1BE-2E8A-4369-A643-DF018A1D3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118167"/>
            <a:ext cx="1188396" cy="7330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14282" y="952630"/>
            <a:ext cx="8786874" cy="550070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000" dirty="0"/>
              <a:t>Two-dimensional honeycomb lattice structure composed of single layer carbon atoms</a:t>
            </a:r>
          </a:p>
          <a:p>
            <a:pPr>
              <a:lnSpc>
                <a:spcPct val="120000"/>
              </a:lnSpc>
            </a:pPr>
            <a:r>
              <a:rPr lang="en-US" altLang="zh-CN" sz="2000" dirty="0"/>
              <a:t>Three σ bonds are formed by the interaction of sp2 hybrid orbitals between adjacent carbon atoms</a:t>
            </a:r>
          </a:p>
          <a:p>
            <a:pPr>
              <a:lnSpc>
                <a:spcPct val="120000"/>
              </a:lnSpc>
            </a:pPr>
            <a:r>
              <a:rPr lang="en-US" altLang="zh-CN" sz="2000" dirty="0"/>
              <a:t>The basis of the allotropes that make up zero-dimensional fullerenes, one-dimensional carbon nanotubes, and other carbons such as three-dimensional graphite</a:t>
            </a:r>
          </a:p>
        </p:txBody>
      </p:sp>
      <p:pic>
        <p:nvPicPr>
          <p:cNvPr id="4" name="图片 3" descr="750px-Graph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929066"/>
            <a:ext cx="2925000" cy="2340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9655" y="3929066"/>
            <a:ext cx="2714554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6020" y="3929066"/>
            <a:ext cx="2966574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4E2DF93-7960-4F79-B63D-A87F78303200}"/>
              </a:ext>
            </a:extLst>
          </p:cNvPr>
          <p:cNvSpPr/>
          <p:nvPr/>
        </p:nvSpPr>
        <p:spPr>
          <a:xfrm>
            <a:off x="7413746" y="6435506"/>
            <a:ext cx="14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</a:rPr>
              <a:t>W</a:t>
            </a:r>
            <a:r>
              <a:rPr lang="zh-CN" altLang="en-US" i="1" dirty="0">
                <a:latin typeface="Times New Roman" panose="02020603050405020304" pitchFamily="18" charset="0"/>
              </a:rPr>
              <a:t>ikipedia</a:t>
            </a:r>
            <a:r>
              <a:rPr lang="en-US" altLang="zh-CN" i="1" dirty="0">
                <a:latin typeface="Times New Roman" panose="02020603050405020304" pitchFamily="18" charset="0"/>
              </a:rPr>
              <a:t>.org</a:t>
            </a:r>
            <a:endParaRPr lang="zh-CN" altLang="en-US" i="1" dirty="0">
              <a:latin typeface="Times New Roman" panose="02020603050405020304" pitchFamily="18" charset="0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9EF8634D-9DA5-4A1B-B739-7D250409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934"/>
            <a:ext cx="9144000" cy="785794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Graphene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02A59F-ECB4-43EF-B9E6-AFFA780D08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4282" y="980728"/>
            <a:ext cx="8786874" cy="5377210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2000" dirty="0"/>
              <a:t>Zero band gap structure, unique light absorption characteristics, high electron mobility(15000 cm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⋅V</a:t>
            </a:r>
            <a:r>
              <a:rPr lang="en-US" altLang="zh-CN" sz="2000" baseline="30000" dirty="0"/>
              <a:t>−1</a:t>
            </a:r>
            <a:r>
              <a:rPr lang="en-US" altLang="zh-CN" sz="2000" dirty="0"/>
              <a:t>⋅s</a:t>
            </a:r>
            <a:r>
              <a:rPr lang="en-US" altLang="zh-CN" sz="2000" baseline="30000" dirty="0"/>
              <a:t>−1</a:t>
            </a:r>
            <a:r>
              <a:rPr lang="en-US" altLang="zh-CN" sz="2800" dirty="0"/>
              <a:t> </a:t>
            </a:r>
            <a:r>
              <a:rPr lang="en-US" altLang="zh-CN" sz="2000" dirty="0"/>
              <a:t>)</a:t>
            </a:r>
            <a:r>
              <a:rPr lang="en-US" altLang="zh-CN" dirty="0"/>
              <a:t> </a:t>
            </a:r>
            <a:r>
              <a:rPr lang="en-US" altLang="zh-CN" sz="2000" dirty="0"/>
              <a:t>and high thermal conductivity(5300 W⋅m</a:t>
            </a:r>
            <a:r>
              <a:rPr lang="en-US" altLang="zh-CN" sz="2000" baseline="30000" dirty="0"/>
              <a:t>−1</a:t>
            </a:r>
            <a:r>
              <a:rPr lang="en-US" altLang="zh-CN" sz="2000" dirty="0"/>
              <a:t>⋅K</a:t>
            </a:r>
            <a:r>
              <a:rPr lang="en-US" altLang="zh-CN" sz="2000" baseline="30000" dirty="0"/>
              <a:t>−1</a:t>
            </a:r>
            <a:r>
              <a:rPr lang="en-US" altLang="zh-CN" sz="2000" dirty="0"/>
              <a:t>).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B606AB-203F-44B1-BF17-A6B526791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410667"/>
            <a:ext cx="5679442" cy="307271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44A2260-842E-4E6A-B3C5-6AD7F8EB9A38}"/>
              </a:ext>
            </a:extLst>
          </p:cNvPr>
          <p:cNvSpPr/>
          <p:nvPr/>
        </p:nvSpPr>
        <p:spPr>
          <a:xfrm>
            <a:off x="6228184" y="64258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</a:rPr>
              <a:t>Rev.mod.phys.</a:t>
            </a:r>
            <a:r>
              <a:rPr lang="en-US" altLang="zh-CN" b="1" dirty="0">
                <a:latin typeface="Times New Roman" panose="02020603050405020304" pitchFamily="18" charset="0"/>
              </a:rPr>
              <a:t>2009</a:t>
            </a:r>
            <a:r>
              <a:rPr lang="en-US" altLang="zh-CN" dirty="0">
                <a:latin typeface="Times New Roman" panose="02020603050405020304" pitchFamily="18" charset="0"/>
              </a:rPr>
              <a:t>,(81),109 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8AB3313-17DB-4B7F-AA89-0C2DA08C5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117" y="5659001"/>
            <a:ext cx="1207176" cy="7066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F7C80CF-BF56-4303-896B-C05C71068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5632427"/>
            <a:ext cx="4229838" cy="733262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A7793470-371D-46C0-9238-7C8FE5071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934"/>
            <a:ext cx="9144000" cy="785794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Graphene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9DB1C90B-F680-4453-81B9-0413186BC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542" y="3007414"/>
            <a:ext cx="1772156" cy="111981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C755F0F-31BF-4BAF-9378-FA732BC45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377" y="1915645"/>
            <a:ext cx="1029816" cy="99777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84CD9B3A-F1FC-419A-9145-614301673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878" y="1783743"/>
            <a:ext cx="1466337" cy="134375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201714D-2BCF-464F-82E7-5AAA1759352D}"/>
              </a:ext>
            </a:extLst>
          </p:cNvPr>
          <p:cNvSpPr/>
          <p:nvPr/>
        </p:nvSpPr>
        <p:spPr bwMode="auto">
          <a:xfrm>
            <a:off x="4931913" y="1772675"/>
            <a:ext cx="3849069" cy="2376198"/>
          </a:xfrm>
          <a:prstGeom prst="rect">
            <a:avLst/>
          </a:prstGeom>
          <a:noFill/>
          <a:ln>
            <a:solidFill>
              <a:srgbClr val="1004A6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6" name="矩形 21">
            <a:extLst>
              <a:ext uri="{FF2B5EF4-FFF2-40B4-BE49-F238E27FC236}">
                <a16:creationId xmlns:a16="http://schemas.microsoft.com/office/drawing/2014/main" id="{633321D2-BC61-4F25-BA0E-9413E7578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878" y="4159299"/>
            <a:ext cx="39639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rgbClr val="FF5050"/>
                </a:solidFill>
              </a:rPr>
              <a:t>Thomas Mueller et al. NATURE PHOTONICS. 2010, 40</a:t>
            </a:r>
            <a:endParaRPr lang="zh-CN" altLang="en-US" sz="1200">
              <a:solidFill>
                <a:srgbClr val="FF5050"/>
              </a:solidFill>
            </a:endParaRPr>
          </a:p>
        </p:txBody>
      </p:sp>
      <p:pic>
        <p:nvPicPr>
          <p:cNvPr id="10" name="图片 9" descr="4.jpg">
            <a:extLst>
              <a:ext uri="{FF2B5EF4-FFF2-40B4-BE49-F238E27FC236}">
                <a16:creationId xmlns:a16="http://schemas.microsoft.com/office/drawing/2014/main" id="{1A9A6978-7A09-4F75-9664-BA6AC565F88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772675"/>
            <a:ext cx="4392366" cy="237600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5226624-16C0-4066-BE34-F20A2F8CAF3C}"/>
              </a:ext>
            </a:extLst>
          </p:cNvPr>
          <p:cNvSpPr/>
          <p:nvPr/>
        </p:nvSpPr>
        <p:spPr bwMode="auto">
          <a:xfrm>
            <a:off x="395535" y="1772675"/>
            <a:ext cx="4392366" cy="2376198"/>
          </a:xfrm>
          <a:prstGeom prst="rect">
            <a:avLst/>
          </a:prstGeom>
          <a:noFill/>
          <a:ln>
            <a:solidFill>
              <a:srgbClr val="1004A6"/>
            </a:solidFill>
          </a:ln>
          <a:effectLst>
            <a:glow rad="635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2" name="矩形 30">
            <a:extLst>
              <a:ext uri="{FF2B5EF4-FFF2-40B4-BE49-F238E27FC236}">
                <a16:creationId xmlns:a16="http://schemas.microsoft.com/office/drawing/2014/main" id="{8C395698-8F3C-4D46-95EC-36A0ED207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053" y="4148187"/>
            <a:ext cx="4271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dirty="0" err="1">
                <a:solidFill>
                  <a:srgbClr val="00B0F0"/>
                </a:solidFill>
              </a:rPr>
              <a:t>Zheyu</a:t>
            </a:r>
            <a:r>
              <a:rPr lang="en-US" altLang="zh-CN" sz="1200" dirty="0">
                <a:solidFill>
                  <a:srgbClr val="00B0F0"/>
                </a:solidFill>
              </a:rPr>
              <a:t> Fang et al. NATURE NANOTECHNOLOGY. 2012, 19</a:t>
            </a:r>
            <a:endParaRPr lang="zh-CN" altLang="en-US" sz="1200" dirty="0">
              <a:solidFill>
                <a:srgbClr val="00B0F0"/>
              </a:solidFill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66DF2833-E064-4D96-95A3-BCAB2208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934"/>
            <a:ext cx="9144000" cy="785794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Graphene photodetector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A79DDD-931C-4AD7-8FEB-37F49B7EC9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7951" y="3137926"/>
            <a:ext cx="1336275" cy="9254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2B3D0A-24A1-49C4-AA16-59009635CF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1870" y="1876079"/>
            <a:ext cx="1023670" cy="107691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D220DE84-BEDB-41B4-9749-86E75DD1FE51}"/>
              </a:ext>
            </a:extLst>
          </p:cNvPr>
          <p:cNvSpPr txBox="1"/>
          <p:nvPr/>
        </p:nvSpPr>
        <p:spPr>
          <a:xfrm>
            <a:off x="360169" y="4492374"/>
            <a:ext cx="4136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FF0000"/>
                </a:solidFill>
              </a:rPr>
              <a:t>Photocurrent enhancement: 800%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transfer of hot electrons generated in the antenna structure upon plasmon decay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direct plasmon-enhanced excitation of intrinsic graphene electrons due to the antenna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2193A13-79C4-4BBA-A1D4-C36F8DF788C0}"/>
              </a:ext>
            </a:extLst>
          </p:cNvPr>
          <p:cNvSpPr/>
          <p:nvPr/>
        </p:nvSpPr>
        <p:spPr>
          <a:xfrm>
            <a:off x="1187624" y="1229052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Graphene-antenna sandwich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DD3F7E9-DE2C-41FA-9C88-E3A249466641}"/>
              </a:ext>
            </a:extLst>
          </p:cNvPr>
          <p:cNvSpPr/>
          <p:nvPr/>
        </p:nvSpPr>
        <p:spPr>
          <a:xfrm>
            <a:off x="5277896" y="1230845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Metal–graphene–metal (MGM)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3614ADF-02C1-40C3-B9AC-677F28E8ACB4}"/>
              </a:ext>
            </a:extLst>
          </p:cNvPr>
          <p:cNvSpPr/>
          <p:nvPr/>
        </p:nvSpPr>
        <p:spPr>
          <a:xfrm>
            <a:off x="4987210" y="4492374"/>
            <a:ext cx="37937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Asymmetric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interdigital electrode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break the mirror symmetry of the internal electric-field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maximum photoresponsivity: 1.5mA⋅W</a:t>
            </a:r>
            <a:r>
              <a:rPr lang="en-US" altLang="zh-CN" baseline="30000" dirty="0"/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optical communication speed: 10 Gbit s</a:t>
            </a:r>
            <a:r>
              <a:rPr lang="en-US" altLang="zh-CN" baseline="30000" dirty="0"/>
              <a:t>-1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05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2" descr="3.jpg">
            <a:extLst>
              <a:ext uri="{FF2B5EF4-FFF2-40B4-BE49-F238E27FC236}">
                <a16:creationId xmlns:a16="http://schemas.microsoft.com/office/drawing/2014/main" id="{0BEC09D5-D6C5-4207-A3FE-FC7B63F582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622" y="2187166"/>
            <a:ext cx="46116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8E74E7A-56D9-4D11-9945-9AB4942A067B}"/>
              </a:ext>
            </a:extLst>
          </p:cNvPr>
          <p:cNvSpPr/>
          <p:nvPr/>
        </p:nvSpPr>
        <p:spPr bwMode="auto">
          <a:xfrm>
            <a:off x="4178536" y="2186951"/>
            <a:ext cx="4608384" cy="216018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9" name="矩形 24">
            <a:extLst>
              <a:ext uri="{FF2B5EF4-FFF2-40B4-BE49-F238E27FC236}">
                <a16:creationId xmlns:a16="http://schemas.microsoft.com/office/drawing/2014/main" id="{3F56DC38-15F3-4FA1-8CF1-8F4A264D6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060" y="4358866"/>
            <a:ext cx="45704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0B050"/>
                </a:solidFill>
              </a:rPr>
              <a:t>You-Chia Chang et al. NATURE NANOTECHNOLOGY. 2014, 31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pic>
        <p:nvPicPr>
          <p:cNvPr id="13" name="图片 12" descr="5.jpg">
            <a:extLst>
              <a:ext uri="{FF2B5EF4-FFF2-40B4-BE49-F238E27FC236}">
                <a16:creationId xmlns:a16="http://schemas.microsoft.com/office/drawing/2014/main" id="{2B08F7D2-576D-499C-BD67-0F93EC11D4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599" y="2187166"/>
            <a:ext cx="3541776" cy="2176272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ADCBF938-5C8C-4C0E-BB7B-0544355F9A70}"/>
              </a:ext>
            </a:extLst>
          </p:cNvPr>
          <p:cNvSpPr/>
          <p:nvPr/>
        </p:nvSpPr>
        <p:spPr bwMode="auto">
          <a:xfrm>
            <a:off x="393599" y="2187166"/>
            <a:ext cx="3528294" cy="216018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rgbClr val="7030A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5" name="矩形 35">
            <a:extLst>
              <a:ext uri="{FF2B5EF4-FFF2-40B4-BE49-F238E27FC236}">
                <a16:creationId xmlns:a16="http://schemas.microsoft.com/office/drawing/2014/main" id="{5F64C337-169A-4CBF-9A99-DC7079CFC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08" y="4359081"/>
            <a:ext cx="3822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0B050"/>
                </a:solidFill>
              </a:rPr>
              <a:t>Marco </a:t>
            </a:r>
            <a:r>
              <a:rPr lang="en-US" altLang="zh-CN" sz="1200" dirty="0" err="1">
                <a:solidFill>
                  <a:srgbClr val="00B050"/>
                </a:solidFill>
              </a:rPr>
              <a:t>Furchi</a:t>
            </a:r>
            <a:r>
              <a:rPr lang="en-US" altLang="zh-CN" sz="1200" dirty="0">
                <a:solidFill>
                  <a:srgbClr val="00B050"/>
                </a:solidFill>
              </a:rPr>
              <a:t> et al. PHYSICAL REVIEW B. 2011, 12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66DF2833-E064-4D96-95A3-BCAB2208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934"/>
            <a:ext cx="9144000" cy="785794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Graphene photodetector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D1A155D-4CA0-4D7B-812A-BAE3183BFF2D}"/>
              </a:ext>
            </a:extLst>
          </p:cNvPr>
          <p:cNvSpPr txBox="1"/>
          <p:nvPr/>
        </p:nvSpPr>
        <p:spPr>
          <a:xfrm>
            <a:off x="436209" y="4965597"/>
            <a:ext cx="3740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FF0000"/>
                </a:solidFill>
              </a:rPr>
              <a:t>Distributed Bragg reflectors (DBR)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quarter-wavelength-thick layers of alter­nating materials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light absorption: 60%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Responsivity: 21mA·W</a:t>
            </a:r>
            <a:r>
              <a:rPr lang="en-US" altLang="zh-CN" baseline="30000" dirty="0"/>
              <a:t>–1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06799FA-56E7-40DC-B7D3-8F88F99975E1}"/>
              </a:ext>
            </a:extLst>
          </p:cNvPr>
          <p:cNvSpPr/>
          <p:nvPr/>
        </p:nvSpPr>
        <p:spPr>
          <a:xfrm>
            <a:off x="1331640" y="1526215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Optical microcavity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671A769-751E-401B-9127-ED9A1CFF6F71}"/>
              </a:ext>
            </a:extLst>
          </p:cNvPr>
          <p:cNvSpPr/>
          <p:nvPr/>
        </p:nvSpPr>
        <p:spPr>
          <a:xfrm>
            <a:off x="4428319" y="1526215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Graphene double-layer heterostructure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A1DC712-CA25-42F0-8DEB-FEA9A4E4B109}"/>
              </a:ext>
            </a:extLst>
          </p:cNvPr>
          <p:cNvSpPr/>
          <p:nvPr/>
        </p:nvSpPr>
        <p:spPr>
          <a:xfrm>
            <a:off x="4428319" y="496497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Stacked </a:t>
            </a:r>
            <a:r>
              <a:rPr lang="en-US" altLang="zh-CN" dirty="0" err="1"/>
              <a:t>graphene+Tunnel</a:t>
            </a:r>
            <a:r>
              <a:rPr lang="en-US" altLang="zh-CN" dirty="0"/>
              <a:t> barrier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photoexcited hot carriers tunnel from top layer into the bottom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visible to the midinfrared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mid-infrared responsivity : 1A·W</a:t>
            </a:r>
            <a:r>
              <a:rPr lang="en-US" altLang="zh-CN" baseline="30000" dirty="0"/>
              <a:t>-1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03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FF24F3B-E42B-4919-9487-AA09B55C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55172"/>
            <a:ext cx="2169536" cy="21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434CD7F-2A41-4018-AE49-38685C299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227" y="1999188"/>
            <a:ext cx="2187057" cy="21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CD291FA-8D87-47AC-924D-F9EB72092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752" y="1927180"/>
            <a:ext cx="2061818" cy="216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F80BC07-5993-44AE-BD9F-D611CFA1B626}"/>
              </a:ext>
            </a:extLst>
          </p:cNvPr>
          <p:cNvSpPr/>
          <p:nvPr/>
        </p:nvSpPr>
        <p:spPr bwMode="auto">
          <a:xfrm>
            <a:off x="683568" y="1711156"/>
            <a:ext cx="2160000" cy="237602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4122A73-554A-4885-8D4F-C981403CC8D4}"/>
              </a:ext>
            </a:extLst>
          </p:cNvPr>
          <p:cNvSpPr/>
          <p:nvPr/>
        </p:nvSpPr>
        <p:spPr bwMode="auto">
          <a:xfrm>
            <a:off x="3347864" y="1711156"/>
            <a:ext cx="2160000" cy="237602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022FDE3-943F-4A24-A854-F9EFF239ECC0}"/>
              </a:ext>
            </a:extLst>
          </p:cNvPr>
          <p:cNvSpPr/>
          <p:nvPr/>
        </p:nvSpPr>
        <p:spPr bwMode="auto">
          <a:xfrm>
            <a:off x="6075505" y="1712825"/>
            <a:ext cx="2160000" cy="237602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4116C6A-4C06-4249-A137-6BFEFC85BE2D}"/>
              </a:ext>
            </a:extLst>
          </p:cNvPr>
          <p:cNvSpPr txBox="1"/>
          <p:nvPr/>
        </p:nvSpPr>
        <p:spPr>
          <a:xfrm>
            <a:off x="827464" y="12468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Photovoltaic (PV)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9EE9B7E-897C-4951-8D1E-F13EE8D44942}"/>
              </a:ext>
            </a:extLst>
          </p:cNvPr>
          <p:cNvSpPr txBox="1"/>
          <p:nvPr/>
        </p:nvSpPr>
        <p:spPr>
          <a:xfrm>
            <a:off x="3041817" y="1246840"/>
            <a:ext cx="288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Photo-thermoelectric(PTE)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4C21FBE-D057-4422-9F35-6ED1BE215F4B}"/>
              </a:ext>
            </a:extLst>
          </p:cNvPr>
          <p:cNvSpPr txBox="1"/>
          <p:nvPr/>
        </p:nvSpPr>
        <p:spPr>
          <a:xfrm>
            <a:off x="6516216" y="1236316"/>
            <a:ext cx="236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Bolometric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54A7E91-9181-4D4B-BF3A-D96C8CC49B6D}"/>
              </a:ext>
            </a:extLst>
          </p:cNvPr>
          <p:cNvSpPr/>
          <p:nvPr/>
        </p:nvSpPr>
        <p:spPr>
          <a:xfrm>
            <a:off x="6300192" y="58699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</a:rPr>
              <a:t>Nat Nanotech.</a:t>
            </a:r>
            <a:r>
              <a:rPr lang="en-US" altLang="zh-CN" dirty="0">
                <a:latin typeface="Segoe UI" panose="020B0502040204020203" pitchFamily="34" charset="0"/>
              </a:rPr>
              <a:t> </a:t>
            </a:r>
            <a:r>
              <a:rPr lang="en-US" altLang="zh-CN" b="1" dirty="0">
                <a:latin typeface="Segoe UI" panose="020B0502040204020203" pitchFamily="34" charset="0"/>
              </a:rPr>
              <a:t>2014</a:t>
            </a:r>
            <a:r>
              <a:rPr lang="en-US" altLang="zh-CN" dirty="0">
                <a:latin typeface="Segoe UI" panose="020B0502040204020203" pitchFamily="34" charset="0"/>
              </a:rPr>
              <a:t>,9,10</a:t>
            </a: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4922344E-AD6F-43C9-AD02-3103B842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934"/>
            <a:ext cx="9144000" cy="785794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Graphene photodetector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19DC94B-7889-41D1-AD59-C95F6CB426BB}"/>
              </a:ext>
            </a:extLst>
          </p:cNvPr>
          <p:cNvSpPr txBox="1"/>
          <p:nvPr/>
        </p:nvSpPr>
        <p:spPr>
          <a:xfrm>
            <a:off x="419867" y="4372069"/>
            <a:ext cx="30476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Build-in electric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local chemical doping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split 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graphene-metal junction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Photocurrent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p-n to n-p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p-p</a:t>
            </a:r>
            <a:r>
              <a:rPr lang="en-US" altLang="zh-CN" baseline="30000" dirty="0"/>
              <a:t>+</a:t>
            </a:r>
            <a:r>
              <a:rPr lang="en-US" altLang="zh-CN" dirty="0"/>
              <a:t> to p</a:t>
            </a:r>
            <a:r>
              <a:rPr lang="en-US" altLang="zh-CN" baseline="30000" dirty="0"/>
              <a:t>+</a:t>
            </a:r>
            <a:r>
              <a:rPr lang="en-US" altLang="zh-CN" dirty="0"/>
              <a:t>-p  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89A0A84-9BDC-4B62-98E6-4C69DB977708}"/>
              </a:ext>
            </a:extLst>
          </p:cNvPr>
          <p:cNvSpPr txBox="1"/>
          <p:nvPr/>
        </p:nvSpPr>
        <p:spPr>
          <a:xfrm>
            <a:off x="3367346" y="4362017"/>
            <a:ext cx="28818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Seebeck</a:t>
            </a:r>
            <a:r>
              <a:rPr lang="en-US" altLang="zh-CN" dirty="0">
                <a:solidFill>
                  <a:srgbClr val="FF0000"/>
                </a:solidFill>
              </a:rPr>
              <a:t>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r>
              <a:rPr lang="en-US" altLang="zh-CN" baseline="-25000" dirty="0">
                <a:solidFill>
                  <a:srgbClr val="222222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PTE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= (S1 – S2)</a:t>
            </a:r>
            <a:r>
              <a:rPr lang="zh-CN" altLang="zh-CN" dirty="0">
                <a:solidFill>
                  <a:srgbClr val="222222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Δ</a:t>
            </a:r>
            <a:r>
              <a:rPr lang="en-US" altLang="zh-CN" dirty="0" err="1">
                <a:solidFill>
                  <a:srgbClr val="222222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altLang="zh-CN" baseline="-25000" dirty="0" err="1">
                <a:solidFill>
                  <a:srgbClr val="222222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</a:t>
            </a:r>
            <a:endParaRPr lang="en-US" altLang="zh-CN" baseline="-25000" dirty="0">
              <a:solidFill>
                <a:srgbClr val="222222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Dominate in graphene p-n and suspended graphene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/>
              <a:t>Mott formula </a:t>
            </a:r>
          </a:p>
          <a:p>
            <a:endParaRPr lang="en-US" altLang="zh-CN" dirty="0">
              <a:solidFill>
                <a:srgbClr val="222222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891B022-2102-4547-A993-F69C544FD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0012" y="6051036"/>
            <a:ext cx="1916442" cy="78198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2EBBC9A-4036-400A-AEB0-E08AF021ED60}"/>
              </a:ext>
            </a:extLst>
          </p:cNvPr>
          <p:cNvSpPr txBox="1"/>
          <p:nvPr/>
        </p:nvSpPr>
        <p:spPr>
          <a:xfrm>
            <a:off x="6130923" y="4362017"/>
            <a:ext cx="3013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Mechanism: </a:t>
            </a:r>
            <a:r>
              <a:rPr lang="en-US" altLang="zh-CN" dirty="0" err="1">
                <a:solidFill>
                  <a:srgbClr val="FF0000"/>
                </a:solidFill>
              </a:rPr>
              <a:t>dP~dT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Semiconductor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Superconductor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Without p–n junction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76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E164E6-494C-4416-A163-9F638149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934"/>
            <a:ext cx="9144000" cy="785794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Graphene HEB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E827213-2469-4D07-9AB6-575659E0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596106"/>
            <a:ext cx="2191288" cy="229563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5520CDF-FFB7-4318-82E5-449DE76F96E6}"/>
              </a:ext>
            </a:extLst>
          </p:cNvPr>
          <p:cNvSpPr txBox="1"/>
          <p:nvPr/>
        </p:nvSpPr>
        <p:spPr>
          <a:xfrm>
            <a:off x="1259632" y="1053812"/>
            <a:ext cx="236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Bolometric(HEB)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33D9262-C973-4387-BCF6-4C63EADD4F26}"/>
              </a:ext>
            </a:extLst>
          </p:cNvPr>
          <p:cNvSpPr txBox="1"/>
          <p:nvPr/>
        </p:nvSpPr>
        <p:spPr>
          <a:xfrm>
            <a:off x="971600" y="5037919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Response time: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319856F-B573-4178-A6C1-DFB79FA26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893903"/>
            <a:ext cx="720080" cy="69533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7FB833C-6D10-4827-9AE9-F181CF6AC8ED}"/>
              </a:ext>
            </a:extLst>
          </p:cNvPr>
          <p:cNvSpPr txBox="1"/>
          <p:nvPr/>
        </p:nvSpPr>
        <p:spPr>
          <a:xfrm>
            <a:off x="971600" y="571159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Sensitivity:  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7D65ABD-1BB3-4D51-85CF-5D4EA6348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264" y="5589240"/>
            <a:ext cx="1456706" cy="69533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64EFDA6-1C8B-4D6C-833E-20FEF69E19EE}"/>
              </a:ext>
            </a:extLst>
          </p:cNvPr>
          <p:cNvSpPr txBox="1"/>
          <p:nvPr/>
        </p:nvSpPr>
        <p:spPr>
          <a:xfrm>
            <a:off x="971600" y="63093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Ideal HEB: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1D31A13-33D0-4838-ACD3-9152B7150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929" y="6309320"/>
            <a:ext cx="529227" cy="4009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64CF99-5C55-4BAE-9064-DC9B012A8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923" y="1573863"/>
            <a:ext cx="2368794" cy="339204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963C5C7-B1FD-41A0-8DA5-9831209F42BA}"/>
              </a:ext>
            </a:extLst>
          </p:cNvPr>
          <p:cNvSpPr txBox="1"/>
          <p:nvPr/>
        </p:nvSpPr>
        <p:spPr>
          <a:xfrm>
            <a:off x="5360414" y="1053812"/>
            <a:ext cx="236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Graphene HEB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6F346EE-1F31-4EF9-9AAC-0A5876C7E29F}"/>
              </a:ext>
            </a:extLst>
          </p:cNvPr>
          <p:cNvSpPr txBox="1"/>
          <p:nvPr/>
        </p:nvSpPr>
        <p:spPr>
          <a:xfrm>
            <a:off x="4888822" y="3861048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Low heat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r>
              <a:rPr lang="en-US" altLang="zh-CN" dirty="0"/>
              <a:t>(T&lt;5K at Vg~10 V, for a 1 um</a:t>
            </a:r>
            <a:r>
              <a:rPr lang="en-US" altLang="zh-CN" baseline="30000" dirty="0"/>
              <a:t>2</a:t>
            </a:r>
            <a:r>
              <a:rPr lang="en-US" altLang="zh-CN" dirty="0"/>
              <a:t> sample)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F98C656-A85E-4465-88BB-AC097F011C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4857" y="4227027"/>
            <a:ext cx="3048851" cy="70378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AA270D1-9F12-4FD3-B2B8-1213618E74AF}"/>
              </a:ext>
            </a:extLst>
          </p:cNvPr>
          <p:cNvSpPr txBox="1"/>
          <p:nvPr/>
        </p:nvSpPr>
        <p:spPr>
          <a:xfrm>
            <a:off x="4902744" y="5431994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Weak electron-phonon coupling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467129A-5E70-4863-AC6F-E6B39B6474AF}"/>
              </a:ext>
            </a:extLst>
          </p:cNvPr>
          <p:cNvSpPr txBox="1"/>
          <p:nvPr/>
        </p:nvSpPr>
        <p:spPr>
          <a:xfrm>
            <a:off x="4916666" y="5915314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limitation: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Weak temperature-dependent resistance,  </a:t>
            </a:r>
            <a:r>
              <a:rPr lang="en-US" altLang="zh-CN" dirty="0">
                <a:solidFill>
                  <a:srgbClr val="FF0000"/>
                </a:solidFill>
              </a:rPr>
              <a:t>no thermometer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8887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B40251-D0ED-4171-B521-DD6A6B77B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60" y="1410051"/>
            <a:ext cx="2787752" cy="23901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BF8A5CB-FF9E-427B-A298-CA324E4CA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776" y="1869429"/>
            <a:ext cx="3331088" cy="18723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393CBD1-6902-4E6F-80A0-59A5524ED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499000"/>
            <a:ext cx="3848100" cy="168116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10D168E-F911-4C01-A690-FE972494A923}"/>
              </a:ext>
            </a:extLst>
          </p:cNvPr>
          <p:cNvSpPr txBox="1"/>
          <p:nvPr/>
        </p:nvSpPr>
        <p:spPr>
          <a:xfrm>
            <a:off x="683568" y="105273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 Strengthen the temperature dependence of the heat</a:t>
            </a:r>
          </a:p>
          <a:p>
            <a:r>
              <a:rPr lang="en-US" altLang="zh-CN" dirty="0"/>
              <a:t>resistance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C943C74-4968-45E9-BA3C-75C5CC293906}"/>
              </a:ext>
            </a:extLst>
          </p:cNvPr>
          <p:cNvSpPr txBox="1"/>
          <p:nvPr/>
        </p:nvSpPr>
        <p:spPr>
          <a:xfrm>
            <a:off x="683568" y="4064773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 Sense the temperature from noise thermometer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2ABD342-107B-49CC-9879-D8111F657533}"/>
              </a:ext>
            </a:extLst>
          </p:cNvPr>
          <p:cNvSpPr txBox="1"/>
          <p:nvPr/>
        </p:nvSpPr>
        <p:spPr>
          <a:xfrm>
            <a:off x="5076056" y="4667803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Advantage: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Fast  response, low noise, far preceding HEB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7AD6E62-FE60-4855-9126-BBC30336725A}"/>
              </a:ext>
            </a:extLst>
          </p:cNvPr>
          <p:cNvSpPr txBox="1"/>
          <p:nvPr/>
        </p:nvSpPr>
        <p:spPr>
          <a:xfrm>
            <a:off x="5076056" y="555589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Disadvantage: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Complicated fabrication process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85D12BB-23D3-4AA0-92E0-BA730D61198B}"/>
              </a:ext>
            </a:extLst>
          </p:cNvPr>
          <p:cNvSpPr/>
          <p:nvPr/>
        </p:nvSpPr>
        <p:spPr>
          <a:xfrm>
            <a:off x="1514856" y="325048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1600" i="1" dirty="0">
                <a:latin typeface="Times New Roman" panose="02020603050405020304" pitchFamily="18" charset="0"/>
              </a:rPr>
              <a:t>Nat Nano </a:t>
            </a:r>
            <a:r>
              <a:rPr lang="en-US" altLang="zh-CN" sz="1600" b="1" dirty="0">
                <a:latin typeface="Times New Roman" panose="02020603050405020304" pitchFamily="18" charset="0"/>
              </a:rPr>
              <a:t>2012,</a:t>
            </a:r>
            <a:r>
              <a:rPr lang="zh-CN" altLang="en-US" sz="1600" b="1" dirty="0">
                <a:latin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</a:rPr>
              <a:t>88</a:t>
            </a:r>
            <a:r>
              <a:rPr lang="en-US" altLang="zh-CN" sz="1600" i="1" dirty="0">
                <a:latin typeface="Times New Roman" panose="02020603050405020304" pitchFamily="18" charset="0"/>
              </a:rPr>
              <a:t>,</a:t>
            </a:r>
            <a:r>
              <a:rPr lang="en-US" altLang="zh-CN" sz="1600" dirty="0">
                <a:latin typeface="Times New Roman" panose="02020603050405020304" pitchFamily="18" charset="0"/>
              </a:rPr>
              <a:t>10</a:t>
            </a:r>
            <a:endParaRPr lang="zh-CN" altLang="en-US" sz="16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C1E9377-E3E6-4070-BB10-D69C80306C48}"/>
              </a:ext>
            </a:extLst>
          </p:cNvPr>
          <p:cNvSpPr/>
          <p:nvPr/>
        </p:nvSpPr>
        <p:spPr>
          <a:xfrm>
            <a:off x="4732860" y="331203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fr-FR" altLang="zh-CN" sz="1600" i="1" dirty="0">
                <a:latin typeface="Times New Roman" panose="02020603050405020304" pitchFamily="18" charset="0"/>
              </a:rPr>
              <a:t>Appl. Phys. Lett. </a:t>
            </a:r>
            <a:r>
              <a:rPr lang="fr-FR" altLang="zh-CN" sz="1600" b="1" dirty="0">
                <a:latin typeface="Times New Roman" panose="02020603050405020304" pitchFamily="18" charset="0"/>
              </a:rPr>
              <a:t>2011</a:t>
            </a:r>
            <a:r>
              <a:rPr lang="fr-FR" altLang="zh-CN" sz="1600" dirty="0">
                <a:latin typeface="Times New Roman" panose="02020603050405020304" pitchFamily="18" charset="0"/>
              </a:rPr>
              <a:t>, 99, 013504</a:t>
            </a:r>
            <a:endParaRPr lang="zh-CN" altLang="en-US" sz="1600" dirty="0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0CF8214A-5615-4E9C-A4A6-B3FCE849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934"/>
            <a:ext cx="9144000" cy="785794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Graphene HEB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5D15365-78A2-4F82-ABE5-1FF35C9B8259}"/>
              </a:ext>
            </a:extLst>
          </p:cNvPr>
          <p:cNvSpPr/>
          <p:nvPr/>
        </p:nvSpPr>
        <p:spPr>
          <a:xfrm>
            <a:off x="1213560" y="5748115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sv-SE" altLang="zh-CN" sz="1600" i="1" dirty="0">
                <a:latin typeface="Times New Roman" panose="02020603050405020304" pitchFamily="18" charset="0"/>
              </a:rPr>
              <a:t>Phys.Rev.Lett </a:t>
            </a:r>
            <a:r>
              <a:rPr lang="sv-SE" altLang="zh-CN" sz="1600" b="1" dirty="0">
                <a:latin typeface="Times New Roman" panose="02020603050405020304" pitchFamily="18" charset="0"/>
              </a:rPr>
              <a:t>2012,</a:t>
            </a:r>
            <a:r>
              <a:rPr lang="sv-SE" altLang="zh-CN" dirty="0">
                <a:latin typeface="Times New Roman" panose="02020603050405020304" pitchFamily="18" charset="0"/>
              </a:rPr>
              <a:t> </a:t>
            </a:r>
            <a:r>
              <a:rPr lang="sv-SE" altLang="zh-CN" sz="1600" dirty="0">
                <a:latin typeface="Times New Roman" panose="02020603050405020304" pitchFamily="18" charset="0"/>
              </a:rPr>
              <a:t>109,1056805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6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5DA759A-20B5-407C-A8C6-F4D65B4382A1}"/>
              </a:ext>
            </a:extLst>
          </p:cNvPr>
          <p:cNvSpPr/>
          <p:nvPr/>
        </p:nvSpPr>
        <p:spPr bwMode="auto">
          <a:xfrm>
            <a:off x="467544" y="3871257"/>
            <a:ext cx="8424936" cy="2664296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C7C95A0-5E8B-4E9F-842D-7382BC50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1548514"/>
            <a:ext cx="4082010" cy="2041005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FF2C3F4D-4CD8-47D1-AB0E-F9FCA2DD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934"/>
            <a:ext cx="9144000" cy="785794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Graphene STJ HEB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57580DA-B248-497C-AF67-77AAB761D9A6}"/>
              </a:ext>
            </a:extLst>
          </p:cNvPr>
          <p:cNvSpPr txBox="1"/>
          <p:nvPr/>
        </p:nvSpPr>
        <p:spPr>
          <a:xfrm>
            <a:off x="5868144" y="428116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Strong </a:t>
            </a:r>
            <a:r>
              <a:rPr lang="en-US" altLang="zh-CN" dirty="0">
                <a:solidFill>
                  <a:srgbClr val="FF0000"/>
                </a:solidFill>
              </a:rPr>
              <a:t>tunneling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resistance </a:t>
            </a:r>
            <a:r>
              <a:rPr lang="en-US" altLang="zh-CN" dirty="0"/>
              <a:t>dependence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DABBA1A-264A-4B8D-BAB1-34603DC591FF}"/>
              </a:ext>
            </a:extLst>
          </p:cNvPr>
          <p:cNvSpPr txBox="1"/>
          <p:nvPr/>
        </p:nvSpPr>
        <p:spPr>
          <a:xfrm>
            <a:off x="251520" y="119293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Searching for 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FE0885-DB83-49FA-A0E3-6CF8525E5798}"/>
              </a:ext>
            </a:extLst>
          </p:cNvPr>
          <p:cNvSpPr txBox="1"/>
          <p:nvPr/>
        </p:nvSpPr>
        <p:spPr>
          <a:xfrm>
            <a:off x="107504" y="1696982"/>
            <a:ext cx="7488832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Strong temperature-dependent resistance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Simple device fabrication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High quality tunnel junctions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635C10-7705-4322-801E-DB5B2DA0EC65}"/>
              </a:ext>
            </a:extLst>
          </p:cNvPr>
          <p:cNvSpPr txBox="1"/>
          <p:nvPr/>
        </p:nvSpPr>
        <p:spPr>
          <a:xfrm>
            <a:off x="827584" y="39807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Research path :</a:t>
            </a:r>
            <a:endParaRPr lang="zh-CN" altLang="en-US" sz="2400" dirty="0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D51FE533-7A4D-417C-AC86-B84917D43B14}"/>
              </a:ext>
            </a:extLst>
          </p:cNvPr>
          <p:cNvSpPr/>
          <p:nvPr/>
        </p:nvSpPr>
        <p:spPr bwMode="auto">
          <a:xfrm>
            <a:off x="1691680" y="4534931"/>
            <a:ext cx="1872208" cy="648072"/>
          </a:xfrm>
          <a:prstGeom prst="round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Strengthen R-T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DD498B65-9DEA-4FA3-966B-DFD614744925}"/>
              </a:ext>
            </a:extLst>
          </p:cNvPr>
          <p:cNvSpPr/>
          <p:nvPr/>
        </p:nvSpPr>
        <p:spPr bwMode="auto">
          <a:xfrm>
            <a:off x="3851920" y="5659200"/>
            <a:ext cx="1872208" cy="648072"/>
          </a:xfrm>
          <a:prstGeom prst="round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Thermally isolation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A3201892-87F1-4233-9430-C1B8CE5E18ED}"/>
              </a:ext>
            </a:extLst>
          </p:cNvPr>
          <p:cNvSpPr/>
          <p:nvPr/>
        </p:nvSpPr>
        <p:spPr bwMode="auto">
          <a:xfrm>
            <a:off x="3851920" y="4548888"/>
            <a:ext cx="1872208" cy="648072"/>
          </a:xfrm>
          <a:prstGeom prst="round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Graphene STJ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F2594980-C80F-4B00-A032-F39F1020B193}"/>
              </a:ext>
            </a:extLst>
          </p:cNvPr>
          <p:cNvSpPr/>
          <p:nvPr/>
        </p:nvSpPr>
        <p:spPr bwMode="auto">
          <a:xfrm>
            <a:off x="1691680" y="5661248"/>
            <a:ext cx="1872208" cy="648072"/>
          </a:xfrm>
          <a:prstGeom prst="round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Surface modification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箭头: 上 24">
            <a:extLst>
              <a:ext uri="{FF2B5EF4-FFF2-40B4-BE49-F238E27FC236}">
                <a16:creationId xmlns:a16="http://schemas.microsoft.com/office/drawing/2014/main" id="{BAB93F3B-A484-4732-B926-A4DF5C7753CE}"/>
              </a:ext>
            </a:extLst>
          </p:cNvPr>
          <p:cNvSpPr/>
          <p:nvPr/>
        </p:nvSpPr>
        <p:spPr bwMode="auto">
          <a:xfrm>
            <a:off x="2483768" y="5327649"/>
            <a:ext cx="288032" cy="22405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箭头: 上 25">
            <a:extLst>
              <a:ext uri="{FF2B5EF4-FFF2-40B4-BE49-F238E27FC236}">
                <a16:creationId xmlns:a16="http://schemas.microsoft.com/office/drawing/2014/main" id="{E867627F-CD84-4149-B6BC-3E78CB9CBEAD}"/>
              </a:ext>
            </a:extLst>
          </p:cNvPr>
          <p:cNvSpPr/>
          <p:nvPr/>
        </p:nvSpPr>
        <p:spPr bwMode="auto">
          <a:xfrm rot="5400000">
            <a:off x="3565399" y="4767969"/>
            <a:ext cx="288032" cy="22405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箭头: 上 26">
            <a:extLst>
              <a:ext uri="{FF2B5EF4-FFF2-40B4-BE49-F238E27FC236}">
                <a16:creationId xmlns:a16="http://schemas.microsoft.com/office/drawing/2014/main" id="{E23C1B03-9552-4B62-AA9B-05DD70511728}"/>
              </a:ext>
            </a:extLst>
          </p:cNvPr>
          <p:cNvSpPr/>
          <p:nvPr/>
        </p:nvSpPr>
        <p:spPr bwMode="auto">
          <a:xfrm>
            <a:off x="4644008" y="5295658"/>
            <a:ext cx="288032" cy="22405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CD6BCA0-D0C5-4460-BEF6-26F0375D2BE1}"/>
              </a:ext>
            </a:extLst>
          </p:cNvPr>
          <p:cNvSpPr/>
          <p:nvPr/>
        </p:nvSpPr>
        <p:spPr>
          <a:xfrm>
            <a:off x="5935508" y="5219228"/>
            <a:ext cx="240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The superconducting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proximity effect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15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21285</TotalTime>
  <Pages>0</Pages>
  <Words>662</Words>
  <Characters>0</Characters>
  <Application>Microsoft Office PowerPoint</Application>
  <DocSecurity>0</DocSecurity>
  <PresentationFormat>全屏显示(4:3)</PresentationFormat>
  <Lines>0</Lines>
  <Paragraphs>151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TimesNewRomanPSMT</vt:lpstr>
      <vt:lpstr>微软雅黑</vt:lpstr>
      <vt:lpstr>Arial</vt:lpstr>
      <vt:lpstr>Arial</vt:lpstr>
      <vt:lpstr>Calibri</vt:lpstr>
      <vt:lpstr>Calibri Light</vt:lpstr>
      <vt:lpstr>Segoe UI</vt:lpstr>
      <vt:lpstr>Times New Roman</vt:lpstr>
      <vt:lpstr>Office 主题</vt:lpstr>
      <vt:lpstr>1_Office 主题</vt:lpstr>
      <vt:lpstr>2_Office 主题</vt:lpstr>
      <vt:lpstr>3_Office 主题</vt:lpstr>
      <vt:lpstr>PowerPoint 演示文稿</vt:lpstr>
      <vt:lpstr>Graphene</vt:lpstr>
      <vt:lpstr>Graphene</vt:lpstr>
      <vt:lpstr>Graphene photodetector</vt:lpstr>
      <vt:lpstr>Graphene photodetector</vt:lpstr>
      <vt:lpstr>Graphene photodetector</vt:lpstr>
      <vt:lpstr>Graphene HEB</vt:lpstr>
      <vt:lpstr>Graphene HEB</vt:lpstr>
      <vt:lpstr>Graphene STJ HEB</vt:lpstr>
      <vt:lpstr>Graphene STJ HEB</vt:lpstr>
      <vt:lpstr>Graphene STJ HEB</vt:lpstr>
      <vt:lpstr>Graphene STJ HEB</vt:lpstr>
      <vt:lpstr>Graphene STJ HEB</vt:lpstr>
      <vt:lpstr>Graphene STJ HEB</vt:lpstr>
      <vt:lpstr>The next to do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Administrator</dc:creator>
  <cp:keywords/>
  <dc:description/>
  <cp:lastModifiedBy>zhanghengbin0401@outlook.com</cp:lastModifiedBy>
  <cp:revision>1462</cp:revision>
  <cp:lastPrinted>2014-08-27T06:13:15Z</cp:lastPrinted>
  <dcterms:created xsi:type="dcterms:W3CDTF">2015-09-02T12:42:56Z</dcterms:created>
  <dcterms:modified xsi:type="dcterms:W3CDTF">2019-07-25T21:04:31Z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2052-9.1.0.4994</vt:lpwstr>
  </property>
</Properties>
</file>