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0" roundtripDataSignature="AMtx7mhrXbG334jqnNGKOe+GvMTyzAoD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 Thank the introducer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2) Thank the organizers/audience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3) Message:we can create MKIds photon noise limited below 100mHz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4) WHy I am excited:  Can finally demonstrate closer to ideal mkids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5) why you: Enable new applicatoins</a:t>
            </a:r>
            <a:endParaRPr/>
          </a:p>
        </p:txBody>
      </p:sp>
      <p:sp>
        <p:nvSpPr>
          <p:cNvPr id="83" name="Google Shape;8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AZ developer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Otherwise etch away 30nm Al</a:t>
            </a:r>
            <a:endParaRPr/>
          </a:p>
        </p:txBody>
      </p:sp>
      <p:sp>
        <p:nvSpPr>
          <p:cNvPr id="243" name="Google Shape;24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Add the a-Si loss plot from overleaf NASA proposal for evidence  on low loss</a:t>
            </a:r>
            <a:endParaRPr/>
          </a:p>
        </p:txBody>
      </p:sp>
      <p:sp>
        <p:nvSpPr>
          <p:cNvPr id="255" name="Google Shape;25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ed583d2c0_7_2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5ed583d2c0_7_2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7" name="Google Shape;267;g5ed583d2c0_7_2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Need to check the overleaf for any more details on the setup, but maybe just talk about it in words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Natural experiment with the shutdown: Interesting things about working for the government is that you can suffer a lapse in appropriations, and the lab gets closed for 6 weeks.  </a:t>
            </a:r>
            <a:endParaRPr/>
          </a:p>
        </p:txBody>
      </p:sp>
      <p:sp>
        <p:nvSpPr>
          <p:cNvPr id="279" name="Google Shape;279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IS this a coated device?  I think so….. adds subdominant noise , exact details are ongoing</a:t>
            </a:r>
            <a:endParaRPr/>
          </a:p>
        </p:txBody>
      </p:sp>
      <p:sp>
        <p:nvSpPr>
          <p:cNvPr id="288" name="Google Shape;28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 on the lookout for a publication soon</a:t>
            </a:r>
            <a:endParaRPr/>
          </a:p>
        </p:txBody>
      </p:sp>
      <p:sp>
        <p:nvSpPr>
          <p:cNvPr id="300" name="Google Shape;30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To talk about what we did…..how does it compare to the ideal case.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Idea:  MKIDS multiplex easily, but in order to compete with the TES, can’t just rely on being easy to multiplex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Desiderata, often in tension </a:t>
            </a:r>
            <a:endParaRPr/>
          </a:p>
        </p:txBody>
      </p:sp>
      <p:sp>
        <p:nvSpPr>
          <p:cNvPr id="90" name="Google Shape;9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What we have done on our first attempt: direct absorbing etc etc</a:t>
            </a:r>
            <a:endParaRPr/>
          </a:p>
        </p:txBody>
      </p:sp>
      <p:sp>
        <p:nvSpPr>
          <p:cNvPr id="105" name="Google Shape;10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ed583d2c0_7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Might have a wider uncropped version somewhere, possibly not.  Looks ok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This is great why can;t we use TiN for everything?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g5ed583d2c0_7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As wafer sizes and multiplexing yields go up, inevitable have more collisions: SAME AS DEAD RESONATORS, we shouldn’t accept yield hits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 noticed with pleasure that there are several talks in this workshop that show the utility of this and similar methods</a:t>
            </a:r>
            <a:endParaRPr/>
          </a:p>
        </p:txBody>
      </p:sp>
      <p:sp>
        <p:nvSpPr>
          <p:cNvPr id="133" name="Google Shape;13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Actually kind of a bad pixel, easy to demonstrate the noise components,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TiN pixels work great for existing projects.</a:t>
            </a:r>
            <a:endParaRPr/>
          </a:p>
        </p:txBody>
      </p:sp>
      <p:sp>
        <p:nvSpPr>
          <p:cNvPr id="147" name="Google Shape;147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ed583d2c0_7_2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5ed583d2c0_7_2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bad romeo and juliet jokes</a:t>
            </a:r>
            <a:endParaRPr/>
          </a:p>
        </p:txBody>
      </p:sp>
      <p:sp>
        <p:nvSpPr>
          <p:cNvPr id="167" name="Google Shape;167;g5ed583d2c0_7_2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Add cartoon of LE-KID back in, highlight the 2 different sections, say you can also do it in CPWs</a:t>
            </a:r>
            <a:endParaRPr/>
          </a:p>
        </p:txBody>
      </p:sp>
      <p:sp>
        <p:nvSpPr>
          <p:cNvPr id="181" name="Google Shape;18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 our experience liftoff does not work….</a:t>
            </a:r>
            <a:endParaRPr/>
          </a:p>
        </p:txBody>
      </p:sp>
      <p:sp>
        <p:nvSpPr>
          <p:cNvPr id="218" name="Google Shape;21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0"/>
          <p:cNvSpPr txBox="1"/>
          <p:nvPr>
            <p:ph type="ctrTitle"/>
          </p:nvPr>
        </p:nvSpPr>
        <p:spPr>
          <a:xfrm>
            <a:off x="914400" y="213043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0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" name="Google Shape;19;p30"/>
          <p:cNvSpPr txBox="1"/>
          <p:nvPr>
            <p:ph idx="11" type="ftr"/>
          </p:nvPr>
        </p:nvSpPr>
        <p:spPr>
          <a:xfrm>
            <a:off x="4165600" y="653182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idx="12" type="sldNum"/>
          </p:nvPr>
        </p:nvSpPr>
        <p:spPr>
          <a:xfrm>
            <a:off x="10728689" y="6536960"/>
            <a:ext cx="14633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9"/>
          <p:cNvSpPr txBox="1"/>
          <p:nvPr>
            <p:ph type="title"/>
          </p:nvPr>
        </p:nvSpPr>
        <p:spPr>
          <a:xfrm>
            <a:off x="609600" y="132407"/>
            <a:ext cx="10972800" cy="5903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9"/>
          <p:cNvSpPr txBox="1"/>
          <p:nvPr>
            <p:ph idx="1" type="body"/>
          </p:nvPr>
        </p:nvSpPr>
        <p:spPr>
          <a:xfrm rot="5400000">
            <a:off x="3426940" y="-1799109"/>
            <a:ext cx="5338120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39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39"/>
          <p:cNvSpPr txBox="1"/>
          <p:nvPr>
            <p:ph idx="11" type="ftr"/>
          </p:nvPr>
        </p:nvSpPr>
        <p:spPr>
          <a:xfrm>
            <a:off x="4165600" y="653182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9"/>
          <p:cNvSpPr txBox="1"/>
          <p:nvPr>
            <p:ph idx="12" type="sldNum"/>
          </p:nvPr>
        </p:nvSpPr>
        <p:spPr>
          <a:xfrm>
            <a:off x="10728689" y="6536960"/>
            <a:ext cx="14633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0"/>
          <p:cNvSpPr txBox="1"/>
          <p:nvPr>
            <p:ph type="title"/>
          </p:nvPr>
        </p:nvSpPr>
        <p:spPr>
          <a:xfrm rot="5400000">
            <a:off x="7285037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0"/>
          <p:cNvSpPr txBox="1"/>
          <p:nvPr>
            <p:ph idx="1" type="body"/>
          </p:nvPr>
        </p:nvSpPr>
        <p:spPr>
          <a:xfrm rot="5400000">
            <a:off x="1697037" y="-812798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40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40"/>
          <p:cNvSpPr txBox="1"/>
          <p:nvPr>
            <p:ph idx="11" type="ftr"/>
          </p:nvPr>
        </p:nvSpPr>
        <p:spPr>
          <a:xfrm>
            <a:off x="4165600" y="653182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0"/>
          <p:cNvSpPr txBox="1"/>
          <p:nvPr>
            <p:ph idx="12" type="sldNum"/>
          </p:nvPr>
        </p:nvSpPr>
        <p:spPr>
          <a:xfrm>
            <a:off x="10728689" y="6536960"/>
            <a:ext cx="14633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/>
          <p:nvPr>
            <p:ph type="title"/>
          </p:nvPr>
        </p:nvSpPr>
        <p:spPr>
          <a:xfrm>
            <a:off x="609600" y="132407"/>
            <a:ext cx="10972800" cy="5903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3"/>
          <p:cNvSpPr txBox="1"/>
          <p:nvPr>
            <p:ph idx="1" type="body"/>
          </p:nvPr>
        </p:nvSpPr>
        <p:spPr>
          <a:xfrm>
            <a:off x="609600" y="1018231"/>
            <a:ext cx="10972800" cy="5338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3"/>
          <p:cNvSpPr txBox="1"/>
          <p:nvPr>
            <p:ph idx="11" type="ftr"/>
          </p:nvPr>
        </p:nvSpPr>
        <p:spPr>
          <a:xfrm>
            <a:off x="4165600" y="653182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3"/>
          <p:cNvSpPr txBox="1"/>
          <p:nvPr>
            <p:ph idx="12" type="sldNum"/>
          </p:nvPr>
        </p:nvSpPr>
        <p:spPr>
          <a:xfrm>
            <a:off x="10728689" y="6536960"/>
            <a:ext cx="14633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1"/>
          <p:cNvSpPr txBox="1"/>
          <p:nvPr>
            <p:ph type="title"/>
          </p:nvPr>
        </p:nvSpPr>
        <p:spPr>
          <a:xfrm>
            <a:off x="609600" y="132407"/>
            <a:ext cx="10972800" cy="5903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1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31"/>
          <p:cNvSpPr txBox="1"/>
          <p:nvPr>
            <p:ph idx="11" type="ftr"/>
          </p:nvPr>
        </p:nvSpPr>
        <p:spPr>
          <a:xfrm>
            <a:off x="4165600" y="653182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1"/>
          <p:cNvSpPr txBox="1"/>
          <p:nvPr>
            <p:ph idx="12" type="sldNum"/>
          </p:nvPr>
        </p:nvSpPr>
        <p:spPr>
          <a:xfrm>
            <a:off x="10728689" y="6536960"/>
            <a:ext cx="14633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/>
          <p:nvPr>
            <p:ph type="title"/>
          </p:nvPr>
        </p:nvSpPr>
        <p:spPr>
          <a:xfrm>
            <a:off x="609600" y="132407"/>
            <a:ext cx="10972800" cy="5903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2"/>
          <p:cNvSpPr txBox="1"/>
          <p:nvPr>
            <p:ph idx="1" type="body"/>
          </p:nvPr>
        </p:nvSpPr>
        <p:spPr>
          <a:xfrm>
            <a:off x="609600" y="1060349"/>
            <a:ext cx="5384800" cy="5065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65645" lvl="0" marL="45720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indent="-431800" lvl="1" marL="9144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397954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indent="-381000" lvl="3" marL="1828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34" name="Google Shape;34;p32"/>
          <p:cNvSpPr txBox="1"/>
          <p:nvPr>
            <p:ph idx="2" type="body"/>
          </p:nvPr>
        </p:nvSpPr>
        <p:spPr>
          <a:xfrm>
            <a:off x="6197600" y="1060349"/>
            <a:ext cx="5384800" cy="5065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65645" lvl="0" marL="45720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indent="-431800" lvl="1" marL="9144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397954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indent="-381000" lvl="3" marL="1828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35" name="Google Shape;35;p32"/>
          <p:cNvSpPr txBox="1"/>
          <p:nvPr>
            <p:ph idx="11" type="ftr"/>
          </p:nvPr>
        </p:nvSpPr>
        <p:spPr>
          <a:xfrm>
            <a:off x="4165600" y="653182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2"/>
          <p:cNvSpPr txBox="1"/>
          <p:nvPr>
            <p:ph idx="12" type="sldNum"/>
          </p:nvPr>
        </p:nvSpPr>
        <p:spPr>
          <a:xfrm>
            <a:off x="10728689" y="6536960"/>
            <a:ext cx="14633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4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5333"/>
              <a:buFont typeface="Rockwell"/>
              <a:buNone/>
              <a:defRPr b="1" sz="5333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4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34"/>
          <p:cNvSpPr txBox="1"/>
          <p:nvPr>
            <p:ph idx="11" type="ftr"/>
          </p:nvPr>
        </p:nvSpPr>
        <p:spPr>
          <a:xfrm>
            <a:off x="4165600" y="653182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4"/>
          <p:cNvSpPr txBox="1"/>
          <p:nvPr>
            <p:ph idx="12" type="sldNum"/>
          </p:nvPr>
        </p:nvSpPr>
        <p:spPr>
          <a:xfrm>
            <a:off x="10728689" y="6536960"/>
            <a:ext cx="14633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5"/>
          <p:cNvSpPr txBox="1"/>
          <p:nvPr>
            <p:ph type="title"/>
          </p:nvPr>
        </p:nvSpPr>
        <p:spPr>
          <a:xfrm>
            <a:off x="609600" y="132407"/>
            <a:ext cx="10972800" cy="5903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5867"/>
              <a:buFont typeface="Rockwel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5"/>
          <p:cNvSpPr txBox="1"/>
          <p:nvPr>
            <p:ph idx="1" type="body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b="1" sz="2667"/>
            </a:lvl2pPr>
            <a:lvl3pPr indent="-2286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4pPr>
            <a:lvl5pPr indent="-228600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5pPr>
            <a:lvl6pPr indent="-228600" lvl="5" marL="2743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6pPr>
            <a:lvl7pPr indent="-228600" lvl="6" marL="32004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7pPr>
            <a:lvl8pPr indent="-228600" lvl="7" marL="3657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8pPr>
            <a:lvl9pPr indent="-228600" lvl="8" marL="411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9pPr>
          </a:lstStyle>
          <a:p/>
        </p:txBody>
      </p:sp>
      <p:sp>
        <p:nvSpPr>
          <p:cNvPr id="45" name="Google Shape;45;p35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4045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indent="-364045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indent="-364045" lvl="5" marL="2743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indent="-364045" lvl="6" marL="32004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indent="-364045" lvl="7" marL="3657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indent="-364045" lvl="8" marL="411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/>
        </p:txBody>
      </p:sp>
      <p:sp>
        <p:nvSpPr>
          <p:cNvPr id="46" name="Google Shape;46;p35"/>
          <p:cNvSpPr txBox="1"/>
          <p:nvPr>
            <p:ph idx="3" type="body"/>
          </p:nvPr>
        </p:nvSpPr>
        <p:spPr>
          <a:xfrm>
            <a:off x="6193378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 sz="3200"/>
            </a:lvl1pPr>
            <a:lvl2pPr indent="-2286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b="1" sz="2667"/>
            </a:lvl2pPr>
            <a:lvl3pPr indent="-2286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3pPr>
            <a:lvl4pPr indent="-228600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4pPr>
            <a:lvl5pPr indent="-228600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5pPr>
            <a:lvl6pPr indent="-228600" lvl="5" marL="2743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6pPr>
            <a:lvl7pPr indent="-228600" lvl="6" marL="32004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7pPr>
            <a:lvl8pPr indent="-228600" lvl="7" marL="3657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8pPr>
            <a:lvl9pPr indent="-228600" lvl="8" marL="411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b="1" sz="2133"/>
            </a:lvl9pPr>
          </a:lstStyle>
          <a:p/>
        </p:txBody>
      </p:sp>
      <p:sp>
        <p:nvSpPr>
          <p:cNvPr id="47" name="Google Shape;47;p35"/>
          <p:cNvSpPr txBox="1"/>
          <p:nvPr>
            <p:ph idx="4" type="body"/>
          </p:nvPr>
        </p:nvSpPr>
        <p:spPr>
          <a:xfrm>
            <a:off x="619337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3979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64045" lvl="3" marL="1828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indent="-364045" lvl="4" marL="22860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indent="-364045" lvl="5" marL="2743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indent="-364045" lvl="6" marL="32004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indent="-364045" lvl="7" marL="3657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indent="-364045" lvl="8" marL="411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/>
        </p:txBody>
      </p:sp>
      <p:sp>
        <p:nvSpPr>
          <p:cNvPr id="48" name="Google Shape;48;p35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35"/>
          <p:cNvSpPr txBox="1"/>
          <p:nvPr>
            <p:ph idx="11" type="ftr"/>
          </p:nvPr>
        </p:nvSpPr>
        <p:spPr>
          <a:xfrm>
            <a:off x="4165600" y="653182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5"/>
          <p:cNvSpPr txBox="1"/>
          <p:nvPr>
            <p:ph idx="12" type="sldNum"/>
          </p:nvPr>
        </p:nvSpPr>
        <p:spPr>
          <a:xfrm>
            <a:off x="10728689" y="6536960"/>
            <a:ext cx="14633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6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36"/>
          <p:cNvSpPr txBox="1"/>
          <p:nvPr>
            <p:ph idx="11" type="ftr"/>
          </p:nvPr>
        </p:nvSpPr>
        <p:spPr>
          <a:xfrm>
            <a:off x="4165600" y="653182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6"/>
          <p:cNvSpPr txBox="1"/>
          <p:nvPr>
            <p:ph idx="12" type="sldNum"/>
          </p:nvPr>
        </p:nvSpPr>
        <p:spPr>
          <a:xfrm>
            <a:off x="10728689" y="6536960"/>
            <a:ext cx="14633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7"/>
          <p:cNvSpPr txBox="1"/>
          <p:nvPr>
            <p:ph type="title"/>
          </p:nvPr>
        </p:nvSpPr>
        <p:spPr>
          <a:xfrm>
            <a:off x="609621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667"/>
              <a:buFont typeface="Rockwell"/>
              <a:buNone/>
              <a:defRPr b="1"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7"/>
          <p:cNvSpPr txBox="1"/>
          <p:nvPr>
            <p:ph idx="1" type="body"/>
          </p:nvPr>
        </p:nvSpPr>
        <p:spPr>
          <a:xfrm>
            <a:off x="4766733" y="27306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99554" lvl="0" marL="4572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indent="-465645" lvl="1" marL="91440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indent="-431800" lvl="2" marL="1371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indent="-3979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indent="-397954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indent="-397954" lvl="5" marL="2743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indent="-397954" lvl="6" marL="3200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indent="-397954" lvl="7" marL="3657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indent="-397954" lvl="8" marL="4114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/>
        </p:txBody>
      </p:sp>
      <p:sp>
        <p:nvSpPr>
          <p:cNvPr id="58" name="Google Shape;58;p37"/>
          <p:cNvSpPr txBox="1"/>
          <p:nvPr>
            <p:ph idx="2" type="body"/>
          </p:nvPr>
        </p:nvSpPr>
        <p:spPr>
          <a:xfrm>
            <a:off x="609621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indent="-2286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37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7"/>
          <p:cNvSpPr txBox="1"/>
          <p:nvPr>
            <p:ph idx="11" type="ftr"/>
          </p:nvPr>
        </p:nvSpPr>
        <p:spPr>
          <a:xfrm>
            <a:off x="4165600" y="653182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7"/>
          <p:cNvSpPr txBox="1"/>
          <p:nvPr>
            <p:ph idx="12" type="sldNum"/>
          </p:nvPr>
        </p:nvSpPr>
        <p:spPr>
          <a:xfrm>
            <a:off x="10728689" y="6536960"/>
            <a:ext cx="14633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8"/>
          <p:cNvSpPr txBox="1"/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667"/>
              <a:buFont typeface="Rockwell"/>
              <a:buNone/>
              <a:defRPr b="1"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8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b="0" i="0" sz="4267" u="none" cap="none" strike="noStrike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defRPr>
            </a:lvl1pPr>
            <a:lvl2pPr lvl="1" marR="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b="0" i="0" sz="3733" u="none" cap="none" strike="noStrike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defRPr>
            </a:lvl2pPr>
            <a:lvl3pPr lvl="2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defRPr>
            </a:lvl3pPr>
            <a:lvl4pPr lvl="3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defRPr>
            </a:lvl4pPr>
            <a:lvl5pPr lvl="4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defRPr>
            </a:lvl5pPr>
            <a:lvl6pPr lvl="5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38"/>
          <p:cNvSpPr txBox="1"/>
          <p:nvPr>
            <p:ph idx="1" type="body"/>
          </p:nvPr>
        </p:nvSpPr>
        <p:spPr>
          <a:xfrm>
            <a:off x="2389717" y="5367347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indent="-228600" lvl="1" marL="914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6" name="Google Shape;66;p38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38"/>
          <p:cNvSpPr txBox="1"/>
          <p:nvPr>
            <p:ph idx="11" type="ftr"/>
          </p:nvPr>
        </p:nvSpPr>
        <p:spPr>
          <a:xfrm>
            <a:off x="4165600" y="653182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8"/>
          <p:cNvSpPr txBox="1"/>
          <p:nvPr>
            <p:ph idx="12" type="sldNum"/>
          </p:nvPr>
        </p:nvSpPr>
        <p:spPr>
          <a:xfrm>
            <a:off x="10728689" y="6536960"/>
            <a:ext cx="14633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/>
          <p:nvPr/>
        </p:nvSpPr>
        <p:spPr>
          <a:xfrm>
            <a:off x="0" y="6602077"/>
            <a:ext cx="12192000" cy="255923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9"/>
          <p:cNvSpPr txBox="1"/>
          <p:nvPr>
            <p:ph type="title"/>
          </p:nvPr>
        </p:nvSpPr>
        <p:spPr>
          <a:xfrm>
            <a:off x="609600" y="132407"/>
            <a:ext cx="10972800" cy="5903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5867"/>
              <a:buFont typeface="Rockwell"/>
              <a:buNone/>
              <a:defRPr b="0" i="0" sz="5867" u="none" cap="none" strike="noStrike">
                <a:solidFill>
                  <a:srgbClr val="1F497D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9"/>
          <p:cNvSpPr txBox="1"/>
          <p:nvPr>
            <p:ph idx="1" type="body"/>
          </p:nvPr>
        </p:nvSpPr>
        <p:spPr>
          <a:xfrm>
            <a:off x="609600" y="1018231"/>
            <a:ext cx="10972800" cy="5338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99554" lvl="0" marL="457200" marR="0" rtl="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b="0" i="0" sz="4267" u="none" cap="none" strike="noStrike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defRPr>
            </a:lvl1pPr>
            <a:lvl2pPr indent="-465645" lvl="1" marL="914400" marR="0" rt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b="0" i="0" sz="3733" u="none" cap="none" strike="noStrike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defRPr>
            </a:lvl3pPr>
            <a:lvl4pPr indent="-397954" lvl="3" marL="18288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b="0" i="0" sz="2667" u="none" cap="none" strike="noStrike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defRPr>
            </a:lvl4pPr>
            <a:lvl5pPr indent="-397954" lvl="4" marL="22860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b="0" i="0" sz="2667" u="none" cap="none" strike="noStrike">
                <a:solidFill>
                  <a:schemeClr val="dk1"/>
                </a:solidFill>
                <a:latin typeface="Cutive"/>
                <a:ea typeface="Cutive"/>
                <a:cs typeface="Cutive"/>
                <a:sym typeface="Cutive"/>
              </a:defRPr>
            </a:lvl5pPr>
            <a:lvl6pPr indent="-397954" lvl="5" marL="27432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97954" lvl="6" marL="32004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97954" lvl="7" marL="36576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97954" lvl="8" marL="41148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9"/>
          <p:cNvSpPr txBox="1"/>
          <p:nvPr>
            <p:ph idx="11" type="ftr"/>
          </p:nvPr>
        </p:nvSpPr>
        <p:spPr>
          <a:xfrm>
            <a:off x="4165600" y="653182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9"/>
          <p:cNvSpPr txBox="1"/>
          <p:nvPr>
            <p:ph idx="12" type="sldNum"/>
          </p:nvPr>
        </p:nvSpPr>
        <p:spPr>
          <a:xfrm>
            <a:off x="10728689" y="6536960"/>
            <a:ext cx="14633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defRPr b="0" i="0" sz="21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NIST_Logo.jpg" id="15" name="Google Shape;15;p2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1" y="6569111"/>
            <a:ext cx="804332" cy="29245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26.png"/><Relationship Id="rId5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2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13.jpg"/><Relationship Id="rId5" Type="http://schemas.openxmlformats.org/officeDocument/2006/relationships/image" Target="../media/image11.jpg"/><Relationship Id="rId6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b="34327" l="23711" r="22789" t="21663"/>
          <a:stretch/>
        </p:blipFill>
        <p:spPr>
          <a:xfrm>
            <a:off x="0" y="-92597"/>
            <a:ext cx="12192000" cy="666991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>
            <p:ph type="ctrTitle"/>
          </p:nvPr>
        </p:nvSpPr>
        <p:spPr>
          <a:xfrm>
            <a:off x="914400" y="301636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5280"/>
              <a:buFont typeface="Rockwell"/>
              <a:buNone/>
            </a:pPr>
            <a:r>
              <a:rPr lang="en-US" sz="5280"/>
              <a:t>Advanced feedhorn coupled MKIDs</a:t>
            </a:r>
            <a:endParaRPr/>
          </a:p>
        </p:txBody>
      </p:sp>
      <p:sp>
        <p:nvSpPr>
          <p:cNvPr id="87" name="Google Shape;87;p1"/>
          <p:cNvSpPr txBox="1"/>
          <p:nvPr>
            <p:ph idx="1" type="subTitle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717"/>
              <a:buNone/>
            </a:pPr>
            <a:r>
              <a:rPr lang="en-US" sz="4717">
                <a:solidFill>
                  <a:srgbClr val="666666"/>
                </a:solidFill>
              </a:rPr>
              <a:t>Michael Vissers</a:t>
            </a:r>
            <a:endParaRPr sz="4717">
              <a:solidFill>
                <a:srgbClr val="666666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717"/>
              <a:buNone/>
            </a:pPr>
            <a:r>
              <a:t/>
            </a:r>
            <a:endParaRPr sz="4717">
              <a:solidFill>
                <a:srgbClr val="666666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481"/>
              </a:spcBef>
              <a:spcAft>
                <a:spcPts val="0"/>
              </a:spcAft>
              <a:buClr>
                <a:srgbClr val="888888"/>
              </a:buClr>
              <a:buSzPts val="2405"/>
              <a:buNone/>
            </a:pPr>
            <a:r>
              <a:rPr i="1" lang="en-US" sz="2405">
                <a:solidFill>
                  <a:srgbClr val="999999"/>
                </a:solidFill>
              </a:rPr>
              <a:t>Jay Austermann</a:t>
            </a:r>
            <a:r>
              <a:rPr lang="en-US" sz="2405">
                <a:solidFill>
                  <a:srgbClr val="999999"/>
                </a:solidFill>
              </a:rPr>
              <a:t>, Max Malnou, Chris Mckenney, Brad Dober, Johannes Hubmayr Gene Hilton, Joel Ullom, and </a:t>
            </a:r>
            <a:r>
              <a:rPr i="1" lang="en-US" sz="2405">
                <a:solidFill>
                  <a:srgbClr val="999999"/>
                </a:solidFill>
              </a:rPr>
              <a:t>Jiansong Gao</a:t>
            </a:r>
            <a:endParaRPr i="1">
              <a:solidFill>
                <a:srgbClr val="999999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789"/>
              </a:spcBef>
              <a:spcAft>
                <a:spcPts val="0"/>
              </a:spcAft>
              <a:buClr>
                <a:srgbClr val="888888"/>
              </a:buClr>
              <a:buSzPts val="3946"/>
              <a:buNone/>
            </a:pPr>
            <a:r>
              <a:t/>
            </a:r>
            <a:endParaRPr sz="3946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"/>
          <p:cNvSpPr txBox="1"/>
          <p:nvPr>
            <p:ph type="title"/>
          </p:nvPr>
        </p:nvSpPr>
        <p:spPr>
          <a:xfrm>
            <a:off x="609600" y="132407"/>
            <a:ext cx="10972800" cy="5903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5280"/>
              <a:buFont typeface="Rockwell"/>
              <a:buNone/>
            </a:pPr>
            <a:r>
              <a:rPr lang="en-US" sz="5280"/>
              <a:t> </a:t>
            </a:r>
            <a:endParaRPr/>
          </a:p>
        </p:txBody>
      </p:sp>
      <p:pic>
        <p:nvPicPr>
          <p:cNvPr id="246" name="Google Shape;24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800" y="852500"/>
            <a:ext cx="5761075" cy="457199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4"/>
          <p:cNvSpPr txBox="1"/>
          <p:nvPr/>
        </p:nvSpPr>
        <p:spPr>
          <a:xfrm>
            <a:off x="368550" y="5472100"/>
            <a:ext cx="5462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3: Etch TiN IDC,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Straighter, lower loss etch,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Slight trench into Si, still need to connect L &amp; 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4600" y="852488"/>
            <a:ext cx="4998722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4"/>
          <p:cNvSpPr txBox="1"/>
          <p:nvPr/>
        </p:nvSpPr>
        <p:spPr>
          <a:xfrm>
            <a:off x="6368191" y="5439846"/>
            <a:ext cx="4718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4: 200 nm Al liftoff,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 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ion clean to make good electrical connections t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high quality TiN and Al,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Thick enough to cover steps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4"/>
          <p:cNvSpPr txBox="1"/>
          <p:nvPr>
            <p:ph idx="11" type="ftr"/>
          </p:nvPr>
        </p:nvSpPr>
        <p:spPr>
          <a:xfrm>
            <a:off x="4165600" y="653182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Michael Vissers</a:t>
            </a:r>
            <a:endParaRPr/>
          </a:p>
        </p:txBody>
      </p:sp>
      <p:sp>
        <p:nvSpPr>
          <p:cNvPr id="251" name="Google Shape;251;p24"/>
          <p:cNvSpPr txBox="1"/>
          <p:nvPr>
            <p:ph type="title"/>
          </p:nvPr>
        </p:nvSpPr>
        <p:spPr>
          <a:xfrm>
            <a:off x="381000" y="132407"/>
            <a:ext cx="109728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5280"/>
              <a:buFont typeface="Rockwell"/>
              <a:buNone/>
            </a:pPr>
            <a:r>
              <a:rPr lang="en-US" sz="5280"/>
              <a:t>TiN-Al Process</a:t>
            </a:r>
            <a:endParaRPr/>
          </a:p>
        </p:txBody>
      </p:sp>
      <p:sp>
        <p:nvSpPr>
          <p:cNvPr id="252" name="Google Shape;252;p24"/>
          <p:cNvSpPr txBox="1"/>
          <p:nvPr>
            <p:ph idx="12" type="sldNum"/>
          </p:nvPr>
        </p:nvSpPr>
        <p:spPr>
          <a:xfrm>
            <a:off x="10728689" y="6536960"/>
            <a:ext cx="146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5"/>
          <p:cNvSpPr txBox="1"/>
          <p:nvPr>
            <p:ph type="title"/>
          </p:nvPr>
        </p:nvSpPr>
        <p:spPr>
          <a:xfrm>
            <a:off x="609600" y="132407"/>
            <a:ext cx="10972800" cy="5903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5280"/>
              <a:buFont typeface="Rockwell"/>
              <a:buNone/>
            </a:pPr>
            <a:r>
              <a:rPr lang="en-US" sz="5280"/>
              <a:t>TiN-Al Process</a:t>
            </a:r>
            <a:endParaRPr sz="5280"/>
          </a:p>
        </p:txBody>
      </p:sp>
      <p:pic>
        <p:nvPicPr>
          <p:cNvPr id="258" name="Google Shape;25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46" y="763555"/>
            <a:ext cx="5781290" cy="411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5"/>
          <p:cNvSpPr txBox="1"/>
          <p:nvPr/>
        </p:nvSpPr>
        <p:spPr>
          <a:xfrm>
            <a:off x="228600" y="4839475"/>
            <a:ext cx="4500600" cy="15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5: 50 nm amorphous-Si for Al passivation,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etch openings for feedline bondpads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 dielectric to reduce TLS contribution on the capacitor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5"/>
          <p:cNvSpPr txBox="1"/>
          <p:nvPr>
            <p:ph idx="11" type="ftr"/>
          </p:nvPr>
        </p:nvSpPr>
        <p:spPr>
          <a:xfrm>
            <a:off x="4165600" y="653182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Michael Vissers</a:t>
            </a:r>
            <a:endParaRPr/>
          </a:p>
        </p:txBody>
      </p:sp>
      <p:pic>
        <p:nvPicPr>
          <p:cNvPr id="261" name="Google Shape;26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8988" y="891138"/>
            <a:ext cx="429768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5"/>
          <p:cNvSpPr txBox="1"/>
          <p:nvPr/>
        </p:nvSpPr>
        <p:spPr>
          <a:xfrm>
            <a:off x="7477700" y="4819875"/>
            <a:ext cx="4623900" cy="1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Etches for a-Si are n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 selective vs TiN or Si, but a-Si is  lower loss than SiOx/SiN</a:t>
            </a:r>
            <a:endParaRPr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an estimate for 50 nm a-Si, 5um IDC : 1x10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-4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loss tangent *2% participation = 2x10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-6 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loss co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ntribution to circui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263" name="Google Shape;263;p25"/>
          <p:cNvSpPr txBox="1"/>
          <p:nvPr>
            <p:ph idx="12" type="sldNum"/>
          </p:nvPr>
        </p:nvSpPr>
        <p:spPr>
          <a:xfrm>
            <a:off x="10728689" y="6536960"/>
            <a:ext cx="146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ed583d2c0_7_291"/>
          <p:cNvSpPr txBox="1"/>
          <p:nvPr>
            <p:ph type="title"/>
          </p:nvPr>
        </p:nvSpPr>
        <p:spPr>
          <a:xfrm>
            <a:off x="609600" y="132407"/>
            <a:ext cx="109728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TiN-Al Process</a:t>
            </a:r>
            <a:endParaRPr/>
          </a:p>
        </p:txBody>
      </p:sp>
      <p:sp>
        <p:nvSpPr>
          <p:cNvPr id="270" name="Google Shape;270;g5ed583d2c0_7_291"/>
          <p:cNvSpPr txBox="1"/>
          <p:nvPr>
            <p:ph idx="12" type="sldNum"/>
          </p:nvPr>
        </p:nvSpPr>
        <p:spPr>
          <a:xfrm>
            <a:off x="10728689" y="6536960"/>
            <a:ext cx="146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1" name="Google Shape;271;g5ed583d2c0_7_291"/>
          <p:cNvSpPr txBox="1"/>
          <p:nvPr/>
        </p:nvSpPr>
        <p:spPr>
          <a:xfrm>
            <a:off x="-515025" y="4721775"/>
            <a:ext cx="4849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6:  Backside,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DRIE Si handle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 Buried SiOX beneath IDCs/Inductor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sputter thick Al for backshort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Dice and test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g5ed583d2c0_7_291"/>
          <p:cNvPicPr preferRelativeResize="0"/>
          <p:nvPr/>
        </p:nvPicPr>
        <p:blipFill rotWithShape="1">
          <a:blip r:embed="rId3">
            <a:alphaModFix/>
          </a:blip>
          <a:srcRect b="33148" l="28748" r="27064" t="22546"/>
          <a:stretch/>
        </p:blipFill>
        <p:spPr>
          <a:xfrm>
            <a:off x="3075550" y="855650"/>
            <a:ext cx="6169453" cy="41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5ed583d2c0_7_291"/>
          <p:cNvPicPr preferRelativeResize="0"/>
          <p:nvPr/>
        </p:nvPicPr>
        <p:blipFill rotWithShape="1">
          <a:blip r:embed="rId4">
            <a:alphaModFix/>
          </a:blip>
          <a:srcRect b="6653" l="5419" r="0" t="19161"/>
          <a:stretch/>
        </p:blipFill>
        <p:spPr>
          <a:xfrm rot="5400000">
            <a:off x="7932672" y="1998117"/>
            <a:ext cx="5486396" cy="286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5ed583d2c0_7_2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578" y="1541457"/>
            <a:ext cx="2723176" cy="274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5ed583d2c0_7_291"/>
          <p:cNvSpPr txBox="1"/>
          <p:nvPr/>
        </p:nvSpPr>
        <p:spPr>
          <a:xfrm>
            <a:off x="5288100" y="5257450"/>
            <a:ext cx="3608100" cy="9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Cutive"/>
                <a:ea typeface="Cutive"/>
                <a:cs typeface="Cutive"/>
                <a:sym typeface="Cutive"/>
              </a:rPr>
              <a:t>O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ptical, dark, and IDC test devices on the same chip</a:t>
            </a:r>
            <a:endParaRPr b="0" i="0" sz="14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276" name="Google Shape;276;g5ed583d2c0_7_291"/>
          <p:cNvSpPr txBox="1"/>
          <p:nvPr>
            <p:ph idx="11" type="ftr"/>
          </p:nvPr>
        </p:nvSpPr>
        <p:spPr>
          <a:xfrm>
            <a:off x="4165600" y="653182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Michael Vissers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7"/>
          <p:cNvPicPr preferRelativeResize="0"/>
          <p:nvPr/>
        </p:nvPicPr>
        <p:blipFill rotWithShape="1">
          <a:blip r:embed="rId3">
            <a:alphaModFix/>
          </a:blip>
          <a:srcRect b="0" l="9540" r="22647" t="14907"/>
          <a:stretch/>
        </p:blipFill>
        <p:spPr>
          <a:xfrm>
            <a:off x="5494650" y="2173975"/>
            <a:ext cx="6762526" cy="382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7"/>
          <p:cNvSpPr txBox="1"/>
          <p:nvPr>
            <p:ph type="title"/>
          </p:nvPr>
        </p:nvSpPr>
        <p:spPr>
          <a:xfrm>
            <a:off x="0" y="132400"/>
            <a:ext cx="12352800" cy="13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5280"/>
              <a:buFont typeface="Rockwell"/>
              <a:buNone/>
            </a:pPr>
            <a:r>
              <a:rPr lang="en-US" sz="5280"/>
              <a:t>A-Si passivation: No aging of inductor with acceptable increased noise.</a:t>
            </a:r>
            <a:endParaRPr/>
          </a:p>
        </p:txBody>
      </p:sp>
      <p:sp>
        <p:nvSpPr>
          <p:cNvPr id="283" name="Google Shape;283;p27"/>
          <p:cNvSpPr txBox="1"/>
          <p:nvPr>
            <p:ph idx="4294967295" type="body"/>
          </p:nvPr>
        </p:nvSpPr>
        <p:spPr>
          <a:xfrm>
            <a:off x="0" y="1825625"/>
            <a:ext cx="5715000" cy="43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3618" lvl="0" marL="45718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Lore exists that Al ages, sometimes.  In our experience, our Al inductors change measurably on the timescale of days. </a:t>
            </a:r>
            <a:endParaRPr sz="2000"/>
          </a:p>
          <a:p>
            <a:pPr indent="-333618" lvl="0" marL="457189" rtl="0" algn="l">
              <a:lnSpc>
                <a:spcPct val="90000"/>
              </a:lnSpc>
              <a:spcBef>
                <a:spcPts val="789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Thin Al covered with a-Si doesn’t age, and with an acceptable noise penalty: government shutdown provided natural experiment</a:t>
            </a:r>
            <a:endParaRPr sz="2000"/>
          </a:p>
          <a:p>
            <a:pPr indent="-333618" lvl="0" marL="457189" rtl="0" algn="l">
              <a:lnSpc>
                <a:spcPct val="90000"/>
              </a:lnSpc>
              <a:spcBef>
                <a:spcPts val="789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Ideally, would only like to coat inductor and are working on ways to implement</a:t>
            </a:r>
            <a:endParaRPr sz="2000"/>
          </a:p>
          <a:p>
            <a:pPr indent="-206618" lvl="0" marL="457189" rtl="0" algn="l">
              <a:lnSpc>
                <a:spcPct val="90000"/>
              </a:lnSpc>
              <a:spcBef>
                <a:spcPts val="789"/>
              </a:spcBef>
              <a:spcAft>
                <a:spcPts val="0"/>
              </a:spcAft>
              <a:buClr>
                <a:schemeClr val="dk1"/>
              </a:buClr>
              <a:buSzPts val="3946"/>
              <a:buNone/>
            </a:pPr>
            <a:r>
              <a:t/>
            </a:r>
            <a:endParaRPr sz="2000"/>
          </a:p>
          <a:p>
            <a:pPr indent="-206618" lvl="0" marL="457189" rtl="0" algn="l">
              <a:lnSpc>
                <a:spcPct val="90000"/>
              </a:lnSpc>
              <a:spcBef>
                <a:spcPts val="789"/>
              </a:spcBef>
              <a:spcAft>
                <a:spcPts val="0"/>
              </a:spcAft>
              <a:buClr>
                <a:schemeClr val="dk1"/>
              </a:buClr>
              <a:buSzPts val="3946"/>
              <a:buNone/>
            </a:pPr>
            <a:r>
              <a:t/>
            </a:r>
            <a:endParaRPr sz="2000"/>
          </a:p>
          <a:p>
            <a:pPr indent="-206618" lvl="0" marL="457189" rtl="0" algn="l">
              <a:lnSpc>
                <a:spcPct val="90000"/>
              </a:lnSpc>
              <a:spcBef>
                <a:spcPts val="789"/>
              </a:spcBef>
              <a:spcAft>
                <a:spcPts val="0"/>
              </a:spcAft>
              <a:buClr>
                <a:schemeClr val="dk1"/>
              </a:buClr>
              <a:buSzPts val="3946"/>
              <a:buNone/>
            </a:pPr>
            <a:r>
              <a:t/>
            </a:r>
            <a:endParaRPr sz="2000"/>
          </a:p>
        </p:txBody>
      </p:sp>
      <p:sp>
        <p:nvSpPr>
          <p:cNvPr id="284" name="Google Shape;284;p27"/>
          <p:cNvSpPr txBox="1"/>
          <p:nvPr>
            <p:ph idx="11" type="ftr"/>
          </p:nvPr>
        </p:nvSpPr>
        <p:spPr>
          <a:xfrm>
            <a:off x="4165600" y="653182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Michael Vissers</a:t>
            </a:r>
            <a:endParaRPr/>
          </a:p>
        </p:txBody>
      </p:sp>
      <p:sp>
        <p:nvSpPr>
          <p:cNvPr id="285" name="Google Shape;285;p27"/>
          <p:cNvSpPr txBox="1"/>
          <p:nvPr>
            <p:ph idx="12" type="sldNum"/>
          </p:nvPr>
        </p:nvSpPr>
        <p:spPr>
          <a:xfrm>
            <a:off x="10728689" y="6536960"/>
            <a:ext cx="146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3186" y="564989"/>
            <a:ext cx="8465434" cy="570279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6"/>
          <p:cNvSpPr/>
          <p:nvPr/>
        </p:nvSpPr>
        <p:spPr>
          <a:xfrm>
            <a:off x="4213186" y="756929"/>
            <a:ext cx="1124025" cy="10757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6"/>
          <p:cNvSpPr/>
          <p:nvPr/>
        </p:nvSpPr>
        <p:spPr>
          <a:xfrm>
            <a:off x="5095542" y="5915371"/>
            <a:ext cx="1124025" cy="5903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6"/>
          <p:cNvSpPr txBox="1"/>
          <p:nvPr>
            <p:ph type="title"/>
          </p:nvPr>
        </p:nvSpPr>
        <p:spPr>
          <a:xfrm>
            <a:off x="96400" y="132400"/>
            <a:ext cx="114861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5280"/>
              <a:buFont typeface="Rockwell"/>
              <a:buNone/>
            </a:pPr>
            <a:r>
              <a:rPr lang="en-US" sz="5280"/>
              <a:t>Results: Under 150 GHz optical load</a:t>
            </a:r>
            <a:endParaRPr/>
          </a:p>
        </p:txBody>
      </p:sp>
      <p:sp>
        <p:nvSpPr>
          <p:cNvPr id="294" name="Google Shape;294;p26"/>
          <p:cNvSpPr txBox="1"/>
          <p:nvPr>
            <p:ph idx="4294967295" type="body"/>
          </p:nvPr>
        </p:nvSpPr>
        <p:spPr>
          <a:xfrm>
            <a:off x="0" y="1219700"/>
            <a:ext cx="54948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18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67"/>
              <a:buNone/>
            </a:pPr>
            <a:r>
              <a:t/>
            </a:r>
            <a:endParaRPr sz="2800"/>
          </a:p>
          <a:p>
            <a:pPr indent="-425057" lvl="0" marL="45718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Photon noise flat to below 50 </a:t>
            </a:r>
            <a:r>
              <a:rPr i="1" lang="en-US" sz="2800"/>
              <a:t>mHz. </a:t>
            </a:r>
            <a:endParaRPr i="1" sz="2800"/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/>
          </a:p>
          <a:p>
            <a:pPr indent="-425057" lvl="0" marL="45718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Limited by fridge stability?</a:t>
            </a:r>
            <a:endParaRPr sz="2800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67"/>
              <a:buNone/>
            </a:pPr>
            <a:r>
              <a:t/>
            </a:r>
            <a:endParaRPr sz="2800"/>
          </a:p>
          <a:p>
            <a:pPr indent="-425057" lvl="0" marL="457189" rtl="0" algn="l">
              <a:lnSpc>
                <a:spcPct val="80000"/>
              </a:lnSpc>
              <a:spcBef>
                <a:spcPts val="661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Co-fabricated TLS noise limited resonators show order of magnitude less noise</a:t>
            </a:r>
            <a:endParaRPr sz="2800"/>
          </a:p>
        </p:txBody>
      </p:sp>
      <p:sp>
        <p:nvSpPr>
          <p:cNvPr id="295" name="Google Shape;295;p26"/>
          <p:cNvSpPr txBox="1"/>
          <p:nvPr>
            <p:ph idx="11" type="ftr"/>
          </p:nvPr>
        </p:nvSpPr>
        <p:spPr>
          <a:xfrm>
            <a:off x="4165600" y="653182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Michael Vissers</a:t>
            </a:r>
            <a:endParaRPr/>
          </a:p>
        </p:txBody>
      </p:sp>
      <p:sp>
        <p:nvSpPr>
          <p:cNvPr id="296" name="Google Shape;296;p26"/>
          <p:cNvSpPr txBox="1"/>
          <p:nvPr/>
        </p:nvSpPr>
        <p:spPr>
          <a:xfrm>
            <a:off x="1383525" y="6067775"/>
            <a:ext cx="82074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See Jiansong Gao’s talk today for more detail</a:t>
            </a:r>
            <a:endParaRPr b="0" i="0" sz="20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297" name="Google Shape;297;p26"/>
          <p:cNvSpPr txBox="1"/>
          <p:nvPr>
            <p:ph idx="12" type="sldNum"/>
          </p:nvPr>
        </p:nvSpPr>
        <p:spPr>
          <a:xfrm>
            <a:off x="10728689" y="6536960"/>
            <a:ext cx="146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8"/>
          <p:cNvPicPr preferRelativeResize="0"/>
          <p:nvPr/>
        </p:nvPicPr>
        <p:blipFill rotWithShape="1">
          <a:blip r:embed="rId3">
            <a:alphaModFix/>
          </a:blip>
          <a:srcRect b="40870" l="0" r="0" t="0"/>
          <a:stretch/>
        </p:blipFill>
        <p:spPr>
          <a:xfrm>
            <a:off x="0" y="0"/>
            <a:ext cx="12191998" cy="659360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8"/>
          <p:cNvSpPr txBox="1"/>
          <p:nvPr>
            <p:ph type="title"/>
          </p:nvPr>
        </p:nvSpPr>
        <p:spPr>
          <a:xfrm>
            <a:off x="609600" y="132407"/>
            <a:ext cx="10972800" cy="5903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5280"/>
              <a:buFont typeface="Rockwell"/>
              <a:buNone/>
            </a:pPr>
            <a:r>
              <a:rPr lang="en-US" sz="5280"/>
              <a:t>Conclusions	</a:t>
            </a:r>
            <a:endParaRPr/>
          </a:p>
        </p:txBody>
      </p:sp>
      <p:sp>
        <p:nvSpPr>
          <p:cNvPr id="304" name="Google Shape;304;p28"/>
          <p:cNvSpPr txBox="1"/>
          <p:nvPr>
            <p:ph idx="4294967295" type="body"/>
          </p:nvPr>
        </p:nvSpPr>
        <p:spPr>
          <a:xfrm>
            <a:off x="0" y="758825"/>
            <a:ext cx="119808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5217" lvl="0" marL="457188" rtl="0" algn="l">
              <a:lnSpc>
                <a:spcPct val="80000"/>
              </a:lnSpc>
              <a:spcBef>
                <a:spcPts val="789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Al and TiN each have advantages, and we can synergize them to enable an optimal hybrid MKID</a:t>
            </a:r>
            <a:endParaRPr sz="3600"/>
          </a:p>
          <a:p>
            <a:pPr indent="0" lvl="0" marL="457188" rtl="0" algn="l">
              <a:lnSpc>
                <a:spcPct val="80000"/>
              </a:lnSpc>
              <a:spcBef>
                <a:spcPts val="789"/>
              </a:spcBef>
              <a:spcAft>
                <a:spcPts val="0"/>
              </a:spcAft>
              <a:buSzPts val="4267"/>
              <a:buNone/>
            </a:pPr>
            <a:r>
              <a:t/>
            </a:r>
            <a:endParaRPr sz="3600"/>
          </a:p>
          <a:p>
            <a:pPr indent="-435217" lvl="0" marL="457188" rtl="0" algn="l">
              <a:lnSpc>
                <a:spcPct val="80000"/>
              </a:lnSpc>
              <a:spcBef>
                <a:spcPts val="789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Single pixel results show photon limited noise performance down to </a:t>
            </a:r>
            <a:r>
              <a:rPr i="1" lang="en-US" sz="3600"/>
              <a:t>50 mHz</a:t>
            </a:r>
            <a:r>
              <a:rPr lang="en-US" sz="3600"/>
              <a:t>. </a:t>
            </a:r>
            <a:endParaRPr sz="3600"/>
          </a:p>
          <a:p>
            <a:pPr indent="0" lvl="0" marL="457188" rtl="0" algn="l">
              <a:lnSpc>
                <a:spcPct val="80000"/>
              </a:lnSpc>
              <a:spcBef>
                <a:spcPts val="789"/>
              </a:spcBef>
              <a:spcAft>
                <a:spcPts val="0"/>
              </a:spcAft>
              <a:buSzPts val="4267"/>
              <a:buNone/>
            </a:pPr>
            <a:r>
              <a:t/>
            </a:r>
            <a:endParaRPr sz="3600"/>
          </a:p>
          <a:p>
            <a:pPr indent="-435217" lvl="0" marL="457188" rtl="0" algn="l">
              <a:lnSpc>
                <a:spcPct val="80000"/>
              </a:lnSpc>
              <a:spcBef>
                <a:spcPts val="789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Challenges to demonstrating arrays remain, but existing methods such as LED trimmer provide a path to ultrastable background limited MKID arrays.  </a:t>
            </a:r>
            <a:endParaRPr sz="3600"/>
          </a:p>
        </p:txBody>
      </p:sp>
      <p:sp>
        <p:nvSpPr>
          <p:cNvPr id="305" name="Google Shape;305;p28"/>
          <p:cNvSpPr txBox="1"/>
          <p:nvPr>
            <p:ph idx="11" type="ftr"/>
          </p:nvPr>
        </p:nvSpPr>
        <p:spPr>
          <a:xfrm>
            <a:off x="4165600" y="653182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Michael Vissers</a:t>
            </a:r>
            <a:endParaRPr/>
          </a:p>
        </p:txBody>
      </p:sp>
      <p:sp>
        <p:nvSpPr>
          <p:cNvPr id="306" name="Google Shape;306;p28"/>
          <p:cNvSpPr txBox="1"/>
          <p:nvPr>
            <p:ph idx="12" type="sldNum"/>
          </p:nvPr>
        </p:nvSpPr>
        <p:spPr>
          <a:xfrm>
            <a:off x="10728689" y="6536960"/>
            <a:ext cx="146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4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53020" l="50590" r="0" t="0"/>
          <a:stretch/>
        </p:blipFill>
        <p:spPr>
          <a:xfrm>
            <a:off x="7649700" y="3871125"/>
            <a:ext cx="4618500" cy="25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4"/>
          <p:cNvSpPr txBox="1"/>
          <p:nvPr>
            <p:ph type="title"/>
          </p:nvPr>
        </p:nvSpPr>
        <p:spPr>
          <a:xfrm>
            <a:off x="609600" y="132407"/>
            <a:ext cx="10972800" cy="5903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733"/>
              <a:buFont typeface="Rockwell"/>
              <a:buNone/>
            </a:pPr>
            <a:r>
              <a:rPr lang="en-US" sz="3733"/>
              <a:t>Microwave Kinetic Inductance Detectors (MKIDS)</a:t>
            </a:r>
            <a:endParaRPr/>
          </a:p>
        </p:txBody>
      </p:sp>
      <p:sp>
        <p:nvSpPr>
          <p:cNvPr id="94" name="Google Shape;94;p4"/>
          <p:cNvSpPr txBox="1"/>
          <p:nvPr>
            <p:ph idx="1" type="body"/>
          </p:nvPr>
        </p:nvSpPr>
        <p:spPr>
          <a:xfrm>
            <a:off x="-22000" y="3082425"/>
            <a:ext cx="8072100" cy="26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79338" lvl="0" marL="45718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Incident optical power, breaks QP and induces frequency shift in microwave resonators. MKIDs inherently freq multiplexable as we make the detector out of the multiplexer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79336" lvl="0" marL="457188" rtl="0" algn="l">
              <a:lnSpc>
                <a:spcPct val="9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What do we want in an ideal MKID: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419089" lvl="1" marL="990574" rtl="0" algn="l">
              <a:lnSpc>
                <a:spcPct val="9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–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Photon noise limited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419089" lvl="1" marL="990574" rtl="0" algn="l">
              <a:lnSpc>
                <a:spcPct val="90000"/>
              </a:lnSpc>
              <a:spcBef>
                <a:spcPts val="725"/>
              </a:spcBef>
              <a:spcAft>
                <a:spcPts val="0"/>
              </a:spcAft>
              <a:buSzPts val="2400"/>
              <a:buFont typeface="Calibri"/>
              <a:buChar char="–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Arrays: Highly multiplexable and uniform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419089" lvl="1" marL="990574" rtl="0" algn="l">
              <a:lnSpc>
                <a:spcPct val="90000"/>
              </a:lnSpc>
              <a:spcBef>
                <a:spcPts val="725"/>
              </a:spcBef>
              <a:spcAft>
                <a:spcPts val="0"/>
              </a:spcAft>
              <a:buSzPts val="2400"/>
              <a:buFont typeface="Calibri"/>
              <a:buChar char="–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Stable: 1/f knee compatible with observing strategies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419089" lvl="1" marL="990574" rtl="0" algn="l">
              <a:lnSpc>
                <a:spcPct val="90000"/>
              </a:lnSpc>
              <a:spcBef>
                <a:spcPts val="725"/>
              </a:spcBef>
              <a:spcAft>
                <a:spcPts val="0"/>
              </a:spcAft>
              <a:buSzPts val="2400"/>
              <a:buFont typeface="Calibri"/>
              <a:buChar char="–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Compact: fabricate optimal footprint to match optics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 txBox="1"/>
          <p:nvPr>
            <p:ph idx="11" type="ftr"/>
          </p:nvPr>
        </p:nvSpPr>
        <p:spPr>
          <a:xfrm>
            <a:off x="4165600" y="653182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Michael Vissers</a:t>
            </a:r>
            <a:endParaRPr/>
          </a:p>
        </p:txBody>
      </p:sp>
      <p:sp>
        <p:nvSpPr>
          <p:cNvPr id="96" name="Google Shape;96;p4"/>
          <p:cNvSpPr txBox="1"/>
          <p:nvPr>
            <p:ph idx="12" type="sldNum"/>
          </p:nvPr>
        </p:nvSpPr>
        <p:spPr>
          <a:xfrm>
            <a:off x="10728689" y="6536960"/>
            <a:ext cx="14633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7" name="Google Shape;9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" y="897746"/>
            <a:ext cx="7812379" cy="198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7338" y="720227"/>
            <a:ext cx="425465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"/>
          <p:cNvSpPr txBox="1"/>
          <p:nvPr/>
        </p:nvSpPr>
        <p:spPr>
          <a:xfrm>
            <a:off x="6389800" y="2412425"/>
            <a:ext cx="4448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Day (2003)</a:t>
            </a:r>
            <a:endParaRPr b="0" i="0" sz="14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100" name="Google Shape;100;p4"/>
          <p:cNvSpPr txBox="1"/>
          <p:nvPr/>
        </p:nvSpPr>
        <p:spPr>
          <a:xfrm>
            <a:off x="8476025" y="974625"/>
            <a:ext cx="6498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utive"/>
                <a:ea typeface="Cutive"/>
                <a:cs typeface="Cutive"/>
                <a:sym typeface="Cutive"/>
              </a:rPr>
              <a:t>C</a:t>
            </a:r>
            <a:endParaRPr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101" name="Google Shape;101;p4"/>
          <p:cNvSpPr txBox="1"/>
          <p:nvPr/>
        </p:nvSpPr>
        <p:spPr>
          <a:xfrm>
            <a:off x="11447825" y="974625"/>
            <a:ext cx="6498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utive"/>
                <a:ea typeface="Cutive"/>
                <a:cs typeface="Cutive"/>
                <a:sym typeface="Cutive"/>
              </a:rPr>
              <a:t>C</a:t>
            </a:r>
            <a:endParaRPr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102" name="Google Shape;102;p4"/>
          <p:cNvSpPr txBox="1"/>
          <p:nvPr/>
        </p:nvSpPr>
        <p:spPr>
          <a:xfrm>
            <a:off x="9923825" y="3108225"/>
            <a:ext cx="6498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utive"/>
                <a:ea typeface="Cutive"/>
                <a:cs typeface="Cutive"/>
                <a:sym typeface="Cutive"/>
              </a:rPr>
              <a:t>L</a:t>
            </a:r>
            <a:endParaRPr>
              <a:latin typeface="Cutive"/>
              <a:ea typeface="Cutive"/>
              <a:cs typeface="Cutive"/>
              <a:sym typeface="Cutiv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7"/>
          <p:cNvPicPr preferRelativeResize="0"/>
          <p:nvPr/>
        </p:nvPicPr>
        <p:blipFill rotWithShape="1">
          <a:blip r:embed="rId3">
            <a:alphaModFix/>
          </a:blip>
          <a:srcRect b="0" l="37120" r="25546" t="0"/>
          <a:stretch/>
        </p:blipFill>
        <p:spPr>
          <a:xfrm>
            <a:off x="3841364" y="695325"/>
            <a:ext cx="4217126" cy="379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7"/>
          <p:cNvSpPr txBox="1"/>
          <p:nvPr>
            <p:ph type="title"/>
          </p:nvPr>
        </p:nvSpPr>
        <p:spPr>
          <a:xfrm>
            <a:off x="609600" y="132407"/>
            <a:ext cx="10972800" cy="5903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5280"/>
              <a:buFont typeface="Rockwell"/>
              <a:buNone/>
            </a:pPr>
            <a:r>
              <a:rPr lang="en-US" sz="5280"/>
              <a:t>Direct absorbing NIST MKIDs </a:t>
            </a:r>
            <a:endParaRPr/>
          </a:p>
        </p:txBody>
      </p:sp>
      <p:sp>
        <p:nvSpPr>
          <p:cNvPr id="109" name="Google Shape;109;p7"/>
          <p:cNvSpPr txBox="1"/>
          <p:nvPr>
            <p:ph idx="12" type="sldNum"/>
          </p:nvPr>
        </p:nvSpPr>
        <p:spPr>
          <a:xfrm>
            <a:off x="10728689" y="6536960"/>
            <a:ext cx="14633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7"/>
          <p:cNvSpPr txBox="1"/>
          <p:nvPr>
            <p:ph idx="4294967295" type="body"/>
          </p:nvPr>
        </p:nvSpPr>
        <p:spPr>
          <a:xfrm>
            <a:off x="0" y="4265925"/>
            <a:ext cx="12192000" cy="23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9017" lvl="0" marL="45718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1.2-1.6 K TiN/Ti/TiN uniform Multilayers for BLAST/Toltec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59017" lvl="0" marL="457188" rtl="0" algn="l">
              <a:lnSpc>
                <a:spcPct val="80000"/>
              </a:lnSpc>
              <a:spcBef>
                <a:spcPts val="78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2 mm -&gt; 250 microns, 5-19 pW loading, odd electrodynamics keep Qi high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59017" lvl="0" marL="457188" rtl="0" algn="l">
              <a:lnSpc>
                <a:spcPct val="80000"/>
              </a:lnSpc>
              <a:spcBef>
                <a:spcPts val="789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Flexibly tile into arrays :Multiplexing of 544-938 resonators/feedline, 544-4012/wafer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38633" lvl="0" marL="457188" rtl="0" algn="l">
              <a:lnSpc>
                <a:spcPct val="80000"/>
              </a:lnSpc>
              <a:spcBef>
                <a:spcPts val="789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Feedhorns couple to direct absorbing MKIDs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296344" lvl="1" marL="990574" rtl="0" algn="l">
              <a:lnSpc>
                <a:spcPct val="80000"/>
              </a:lnSpc>
              <a:spcBef>
                <a:spcPts val="78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–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Need ~1000 Ohm in as little as 160 um or as much as 1.5 mm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59017" lvl="0" marL="457188" rtl="0" algn="l">
              <a:lnSpc>
                <a:spcPct val="80000"/>
              </a:lnSpc>
              <a:spcBef>
                <a:spcPts val="789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Double duty as inductor and impedance matched absorber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7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30404" l="66772" r="0" t="0"/>
          <a:stretch/>
        </p:blipFill>
        <p:spPr>
          <a:xfrm>
            <a:off x="82325" y="822075"/>
            <a:ext cx="3645900" cy="271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7"/>
          <p:cNvCxnSpPr>
            <a:stCxn id="111" idx="1"/>
          </p:cNvCxnSpPr>
          <p:nvPr/>
        </p:nvCxnSpPr>
        <p:spPr>
          <a:xfrm flipH="1" rot="10800000">
            <a:off x="82325" y="2164875"/>
            <a:ext cx="3318900" cy="156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113" name="Google Shape;113;p7"/>
          <p:cNvSpPr txBox="1"/>
          <p:nvPr/>
        </p:nvSpPr>
        <p:spPr>
          <a:xfrm>
            <a:off x="1140225" y="2171350"/>
            <a:ext cx="79641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00"/>
                </a:solidFill>
                <a:latin typeface="Cutive"/>
                <a:ea typeface="Cutive"/>
                <a:cs typeface="Cutive"/>
                <a:sym typeface="Cutive"/>
              </a:rPr>
              <a:t>93 mm</a:t>
            </a:r>
            <a:endParaRPr b="0" i="0" sz="1400" u="none" cap="none" strike="noStrike">
              <a:solidFill>
                <a:srgbClr val="FFFF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114" name="Google Shape;114;p7"/>
          <p:cNvSpPr txBox="1"/>
          <p:nvPr>
            <p:ph idx="11" type="ftr"/>
          </p:nvPr>
        </p:nvSpPr>
        <p:spPr>
          <a:xfrm>
            <a:off x="4165600" y="653182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Michael Vissers</a:t>
            </a:r>
            <a:endParaRPr/>
          </a:p>
        </p:txBody>
      </p:sp>
      <p:pic>
        <p:nvPicPr>
          <p:cNvPr id="115" name="Google Shape;115;p7"/>
          <p:cNvPicPr preferRelativeResize="0"/>
          <p:nvPr/>
        </p:nvPicPr>
        <p:blipFill rotWithShape="1">
          <a:blip r:embed="rId5">
            <a:alphaModFix/>
          </a:blip>
          <a:srcRect b="0" l="19164" r="21666" t="10217"/>
          <a:stretch/>
        </p:blipFill>
        <p:spPr>
          <a:xfrm rot="5400000">
            <a:off x="8174484" y="442876"/>
            <a:ext cx="3657599" cy="416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7"/>
          <p:cNvSpPr txBox="1"/>
          <p:nvPr/>
        </p:nvSpPr>
        <p:spPr>
          <a:xfrm>
            <a:off x="8381075" y="6134225"/>
            <a:ext cx="39321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Gao, Jiansong, et al. "APL </a:t>
            </a:r>
            <a:r>
              <a:rPr b="1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101</a:t>
            </a: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142602 (2012):</a:t>
            </a:r>
            <a:endParaRPr b="0" i="0" sz="14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McKenney, CM., et al. RSI </a:t>
            </a:r>
            <a:r>
              <a:rPr b="1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90</a:t>
            </a: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: 023908 (2019)</a:t>
            </a:r>
            <a:endParaRPr b="0" i="0" sz="1400" u="none" cap="none" strike="noStrike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5ed583d2c0_7_34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4900" y="570400"/>
            <a:ext cx="8469000" cy="613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5ed583d2c0_7_34"/>
          <p:cNvSpPr txBox="1"/>
          <p:nvPr>
            <p:ph type="title"/>
          </p:nvPr>
        </p:nvSpPr>
        <p:spPr>
          <a:xfrm>
            <a:off x="1371600" y="-19993"/>
            <a:ext cx="109728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5280"/>
              <a:buFont typeface="Rockwell"/>
              <a:buNone/>
            </a:pPr>
            <a:r>
              <a:rPr lang="en-US" sz="5280">
                <a:solidFill>
                  <a:srgbClr val="434343"/>
                </a:solidFill>
              </a:rPr>
              <a:t>Scaling MKID arrays to 150mm: 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23" name="Google Shape;123;g5ed583d2c0_7_34"/>
          <p:cNvSpPr txBox="1"/>
          <p:nvPr>
            <p:ph idx="11" type="ftr"/>
          </p:nvPr>
        </p:nvSpPr>
        <p:spPr>
          <a:xfrm>
            <a:off x="56975" y="3801375"/>
            <a:ext cx="3523500" cy="174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>
                <a:solidFill>
                  <a:schemeClr val="dk1"/>
                </a:solidFill>
              </a:rPr>
              <a:t>See Jay Austermann’s talk on Tuesday for results</a:t>
            </a:r>
            <a:endParaRPr sz="3000"/>
          </a:p>
        </p:txBody>
      </p:sp>
      <p:sp>
        <p:nvSpPr>
          <p:cNvPr id="124" name="Google Shape;124;g5ed583d2c0_7_34"/>
          <p:cNvSpPr txBox="1"/>
          <p:nvPr/>
        </p:nvSpPr>
        <p:spPr>
          <a:xfrm>
            <a:off x="56975" y="1175375"/>
            <a:ext cx="3427200" cy="17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Toltec 1.1 mm Array: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4012 resonators, 1992 feedhorns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 um / 470 um SOI wafer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5ed583d2c0_7_34"/>
          <p:cNvSpPr txBox="1"/>
          <p:nvPr>
            <p:ph idx="11" type="ftr"/>
          </p:nvPr>
        </p:nvSpPr>
        <p:spPr>
          <a:xfrm>
            <a:off x="4165600" y="653182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Michael Vissers</a:t>
            </a:r>
            <a:endParaRPr/>
          </a:p>
        </p:txBody>
      </p:sp>
      <p:sp>
        <p:nvSpPr>
          <p:cNvPr id="126" name="Google Shape;126;g5ed583d2c0_7_34"/>
          <p:cNvSpPr/>
          <p:nvPr/>
        </p:nvSpPr>
        <p:spPr>
          <a:xfrm>
            <a:off x="1941725" y="6615275"/>
            <a:ext cx="10250400" cy="2427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5ed583d2c0_7_34"/>
          <p:cNvSpPr txBox="1"/>
          <p:nvPr>
            <p:ph idx="12" type="sldNum"/>
          </p:nvPr>
        </p:nvSpPr>
        <p:spPr>
          <a:xfrm>
            <a:off x="10728689" y="6536960"/>
            <a:ext cx="146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8" name="Google Shape;128;g5ed583d2c0_7_34"/>
          <p:cNvCxnSpPr/>
          <p:nvPr/>
        </p:nvCxnSpPr>
        <p:spPr>
          <a:xfrm>
            <a:off x="4048700" y="3354300"/>
            <a:ext cx="7698000" cy="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29" name="Google Shape;129;g5ed583d2c0_7_34"/>
          <p:cNvSpPr txBox="1"/>
          <p:nvPr/>
        </p:nvSpPr>
        <p:spPr>
          <a:xfrm>
            <a:off x="6169450" y="3338675"/>
            <a:ext cx="39246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00"/>
                </a:solidFill>
                <a:latin typeface="Cutive"/>
                <a:ea typeface="Cutive"/>
                <a:cs typeface="Cutive"/>
                <a:sym typeface="Cutive"/>
              </a:rPr>
              <a:t>135 mm Dodecagon</a:t>
            </a:r>
            <a:endParaRPr b="0" i="0" sz="2400" u="none" cap="none" strike="noStrike">
              <a:solidFill>
                <a:srgbClr val="FFFF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130" name="Google Shape;130;g5ed583d2c0_7_34"/>
          <p:cNvSpPr txBox="1"/>
          <p:nvPr>
            <p:ph idx="11" type="ftr"/>
          </p:nvPr>
        </p:nvSpPr>
        <p:spPr>
          <a:xfrm>
            <a:off x="4318000" y="653182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Michael Vissers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/>
          <p:nvPr>
            <p:ph type="title"/>
          </p:nvPr>
        </p:nvSpPr>
        <p:spPr>
          <a:xfrm>
            <a:off x="0" y="132400"/>
            <a:ext cx="121920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667"/>
              <a:buFont typeface="Rockwell"/>
              <a:buNone/>
            </a:pPr>
            <a:r>
              <a:rPr lang="en-US" sz="4000"/>
              <a:t> Post-measurement lithographic corrections</a:t>
            </a:r>
            <a:endParaRPr sz="4000"/>
          </a:p>
        </p:txBody>
      </p:sp>
      <p:sp>
        <p:nvSpPr>
          <p:cNvPr id="136" name="Google Shape;136;p16"/>
          <p:cNvSpPr txBox="1"/>
          <p:nvPr>
            <p:ph idx="12" type="sldNum"/>
          </p:nvPr>
        </p:nvSpPr>
        <p:spPr>
          <a:xfrm>
            <a:off x="10728689" y="6536960"/>
            <a:ext cx="14633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80278"/>
            <a:ext cx="12192000" cy="333035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6"/>
          <p:cNvSpPr txBox="1"/>
          <p:nvPr/>
        </p:nvSpPr>
        <p:spPr>
          <a:xfrm>
            <a:off x="4425507" y="750807"/>
            <a:ext cx="3244112" cy="1241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0" i="0" lang="en-US" sz="18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X. Liu et al JAP </a:t>
            </a:r>
            <a:r>
              <a:rPr b="1" i="0" lang="en-US" sz="18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122</a:t>
            </a:r>
            <a:r>
              <a:rPr b="0" i="0" lang="en-US" sz="18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3 (2017)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b="0" i="0" lang="en-US" sz="18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X. Liu et al. APL </a:t>
            </a:r>
            <a:r>
              <a:rPr b="1" i="0" lang="en-US" sz="18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b="0" i="0" lang="en-US" sz="18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25 (2017)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20193" y="5175684"/>
            <a:ext cx="6461495" cy="1103441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0" name="Google Shape;140;p16"/>
          <p:cNvSpPr txBox="1"/>
          <p:nvPr/>
        </p:nvSpPr>
        <p:spPr>
          <a:xfrm>
            <a:off x="7969695" y="652996"/>
            <a:ext cx="4125432" cy="1077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b="0" i="0" lang="en-US" sz="2133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Yield increases from 86% -&gt; 98.5%.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b="0" i="0" lang="en-US" sz="2133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Frequency spacing uniformity 3 to 4 parts per 10,000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6"/>
          <p:cNvSpPr txBox="1"/>
          <p:nvPr/>
        </p:nvSpPr>
        <p:spPr>
          <a:xfrm>
            <a:off x="415646" y="5055673"/>
            <a:ext cx="344494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groups have now implemented to improve their MKID array yield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6"/>
          <p:cNvSpPr/>
          <p:nvPr/>
        </p:nvSpPr>
        <p:spPr>
          <a:xfrm>
            <a:off x="4153377" y="5458575"/>
            <a:ext cx="808075" cy="42530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6"/>
          <p:cNvSpPr txBox="1"/>
          <p:nvPr>
            <p:ph idx="11" type="ftr"/>
          </p:nvPr>
        </p:nvSpPr>
        <p:spPr>
          <a:xfrm>
            <a:off x="4165600" y="653182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Michael Vissers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"/>
          <p:cNvSpPr txBox="1"/>
          <p:nvPr>
            <p:ph type="title"/>
          </p:nvPr>
        </p:nvSpPr>
        <p:spPr>
          <a:xfrm>
            <a:off x="781658" y="-1241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5280"/>
              <a:buFont typeface="Rockwell"/>
              <a:buNone/>
            </a:pPr>
            <a:r>
              <a:rPr lang="en-US" sz="5280"/>
              <a:t>Noise Analysis of Single TiN Pixel</a:t>
            </a:r>
            <a:endParaRPr/>
          </a:p>
        </p:txBody>
      </p:sp>
      <p:grpSp>
        <p:nvGrpSpPr>
          <p:cNvPr id="150" name="Google Shape;150;p14"/>
          <p:cNvGrpSpPr/>
          <p:nvPr/>
        </p:nvGrpSpPr>
        <p:grpSpPr>
          <a:xfrm>
            <a:off x="-231959" y="1192399"/>
            <a:ext cx="11180460" cy="3927059"/>
            <a:chOff x="2521641" y="2514600"/>
            <a:chExt cx="7430939" cy="3096599"/>
          </a:xfrm>
        </p:grpSpPr>
        <p:grpSp>
          <p:nvGrpSpPr>
            <p:cNvPr id="151" name="Google Shape;151;p14"/>
            <p:cNvGrpSpPr/>
            <p:nvPr/>
          </p:nvGrpSpPr>
          <p:grpSpPr>
            <a:xfrm>
              <a:off x="2521641" y="2514600"/>
              <a:ext cx="7430939" cy="2753179"/>
              <a:chOff x="287424" y="3570875"/>
              <a:chExt cx="9283019" cy="3287125"/>
            </a:xfrm>
          </p:grpSpPr>
          <p:pic>
            <p:nvPicPr>
              <p:cNvPr id="152" name="Google Shape;152;p1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566871" y="3570875"/>
                <a:ext cx="4648200" cy="32871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3" name="Google Shape;153;p14"/>
              <p:cNvSpPr txBox="1"/>
              <p:nvPr/>
            </p:nvSpPr>
            <p:spPr>
              <a:xfrm>
                <a:off x="5140486" y="5370021"/>
                <a:ext cx="4429957" cy="6061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584"/>
                  <a:buFont typeface="Arial"/>
                  <a:buNone/>
                </a:pPr>
                <a:r>
                  <a:rPr b="0" i="0" lang="en-US" sz="3584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inductor phase noise (Dark)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14"/>
              <p:cNvSpPr txBox="1"/>
              <p:nvPr/>
            </p:nvSpPr>
            <p:spPr>
              <a:xfrm>
                <a:off x="5161484" y="4606050"/>
                <a:ext cx="1079673" cy="6061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584"/>
                  <a:buFont typeface="Arial"/>
                  <a:buNone/>
                </a:pPr>
                <a:r>
                  <a:rPr b="0" i="0" lang="en-US" sz="3584" u="none" cap="none" strike="noStrike">
                    <a:solidFill>
                      <a:srgbClr val="92D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17pW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55" name="Google Shape;155;p14"/>
              <p:cNvCxnSpPr/>
              <p:nvPr/>
            </p:nvCxnSpPr>
            <p:spPr>
              <a:xfrm rot="10800000">
                <a:off x="287424" y="4953000"/>
                <a:ext cx="4817262" cy="44622"/>
              </a:xfrm>
              <a:prstGeom prst="straightConnector1">
                <a:avLst/>
              </a:prstGeom>
              <a:noFill/>
              <a:ln cap="flat" cmpd="sng" w="28575">
                <a:solidFill>
                  <a:srgbClr val="92D050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cxnSp>
          <p:nvCxnSpPr>
            <p:cNvPr id="156" name="Google Shape;156;p14"/>
            <p:cNvCxnSpPr/>
            <p:nvPr/>
          </p:nvCxnSpPr>
          <p:spPr>
            <a:xfrm>
              <a:off x="3352800" y="3961168"/>
              <a:ext cx="1828800" cy="839432"/>
            </a:xfrm>
            <a:prstGeom prst="straightConnector1">
              <a:avLst/>
            </a:prstGeom>
            <a:noFill/>
            <a:ln cap="flat" cmpd="sng" w="28575">
              <a:solidFill>
                <a:srgbClr val="00B0F0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157" name="Google Shape;157;p14"/>
            <p:cNvSpPr txBox="1"/>
            <p:nvPr/>
          </p:nvSpPr>
          <p:spPr>
            <a:xfrm>
              <a:off x="7281313" y="3379667"/>
              <a:ext cx="1759426" cy="507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84"/>
                <a:buFont typeface="Arial"/>
                <a:buNone/>
              </a:pPr>
              <a:r>
                <a:rPr b="0" i="0" lang="en-US" sz="3584" u="none" cap="none" strike="noStrike">
                  <a:solidFill>
                    <a:srgbClr val="92D050"/>
                  </a:solidFill>
                  <a:latin typeface="Calibri"/>
                  <a:ea typeface="Calibri"/>
                  <a:cs typeface="Calibri"/>
                  <a:sym typeface="Calibri"/>
                </a:rPr>
                <a:t>photon noise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4"/>
            <p:cNvSpPr txBox="1"/>
            <p:nvPr/>
          </p:nvSpPr>
          <p:spPr>
            <a:xfrm>
              <a:off x="6377798" y="4668548"/>
              <a:ext cx="2633887" cy="9426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84"/>
                <a:buFont typeface="Arial"/>
                <a:buNone/>
              </a:pPr>
              <a:r>
                <a:rPr b="0" i="0" lang="en-US" sz="3584" u="none" cap="none" strike="noStrike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 upper limit for TLS and other noise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 txBox="1"/>
            <p:nvPr/>
          </p:nvSpPr>
          <p:spPr>
            <a:xfrm>
              <a:off x="6369637" y="2794705"/>
              <a:ext cx="3141054" cy="507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84"/>
                <a:buFont typeface="Arial"/>
                <a:buNone/>
              </a:pPr>
              <a:r>
                <a:rPr b="0" i="0" lang="en-US" sz="3584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1/f qp noise under load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" name="Google Shape;160;p14"/>
          <p:cNvSpPr txBox="1"/>
          <p:nvPr/>
        </p:nvSpPr>
        <p:spPr>
          <a:xfrm>
            <a:off x="104607" y="5142943"/>
            <a:ext cx="1188409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5209" lvl="0" marL="45520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Photon noise limited above a few Hz, well above dark noise sources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5209" lvl="0" marL="45520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1/f limited at low frequencies, excess noise due to optical load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5208" lvl="0" marL="4552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Excess noise mitigated in current projects through observing strategy, but can we solve?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4"/>
          <p:cNvSpPr txBox="1"/>
          <p:nvPr/>
        </p:nvSpPr>
        <p:spPr>
          <a:xfrm>
            <a:off x="1435644" y="4633650"/>
            <a:ext cx="29476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250 μm single pixel resonator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4"/>
          <p:cNvSpPr txBox="1"/>
          <p:nvPr>
            <p:ph idx="11" type="ftr"/>
          </p:nvPr>
        </p:nvSpPr>
        <p:spPr>
          <a:xfrm>
            <a:off x="4165600" y="653182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Michael Vissers</a:t>
            </a:r>
            <a:endParaRPr/>
          </a:p>
        </p:txBody>
      </p:sp>
      <p:sp>
        <p:nvSpPr>
          <p:cNvPr id="163" name="Google Shape;163;p14"/>
          <p:cNvSpPr txBox="1"/>
          <p:nvPr>
            <p:ph idx="12" type="sldNum"/>
          </p:nvPr>
        </p:nvSpPr>
        <p:spPr>
          <a:xfrm>
            <a:off x="10728689" y="6536960"/>
            <a:ext cx="146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5ed583d2c0_7_218"/>
          <p:cNvPicPr preferRelativeResize="0"/>
          <p:nvPr/>
        </p:nvPicPr>
        <p:blipFill rotWithShape="1">
          <a:blip r:embed="rId3">
            <a:alphaModFix/>
          </a:blip>
          <a:srcRect b="7791" l="0" r="0" t="0"/>
          <a:stretch/>
        </p:blipFill>
        <p:spPr>
          <a:xfrm>
            <a:off x="8283025" y="4062563"/>
            <a:ext cx="3678025" cy="252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5ed583d2c0_7_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71779" y="715950"/>
            <a:ext cx="4165466" cy="349317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5ed583d2c0_7_218"/>
          <p:cNvSpPr txBox="1"/>
          <p:nvPr>
            <p:ph type="title"/>
          </p:nvPr>
        </p:nvSpPr>
        <p:spPr>
          <a:xfrm>
            <a:off x="609600" y="132407"/>
            <a:ext cx="109728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Why not just single layer Al?</a:t>
            </a:r>
            <a:endParaRPr/>
          </a:p>
        </p:txBody>
      </p:sp>
      <p:sp>
        <p:nvSpPr>
          <p:cNvPr id="172" name="Google Shape;172;g5ed583d2c0_7_218"/>
          <p:cNvSpPr txBox="1"/>
          <p:nvPr>
            <p:ph idx="12" type="sldNum"/>
          </p:nvPr>
        </p:nvSpPr>
        <p:spPr>
          <a:xfrm>
            <a:off x="10728689" y="6536960"/>
            <a:ext cx="146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" name="Google Shape;173;g5ed583d2c0_7_218"/>
          <p:cNvSpPr txBox="1"/>
          <p:nvPr/>
        </p:nvSpPr>
        <p:spPr>
          <a:xfrm>
            <a:off x="184525" y="974075"/>
            <a:ext cx="6913200" cy="3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utive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Many great Al results, why didn’t we use for BLAST? </a:t>
            </a:r>
            <a:endParaRPr b="0" i="0" sz="20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utive"/>
              <a:buChar char="○"/>
            </a:pP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T</a:t>
            </a:r>
            <a:r>
              <a:rPr b="0" baseline="-2500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bath </a:t>
            </a:r>
            <a:r>
              <a:rPr lang="en-US" sz="2000">
                <a:latin typeface="Cutive"/>
                <a:ea typeface="Cutive"/>
                <a:cs typeface="Cutive"/>
                <a:sym typeface="Cutive"/>
              </a:rPr>
              <a:t>~275 mK,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lang="en-US" sz="2000">
                <a:latin typeface="Cutive"/>
                <a:ea typeface="Cutive"/>
                <a:cs typeface="Cutive"/>
                <a:sym typeface="Cutive"/>
              </a:rPr>
              <a:t>i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nduces thermal QP, </a:t>
            </a:r>
            <a:endParaRPr b="0" i="0" sz="20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utive"/>
              <a:buChar char="○"/>
            </a:pP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Direct absorbing: Difficult to match the normal state resistance of the inductor to the waveguide impedance ~1000 Ohms</a:t>
            </a:r>
            <a:r>
              <a:rPr lang="en-US" sz="2000">
                <a:latin typeface="Cutive"/>
                <a:ea typeface="Cutive"/>
                <a:cs typeface="Cutive"/>
                <a:sym typeface="Cutive"/>
              </a:rPr>
              <a:t>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in 160 um at THz frequencies</a:t>
            </a:r>
            <a:endParaRPr b="0" i="0" sz="20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utive"/>
              <a:buChar char="○"/>
            </a:pP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High </a:t>
            </a:r>
            <a:r>
              <a:rPr lang="en-US" sz="2000">
                <a:latin typeface="Cutive"/>
                <a:ea typeface="Cutive"/>
                <a:cs typeface="Cutive"/>
                <a:sym typeface="Cutive"/>
              </a:rPr>
              <a:t>o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ptical loading leads to low Qi, hurts final yield</a:t>
            </a:r>
            <a:endParaRPr b="0" i="0" sz="20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utive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Why not for longer optical wavelengths, and lower optical loading?</a:t>
            </a:r>
            <a:endParaRPr b="0" i="0" sz="20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utive"/>
              <a:buChar char="○"/>
            </a:pP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Interface for </a:t>
            </a:r>
            <a:r>
              <a:rPr b="0" i="1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our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 Al and Si has too much TLS loss, but flat inductor noise</a:t>
            </a:r>
            <a:endParaRPr b="0" i="0" sz="20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utive"/>
              <a:buChar char="○"/>
            </a:pP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Diluting the interface participation by moving capacitors further apart can improve the noise, but at the expense of larger footprint and crosstalk</a:t>
            </a:r>
            <a:endParaRPr b="0" i="0" sz="20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174" name="Google Shape;174;g5ed583d2c0_7_218"/>
          <p:cNvSpPr txBox="1"/>
          <p:nvPr/>
        </p:nvSpPr>
        <p:spPr>
          <a:xfrm>
            <a:off x="10805150" y="3702575"/>
            <a:ext cx="13083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qutech.nl</a:t>
            </a:r>
            <a:endParaRPr b="0" i="0" sz="14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175" name="Google Shape;175;g5ed583d2c0_7_218"/>
          <p:cNvSpPr/>
          <p:nvPr/>
        </p:nvSpPr>
        <p:spPr>
          <a:xfrm rot="5400000">
            <a:off x="7664975" y="4606875"/>
            <a:ext cx="647100" cy="537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5ed583d2c0_7_218"/>
          <p:cNvSpPr/>
          <p:nvPr/>
        </p:nvSpPr>
        <p:spPr>
          <a:xfrm rot="5400000">
            <a:off x="7664975" y="5826075"/>
            <a:ext cx="647100" cy="537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7" name="Google Shape;177;g5ed583d2c0_7_218"/>
          <p:cNvCxnSpPr>
            <a:stCxn id="175" idx="3"/>
            <a:endCxn id="176" idx="1"/>
          </p:cNvCxnSpPr>
          <p:nvPr/>
        </p:nvCxnSpPr>
        <p:spPr>
          <a:xfrm>
            <a:off x="7988525" y="5198925"/>
            <a:ext cx="0" cy="572100"/>
          </a:xfrm>
          <a:prstGeom prst="straightConnector1">
            <a:avLst/>
          </a:prstGeom>
          <a:noFill/>
          <a:ln cap="flat" cmpd="sng" w="2857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8" name="Google Shape;178;g5ed583d2c0_7_218"/>
          <p:cNvSpPr txBox="1"/>
          <p:nvPr>
            <p:ph idx="11" type="ftr"/>
          </p:nvPr>
        </p:nvSpPr>
        <p:spPr>
          <a:xfrm>
            <a:off x="4165600" y="653182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Michael Vissers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7849" y="1217320"/>
            <a:ext cx="2971799" cy="228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1"/>
          <p:cNvSpPr txBox="1"/>
          <p:nvPr>
            <p:ph type="title"/>
          </p:nvPr>
        </p:nvSpPr>
        <p:spPr>
          <a:xfrm>
            <a:off x="609600" y="132407"/>
            <a:ext cx="10972800" cy="5903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5280"/>
              <a:buFont typeface="Rockwell"/>
              <a:buNone/>
            </a:pPr>
            <a:r>
              <a:rPr lang="en-US" sz="5280"/>
              <a:t>Hybrid device with best L and C?</a:t>
            </a:r>
            <a:endParaRPr/>
          </a:p>
        </p:txBody>
      </p:sp>
      <p:sp>
        <p:nvSpPr>
          <p:cNvPr id="185" name="Google Shape;185;p21"/>
          <p:cNvSpPr txBox="1"/>
          <p:nvPr>
            <p:ph idx="4294967295" type="body"/>
          </p:nvPr>
        </p:nvSpPr>
        <p:spPr>
          <a:xfrm>
            <a:off x="7211063" y="3285475"/>
            <a:ext cx="5274600" cy="14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67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Bueno, J., et al. </a:t>
            </a:r>
            <a:r>
              <a:rPr i="1" lang="en-US" sz="1400">
                <a:latin typeface="Calibri"/>
                <a:ea typeface="Calibri"/>
                <a:cs typeface="Calibri"/>
                <a:sym typeface="Calibri"/>
              </a:rPr>
              <a:t>Applied Physics Letters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400">
                <a:latin typeface="Calibri"/>
                <a:ea typeface="Calibri"/>
                <a:cs typeface="Calibri"/>
                <a:sym typeface="Calibri"/>
              </a:rPr>
              <a:t>110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, 233503 (2017)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67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Janssen, R. M. J., et al.SPIE  2014.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67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Janssen, R. M. J., et al. </a:t>
            </a:r>
            <a:r>
              <a:rPr i="1" lang="en-US" sz="1400">
                <a:latin typeface="Calibri"/>
                <a:ea typeface="Calibri"/>
                <a:cs typeface="Calibri"/>
                <a:sym typeface="Calibri"/>
              </a:rPr>
              <a:t>Applied Physics Letters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400">
                <a:latin typeface="Calibri"/>
                <a:ea typeface="Calibri"/>
                <a:cs typeface="Calibri"/>
                <a:sym typeface="Calibri"/>
              </a:rPr>
              <a:t>105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193504 (2014).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67"/>
              <a:buNone/>
            </a:pP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YJY Lankwarden, </a:t>
            </a:r>
            <a:r>
              <a:rPr i="1" lang="en-US" sz="1400">
                <a:latin typeface="Calibri"/>
                <a:ea typeface="Calibri"/>
                <a:cs typeface="Calibri"/>
                <a:sym typeface="Calibri"/>
              </a:rPr>
              <a:t>et al.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J Low Temp Phy </a:t>
            </a:r>
            <a:r>
              <a:rPr b="1" lang="en-US" sz="1400">
                <a:latin typeface="Calibri"/>
                <a:ea typeface="Calibri"/>
                <a:cs typeface="Calibri"/>
                <a:sym typeface="Calibri"/>
              </a:rPr>
              <a:t>167</a:t>
            </a:r>
            <a:r>
              <a:rPr lang="en-US" sz="1400">
                <a:latin typeface="Calibri"/>
                <a:ea typeface="Calibri"/>
                <a:cs typeface="Calibri"/>
                <a:sym typeface="Calibri"/>
              </a:rPr>
              <a:t> 367 (2012)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6481010" y="5992297"/>
            <a:ext cx="5486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1"/>
          <p:cNvSpPr/>
          <p:nvPr/>
        </p:nvSpPr>
        <p:spPr>
          <a:xfrm>
            <a:off x="2819400" y="3348335"/>
            <a:ext cx="6096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 txBox="1"/>
          <p:nvPr>
            <p:ph idx="11" type="ftr"/>
          </p:nvPr>
        </p:nvSpPr>
        <p:spPr>
          <a:xfrm>
            <a:off x="4165600" y="653182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Michael Vissers</a:t>
            </a:r>
            <a:endParaRPr/>
          </a:p>
        </p:txBody>
      </p:sp>
      <p:pic>
        <p:nvPicPr>
          <p:cNvPr id="189" name="Google Shape;18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7905" y="1103717"/>
            <a:ext cx="326186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1"/>
          <p:cNvSpPr/>
          <p:nvPr/>
        </p:nvSpPr>
        <p:spPr>
          <a:xfrm>
            <a:off x="4199575" y="2760350"/>
            <a:ext cx="785700" cy="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1"/>
          <p:cNvSpPr/>
          <p:nvPr/>
        </p:nvSpPr>
        <p:spPr>
          <a:xfrm>
            <a:off x="4047175" y="2836550"/>
            <a:ext cx="938100" cy="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5213975" y="2760350"/>
            <a:ext cx="752400" cy="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1"/>
          <p:cNvSpPr/>
          <p:nvPr/>
        </p:nvSpPr>
        <p:spPr>
          <a:xfrm>
            <a:off x="5233050" y="2836550"/>
            <a:ext cx="938100" cy="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1"/>
          <p:cNvSpPr/>
          <p:nvPr/>
        </p:nvSpPr>
        <p:spPr>
          <a:xfrm flipH="1">
            <a:off x="5213950" y="2760350"/>
            <a:ext cx="42900" cy="1191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1"/>
          <p:cNvSpPr/>
          <p:nvPr/>
        </p:nvSpPr>
        <p:spPr>
          <a:xfrm flipH="1">
            <a:off x="4942375" y="2760350"/>
            <a:ext cx="42900" cy="1191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1"/>
          <p:cNvSpPr/>
          <p:nvPr/>
        </p:nvSpPr>
        <p:spPr>
          <a:xfrm>
            <a:off x="5056825" y="1184900"/>
            <a:ext cx="42900" cy="365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1"/>
          <p:cNvSpPr/>
          <p:nvPr/>
        </p:nvSpPr>
        <p:spPr>
          <a:xfrm>
            <a:off x="5133025" y="1184900"/>
            <a:ext cx="42900" cy="365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1"/>
          <p:cNvSpPr/>
          <p:nvPr/>
        </p:nvSpPr>
        <p:spPr>
          <a:xfrm>
            <a:off x="5120640" y="3999550"/>
            <a:ext cx="42900" cy="365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1"/>
          <p:cNvSpPr/>
          <p:nvPr/>
        </p:nvSpPr>
        <p:spPr>
          <a:xfrm>
            <a:off x="5029200" y="3999550"/>
            <a:ext cx="42900" cy="365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1"/>
          <p:cNvSpPr/>
          <p:nvPr/>
        </p:nvSpPr>
        <p:spPr>
          <a:xfrm>
            <a:off x="5175925" y="1346825"/>
            <a:ext cx="338100" cy="429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1"/>
          <p:cNvSpPr/>
          <p:nvPr/>
        </p:nvSpPr>
        <p:spPr>
          <a:xfrm>
            <a:off x="4813925" y="1346825"/>
            <a:ext cx="243000" cy="429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1"/>
          <p:cNvSpPr/>
          <p:nvPr/>
        </p:nvSpPr>
        <p:spPr>
          <a:xfrm>
            <a:off x="5133025" y="4166616"/>
            <a:ext cx="338100" cy="429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1"/>
          <p:cNvSpPr/>
          <p:nvPr/>
        </p:nvSpPr>
        <p:spPr>
          <a:xfrm>
            <a:off x="4786200" y="4166616"/>
            <a:ext cx="243000" cy="429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1"/>
          <p:cNvSpPr/>
          <p:nvPr/>
        </p:nvSpPr>
        <p:spPr>
          <a:xfrm flipH="1">
            <a:off x="5111500" y="1964000"/>
            <a:ext cx="42900" cy="193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1"/>
          <p:cNvSpPr/>
          <p:nvPr/>
        </p:nvSpPr>
        <p:spPr>
          <a:xfrm flipH="1">
            <a:off x="5025150" y="1964000"/>
            <a:ext cx="42900" cy="193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1"/>
          <p:cNvSpPr txBox="1"/>
          <p:nvPr/>
        </p:nvSpPr>
        <p:spPr>
          <a:xfrm>
            <a:off x="4120650" y="1291875"/>
            <a:ext cx="1112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FF00"/>
                </a:solidFill>
                <a:latin typeface="Cutive"/>
                <a:ea typeface="Cutive"/>
                <a:cs typeface="Cutive"/>
                <a:sym typeface="Cutive"/>
              </a:rPr>
              <a:t>TiN</a:t>
            </a:r>
            <a:endParaRPr b="1" i="0" sz="2400" u="none" cap="none" strike="noStrike">
              <a:solidFill>
                <a:srgbClr val="00FF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4457250" y="2867150"/>
            <a:ext cx="7857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Cutive"/>
                <a:ea typeface="Cutive"/>
                <a:cs typeface="Cutive"/>
                <a:sym typeface="Cutive"/>
              </a:rPr>
              <a:t>Al</a:t>
            </a:r>
            <a:endParaRPr b="1" i="0" sz="2400" u="none" cap="none" strike="noStrike">
              <a:solidFill>
                <a:srgbClr val="FF00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208" name="Google Shape;208;p21"/>
          <p:cNvSpPr/>
          <p:nvPr/>
        </p:nvSpPr>
        <p:spPr>
          <a:xfrm>
            <a:off x="5025150" y="1963999"/>
            <a:ext cx="138300" cy="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9" name="Google Shape;209;p21"/>
          <p:cNvCxnSpPr/>
          <p:nvPr/>
        </p:nvCxnSpPr>
        <p:spPr>
          <a:xfrm>
            <a:off x="7078325" y="867575"/>
            <a:ext cx="0" cy="5646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0" name="Google Shape;210;p21"/>
          <p:cNvSpPr txBox="1"/>
          <p:nvPr/>
        </p:nvSpPr>
        <p:spPr>
          <a:xfrm>
            <a:off x="7324375" y="885950"/>
            <a:ext cx="40899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Previously implemented  in CPWs:</a:t>
            </a:r>
            <a:endParaRPr b="0" i="0" sz="14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211" name="Google Shape;211;p21"/>
          <p:cNvSpPr txBox="1"/>
          <p:nvPr/>
        </p:nvSpPr>
        <p:spPr>
          <a:xfrm>
            <a:off x="61500" y="1391800"/>
            <a:ext cx="4027800" cy="49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utive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Single layer Al and TiN devices have </a:t>
            </a:r>
            <a:r>
              <a:rPr lang="en-US" sz="2000">
                <a:latin typeface="Cutive"/>
                <a:ea typeface="Cutive"/>
                <a:cs typeface="Cutive"/>
                <a:sym typeface="Cutive"/>
              </a:rPr>
              <a:t>shown they can be close to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 ideal components</a:t>
            </a:r>
            <a:endParaRPr b="0" i="0" sz="20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utive"/>
              <a:buChar char="●"/>
            </a:pPr>
            <a:r>
              <a:rPr lang="en-US" sz="2000">
                <a:latin typeface="Cutive"/>
                <a:ea typeface="Cutive"/>
                <a:cs typeface="Cutive"/>
                <a:sym typeface="Cutive"/>
              </a:rPr>
              <a:t>Now, i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mplement a device where the capacitor is TiN and the inductor is  Al.</a:t>
            </a:r>
            <a:endParaRPr b="0" i="0" sz="20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utive"/>
              <a:buChar char="●"/>
            </a:pPr>
            <a:r>
              <a:rPr lang="en-US" sz="2000">
                <a:latin typeface="Cutive"/>
                <a:ea typeface="Cutive"/>
                <a:cs typeface="Cutive"/>
                <a:sym typeface="Cutive"/>
              </a:rPr>
              <a:t>Can we f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abricate the combined device without altering the ideal components?</a:t>
            </a:r>
            <a:endParaRPr b="0" i="0" sz="20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pic>
        <p:nvPicPr>
          <p:cNvPr id="212" name="Google Shape;21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71976" y="4162475"/>
            <a:ext cx="2706273" cy="246888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1"/>
          <p:cNvSpPr txBox="1"/>
          <p:nvPr/>
        </p:nvSpPr>
        <p:spPr>
          <a:xfrm>
            <a:off x="10065750" y="4883225"/>
            <a:ext cx="1528500" cy="14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and qubits</a:t>
            </a:r>
            <a:endParaRPr b="0" i="0" sz="14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214" name="Google Shape;214;p21"/>
          <p:cNvSpPr txBox="1"/>
          <p:nvPr/>
        </p:nvSpPr>
        <p:spPr>
          <a:xfrm>
            <a:off x="9765050" y="5807725"/>
            <a:ext cx="2503200" cy="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Chang, J. B., APL, </a:t>
            </a:r>
            <a:r>
              <a:rPr b="1" i="1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103,</a:t>
            </a: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012602. (2013)</a:t>
            </a:r>
            <a:endParaRPr b="0" i="0" sz="14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215" name="Google Shape;215;p21"/>
          <p:cNvSpPr txBox="1"/>
          <p:nvPr>
            <p:ph idx="12" type="sldNum"/>
          </p:nvPr>
        </p:nvSpPr>
        <p:spPr>
          <a:xfrm>
            <a:off x="10728689" y="6536960"/>
            <a:ext cx="146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"/>
          <p:cNvSpPr txBox="1"/>
          <p:nvPr>
            <p:ph type="title"/>
          </p:nvPr>
        </p:nvSpPr>
        <p:spPr>
          <a:xfrm>
            <a:off x="-1828800" y="132407"/>
            <a:ext cx="109728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5280"/>
              <a:buFont typeface="Rockwell"/>
              <a:buNone/>
            </a:pPr>
            <a:r>
              <a:rPr lang="en-US" sz="5280"/>
              <a:t>TiN-Al Process</a:t>
            </a:r>
            <a:endParaRPr/>
          </a:p>
        </p:txBody>
      </p:sp>
      <p:pic>
        <p:nvPicPr>
          <p:cNvPr id="221" name="Google Shape;22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463" y="1217427"/>
            <a:ext cx="514154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3"/>
          <p:cNvSpPr txBox="1"/>
          <p:nvPr/>
        </p:nvSpPr>
        <p:spPr>
          <a:xfrm>
            <a:off x="4878788" y="2818075"/>
            <a:ext cx="49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3"/>
          <p:cNvSpPr txBox="1"/>
          <p:nvPr/>
        </p:nvSpPr>
        <p:spPr>
          <a:xfrm>
            <a:off x="703691" y="2838616"/>
            <a:ext cx="49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3"/>
          <p:cNvSpPr txBox="1"/>
          <p:nvPr/>
        </p:nvSpPr>
        <p:spPr>
          <a:xfrm>
            <a:off x="2713383" y="2818075"/>
            <a:ext cx="343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3"/>
          <p:cNvSpPr txBox="1"/>
          <p:nvPr/>
        </p:nvSpPr>
        <p:spPr>
          <a:xfrm>
            <a:off x="2248525" y="4891313"/>
            <a:ext cx="4251000" cy="15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 Etch region for Al inductor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 sloped etch: want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smooth surface for Al &amp;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minimal overetch into Si,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TLS contribution of inductor surface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less important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0146" y="1217417"/>
            <a:ext cx="5138482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3"/>
          <p:cNvSpPr txBox="1"/>
          <p:nvPr/>
        </p:nvSpPr>
        <p:spPr>
          <a:xfrm>
            <a:off x="7291350" y="4954625"/>
            <a:ext cx="5227800" cy="12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2: Blanket sputter deposit 30 nm Al: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HF to remove native oxide,</a:t>
            </a:r>
            <a:r>
              <a:rPr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no ion clean</a:t>
            </a:r>
            <a:endParaRPr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Wet etch for inductor, ~1 um widths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Wafer scale non-uniformity of etch, but have LED trimmer to fix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23"/>
          <p:cNvPicPr preferRelativeResize="0"/>
          <p:nvPr/>
        </p:nvPicPr>
        <p:blipFill rotWithShape="1">
          <a:blip r:embed="rId5">
            <a:alphaModFix/>
          </a:blip>
          <a:srcRect b="30858" l="0" r="0" t="0"/>
          <a:stretch/>
        </p:blipFill>
        <p:spPr>
          <a:xfrm>
            <a:off x="9561277" y="61177"/>
            <a:ext cx="2571754" cy="126446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3"/>
          <p:cNvSpPr/>
          <p:nvPr/>
        </p:nvSpPr>
        <p:spPr>
          <a:xfrm>
            <a:off x="10894359" y="2854148"/>
            <a:ext cx="326100" cy="350100"/>
          </a:xfrm>
          <a:prstGeom prst="rect">
            <a:avLst/>
          </a:prstGeom>
          <a:noFill/>
          <a:ln cap="flat" cmpd="sng" w="34925">
            <a:solidFill>
              <a:srgbClr val="395E8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0" name="Google Shape;230;p23"/>
          <p:cNvCxnSpPr>
            <a:stCxn id="229" idx="1"/>
            <a:endCxn id="228" idx="1"/>
          </p:cNvCxnSpPr>
          <p:nvPr/>
        </p:nvCxnSpPr>
        <p:spPr>
          <a:xfrm rot="10800000">
            <a:off x="9561159" y="693398"/>
            <a:ext cx="1333200" cy="2335800"/>
          </a:xfrm>
          <a:prstGeom prst="straightConnector1">
            <a:avLst/>
          </a:prstGeom>
          <a:noFill/>
          <a:ln cap="flat" cmpd="sng" w="31750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31" name="Google Shape;231;p23"/>
          <p:cNvCxnSpPr>
            <a:endCxn id="228" idx="3"/>
          </p:cNvCxnSpPr>
          <p:nvPr/>
        </p:nvCxnSpPr>
        <p:spPr>
          <a:xfrm flipH="1" rot="10800000">
            <a:off x="11221931" y="693408"/>
            <a:ext cx="911100" cy="2353200"/>
          </a:xfrm>
          <a:prstGeom prst="straightConnector1">
            <a:avLst/>
          </a:prstGeom>
          <a:noFill/>
          <a:ln cap="flat" cmpd="sng" w="31750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32" name="Google Shape;232;p23"/>
          <p:cNvSpPr txBox="1"/>
          <p:nvPr/>
        </p:nvSpPr>
        <p:spPr>
          <a:xfrm>
            <a:off x="10436568" y="1456948"/>
            <a:ext cx="101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nm 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3"/>
          <p:cNvSpPr/>
          <p:nvPr/>
        </p:nvSpPr>
        <p:spPr>
          <a:xfrm>
            <a:off x="9384501" y="2740090"/>
            <a:ext cx="571200" cy="581400"/>
          </a:xfrm>
          <a:prstGeom prst="rect">
            <a:avLst/>
          </a:prstGeom>
          <a:noFill/>
          <a:ln cap="flat" cmpd="sng" w="38100">
            <a:solidFill>
              <a:srgbClr val="395E8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66485" y="67496"/>
            <a:ext cx="1928815" cy="1371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23"/>
          <p:cNvCxnSpPr/>
          <p:nvPr/>
        </p:nvCxnSpPr>
        <p:spPr>
          <a:xfrm rot="10800000">
            <a:off x="7240825" y="1456950"/>
            <a:ext cx="2118000" cy="1903200"/>
          </a:xfrm>
          <a:prstGeom prst="straightConnector1">
            <a:avLst/>
          </a:prstGeom>
          <a:noFill/>
          <a:ln cap="flat" cmpd="sng" w="31750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36" name="Google Shape;236;p23"/>
          <p:cNvCxnSpPr/>
          <p:nvPr/>
        </p:nvCxnSpPr>
        <p:spPr>
          <a:xfrm rot="10800000">
            <a:off x="9113675" y="135000"/>
            <a:ext cx="837300" cy="2577900"/>
          </a:xfrm>
          <a:prstGeom prst="straightConnector1">
            <a:avLst/>
          </a:prstGeom>
          <a:noFill/>
          <a:ln cap="flat" cmpd="sng" w="31750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37" name="Google Shape;237;p23"/>
          <p:cNvSpPr txBox="1"/>
          <p:nvPr>
            <p:ph idx="11" type="ftr"/>
          </p:nvPr>
        </p:nvSpPr>
        <p:spPr>
          <a:xfrm>
            <a:off x="4165600" y="653182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Michael Vissers</a:t>
            </a:r>
            <a:endParaRPr/>
          </a:p>
        </p:txBody>
      </p:sp>
      <p:sp>
        <p:nvSpPr>
          <p:cNvPr id="238" name="Google Shape;238;p23"/>
          <p:cNvSpPr txBox="1"/>
          <p:nvPr/>
        </p:nvSpPr>
        <p:spPr>
          <a:xfrm>
            <a:off x="8931518" y="6309900"/>
            <a:ext cx="34890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Wisbey, D. S., JAP </a:t>
            </a:r>
            <a:r>
              <a:rPr b="1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108</a:t>
            </a:r>
            <a:r>
              <a:rPr b="0" i="0" lang="en-US" sz="1400" u="none" cap="none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093918 (2010)</a:t>
            </a:r>
            <a:endParaRPr b="1" i="1" sz="1400" u="sng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239" name="Google Shape;239;p23"/>
          <p:cNvSpPr txBox="1"/>
          <p:nvPr/>
        </p:nvSpPr>
        <p:spPr>
          <a:xfrm>
            <a:off x="-413125" y="4887925"/>
            <a:ext cx="3195000" cy="17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0:  Deposit Stoich. TiN</a:t>
            </a:r>
            <a:endParaRPr b="0" i="0" sz="14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utive"/>
              <a:buChar char="○"/>
            </a:pPr>
            <a:r>
              <a:rPr b="0" i="0" lang="en-US" sz="14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FZ i-Si device layer of 146 um SOI wafer</a:t>
            </a:r>
            <a:endParaRPr b="0" i="0" sz="14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utive"/>
              <a:buChar char="○"/>
            </a:pPr>
            <a:r>
              <a:rPr b="0" i="0" lang="en-US" sz="1400" u="none" cap="none" strike="noStrike">
                <a:solidFill>
                  <a:srgbClr val="000000"/>
                </a:solidFill>
                <a:latin typeface="Cutive"/>
                <a:ea typeface="Cutive"/>
                <a:cs typeface="Cutive"/>
                <a:sym typeface="Cutive"/>
              </a:rPr>
              <a:t>HF to remove oxide </a:t>
            </a:r>
            <a:endParaRPr b="0" i="0" sz="1400" u="none" cap="none" strike="noStrike">
              <a:solidFill>
                <a:srgbClr val="000000"/>
              </a:solidFill>
              <a:latin typeface="Cutive"/>
              <a:ea typeface="Cutive"/>
              <a:cs typeface="Cutive"/>
              <a:sym typeface="Cutive"/>
            </a:endParaRPr>
          </a:p>
        </p:txBody>
      </p:sp>
      <p:sp>
        <p:nvSpPr>
          <p:cNvPr id="240" name="Google Shape;240;p23"/>
          <p:cNvSpPr txBox="1"/>
          <p:nvPr>
            <p:ph idx="12" type="sldNum"/>
          </p:nvPr>
        </p:nvSpPr>
        <p:spPr>
          <a:xfrm>
            <a:off x="10728689" y="6536960"/>
            <a:ext cx="146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fld id="{00000000-1234-1234-1234-123412341234}" type="slidenum">
              <a:rPr lang="en-US"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hubmayr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2019-07-11T19:34:56Z</dcterms:created>
  <dc:creator>Vissers, Michael (Fed)</dc:creator>
</cp:coreProperties>
</file>