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49" r:id="rId3"/>
    <p:sldId id="336" r:id="rId4"/>
    <p:sldId id="347" r:id="rId5"/>
    <p:sldId id="348" r:id="rId6"/>
    <p:sldId id="337" r:id="rId7"/>
    <p:sldId id="327" r:id="rId8"/>
    <p:sldId id="359" r:id="rId9"/>
    <p:sldId id="332" r:id="rId10"/>
    <p:sldId id="338" r:id="rId11"/>
    <p:sldId id="358" r:id="rId12"/>
    <p:sldId id="354" r:id="rId13"/>
    <p:sldId id="369" r:id="rId14"/>
    <p:sldId id="363" r:id="rId15"/>
    <p:sldId id="367" r:id="rId16"/>
    <p:sldId id="371" r:id="rId17"/>
    <p:sldId id="355" r:id="rId18"/>
    <p:sldId id="352" r:id="rId19"/>
    <p:sldId id="344" r:id="rId20"/>
    <p:sldId id="370" r:id="rId21"/>
    <p:sldId id="350" r:id="rId22"/>
    <p:sldId id="263" r:id="rId23"/>
    <p:sldId id="372" r:id="rId24"/>
    <p:sldId id="330" r:id="rId25"/>
    <p:sldId id="3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0000"/>
    <a:srgbClr val="DB501B"/>
    <a:srgbClr val="0172BB"/>
    <a:srgbClr val="D24D14"/>
    <a:srgbClr val="D94C0D"/>
    <a:srgbClr val="0273BF"/>
    <a:srgbClr val="BF9000"/>
    <a:srgbClr val="036FBB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1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B1208-908A-4967-A49C-22C356B542F4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5EE84-A82A-45C3-BE63-650E9DD1B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2 and 3 to be more similar in transition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2B5EC-4A80-42D2-BDC6-4243CBA956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2 and 3 to be more similar in transition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2B5EC-4A80-42D2-BDC6-4243CBA956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5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2 and 3 to be more similar in transition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2B5EC-4A80-42D2-BDC6-4243CBA956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4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2 and 3 to be more similar in transition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2B5EC-4A80-42D2-BDC6-4243CBA956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Ref. Steve Smith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2B5EC-4A80-42D2-BDC6-4243CBA956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2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93DE-B00A-4E5B-8147-13EF63730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2443B-34E1-4617-A6C1-71E57E6E5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1E22F-9997-43CB-914C-C2723DF8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2F8C-63A7-484E-9468-381EC0E547C5}" type="datetime1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1F372-738C-4492-B5D7-E6515765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F6543-6A3A-4C11-B34E-CB3B5EBD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0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FD9C-D5F9-46E3-9422-EDE04D08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FF9A8-ECB0-44DD-AA8B-5A7C6CE0B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1B821-4EFF-43AE-9A5D-C6CAA9C33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46A5-64A7-4BED-8617-964B0273D8AF}" type="datetime1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D4A30-9656-4888-86D1-EBBF3A09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B6791-F938-4A1B-9073-9C102793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3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57F75-74A4-48B0-A67B-400FBD4C6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A6EEB-1304-43A9-9F8C-475D8F9F8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3C5B8-0287-4F1F-AC7E-0C8BE00B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75B7-0BCD-40A6-A6CF-637B510EE068}" type="datetime1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DA27C-FB7B-4689-8CB2-BBBD0B40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B84B8-8D8B-4D71-B7B6-D244D0CE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0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CC5C-2CD2-4507-933B-9C0152F0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0A43C-E138-41C8-A31D-6B3FA7795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68030-FD3E-447C-B696-BEEECE29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955F-7076-44DB-92D3-1F0BA0CB7479}" type="datetime1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980DE-E7C2-468A-A957-A6652E7C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A38F0-085B-4B5A-9BD8-D8A82856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1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2BA29-4177-4776-9AEC-323651DD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40D1-23D8-4234-AA32-FE1B989B3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B2D84-D175-4582-9849-C47B2088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713B-BA80-4D5E-9160-915E4C9BDEDC}" type="datetime1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55E38-DCC5-4DD2-8DF9-2255B6DE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44756-2327-4109-8CB4-41623663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F45B-C35B-4E75-B9EF-811CC9F5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7FFBD-FA8D-4A6A-B3F7-976BDFD73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059B0-E69B-4CB9-8F8A-07C60501D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7972D-6A3E-4232-BA00-81C3E4D0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B296-B03F-4865-82B1-1DBB2C27E2A4}" type="datetime1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EBD4-2D5A-4111-B346-DE10C9E4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AF8C1-79B8-4A75-988B-129EB587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1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70BE-4731-40CA-A33A-ADC6BA6D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E3034-8E1B-4845-AEF1-D44DF5EE9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DE74E-64B9-4DF4-816A-73E163B5B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EE8C5-5DE9-4E86-B657-DEB790BE5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DC2A91-9F18-4F5B-9D5D-16A6B2ABC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0A9BF-3732-4490-91C2-2E51E14A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D6DF-070D-43B2-B796-4C2E47C6B1BE}" type="datetime1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6538C-D750-4159-A319-111F55AD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FC6A2-C70D-4989-A56E-CFC51E7A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CA7D-5569-4750-A939-618077DB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A4717-52D7-4810-9425-3A42CFA8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43B7-6909-4A81-AFB2-25DE24B5B8DD}" type="datetime1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5764C-A7A5-46DA-9265-192879A1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3102E-1477-45B9-98A0-0D785091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2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A2F1D-A60B-45E0-AB3A-59E7890A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D043-C993-4224-957C-8478C1B14714}" type="datetime1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AC4EC-8336-4118-9497-94C04EC7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69450-D832-42F2-8D2F-873614FD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4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92F1-15ED-4685-A0AB-B62DE609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BD35-CC42-465E-9BBD-27885448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65D49-3A69-4B9B-AA31-380EB7EFE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A3E28-0685-40CE-9552-FBDFC810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A435-C1FD-49FF-898C-90DF7C80AD36}" type="datetime1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C01CD-9BBB-4783-8D4F-3FE464AD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9E709-C45E-4D1B-B378-1EE0EB31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1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AC43-6F96-4346-9B98-B17FA5C4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52AC2-6ECA-4BED-BCAA-965E7F8C9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321C0-4C69-4414-BC70-3C2E3B712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149CA-FDA7-4847-8BE6-0D244EE5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332D-3AC3-4750-A550-DBEB4109B760}" type="datetime1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168BB-6EEA-4FE2-A41D-485679E7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A807B-AD40-49FB-ACDE-FD31E2A2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9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95606-B55A-4111-ABA2-FBF0B7F6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DDA5A-2A49-4B6F-A7DD-D5EE09376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CDC9-DDB9-47DE-AAEB-7BA9ADB3F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B690-371C-495F-B816-23721A2C82E7}" type="datetime1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AC38C-E4F4-4B27-850C-B6AC69264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07BF2-CC50-49AE-86C2-B18726279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34B6E-F206-4D36-B281-7F0D8A69C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2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0DA6925-5B45-4AB7-8B41-16FFCDA2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5"/>
          <a:stretch/>
        </p:blipFill>
        <p:spPr>
          <a:xfrm>
            <a:off x="5278252" y="2314145"/>
            <a:ext cx="4925861" cy="4359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455E66-469F-4EC5-899C-5846D21A9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87"/>
          <a:stretch/>
        </p:blipFill>
        <p:spPr>
          <a:xfrm>
            <a:off x="67098" y="4582130"/>
            <a:ext cx="4572738" cy="22140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EABE01-9672-4F5F-BEFC-E5F606B34182}"/>
              </a:ext>
            </a:extLst>
          </p:cNvPr>
          <p:cNvSpPr txBox="1">
            <a:spLocks/>
          </p:cNvSpPr>
          <p:nvPr/>
        </p:nvSpPr>
        <p:spPr>
          <a:xfrm>
            <a:off x="-29013" y="-24252"/>
            <a:ext cx="11578802" cy="630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Advances in Time Division Multiplexing for X-ray TES arrays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F801E-DAE2-4BE6-8F33-78E08FD64051}"/>
              </a:ext>
            </a:extLst>
          </p:cNvPr>
          <p:cNvSpPr txBox="1"/>
          <p:nvPr/>
        </p:nvSpPr>
        <p:spPr>
          <a:xfrm>
            <a:off x="308522" y="4324374"/>
            <a:ext cx="4520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40 row TDM X-IFU demo (NASA LPA 2.5a TES array)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57018-1F7E-4961-AB98-2622715E892D}"/>
              </a:ext>
            </a:extLst>
          </p:cNvPr>
          <p:cNvSpPr txBox="1"/>
          <p:nvPr/>
        </p:nvSpPr>
        <p:spPr>
          <a:xfrm>
            <a:off x="516680" y="4626686"/>
            <a:ext cx="22883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 K</a:t>
            </a: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(6.9 keV)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column   X 40-row TDM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combined, ~190 k counts</a:t>
            </a:r>
          </a:p>
          <a:p>
            <a:r>
              <a:rPr lang="el-GR" sz="1600" i="1" dirty="0">
                <a:solidFill>
                  <a:srgbClr val="DC0000"/>
                </a:solidFill>
              </a:rPr>
              <a:t>Δ</a:t>
            </a:r>
            <a:r>
              <a:rPr lang="en-US" sz="1600" i="1" dirty="0">
                <a:solidFill>
                  <a:srgbClr val="DC0000"/>
                </a:solidFill>
              </a:rPr>
              <a:t>E</a:t>
            </a:r>
            <a:r>
              <a:rPr lang="en-US" sz="1600" baseline="-25000" dirty="0">
                <a:solidFill>
                  <a:srgbClr val="DC0000"/>
                </a:solidFill>
              </a:rPr>
              <a:t>FWHM</a:t>
            </a:r>
            <a:r>
              <a:rPr lang="en-US" sz="1600" dirty="0">
                <a:solidFill>
                  <a:srgbClr val="DC0000"/>
                </a:solidFill>
              </a:rPr>
              <a:t> = 2.40 ± 0.02 eV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CCC1AA-126B-45F2-9086-5C4653388F5C}"/>
              </a:ext>
            </a:extLst>
          </p:cNvPr>
          <p:cNvSpPr/>
          <p:nvPr/>
        </p:nvSpPr>
        <p:spPr>
          <a:xfrm>
            <a:off x="516355" y="551091"/>
            <a:ext cx="7341194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Malcolm Durkin, on behalf of US Athena Collaboration.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74AB06-5692-44EF-9B6A-BC03DF1E4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5" y="1404564"/>
            <a:ext cx="3830486" cy="2911495"/>
          </a:xfrm>
          <a:prstGeom prst="rect">
            <a:avLst/>
          </a:prstGeom>
          <a:ln w="38100">
            <a:noFill/>
          </a:ln>
        </p:spPr>
      </p:pic>
      <p:sp>
        <p:nvSpPr>
          <p:cNvPr id="2" name="AutoShape 2" descr="Home">
            <a:extLst>
              <a:ext uri="{FF2B5EF4-FFF2-40B4-BE49-F238E27FC236}">
                <a16:creationId xmlns:a16="http://schemas.microsoft.com/office/drawing/2014/main" id="{75800ED7-12DB-4523-9B2B-3B6CB7A2C7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826406"/>
            <a:ext cx="2754994" cy="27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C972A5-3A75-4866-A14E-C15DF41FFA64}"/>
              </a:ext>
            </a:extLst>
          </p:cNvPr>
          <p:cNvSpPr txBox="1"/>
          <p:nvPr/>
        </p:nvSpPr>
        <p:spPr>
          <a:xfrm>
            <a:off x="375989" y="1070457"/>
            <a:ext cx="2711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NASA LPA 2.5a TES array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0FD7F-CC6F-4F04-BF67-AD4EBEC9D176}"/>
              </a:ext>
            </a:extLst>
          </p:cNvPr>
          <p:cNvSpPr txBox="1"/>
          <p:nvPr/>
        </p:nvSpPr>
        <p:spPr>
          <a:xfrm>
            <a:off x="3427802" y="998149"/>
            <a:ext cx="576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University of Colorado, Boulder: Malcolm.Durkin@NIST.gov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7A2EE-6753-4C05-8520-DE3C54EC8ABB}"/>
              </a:ext>
            </a:extLst>
          </p:cNvPr>
          <p:cNvSpPr txBox="1"/>
          <p:nvPr/>
        </p:nvSpPr>
        <p:spPr>
          <a:xfrm>
            <a:off x="5617598" y="1565539"/>
            <a:ext cx="537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New flux locked loop Controller Algorithm Simulations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D36531-5152-49B4-AC7E-80487DB315F2}"/>
              </a:ext>
            </a:extLst>
          </p:cNvPr>
          <p:cNvSpPr txBox="1"/>
          <p:nvPr/>
        </p:nvSpPr>
        <p:spPr>
          <a:xfrm>
            <a:off x="5803053" y="1906472"/>
            <a:ext cx="4520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Highest energy pulse that the controller can handle.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58ACE0-A42E-45F1-B60F-A03E814F85F9}"/>
              </a:ext>
            </a:extLst>
          </p:cNvPr>
          <p:cNvSpPr txBox="1"/>
          <p:nvPr/>
        </p:nvSpPr>
        <p:spPr>
          <a:xfrm>
            <a:off x="8220976" y="4321004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172BB"/>
                </a:solidFill>
              </a:rPr>
              <a:t>Old Algorithm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290E88-FA71-40D5-9DEF-CCBD2B4F10CB}"/>
              </a:ext>
            </a:extLst>
          </p:cNvPr>
          <p:cNvSpPr txBox="1"/>
          <p:nvPr/>
        </p:nvSpPr>
        <p:spPr>
          <a:xfrm>
            <a:off x="6427386" y="3180478"/>
            <a:ext cx="159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B501B"/>
                </a:solidFill>
              </a:rPr>
              <a:t>New Algorithm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47277-E909-4CE1-8C36-7B3E40DBDF72}"/>
              </a:ext>
            </a:extLst>
          </p:cNvPr>
          <p:cNvSpPr txBox="1"/>
          <p:nvPr/>
        </p:nvSpPr>
        <p:spPr>
          <a:xfrm>
            <a:off x="6308366" y="2578140"/>
            <a:ext cx="233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 row TDM for X-IFU?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3E2FE0D-AD71-4230-A598-0529A564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96E59079-509F-41E8-BCC7-A748F43E9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5197" y="289371"/>
            <a:ext cx="6757230" cy="5315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305398-E11D-497F-98FB-76D171E5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92" y="-280641"/>
            <a:ext cx="10515600" cy="1325563"/>
          </a:xfrm>
        </p:spPr>
        <p:txBody>
          <a:bodyPr/>
          <a:lstStyle/>
          <a:p>
            <a:r>
              <a:rPr lang="en-US" dirty="0"/>
              <a:t>40 Row Demo for X-IFU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1DE983-9F4E-475C-8E0D-49E177C8F45D}"/>
              </a:ext>
            </a:extLst>
          </p:cNvPr>
          <p:cNvSpPr txBox="1"/>
          <p:nvPr/>
        </p:nvSpPr>
        <p:spPr>
          <a:xfrm>
            <a:off x="4202129" y="3537940"/>
            <a:ext cx="226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X-IFU Requirements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6308BE-86E4-40CC-84E4-BD230CAD7BC9}"/>
              </a:ext>
            </a:extLst>
          </p:cNvPr>
          <p:cNvSpPr txBox="1"/>
          <p:nvPr/>
        </p:nvSpPr>
        <p:spPr>
          <a:xfrm rot="19660048">
            <a:off x="7018859" y="2746971"/>
            <a:ext cx="232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C0C"/>
                </a:solidFill>
              </a:rPr>
              <a:t>TDM 1x40: Achieved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1F2BC-9087-433F-8898-397FAFEAE8B1}"/>
              </a:ext>
            </a:extLst>
          </p:cNvPr>
          <p:cNvSpPr txBox="1"/>
          <p:nvPr/>
        </p:nvSpPr>
        <p:spPr>
          <a:xfrm rot="20478797">
            <a:off x="6276128" y="3928357"/>
            <a:ext cx="3099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Non-multiplexed: estimated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1F0B9-A0CA-4273-A966-692C930D8949}"/>
              </a:ext>
            </a:extLst>
          </p:cNvPr>
          <p:cNvSpPr txBox="1"/>
          <p:nvPr/>
        </p:nvSpPr>
        <p:spPr>
          <a:xfrm flipH="1">
            <a:off x="2620226" y="5635429"/>
            <a:ext cx="7486941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Durkin et al.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Trans. Appl. Supercond.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25000305 (2019).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EEF97A-AC0B-4EB9-BAED-5E51BD4F22E0}"/>
              </a:ext>
            </a:extLst>
          </p:cNvPr>
          <p:cNvSpPr txBox="1"/>
          <p:nvPr/>
        </p:nvSpPr>
        <p:spPr>
          <a:xfrm>
            <a:off x="3793633" y="3905502"/>
            <a:ext cx="232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FF00"/>
                </a:solidFill>
              </a:rPr>
              <a:t>TDM 3x40: Achieved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D57C3C-DC7E-4B67-9737-A71D0DE53A29}"/>
              </a:ext>
            </a:extLst>
          </p:cNvPr>
          <p:cNvSpPr txBox="1"/>
          <p:nvPr/>
        </p:nvSpPr>
        <p:spPr>
          <a:xfrm>
            <a:off x="1178158" y="6100767"/>
            <a:ext cx="9951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Future testing will occur on 960 pixel (40 row x 24 column ) TDM systems under construction. </a:t>
            </a:r>
          </a:p>
          <a:p>
            <a:r>
              <a:rPr lang="en-US" sz="2000" dirty="0"/>
              <a:t>See </a:t>
            </a:r>
            <a:r>
              <a:rPr lang="en-US" sz="2000" b="1" dirty="0"/>
              <a:t>W. B. Doriese et al. Poster Session</a:t>
            </a:r>
            <a:r>
              <a:rPr lang="en-US" sz="2000" dirty="0"/>
              <a:t>.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7B6DBF3-CAD2-4A02-B0E5-ABAB0FD4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E5680-5FFF-42B9-9EF2-AF5829BA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 Beyond 40 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3EFE-344B-4F0E-86AF-08FFA824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806174"/>
            <a:ext cx="10979150" cy="154701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TDM is a credible readout option for X-IFU and meets its specifications.</a:t>
            </a:r>
          </a:p>
          <a:p>
            <a:r>
              <a:rPr lang="en-US" dirty="0"/>
              <a:t>Further improvements are desirable to save spacecraft resources and/or offer expanded capabilities.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6E8ED-26BC-426E-8AAE-314F0242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8FF5F-4FF0-4D87-BF82-8C9D75415354}"/>
              </a:ext>
            </a:extLst>
          </p:cNvPr>
          <p:cNvSpPr/>
          <p:nvPr/>
        </p:nvSpPr>
        <p:spPr>
          <a:xfrm>
            <a:off x="838200" y="3627819"/>
            <a:ext cx="9588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A new flux locked loop controller could allow significant increases in row count.</a:t>
            </a:r>
          </a:p>
        </p:txBody>
      </p:sp>
    </p:spTree>
    <p:extLst>
      <p:ext uri="{BB962C8B-B14F-4D97-AF65-F5344CB8AC3E}">
        <p14:creationId xmlns:p14="http://schemas.microsoft.com/office/powerpoint/2010/main" val="132662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862856A-E83A-4C62-B987-FBD53F8EA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/>
          <a:stretch/>
        </p:blipFill>
        <p:spPr>
          <a:xfrm>
            <a:off x="4512025" y="1425933"/>
            <a:ext cx="2476873" cy="5091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7E4503-584F-495F-BB40-5D720123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49" y="-252413"/>
            <a:ext cx="7477125" cy="1325563"/>
          </a:xfrm>
        </p:spPr>
        <p:txBody>
          <a:bodyPr/>
          <a:lstStyle/>
          <a:p>
            <a:r>
              <a:rPr lang="en-US" dirty="0"/>
              <a:t>The Digital Flux Locked Loop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807B9DD-724A-464A-9419-913869451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80" t="3913" r="4775" b="2600"/>
          <a:stretch/>
        </p:blipFill>
        <p:spPr>
          <a:xfrm>
            <a:off x="235640" y="1207527"/>
            <a:ext cx="3868297" cy="28908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DCF609D-2F7E-437D-97E5-14491CAB1038}"/>
              </a:ext>
            </a:extLst>
          </p:cNvPr>
          <p:cNvSpPr/>
          <p:nvPr/>
        </p:nvSpPr>
        <p:spPr>
          <a:xfrm>
            <a:off x="2162615" y="2781744"/>
            <a:ext cx="118014" cy="1247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6857F-3487-4546-B438-B598324997FC}"/>
              </a:ext>
            </a:extLst>
          </p:cNvPr>
          <p:cNvSpPr txBox="1"/>
          <p:nvPr/>
        </p:nvSpPr>
        <p:spPr>
          <a:xfrm>
            <a:off x="2290154" y="2703260"/>
            <a:ext cx="114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Lock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D0E723-B3F7-42E2-81FA-87F24B0ACE15}"/>
              </a:ext>
            </a:extLst>
          </p:cNvPr>
          <p:cNvSpPr txBox="1"/>
          <p:nvPr/>
        </p:nvSpPr>
        <p:spPr>
          <a:xfrm>
            <a:off x="147698" y="728928"/>
            <a:ext cx="392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linearize our SQUID amplifiers using a Flux locked loop.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D9C0DA-1C39-4960-A8CC-9490063809AF}"/>
              </a:ext>
            </a:extLst>
          </p:cNvPr>
          <p:cNvSpPr txBox="1"/>
          <p:nvPr/>
        </p:nvSpPr>
        <p:spPr>
          <a:xfrm>
            <a:off x="6745621" y="3429041"/>
            <a:ext cx="8527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Row 0</a:t>
            </a:r>
          </a:p>
          <a:p>
            <a:r>
              <a:rPr lang="en-US" sz="1350" dirty="0"/>
              <a:t>(on)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39FE4A-CDDE-4FF2-B55D-D129958CBF14}"/>
              </a:ext>
            </a:extLst>
          </p:cNvPr>
          <p:cNvSpPr txBox="1"/>
          <p:nvPr/>
        </p:nvSpPr>
        <p:spPr>
          <a:xfrm>
            <a:off x="6745621" y="4992609"/>
            <a:ext cx="771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Row 1</a:t>
            </a:r>
          </a:p>
          <a:p>
            <a:r>
              <a:rPr lang="en-US" sz="1350" dirty="0"/>
              <a:t>(off)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CD1EF6-636E-474B-8E86-503B9B3EFA84}"/>
              </a:ext>
            </a:extLst>
          </p:cNvPr>
          <p:cNvSpPr txBox="1"/>
          <p:nvPr/>
        </p:nvSpPr>
        <p:spPr>
          <a:xfrm>
            <a:off x="5695825" y="121347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V</a:t>
            </a:r>
            <a:r>
              <a:rPr lang="en-US" baseline="-25000" dirty="0" err="1"/>
              <a:t>err</a:t>
            </a:r>
            <a:endParaRPr lang="en-US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9CAB59-06B7-48EE-B75E-9805D6990C7E}"/>
              </a:ext>
            </a:extLst>
          </p:cNvPr>
          <p:cNvSpPr txBox="1"/>
          <p:nvPr/>
        </p:nvSpPr>
        <p:spPr>
          <a:xfrm>
            <a:off x="5295715" y="169835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baseline="-25000" dirty="0"/>
              <a:t>SQ1B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4CF807-2573-4001-8F6A-7DE704334FBB}"/>
              </a:ext>
            </a:extLst>
          </p:cNvPr>
          <p:cNvSpPr/>
          <p:nvPr/>
        </p:nvSpPr>
        <p:spPr>
          <a:xfrm>
            <a:off x="4389213" y="1268111"/>
            <a:ext cx="3048000" cy="5327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D523CE-422C-4F66-B57D-605660D93E5A}"/>
              </a:ext>
            </a:extLst>
          </p:cNvPr>
          <p:cNvSpPr txBox="1"/>
          <p:nvPr/>
        </p:nvSpPr>
        <p:spPr>
          <a:xfrm>
            <a:off x="4435590" y="667372"/>
            <a:ext cx="321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TDM column has one flux feedback line.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6F5C4-5BC9-449E-AF1D-DE955AA46C04}"/>
              </a:ext>
            </a:extLst>
          </p:cNvPr>
          <p:cNvSpPr txBox="1"/>
          <p:nvPr/>
        </p:nvSpPr>
        <p:spPr>
          <a:xfrm>
            <a:off x="1524297" y="4138498"/>
            <a:ext cx="253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active SQ1 is locked.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CCA448-AE74-41CA-AFDE-BF265CE67D8F}"/>
              </a:ext>
            </a:extLst>
          </p:cNvPr>
          <p:cNvCxnSpPr>
            <a:cxnSpLocks/>
          </p:cNvCxnSpPr>
          <p:nvPr/>
        </p:nvCxnSpPr>
        <p:spPr>
          <a:xfrm flipV="1">
            <a:off x="3936642" y="3877817"/>
            <a:ext cx="1683841" cy="379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D562242-CD5A-4B5E-949C-A1C15EA3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4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862856A-E83A-4C62-B987-FBD53F8EA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/>
          <a:stretch/>
        </p:blipFill>
        <p:spPr>
          <a:xfrm>
            <a:off x="4512025" y="1425933"/>
            <a:ext cx="2476873" cy="5091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7E4503-584F-495F-BB40-5D720123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49" y="-252413"/>
            <a:ext cx="7477125" cy="1325563"/>
          </a:xfrm>
        </p:spPr>
        <p:txBody>
          <a:bodyPr/>
          <a:lstStyle/>
          <a:p>
            <a:r>
              <a:rPr lang="en-US" dirty="0"/>
              <a:t>The Digital Flux Locked Loop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807B9DD-724A-464A-9419-913869451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80" t="3913" r="4775" b="2600"/>
          <a:stretch/>
        </p:blipFill>
        <p:spPr>
          <a:xfrm>
            <a:off x="235640" y="1207527"/>
            <a:ext cx="3868297" cy="28908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DCF609D-2F7E-437D-97E5-14491CAB1038}"/>
              </a:ext>
            </a:extLst>
          </p:cNvPr>
          <p:cNvSpPr/>
          <p:nvPr/>
        </p:nvSpPr>
        <p:spPr>
          <a:xfrm>
            <a:off x="2162615" y="2781744"/>
            <a:ext cx="118014" cy="1247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6857F-3487-4546-B438-B598324997FC}"/>
              </a:ext>
            </a:extLst>
          </p:cNvPr>
          <p:cNvSpPr txBox="1"/>
          <p:nvPr/>
        </p:nvSpPr>
        <p:spPr>
          <a:xfrm>
            <a:off x="2290154" y="2703260"/>
            <a:ext cx="114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Lock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D0E723-B3F7-42E2-81FA-87F24B0ACE15}"/>
              </a:ext>
            </a:extLst>
          </p:cNvPr>
          <p:cNvSpPr txBox="1"/>
          <p:nvPr/>
        </p:nvSpPr>
        <p:spPr>
          <a:xfrm>
            <a:off x="147698" y="728928"/>
            <a:ext cx="392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linearize our SQUID amplifiers using a Flux locked loop.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D9C0DA-1C39-4960-A8CC-9490063809AF}"/>
              </a:ext>
            </a:extLst>
          </p:cNvPr>
          <p:cNvSpPr txBox="1"/>
          <p:nvPr/>
        </p:nvSpPr>
        <p:spPr>
          <a:xfrm>
            <a:off x="6745621" y="3429041"/>
            <a:ext cx="8527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Row 0</a:t>
            </a:r>
          </a:p>
          <a:p>
            <a:r>
              <a:rPr lang="en-US" sz="1350" dirty="0"/>
              <a:t>(on)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39FE4A-CDDE-4FF2-B55D-D129958CBF14}"/>
              </a:ext>
            </a:extLst>
          </p:cNvPr>
          <p:cNvSpPr txBox="1"/>
          <p:nvPr/>
        </p:nvSpPr>
        <p:spPr>
          <a:xfrm>
            <a:off x="6745621" y="4992609"/>
            <a:ext cx="771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Row 1</a:t>
            </a:r>
          </a:p>
          <a:p>
            <a:r>
              <a:rPr lang="en-US" sz="1350" dirty="0"/>
              <a:t>(off)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CD1EF6-636E-474B-8E86-503B9B3EFA84}"/>
              </a:ext>
            </a:extLst>
          </p:cNvPr>
          <p:cNvSpPr txBox="1"/>
          <p:nvPr/>
        </p:nvSpPr>
        <p:spPr>
          <a:xfrm>
            <a:off x="5695825" y="121347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V</a:t>
            </a:r>
            <a:r>
              <a:rPr lang="en-US" baseline="-25000" dirty="0" err="1"/>
              <a:t>err</a:t>
            </a:r>
            <a:endParaRPr lang="en-US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9CAB59-06B7-48EE-B75E-9805D6990C7E}"/>
              </a:ext>
            </a:extLst>
          </p:cNvPr>
          <p:cNvSpPr txBox="1"/>
          <p:nvPr/>
        </p:nvSpPr>
        <p:spPr>
          <a:xfrm>
            <a:off x="5295715" y="169835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baseline="-25000" dirty="0"/>
              <a:t>SQ1B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4CF807-2573-4001-8F6A-7DE704334FBB}"/>
              </a:ext>
            </a:extLst>
          </p:cNvPr>
          <p:cNvSpPr/>
          <p:nvPr/>
        </p:nvSpPr>
        <p:spPr>
          <a:xfrm>
            <a:off x="4389213" y="1268111"/>
            <a:ext cx="3048000" cy="5327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D523CE-422C-4F66-B57D-605660D93E5A}"/>
              </a:ext>
            </a:extLst>
          </p:cNvPr>
          <p:cNvSpPr txBox="1"/>
          <p:nvPr/>
        </p:nvSpPr>
        <p:spPr>
          <a:xfrm>
            <a:off x="4435590" y="667372"/>
            <a:ext cx="321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TDM column has one flux feedback line.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D6C4700-7D74-4A9F-82B4-EAC14D6A2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89" y="1674936"/>
            <a:ext cx="4328370" cy="4539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76680C1-42C0-4316-A9B7-B830E822A593}"/>
              </a:ext>
            </a:extLst>
          </p:cNvPr>
          <p:cNvSpPr txBox="1"/>
          <p:nvPr/>
        </p:nvSpPr>
        <p:spPr>
          <a:xfrm>
            <a:off x="8752636" y="2097253"/>
            <a:ext cx="325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SSA readout used as error signal.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F039316-B50E-45D4-8583-E96C4C1FA626}"/>
              </a:ext>
            </a:extLst>
          </p:cNvPr>
          <p:cNvCxnSpPr/>
          <p:nvPr/>
        </p:nvCxnSpPr>
        <p:spPr>
          <a:xfrm>
            <a:off x="10000996" y="2061912"/>
            <a:ext cx="1476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67F7AF0-663E-4252-9BD8-06678B65B457}"/>
              </a:ext>
            </a:extLst>
          </p:cNvPr>
          <p:cNvCxnSpPr/>
          <p:nvPr/>
        </p:nvCxnSpPr>
        <p:spPr>
          <a:xfrm>
            <a:off x="7705738" y="2072712"/>
            <a:ext cx="71437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DE10117-F4C4-43D9-8E5A-3CB250C64539}"/>
              </a:ext>
            </a:extLst>
          </p:cNvPr>
          <p:cNvSpPr txBox="1"/>
          <p:nvPr/>
        </p:nvSpPr>
        <p:spPr>
          <a:xfrm>
            <a:off x="7458088" y="2349609"/>
            <a:ext cx="30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9000"/>
                </a:solidFill>
              </a:rPr>
              <a:t>Feedback updated next frame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467487B-10C2-459E-ADBF-807FD43D3937}"/>
              </a:ext>
            </a:extLst>
          </p:cNvPr>
          <p:cNvCxnSpPr>
            <a:cxnSpLocks/>
          </p:cNvCxnSpPr>
          <p:nvPr/>
        </p:nvCxnSpPr>
        <p:spPr>
          <a:xfrm>
            <a:off x="8062925" y="2072712"/>
            <a:ext cx="0" cy="276897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DC33492-D8C1-4222-9B2A-6ED6D1F88AC4}"/>
              </a:ext>
            </a:extLst>
          </p:cNvPr>
          <p:cNvSpPr txBox="1"/>
          <p:nvPr/>
        </p:nvSpPr>
        <p:spPr>
          <a:xfrm>
            <a:off x="7736239" y="1017396"/>
            <a:ext cx="3725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SQ1 FLL is updated once a frame</a:t>
            </a:r>
          </a:p>
          <a:p>
            <a:r>
              <a:rPr lang="en-US" dirty="0"/>
              <a:t>using an integral controller: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6F5C4-5BC9-449E-AF1D-DE955AA46C04}"/>
              </a:ext>
            </a:extLst>
          </p:cNvPr>
          <p:cNvSpPr txBox="1"/>
          <p:nvPr/>
        </p:nvSpPr>
        <p:spPr>
          <a:xfrm>
            <a:off x="1524297" y="4138498"/>
            <a:ext cx="253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active SQ1 is locked.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CCA448-AE74-41CA-AFDE-BF265CE67D8F}"/>
              </a:ext>
            </a:extLst>
          </p:cNvPr>
          <p:cNvCxnSpPr>
            <a:cxnSpLocks/>
          </p:cNvCxnSpPr>
          <p:nvPr/>
        </p:nvCxnSpPr>
        <p:spPr>
          <a:xfrm flipV="1">
            <a:off x="3936642" y="3877817"/>
            <a:ext cx="1683841" cy="379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1E2FC-B523-42D2-8138-EF1DB66B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1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862856A-E83A-4C62-B987-FBD53F8EA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/>
          <a:stretch/>
        </p:blipFill>
        <p:spPr>
          <a:xfrm>
            <a:off x="4512025" y="1425933"/>
            <a:ext cx="2476873" cy="5091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7E4503-584F-495F-BB40-5D720123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49" y="-252413"/>
            <a:ext cx="7477125" cy="1325563"/>
          </a:xfrm>
        </p:spPr>
        <p:txBody>
          <a:bodyPr/>
          <a:lstStyle/>
          <a:p>
            <a:r>
              <a:rPr lang="en-US" dirty="0"/>
              <a:t>The Digital Flux Locked Loop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807B9DD-724A-464A-9419-913869451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80" t="3913" r="4775" b="2600"/>
          <a:stretch/>
        </p:blipFill>
        <p:spPr>
          <a:xfrm>
            <a:off x="235640" y="1207527"/>
            <a:ext cx="3868297" cy="28908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DCF609D-2F7E-437D-97E5-14491CAB1038}"/>
              </a:ext>
            </a:extLst>
          </p:cNvPr>
          <p:cNvSpPr/>
          <p:nvPr/>
        </p:nvSpPr>
        <p:spPr>
          <a:xfrm>
            <a:off x="2162615" y="2781744"/>
            <a:ext cx="118014" cy="1247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6857F-3487-4546-B438-B598324997FC}"/>
              </a:ext>
            </a:extLst>
          </p:cNvPr>
          <p:cNvSpPr txBox="1"/>
          <p:nvPr/>
        </p:nvSpPr>
        <p:spPr>
          <a:xfrm>
            <a:off x="2290154" y="2703260"/>
            <a:ext cx="114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Lock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D0E723-B3F7-42E2-81FA-87F24B0ACE15}"/>
              </a:ext>
            </a:extLst>
          </p:cNvPr>
          <p:cNvSpPr txBox="1"/>
          <p:nvPr/>
        </p:nvSpPr>
        <p:spPr>
          <a:xfrm>
            <a:off x="147698" y="728928"/>
            <a:ext cx="392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linearize our SQUID amplifiers using a Flux locked loop.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D9C0DA-1C39-4960-A8CC-9490063809AF}"/>
              </a:ext>
            </a:extLst>
          </p:cNvPr>
          <p:cNvSpPr txBox="1"/>
          <p:nvPr/>
        </p:nvSpPr>
        <p:spPr>
          <a:xfrm>
            <a:off x="6745621" y="3429041"/>
            <a:ext cx="8527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Row 0</a:t>
            </a:r>
          </a:p>
          <a:p>
            <a:r>
              <a:rPr lang="en-US" sz="1350" dirty="0"/>
              <a:t>(on)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39FE4A-CDDE-4FF2-B55D-D129958CBF14}"/>
              </a:ext>
            </a:extLst>
          </p:cNvPr>
          <p:cNvSpPr txBox="1"/>
          <p:nvPr/>
        </p:nvSpPr>
        <p:spPr>
          <a:xfrm>
            <a:off x="6745621" y="4992609"/>
            <a:ext cx="7719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Row 1</a:t>
            </a:r>
          </a:p>
          <a:p>
            <a:r>
              <a:rPr lang="en-US" sz="1350" dirty="0"/>
              <a:t>(off)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CD1EF6-636E-474B-8E86-503B9B3EFA84}"/>
              </a:ext>
            </a:extLst>
          </p:cNvPr>
          <p:cNvSpPr txBox="1"/>
          <p:nvPr/>
        </p:nvSpPr>
        <p:spPr>
          <a:xfrm>
            <a:off x="5695825" y="121347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V</a:t>
            </a:r>
            <a:r>
              <a:rPr lang="en-US" baseline="-25000" dirty="0" err="1"/>
              <a:t>err</a:t>
            </a:r>
            <a:endParaRPr lang="en-US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9CAB59-06B7-48EE-B75E-9805D6990C7E}"/>
              </a:ext>
            </a:extLst>
          </p:cNvPr>
          <p:cNvSpPr txBox="1"/>
          <p:nvPr/>
        </p:nvSpPr>
        <p:spPr>
          <a:xfrm>
            <a:off x="5295715" y="169835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baseline="-25000" dirty="0"/>
              <a:t>SQ1B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4CF807-2573-4001-8F6A-7DE704334FBB}"/>
              </a:ext>
            </a:extLst>
          </p:cNvPr>
          <p:cNvSpPr/>
          <p:nvPr/>
        </p:nvSpPr>
        <p:spPr>
          <a:xfrm>
            <a:off x="4389213" y="1268111"/>
            <a:ext cx="3048000" cy="5327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D523CE-422C-4F66-B57D-605660D93E5A}"/>
              </a:ext>
            </a:extLst>
          </p:cNvPr>
          <p:cNvSpPr txBox="1"/>
          <p:nvPr/>
        </p:nvSpPr>
        <p:spPr>
          <a:xfrm>
            <a:off x="4435590" y="667372"/>
            <a:ext cx="321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TDM column has one flux feedback line.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D6C4700-7D74-4A9F-82B4-EAC14D6A2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89" y="1674936"/>
            <a:ext cx="4328370" cy="4539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76680C1-42C0-4316-A9B7-B830E822A593}"/>
              </a:ext>
            </a:extLst>
          </p:cNvPr>
          <p:cNvSpPr txBox="1"/>
          <p:nvPr/>
        </p:nvSpPr>
        <p:spPr>
          <a:xfrm>
            <a:off x="8752636" y="2097253"/>
            <a:ext cx="325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SSA readout used as error signal.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F039316-B50E-45D4-8583-E96C4C1FA626}"/>
              </a:ext>
            </a:extLst>
          </p:cNvPr>
          <p:cNvCxnSpPr/>
          <p:nvPr/>
        </p:nvCxnSpPr>
        <p:spPr>
          <a:xfrm>
            <a:off x="10000996" y="2061912"/>
            <a:ext cx="14763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67F7AF0-663E-4252-9BD8-06678B65B457}"/>
              </a:ext>
            </a:extLst>
          </p:cNvPr>
          <p:cNvCxnSpPr/>
          <p:nvPr/>
        </p:nvCxnSpPr>
        <p:spPr>
          <a:xfrm>
            <a:off x="7705738" y="2072712"/>
            <a:ext cx="714375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DE10117-F4C4-43D9-8E5A-3CB250C64539}"/>
              </a:ext>
            </a:extLst>
          </p:cNvPr>
          <p:cNvSpPr txBox="1"/>
          <p:nvPr/>
        </p:nvSpPr>
        <p:spPr>
          <a:xfrm>
            <a:off x="7458088" y="2349609"/>
            <a:ext cx="30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9000"/>
                </a:solidFill>
              </a:rPr>
              <a:t>Feedback updated next frame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467487B-10C2-459E-ADBF-807FD43D3937}"/>
              </a:ext>
            </a:extLst>
          </p:cNvPr>
          <p:cNvCxnSpPr>
            <a:cxnSpLocks/>
          </p:cNvCxnSpPr>
          <p:nvPr/>
        </p:nvCxnSpPr>
        <p:spPr>
          <a:xfrm>
            <a:off x="8062925" y="2072712"/>
            <a:ext cx="0" cy="276897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DC33492-D8C1-4222-9B2A-6ED6D1F88AC4}"/>
              </a:ext>
            </a:extLst>
          </p:cNvPr>
          <p:cNvSpPr txBox="1"/>
          <p:nvPr/>
        </p:nvSpPr>
        <p:spPr>
          <a:xfrm>
            <a:off x="7736239" y="1017396"/>
            <a:ext cx="3725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SQ1 FLL is updated once a frame</a:t>
            </a:r>
          </a:p>
          <a:p>
            <a:r>
              <a:rPr lang="en-US" dirty="0"/>
              <a:t>using an integral controller: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6F5C4-5BC9-449E-AF1D-DE955AA46C04}"/>
              </a:ext>
            </a:extLst>
          </p:cNvPr>
          <p:cNvSpPr txBox="1"/>
          <p:nvPr/>
        </p:nvSpPr>
        <p:spPr>
          <a:xfrm>
            <a:off x="1524297" y="4138498"/>
            <a:ext cx="253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active SQ1 is locked.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CCA448-AE74-41CA-AFDE-BF265CE67D8F}"/>
              </a:ext>
            </a:extLst>
          </p:cNvPr>
          <p:cNvCxnSpPr>
            <a:cxnSpLocks/>
          </p:cNvCxnSpPr>
          <p:nvPr/>
        </p:nvCxnSpPr>
        <p:spPr>
          <a:xfrm flipV="1">
            <a:off x="3936642" y="3877817"/>
            <a:ext cx="1683841" cy="379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E3828E6-F97F-4B83-97E2-8834F8C08F54}"/>
              </a:ext>
            </a:extLst>
          </p:cNvPr>
          <p:cNvSpPr txBox="1"/>
          <p:nvPr/>
        </p:nvSpPr>
        <p:spPr>
          <a:xfrm>
            <a:off x="7549141" y="2665392"/>
            <a:ext cx="3544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Controller is a frame behind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FB1, n+1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corrects for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TES, 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TES, n+1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22D5BA-D875-45E5-B6BB-12A40B7D62BF}"/>
              </a:ext>
            </a:extLst>
          </p:cNvPr>
          <p:cNvSpPr/>
          <p:nvPr/>
        </p:nvSpPr>
        <p:spPr>
          <a:xfrm>
            <a:off x="7549141" y="2704047"/>
            <a:ext cx="4222579" cy="597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CFD15C-CFD9-4273-B82B-F76BA1E9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E181806-BE1E-4F22-ACA3-57CDE2372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4520" r="4812" b="3155"/>
          <a:stretch/>
        </p:blipFill>
        <p:spPr>
          <a:xfrm>
            <a:off x="4389688" y="1339483"/>
            <a:ext cx="7624728" cy="4628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7E4503-584F-495F-BB40-5D720123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49" y="-252413"/>
            <a:ext cx="7477125" cy="1325563"/>
          </a:xfrm>
        </p:spPr>
        <p:txBody>
          <a:bodyPr/>
          <a:lstStyle/>
          <a:p>
            <a:r>
              <a:rPr lang="en-US" dirty="0"/>
              <a:t>The Digital Flux Locked Loop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807B9DD-724A-464A-9419-913869451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80" t="3913" r="4775" b="2600"/>
          <a:stretch/>
        </p:blipFill>
        <p:spPr>
          <a:xfrm>
            <a:off x="293696" y="1207527"/>
            <a:ext cx="3868297" cy="28908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DCF609D-2F7E-437D-97E5-14491CAB1038}"/>
              </a:ext>
            </a:extLst>
          </p:cNvPr>
          <p:cNvSpPr/>
          <p:nvPr/>
        </p:nvSpPr>
        <p:spPr>
          <a:xfrm>
            <a:off x="2220671" y="2781744"/>
            <a:ext cx="118014" cy="1247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6857F-3487-4546-B438-B598324997FC}"/>
              </a:ext>
            </a:extLst>
          </p:cNvPr>
          <p:cNvSpPr txBox="1"/>
          <p:nvPr/>
        </p:nvSpPr>
        <p:spPr>
          <a:xfrm>
            <a:off x="2348210" y="2703260"/>
            <a:ext cx="114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Lock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D0E723-B3F7-42E2-81FA-87F24B0ACE15}"/>
              </a:ext>
            </a:extLst>
          </p:cNvPr>
          <p:cNvSpPr txBox="1"/>
          <p:nvPr/>
        </p:nvSpPr>
        <p:spPr>
          <a:xfrm>
            <a:off x="205754" y="728928"/>
            <a:ext cx="392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linearize our SQUID amplifiers using a Flux locked loop.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E619D1-24F1-41CB-B4A2-C346001010B7}"/>
              </a:ext>
            </a:extLst>
          </p:cNvPr>
          <p:cNvSpPr/>
          <p:nvPr/>
        </p:nvSpPr>
        <p:spPr>
          <a:xfrm>
            <a:off x="4838415" y="703422"/>
            <a:ext cx="6803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roughly proportional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BC270E-8433-4C55-AFC8-6E763275D8AD}"/>
              </a:ext>
            </a:extLst>
          </p:cNvPr>
          <p:cNvSpPr txBox="1"/>
          <p:nvPr/>
        </p:nvSpPr>
        <p:spPr>
          <a:xfrm>
            <a:off x="5670838" y="1071490"/>
            <a:ext cx="472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(Higher energy X-rays</a:t>
            </a:r>
            <a:r>
              <a:rPr lang="en-US" sz="2400" dirty="0">
                <a:sym typeface="Wingdings" panose="05000000000000000000" pitchFamily="2" charset="2"/>
              </a:rPr>
              <a:t> greater </a:t>
            </a:r>
            <a:r>
              <a:rPr lang="en-US" sz="2400" i="1" dirty="0" err="1">
                <a:sym typeface="Wingdings" panose="05000000000000000000" pitchFamily="2" charset="2"/>
              </a:rPr>
              <a:t>V</a:t>
            </a:r>
            <a:r>
              <a:rPr lang="en-US" sz="2400" baseline="-25000" dirty="0" err="1">
                <a:sym typeface="Wingdings" panose="05000000000000000000" pitchFamily="2" charset="2"/>
              </a:rPr>
              <a:t>err</a:t>
            </a:r>
            <a:r>
              <a:rPr lang="en-US" sz="2400" dirty="0">
                <a:sym typeface="Wingdings" panose="05000000000000000000" pitchFamily="2" charset="2"/>
              </a:rPr>
              <a:t>)</a:t>
            </a:r>
            <a:endParaRPr lang="en-US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6975D1-E2ED-463D-8189-67633069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54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E181806-BE1E-4F22-ACA3-57CDE2372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4520" r="4812" b="3155"/>
          <a:stretch/>
        </p:blipFill>
        <p:spPr>
          <a:xfrm>
            <a:off x="4389688" y="1339483"/>
            <a:ext cx="7624728" cy="4628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7E4503-584F-495F-BB40-5D720123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49" y="-252413"/>
            <a:ext cx="7477125" cy="1325563"/>
          </a:xfrm>
        </p:spPr>
        <p:txBody>
          <a:bodyPr/>
          <a:lstStyle/>
          <a:p>
            <a:r>
              <a:rPr lang="en-US" dirty="0"/>
              <a:t>The Digital Flux Locked Loop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807B9DD-724A-464A-9419-913869451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80" t="3913" r="4775" b="2600"/>
          <a:stretch/>
        </p:blipFill>
        <p:spPr>
          <a:xfrm>
            <a:off x="293696" y="1207527"/>
            <a:ext cx="3868297" cy="28908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DCF609D-2F7E-437D-97E5-14491CAB1038}"/>
              </a:ext>
            </a:extLst>
          </p:cNvPr>
          <p:cNvSpPr/>
          <p:nvPr/>
        </p:nvSpPr>
        <p:spPr>
          <a:xfrm>
            <a:off x="2220671" y="2781744"/>
            <a:ext cx="118014" cy="1247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6857F-3487-4546-B438-B598324997FC}"/>
              </a:ext>
            </a:extLst>
          </p:cNvPr>
          <p:cNvSpPr txBox="1"/>
          <p:nvPr/>
        </p:nvSpPr>
        <p:spPr>
          <a:xfrm>
            <a:off x="2348210" y="2703260"/>
            <a:ext cx="114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Lock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D0E723-B3F7-42E2-81FA-87F24B0ACE15}"/>
              </a:ext>
            </a:extLst>
          </p:cNvPr>
          <p:cNvSpPr txBox="1"/>
          <p:nvPr/>
        </p:nvSpPr>
        <p:spPr>
          <a:xfrm>
            <a:off x="205754" y="728928"/>
            <a:ext cx="392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linearize our SQUID amplifiers using a Flux locked loop.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E619D1-24F1-41CB-B4A2-C346001010B7}"/>
              </a:ext>
            </a:extLst>
          </p:cNvPr>
          <p:cNvSpPr/>
          <p:nvPr/>
        </p:nvSpPr>
        <p:spPr>
          <a:xfrm>
            <a:off x="4838415" y="703422"/>
            <a:ext cx="6803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roughly proportional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BC270E-8433-4C55-AFC8-6E763275D8AD}"/>
              </a:ext>
            </a:extLst>
          </p:cNvPr>
          <p:cNvSpPr txBox="1"/>
          <p:nvPr/>
        </p:nvSpPr>
        <p:spPr>
          <a:xfrm>
            <a:off x="5670838" y="1071490"/>
            <a:ext cx="472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(Higher energy X-rays</a:t>
            </a:r>
            <a:r>
              <a:rPr lang="en-US" sz="2400" dirty="0">
                <a:sym typeface="Wingdings" panose="05000000000000000000" pitchFamily="2" charset="2"/>
              </a:rPr>
              <a:t> greater </a:t>
            </a:r>
            <a:r>
              <a:rPr lang="en-US" sz="2400" i="1" dirty="0" err="1">
                <a:sym typeface="Wingdings" panose="05000000000000000000" pitchFamily="2" charset="2"/>
              </a:rPr>
              <a:t>V</a:t>
            </a:r>
            <a:r>
              <a:rPr lang="en-US" sz="2400" baseline="-25000" dirty="0" err="1">
                <a:sym typeface="Wingdings" panose="05000000000000000000" pitchFamily="2" charset="2"/>
              </a:rPr>
              <a:t>err</a:t>
            </a:r>
            <a:r>
              <a:rPr lang="en-US" sz="2400" dirty="0">
                <a:sym typeface="Wingdings" panose="05000000000000000000" pitchFamily="2" charset="2"/>
              </a:rPr>
              <a:t>)</a:t>
            </a:r>
            <a:endParaRPr lang="en-US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3C68A82-0D1F-4C13-8F2B-15872F4BA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8" y="4747953"/>
            <a:ext cx="3655912" cy="36418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2D50A9E-0582-48FC-BB8E-FD04D11822FA}"/>
              </a:ext>
            </a:extLst>
          </p:cNvPr>
          <p:cNvSpPr txBox="1"/>
          <p:nvPr/>
        </p:nvSpPr>
        <p:spPr>
          <a:xfrm>
            <a:off x="404141" y="4058636"/>
            <a:ext cx="36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 correct for this controller error,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D9813E-C06C-4A59-A780-9541D4F2DD86}"/>
              </a:ext>
            </a:extLst>
          </p:cNvPr>
          <p:cNvSpPr txBox="1"/>
          <p:nvPr/>
        </p:nvSpPr>
        <p:spPr>
          <a:xfrm>
            <a:off x="372891" y="5179328"/>
            <a:ext cx="3875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However, this assumes linearity and fails at higher energies, setting limits on max energy.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621E913-8700-4AB3-A18E-F9E88D0CDECE}"/>
              </a:ext>
            </a:extLst>
          </p:cNvPr>
          <p:cNvSpPr/>
          <p:nvPr/>
        </p:nvSpPr>
        <p:spPr>
          <a:xfrm>
            <a:off x="2513112" y="1674936"/>
            <a:ext cx="118014" cy="12471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11AD258-58DA-484E-A874-D6D4945897CF}"/>
              </a:ext>
            </a:extLst>
          </p:cNvPr>
          <p:cNvCxnSpPr>
            <a:cxnSpLocks/>
          </p:cNvCxnSpPr>
          <p:nvPr/>
        </p:nvCxnSpPr>
        <p:spPr>
          <a:xfrm flipV="1">
            <a:off x="2444310" y="1865190"/>
            <a:ext cx="186816" cy="74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8B5E6097-BB7B-460F-9FDB-1529A9E550DC}"/>
              </a:ext>
            </a:extLst>
          </p:cNvPr>
          <p:cNvSpPr/>
          <p:nvPr/>
        </p:nvSpPr>
        <p:spPr>
          <a:xfrm>
            <a:off x="107812" y="728928"/>
            <a:ext cx="4134410" cy="5400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D5873-1B00-44C1-A3CE-9FF64045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687CC2-8B03-4B4D-BE27-22BF31F9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91" y="1204073"/>
            <a:ext cx="5104329" cy="3795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7E4503-584F-495F-BB40-5D720123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49" y="-252413"/>
            <a:ext cx="9441474" cy="1325563"/>
          </a:xfrm>
        </p:spPr>
        <p:txBody>
          <a:bodyPr/>
          <a:lstStyle/>
          <a:p>
            <a:r>
              <a:rPr lang="en-US" dirty="0"/>
              <a:t>Identifying Controller Failure Modes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1DD4797E-5BC3-4E92-89CA-CEC65D84D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374"/>
          <a:stretch/>
        </p:blipFill>
        <p:spPr>
          <a:xfrm>
            <a:off x="1490706" y="1196975"/>
            <a:ext cx="4268686" cy="389979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B7A7EF3-CC16-46F9-B7D8-C5D5B66DF0DE}"/>
              </a:ext>
            </a:extLst>
          </p:cNvPr>
          <p:cNvSpPr txBox="1"/>
          <p:nvPr/>
        </p:nvSpPr>
        <p:spPr>
          <a:xfrm>
            <a:off x="1328279" y="1010501"/>
            <a:ext cx="5438668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We test effects of nonlinearity by moving the lock point.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F29745-C7C6-4D89-9C66-7537306A9F35}"/>
              </a:ext>
            </a:extLst>
          </p:cNvPr>
          <p:cNvSpPr txBox="1"/>
          <p:nvPr/>
        </p:nvSpPr>
        <p:spPr>
          <a:xfrm>
            <a:off x="1490706" y="5462856"/>
            <a:ext cx="872700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Controller becomes trapped in nonlinear regime (41%), resolution degrades significantly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Controller becomes unlocked (43%), pulses no longer measurable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E11D9F-339C-4180-8B2A-C43384020210}"/>
              </a:ext>
            </a:extLst>
          </p:cNvPr>
          <p:cNvSpPr txBox="1"/>
          <p:nvPr/>
        </p:nvSpPr>
        <p:spPr>
          <a:xfrm>
            <a:off x="1600200" y="5134875"/>
            <a:ext cx="150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Failure Modes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0E0BF1-B88C-42DE-A119-CCC43FC8525F}"/>
              </a:ext>
            </a:extLst>
          </p:cNvPr>
          <p:cNvSpPr txBox="1"/>
          <p:nvPr/>
        </p:nvSpPr>
        <p:spPr>
          <a:xfrm>
            <a:off x="2901172" y="6164985"/>
            <a:ext cx="6822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propose a new controller to address these issues.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28A50-157E-497C-B770-1B7E502D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16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322C3B-F05B-46A1-B0E9-3F9C6B86C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37" y="2690407"/>
            <a:ext cx="3753763" cy="39126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3EC54-836A-4852-9B73-3A399FD9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6415" y="6420530"/>
            <a:ext cx="2743200" cy="365125"/>
          </a:xfrm>
        </p:spPr>
        <p:txBody>
          <a:bodyPr/>
          <a:lstStyle/>
          <a:p>
            <a:fld id="{25F34B6E-F206-4D36-B281-7F0D8A69C030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ED26CF-7D48-457A-8401-EF41E7DABB78}"/>
              </a:ext>
            </a:extLst>
          </p:cNvPr>
          <p:cNvSpPr txBox="1"/>
          <p:nvPr/>
        </p:nvSpPr>
        <p:spPr>
          <a:xfrm>
            <a:off x="1639359" y="188685"/>
            <a:ext cx="652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 New Controller Algorithm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9E78F1-D8D8-4ECC-81B0-A18CC5AE4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22" y="2199150"/>
            <a:ext cx="9581792" cy="5758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E37240-0380-47E5-AF33-3DB51EE04593}"/>
              </a:ext>
            </a:extLst>
          </p:cNvPr>
          <p:cNvSpPr/>
          <p:nvPr/>
        </p:nvSpPr>
        <p:spPr>
          <a:xfrm>
            <a:off x="3048000" y="2199150"/>
            <a:ext cx="4600576" cy="575818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0D11E-5F0D-47BD-944D-EE190E2C2D85}"/>
              </a:ext>
            </a:extLst>
          </p:cNvPr>
          <p:cNvSpPr txBox="1"/>
          <p:nvPr/>
        </p:nvSpPr>
        <p:spPr>
          <a:xfrm>
            <a:off x="0" y="2774968"/>
            <a:ext cx="4688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Tracks slope of smooth part of pulse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DA3157-AAEA-4F15-91E6-5466E1265043}"/>
              </a:ext>
            </a:extLst>
          </p:cNvPr>
          <p:cNvSpPr/>
          <p:nvPr/>
        </p:nvSpPr>
        <p:spPr>
          <a:xfrm>
            <a:off x="7836337" y="2199150"/>
            <a:ext cx="3263078" cy="575818"/>
          </a:xfrm>
          <a:prstGeom prst="rect">
            <a:avLst/>
          </a:prstGeom>
          <a:noFill/>
          <a:ln w="349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F730F-8E80-4012-B383-B9E601585B36}"/>
              </a:ext>
            </a:extLst>
          </p:cNvPr>
          <p:cNvSpPr txBox="1"/>
          <p:nvPr/>
        </p:nvSpPr>
        <p:spPr>
          <a:xfrm>
            <a:off x="7635876" y="2821134"/>
            <a:ext cx="4453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</a:rPr>
              <a:t>Makes Rapid adjustment at start of pulse</a:t>
            </a:r>
          </a:p>
          <a:p>
            <a:r>
              <a:rPr lang="en-US" sz="2000" dirty="0">
                <a:solidFill>
                  <a:srgbClr val="4472C4"/>
                </a:solidFill>
              </a:rPr>
              <a:t>(applied once during a pulse)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985975-A43B-44E4-B459-BDC759639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22" y="1484924"/>
            <a:ext cx="6980766" cy="6117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D4089B-0B84-4379-8CD2-E712CACC02DF}"/>
              </a:ext>
            </a:extLst>
          </p:cNvPr>
          <p:cNvSpPr txBox="1"/>
          <p:nvPr/>
        </p:nvSpPr>
        <p:spPr>
          <a:xfrm>
            <a:off x="4465839" y="968711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Integral Term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9C48D9-672A-43A9-A35C-3FE57F0C18EF}"/>
              </a:ext>
            </a:extLst>
          </p:cNvPr>
          <p:cNvSpPr/>
          <p:nvPr/>
        </p:nvSpPr>
        <p:spPr>
          <a:xfrm>
            <a:off x="4465839" y="1491931"/>
            <a:ext cx="2457475" cy="575818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3E8B6-8AC3-4EC4-814E-577A99B3D7CA}"/>
              </a:ext>
            </a:extLst>
          </p:cNvPr>
          <p:cNvSpPr/>
          <p:nvPr/>
        </p:nvSpPr>
        <p:spPr>
          <a:xfrm>
            <a:off x="7174937" y="1484924"/>
            <a:ext cx="1323451" cy="575818"/>
          </a:xfrm>
          <a:prstGeom prst="rect">
            <a:avLst/>
          </a:prstGeom>
          <a:noFill/>
          <a:ln w="349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54F671-F645-4069-AB90-D6BA747F4A37}"/>
              </a:ext>
            </a:extLst>
          </p:cNvPr>
          <p:cNvSpPr txBox="1"/>
          <p:nvPr/>
        </p:nvSpPr>
        <p:spPr>
          <a:xfrm>
            <a:off x="6607857" y="1019755"/>
            <a:ext cx="5370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472C4"/>
                </a:solidFill>
              </a:rPr>
              <a:t>Predictive term anticipates changes in </a:t>
            </a:r>
            <a:r>
              <a:rPr lang="el-GR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-250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en-US" sz="2400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54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677A634-1EEB-41C6-A43D-27DE5BB8E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8" y="867692"/>
            <a:ext cx="5329388" cy="40227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AA8CA6-74DA-4FC0-AD2B-4B3DEEF093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5"/>
          <a:stretch/>
        </p:blipFill>
        <p:spPr>
          <a:xfrm>
            <a:off x="6869754" y="867531"/>
            <a:ext cx="5147911" cy="40227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D885DC-C4DA-4FDB-A9B2-BD516517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13" y="-23252"/>
            <a:ext cx="8610600" cy="611188"/>
          </a:xfrm>
        </p:spPr>
        <p:txBody>
          <a:bodyPr>
            <a:normAutofit/>
          </a:bodyPr>
          <a:lstStyle/>
          <a:p>
            <a:r>
              <a:rPr lang="en-US" sz="3600" dirty="0"/>
              <a:t>Simulation Results: Faster Convergence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4E4B31-1D05-4ADC-AB24-35197F87F5D7}"/>
              </a:ext>
            </a:extLst>
          </p:cNvPr>
          <p:cNvSpPr txBox="1"/>
          <p:nvPr/>
        </p:nvSpPr>
        <p:spPr>
          <a:xfrm>
            <a:off x="998965" y="684853"/>
            <a:ext cx="433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Error Signal  </a:t>
            </a:r>
            <a:r>
              <a:rPr lang="en-US" dirty="0"/>
              <a:t>near old algorithm unlock point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A0B4A67-A866-4DE1-947C-A9AD1893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5F34B6E-F206-4D36-B281-7F0D8A69C030}" type="slidenum">
              <a:rPr lang="en-US" smtClean="0"/>
              <a:t>19</a:t>
            </a:fld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77F00A-2A47-48F1-8CD9-EF76B8F2AFE3}"/>
              </a:ext>
            </a:extLst>
          </p:cNvPr>
          <p:cNvSpPr txBox="1"/>
          <p:nvPr/>
        </p:nvSpPr>
        <p:spPr>
          <a:xfrm>
            <a:off x="7676343" y="643658"/>
            <a:ext cx="20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Measurement Error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34A26C-1266-40D3-ABA3-6818E8253E51}"/>
              </a:ext>
            </a:extLst>
          </p:cNvPr>
          <p:cNvCxnSpPr>
            <a:cxnSpLocks/>
          </p:cNvCxnSpPr>
          <p:nvPr/>
        </p:nvCxnSpPr>
        <p:spPr>
          <a:xfrm>
            <a:off x="5155250" y="2534142"/>
            <a:ext cx="1598258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988177F-ECFA-422D-9C6D-CE40FC06998D}"/>
              </a:ext>
            </a:extLst>
          </p:cNvPr>
          <p:cNvSpPr txBox="1"/>
          <p:nvPr/>
        </p:nvSpPr>
        <p:spPr>
          <a:xfrm>
            <a:off x="2687200" y="2164810"/>
            <a:ext cx="150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73BF"/>
                </a:solidFill>
              </a:rPr>
              <a:t>Old Controller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217AE9-1D9F-489D-AC45-63E1694A9A5D}"/>
              </a:ext>
            </a:extLst>
          </p:cNvPr>
          <p:cNvSpPr txBox="1"/>
          <p:nvPr/>
        </p:nvSpPr>
        <p:spPr>
          <a:xfrm>
            <a:off x="3260860" y="3371497"/>
            <a:ext cx="160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4D14"/>
                </a:solidFill>
              </a:rPr>
              <a:t>New Controller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E1E3C5-E213-466C-9F70-05A708237291}"/>
              </a:ext>
            </a:extLst>
          </p:cNvPr>
          <p:cNvSpPr txBox="1"/>
          <p:nvPr/>
        </p:nvSpPr>
        <p:spPr>
          <a:xfrm>
            <a:off x="9978033" y="1819406"/>
            <a:ext cx="150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73BF"/>
                </a:solidFill>
              </a:rPr>
              <a:t>Old Controller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7884C7-1C3A-4403-9214-3FC89710BD4F}"/>
              </a:ext>
            </a:extLst>
          </p:cNvPr>
          <p:cNvSpPr txBox="1"/>
          <p:nvPr/>
        </p:nvSpPr>
        <p:spPr>
          <a:xfrm>
            <a:off x="8906058" y="3201345"/>
            <a:ext cx="160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4D14"/>
                </a:solidFill>
              </a:rPr>
              <a:t>New Controller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83421F-EFA0-4CAF-AEF0-6A462FAF7FA1}"/>
              </a:ext>
            </a:extLst>
          </p:cNvPr>
          <p:cNvSpPr/>
          <p:nvPr/>
        </p:nvSpPr>
        <p:spPr>
          <a:xfrm>
            <a:off x="3505100" y="1138414"/>
            <a:ext cx="1824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pulse max slew rate</a:t>
            </a:r>
          </a:p>
          <a:p>
            <a:r>
              <a:rPr lang="en-US" sz="1600" dirty="0"/>
              <a:t>0.24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600" baseline="-25000" dirty="0"/>
              <a:t>0</a:t>
            </a:r>
            <a:r>
              <a:rPr lang="en-US" sz="1600" dirty="0"/>
              <a:t> / frame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B2E813-E295-43D9-8226-49698934B2D1}"/>
              </a:ext>
            </a:extLst>
          </p:cNvPr>
          <p:cNvSpPr/>
          <p:nvPr/>
        </p:nvSpPr>
        <p:spPr>
          <a:xfrm>
            <a:off x="9737035" y="1088339"/>
            <a:ext cx="1824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pulse max slew rate</a:t>
            </a:r>
          </a:p>
          <a:p>
            <a:r>
              <a:rPr lang="en-US" sz="1600" dirty="0"/>
              <a:t>0.24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600" baseline="-25000" dirty="0"/>
              <a:t>0</a:t>
            </a:r>
            <a:r>
              <a:rPr lang="en-US" sz="1600" dirty="0"/>
              <a:t> / frame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802679-3DAF-4E6F-9AF5-A0D7876F0040}"/>
              </a:ext>
            </a:extLst>
          </p:cNvPr>
          <p:cNvSpPr txBox="1"/>
          <p:nvPr/>
        </p:nvSpPr>
        <p:spPr>
          <a:xfrm>
            <a:off x="4714771" y="2086800"/>
            <a:ext cx="243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TDM corrections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68557A-1E13-4871-B6EA-C3740B7534FF}"/>
              </a:ext>
            </a:extLst>
          </p:cNvPr>
          <p:cNvSpPr txBox="1"/>
          <p:nvPr/>
        </p:nvSpPr>
        <p:spPr>
          <a:xfrm>
            <a:off x="4969642" y="2638655"/>
            <a:ext cx="1942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(i.e. applying mix terms)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DFB321-425B-445C-9377-B78AFE04EA7F}"/>
              </a:ext>
            </a:extLst>
          </p:cNvPr>
          <p:cNvSpPr/>
          <p:nvPr/>
        </p:nvSpPr>
        <p:spPr>
          <a:xfrm>
            <a:off x="348343" y="587936"/>
            <a:ext cx="11669322" cy="4695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3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265008-057F-4EFB-9566-B766BDACA4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/>
          <a:stretch/>
        </p:blipFill>
        <p:spPr>
          <a:xfrm>
            <a:off x="3277586" y="881840"/>
            <a:ext cx="2856513" cy="5871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E7C4D6-24BE-46A2-ABA7-F2B7428CA4DC}"/>
              </a:ext>
            </a:extLst>
          </p:cNvPr>
          <p:cNvSpPr txBox="1"/>
          <p:nvPr/>
        </p:nvSpPr>
        <p:spPr>
          <a:xfrm>
            <a:off x="2231934" y="3677042"/>
            <a:ext cx="1482002" cy="70788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DC Voltage Biased TESs</a:t>
            </a:r>
          </a:p>
        </p:txBody>
      </p:sp>
      <p:sp>
        <p:nvSpPr>
          <p:cNvPr id="172" name="Title 1">
            <a:extLst>
              <a:ext uri="{FF2B5EF4-FFF2-40B4-BE49-F238E27FC236}">
                <a16:creationId xmlns:a16="http://schemas.microsoft.com/office/drawing/2014/main" id="{ECBB2C97-815C-406B-98D7-43B91474414B}"/>
              </a:ext>
            </a:extLst>
          </p:cNvPr>
          <p:cNvSpPr txBox="1">
            <a:spLocks/>
          </p:cNvSpPr>
          <p:nvPr/>
        </p:nvSpPr>
        <p:spPr>
          <a:xfrm>
            <a:off x="1573288" y="9163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 Division Multiplexing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5A6D63C2-A150-4D18-884D-AA5FDFEC1665}"/>
              </a:ext>
            </a:extLst>
          </p:cNvPr>
          <p:cNvSpPr txBox="1"/>
          <p:nvPr/>
        </p:nvSpPr>
        <p:spPr>
          <a:xfrm>
            <a:off x="6000430" y="3217142"/>
            <a:ext cx="616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Row 0</a:t>
            </a:r>
          </a:p>
          <a:p>
            <a:r>
              <a:rPr lang="en-US" sz="1350" dirty="0"/>
              <a:t>(on)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87EE62-AB99-41FD-B4E9-7150E4A8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0366-9684-4073-9AF5-A8F142350341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9461A-B439-4A81-9E8F-4421EF69B582}"/>
              </a:ext>
            </a:extLst>
          </p:cNvPr>
          <p:cNvSpPr/>
          <p:nvPr/>
        </p:nvSpPr>
        <p:spPr>
          <a:xfrm>
            <a:off x="4174987" y="2946400"/>
            <a:ext cx="175398" cy="3962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A2CBA1-8EE3-4EEA-9FC7-25A5F1491575}"/>
              </a:ext>
            </a:extLst>
          </p:cNvPr>
          <p:cNvSpPr/>
          <p:nvPr/>
        </p:nvSpPr>
        <p:spPr>
          <a:xfrm>
            <a:off x="4174987" y="4646295"/>
            <a:ext cx="175398" cy="3962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CEED08-0830-45DC-9D75-0F2ABB9D6A4B}"/>
              </a:ext>
            </a:extLst>
          </p:cNvPr>
          <p:cNvSpPr txBox="1"/>
          <p:nvPr/>
        </p:nvSpPr>
        <p:spPr>
          <a:xfrm>
            <a:off x="5997608" y="5013961"/>
            <a:ext cx="616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Row 1</a:t>
            </a:r>
          </a:p>
          <a:p>
            <a:r>
              <a:rPr lang="en-US" sz="1350" dirty="0"/>
              <a:t>(off)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C5090-95FD-4855-8EF4-B64AD6D4BE08}"/>
              </a:ext>
            </a:extLst>
          </p:cNvPr>
          <p:cNvSpPr txBox="1"/>
          <p:nvPr/>
        </p:nvSpPr>
        <p:spPr>
          <a:xfrm>
            <a:off x="3277586" y="1918162"/>
            <a:ext cx="689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TES bias</a:t>
            </a:r>
          </a:p>
        </p:txBody>
      </p:sp>
    </p:spTree>
    <p:extLst>
      <p:ext uri="{BB962C8B-B14F-4D97-AF65-F5344CB8AC3E}">
        <p14:creationId xmlns:p14="http://schemas.microsoft.com/office/powerpoint/2010/main" val="3094146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9CE0-4E78-48E6-8097-518DD1AF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73" y="-135648"/>
            <a:ext cx="4865914" cy="1325563"/>
          </a:xfrm>
        </p:spPr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EDAF4-90D3-4185-BA5B-7B673085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851E6-DAF2-4530-A216-ABF149A2C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3" y="1223555"/>
            <a:ext cx="5160064" cy="48108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47085F-63F6-4455-A555-87D427E3BBB8}"/>
              </a:ext>
            </a:extLst>
          </p:cNvPr>
          <p:cNvSpPr/>
          <p:nvPr/>
        </p:nvSpPr>
        <p:spPr>
          <a:xfrm>
            <a:off x="5190638" y="1381988"/>
            <a:ext cx="646096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i="1" dirty="0"/>
              <a:t>New controller algorithm allows 1.35 x higher TES current slew rates without unlocking.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C72F5-4DE9-4D68-9C2F-F6EB2880C8F3}"/>
              </a:ext>
            </a:extLst>
          </p:cNvPr>
          <p:cNvSpPr txBox="1"/>
          <p:nvPr/>
        </p:nvSpPr>
        <p:spPr>
          <a:xfrm>
            <a:off x="540395" y="787468"/>
            <a:ext cx="4745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Simulated pulse tracking of highest energy pulse possible without readout failure.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147173-036C-4A06-978E-E4E1820B6AA3}"/>
              </a:ext>
            </a:extLst>
          </p:cNvPr>
          <p:cNvSpPr txBox="1"/>
          <p:nvPr/>
        </p:nvSpPr>
        <p:spPr>
          <a:xfrm>
            <a:off x="3111691" y="3149062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172BB"/>
                </a:solidFill>
              </a:rPr>
              <a:t>Old Algorithm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742D9-B8F9-4F3E-9253-01D90CE31B49}"/>
              </a:ext>
            </a:extLst>
          </p:cNvPr>
          <p:cNvSpPr txBox="1"/>
          <p:nvPr/>
        </p:nvSpPr>
        <p:spPr>
          <a:xfrm>
            <a:off x="1749616" y="2168742"/>
            <a:ext cx="159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B501B"/>
                </a:solidFill>
              </a:rPr>
              <a:t>New Algorithm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84722-ED6F-4A92-99C2-851A8FC5FF3A}"/>
              </a:ext>
            </a:extLst>
          </p:cNvPr>
          <p:cNvSpPr txBox="1"/>
          <p:nvPr/>
        </p:nvSpPr>
        <p:spPr>
          <a:xfrm>
            <a:off x="5286237" y="2203199"/>
            <a:ext cx="627176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Our 40 row demo’s max measurable energy would increase from 13 KeV to </a:t>
            </a:r>
            <a:r>
              <a:rPr lang="en-US" sz="2000" b="1" dirty="0"/>
              <a:t>&gt;</a:t>
            </a:r>
            <a:r>
              <a:rPr lang="en-US" sz="2000" dirty="0"/>
              <a:t> 17.5 KeV.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Row count could be increased by a factor of (1.35)</a:t>
            </a:r>
            <a:r>
              <a:rPr lang="en-US" sz="2000" baseline="30000" dirty="0"/>
              <a:t>2/3</a:t>
            </a:r>
            <a:r>
              <a:rPr lang="en-US" sz="2000" dirty="0"/>
              <a:t> at constant SQUID noise.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A704F-09A9-45F1-B148-09DEA82FDB9C}"/>
              </a:ext>
            </a:extLst>
          </p:cNvPr>
          <p:cNvSpPr/>
          <p:nvPr/>
        </p:nvSpPr>
        <p:spPr>
          <a:xfrm>
            <a:off x="4897899" y="3832244"/>
            <a:ext cx="7294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u="sng" dirty="0">
                <a:sym typeface="Wingdings" panose="05000000000000000000" pitchFamily="2" charset="2"/>
              </a:rPr>
              <a:t>48 row TDM possible </a:t>
            </a:r>
            <a:r>
              <a:rPr lang="en-US" sz="2000" i="1" dirty="0">
                <a:sym typeface="Wingdings" panose="05000000000000000000" pitchFamily="2" charset="2"/>
              </a:rPr>
              <a:t>(reduces multiplexer per TES by factor of 0.83).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71107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0302-2183-4107-8A65-560BB64D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662" y="2006600"/>
            <a:ext cx="8448675" cy="1325563"/>
          </a:xfrm>
        </p:spPr>
        <p:txBody>
          <a:bodyPr/>
          <a:lstStyle/>
          <a:p>
            <a:r>
              <a:rPr lang="en-US" dirty="0"/>
              <a:t>Recent Reductions in TDM Crosstalk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D99E-4AB7-4101-9B11-BD8A3A48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97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D409957-2404-4048-9D2C-9EA7759C3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2" y="1243534"/>
            <a:ext cx="7116889" cy="4487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851BF-87C3-429C-A102-41447199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01837"/>
            <a:ext cx="1305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 High Energy Tail at High count rates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A56DB-9948-45EF-8830-C221C076CAD6}"/>
              </a:ext>
            </a:extLst>
          </p:cNvPr>
          <p:cNvSpPr txBox="1"/>
          <p:nvPr/>
        </p:nvSpPr>
        <p:spPr>
          <a:xfrm>
            <a:off x="1301598" y="1178873"/>
            <a:ext cx="5211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MUX 18B, LPA 2.5a @</a:t>
            </a:r>
            <a:r>
              <a:rPr lang="en-US" b="1" dirty="0"/>
              <a:t>21.2 cps / pixel </a:t>
            </a:r>
            <a:r>
              <a:rPr lang="en-US" dirty="0"/>
              <a:t>input count rate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B8124A-D738-46D4-8B65-322F1749B68B}"/>
              </a:ext>
            </a:extLst>
          </p:cNvPr>
          <p:cNvCxnSpPr/>
          <p:nvPr/>
        </p:nvCxnSpPr>
        <p:spPr>
          <a:xfrm flipH="1">
            <a:off x="5141989" y="2826690"/>
            <a:ext cx="630178" cy="345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A951FE9-969D-4DB6-8419-2C9A2A338B97}"/>
              </a:ext>
            </a:extLst>
          </p:cNvPr>
          <p:cNvSpPr txBox="1"/>
          <p:nvPr/>
        </p:nvSpPr>
        <p:spPr>
          <a:xfrm>
            <a:off x="5693319" y="2522049"/>
            <a:ext cx="129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Energy 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3D3AA-1319-4E64-839B-CC101C13CF88}"/>
              </a:ext>
            </a:extLst>
          </p:cNvPr>
          <p:cNvSpPr txBox="1"/>
          <p:nvPr/>
        </p:nvSpPr>
        <p:spPr>
          <a:xfrm>
            <a:off x="6983354" y="1392935"/>
            <a:ext cx="50221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Events affected by PNN and TNN crosstalk have large spread in energies (High Energy tail)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B0888-1186-4AE5-B925-CEE9024D82CD}"/>
              </a:ext>
            </a:extLst>
          </p:cNvPr>
          <p:cNvSpPr txBox="1"/>
          <p:nvPr/>
        </p:nvSpPr>
        <p:spPr>
          <a:xfrm>
            <a:off x="6932154" y="2114741"/>
            <a:ext cx="161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 cuts find: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47521-7FB9-4707-9116-7F0E25DDE46D}"/>
              </a:ext>
            </a:extLst>
          </p:cNvPr>
          <p:cNvSpPr txBox="1"/>
          <p:nvPr/>
        </p:nvSpPr>
        <p:spPr>
          <a:xfrm>
            <a:off x="6972934" y="2477512"/>
            <a:ext cx="44286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2/3 of Tail due to PNN crosstalk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1/3 of Tail due to TNN crosstalk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70319-20DC-4A8F-894E-6E62FEF90F34}"/>
              </a:ext>
            </a:extLst>
          </p:cNvPr>
          <p:cNvSpPr txBox="1"/>
          <p:nvPr/>
        </p:nvSpPr>
        <p:spPr>
          <a:xfrm>
            <a:off x="6983354" y="3542941"/>
            <a:ext cx="446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Excluding PNN and TNN events: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86F25F-FB7C-446C-9D70-29C19E8CD1AE}"/>
              </a:ext>
            </a:extLst>
          </p:cNvPr>
          <p:cNvSpPr txBox="1"/>
          <p:nvPr/>
        </p:nvSpPr>
        <p:spPr>
          <a:xfrm>
            <a:off x="7030410" y="3943332"/>
            <a:ext cx="4812658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/>
              <a:t>Maximum output count rate per pixel </a:t>
            </a:r>
            <a:r>
              <a:rPr lang="en-US" sz="2000" i="1" dirty="0"/>
              <a:t>¼ </a:t>
            </a:r>
            <a:r>
              <a:rPr lang="en-US" i="1" dirty="0"/>
              <a:t>that of nonmultiplexed TES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F67F01-E788-4F78-8BFA-63EBD2696ED7}"/>
              </a:ext>
            </a:extLst>
          </p:cNvPr>
          <p:cNvSpPr txBox="1"/>
          <p:nvPr/>
        </p:nvSpPr>
        <p:spPr>
          <a:xfrm>
            <a:off x="6983354" y="4690528"/>
            <a:ext cx="278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 can do better than this.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FBAFD-BF90-405C-BECF-020DD967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54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2917-701E-449E-9FD5-F85058D3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57" y="-57944"/>
            <a:ext cx="10515600" cy="1325563"/>
          </a:xfrm>
        </p:spPr>
        <p:txBody>
          <a:bodyPr/>
          <a:lstStyle/>
          <a:p>
            <a:r>
              <a:rPr lang="en-US" dirty="0"/>
              <a:t>The Flux Focusing Washer/ TES readout coil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9AF48-C570-4BE9-9C39-621CB3D0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23</a:t>
            </a:fld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BCD5C5-DFB6-4ED7-AD83-2747EFB7962E}"/>
              </a:ext>
            </a:extLst>
          </p:cNvPr>
          <p:cNvCxnSpPr/>
          <p:nvPr/>
        </p:nvCxnSpPr>
        <p:spPr>
          <a:xfrm>
            <a:off x="5149850" y="3265714"/>
            <a:ext cx="1377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0ACAB5B-E405-4085-AA61-1FB76EC19A2E}"/>
              </a:ext>
            </a:extLst>
          </p:cNvPr>
          <p:cNvSpPr txBox="1"/>
          <p:nvPr/>
        </p:nvSpPr>
        <p:spPr>
          <a:xfrm>
            <a:off x="5681303" y="2952058"/>
            <a:ext cx="82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SQ1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294543-6CD8-458B-A69E-EDED9AB9A62B}"/>
              </a:ext>
            </a:extLst>
          </p:cNvPr>
          <p:cNvCxnSpPr/>
          <p:nvPr/>
        </p:nvCxnSpPr>
        <p:spPr>
          <a:xfrm flipV="1">
            <a:off x="3225704" y="2356802"/>
            <a:ext cx="0" cy="3038475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CA1A5C6-C17B-4C3A-B8FE-5CA16EF5CF6A}"/>
              </a:ext>
            </a:extLst>
          </p:cNvPr>
          <p:cNvSpPr txBox="1"/>
          <p:nvPr/>
        </p:nvSpPr>
        <p:spPr>
          <a:xfrm>
            <a:off x="3233324" y="466482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34A3410-4C3F-4A92-9163-C700C1CDA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3830" y="1267619"/>
            <a:ext cx="8207831" cy="5086151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947F409-1E85-4D09-8033-3172BB8E1DAE}"/>
              </a:ext>
            </a:extLst>
          </p:cNvPr>
          <p:cNvCxnSpPr/>
          <p:nvPr/>
        </p:nvCxnSpPr>
        <p:spPr>
          <a:xfrm flipV="1">
            <a:off x="5681303" y="5109527"/>
            <a:ext cx="0" cy="80962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31C5AE8-0792-4AE9-A265-067055647FAC}"/>
              </a:ext>
            </a:extLst>
          </p:cNvPr>
          <p:cNvSpPr txBox="1"/>
          <p:nvPr/>
        </p:nvSpPr>
        <p:spPr>
          <a:xfrm>
            <a:off x="3769048" y="3371525"/>
            <a:ext cx="166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Orientation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BFE3C-A70D-46F3-911F-4645F3BDD9EE}"/>
              </a:ext>
            </a:extLst>
          </p:cNvPr>
          <p:cNvSpPr txBox="1"/>
          <p:nvPr/>
        </p:nvSpPr>
        <p:spPr>
          <a:xfrm>
            <a:off x="633112" y="745689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(simplified)</a:t>
            </a:r>
          </a:p>
        </p:txBody>
      </p:sp>
    </p:spTree>
    <p:extLst>
      <p:ext uri="{BB962C8B-B14F-4D97-AF65-F5344CB8AC3E}">
        <p14:creationId xmlns:p14="http://schemas.microsoft.com/office/powerpoint/2010/main" val="4148084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FFB5BBD-25D9-4EE4-A74B-85D3FF6A5071}"/>
              </a:ext>
            </a:extLst>
          </p:cNvPr>
          <p:cNvSpPr/>
          <p:nvPr/>
        </p:nvSpPr>
        <p:spPr>
          <a:xfrm>
            <a:off x="1" y="542242"/>
            <a:ext cx="12192000" cy="6315758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6A9048-5361-4318-9CB0-F6901193D47C}"/>
              </a:ext>
            </a:extLst>
          </p:cNvPr>
          <p:cNvSpPr/>
          <p:nvPr/>
        </p:nvSpPr>
        <p:spPr>
          <a:xfrm>
            <a:off x="6259292" y="556853"/>
            <a:ext cx="5666008" cy="5501303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8D25E-9958-470F-8374-03E0FE11A7E5}"/>
              </a:ext>
            </a:extLst>
          </p:cNvPr>
          <p:cNvSpPr/>
          <p:nvPr/>
        </p:nvSpPr>
        <p:spPr>
          <a:xfrm>
            <a:off x="156472" y="569083"/>
            <a:ext cx="5666008" cy="5489073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C221B-17C5-462C-9090-FFD0D27E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4" y="50250"/>
            <a:ext cx="10246174" cy="55953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Implementation of Flux Focusing Washer and TES readout coil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C8F301-6F58-41FC-9F4A-AF0910B5A0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14" r="32481" b="4589"/>
          <a:stretch/>
        </p:blipFill>
        <p:spPr>
          <a:xfrm>
            <a:off x="566097" y="1572327"/>
            <a:ext cx="4675461" cy="43370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08DE59-4435-4EB0-A70C-C921E13396EC}"/>
              </a:ext>
            </a:extLst>
          </p:cNvPr>
          <p:cNvSpPr txBox="1"/>
          <p:nvPr/>
        </p:nvSpPr>
        <p:spPr>
          <a:xfrm>
            <a:off x="1015203" y="1736037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61858E-C598-4685-9DE3-BC755D5D1119}"/>
              </a:ext>
            </a:extLst>
          </p:cNvPr>
          <p:cNvSpPr txBox="1"/>
          <p:nvPr/>
        </p:nvSpPr>
        <p:spPr>
          <a:xfrm>
            <a:off x="1024534" y="29667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1EC437-4BDF-4944-8D6B-D56D7895682F}"/>
              </a:ext>
            </a:extLst>
          </p:cNvPr>
          <p:cNvSpPr txBox="1"/>
          <p:nvPr/>
        </p:nvSpPr>
        <p:spPr>
          <a:xfrm>
            <a:off x="2132466" y="18850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4D51FD-8CB5-4E48-BDD6-2274164B3A6C}"/>
              </a:ext>
            </a:extLst>
          </p:cNvPr>
          <p:cNvSpPr txBox="1"/>
          <p:nvPr/>
        </p:nvSpPr>
        <p:spPr>
          <a:xfrm>
            <a:off x="3345353" y="1736037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9B9F67-A038-4EE2-A5BE-2E43B86E5ADB}"/>
              </a:ext>
            </a:extLst>
          </p:cNvPr>
          <p:cNvSpPr txBox="1"/>
          <p:nvPr/>
        </p:nvSpPr>
        <p:spPr>
          <a:xfrm>
            <a:off x="2123135" y="2834982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CC6E82-40DE-4359-AD65-E8721206C63B}"/>
              </a:ext>
            </a:extLst>
          </p:cNvPr>
          <p:cNvSpPr txBox="1"/>
          <p:nvPr/>
        </p:nvSpPr>
        <p:spPr>
          <a:xfrm>
            <a:off x="3354684" y="29661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440BD3-BDE8-4F68-B3DF-5699B20E904D}"/>
              </a:ext>
            </a:extLst>
          </p:cNvPr>
          <p:cNvSpPr txBox="1"/>
          <p:nvPr/>
        </p:nvSpPr>
        <p:spPr>
          <a:xfrm>
            <a:off x="4441792" y="18564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C330D1-1E54-4C16-A9E4-A694E59AA5A4}"/>
              </a:ext>
            </a:extLst>
          </p:cNvPr>
          <p:cNvSpPr txBox="1"/>
          <p:nvPr/>
        </p:nvSpPr>
        <p:spPr>
          <a:xfrm>
            <a:off x="4441986" y="2831412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877AEB-04CD-4A26-90B5-17A50FE796B0}"/>
              </a:ext>
            </a:extLst>
          </p:cNvPr>
          <p:cNvSpPr txBox="1"/>
          <p:nvPr/>
        </p:nvSpPr>
        <p:spPr>
          <a:xfrm>
            <a:off x="1034239" y="3999603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017909-8510-4B12-83FF-7C98984437EC}"/>
              </a:ext>
            </a:extLst>
          </p:cNvPr>
          <p:cNvSpPr txBox="1"/>
          <p:nvPr/>
        </p:nvSpPr>
        <p:spPr>
          <a:xfrm>
            <a:off x="1053095" y="52677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8326E2-8007-40FF-8D83-29475D93ACED}"/>
              </a:ext>
            </a:extLst>
          </p:cNvPr>
          <p:cNvSpPr txBox="1"/>
          <p:nvPr/>
        </p:nvSpPr>
        <p:spPr>
          <a:xfrm>
            <a:off x="2140203" y="41581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0C64C8-7951-4863-8830-EF57B1F72913}"/>
              </a:ext>
            </a:extLst>
          </p:cNvPr>
          <p:cNvSpPr txBox="1"/>
          <p:nvPr/>
        </p:nvSpPr>
        <p:spPr>
          <a:xfrm>
            <a:off x="2130872" y="5110853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A1200F-8CCC-469A-8FF6-D838E92CCA72}"/>
              </a:ext>
            </a:extLst>
          </p:cNvPr>
          <p:cNvSpPr txBox="1"/>
          <p:nvPr/>
        </p:nvSpPr>
        <p:spPr>
          <a:xfrm>
            <a:off x="3345353" y="4018653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2D7DB6-43D0-4D61-8613-33A6D3AF9BA1}"/>
              </a:ext>
            </a:extLst>
          </p:cNvPr>
          <p:cNvSpPr txBox="1"/>
          <p:nvPr/>
        </p:nvSpPr>
        <p:spPr>
          <a:xfrm>
            <a:off x="3364209" y="52677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8BEE8-7C37-48F2-91E2-D7C291816791}"/>
              </a:ext>
            </a:extLst>
          </p:cNvPr>
          <p:cNvSpPr txBox="1"/>
          <p:nvPr/>
        </p:nvSpPr>
        <p:spPr>
          <a:xfrm>
            <a:off x="4451317" y="41581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D52B28-B64B-49D5-A9E7-5DF8308015E4}"/>
              </a:ext>
            </a:extLst>
          </p:cNvPr>
          <p:cNvSpPr txBox="1"/>
          <p:nvPr/>
        </p:nvSpPr>
        <p:spPr>
          <a:xfrm>
            <a:off x="4441986" y="5110853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3A19D-B811-4609-B25F-9DA742C6861D}"/>
              </a:ext>
            </a:extLst>
          </p:cNvPr>
          <p:cNvSpPr txBox="1"/>
          <p:nvPr/>
        </p:nvSpPr>
        <p:spPr>
          <a:xfrm>
            <a:off x="1353177" y="1202995"/>
            <a:ext cx="81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 1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C7D31F-9D57-4E74-9856-685B623E0F5C}"/>
              </a:ext>
            </a:extLst>
          </p:cNvPr>
          <p:cNvSpPr txBox="1"/>
          <p:nvPr/>
        </p:nvSpPr>
        <p:spPr>
          <a:xfrm>
            <a:off x="3624403" y="1220851"/>
            <a:ext cx="76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B99EC9-0025-40DB-8E28-94BAE77224FF}"/>
              </a:ext>
            </a:extLst>
          </p:cNvPr>
          <p:cNvSpPr txBox="1"/>
          <p:nvPr/>
        </p:nvSpPr>
        <p:spPr>
          <a:xfrm>
            <a:off x="156472" y="580084"/>
            <a:ext cx="5666008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Old Design: </a:t>
            </a:r>
          </a:p>
          <a:p>
            <a:r>
              <a:rPr lang="en-US" sz="1600" dirty="0">
                <a:solidFill>
                  <a:schemeClr val="bg1"/>
                </a:solidFill>
              </a:rPr>
              <a:t>Rows Packed together closely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58DF6AB-59D5-44DC-A2B7-AC5E627C4B0C}"/>
              </a:ext>
            </a:extLst>
          </p:cNvPr>
          <p:cNvCxnSpPr>
            <a:cxnSpLocks/>
          </p:cNvCxnSpPr>
          <p:nvPr/>
        </p:nvCxnSpPr>
        <p:spPr>
          <a:xfrm>
            <a:off x="5324475" y="3758079"/>
            <a:ext cx="1495425" cy="0"/>
          </a:xfrm>
          <a:prstGeom prst="straightConnector1">
            <a:avLst/>
          </a:prstGeom>
          <a:ln w="133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05AECD41-2FBE-4E53-B6DF-9BB73568B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35" r="32481" b="3768"/>
          <a:stretch/>
        </p:blipFill>
        <p:spPr>
          <a:xfrm>
            <a:off x="6902817" y="1590183"/>
            <a:ext cx="4675461" cy="433703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2DB733B-B26A-41E7-A975-9C3A5DD3C5BE}"/>
              </a:ext>
            </a:extLst>
          </p:cNvPr>
          <p:cNvSpPr txBox="1"/>
          <p:nvPr/>
        </p:nvSpPr>
        <p:spPr>
          <a:xfrm>
            <a:off x="7359790" y="1700004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BEB174-4494-4C7C-9478-3CDD891211D3}"/>
              </a:ext>
            </a:extLst>
          </p:cNvPr>
          <p:cNvSpPr txBox="1"/>
          <p:nvPr/>
        </p:nvSpPr>
        <p:spPr>
          <a:xfrm>
            <a:off x="7369121" y="29498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2D10FF-0614-4CF5-9C87-D421633F4643}"/>
              </a:ext>
            </a:extLst>
          </p:cNvPr>
          <p:cNvSpPr txBox="1"/>
          <p:nvPr/>
        </p:nvSpPr>
        <p:spPr>
          <a:xfrm>
            <a:off x="8477053" y="186805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34DAF67-695C-4060-A7FC-8835D95BE6D2}"/>
              </a:ext>
            </a:extLst>
          </p:cNvPr>
          <p:cNvSpPr txBox="1"/>
          <p:nvPr/>
        </p:nvSpPr>
        <p:spPr>
          <a:xfrm>
            <a:off x="8467722" y="2811649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AAF63F-8643-4263-A2E9-1F6A3CEF7DE8}"/>
              </a:ext>
            </a:extLst>
          </p:cNvPr>
          <p:cNvSpPr txBox="1"/>
          <p:nvPr/>
        </p:nvSpPr>
        <p:spPr>
          <a:xfrm>
            <a:off x="7378826" y="3982620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3D9E99-4A1E-49C0-930B-44377099191E}"/>
              </a:ext>
            </a:extLst>
          </p:cNvPr>
          <p:cNvSpPr txBox="1"/>
          <p:nvPr/>
        </p:nvSpPr>
        <p:spPr>
          <a:xfrm>
            <a:off x="7397682" y="52508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82DE20-D282-454A-8E2F-8ED296B1C4C7}"/>
              </a:ext>
            </a:extLst>
          </p:cNvPr>
          <p:cNvSpPr txBox="1"/>
          <p:nvPr/>
        </p:nvSpPr>
        <p:spPr>
          <a:xfrm>
            <a:off x="8465740" y="41220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9D8EDCC-7D89-4914-A68F-D62DB760B3F7}"/>
              </a:ext>
            </a:extLst>
          </p:cNvPr>
          <p:cNvSpPr txBox="1"/>
          <p:nvPr/>
        </p:nvSpPr>
        <p:spPr>
          <a:xfrm>
            <a:off x="8475459" y="5106570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1E5A97-84C9-40F2-9D3A-B46D922FFBE8}"/>
              </a:ext>
            </a:extLst>
          </p:cNvPr>
          <p:cNvSpPr txBox="1"/>
          <p:nvPr/>
        </p:nvSpPr>
        <p:spPr>
          <a:xfrm>
            <a:off x="9696610" y="5065690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3623EAA-4984-44DC-91D9-A9A9ECD4F61F}"/>
              </a:ext>
            </a:extLst>
          </p:cNvPr>
          <p:cNvSpPr txBox="1"/>
          <p:nvPr/>
        </p:nvSpPr>
        <p:spPr>
          <a:xfrm>
            <a:off x="9685103" y="41220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E39B7F-D51B-4D6E-AD76-A0626318A993}"/>
              </a:ext>
            </a:extLst>
          </p:cNvPr>
          <p:cNvSpPr txBox="1"/>
          <p:nvPr/>
        </p:nvSpPr>
        <p:spPr>
          <a:xfrm>
            <a:off x="10780912" y="52281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0A05E4B-6B75-4BA0-9502-B3A63C174521}"/>
              </a:ext>
            </a:extLst>
          </p:cNvPr>
          <p:cNvSpPr txBox="1"/>
          <p:nvPr/>
        </p:nvSpPr>
        <p:spPr>
          <a:xfrm>
            <a:off x="10792419" y="3994311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3A2E05E-742A-4B28-9483-9C176B40F6CA}"/>
              </a:ext>
            </a:extLst>
          </p:cNvPr>
          <p:cNvSpPr txBox="1"/>
          <p:nvPr/>
        </p:nvSpPr>
        <p:spPr>
          <a:xfrm>
            <a:off x="9696610" y="1691713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023EE6D-B4B3-4E95-AECF-F41FF5BA34D3}"/>
              </a:ext>
            </a:extLst>
          </p:cNvPr>
          <p:cNvSpPr txBox="1"/>
          <p:nvPr/>
        </p:nvSpPr>
        <p:spPr>
          <a:xfrm>
            <a:off x="9693241" y="29408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134244A-2B03-4FDE-A069-4510B0744249}"/>
              </a:ext>
            </a:extLst>
          </p:cNvPr>
          <p:cNvSpPr txBox="1"/>
          <p:nvPr/>
        </p:nvSpPr>
        <p:spPr>
          <a:xfrm>
            <a:off x="10802574" y="18502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8BFEF9-4FEE-4F55-BD05-C173969CDEFE}"/>
              </a:ext>
            </a:extLst>
          </p:cNvPr>
          <p:cNvSpPr txBox="1"/>
          <p:nvPr/>
        </p:nvSpPr>
        <p:spPr>
          <a:xfrm>
            <a:off x="10793243" y="2815663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5C7516D-BA73-4F1C-83AD-2B9CF4854637}"/>
              </a:ext>
            </a:extLst>
          </p:cNvPr>
          <p:cNvSpPr txBox="1"/>
          <p:nvPr/>
        </p:nvSpPr>
        <p:spPr>
          <a:xfrm>
            <a:off x="6259292" y="569084"/>
            <a:ext cx="566600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 Design:</a:t>
            </a:r>
          </a:p>
          <a:p>
            <a:r>
              <a:rPr lang="en-US" dirty="0">
                <a:solidFill>
                  <a:schemeClr val="bg1"/>
                </a:solidFill>
              </a:rPr>
              <a:t>Coil windings encoded to reject signals from adjacent rows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4702FDC-5470-4C6B-9F5A-DC8C58163FA5}"/>
              </a:ext>
            </a:extLst>
          </p:cNvPr>
          <p:cNvSpPr txBox="1"/>
          <p:nvPr/>
        </p:nvSpPr>
        <p:spPr>
          <a:xfrm>
            <a:off x="7235687" y="1251309"/>
            <a:ext cx="187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 1 (pattern 1)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C4A689-F14C-465F-A2F4-40BE1156543D}"/>
              </a:ext>
            </a:extLst>
          </p:cNvPr>
          <p:cNvSpPr txBox="1"/>
          <p:nvPr/>
        </p:nvSpPr>
        <p:spPr>
          <a:xfrm>
            <a:off x="9634572" y="1227611"/>
            <a:ext cx="182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 2 (pattern 2)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4E6BE-47CB-4A19-9638-DD48EEE9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248" y="6342283"/>
            <a:ext cx="2743200" cy="365125"/>
          </a:xfrm>
        </p:spPr>
        <p:txBody>
          <a:bodyPr/>
          <a:lstStyle/>
          <a:p>
            <a:fld id="{25F34B6E-F206-4D36-B281-7F0D8A69C030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665CC-C480-490C-9840-FE2868ECBCEF}"/>
              </a:ext>
            </a:extLst>
          </p:cNvPr>
          <p:cNvSpPr txBox="1"/>
          <p:nvPr/>
        </p:nvSpPr>
        <p:spPr>
          <a:xfrm>
            <a:off x="158704" y="6075400"/>
            <a:ext cx="5792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Level of Nearest Neighbor Crosstalk = 3.4 ppt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881310-598A-4DE0-A6DA-D5E42C3D6DDC}"/>
              </a:ext>
            </a:extLst>
          </p:cNvPr>
          <p:cNvSpPr txBox="1"/>
          <p:nvPr/>
        </p:nvSpPr>
        <p:spPr>
          <a:xfrm>
            <a:off x="6175352" y="6070352"/>
            <a:ext cx="5792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Level of Nearest Neighbor Crosstalk &lt; 0.1 ppt</a:t>
            </a:r>
          </a:p>
        </p:txBody>
      </p:sp>
    </p:spTree>
    <p:extLst>
      <p:ext uri="{BB962C8B-B14F-4D97-AF65-F5344CB8AC3E}">
        <p14:creationId xmlns:p14="http://schemas.microsoft.com/office/powerpoint/2010/main" val="3879880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8E8C-C6EB-45E0-BAA9-A613B75D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5"/>
            <a:ext cx="3571875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A45A-2A4A-4740-B3AF-87C54B974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0" y="1423988"/>
            <a:ext cx="11703180" cy="25130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Our 40 row performance satisfies the requirements of X-IFU.</a:t>
            </a:r>
          </a:p>
          <a:p>
            <a:r>
              <a:rPr lang="en-US" dirty="0"/>
              <a:t>We have a credible path towards higher multiplexing factors (~48 row TDM).</a:t>
            </a:r>
          </a:p>
          <a:p>
            <a:r>
              <a:rPr lang="en-US" dirty="0"/>
              <a:t>We continue to reduce crosstalk to improve high photon count rate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F9C7C-59CB-443B-940C-4EC1A024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9B865-791C-499B-AE93-EEE687EA31DF}"/>
              </a:ext>
            </a:extLst>
          </p:cNvPr>
          <p:cNvSpPr txBox="1"/>
          <p:nvPr/>
        </p:nvSpPr>
        <p:spPr>
          <a:xfrm>
            <a:off x="3238488" y="4915842"/>
            <a:ext cx="3410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Grant Acknowledgements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992E6-876F-4797-AF94-47EBA32F9A07}"/>
              </a:ext>
            </a:extLst>
          </p:cNvPr>
          <p:cNvSpPr/>
          <p:nvPr/>
        </p:nvSpPr>
        <p:spPr>
          <a:xfrm>
            <a:off x="698500" y="5338583"/>
            <a:ext cx="109982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authors gratefully acknowledge funding from the NASA SAT program “Providing Enabling &amp; Enhancing Technologies for a Demonstration Model of the Athena X-IFU.”</a:t>
            </a:r>
            <a:endParaRPr lang="en-US" sz="2400" dirty="0"/>
          </a:p>
        </p:txBody>
      </p:sp>
      <p:pic>
        <p:nvPicPr>
          <p:cNvPr id="8" name="Picture 2" descr="Image result for Nist">
            <a:extLst>
              <a:ext uri="{FF2B5EF4-FFF2-40B4-BE49-F238E27FC236}">
                <a16:creationId xmlns:a16="http://schemas.microsoft.com/office/drawing/2014/main" id="{0C850574-7B1B-46A6-BAE4-261C42E6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01" y="4097812"/>
            <a:ext cx="2644199" cy="6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nasa logo">
            <a:extLst>
              <a:ext uri="{FF2B5EF4-FFF2-40B4-BE49-F238E27FC236}">
                <a16:creationId xmlns:a16="http://schemas.microsoft.com/office/drawing/2014/main" id="{91695DA6-9DE0-4C48-94B3-448A6B16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28" y="3988107"/>
            <a:ext cx="1148764" cy="96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stanford logo">
            <a:extLst>
              <a:ext uri="{FF2B5EF4-FFF2-40B4-BE49-F238E27FC236}">
                <a16:creationId xmlns:a16="http://schemas.microsoft.com/office/drawing/2014/main" id="{F7563DEC-6380-4F7B-B779-8D0367DE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48" y="3942806"/>
            <a:ext cx="707814" cy="106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EB0B7-697F-4EC1-B5DF-21C49F3CD2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41" b="43917"/>
          <a:stretch/>
        </p:blipFill>
        <p:spPr>
          <a:xfrm>
            <a:off x="4716024" y="4005142"/>
            <a:ext cx="1163047" cy="10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0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265008-057F-4EFB-9566-B766BDACA4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/>
          <a:stretch/>
        </p:blipFill>
        <p:spPr>
          <a:xfrm>
            <a:off x="3277586" y="881840"/>
            <a:ext cx="2856513" cy="5871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E7C4D6-24BE-46A2-ABA7-F2B7428CA4DC}"/>
              </a:ext>
            </a:extLst>
          </p:cNvPr>
          <p:cNvSpPr txBox="1"/>
          <p:nvPr/>
        </p:nvSpPr>
        <p:spPr>
          <a:xfrm>
            <a:off x="2231934" y="3677042"/>
            <a:ext cx="1482002" cy="70788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DC Voltage Biased TESs</a:t>
            </a:r>
          </a:p>
        </p:txBody>
      </p:sp>
      <p:sp>
        <p:nvSpPr>
          <p:cNvPr id="172" name="Title 1">
            <a:extLst>
              <a:ext uri="{FF2B5EF4-FFF2-40B4-BE49-F238E27FC236}">
                <a16:creationId xmlns:a16="http://schemas.microsoft.com/office/drawing/2014/main" id="{ECBB2C97-815C-406B-98D7-43B91474414B}"/>
              </a:ext>
            </a:extLst>
          </p:cNvPr>
          <p:cNvSpPr txBox="1">
            <a:spLocks/>
          </p:cNvSpPr>
          <p:nvPr/>
        </p:nvSpPr>
        <p:spPr>
          <a:xfrm>
            <a:off x="1573288" y="9163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 Division Multiplexing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5A6D63C2-A150-4D18-884D-AA5FDFEC1665}"/>
              </a:ext>
            </a:extLst>
          </p:cNvPr>
          <p:cNvSpPr txBox="1"/>
          <p:nvPr/>
        </p:nvSpPr>
        <p:spPr>
          <a:xfrm>
            <a:off x="6000430" y="3217142"/>
            <a:ext cx="616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Row 0</a:t>
            </a:r>
          </a:p>
          <a:p>
            <a:r>
              <a:rPr lang="en-US" sz="1350" dirty="0"/>
              <a:t>(on)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87EE62-AB99-41FD-B4E9-7150E4A8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0366-9684-4073-9AF5-A8F142350341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9461A-B439-4A81-9E8F-4421EF69B582}"/>
              </a:ext>
            </a:extLst>
          </p:cNvPr>
          <p:cNvSpPr/>
          <p:nvPr/>
        </p:nvSpPr>
        <p:spPr>
          <a:xfrm>
            <a:off x="4174987" y="2946400"/>
            <a:ext cx="175398" cy="3962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A2CBA1-8EE3-4EEA-9FC7-25A5F1491575}"/>
              </a:ext>
            </a:extLst>
          </p:cNvPr>
          <p:cNvSpPr/>
          <p:nvPr/>
        </p:nvSpPr>
        <p:spPr>
          <a:xfrm>
            <a:off x="4174987" y="4646295"/>
            <a:ext cx="175398" cy="3962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33BB19-39B3-4A57-9096-E59C63E6AF57}"/>
              </a:ext>
            </a:extLst>
          </p:cNvPr>
          <p:cNvSpPr/>
          <p:nvPr/>
        </p:nvSpPr>
        <p:spPr>
          <a:xfrm>
            <a:off x="4203562" y="3342641"/>
            <a:ext cx="1135980" cy="5902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8E370-48B6-419C-90E7-36570F860842}"/>
              </a:ext>
            </a:extLst>
          </p:cNvPr>
          <p:cNvSpPr txBox="1"/>
          <p:nvPr/>
        </p:nvSpPr>
        <p:spPr>
          <a:xfrm>
            <a:off x="6674710" y="2782670"/>
            <a:ext cx="3274905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Each TES read out by a first stage SQUID ammeter (SQ1).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CEED08-0830-45DC-9D75-0F2ABB9D6A4B}"/>
              </a:ext>
            </a:extLst>
          </p:cNvPr>
          <p:cNvSpPr txBox="1"/>
          <p:nvPr/>
        </p:nvSpPr>
        <p:spPr>
          <a:xfrm>
            <a:off x="5997608" y="5013961"/>
            <a:ext cx="616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Row 1</a:t>
            </a:r>
          </a:p>
          <a:p>
            <a:r>
              <a:rPr lang="en-US" sz="1350" dirty="0"/>
              <a:t>(off)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6FDB6C-E72F-4B39-996E-DB96CE6E405D}"/>
              </a:ext>
            </a:extLst>
          </p:cNvPr>
          <p:cNvCxnSpPr/>
          <p:nvPr/>
        </p:nvCxnSpPr>
        <p:spPr>
          <a:xfrm flipH="1">
            <a:off x="5339542" y="3067396"/>
            <a:ext cx="1274516" cy="361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ADFCAC6-8DA1-4A0F-86C4-414321EE5D99}"/>
              </a:ext>
            </a:extLst>
          </p:cNvPr>
          <p:cNvSpPr/>
          <p:nvPr/>
        </p:nvSpPr>
        <p:spPr>
          <a:xfrm>
            <a:off x="4203562" y="5029108"/>
            <a:ext cx="1135980" cy="5902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3C118F-5F47-4525-8CC6-4D79F8D224DD}"/>
              </a:ext>
            </a:extLst>
          </p:cNvPr>
          <p:cNvSpPr txBox="1"/>
          <p:nvPr/>
        </p:nvSpPr>
        <p:spPr>
          <a:xfrm>
            <a:off x="3277586" y="1918162"/>
            <a:ext cx="689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TES bias</a:t>
            </a:r>
          </a:p>
        </p:txBody>
      </p:sp>
    </p:spTree>
    <p:extLst>
      <p:ext uri="{BB962C8B-B14F-4D97-AF65-F5344CB8AC3E}">
        <p14:creationId xmlns:p14="http://schemas.microsoft.com/office/powerpoint/2010/main" val="415171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265008-057F-4EFB-9566-B766BDACA4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/>
          <a:stretch/>
        </p:blipFill>
        <p:spPr>
          <a:xfrm>
            <a:off x="3277586" y="881840"/>
            <a:ext cx="2856513" cy="5871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E7C4D6-24BE-46A2-ABA7-F2B7428CA4DC}"/>
              </a:ext>
            </a:extLst>
          </p:cNvPr>
          <p:cNvSpPr txBox="1"/>
          <p:nvPr/>
        </p:nvSpPr>
        <p:spPr>
          <a:xfrm>
            <a:off x="2231934" y="3677042"/>
            <a:ext cx="1482002" cy="70788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DC Voltage Biased TESs</a:t>
            </a:r>
          </a:p>
        </p:txBody>
      </p:sp>
      <p:sp>
        <p:nvSpPr>
          <p:cNvPr id="172" name="Title 1">
            <a:extLst>
              <a:ext uri="{FF2B5EF4-FFF2-40B4-BE49-F238E27FC236}">
                <a16:creationId xmlns:a16="http://schemas.microsoft.com/office/drawing/2014/main" id="{ECBB2C97-815C-406B-98D7-43B91474414B}"/>
              </a:ext>
            </a:extLst>
          </p:cNvPr>
          <p:cNvSpPr txBox="1">
            <a:spLocks/>
          </p:cNvSpPr>
          <p:nvPr/>
        </p:nvSpPr>
        <p:spPr>
          <a:xfrm>
            <a:off x="1573288" y="9163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 Division Multiplexing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5A6D63C2-A150-4D18-884D-AA5FDFEC1665}"/>
              </a:ext>
            </a:extLst>
          </p:cNvPr>
          <p:cNvSpPr txBox="1"/>
          <p:nvPr/>
        </p:nvSpPr>
        <p:spPr>
          <a:xfrm>
            <a:off x="6000430" y="3217142"/>
            <a:ext cx="616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Row 0</a:t>
            </a:r>
          </a:p>
          <a:p>
            <a:r>
              <a:rPr lang="en-US" sz="1350" dirty="0"/>
              <a:t>(on)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87EE62-AB99-41FD-B4E9-7150E4A8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0366-9684-4073-9AF5-A8F142350341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9461A-B439-4A81-9E8F-4421EF69B582}"/>
              </a:ext>
            </a:extLst>
          </p:cNvPr>
          <p:cNvSpPr/>
          <p:nvPr/>
        </p:nvSpPr>
        <p:spPr>
          <a:xfrm>
            <a:off x="4174987" y="2946400"/>
            <a:ext cx="175398" cy="3962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A2CBA1-8EE3-4EEA-9FC7-25A5F1491575}"/>
              </a:ext>
            </a:extLst>
          </p:cNvPr>
          <p:cNvSpPr/>
          <p:nvPr/>
        </p:nvSpPr>
        <p:spPr>
          <a:xfrm>
            <a:off x="4174987" y="4646295"/>
            <a:ext cx="175398" cy="3962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33BB19-39B3-4A57-9096-E59C63E6AF57}"/>
              </a:ext>
            </a:extLst>
          </p:cNvPr>
          <p:cNvSpPr/>
          <p:nvPr/>
        </p:nvSpPr>
        <p:spPr>
          <a:xfrm>
            <a:off x="4203562" y="3342641"/>
            <a:ext cx="1135980" cy="5902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8E370-48B6-419C-90E7-36570F860842}"/>
              </a:ext>
            </a:extLst>
          </p:cNvPr>
          <p:cNvSpPr txBox="1"/>
          <p:nvPr/>
        </p:nvSpPr>
        <p:spPr>
          <a:xfrm>
            <a:off x="6674710" y="2782670"/>
            <a:ext cx="3274905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Each TES read out by a first stage SQUID ammeter (SQ1).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CEED08-0830-45DC-9D75-0F2ABB9D6A4B}"/>
              </a:ext>
            </a:extLst>
          </p:cNvPr>
          <p:cNvSpPr txBox="1"/>
          <p:nvPr/>
        </p:nvSpPr>
        <p:spPr>
          <a:xfrm>
            <a:off x="5997608" y="5013961"/>
            <a:ext cx="616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Row 1</a:t>
            </a:r>
          </a:p>
          <a:p>
            <a:r>
              <a:rPr lang="en-US" sz="1350" dirty="0"/>
              <a:t>(off)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6FDB6C-E72F-4B39-996E-DB96CE6E405D}"/>
              </a:ext>
            </a:extLst>
          </p:cNvPr>
          <p:cNvCxnSpPr/>
          <p:nvPr/>
        </p:nvCxnSpPr>
        <p:spPr>
          <a:xfrm flipH="1">
            <a:off x="5339542" y="3067396"/>
            <a:ext cx="1274516" cy="361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ADFCAC6-8DA1-4A0F-86C4-414321EE5D99}"/>
              </a:ext>
            </a:extLst>
          </p:cNvPr>
          <p:cNvSpPr/>
          <p:nvPr/>
        </p:nvSpPr>
        <p:spPr>
          <a:xfrm>
            <a:off x="4203562" y="5029108"/>
            <a:ext cx="1135980" cy="5902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7BE736-86C5-4102-A01A-1E8FA51E9E3C}"/>
              </a:ext>
            </a:extLst>
          </p:cNvPr>
          <p:cNvCxnSpPr>
            <a:cxnSpLocks/>
          </p:cNvCxnSpPr>
          <p:nvPr/>
        </p:nvCxnSpPr>
        <p:spPr>
          <a:xfrm flipH="1" flipV="1">
            <a:off x="5969274" y="3677042"/>
            <a:ext cx="678762" cy="1124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83FE603-C7F9-435A-8453-3B058C193537}"/>
              </a:ext>
            </a:extLst>
          </p:cNvPr>
          <p:cNvSpPr txBox="1"/>
          <p:nvPr/>
        </p:nvSpPr>
        <p:spPr>
          <a:xfrm>
            <a:off x="6707741" y="4801340"/>
            <a:ext cx="36027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SQ1 is activated opening SC switch (TESs read out one at a time)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449200-789A-4935-B053-5B883557904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951969" y="5124505"/>
            <a:ext cx="755772" cy="142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668421F-ADB6-4835-B641-78B3A0D97BFE}"/>
              </a:ext>
            </a:extLst>
          </p:cNvPr>
          <p:cNvSpPr txBox="1"/>
          <p:nvPr/>
        </p:nvSpPr>
        <p:spPr>
          <a:xfrm>
            <a:off x="3277586" y="1918162"/>
            <a:ext cx="689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TES bias</a:t>
            </a:r>
          </a:p>
        </p:txBody>
      </p:sp>
    </p:spTree>
    <p:extLst>
      <p:ext uri="{BB962C8B-B14F-4D97-AF65-F5344CB8AC3E}">
        <p14:creationId xmlns:p14="http://schemas.microsoft.com/office/powerpoint/2010/main" val="32744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265008-057F-4EFB-9566-B766BDACA4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/>
          <a:stretch/>
        </p:blipFill>
        <p:spPr>
          <a:xfrm>
            <a:off x="3277586" y="881840"/>
            <a:ext cx="2856513" cy="5871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E7C4D6-24BE-46A2-ABA7-F2B7428CA4DC}"/>
              </a:ext>
            </a:extLst>
          </p:cNvPr>
          <p:cNvSpPr txBox="1"/>
          <p:nvPr/>
        </p:nvSpPr>
        <p:spPr>
          <a:xfrm>
            <a:off x="2231934" y="3677042"/>
            <a:ext cx="1482002" cy="70788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DC Voltage Biased TESs</a:t>
            </a:r>
          </a:p>
        </p:txBody>
      </p:sp>
      <p:sp>
        <p:nvSpPr>
          <p:cNvPr id="172" name="Title 1">
            <a:extLst>
              <a:ext uri="{FF2B5EF4-FFF2-40B4-BE49-F238E27FC236}">
                <a16:creationId xmlns:a16="http://schemas.microsoft.com/office/drawing/2014/main" id="{ECBB2C97-815C-406B-98D7-43B91474414B}"/>
              </a:ext>
            </a:extLst>
          </p:cNvPr>
          <p:cNvSpPr txBox="1">
            <a:spLocks/>
          </p:cNvSpPr>
          <p:nvPr/>
        </p:nvSpPr>
        <p:spPr>
          <a:xfrm>
            <a:off x="1573288" y="9163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Time Division Multiplexing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5A6D63C2-A150-4D18-884D-AA5FDFEC1665}"/>
              </a:ext>
            </a:extLst>
          </p:cNvPr>
          <p:cNvSpPr txBox="1"/>
          <p:nvPr/>
        </p:nvSpPr>
        <p:spPr>
          <a:xfrm>
            <a:off x="6000430" y="3217142"/>
            <a:ext cx="616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Row 0</a:t>
            </a:r>
          </a:p>
          <a:p>
            <a:r>
              <a:rPr lang="en-US" sz="1350" dirty="0"/>
              <a:t>(on)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87EE62-AB99-41FD-B4E9-7150E4A8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0366-9684-4073-9AF5-A8F142350341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9461A-B439-4A81-9E8F-4421EF69B582}"/>
              </a:ext>
            </a:extLst>
          </p:cNvPr>
          <p:cNvSpPr/>
          <p:nvPr/>
        </p:nvSpPr>
        <p:spPr>
          <a:xfrm>
            <a:off x="4174987" y="2946400"/>
            <a:ext cx="175398" cy="3962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A2CBA1-8EE3-4EEA-9FC7-25A5F1491575}"/>
              </a:ext>
            </a:extLst>
          </p:cNvPr>
          <p:cNvSpPr/>
          <p:nvPr/>
        </p:nvSpPr>
        <p:spPr>
          <a:xfrm>
            <a:off x="4174987" y="4646295"/>
            <a:ext cx="175398" cy="3962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33BB19-39B3-4A57-9096-E59C63E6AF57}"/>
              </a:ext>
            </a:extLst>
          </p:cNvPr>
          <p:cNvSpPr/>
          <p:nvPr/>
        </p:nvSpPr>
        <p:spPr>
          <a:xfrm>
            <a:off x="4203562" y="3342641"/>
            <a:ext cx="1135980" cy="5902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8E370-48B6-419C-90E7-36570F860842}"/>
              </a:ext>
            </a:extLst>
          </p:cNvPr>
          <p:cNvSpPr txBox="1"/>
          <p:nvPr/>
        </p:nvSpPr>
        <p:spPr>
          <a:xfrm>
            <a:off x="6674710" y="2782670"/>
            <a:ext cx="3274905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Each TES read out by a first stage SQUID ammeter (SQ1).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CEED08-0830-45DC-9D75-0F2ABB9D6A4B}"/>
              </a:ext>
            </a:extLst>
          </p:cNvPr>
          <p:cNvSpPr txBox="1"/>
          <p:nvPr/>
        </p:nvSpPr>
        <p:spPr>
          <a:xfrm>
            <a:off x="5997608" y="5013961"/>
            <a:ext cx="616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Row 1</a:t>
            </a:r>
          </a:p>
          <a:p>
            <a:r>
              <a:rPr lang="en-US" sz="1350" dirty="0"/>
              <a:t>(off)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6FDB6C-E72F-4B39-996E-DB96CE6E405D}"/>
              </a:ext>
            </a:extLst>
          </p:cNvPr>
          <p:cNvCxnSpPr/>
          <p:nvPr/>
        </p:nvCxnSpPr>
        <p:spPr>
          <a:xfrm flipH="1">
            <a:off x="5339542" y="3067396"/>
            <a:ext cx="1274516" cy="361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ADFCAC6-8DA1-4A0F-86C4-414321EE5D99}"/>
              </a:ext>
            </a:extLst>
          </p:cNvPr>
          <p:cNvSpPr/>
          <p:nvPr/>
        </p:nvSpPr>
        <p:spPr>
          <a:xfrm>
            <a:off x="4203562" y="5029108"/>
            <a:ext cx="1135980" cy="5902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7BE736-86C5-4102-A01A-1E8FA51E9E3C}"/>
              </a:ext>
            </a:extLst>
          </p:cNvPr>
          <p:cNvCxnSpPr>
            <a:cxnSpLocks/>
          </p:cNvCxnSpPr>
          <p:nvPr/>
        </p:nvCxnSpPr>
        <p:spPr>
          <a:xfrm flipH="1" flipV="1">
            <a:off x="5969274" y="3677042"/>
            <a:ext cx="678762" cy="1124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83FE603-C7F9-435A-8453-3B058C193537}"/>
              </a:ext>
            </a:extLst>
          </p:cNvPr>
          <p:cNvSpPr txBox="1"/>
          <p:nvPr/>
        </p:nvSpPr>
        <p:spPr>
          <a:xfrm>
            <a:off x="6707741" y="4801340"/>
            <a:ext cx="36027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SQ1 is activated opening SC switch (TESs read out one at a time)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449200-789A-4935-B053-5B883557904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951969" y="5124505"/>
            <a:ext cx="755772" cy="142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865DF10-7CE3-4826-9A18-7F0DC1FB6B86}"/>
              </a:ext>
            </a:extLst>
          </p:cNvPr>
          <p:cNvSpPr/>
          <p:nvPr/>
        </p:nvSpPr>
        <p:spPr>
          <a:xfrm>
            <a:off x="4709256" y="1324775"/>
            <a:ext cx="1260018" cy="1193485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82244-8146-45F1-9A00-D373908CE4D6}"/>
              </a:ext>
            </a:extLst>
          </p:cNvPr>
          <p:cNvSpPr txBox="1"/>
          <p:nvPr/>
        </p:nvSpPr>
        <p:spPr>
          <a:xfrm>
            <a:off x="6185083" y="1410331"/>
            <a:ext cx="4125442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Signal further amplified by SQUID series array amplifier on 1K stage.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9A3A56-30C0-4299-8801-209CAF8ED07E}"/>
              </a:ext>
            </a:extLst>
          </p:cNvPr>
          <p:cNvSpPr txBox="1"/>
          <p:nvPr/>
        </p:nvSpPr>
        <p:spPr>
          <a:xfrm>
            <a:off x="3277586" y="1918162"/>
            <a:ext cx="689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TES bias</a:t>
            </a:r>
          </a:p>
        </p:txBody>
      </p:sp>
    </p:spTree>
    <p:extLst>
      <p:ext uri="{BB962C8B-B14F-4D97-AF65-F5344CB8AC3E}">
        <p14:creationId xmlns:p14="http://schemas.microsoft.com/office/powerpoint/2010/main" val="217279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347">
            <a:extLst>
              <a:ext uri="{FF2B5EF4-FFF2-40B4-BE49-F238E27FC236}">
                <a16:creationId xmlns:a16="http://schemas.microsoft.com/office/drawing/2014/main" id="{8ADAD4FD-ED74-4D2D-8968-F7E163E0D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/>
          <a:stretch/>
        </p:blipFill>
        <p:spPr>
          <a:xfrm>
            <a:off x="5480405" y="1531696"/>
            <a:ext cx="2209860" cy="4542229"/>
          </a:xfrm>
          <a:prstGeom prst="rect">
            <a:avLst/>
          </a:prstGeom>
        </p:spPr>
      </p:pic>
      <p:pic>
        <p:nvPicPr>
          <p:cNvPr id="340" name="Picture 339">
            <a:extLst>
              <a:ext uri="{FF2B5EF4-FFF2-40B4-BE49-F238E27FC236}">
                <a16:creationId xmlns:a16="http://schemas.microsoft.com/office/drawing/2014/main" id="{7C39A99D-DB46-4BC3-86F8-C708DECE1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4"/>
          <a:stretch/>
        </p:blipFill>
        <p:spPr>
          <a:xfrm>
            <a:off x="3318880" y="1513047"/>
            <a:ext cx="2209860" cy="45422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42950B-D0FF-4409-9672-CBAF0DCF1AE3}"/>
              </a:ext>
            </a:extLst>
          </p:cNvPr>
          <p:cNvSpPr/>
          <p:nvPr/>
        </p:nvSpPr>
        <p:spPr>
          <a:xfrm>
            <a:off x="5528740" y="1553978"/>
            <a:ext cx="2174242" cy="45185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96AA9-8877-4AEC-8D98-688325D1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288" y="91638"/>
            <a:ext cx="7886700" cy="994172"/>
          </a:xfrm>
        </p:spPr>
        <p:txBody>
          <a:bodyPr/>
          <a:lstStyle/>
          <a:p>
            <a:r>
              <a:rPr lang="en-US" dirty="0"/>
              <a:t>Time Division Multiplexing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F9B7B029-06DA-47A9-899C-10EE755B9647}"/>
              </a:ext>
            </a:extLst>
          </p:cNvPr>
          <p:cNvSpPr txBox="1"/>
          <p:nvPr/>
        </p:nvSpPr>
        <p:spPr>
          <a:xfrm>
            <a:off x="5513131" y="2214411"/>
            <a:ext cx="689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TES bias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D013A2-0A62-46DD-908A-A633E43E609D}"/>
              </a:ext>
            </a:extLst>
          </p:cNvPr>
          <p:cNvSpPr/>
          <p:nvPr/>
        </p:nvSpPr>
        <p:spPr>
          <a:xfrm>
            <a:off x="3448937" y="4337770"/>
            <a:ext cx="4308165" cy="1279691"/>
          </a:xfrm>
          <a:prstGeom prst="rect">
            <a:avLst/>
          </a:pr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C9310834-C6A2-4FFC-AFA5-9D275681E9D0}"/>
              </a:ext>
            </a:extLst>
          </p:cNvPr>
          <p:cNvSpPr/>
          <p:nvPr/>
        </p:nvSpPr>
        <p:spPr>
          <a:xfrm>
            <a:off x="3450464" y="2992174"/>
            <a:ext cx="4308165" cy="1310643"/>
          </a:xfrm>
          <a:prstGeom prst="rect">
            <a:avLst/>
          </a:pr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B368D-E759-49D3-A770-9E5BD75008D1}"/>
              </a:ext>
            </a:extLst>
          </p:cNvPr>
          <p:cNvSpPr txBox="1"/>
          <p:nvPr/>
        </p:nvSpPr>
        <p:spPr>
          <a:xfrm>
            <a:off x="7732899" y="3041004"/>
            <a:ext cx="6164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Row 0</a:t>
            </a:r>
          </a:p>
          <a:p>
            <a:r>
              <a:rPr lang="en-US" sz="1350" dirty="0"/>
              <a:t>(on)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0B4AF1B-531A-4602-BDEB-A891D6948FE6}"/>
              </a:ext>
            </a:extLst>
          </p:cNvPr>
          <p:cNvSpPr txBox="1"/>
          <p:nvPr/>
        </p:nvSpPr>
        <p:spPr>
          <a:xfrm>
            <a:off x="7746821" y="4519703"/>
            <a:ext cx="6164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Row 1</a:t>
            </a:r>
          </a:p>
          <a:p>
            <a:r>
              <a:rPr lang="en-US" sz="1350" dirty="0"/>
              <a:t>(off)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A4FD1607-A107-4319-A32E-D19D96D09BFE}"/>
              </a:ext>
            </a:extLst>
          </p:cNvPr>
          <p:cNvSpPr/>
          <p:nvPr/>
        </p:nvSpPr>
        <p:spPr>
          <a:xfrm>
            <a:off x="3300269" y="1553978"/>
            <a:ext cx="2174242" cy="45185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CAB8F6-08AE-44E9-A523-D9FBC50933F2}"/>
              </a:ext>
            </a:extLst>
          </p:cNvPr>
          <p:cNvSpPr txBox="1"/>
          <p:nvPr/>
        </p:nvSpPr>
        <p:spPr>
          <a:xfrm>
            <a:off x="6555974" y="1231341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Column 1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B5DE0573-DDC1-45E4-A287-21CA627562E5}"/>
              </a:ext>
            </a:extLst>
          </p:cNvPr>
          <p:cNvSpPr txBox="1"/>
          <p:nvPr/>
        </p:nvSpPr>
        <p:spPr>
          <a:xfrm>
            <a:off x="4322454" y="1231341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Column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1907D-07C5-43F7-B7F6-3AA568104451}"/>
              </a:ext>
            </a:extLst>
          </p:cNvPr>
          <p:cNvSpPr txBox="1"/>
          <p:nvPr/>
        </p:nvSpPr>
        <p:spPr>
          <a:xfrm>
            <a:off x="2800578" y="833567"/>
            <a:ext cx="54105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We can read out many columns in parallel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4F892B35-1322-4852-80C5-AAB2B183F9F6}"/>
              </a:ext>
            </a:extLst>
          </p:cNvPr>
          <p:cNvSpPr txBox="1"/>
          <p:nvPr/>
        </p:nvSpPr>
        <p:spPr>
          <a:xfrm>
            <a:off x="3118371" y="6121340"/>
            <a:ext cx="49692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8 column x 32 row systems routinely deployed.</a:t>
            </a:r>
          </a:p>
          <a:p>
            <a:r>
              <a:rPr lang="en-US" dirty="0"/>
              <a:t>(capable of reading out 250 pixel scale TES arrays)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16CC40-B1D4-4EFB-84A9-EF685BDF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6</a:t>
            </a:fld>
            <a:endParaRPr lang="en-US"/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6ED8EA86-9B6E-4BD6-9B32-65F56BF5B63B}"/>
              </a:ext>
            </a:extLst>
          </p:cNvPr>
          <p:cNvSpPr txBox="1"/>
          <p:nvPr/>
        </p:nvSpPr>
        <p:spPr>
          <a:xfrm>
            <a:off x="3263233" y="2260126"/>
            <a:ext cx="689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TES bias</a:t>
            </a:r>
          </a:p>
        </p:txBody>
      </p:sp>
    </p:spTree>
    <p:extLst>
      <p:ext uri="{BB962C8B-B14F-4D97-AF65-F5344CB8AC3E}">
        <p14:creationId xmlns:p14="http://schemas.microsoft.com/office/powerpoint/2010/main" val="6093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6F53A7-60F4-43FC-83EC-C593F7BCBA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712" y="507260"/>
            <a:ext cx="6121997" cy="4406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F2632-31FB-479F-90DE-269F9EE3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321309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LPA 2.5a 40 row demo for Athena X-IFU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6D391-6AC6-4F01-963C-0AFEFC1DC1B6}"/>
              </a:ext>
            </a:extLst>
          </p:cNvPr>
          <p:cNvSpPr txBox="1"/>
          <p:nvPr/>
        </p:nvSpPr>
        <p:spPr>
          <a:xfrm>
            <a:off x="6875714" y="662763"/>
            <a:ext cx="3757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X-Ray Integral Field Unit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45F4C-C28A-4017-A389-81E0FF0878AF}"/>
              </a:ext>
            </a:extLst>
          </p:cNvPr>
          <p:cNvSpPr txBox="1"/>
          <p:nvPr/>
        </p:nvSpPr>
        <p:spPr>
          <a:xfrm>
            <a:off x="6795228" y="1144161"/>
            <a:ext cx="4373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3,168 pixel TES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FDM is primary readout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TDM is backup readout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~ 40 rows being considered for TDM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343D1-938C-4FB6-8676-54677B4310F2}"/>
              </a:ext>
            </a:extLst>
          </p:cNvPr>
          <p:cNvSpPr txBox="1"/>
          <p:nvPr/>
        </p:nvSpPr>
        <p:spPr>
          <a:xfrm>
            <a:off x="1718143" y="5025684"/>
            <a:ext cx="541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“40 row” Demonstration of LPA2.5a with </a:t>
            </a:r>
            <a:r>
              <a:rPr lang="en-US" b="1" i="1" dirty="0"/>
              <a:t>8 x 32 </a:t>
            </a:r>
            <a:r>
              <a:rPr lang="en-US" b="1" dirty="0"/>
              <a:t>system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7207D9-0021-4A5F-8F3C-B27E2B02A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9" y="3459166"/>
            <a:ext cx="3797085" cy="2886107"/>
          </a:xfrm>
          <a:prstGeom prst="rect">
            <a:avLst/>
          </a:prstGeom>
          <a:ln w="3810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5A4DC4-CA94-440A-A3F6-0E74B1C09136}"/>
              </a:ext>
            </a:extLst>
          </p:cNvPr>
          <p:cNvSpPr txBox="1"/>
          <p:nvPr/>
        </p:nvSpPr>
        <p:spPr>
          <a:xfrm>
            <a:off x="1833640" y="5360628"/>
            <a:ext cx="541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160 ns row times allow readout of 12 keV pulses.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D35D20-2A5A-4AAC-8F3A-8885C144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339691"/>
            <a:ext cx="393993" cy="365125"/>
          </a:xfrm>
        </p:spPr>
        <p:txBody>
          <a:bodyPr/>
          <a:lstStyle/>
          <a:p>
            <a:fld id="{855E0366-9684-4073-9AF5-A8F142350341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5690F-765D-42A6-B8EA-AF167EE12A1C}"/>
              </a:ext>
            </a:extLst>
          </p:cNvPr>
          <p:cNvSpPr txBox="1"/>
          <p:nvPr/>
        </p:nvSpPr>
        <p:spPr>
          <a:xfrm>
            <a:off x="7124488" y="6339691"/>
            <a:ext cx="303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S. J. Smith et al. Poster Session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698EF4-B880-475A-AC65-28DAF0E375F4}"/>
              </a:ext>
            </a:extLst>
          </p:cNvPr>
          <p:cNvSpPr/>
          <p:nvPr/>
        </p:nvSpPr>
        <p:spPr>
          <a:xfrm>
            <a:off x="1890215" y="5379989"/>
            <a:ext cx="5145197" cy="364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8B5AB3-2594-4E34-B174-507AA3D8A32B}"/>
              </a:ext>
            </a:extLst>
          </p:cNvPr>
          <p:cNvSpPr txBox="1"/>
          <p:nvPr/>
        </p:nvSpPr>
        <p:spPr>
          <a:xfrm>
            <a:off x="6963443" y="3084530"/>
            <a:ext cx="2711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NASA LPA 2.5a TES array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19CA4D-9AF3-4F32-A898-6FA52EB1F7ED}"/>
              </a:ext>
            </a:extLst>
          </p:cNvPr>
          <p:cNvSpPr/>
          <p:nvPr/>
        </p:nvSpPr>
        <p:spPr>
          <a:xfrm>
            <a:off x="6805780" y="1147655"/>
            <a:ext cx="4362781" cy="13199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920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5398-E11D-497F-98FB-76D171E5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92" y="-280641"/>
            <a:ext cx="10515600" cy="1325563"/>
          </a:xfrm>
        </p:spPr>
        <p:txBody>
          <a:bodyPr/>
          <a:lstStyle/>
          <a:p>
            <a:r>
              <a:rPr lang="en-US" dirty="0"/>
              <a:t>40 Row Demo for X-IFU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EE271-F1D3-4BF7-ACE9-B7AC9ADD1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64" y="1727083"/>
            <a:ext cx="2656836" cy="5099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04F258-D917-4200-98C9-9D21B8227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4" y="1727083"/>
            <a:ext cx="2656836" cy="5099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6ABB10-9978-403E-BCD0-8282F353C501}"/>
              </a:ext>
            </a:extLst>
          </p:cNvPr>
          <p:cNvSpPr txBox="1"/>
          <p:nvPr/>
        </p:nvSpPr>
        <p:spPr>
          <a:xfrm>
            <a:off x="257965" y="1101846"/>
            <a:ext cx="604543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 timing rows( 32 unique physical rows and 8 repeat rows)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Replicates noise and dynamic range of 40 row TDM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8FBDA-9EA8-4E1B-B27E-53A0C3E1EC7E}"/>
              </a:ext>
            </a:extLst>
          </p:cNvPr>
          <p:cNvSpPr txBox="1"/>
          <p:nvPr/>
        </p:nvSpPr>
        <p:spPr>
          <a:xfrm>
            <a:off x="1493913" y="615285"/>
            <a:ext cx="413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Individual Pixel Spectra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7F78592-C9A5-4AEC-902E-2E10908E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0E49E4-C790-4A44-B9D2-AE228CC7D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t="2799" r="2480"/>
          <a:stretch/>
        </p:blipFill>
        <p:spPr bwMode="auto">
          <a:xfrm>
            <a:off x="6560576" y="1522653"/>
            <a:ext cx="5477955" cy="398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305398-E11D-497F-98FB-76D171E5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92" y="-280641"/>
            <a:ext cx="10515600" cy="1325563"/>
          </a:xfrm>
        </p:spPr>
        <p:txBody>
          <a:bodyPr/>
          <a:lstStyle/>
          <a:p>
            <a:r>
              <a:rPr lang="en-US" dirty="0"/>
              <a:t>40 Row Demo for X-IFU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EE271-F1D3-4BF7-ACE9-B7AC9ADD1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64" y="1727083"/>
            <a:ext cx="2656836" cy="5099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04F258-D917-4200-98C9-9D21B8227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4" y="1727083"/>
            <a:ext cx="2656836" cy="5099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6ABB10-9978-403E-BCD0-8282F353C501}"/>
              </a:ext>
            </a:extLst>
          </p:cNvPr>
          <p:cNvSpPr txBox="1"/>
          <p:nvPr/>
        </p:nvSpPr>
        <p:spPr>
          <a:xfrm>
            <a:off x="257965" y="1101846"/>
            <a:ext cx="604543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 timing rows( 32 unique physical rows and 8 repeat rows)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Replicates noise and dynamic range of 40 row TDM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8FBDA-9EA8-4E1B-B27E-53A0C3E1EC7E}"/>
              </a:ext>
            </a:extLst>
          </p:cNvPr>
          <p:cNvSpPr txBox="1"/>
          <p:nvPr/>
        </p:nvSpPr>
        <p:spPr>
          <a:xfrm>
            <a:off x="1493913" y="615285"/>
            <a:ext cx="413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Individual Pixel Spectra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3BB29-C34A-4120-8C8B-AD5289133DC8}"/>
              </a:ext>
            </a:extLst>
          </p:cNvPr>
          <p:cNvSpPr txBox="1"/>
          <p:nvPr/>
        </p:nvSpPr>
        <p:spPr>
          <a:xfrm>
            <a:off x="7329403" y="1029773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Coadded Spectrum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5F30F6-A066-4FF9-BA89-8560F9396B00}"/>
              </a:ext>
            </a:extLst>
          </p:cNvPr>
          <p:cNvCxnSpPr>
            <a:cxnSpLocks/>
          </p:cNvCxnSpPr>
          <p:nvPr/>
        </p:nvCxnSpPr>
        <p:spPr>
          <a:xfrm>
            <a:off x="5943600" y="3097763"/>
            <a:ext cx="616976" cy="0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7F78592-C9A5-4AEC-902E-2E10908E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4B6E-F206-4D36-B281-7F0D8A69C030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8C066E-4AAE-4822-9920-E054D5F93374}"/>
              </a:ext>
            </a:extLst>
          </p:cNvPr>
          <p:cNvSpPr/>
          <p:nvPr/>
        </p:nvSpPr>
        <p:spPr>
          <a:xfrm>
            <a:off x="11366500" y="1727083"/>
            <a:ext cx="490063" cy="406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7159</TotalTime>
  <Words>1410</Words>
  <Application>Microsoft Office PowerPoint</Application>
  <PresentationFormat>Widescreen</PresentationFormat>
  <Paragraphs>280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Division Multiplexing</vt:lpstr>
      <vt:lpstr>LPA 2.5a 40 row demo for Athena X-IFU</vt:lpstr>
      <vt:lpstr>40 Row Demo for X-IFU</vt:lpstr>
      <vt:lpstr>40 Row Demo for X-IFU</vt:lpstr>
      <vt:lpstr>40 Row Demo for X-IFU</vt:lpstr>
      <vt:lpstr>TDM Beyond 40 rows</vt:lpstr>
      <vt:lpstr>The Digital Flux Locked Loop</vt:lpstr>
      <vt:lpstr>The Digital Flux Locked Loop</vt:lpstr>
      <vt:lpstr>The Digital Flux Locked Loop</vt:lpstr>
      <vt:lpstr>The Digital Flux Locked Loop</vt:lpstr>
      <vt:lpstr>The Digital Flux Locked Loop</vt:lpstr>
      <vt:lpstr>Identifying Controller Failure Modes</vt:lpstr>
      <vt:lpstr>PowerPoint Presentation</vt:lpstr>
      <vt:lpstr>Simulation Results: Faster Convergence</vt:lpstr>
      <vt:lpstr>Simulation Results</vt:lpstr>
      <vt:lpstr>Recent Reductions in TDM Crosstalk</vt:lpstr>
      <vt:lpstr>A High Energy Tail at High count rates</vt:lpstr>
      <vt:lpstr>The Flux Focusing Washer/ TES readout coil</vt:lpstr>
      <vt:lpstr>Implementation of Flux Focusing Washer and TES readout coil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Durkin, Malcolm S. (Assoc)</dc:creator>
  <cp:lastModifiedBy>Malcolm Durkin</cp:lastModifiedBy>
  <cp:revision>216</cp:revision>
  <dcterms:created xsi:type="dcterms:W3CDTF">2019-07-11T16:32:28Z</dcterms:created>
  <dcterms:modified xsi:type="dcterms:W3CDTF">2019-07-21T14:41:12Z</dcterms:modified>
</cp:coreProperties>
</file>