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8" d="100"/>
          <a:sy n="108" d="100"/>
        </p:scale>
        <p:origin x="-920" y="-24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BFF3-2554-2347-8A4B-7EA856BC94BF}" type="datetimeFigureOut">
              <a:rPr lang="en-US" smtClean="0"/>
              <a:t>7/22/19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73EB-21F4-C449-AFEF-5E427B532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507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BFF3-2554-2347-8A4B-7EA856BC94BF}" type="datetimeFigureOut">
              <a:rPr lang="en-US" smtClean="0"/>
              <a:t>7/22/19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73EB-21F4-C449-AFEF-5E427B532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269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BFF3-2554-2347-8A4B-7EA856BC94BF}" type="datetimeFigureOut">
              <a:rPr lang="en-US" smtClean="0"/>
              <a:t>7/22/19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73EB-21F4-C449-AFEF-5E427B532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56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BFF3-2554-2347-8A4B-7EA856BC94BF}" type="datetimeFigureOut">
              <a:rPr lang="en-US" smtClean="0"/>
              <a:t>7/22/19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73EB-21F4-C449-AFEF-5E427B532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778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BFF3-2554-2347-8A4B-7EA856BC94BF}" type="datetimeFigureOut">
              <a:rPr lang="en-US" smtClean="0"/>
              <a:t>7/22/19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73EB-21F4-C449-AFEF-5E427B532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634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BFF3-2554-2347-8A4B-7EA856BC94BF}" type="datetimeFigureOut">
              <a:rPr lang="en-US" smtClean="0"/>
              <a:t>7/22/19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73EB-21F4-C449-AFEF-5E427B532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208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BFF3-2554-2347-8A4B-7EA856BC94BF}" type="datetimeFigureOut">
              <a:rPr lang="en-US" smtClean="0"/>
              <a:t>7/22/19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73EB-21F4-C449-AFEF-5E427B532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343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BFF3-2554-2347-8A4B-7EA856BC94BF}" type="datetimeFigureOut">
              <a:rPr lang="en-US" smtClean="0"/>
              <a:t>7/22/19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73EB-21F4-C449-AFEF-5E427B532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0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BFF3-2554-2347-8A4B-7EA856BC94BF}" type="datetimeFigureOut">
              <a:rPr lang="en-US" smtClean="0"/>
              <a:t>7/22/19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73EB-21F4-C449-AFEF-5E427B532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487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BFF3-2554-2347-8A4B-7EA856BC94BF}" type="datetimeFigureOut">
              <a:rPr lang="en-US" smtClean="0"/>
              <a:t>7/22/19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73EB-21F4-C449-AFEF-5E427B532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29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BFF3-2554-2347-8A4B-7EA856BC94BF}" type="datetimeFigureOut">
              <a:rPr lang="en-US" smtClean="0"/>
              <a:t>7/22/19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73EB-21F4-C449-AFEF-5E427B532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864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7BFF3-2554-2347-8A4B-7EA856BC94BF}" type="datetimeFigureOut">
              <a:rPr lang="en-US" smtClean="0"/>
              <a:t>7/22/19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F73EB-21F4-C449-AFEF-5E427B532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848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gif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132341"/>
            <a:ext cx="7772400" cy="1102519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atin typeface="Helvetica Neue"/>
                <a:cs typeface="Helvetica Neue"/>
              </a:rPr>
              <a:t>Optical Characterization of BICEP3 and the Keck Array CMB </a:t>
            </a:r>
            <a:r>
              <a:rPr lang="en-US" sz="2400" b="1" dirty="0" err="1" smtClean="0">
                <a:latin typeface="Helvetica Neue"/>
                <a:cs typeface="Helvetica Neue"/>
              </a:rPr>
              <a:t>Polarimeters</a:t>
            </a:r>
            <a:r>
              <a:rPr lang="en-US" sz="2400" b="1" dirty="0" smtClean="0">
                <a:latin typeface="Helvetica Neue"/>
                <a:cs typeface="Helvetica Neue"/>
              </a:rPr>
              <a:t> from 2016 to 2019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405009" y="859832"/>
            <a:ext cx="6324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Helvetica Neue"/>
                <a:cs typeface="Helvetica Neue"/>
              </a:rPr>
              <a:t>M. Tyler St Germaine for the BICEP/Keck Collaboration</a:t>
            </a:r>
          </a:p>
          <a:p>
            <a:pPr algn="ctr"/>
            <a:r>
              <a:rPr lang="en-US" sz="1200" dirty="0" smtClean="0">
                <a:latin typeface="Helvetica Neue"/>
                <a:cs typeface="Helvetica Neue"/>
              </a:rPr>
              <a:t>(Harvard-Smithsonian Center for Astrophysics; </a:t>
            </a:r>
            <a:r>
              <a:rPr lang="en-US" sz="1200" i="1" dirty="0" err="1" smtClean="0">
                <a:latin typeface="Helvetica Neue"/>
                <a:cs typeface="Helvetica Neue"/>
              </a:rPr>
              <a:t>stgermaine@</a:t>
            </a:r>
            <a:r>
              <a:rPr lang="en-US" sz="1200" i="1" dirty="0" err="1">
                <a:latin typeface="Helvetica Neue"/>
                <a:cs typeface="Helvetica Neue"/>
              </a:rPr>
              <a:t>g</a:t>
            </a:r>
            <a:r>
              <a:rPr lang="en-US" sz="1200" i="1" dirty="0" err="1" smtClean="0">
                <a:latin typeface="Helvetica Neue"/>
                <a:cs typeface="Helvetica Neue"/>
              </a:rPr>
              <a:t>.harvard.edu</a:t>
            </a:r>
            <a:r>
              <a:rPr lang="en-US" sz="1200" dirty="0" smtClean="0">
                <a:latin typeface="Helvetica Neue"/>
                <a:cs typeface="Helvetica Neue"/>
              </a:rPr>
              <a:t>)</a:t>
            </a:r>
            <a:endParaRPr lang="en-US" sz="1200" dirty="0">
              <a:latin typeface="Helvetica Neue"/>
              <a:cs typeface="Helvetica Neu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7" y="110057"/>
            <a:ext cx="406083" cy="406083"/>
          </a:xfrm>
          <a:prstGeom prst="rect">
            <a:avLst/>
          </a:prstGeom>
        </p:spPr>
      </p:pic>
      <p:pic>
        <p:nvPicPr>
          <p:cNvPr id="6" name="Shape 67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70581" y="535580"/>
            <a:ext cx="276493" cy="392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68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595088" y="110057"/>
            <a:ext cx="331461" cy="350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675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588609" y="583200"/>
            <a:ext cx="363856" cy="317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0773" y="970178"/>
            <a:ext cx="289277" cy="215538"/>
          </a:xfrm>
          <a:prstGeom prst="rect">
            <a:avLst/>
          </a:prstGeom>
        </p:spPr>
      </p:pic>
      <p:pic>
        <p:nvPicPr>
          <p:cNvPr id="10" name="Shape 686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8629948" y="665707"/>
            <a:ext cx="409191" cy="140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679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8295557" y="151267"/>
            <a:ext cx="435216" cy="122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680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8233576" y="307404"/>
            <a:ext cx="556966" cy="305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hape 682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8829418" y="135804"/>
            <a:ext cx="209721" cy="30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hape 685"/>
          <p:cNvPicPr preferRelativeResize="0"/>
          <p:nvPr/>
        </p:nvPicPr>
        <p:blipFill>
          <a:blip r:embed="rId11"/>
          <a:stretch>
            <a:fillRect/>
          </a:stretch>
        </p:blipFill>
        <p:spPr>
          <a:xfrm>
            <a:off x="8249124" y="635691"/>
            <a:ext cx="359555" cy="18977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14134" y="1661583"/>
            <a:ext cx="1624829" cy="20313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>
                <a:latin typeface="Helvetica Neue"/>
                <a:cs typeface="Helvetica Neue"/>
              </a:rPr>
              <a:t>~5000 antenna-coupled TES bolometers</a:t>
            </a:r>
          </a:p>
          <a:p>
            <a:endParaRPr lang="en-US" sz="1400" dirty="0" smtClean="0">
              <a:latin typeface="Helvetica Neue"/>
              <a:cs typeface="Helvetica Neue"/>
            </a:endParaRPr>
          </a:p>
          <a:p>
            <a:r>
              <a:rPr lang="en-US" sz="1400" dirty="0" smtClean="0">
                <a:latin typeface="Helvetica Neue"/>
                <a:cs typeface="Helvetica Neue"/>
              </a:rPr>
              <a:t>Frequencies: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Helvetica Neue"/>
                <a:cs typeface="Helvetica Neue"/>
              </a:rPr>
              <a:t>95 GHz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Helvetica Neue"/>
                <a:cs typeface="Helvetica Neue"/>
              </a:rPr>
              <a:t>150 GHz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Helvetica Neue"/>
                <a:cs typeface="Helvetica Neue"/>
              </a:rPr>
              <a:t>220 GHz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Helvetica Neue"/>
                <a:cs typeface="Helvetica Neue"/>
              </a:rPr>
              <a:t>270 GHz  </a:t>
            </a:r>
            <a:endParaRPr lang="en-US" sz="1400" dirty="0">
              <a:latin typeface="Helvetica Neue"/>
              <a:cs typeface="Helvetica Neue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02597" y="1661583"/>
            <a:ext cx="2815819" cy="15838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47514" y="3318557"/>
            <a:ext cx="5069484" cy="169118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024958" y="1668909"/>
            <a:ext cx="3804461" cy="7386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Helvetica Neue"/>
                <a:cs typeface="Helvetica Neue"/>
              </a:rPr>
              <a:t>Multicomponent likelihood analysis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Helvetica Neue"/>
                <a:cs typeface="Helvetica Neue"/>
              </a:rPr>
              <a:t>CMB temperature </a:t>
            </a:r>
            <a:r>
              <a:rPr lang="en-US" sz="1400" dirty="0" smtClean="0">
                <a:latin typeface="Helvetica Neue"/>
                <a:cs typeface="Helvetica Neue"/>
                <a:sym typeface="Wingdings"/>
              </a:rPr>
              <a:t> polarization leakage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Helvetica Neue"/>
                <a:cs typeface="Helvetica Neue"/>
                <a:sym typeface="Wingdings"/>
              </a:rPr>
              <a:t>Feedback on optics and detector design</a:t>
            </a:r>
            <a:endParaRPr lang="en-US" sz="1400" dirty="0" smtClean="0">
              <a:latin typeface="Helvetica Neue"/>
              <a:cs typeface="Helvetica Neue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90996" y="3318557"/>
            <a:ext cx="2256518" cy="169118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5787" y="4701960"/>
            <a:ext cx="1624829" cy="30777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>
                <a:latin typeface="Helvetica Neue"/>
                <a:cs typeface="Helvetica Neue"/>
              </a:rPr>
              <a:t>Poster ID: 7-92</a:t>
            </a:r>
            <a:endParaRPr lang="en-US" sz="1400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60069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132341"/>
            <a:ext cx="7772400" cy="1102519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atin typeface="Helvetica Neue"/>
                <a:cs typeface="Helvetica Neue"/>
              </a:rPr>
              <a:t>Optical Characterization of BICEP3 and the Keck Array CMB </a:t>
            </a:r>
            <a:r>
              <a:rPr lang="en-US" sz="2400" b="1" dirty="0" err="1" smtClean="0">
                <a:latin typeface="Helvetica Neue"/>
                <a:cs typeface="Helvetica Neue"/>
              </a:rPr>
              <a:t>Polarimeters</a:t>
            </a:r>
            <a:r>
              <a:rPr lang="en-US" sz="2400" b="1" dirty="0" smtClean="0">
                <a:latin typeface="Helvetica Neue"/>
                <a:cs typeface="Helvetica Neue"/>
              </a:rPr>
              <a:t> from 2016 to 2019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405009" y="859832"/>
            <a:ext cx="6324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Helvetica Neue"/>
                <a:cs typeface="Helvetica Neue"/>
              </a:rPr>
              <a:t>M. Tyler St Germaine for the BICEP/Keck Collaboration</a:t>
            </a:r>
          </a:p>
          <a:p>
            <a:pPr algn="ctr"/>
            <a:r>
              <a:rPr lang="en-US" sz="1200" dirty="0" smtClean="0">
                <a:latin typeface="Helvetica Neue"/>
                <a:cs typeface="Helvetica Neue"/>
              </a:rPr>
              <a:t>(Harvard-Smithsonian Center for Astrophysics; </a:t>
            </a:r>
            <a:r>
              <a:rPr lang="en-US" sz="1200" i="1" dirty="0" err="1" smtClean="0">
                <a:latin typeface="Helvetica Neue"/>
                <a:cs typeface="Helvetica Neue"/>
              </a:rPr>
              <a:t>stgermaine@</a:t>
            </a:r>
            <a:r>
              <a:rPr lang="en-US" sz="1200" i="1" dirty="0" err="1">
                <a:latin typeface="Helvetica Neue"/>
                <a:cs typeface="Helvetica Neue"/>
              </a:rPr>
              <a:t>g</a:t>
            </a:r>
            <a:r>
              <a:rPr lang="en-US" sz="1200" i="1" dirty="0" err="1" smtClean="0">
                <a:latin typeface="Helvetica Neue"/>
                <a:cs typeface="Helvetica Neue"/>
              </a:rPr>
              <a:t>.harvard.edu</a:t>
            </a:r>
            <a:r>
              <a:rPr lang="en-US" sz="1200" dirty="0" smtClean="0">
                <a:latin typeface="Helvetica Neue"/>
                <a:cs typeface="Helvetica Neue"/>
              </a:rPr>
              <a:t>)</a:t>
            </a:r>
            <a:endParaRPr lang="en-US" sz="1200" dirty="0">
              <a:latin typeface="Helvetica Neue"/>
              <a:cs typeface="Helvetica Neu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7" y="110057"/>
            <a:ext cx="406083" cy="406083"/>
          </a:xfrm>
          <a:prstGeom prst="rect">
            <a:avLst/>
          </a:prstGeom>
        </p:spPr>
      </p:pic>
      <p:pic>
        <p:nvPicPr>
          <p:cNvPr id="6" name="Shape 67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70581" y="535580"/>
            <a:ext cx="276493" cy="392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68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595088" y="110057"/>
            <a:ext cx="331461" cy="350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675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588609" y="583200"/>
            <a:ext cx="363856" cy="317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0773" y="970178"/>
            <a:ext cx="289277" cy="215538"/>
          </a:xfrm>
          <a:prstGeom prst="rect">
            <a:avLst/>
          </a:prstGeom>
        </p:spPr>
      </p:pic>
      <p:pic>
        <p:nvPicPr>
          <p:cNvPr id="10" name="Shape 686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8629948" y="665707"/>
            <a:ext cx="409191" cy="140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679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8295557" y="151267"/>
            <a:ext cx="435216" cy="122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680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8233576" y="307404"/>
            <a:ext cx="556966" cy="305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hape 682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8829418" y="135804"/>
            <a:ext cx="209721" cy="30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hape 685"/>
          <p:cNvPicPr preferRelativeResize="0"/>
          <p:nvPr/>
        </p:nvPicPr>
        <p:blipFill>
          <a:blip r:embed="rId11"/>
          <a:stretch>
            <a:fillRect/>
          </a:stretch>
        </p:blipFill>
        <p:spPr>
          <a:xfrm>
            <a:off x="8249124" y="635691"/>
            <a:ext cx="359555" cy="189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34241" y="1414623"/>
            <a:ext cx="2381399" cy="22289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48033" y="1414623"/>
            <a:ext cx="4784692" cy="11746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48033" y="2600503"/>
            <a:ext cx="4784692" cy="119693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38963" y="3678509"/>
            <a:ext cx="4793762" cy="120682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255725" y="3678509"/>
            <a:ext cx="2764325" cy="138499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Helvetica Neue"/>
                <a:cs typeface="Helvetica Neue"/>
              </a:rPr>
              <a:t>Improved analysis techniques + thermal source</a:t>
            </a:r>
            <a:br>
              <a:rPr lang="en-US" sz="1400" dirty="0" smtClean="0">
                <a:latin typeface="Helvetica Neue"/>
                <a:cs typeface="Helvetica Neue"/>
              </a:rPr>
            </a:br>
            <a:endParaRPr lang="en-US" sz="1400" dirty="0" smtClean="0">
              <a:latin typeface="Helvetica Neue"/>
              <a:cs typeface="Helvetica Neue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Helvetica Neue"/>
                <a:cs typeface="Helvetica Neue"/>
              </a:rPr>
              <a:t>Goal: quantify CMB T</a:t>
            </a:r>
            <a:r>
              <a:rPr lang="en-US" sz="1400" dirty="0" smtClean="0">
                <a:latin typeface="Helvetica Neue"/>
                <a:cs typeface="Helvetica Neue"/>
                <a:sym typeface="Wingdings"/>
              </a:rPr>
              <a:t>P leakage from beam mismatch</a:t>
            </a:r>
            <a:endParaRPr lang="en-US" sz="1400" dirty="0" smtClean="0">
              <a:latin typeface="Helvetica Neue"/>
              <a:cs typeface="Helvetica Neue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4134" y="1661583"/>
            <a:ext cx="1624829" cy="20313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>
                <a:latin typeface="Helvetica Neue"/>
                <a:cs typeface="Helvetica Neue"/>
              </a:rPr>
              <a:t>~5000 antenna-coupled TES bolometers</a:t>
            </a:r>
          </a:p>
          <a:p>
            <a:endParaRPr lang="en-US" sz="1400" dirty="0" smtClean="0">
              <a:latin typeface="Helvetica Neue"/>
              <a:cs typeface="Helvetica Neue"/>
            </a:endParaRPr>
          </a:p>
          <a:p>
            <a:r>
              <a:rPr lang="en-US" sz="1400" dirty="0" smtClean="0">
                <a:latin typeface="Helvetica Neue"/>
                <a:cs typeface="Helvetica Neue"/>
              </a:rPr>
              <a:t>Frequencies: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Helvetica Neue"/>
                <a:cs typeface="Helvetica Neue"/>
              </a:rPr>
              <a:t>95 GHz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Helvetica Neue"/>
                <a:cs typeface="Helvetica Neue"/>
              </a:rPr>
              <a:t>150 GHz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Helvetica Neue"/>
                <a:cs typeface="Helvetica Neue"/>
              </a:rPr>
              <a:t>220 GHz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Helvetica Neue"/>
                <a:cs typeface="Helvetica Neue"/>
              </a:rPr>
              <a:t>270 GHz  </a:t>
            </a:r>
            <a:endParaRPr lang="en-US" sz="1400" dirty="0">
              <a:latin typeface="Helvetica Neue"/>
              <a:cs typeface="Helvetica Neue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5787" y="4701960"/>
            <a:ext cx="1624829" cy="30777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>
                <a:latin typeface="Helvetica Neue"/>
                <a:cs typeface="Helvetica Neue"/>
              </a:rPr>
              <a:t>Poster ID: 7-92</a:t>
            </a:r>
            <a:endParaRPr lang="en-US" sz="1400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18983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1876</TotalTime>
  <Words>140</Words>
  <Application>Microsoft Macintosh PowerPoint</Application>
  <PresentationFormat>On-screen Show (16:9)</PresentationFormat>
  <Paragraphs>27</Paragraphs>
  <Slides>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Optical Characterization of BICEP3 and the Keck Array CMB Polarimeters from 2016 to 2019</vt:lpstr>
      <vt:lpstr>Optical Characterization of BICEP3 and the Keck Array CMB Polarimeters from 2016 to 2019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Optical Characterization of BICEP3 and the Keck Array CMB Polarimeters from 2016 to 2019</dc:title>
  <dc:creator>Tyler St. Germaine</dc:creator>
  <cp:lastModifiedBy>Tyler St. Germaine</cp:lastModifiedBy>
  <cp:revision>15</cp:revision>
  <dcterms:created xsi:type="dcterms:W3CDTF">2019-07-18T21:39:06Z</dcterms:created>
  <dcterms:modified xsi:type="dcterms:W3CDTF">2019-07-23T04:47:53Z</dcterms:modified>
</cp:coreProperties>
</file>