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1993026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6B"/>
    <a:srgbClr val="6464F2"/>
    <a:srgbClr val="8172B2"/>
    <a:srgbClr val="EFE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2"/>
    <p:restoredTop sz="94713"/>
  </p:normalViewPr>
  <p:slideViewPr>
    <p:cSldViewPr snapToGrid="0" snapToObjects="1">
      <p:cViewPr>
        <p:scale>
          <a:sx n="51" d="100"/>
          <a:sy n="51" d="100"/>
        </p:scale>
        <p:origin x="704" y="14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0CD1-A918-8D4A-B8C0-AF323365E3F2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DF20-2A06-044F-9008-26CB5E765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77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8DF20-2A06-044F-9008-26CB5E7657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0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8"/>
            <a:ext cx="21192649" cy="109387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5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5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0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5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0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62145" y="2477070"/>
            <a:ext cx="5108944" cy="52751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5323" y="2477070"/>
            <a:ext cx="14822242" cy="52751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5"/>
            <a:ext cx="25733931" cy="8501304"/>
          </a:xfrm>
        </p:spPr>
        <p:txBody>
          <a:bodyPr anchor="t"/>
          <a:lstStyle>
            <a:lvl1pPr algn="l">
              <a:defRPr sz="17284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6"/>
            <a:ext cx="25733931" cy="9363321"/>
          </a:xfrm>
        </p:spPr>
        <p:txBody>
          <a:bodyPr anchor="b"/>
          <a:lstStyle>
            <a:lvl1pPr marL="0" indent="0">
              <a:buNone/>
              <a:defRPr sz="8642">
                <a:solidFill>
                  <a:schemeClr val="tx1">
                    <a:tint val="75000"/>
                  </a:schemeClr>
                </a:solidFill>
              </a:defRPr>
            </a:lvl1pPr>
            <a:lvl2pPr marL="1975561" indent="0">
              <a:buNone/>
              <a:defRPr sz="7778">
                <a:solidFill>
                  <a:schemeClr val="tx1">
                    <a:tint val="75000"/>
                  </a:schemeClr>
                </a:solidFill>
              </a:defRPr>
            </a:lvl2pPr>
            <a:lvl3pPr marL="3951122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3pPr>
            <a:lvl4pPr marL="5926684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4pPr>
            <a:lvl5pPr marL="7902245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5pPr>
            <a:lvl6pPr marL="9877806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6pPr>
            <a:lvl7pPr marL="11853367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7pPr>
            <a:lvl8pPr marL="13828928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8pPr>
            <a:lvl9pPr marL="15804490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5323" y="14426460"/>
            <a:ext cx="9965591" cy="40802292"/>
          </a:xfrm>
        </p:spPr>
        <p:txBody>
          <a:bodyPr/>
          <a:lstStyle>
            <a:lvl1pPr>
              <a:defRPr sz="12099"/>
            </a:lvl1pPr>
            <a:lvl2pPr>
              <a:defRPr sz="10370"/>
            </a:lvl2pPr>
            <a:lvl3pPr>
              <a:defRPr sz="8642"/>
            </a:lvl3pPr>
            <a:lvl4pPr>
              <a:defRPr sz="7778"/>
            </a:lvl4pPr>
            <a:lvl5pPr>
              <a:defRPr sz="7778"/>
            </a:lvl5pPr>
            <a:lvl6pPr>
              <a:defRPr sz="7778"/>
            </a:lvl6pPr>
            <a:lvl7pPr>
              <a:defRPr sz="7778"/>
            </a:lvl7pPr>
            <a:lvl8pPr>
              <a:defRPr sz="7778"/>
            </a:lvl8pPr>
            <a:lvl9pPr>
              <a:defRPr sz="7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05500" y="14426460"/>
            <a:ext cx="9965591" cy="40802292"/>
          </a:xfrm>
        </p:spPr>
        <p:txBody>
          <a:bodyPr/>
          <a:lstStyle>
            <a:lvl1pPr>
              <a:defRPr sz="12099"/>
            </a:lvl1pPr>
            <a:lvl2pPr>
              <a:defRPr sz="10370"/>
            </a:lvl2pPr>
            <a:lvl3pPr>
              <a:defRPr sz="8642"/>
            </a:lvl3pPr>
            <a:lvl4pPr>
              <a:defRPr sz="7778"/>
            </a:lvl4pPr>
            <a:lvl5pPr>
              <a:defRPr sz="7778"/>
            </a:lvl5pPr>
            <a:lvl6pPr>
              <a:defRPr sz="7778"/>
            </a:lvl6pPr>
            <a:lvl7pPr>
              <a:defRPr sz="7778"/>
            </a:lvl7pPr>
            <a:lvl8pPr>
              <a:defRPr sz="7778"/>
            </a:lvl8pPr>
            <a:lvl9pPr>
              <a:defRPr sz="7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4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3" y="9581308"/>
            <a:ext cx="13376810" cy="3993035"/>
          </a:xfrm>
        </p:spPr>
        <p:txBody>
          <a:bodyPr anchor="b"/>
          <a:lstStyle>
            <a:lvl1pPr marL="0" indent="0">
              <a:buNone/>
              <a:defRPr sz="10370" b="1"/>
            </a:lvl1pPr>
            <a:lvl2pPr marL="1975561" indent="0">
              <a:buNone/>
              <a:defRPr sz="8642" b="1"/>
            </a:lvl2pPr>
            <a:lvl3pPr marL="3951122" indent="0">
              <a:buNone/>
              <a:defRPr sz="7778" b="1"/>
            </a:lvl3pPr>
            <a:lvl4pPr marL="5926684" indent="0">
              <a:buNone/>
              <a:defRPr sz="6914" b="1"/>
            </a:lvl4pPr>
            <a:lvl5pPr marL="7902245" indent="0">
              <a:buNone/>
              <a:defRPr sz="6914" b="1"/>
            </a:lvl5pPr>
            <a:lvl6pPr marL="9877806" indent="0">
              <a:buNone/>
              <a:defRPr sz="6914" b="1"/>
            </a:lvl6pPr>
            <a:lvl7pPr marL="11853367" indent="0">
              <a:buNone/>
              <a:defRPr sz="6914" b="1"/>
            </a:lvl7pPr>
            <a:lvl8pPr marL="13828928" indent="0">
              <a:buNone/>
              <a:defRPr sz="6914" b="1"/>
            </a:lvl8pPr>
            <a:lvl9pPr marL="15804490" indent="0">
              <a:buNone/>
              <a:defRPr sz="691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3" y="13574341"/>
            <a:ext cx="13376810" cy="24661708"/>
          </a:xfrm>
        </p:spPr>
        <p:txBody>
          <a:bodyPr/>
          <a:lstStyle>
            <a:lvl1pPr>
              <a:defRPr sz="10370"/>
            </a:lvl1pPr>
            <a:lvl2pPr>
              <a:defRPr sz="8642"/>
            </a:lvl2pPr>
            <a:lvl3pPr>
              <a:defRPr sz="7778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1" y="9581308"/>
            <a:ext cx="13382064" cy="3993035"/>
          </a:xfrm>
        </p:spPr>
        <p:txBody>
          <a:bodyPr anchor="b"/>
          <a:lstStyle>
            <a:lvl1pPr marL="0" indent="0">
              <a:buNone/>
              <a:defRPr sz="10370" b="1"/>
            </a:lvl1pPr>
            <a:lvl2pPr marL="1975561" indent="0">
              <a:buNone/>
              <a:defRPr sz="8642" b="1"/>
            </a:lvl2pPr>
            <a:lvl3pPr marL="3951122" indent="0">
              <a:buNone/>
              <a:defRPr sz="7778" b="1"/>
            </a:lvl3pPr>
            <a:lvl4pPr marL="5926684" indent="0">
              <a:buNone/>
              <a:defRPr sz="6914" b="1"/>
            </a:lvl4pPr>
            <a:lvl5pPr marL="7902245" indent="0">
              <a:buNone/>
              <a:defRPr sz="6914" b="1"/>
            </a:lvl5pPr>
            <a:lvl6pPr marL="9877806" indent="0">
              <a:buNone/>
              <a:defRPr sz="6914" b="1"/>
            </a:lvl6pPr>
            <a:lvl7pPr marL="11853367" indent="0">
              <a:buNone/>
              <a:defRPr sz="6914" b="1"/>
            </a:lvl7pPr>
            <a:lvl8pPr marL="13828928" indent="0">
              <a:buNone/>
              <a:defRPr sz="6914" b="1"/>
            </a:lvl8pPr>
            <a:lvl9pPr marL="15804490" indent="0">
              <a:buNone/>
              <a:defRPr sz="691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1" y="13574341"/>
            <a:ext cx="13382064" cy="24661708"/>
          </a:xfrm>
        </p:spPr>
        <p:txBody>
          <a:bodyPr/>
          <a:lstStyle>
            <a:lvl1pPr>
              <a:defRPr sz="10370"/>
            </a:lvl1pPr>
            <a:lvl2pPr>
              <a:defRPr sz="8642"/>
            </a:lvl2pPr>
            <a:lvl3pPr>
              <a:defRPr sz="7778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8" cy="7252861"/>
          </a:xfrm>
        </p:spPr>
        <p:txBody>
          <a:bodyPr anchor="b"/>
          <a:lstStyle>
            <a:lvl1pPr algn="l">
              <a:defRPr sz="8642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8"/>
            <a:ext cx="16924687" cy="36531828"/>
          </a:xfrm>
        </p:spPr>
        <p:txBody>
          <a:bodyPr/>
          <a:lstStyle>
            <a:lvl1pPr>
              <a:defRPr sz="13827"/>
            </a:lvl1pPr>
            <a:lvl2pPr>
              <a:defRPr sz="12099"/>
            </a:lvl2pPr>
            <a:lvl3pPr>
              <a:defRPr sz="10370"/>
            </a:lvl3pPr>
            <a:lvl4pPr>
              <a:defRPr sz="8642"/>
            </a:lvl4pPr>
            <a:lvl5pPr>
              <a:defRPr sz="8642"/>
            </a:lvl5pPr>
            <a:lvl6pPr>
              <a:defRPr sz="8642"/>
            </a:lvl6pPr>
            <a:lvl7pPr>
              <a:defRPr sz="8642"/>
            </a:lvl7pPr>
            <a:lvl8pPr>
              <a:defRPr sz="8642"/>
            </a:lvl8pPr>
            <a:lvl9pPr>
              <a:defRPr sz="86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8" cy="29278966"/>
          </a:xfrm>
        </p:spPr>
        <p:txBody>
          <a:bodyPr/>
          <a:lstStyle>
            <a:lvl1pPr marL="0" indent="0">
              <a:buNone/>
              <a:defRPr sz="6049"/>
            </a:lvl1pPr>
            <a:lvl2pPr marL="1975561" indent="0">
              <a:buNone/>
              <a:defRPr sz="5185"/>
            </a:lvl2pPr>
            <a:lvl3pPr marL="3951122" indent="0">
              <a:buNone/>
              <a:defRPr sz="4321"/>
            </a:lvl3pPr>
            <a:lvl4pPr marL="5926684" indent="0">
              <a:buNone/>
              <a:defRPr sz="3889"/>
            </a:lvl4pPr>
            <a:lvl5pPr marL="7902245" indent="0">
              <a:buNone/>
              <a:defRPr sz="3889"/>
            </a:lvl5pPr>
            <a:lvl6pPr marL="9877806" indent="0">
              <a:buNone/>
              <a:defRPr sz="3889"/>
            </a:lvl6pPr>
            <a:lvl7pPr marL="11853367" indent="0">
              <a:buNone/>
              <a:defRPr sz="3889"/>
            </a:lvl7pPr>
            <a:lvl8pPr marL="13828928" indent="0">
              <a:buNone/>
              <a:defRPr sz="3889"/>
            </a:lvl8pPr>
            <a:lvl9pPr marL="15804490" indent="0">
              <a:buNone/>
              <a:defRPr sz="38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7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60"/>
          </a:xfrm>
        </p:spPr>
        <p:txBody>
          <a:bodyPr anchor="b"/>
          <a:lstStyle>
            <a:lvl1pPr algn="l">
              <a:defRPr sz="8642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3"/>
            <a:ext cx="18165128" cy="25682258"/>
          </a:xfrm>
        </p:spPr>
        <p:txBody>
          <a:bodyPr/>
          <a:lstStyle>
            <a:lvl1pPr marL="0" indent="0">
              <a:buNone/>
              <a:defRPr sz="13827"/>
            </a:lvl1pPr>
            <a:lvl2pPr marL="1975561" indent="0">
              <a:buNone/>
              <a:defRPr sz="12099"/>
            </a:lvl2pPr>
            <a:lvl3pPr marL="3951122" indent="0">
              <a:buNone/>
              <a:defRPr sz="10370"/>
            </a:lvl3pPr>
            <a:lvl4pPr marL="5926684" indent="0">
              <a:buNone/>
              <a:defRPr sz="8642"/>
            </a:lvl4pPr>
            <a:lvl5pPr marL="7902245" indent="0">
              <a:buNone/>
              <a:defRPr sz="8642"/>
            </a:lvl5pPr>
            <a:lvl6pPr marL="9877806" indent="0">
              <a:buNone/>
              <a:defRPr sz="8642"/>
            </a:lvl6pPr>
            <a:lvl7pPr marL="11853367" indent="0">
              <a:buNone/>
              <a:defRPr sz="8642"/>
            </a:lvl7pPr>
            <a:lvl8pPr marL="13828928" indent="0">
              <a:buNone/>
              <a:defRPr sz="8642"/>
            </a:lvl8pPr>
            <a:lvl9pPr marL="15804490" indent="0">
              <a:buNone/>
              <a:defRPr sz="864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5"/>
            <a:ext cx="18165128" cy="5023492"/>
          </a:xfrm>
        </p:spPr>
        <p:txBody>
          <a:bodyPr/>
          <a:lstStyle>
            <a:lvl1pPr marL="0" indent="0">
              <a:buNone/>
              <a:defRPr sz="6049"/>
            </a:lvl1pPr>
            <a:lvl2pPr marL="1975561" indent="0">
              <a:buNone/>
              <a:defRPr sz="5185"/>
            </a:lvl2pPr>
            <a:lvl3pPr marL="3951122" indent="0">
              <a:buNone/>
              <a:defRPr sz="4321"/>
            </a:lvl3pPr>
            <a:lvl4pPr marL="5926684" indent="0">
              <a:buNone/>
              <a:defRPr sz="3889"/>
            </a:lvl4pPr>
            <a:lvl5pPr marL="7902245" indent="0">
              <a:buNone/>
              <a:defRPr sz="3889"/>
            </a:lvl5pPr>
            <a:lvl6pPr marL="9877806" indent="0">
              <a:buNone/>
              <a:defRPr sz="3889"/>
            </a:lvl6pPr>
            <a:lvl7pPr marL="11853367" indent="0">
              <a:buNone/>
              <a:defRPr sz="3889"/>
            </a:lvl7pPr>
            <a:lvl8pPr marL="13828928" indent="0">
              <a:buNone/>
              <a:defRPr sz="3889"/>
            </a:lvl8pPr>
            <a:lvl9pPr marL="15804490" indent="0">
              <a:buNone/>
              <a:defRPr sz="38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4"/>
            <a:ext cx="27247692" cy="713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49"/>
            <a:ext cx="27247692" cy="2824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2"/>
            <a:ext cx="7064216" cy="2278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6A17-9A07-7D44-845E-B4134F6A428B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2"/>
            <a:ext cx="9587151" cy="2278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2"/>
            <a:ext cx="7064216" cy="2278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7917-43D0-0D4C-8816-066C6F29CC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75561" rtl="0" eaLnBrk="1" latinLnBrk="0" hangingPunct="1">
        <a:spcBef>
          <a:spcPct val="0"/>
        </a:spcBef>
        <a:buNone/>
        <a:defRPr sz="190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1671" indent="-1481671" algn="l" defTabSz="1975561" rtl="0" eaLnBrk="1" latinLnBrk="0" hangingPunct="1">
        <a:spcBef>
          <a:spcPct val="20000"/>
        </a:spcBef>
        <a:buFont typeface="Arial"/>
        <a:buChar char="•"/>
        <a:defRPr sz="13827" kern="1200">
          <a:solidFill>
            <a:schemeClr val="tx1"/>
          </a:solidFill>
          <a:latin typeface="+mn-lt"/>
          <a:ea typeface="+mn-ea"/>
          <a:cs typeface="+mn-cs"/>
        </a:defRPr>
      </a:lvl1pPr>
      <a:lvl2pPr marL="3210287" indent="-1234726" algn="l" defTabSz="1975561" rtl="0" eaLnBrk="1" latinLnBrk="0" hangingPunct="1">
        <a:spcBef>
          <a:spcPct val="20000"/>
        </a:spcBef>
        <a:buFont typeface="Arial"/>
        <a:buChar char="–"/>
        <a:defRPr sz="12099" kern="1200">
          <a:solidFill>
            <a:schemeClr val="tx1"/>
          </a:solidFill>
          <a:latin typeface="+mn-lt"/>
          <a:ea typeface="+mn-ea"/>
          <a:cs typeface="+mn-cs"/>
        </a:defRPr>
      </a:lvl2pPr>
      <a:lvl3pPr marL="4938903" indent="-987781" algn="l" defTabSz="1975561" rtl="0" eaLnBrk="1" latinLnBrk="0" hangingPunct="1">
        <a:spcBef>
          <a:spcPct val="20000"/>
        </a:spcBef>
        <a:buFont typeface="Arial"/>
        <a:buChar char="•"/>
        <a:defRPr sz="10370" kern="1200">
          <a:solidFill>
            <a:schemeClr val="tx1"/>
          </a:solidFill>
          <a:latin typeface="+mn-lt"/>
          <a:ea typeface="+mn-ea"/>
          <a:cs typeface="+mn-cs"/>
        </a:defRPr>
      </a:lvl3pPr>
      <a:lvl4pPr marL="6914464" indent="-987781" algn="l" defTabSz="1975561" rtl="0" eaLnBrk="1" latinLnBrk="0" hangingPunct="1">
        <a:spcBef>
          <a:spcPct val="20000"/>
        </a:spcBef>
        <a:buFont typeface="Arial"/>
        <a:buChar char="–"/>
        <a:defRPr sz="8642" kern="1200">
          <a:solidFill>
            <a:schemeClr val="tx1"/>
          </a:solidFill>
          <a:latin typeface="+mn-lt"/>
          <a:ea typeface="+mn-ea"/>
          <a:cs typeface="+mn-cs"/>
        </a:defRPr>
      </a:lvl4pPr>
      <a:lvl5pPr marL="8890025" indent="-987781" algn="l" defTabSz="1975561" rtl="0" eaLnBrk="1" latinLnBrk="0" hangingPunct="1">
        <a:spcBef>
          <a:spcPct val="20000"/>
        </a:spcBef>
        <a:buFont typeface="Arial"/>
        <a:buChar char="»"/>
        <a:defRPr sz="8642" kern="1200">
          <a:solidFill>
            <a:schemeClr val="tx1"/>
          </a:solidFill>
          <a:latin typeface="+mn-lt"/>
          <a:ea typeface="+mn-ea"/>
          <a:cs typeface="+mn-cs"/>
        </a:defRPr>
      </a:lvl5pPr>
      <a:lvl6pPr marL="10865587" indent="-987781" algn="l" defTabSz="1975561" rtl="0" eaLnBrk="1" latinLnBrk="0" hangingPunct="1">
        <a:spcBef>
          <a:spcPct val="20000"/>
        </a:spcBef>
        <a:buFont typeface="Arial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6pPr>
      <a:lvl7pPr marL="12841148" indent="-987781" algn="l" defTabSz="1975561" rtl="0" eaLnBrk="1" latinLnBrk="0" hangingPunct="1">
        <a:spcBef>
          <a:spcPct val="20000"/>
        </a:spcBef>
        <a:buFont typeface="Arial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7pPr>
      <a:lvl8pPr marL="14816709" indent="-987781" algn="l" defTabSz="1975561" rtl="0" eaLnBrk="1" latinLnBrk="0" hangingPunct="1">
        <a:spcBef>
          <a:spcPct val="20000"/>
        </a:spcBef>
        <a:buFont typeface="Arial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8pPr>
      <a:lvl9pPr marL="16792270" indent="-987781" algn="l" defTabSz="1975561" rtl="0" eaLnBrk="1" latinLnBrk="0" hangingPunct="1">
        <a:spcBef>
          <a:spcPct val="20000"/>
        </a:spcBef>
        <a:buFont typeface="Arial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1pPr>
      <a:lvl2pPr marL="1975561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2pPr>
      <a:lvl3pPr marL="3951122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3pPr>
      <a:lvl4pPr marL="5926684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4pPr>
      <a:lvl5pPr marL="7902245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5pPr>
      <a:lvl6pPr marL="9877806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6pPr>
      <a:lvl7pPr marL="11853367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7pPr>
      <a:lvl8pPr marL="13828928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8pPr>
      <a:lvl9pPr marL="15804490" algn="l" defTabSz="1975561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4195" y="283354"/>
            <a:ext cx="29905269" cy="2296544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/>
          </a:p>
        </p:txBody>
      </p:sp>
      <p:sp>
        <p:nvSpPr>
          <p:cNvPr id="6" name="TextBox 5"/>
          <p:cNvSpPr txBox="1"/>
          <p:nvPr/>
        </p:nvSpPr>
        <p:spPr>
          <a:xfrm>
            <a:off x="146304" y="295560"/>
            <a:ext cx="30118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Light" panose="020B0403020202020204" pitchFamily="34" charset="0"/>
                <a:cs typeface="Cambria Math"/>
              </a:rPr>
              <a:t>Benefits of bolometer Joule stepping and Joule pulsing</a:t>
            </a:r>
            <a:endParaRPr lang="en-US" sz="6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Light" panose="020B0403020202020204" pitchFamily="34" charset="0"/>
              <a:cs typeface="Cambria Mat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196" y="1431568"/>
            <a:ext cx="29770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  <a:cs typeface="Cambria Math"/>
              </a:rPr>
              <a:t>S. L. </a:t>
            </a:r>
            <a:r>
              <a:rPr lang="en-US" sz="4000" dirty="0" err="1">
                <a:latin typeface="Helvetica Light" panose="020B0403020202020204" pitchFamily="34" charset="0"/>
                <a:cs typeface="Cambria Math"/>
              </a:rPr>
              <a:t>Stever</a:t>
            </a:r>
            <a:r>
              <a:rPr lang="en-US" sz="4000" dirty="0">
                <a:latin typeface="Helvetica Light" panose="020B0403020202020204" pitchFamily="34" charset="0"/>
                <a:cs typeface="Cambria Math"/>
              </a:rPr>
              <a:t>, F. </a:t>
            </a:r>
            <a:r>
              <a:rPr lang="en-US" sz="4000" dirty="0" err="1">
                <a:latin typeface="Helvetica Light" panose="020B0403020202020204" pitchFamily="34" charset="0"/>
                <a:cs typeface="Cambria Math"/>
              </a:rPr>
              <a:t>Couchot</a:t>
            </a:r>
            <a:r>
              <a:rPr lang="en-US" sz="4000" dirty="0">
                <a:latin typeface="Helvetica Light" panose="020B0403020202020204" pitchFamily="34" charset="0"/>
                <a:cs typeface="Cambria Math"/>
              </a:rPr>
              <a:t>, V. </a:t>
            </a:r>
            <a:r>
              <a:rPr lang="en-US" sz="4000" dirty="0" err="1">
                <a:latin typeface="Helvetica Light" panose="020B0403020202020204" pitchFamily="34" charset="0"/>
                <a:cs typeface="Cambria Math"/>
              </a:rPr>
              <a:t>Sauvage</a:t>
            </a:r>
            <a:r>
              <a:rPr lang="en-US" sz="4000" dirty="0">
                <a:latin typeface="Helvetica Light" panose="020B0403020202020204" pitchFamily="34" charset="0"/>
                <a:cs typeface="Cambria Math"/>
              </a:rPr>
              <a:t>, N. </a:t>
            </a:r>
            <a:r>
              <a:rPr lang="en-US" sz="4000" dirty="0" err="1">
                <a:latin typeface="Helvetica Light" panose="020B0403020202020204" pitchFamily="34" charset="0"/>
                <a:cs typeface="Cambria Math"/>
              </a:rPr>
              <a:t>Coron</a:t>
            </a:r>
            <a:endParaRPr lang="en-US" sz="4000" dirty="0">
              <a:latin typeface="Helvetica Light" panose="020B0403020202020204" pitchFamily="34" charset="0"/>
              <a:cs typeface="Cambria Math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4196" y="2706197"/>
            <a:ext cx="29905268" cy="4369455"/>
          </a:xfrm>
          <a:prstGeom prst="roundRect">
            <a:avLst>
              <a:gd name="adj" fmla="val 3704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C3CCA411-AF5E-0649-9BA6-B4C45E176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0" y="923386"/>
            <a:ext cx="8586039" cy="1480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Image 73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4568147-3E45-0B46-9EF8-DBB912EAD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98" y="277773"/>
            <a:ext cx="3147572" cy="314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A1AD1320-8B1A-2847-AC8A-6BC1C0673ABF}"/>
              </a:ext>
            </a:extLst>
          </p:cNvPr>
          <p:cNvSpPr txBox="1"/>
          <p:nvPr/>
        </p:nvSpPr>
        <p:spPr>
          <a:xfrm>
            <a:off x="322964" y="2713348"/>
            <a:ext cx="29795313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Helvetica Light" panose="020B0403020202020204" pitchFamily="34" charset="0"/>
              </a:rPr>
              <a:t>Abstract: </a:t>
            </a:r>
            <a:r>
              <a:rPr lang="fr-FR" sz="4000" dirty="0" err="1">
                <a:latin typeface="Helvetica Light" panose="020B0403020202020204" pitchFamily="34" charset="0"/>
              </a:rPr>
              <a:t>We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introduce</a:t>
            </a:r>
            <a:r>
              <a:rPr lang="fr-FR" sz="4000" dirty="0">
                <a:latin typeface="Helvetica Light" panose="020B0403020202020204" pitchFamily="34" charset="0"/>
              </a:rPr>
              <a:t> the `Joule </a:t>
            </a:r>
            <a:r>
              <a:rPr lang="fr-FR" sz="4000" dirty="0" err="1">
                <a:latin typeface="Helvetica Light" panose="020B0403020202020204" pitchFamily="34" charset="0"/>
              </a:rPr>
              <a:t>stepping</a:t>
            </a:r>
            <a:r>
              <a:rPr lang="fr-FR" sz="4000" dirty="0">
                <a:latin typeface="Helvetica Light" panose="020B0403020202020204" pitchFamily="34" charset="0"/>
              </a:rPr>
              <a:t>' technique, </a:t>
            </a:r>
            <a:r>
              <a:rPr lang="fr-FR" sz="4000" dirty="0" err="1">
                <a:latin typeface="Helvetica Light" panose="020B0403020202020204" pitchFamily="34" charset="0"/>
              </a:rPr>
              <a:t>whereupon</a:t>
            </a:r>
            <a:r>
              <a:rPr lang="fr-FR" sz="4000" dirty="0">
                <a:latin typeface="Helvetica Light" panose="020B0403020202020204" pitchFamily="34" charset="0"/>
              </a:rPr>
              <a:t> a </a:t>
            </a:r>
            <a:r>
              <a:rPr lang="fr-FR" sz="4000" dirty="0" err="1">
                <a:latin typeface="Helvetica Light" panose="020B0403020202020204" pitchFamily="34" charset="0"/>
              </a:rPr>
              <a:t>constantly-biased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bolometer</a:t>
            </a:r>
            <a:r>
              <a:rPr lang="fr-FR" sz="4000" dirty="0">
                <a:latin typeface="Helvetica Light" panose="020B0403020202020204" pitchFamily="34" charset="0"/>
              </a:rPr>
              <a:t> has </a:t>
            </a:r>
            <a:r>
              <a:rPr lang="fr-FR" sz="4000" dirty="0" err="1">
                <a:latin typeface="Helvetica Light" panose="020B0403020202020204" pitchFamily="34" charset="0"/>
              </a:rPr>
              <a:t>its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bias</a:t>
            </a:r>
            <a:r>
              <a:rPr lang="fr-FR" sz="4000" dirty="0">
                <a:latin typeface="Helvetica Light" panose="020B0403020202020204" pitchFamily="34" charset="0"/>
              </a:rPr>
              <a:t> voltage </a:t>
            </a:r>
            <a:r>
              <a:rPr lang="fr-FR" sz="4000" dirty="0" err="1">
                <a:latin typeface="Helvetica Light" panose="020B0403020202020204" pitchFamily="34" charset="0"/>
              </a:rPr>
              <a:t>modified</a:t>
            </a:r>
            <a:r>
              <a:rPr lang="fr-FR" sz="4000" dirty="0">
                <a:latin typeface="Helvetica Light" panose="020B0403020202020204" pitchFamily="34" charset="0"/>
              </a:rPr>
              <a:t> by a </a:t>
            </a:r>
            <a:r>
              <a:rPr lang="fr-FR" sz="4000" dirty="0" err="1">
                <a:latin typeface="Helvetica Light" panose="020B0403020202020204" pitchFamily="34" charset="0"/>
              </a:rPr>
              <a:t>small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additional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step</a:t>
            </a:r>
            <a:r>
              <a:rPr lang="fr-FR" sz="4000" dirty="0">
                <a:latin typeface="Helvetica Light" panose="020B0403020202020204" pitchFamily="34" charset="0"/>
              </a:rPr>
              <a:t>. </a:t>
            </a:r>
            <a:r>
              <a:rPr lang="fr-FR" sz="4000" dirty="0" err="1">
                <a:latin typeface="Helvetica Light" panose="020B0403020202020204" pitchFamily="34" charset="0"/>
              </a:rPr>
              <a:t>We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demonstrate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this</a:t>
            </a:r>
            <a:r>
              <a:rPr lang="fr-FR" sz="4000" dirty="0">
                <a:latin typeface="Helvetica Light" panose="020B0403020202020204" pitchFamily="34" charset="0"/>
              </a:rPr>
              <a:t> technique </a:t>
            </a:r>
            <a:r>
              <a:rPr lang="fr-FR" sz="4000" dirty="0" err="1">
                <a:latin typeface="Helvetica Light" panose="020B0403020202020204" pitchFamily="34" charset="0"/>
              </a:rPr>
              <a:t>using</a:t>
            </a:r>
            <a:r>
              <a:rPr lang="fr-FR" sz="4000" dirty="0">
                <a:latin typeface="Helvetica Light" panose="020B0403020202020204" pitchFamily="34" charset="0"/>
              </a:rPr>
              <a:t> a composite NTD </a:t>
            </a:r>
            <a:r>
              <a:rPr lang="fr-FR" sz="4000" dirty="0" err="1">
                <a:latin typeface="Helvetica Light" panose="020B0403020202020204" pitchFamily="34" charset="0"/>
              </a:rPr>
              <a:t>semiconductor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bolometer</a:t>
            </a:r>
            <a:r>
              <a:rPr lang="fr-FR" sz="4000" dirty="0">
                <a:latin typeface="Helvetica Light" panose="020B0403020202020204" pitchFamily="34" charset="0"/>
              </a:rPr>
              <a:t> and a </a:t>
            </a:r>
            <a:r>
              <a:rPr lang="fr-FR" sz="4000" dirty="0" err="1">
                <a:latin typeface="Helvetica Light" panose="020B0403020202020204" pitchFamily="34" charset="0"/>
              </a:rPr>
              <a:t>pulsing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device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which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sends</a:t>
            </a:r>
            <a:r>
              <a:rPr lang="fr-FR" sz="4000" dirty="0">
                <a:latin typeface="Helvetica Light" panose="020B0403020202020204" pitchFamily="34" charset="0"/>
              </a:rPr>
              <a:t> an extra </a:t>
            </a:r>
            <a:r>
              <a:rPr lang="fr-FR" sz="4000" dirty="0" err="1">
                <a:latin typeface="Helvetica Light" panose="020B0403020202020204" pitchFamily="34" charset="0"/>
              </a:rPr>
              <a:t>step</a:t>
            </a:r>
            <a:r>
              <a:rPr lang="fr-FR" sz="4000" dirty="0">
                <a:latin typeface="Helvetica Light" panose="020B0403020202020204" pitchFamily="34" charset="0"/>
              </a:rPr>
              <a:t> in voltage. </a:t>
            </a:r>
            <a:r>
              <a:rPr lang="fr-FR" sz="4000" dirty="0" err="1">
                <a:latin typeface="Helvetica Light" panose="020B0403020202020204" pitchFamily="34" charset="0"/>
              </a:rPr>
              <a:t>We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demonstrate</a:t>
            </a:r>
            <a:r>
              <a:rPr lang="fr-FR" sz="4000" dirty="0">
                <a:latin typeface="Helvetica Light" panose="020B0403020202020204" pitchFamily="34" charset="0"/>
              </a:rPr>
              <a:t> the </a:t>
            </a:r>
            <a:r>
              <a:rPr lang="fr-FR" sz="4000" dirty="0" err="1">
                <a:latin typeface="Helvetica Light" panose="020B0403020202020204" pitchFamily="34" charset="0"/>
              </a:rPr>
              <a:t>results</a:t>
            </a:r>
            <a:r>
              <a:rPr lang="fr-FR" sz="4000" dirty="0">
                <a:latin typeface="Helvetica Light" panose="020B0403020202020204" pitchFamily="34" charset="0"/>
              </a:rPr>
              <a:t> of the technique over a range of </a:t>
            </a:r>
            <a:r>
              <a:rPr lang="fr-FR" sz="4000" dirty="0" err="1">
                <a:latin typeface="Helvetica Light" panose="020B0403020202020204" pitchFamily="34" charset="0"/>
              </a:rPr>
              <a:t>bias</a:t>
            </a:r>
            <a:r>
              <a:rPr lang="fr-FR" sz="4000" dirty="0">
                <a:latin typeface="Helvetica Light" panose="020B0403020202020204" pitchFamily="34" charset="0"/>
              </a:rPr>
              <a:t> voltages at 100, 200, and 300 </a:t>
            </a:r>
            <a:r>
              <a:rPr lang="fr-FR" sz="4000" dirty="0" err="1">
                <a:latin typeface="Helvetica Light" panose="020B0403020202020204" pitchFamily="34" charset="0"/>
              </a:rPr>
              <a:t>mK</a:t>
            </a:r>
            <a:r>
              <a:rPr lang="fr-FR" sz="4000" dirty="0">
                <a:latin typeface="Helvetica Light" panose="020B0403020202020204" pitchFamily="34" charset="0"/>
              </a:rPr>
              <a:t>. </a:t>
            </a:r>
            <a:r>
              <a:rPr lang="fr-FR" sz="4000" dirty="0" err="1">
                <a:latin typeface="Helvetica Light" panose="020B0403020202020204" pitchFamily="34" charset="0"/>
              </a:rPr>
              <a:t>We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find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that</a:t>
            </a:r>
            <a:r>
              <a:rPr lang="fr-FR" sz="4000" dirty="0">
                <a:latin typeface="Helvetica Light" panose="020B0403020202020204" pitchFamily="34" charset="0"/>
              </a:rPr>
              <a:t> Joule </a:t>
            </a:r>
            <a:r>
              <a:rPr lang="fr-FR" sz="4000" dirty="0" err="1">
                <a:latin typeface="Helvetica Light" panose="020B0403020202020204" pitchFamily="34" charset="0"/>
              </a:rPr>
              <a:t>stepping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allows</a:t>
            </a:r>
            <a:r>
              <a:rPr lang="fr-FR" sz="4000" dirty="0">
                <a:latin typeface="Helvetica Light" panose="020B0403020202020204" pitchFamily="34" charset="0"/>
              </a:rPr>
              <a:t> us to </a:t>
            </a:r>
            <a:r>
              <a:rPr lang="fr-FR" sz="4000" dirty="0" err="1">
                <a:latin typeface="Helvetica Light" panose="020B0403020202020204" pitchFamily="34" charset="0"/>
              </a:rPr>
              <a:t>directly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measure</a:t>
            </a:r>
            <a:r>
              <a:rPr lang="fr-FR" sz="4000" dirty="0">
                <a:latin typeface="Helvetica Light" panose="020B0403020202020204" pitchFamily="34" charset="0"/>
              </a:rPr>
              <a:t> long thermal </a:t>
            </a:r>
            <a:r>
              <a:rPr lang="fr-FR" sz="4000" dirty="0" err="1">
                <a:latin typeface="Helvetica Light" panose="020B0403020202020204" pitchFamily="34" charset="0"/>
              </a:rPr>
              <a:t>tails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with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low</a:t>
            </a:r>
            <a:r>
              <a:rPr lang="fr-FR" sz="4000" dirty="0">
                <a:latin typeface="Helvetica Light" panose="020B0403020202020204" pitchFamily="34" charset="0"/>
              </a:rPr>
              <a:t> amplitudes in the </a:t>
            </a:r>
            <a:r>
              <a:rPr lang="fr-FR" sz="4000" dirty="0" err="1">
                <a:latin typeface="Helvetica Light" panose="020B0403020202020204" pitchFamily="34" charset="0"/>
              </a:rPr>
              <a:t>bolometer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response</a:t>
            </a:r>
            <a:r>
              <a:rPr lang="fr-FR" sz="4000" dirty="0">
                <a:latin typeface="Helvetica Light" panose="020B0403020202020204" pitchFamily="34" charset="0"/>
              </a:rPr>
              <a:t>, and </a:t>
            </a:r>
            <a:r>
              <a:rPr lang="fr-FR" sz="4000" dirty="0" err="1">
                <a:latin typeface="Helvetica Light" panose="020B0403020202020204" pitchFamily="34" charset="0"/>
              </a:rPr>
              <a:t>could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be</a:t>
            </a:r>
            <a:r>
              <a:rPr lang="fr-FR" sz="4000" dirty="0">
                <a:latin typeface="Helvetica Light" panose="020B0403020202020204" pitchFamily="34" charset="0"/>
              </a:rPr>
              <a:t> a </a:t>
            </a:r>
            <a:r>
              <a:rPr lang="fr-FR" sz="4000" dirty="0" err="1">
                <a:latin typeface="Helvetica Light" panose="020B0403020202020204" pitchFamily="34" charset="0"/>
              </a:rPr>
              <a:t>useful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tool</a:t>
            </a:r>
            <a:r>
              <a:rPr lang="fr-FR" sz="4000" dirty="0">
                <a:latin typeface="Helvetica Light" panose="020B0403020202020204" pitchFamily="34" charset="0"/>
              </a:rPr>
              <a:t> for </a:t>
            </a:r>
            <a:r>
              <a:rPr lang="fr-FR" sz="4000" dirty="0" err="1">
                <a:latin typeface="Helvetica Light" panose="020B0403020202020204" pitchFamily="34" charset="0"/>
              </a:rPr>
              <a:t>quickly</a:t>
            </a:r>
            <a:r>
              <a:rPr lang="fr-FR" sz="4000" dirty="0">
                <a:latin typeface="Helvetica Light" panose="020B0403020202020204" pitchFamily="34" charset="0"/>
              </a:rPr>
              <a:t> and </a:t>
            </a:r>
            <a:r>
              <a:rPr lang="fr-FR" sz="4000" dirty="0" err="1">
                <a:latin typeface="Helvetica Light" panose="020B0403020202020204" pitchFamily="34" charset="0"/>
              </a:rPr>
              <a:t>easily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understanding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response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functions</a:t>
            </a:r>
            <a:r>
              <a:rPr lang="fr-FR" sz="4000" dirty="0">
                <a:latin typeface="Helvetica Light" panose="020B0403020202020204" pitchFamily="34" charset="0"/>
              </a:rPr>
              <a:t> of </a:t>
            </a:r>
            <a:r>
              <a:rPr lang="fr-FR" sz="4000" dirty="0" err="1">
                <a:latin typeface="Helvetica Light" panose="020B0403020202020204" pitchFamily="34" charset="0"/>
              </a:rPr>
              <a:t>bolometric</a:t>
            </a:r>
            <a:r>
              <a:rPr lang="fr-FR" sz="4000" dirty="0">
                <a:latin typeface="Helvetica Light" panose="020B0403020202020204" pitchFamily="34" charset="0"/>
              </a:rPr>
              <a:t> detectors. </a:t>
            </a:r>
            <a:r>
              <a:rPr lang="fr-FR" sz="4000" dirty="0" err="1">
                <a:latin typeface="Helvetica Light" panose="020B0403020202020204" pitchFamily="34" charset="0"/>
              </a:rPr>
              <a:t>We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also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find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that</a:t>
            </a:r>
            <a:r>
              <a:rPr lang="fr-FR" sz="4000" dirty="0">
                <a:latin typeface="Helvetica Light" panose="020B0403020202020204" pitchFamily="34" charset="0"/>
              </a:rPr>
              <a:t> the </a:t>
            </a:r>
            <a:r>
              <a:rPr lang="fr-FR" sz="4000" dirty="0" err="1">
                <a:latin typeface="Helvetica Light" panose="020B0403020202020204" pitchFamily="34" charset="0"/>
              </a:rPr>
              <a:t>derivative</a:t>
            </a:r>
            <a:r>
              <a:rPr lang="fr-FR" sz="4000" dirty="0">
                <a:latin typeface="Helvetica Light" panose="020B0403020202020204" pitchFamily="34" charset="0"/>
              </a:rPr>
              <a:t> of the Joule </a:t>
            </a:r>
            <a:r>
              <a:rPr lang="fr-FR" sz="4000" dirty="0" err="1">
                <a:latin typeface="Helvetica Light" panose="020B0403020202020204" pitchFamily="34" charset="0"/>
              </a:rPr>
              <a:t>step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is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equivalent</a:t>
            </a:r>
            <a:r>
              <a:rPr lang="fr-FR" sz="4000" dirty="0">
                <a:latin typeface="Helvetica Light" panose="020B0403020202020204" pitchFamily="34" charset="0"/>
              </a:rPr>
              <a:t> to the </a:t>
            </a:r>
            <a:r>
              <a:rPr lang="fr-FR" sz="4000" dirty="0" err="1">
                <a:latin typeface="Helvetica Light" panose="020B0403020202020204" pitchFamily="34" charset="0"/>
              </a:rPr>
              <a:t>bolometer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response</a:t>
            </a:r>
            <a:r>
              <a:rPr lang="fr-FR" sz="4000" dirty="0">
                <a:latin typeface="Helvetica Light" panose="020B0403020202020204" pitchFamily="34" charset="0"/>
              </a:rPr>
              <a:t> to a </a:t>
            </a:r>
            <a:r>
              <a:rPr lang="el-GR" sz="4000" dirty="0">
                <a:latin typeface="Helvetica Light" panose="020B0403020202020204" pitchFamily="34" charset="0"/>
              </a:rPr>
              <a:t>δ</a:t>
            </a:r>
            <a:r>
              <a:rPr lang="fr-FR" sz="4000" dirty="0">
                <a:latin typeface="Helvetica Light" panose="020B0403020202020204" pitchFamily="34" charset="0"/>
              </a:rPr>
              <a:t>pulse (or Joule pulse), </a:t>
            </a:r>
            <a:r>
              <a:rPr lang="fr-FR" sz="4000" dirty="0" err="1">
                <a:latin typeface="Helvetica Light" panose="020B0403020202020204" pitchFamily="34" charset="0"/>
              </a:rPr>
              <a:t>which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allows</a:t>
            </a:r>
            <a:r>
              <a:rPr lang="fr-FR" sz="4000" dirty="0">
                <a:latin typeface="Helvetica Light" panose="020B0403020202020204" pitchFamily="34" charset="0"/>
              </a:rPr>
              <a:t> for </a:t>
            </a:r>
            <a:r>
              <a:rPr lang="fr-FR" sz="4000" dirty="0" err="1">
                <a:latin typeface="Helvetica Light" panose="020B0403020202020204" pitchFamily="34" charset="0"/>
              </a:rPr>
              <a:t>greater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understanding</a:t>
            </a:r>
            <a:r>
              <a:rPr lang="fr-FR" sz="4000" dirty="0">
                <a:latin typeface="Helvetica Light" panose="020B0403020202020204" pitchFamily="34" charset="0"/>
              </a:rPr>
              <a:t> of </a:t>
            </a:r>
            <a:r>
              <a:rPr lang="fr-FR" sz="4000" dirty="0" err="1">
                <a:latin typeface="Helvetica Light" panose="020B0403020202020204" pitchFamily="34" charset="0"/>
              </a:rPr>
              <a:t>fast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transient</a:t>
            </a:r>
            <a:r>
              <a:rPr lang="fr-FR" sz="4000" dirty="0">
                <a:latin typeface="Helvetica Light" panose="020B0403020202020204" pitchFamily="34" charset="0"/>
              </a:rPr>
              <a:t> </a:t>
            </a:r>
            <a:r>
              <a:rPr lang="fr-FR" sz="4000" dirty="0" err="1">
                <a:latin typeface="Helvetica Light" panose="020B0403020202020204" pitchFamily="34" charset="0"/>
              </a:rPr>
              <a:t>behaviour</a:t>
            </a:r>
            <a:r>
              <a:rPr lang="fr-FR" sz="4000" dirty="0">
                <a:latin typeface="Helvetica Light" panose="020B0403020202020204" pitchFamily="34" charset="0"/>
              </a:rPr>
              <a:t>.</a:t>
            </a:r>
            <a:endParaRPr lang="fr-FR" sz="1400" dirty="0">
              <a:latin typeface="Helvetica Light" panose="020B04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BF0A7C-777D-734A-9AB1-B4614A5CA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7759" y="1274687"/>
            <a:ext cx="3147572" cy="1007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5910FD3-88CD-1045-9757-52A4969C8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0504" y="1075784"/>
            <a:ext cx="1327112" cy="1327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5" name="Rounded Rectangle 9">
            <a:extLst>
              <a:ext uri="{FF2B5EF4-FFF2-40B4-BE49-F238E27FC236}">
                <a16:creationId xmlns:a16="http://schemas.microsoft.com/office/drawing/2014/main" id="{DCB057C7-8506-DE4A-B465-54AFF14DCD7E}"/>
              </a:ext>
            </a:extLst>
          </p:cNvPr>
          <p:cNvSpPr/>
          <p:nvPr/>
        </p:nvSpPr>
        <p:spPr>
          <a:xfrm>
            <a:off x="116609" y="7218943"/>
            <a:ext cx="14913719" cy="5423632"/>
          </a:xfrm>
          <a:prstGeom prst="roundRect">
            <a:avLst>
              <a:gd name="adj" fmla="val 3704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9EFA036-67B5-5F4A-AB9F-F0B9AD2B4797}"/>
              </a:ext>
            </a:extLst>
          </p:cNvPr>
          <p:cNvSpPr txBox="1"/>
          <p:nvPr/>
        </p:nvSpPr>
        <p:spPr>
          <a:xfrm>
            <a:off x="231523" y="7254275"/>
            <a:ext cx="14770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Helvetica Light" panose="020B0403020202020204" pitchFamily="34" charset="0"/>
              </a:rPr>
              <a:t>Introduction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531A9631-FE92-5847-9062-4C612BC9DBA1}"/>
              </a:ext>
            </a:extLst>
          </p:cNvPr>
          <p:cNvSpPr txBox="1"/>
          <p:nvPr/>
        </p:nvSpPr>
        <p:spPr>
          <a:xfrm>
            <a:off x="233192" y="7900657"/>
            <a:ext cx="14789500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Helvetica Light" panose="020B0403020202020204" pitchFamily="34" charset="0"/>
              </a:rPr>
              <a:t>Bolometer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sensitivity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usually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measured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using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optical</a:t>
            </a:r>
            <a:r>
              <a:rPr lang="fr-FR" sz="3600" dirty="0">
                <a:latin typeface="Helvetica Light" panose="020B0403020202020204" pitchFamily="34" charset="0"/>
              </a:rPr>
              <a:t> techniques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For </a:t>
            </a:r>
            <a:r>
              <a:rPr lang="fr-FR" sz="3600" dirty="0" err="1">
                <a:latin typeface="Helvetica Light" panose="020B0403020202020204" pitchFamily="34" charset="0"/>
              </a:rPr>
              <a:t>sky</a:t>
            </a:r>
            <a:r>
              <a:rPr lang="fr-FR" sz="3600" dirty="0">
                <a:latin typeface="Helvetica Light" panose="020B0403020202020204" pitchFamily="34" charset="0"/>
              </a:rPr>
              <a:t>-scanning </a:t>
            </a:r>
            <a:r>
              <a:rPr lang="fr-FR" sz="3600" dirty="0" err="1">
                <a:latin typeface="Helvetica Light" panose="020B0403020202020204" pitchFamily="34" charset="0"/>
              </a:rPr>
              <a:t>space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telescopes</a:t>
            </a:r>
            <a:r>
              <a:rPr lang="fr-FR" sz="3600" dirty="0">
                <a:latin typeface="Helvetica Light" panose="020B0403020202020204" pitchFamily="34" charset="0"/>
              </a:rPr>
              <a:t>, </a:t>
            </a:r>
            <a:r>
              <a:rPr lang="fr-FR" sz="3600" dirty="0" err="1">
                <a:latin typeface="Helvetica Light" panose="020B0403020202020204" pitchFamily="34" charset="0"/>
              </a:rPr>
              <a:t>detection</a:t>
            </a:r>
            <a:r>
              <a:rPr lang="fr-FR" sz="3600" dirty="0">
                <a:latin typeface="Helvetica Light" panose="020B0403020202020204" pitchFamily="34" charset="0"/>
              </a:rPr>
              <a:t> of long thermal ‘</a:t>
            </a:r>
            <a:r>
              <a:rPr lang="fr-FR" sz="3600" dirty="0" err="1">
                <a:latin typeface="Helvetica Light" panose="020B0403020202020204" pitchFamily="34" charset="0"/>
              </a:rPr>
              <a:t>tails</a:t>
            </a:r>
            <a:r>
              <a:rPr lang="fr-FR" sz="3600" dirty="0">
                <a:latin typeface="Helvetica Light" panose="020B0403020202020204" pitchFamily="34" charset="0"/>
              </a:rPr>
              <a:t>’ in </a:t>
            </a:r>
            <a:r>
              <a:rPr lang="fr-FR" sz="3600" dirty="0" err="1">
                <a:latin typeface="Helvetica Light" panose="020B0403020202020204" pitchFamily="34" charset="0"/>
              </a:rPr>
              <a:t>detection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chain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response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functions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is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vitally</a:t>
            </a:r>
            <a:r>
              <a:rPr lang="fr-FR" sz="3600" dirty="0">
                <a:latin typeface="Helvetica Light" panose="020B0403020202020204" pitchFamily="34" charset="0"/>
              </a:rPr>
              <a:t> important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Helvetica Light" panose="020B0403020202020204" pitchFamily="34" charset="0"/>
              </a:rPr>
              <a:t>CRs</a:t>
            </a:r>
            <a:r>
              <a:rPr lang="fr-FR" sz="3600" dirty="0">
                <a:latin typeface="Helvetica Light" panose="020B0403020202020204" pitchFamily="34" charset="0"/>
              </a:rPr>
              <a:t> and </a:t>
            </a:r>
            <a:r>
              <a:rPr lang="fr-FR" sz="3600" dirty="0" err="1">
                <a:latin typeface="Helvetica Light" panose="020B0403020202020204" pitchFamily="34" charset="0"/>
              </a:rPr>
              <a:t>planet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measurements</a:t>
            </a:r>
            <a:r>
              <a:rPr lang="fr-FR" sz="3600" dirty="0">
                <a:latin typeface="Helvetica Light" panose="020B0403020202020204" pitchFamily="34" charset="0"/>
              </a:rPr>
              <a:t> in Planck HFI </a:t>
            </a:r>
            <a:r>
              <a:rPr lang="fr-FR" sz="3600" dirty="0" err="1">
                <a:latin typeface="Helvetica Light" panose="020B0403020202020204" pitchFamily="34" charset="0"/>
              </a:rPr>
              <a:t>showed</a:t>
            </a:r>
            <a:r>
              <a:rPr lang="fr-FR" sz="3600" dirty="0">
                <a:latin typeface="Helvetica Light" panose="020B0403020202020204" pitchFamily="34" charset="0"/>
              </a:rPr>
              <a:t> long </a:t>
            </a:r>
            <a:r>
              <a:rPr lang="fr-FR" sz="3600" dirty="0" err="1">
                <a:latin typeface="Helvetica Light" panose="020B0403020202020204" pitchFamily="34" charset="0"/>
              </a:rPr>
              <a:t>tails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which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were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detected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only</a:t>
            </a:r>
            <a:r>
              <a:rPr lang="fr-FR" sz="3600" dirty="0">
                <a:latin typeface="Helvetica Light" panose="020B0403020202020204" pitchFamily="34" charset="0"/>
              </a:rPr>
              <a:t> in flight.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Must </a:t>
            </a:r>
            <a:r>
              <a:rPr lang="fr-FR" sz="3600" dirty="0" err="1">
                <a:latin typeface="Helvetica Light" panose="020B0403020202020204" pitchFamily="34" charset="0"/>
              </a:rPr>
              <a:t>characterise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bolometer</a:t>
            </a:r>
            <a:r>
              <a:rPr lang="fr-FR" sz="3600" dirty="0">
                <a:latin typeface="Helvetica Light" panose="020B0403020202020204" pitchFamily="34" charset="0"/>
              </a:rPr>
              <a:t> time </a:t>
            </a:r>
            <a:r>
              <a:rPr lang="fr-FR" sz="3600" dirty="0" err="1">
                <a:latin typeface="Helvetica Light" panose="020B0403020202020204" pitchFamily="34" charset="0"/>
              </a:rPr>
              <a:t>response</a:t>
            </a:r>
            <a:r>
              <a:rPr lang="fr-FR" sz="3600" dirty="0">
                <a:latin typeface="Helvetica Light" panose="020B0403020202020204" pitchFamily="34" charset="0"/>
              </a:rPr>
              <a:t> down to 10</a:t>
            </a:r>
            <a:r>
              <a:rPr lang="fr-FR" sz="3600" baseline="30000" dirty="0">
                <a:latin typeface="Helvetica Light" panose="020B0403020202020204" pitchFamily="34" charset="0"/>
              </a:rPr>
              <a:t>-3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level</a:t>
            </a:r>
            <a:r>
              <a:rPr lang="fr-FR" sz="3600" dirty="0">
                <a:latin typeface="Helvetica Light" panose="020B0403020202020204" pitchFamily="34" charset="0"/>
              </a:rPr>
              <a:t> in </a:t>
            </a:r>
            <a:r>
              <a:rPr lang="fr-FR" sz="3600" dirty="0" err="1">
                <a:latin typeface="Helvetica Light" panose="020B0403020202020204" pitchFamily="34" charset="0"/>
              </a:rPr>
              <a:t>order</a:t>
            </a:r>
            <a:r>
              <a:rPr lang="fr-FR" sz="3600" dirty="0">
                <a:latin typeface="Helvetica Light" panose="020B0403020202020204" pitchFamily="34" charset="0"/>
              </a:rPr>
              <a:t> to </a:t>
            </a:r>
            <a:r>
              <a:rPr lang="fr-FR" sz="3600" dirty="0" err="1">
                <a:latin typeface="Helvetica Light" panose="020B0403020202020204" pitchFamily="34" charset="0"/>
              </a:rPr>
              <a:t>verify</a:t>
            </a:r>
            <a:r>
              <a:rPr lang="fr-FR" sz="3600" dirty="0">
                <a:latin typeface="Helvetica Light" panose="020B0403020202020204" pitchFamily="34" charset="0"/>
              </a:rPr>
              <a:t> ‘</a:t>
            </a:r>
            <a:r>
              <a:rPr lang="fr-FR" sz="3600" dirty="0" err="1">
                <a:latin typeface="Helvetica Light" panose="020B0403020202020204" pitchFamily="34" charset="0"/>
              </a:rPr>
              <a:t>cleanliness</a:t>
            </a:r>
            <a:r>
              <a:rPr lang="fr-FR" sz="3600" dirty="0">
                <a:latin typeface="Helvetica Light" panose="020B0403020202020204" pitchFamily="34" charset="0"/>
              </a:rPr>
              <a:t>’ of </a:t>
            </a:r>
            <a:r>
              <a:rPr lang="fr-FR" sz="3600" dirty="0" err="1">
                <a:latin typeface="Helvetica Light" panose="020B0403020202020204" pitchFamily="34" charset="0"/>
              </a:rPr>
              <a:t>response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integral</a:t>
            </a:r>
            <a:endParaRPr lang="fr-FR" sz="3600" dirty="0">
              <a:latin typeface="Helvetica Light" panose="020B0403020202020204" pitchFamily="34" charset="0"/>
            </a:endParaRPr>
          </a:p>
          <a:p>
            <a:r>
              <a:rPr lang="fr-FR" sz="3600" dirty="0">
                <a:latin typeface="Helvetica Light" panose="020B0403020202020204" pitchFamily="34" charset="0"/>
                <a:sym typeface="Wingdings" pitchFamily="2" charset="2"/>
              </a:rPr>
              <a:t> </a:t>
            </a:r>
            <a:r>
              <a:rPr lang="fr-FR" sz="3600" dirty="0">
                <a:latin typeface="Helvetica Light" panose="020B0403020202020204" pitchFamily="34" charset="0"/>
              </a:rPr>
              <a:t>Solution: </a:t>
            </a:r>
            <a:r>
              <a:rPr lang="fr-FR" sz="3600" dirty="0" err="1">
                <a:latin typeface="Helvetica Light" panose="020B0403020202020204" pitchFamily="34" charset="0"/>
              </a:rPr>
              <a:t>Bolometer</a:t>
            </a:r>
            <a:r>
              <a:rPr lang="fr-FR" sz="3600" dirty="0">
                <a:latin typeface="Helvetica Light" panose="020B0403020202020204" pitchFamily="34" charset="0"/>
              </a:rPr>
              <a:t> Joule </a:t>
            </a:r>
            <a:r>
              <a:rPr lang="fr-FR" sz="3600" dirty="0" err="1">
                <a:latin typeface="Helvetica Light" panose="020B0403020202020204" pitchFamily="34" charset="0"/>
              </a:rPr>
              <a:t>stepping</a:t>
            </a:r>
            <a:endParaRPr lang="fr-FR" sz="3600" dirty="0">
              <a:latin typeface="Helvetica Light" panose="020B0403020202020204" pitchFamily="34" charset="0"/>
            </a:endParaRPr>
          </a:p>
        </p:txBody>
      </p:sp>
      <p:sp>
        <p:nvSpPr>
          <p:cNvPr id="192" name="Rounded Rectangle 9">
            <a:extLst>
              <a:ext uri="{FF2B5EF4-FFF2-40B4-BE49-F238E27FC236}">
                <a16:creationId xmlns:a16="http://schemas.microsoft.com/office/drawing/2014/main" id="{2D0BF041-429E-2F4F-8526-C45B34AE9925}"/>
              </a:ext>
            </a:extLst>
          </p:cNvPr>
          <p:cNvSpPr/>
          <p:nvPr/>
        </p:nvSpPr>
        <p:spPr>
          <a:xfrm>
            <a:off x="116608" y="12750500"/>
            <a:ext cx="17910135" cy="7637233"/>
          </a:xfrm>
          <a:prstGeom prst="roundRect">
            <a:avLst>
              <a:gd name="adj" fmla="val 3704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/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E7F2B0B9-F48D-964A-A442-C08476E5508E}"/>
              </a:ext>
            </a:extLst>
          </p:cNvPr>
          <p:cNvSpPr txBox="1"/>
          <p:nvPr/>
        </p:nvSpPr>
        <p:spPr>
          <a:xfrm>
            <a:off x="3912507" y="17060368"/>
            <a:ext cx="14175601" cy="34317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100" dirty="0">
                <a:latin typeface="Helvetica Light" panose="020B0403020202020204" pitchFamily="34" charset="0"/>
              </a:rPr>
              <a:t>Signal sent from pulse generator to LED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100" dirty="0">
                <a:latin typeface="Helvetica Light" panose="020B0403020202020204" pitchFamily="34" charset="0"/>
              </a:rPr>
              <a:t>Optical cable carries signal to bias box via photodiode, generates extra </a:t>
            </a:r>
            <a:r>
              <a:rPr lang="el-GR" sz="3100" dirty="0">
                <a:latin typeface="Helvetica Light" panose="020B0403020202020204" pitchFamily="34" charset="0"/>
              </a:rPr>
              <a:t>δ</a:t>
            </a:r>
            <a:r>
              <a:rPr lang="en-GB" sz="3100" dirty="0">
                <a:latin typeface="Helvetica Light" panose="020B0403020202020204" pitchFamily="34" charset="0"/>
              </a:rPr>
              <a:t>V with rise time of ~10</a:t>
            </a:r>
            <a:r>
              <a:rPr lang="el-GR" sz="3100" dirty="0">
                <a:latin typeface="Helvetica Light" panose="020B0403020202020204" pitchFamily="34" charset="0"/>
              </a:rPr>
              <a:t>μ</a:t>
            </a:r>
            <a:r>
              <a:rPr lang="en-GB" sz="3100" dirty="0">
                <a:latin typeface="Helvetica Light" panose="020B0403020202020204" pitchFamily="34" charset="0"/>
              </a:rPr>
              <a:t>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100" dirty="0">
                <a:latin typeface="Helvetica Light" panose="020B0403020202020204" pitchFamily="34" charset="0"/>
              </a:rPr>
              <a:t>Small resistor in parallel with bolometer allows us to send </a:t>
            </a:r>
            <a:r>
              <a:rPr lang="en-GB" sz="3100" dirty="0" err="1">
                <a:latin typeface="Helvetica Light" panose="020B0403020202020204" pitchFamily="34" charset="0"/>
              </a:rPr>
              <a:t>pA</a:t>
            </a:r>
            <a:r>
              <a:rPr lang="en-GB" sz="3100">
                <a:latin typeface="Helvetica Light" panose="020B0403020202020204" pitchFamily="34" charset="0"/>
              </a:rPr>
              <a:t>-scale extra signal </a:t>
            </a:r>
            <a:r>
              <a:rPr lang="en-GB" sz="3100" dirty="0">
                <a:latin typeface="Helvetica Light" panose="020B0403020202020204" pitchFamily="34" charset="0"/>
              </a:rPr>
              <a:t>on top of ~10 </a:t>
            </a:r>
            <a:r>
              <a:rPr lang="en-GB" sz="3100" dirty="0" err="1">
                <a:latin typeface="Helvetica Light" panose="020B0403020202020204" pitchFamily="34" charset="0"/>
              </a:rPr>
              <a:t>nA</a:t>
            </a:r>
            <a:r>
              <a:rPr lang="en-GB" sz="3100" dirty="0">
                <a:latin typeface="Helvetica Light" panose="020B0403020202020204" pitchFamily="34" charset="0"/>
              </a:rPr>
              <a:t>-scale working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100" dirty="0">
                <a:latin typeface="Helvetica Light" panose="020B0403020202020204" pitchFamily="34" charset="0"/>
              </a:rPr>
              <a:t>We vary </a:t>
            </a:r>
            <a:r>
              <a:rPr lang="en-GB" sz="3100" i="1" dirty="0" err="1">
                <a:latin typeface="Helvetica Light" panose="020B0403020202020204" pitchFamily="34" charset="0"/>
              </a:rPr>
              <a:t>V</a:t>
            </a:r>
            <a:r>
              <a:rPr lang="en-GB" sz="3100" baseline="-25000" dirty="0" err="1">
                <a:latin typeface="Helvetica Light" panose="020B0403020202020204" pitchFamily="34" charset="0"/>
              </a:rPr>
              <a:t>bias</a:t>
            </a:r>
            <a:r>
              <a:rPr lang="en-GB" sz="3100" dirty="0">
                <a:latin typeface="Helvetica Light" panose="020B0403020202020204" pitchFamily="34" charset="0"/>
              </a:rPr>
              <a:t> across many working points and T from 100-300 </a:t>
            </a:r>
            <a:r>
              <a:rPr lang="en-GB" sz="3100" dirty="0" err="1">
                <a:latin typeface="Helvetica Light" panose="020B0403020202020204" pitchFamily="34" charset="0"/>
              </a:rPr>
              <a:t>mK</a:t>
            </a:r>
            <a:endParaRPr lang="en-GB" sz="31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100" dirty="0">
                <a:latin typeface="Helvetica Light" panose="020B0403020202020204" pitchFamily="34" charset="0"/>
              </a:rPr>
              <a:t>Detector used is ‘Bolo 184’ (composite NTD Ge semiconducting bolometer) </a:t>
            </a:r>
            <a:endParaRPr lang="fr-FR" sz="3100" dirty="0">
              <a:latin typeface="Helvetica Light" panose="020B0403020202020204" pitchFamily="34" charset="0"/>
            </a:endParaRP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CFB3B5A0-168A-A045-B0D4-BDE385B4E200}"/>
              </a:ext>
            </a:extLst>
          </p:cNvPr>
          <p:cNvSpPr txBox="1"/>
          <p:nvPr/>
        </p:nvSpPr>
        <p:spPr>
          <a:xfrm>
            <a:off x="116609" y="12812797"/>
            <a:ext cx="775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elvetica Light" panose="020B0403020202020204" pitchFamily="34" charset="0"/>
              </a:rPr>
              <a:t>Experimental setup</a:t>
            </a:r>
          </a:p>
        </p:txBody>
      </p:sp>
      <p:sp>
        <p:nvSpPr>
          <p:cNvPr id="195" name="Rounded Rectangle 9">
            <a:extLst>
              <a:ext uri="{FF2B5EF4-FFF2-40B4-BE49-F238E27FC236}">
                <a16:creationId xmlns:a16="http://schemas.microsoft.com/office/drawing/2014/main" id="{A93EC070-3F57-AA49-9085-BE58252F716F}"/>
              </a:ext>
            </a:extLst>
          </p:cNvPr>
          <p:cNvSpPr/>
          <p:nvPr/>
        </p:nvSpPr>
        <p:spPr>
          <a:xfrm>
            <a:off x="15137606" y="7190021"/>
            <a:ext cx="14951858" cy="5423632"/>
          </a:xfrm>
          <a:prstGeom prst="roundRect">
            <a:avLst>
              <a:gd name="adj" fmla="val 3704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/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09A63B34-B29D-3648-8A32-99FBBE969CDE}"/>
              </a:ext>
            </a:extLst>
          </p:cNvPr>
          <p:cNvSpPr txBox="1"/>
          <p:nvPr/>
        </p:nvSpPr>
        <p:spPr>
          <a:xfrm>
            <a:off x="15267968" y="7871735"/>
            <a:ext cx="14706582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Helvetica Light" panose="020B0403020202020204" pitchFamily="34" charset="0"/>
              </a:rPr>
              <a:t>We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add</a:t>
            </a:r>
            <a:r>
              <a:rPr lang="fr-FR" sz="3600" dirty="0">
                <a:latin typeface="Helvetica Light" panose="020B0403020202020204" pitchFamily="34" charset="0"/>
              </a:rPr>
              <a:t> a </a:t>
            </a:r>
            <a:r>
              <a:rPr lang="fr-FR" sz="3600" dirty="0" err="1">
                <a:latin typeface="Helvetica Light" panose="020B0403020202020204" pitchFamily="34" charset="0"/>
              </a:rPr>
              <a:t>small</a:t>
            </a:r>
            <a:r>
              <a:rPr lang="fr-FR" sz="3600" dirty="0">
                <a:latin typeface="Helvetica Light" panose="020B0403020202020204" pitchFamily="34" charset="0"/>
              </a:rPr>
              <a:t> ‘</a:t>
            </a:r>
            <a:r>
              <a:rPr lang="fr-FR" sz="3600" dirty="0" err="1">
                <a:latin typeface="Helvetica Light" panose="020B0403020202020204" pitchFamily="34" charset="0"/>
              </a:rPr>
              <a:t>step</a:t>
            </a:r>
            <a:r>
              <a:rPr lang="fr-FR" sz="3600" dirty="0">
                <a:latin typeface="Helvetica Light" panose="020B0403020202020204" pitchFamily="34" charset="0"/>
              </a:rPr>
              <a:t>’ in voltage on top of constant </a:t>
            </a:r>
            <a:r>
              <a:rPr lang="fr-FR" sz="3600" dirty="0" err="1">
                <a:latin typeface="Helvetica Light" panose="020B0403020202020204" pitchFamily="34" charset="0"/>
              </a:rPr>
              <a:t>bias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level</a:t>
            </a:r>
            <a:endParaRPr lang="fr-FR" sz="36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Initial </a:t>
            </a:r>
            <a:r>
              <a:rPr lang="fr-FR" sz="3600" dirty="0" err="1">
                <a:latin typeface="Helvetica Light" panose="020B0403020202020204" pitchFamily="34" charset="0"/>
              </a:rPr>
              <a:t>response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is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instantaneous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en-GB" sz="3600" dirty="0">
                <a:latin typeface="Helvetica Light" panose="020B0403020202020204" pitchFamily="34" charset="0"/>
              </a:rPr>
              <a:t>response of readout to change in </a:t>
            </a:r>
            <a:r>
              <a:rPr lang="en-GB" sz="3600" i="1" dirty="0" err="1">
                <a:latin typeface="Helvetica Light" panose="020B0403020202020204" pitchFamily="34" charset="0"/>
              </a:rPr>
              <a:t>V</a:t>
            </a:r>
            <a:r>
              <a:rPr lang="en-GB" sz="3600" baseline="-25000" dirty="0" err="1">
                <a:latin typeface="Helvetica Light" panose="020B0403020202020204" pitchFamily="34" charset="0"/>
              </a:rPr>
              <a:t>bias</a:t>
            </a:r>
            <a:endParaRPr lang="en-GB" sz="3600" baseline="-250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Helvetica Light" panose="020B0403020202020204" pitchFamily="34" charset="0"/>
              </a:rPr>
              <a:t>As the bolometer resistance changes, </a:t>
            </a:r>
            <a:r>
              <a:rPr lang="en-GB" sz="3600" i="1" dirty="0" err="1">
                <a:latin typeface="Helvetica Light" panose="020B0403020202020204" pitchFamily="34" charset="0"/>
              </a:rPr>
              <a:t>V</a:t>
            </a:r>
            <a:r>
              <a:rPr lang="en-GB" sz="3600" baseline="-25000" dirty="0" err="1">
                <a:latin typeface="Helvetica Light" panose="020B0403020202020204" pitchFamily="34" charset="0"/>
              </a:rPr>
              <a:t>bolo</a:t>
            </a:r>
            <a:r>
              <a:rPr lang="en-GB" sz="3600" dirty="0">
                <a:latin typeface="Helvetica Light" panose="020B0403020202020204" pitchFamily="34" charset="0"/>
              </a:rPr>
              <a:t> changes according to bolometer response function.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Joule </a:t>
            </a:r>
            <a:r>
              <a:rPr lang="fr-FR" sz="3600" dirty="0" err="1">
                <a:latin typeface="Helvetica Light" panose="020B0403020202020204" pitchFamily="34" charset="0"/>
              </a:rPr>
              <a:t>stepping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sends</a:t>
            </a:r>
            <a:r>
              <a:rPr lang="fr-FR" sz="3600" dirty="0">
                <a:latin typeface="Helvetica Light" panose="020B0403020202020204" pitchFamily="34" charset="0"/>
              </a:rPr>
              <a:t> a square </a:t>
            </a:r>
            <a:r>
              <a:rPr lang="fr-FR" sz="3600" dirty="0" err="1">
                <a:latin typeface="Helvetica Light" panose="020B0403020202020204" pitchFamily="34" charset="0"/>
              </a:rPr>
              <a:t>wave</a:t>
            </a:r>
            <a:r>
              <a:rPr lang="fr-FR" sz="3600" dirty="0">
                <a:latin typeface="Helvetica Light" panose="020B0403020202020204" pitchFamily="34" charset="0"/>
              </a:rPr>
              <a:t> at </a:t>
            </a:r>
            <a:r>
              <a:rPr lang="fr-FR" sz="3600" dirty="0" err="1">
                <a:latin typeface="Helvetica Light" panose="020B0403020202020204" pitchFamily="34" charset="0"/>
              </a:rPr>
              <a:t>low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i="1" dirty="0">
                <a:latin typeface="Helvetica Light" panose="020B0403020202020204" pitchFamily="34" charset="0"/>
              </a:rPr>
              <a:t>f</a:t>
            </a:r>
            <a:r>
              <a:rPr lang="fr-FR" sz="3600" dirty="0">
                <a:latin typeface="Helvetica Light" panose="020B0403020202020204" pitchFamily="34" charset="0"/>
              </a:rPr>
              <a:t> (~1 Hz) to </a:t>
            </a:r>
            <a:r>
              <a:rPr lang="fr-FR" sz="3600" dirty="0" err="1">
                <a:latin typeface="Helvetica Light" panose="020B0403020202020204" pitchFamily="34" charset="0"/>
              </a:rPr>
              <a:t>see</a:t>
            </a:r>
            <a:r>
              <a:rPr lang="fr-FR" sz="3600" dirty="0">
                <a:latin typeface="Helvetica Light" panose="020B0403020202020204" pitchFamily="34" charset="0"/>
              </a:rPr>
              <a:t> long-</a:t>
            </a:r>
            <a:r>
              <a:rPr lang="fr-FR" sz="3600" dirty="0" err="1">
                <a:latin typeface="Helvetica Light" panose="020B0403020202020204" pitchFamily="34" charset="0"/>
              </a:rPr>
              <a:t>timescale</a:t>
            </a:r>
            <a:r>
              <a:rPr lang="fr-FR" sz="3600" dirty="0">
                <a:latin typeface="Helvetica Light" panose="020B0403020202020204" pitchFamily="34" charset="0"/>
              </a:rPr>
              <a:t> thermal </a:t>
            </a:r>
            <a:r>
              <a:rPr lang="fr-FR" sz="3600" dirty="0" err="1">
                <a:latin typeface="Helvetica Light" panose="020B0403020202020204" pitchFamily="34" charset="0"/>
              </a:rPr>
              <a:t>effects</a:t>
            </a:r>
            <a:endParaRPr lang="fr-FR" sz="36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Joule </a:t>
            </a:r>
            <a:r>
              <a:rPr lang="fr-FR" sz="3600" dirty="0" err="1">
                <a:latin typeface="Helvetica Light" panose="020B0403020202020204" pitchFamily="34" charset="0"/>
              </a:rPr>
              <a:t>pulsing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sends</a:t>
            </a:r>
            <a:r>
              <a:rPr lang="fr-FR" sz="3600" dirty="0">
                <a:latin typeface="Helvetica Light" panose="020B0403020202020204" pitchFamily="34" charset="0"/>
              </a:rPr>
              <a:t> a </a:t>
            </a:r>
            <a:r>
              <a:rPr lang="fr-FR" sz="3600" dirty="0" err="1">
                <a:latin typeface="Helvetica Light" panose="020B0403020202020204" pitchFamily="34" charset="0"/>
              </a:rPr>
              <a:t>fast</a:t>
            </a:r>
            <a:r>
              <a:rPr lang="fr-FR" sz="3600" dirty="0">
                <a:latin typeface="Helvetica Light" panose="020B0403020202020204" pitchFamily="34" charset="0"/>
              </a:rPr>
              <a:t> pulse (to </a:t>
            </a:r>
            <a:r>
              <a:rPr lang="fr-FR" sz="3600" dirty="0" err="1">
                <a:latin typeface="Helvetica Light" panose="020B0403020202020204" pitchFamily="34" charset="0"/>
              </a:rPr>
              <a:t>approximate</a:t>
            </a:r>
            <a:r>
              <a:rPr lang="fr-FR" sz="3600" dirty="0">
                <a:latin typeface="Helvetica Light" panose="020B0403020202020204" pitchFamily="34" charset="0"/>
              </a:rPr>
              <a:t> a </a:t>
            </a:r>
            <a:r>
              <a:rPr lang="el-GR" sz="3600" dirty="0">
                <a:latin typeface="Helvetica Light" panose="020B0403020202020204" pitchFamily="34" charset="0"/>
              </a:rPr>
              <a:t>δ</a:t>
            </a:r>
            <a:r>
              <a:rPr lang="en-GB" sz="3600" baseline="-25000" dirty="0">
                <a:latin typeface="Helvetica Light" panose="020B0403020202020204" pitchFamily="34" charset="0"/>
              </a:rPr>
              <a:t>Dirac</a:t>
            </a:r>
            <a:r>
              <a:rPr lang="en-GB" sz="3600" dirty="0">
                <a:latin typeface="Helvetica Light" panose="020B0403020202020204" pitchFamily="34" charset="0"/>
              </a:rPr>
              <a:t>)</a:t>
            </a:r>
            <a:endParaRPr lang="fr-FR" sz="3600" baseline="-25000" dirty="0">
              <a:latin typeface="Helvetica Light" panose="020B0403020202020204" pitchFamily="34" charset="0"/>
            </a:endParaRP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DDF52F18-895B-A744-90E2-DDD76DC244E6}"/>
              </a:ext>
            </a:extLst>
          </p:cNvPr>
          <p:cNvSpPr txBox="1"/>
          <p:nvPr/>
        </p:nvSpPr>
        <p:spPr>
          <a:xfrm>
            <a:off x="15516033" y="7252318"/>
            <a:ext cx="1443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Helvetica Light" panose="020B0403020202020204" pitchFamily="34" charset="0"/>
              </a:rPr>
              <a:t>Joule stepping and Joule pulsing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D46760DA-A480-EE4E-A3B8-9A3BC7999F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0874" y="13520682"/>
            <a:ext cx="5024635" cy="5578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255A10BA-0790-AC49-BA85-32FCA9BE85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59"/>
          <a:stretch/>
        </p:blipFill>
        <p:spPr>
          <a:xfrm>
            <a:off x="5863300" y="12938864"/>
            <a:ext cx="11858643" cy="3891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8" name="Picture 11">
            <a:extLst>
              <a:ext uri="{FF2B5EF4-FFF2-40B4-BE49-F238E27FC236}">
                <a16:creationId xmlns:a16="http://schemas.microsoft.com/office/drawing/2014/main" id="{9E30B97E-3803-B64F-8783-3AEDA5C8E4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40" y="14461797"/>
            <a:ext cx="1041674" cy="1273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9" name="Connecteur droit avec flèche 198">
            <a:extLst>
              <a:ext uri="{FF2B5EF4-FFF2-40B4-BE49-F238E27FC236}">
                <a16:creationId xmlns:a16="http://schemas.microsoft.com/office/drawing/2014/main" id="{5C218D7C-9F77-134B-8CF9-79D8B35916F2}"/>
              </a:ext>
            </a:extLst>
          </p:cNvPr>
          <p:cNvCxnSpPr>
            <a:cxnSpLocks/>
          </p:cNvCxnSpPr>
          <p:nvPr/>
        </p:nvCxnSpPr>
        <p:spPr>
          <a:xfrm flipH="1">
            <a:off x="8049718" y="15098568"/>
            <a:ext cx="56962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avec flèche 201">
            <a:extLst>
              <a:ext uri="{FF2B5EF4-FFF2-40B4-BE49-F238E27FC236}">
                <a16:creationId xmlns:a16="http://schemas.microsoft.com/office/drawing/2014/main" id="{5E0BC4A6-18B3-AF47-93BC-3E49F996D76F}"/>
              </a:ext>
            </a:extLst>
          </p:cNvPr>
          <p:cNvCxnSpPr/>
          <p:nvPr/>
        </p:nvCxnSpPr>
        <p:spPr>
          <a:xfrm>
            <a:off x="3837482" y="14817358"/>
            <a:ext cx="1888761" cy="0"/>
          </a:xfrm>
          <a:prstGeom prst="straightConnector1">
            <a:avLst/>
          </a:prstGeom>
          <a:ln w="38100">
            <a:solidFill>
              <a:schemeClr val="tx1">
                <a:alpha val="47000"/>
              </a:schemeClr>
            </a:solidFill>
            <a:prstDash val="sysDot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F455C262-BB39-B84F-90A3-202999C55B08}"/>
              </a:ext>
            </a:extLst>
          </p:cNvPr>
          <p:cNvGrpSpPr/>
          <p:nvPr/>
        </p:nvGrpSpPr>
        <p:grpSpPr>
          <a:xfrm>
            <a:off x="404602" y="17896864"/>
            <a:ext cx="1424198" cy="224971"/>
            <a:chOff x="404602" y="17930731"/>
            <a:chExt cx="1424198" cy="224971"/>
          </a:xfrm>
        </p:grpSpPr>
        <p:cxnSp>
          <p:nvCxnSpPr>
            <p:cNvPr id="204" name="Connecteur en angle 203">
              <a:extLst>
                <a:ext uri="{FF2B5EF4-FFF2-40B4-BE49-F238E27FC236}">
                  <a16:creationId xmlns:a16="http://schemas.microsoft.com/office/drawing/2014/main" id="{698C2266-8A8C-BD4A-869D-AC0FDEE5BB4A}"/>
                </a:ext>
              </a:extLst>
            </p:cNvPr>
            <p:cNvCxnSpPr>
              <a:cxnSpLocks/>
            </p:cNvCxnSpPr>
            <p:nvPr/>
          </p:nvCxnSpPr>
          <p:spPr>
            <a:xfrm>
              <a:off x="1089471" y="17933235"/>
              <a:ext cx="739329" cy="22246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en angle 206">
              <a:extLst>
                <a:ext uri="{FF2B5EF4-FFF2-40B4-BE49-F238E27FC236}">
                  <a16:creationId xmlns:a16="http://schemas.microsoft.com/office/drawing/2014/main" id="{05FBD801-9366-7944-9367-32F074DF2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812" y="17930731"/>
              <a:ext cx="689429" cy="22497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FF13A31-22E8-2640-988C-4AD55F202C32}"/>
                </a:ext>
              </a:extLst>
            </p:cNvPr>
            <p:cNvCxnSpPr/>
            <p:nvPr/>
          </p:nvCxnSpPr>
          <p:spPr>
            <a:xfrm>
              <a:off x="404602" y="18045239"/>
              <a:ext cx="1424198" cy="0"/>
            </a:xfrm>
            <a:prstGeom prst="line">
              <a:avLst/>
            </a:prstGeom>
            <a:ln>
              <a:solidFill>
                <a:schemeClr val="tx1">
                  <a:alpha val="31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ZoneTexte 211">
            <a:extLst>
              <a:ext uri="{FF2B5EF4-FFF2-40B4-BE49-F238E27FC236}">
                <a16:creationId xmlns:a16="http://schemas.microsoft.com/office/drawing/2014/main" id="{17C35B56-08EB-C942-9D8D-BBDF9AD7176B}"/>
              </a:ext>
            </a:extLst>
          </p:cNvPr>
          <p:cNvSpPr txBox="1"/>
          <p:nvPr/>
        </p:nvSpPr>
        <p:spPr>
          <a:xfrm>
            <a:off x="288872" y="17565089"/>
            <a:ext cx="1601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Joule Stepping: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05F5D118-2C99-EB4F-A3BD-C129A1BE4396}"/>
              </a:ext>
            </a:extLst>
          </p:cNvPr>
          <p:cNvSpPr txBox="1"/>
          <p:nvPr/>
        </p:nvSpPr>
        <p:spPr>
          <a:xfrm>
            <a:off x="269120" y="18175690"/>
            <a:ext cx="1601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Joule Pulsing:</a:t>
            </a:r>
          </a:p>
        </p:txBody>
      </p: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110D468F-E843-F546-9B7D-BC889DD54DAE}"/>
              </a:ext>
            </a:extLst>
          </p:cNvPr>
          <p:cNvCxnSpPr/>
          <p:nvPr/>
        </p:nvCxnSpPr>
        <p:spPr>
          <a:xfrm>
            <a:off x="421812" y="18790229"/>
            <a:ext cx="1424198" cy="0"/>
          </a:xfrm>
          <a:prstGeom prst="line">
            <a:avLst/>
          </a:prstGeom>
          <a:ln>
            <a:solidFill>
              <a:schemeClr val="tx1">
                <a:alpha val="31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en angle 217">
            <a:extLst>
              <a:ext uri="{FF2B5EF4-FFF2-40B4-BE49-F238E27FC236}">
                <a16:creationId xmlns:a16="http://schemas.microsoft.com/office/drawing/2014/main" id="{7F84A4A5-A349-3E4B-B230-C62807986ABF}"/>
              </a:ext>
            </a:extLst>
          </p:cNvPr>
          <p:cNvCxnSpPr>
            <a:cxnSpLocks/>
          </p:cNvCxnSpPr>
          <p:nvPr/>
        </p:nvCxnSpPr>
        <p:spPr>
          <a:xfrm flipV="1">
            <a:off x="833480" y="18552393"/>
            <a:ext cx="255991" cy="2409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>
            <a:extLst>
              <a:ext uri="{FF2B5EF4-FFF2-40B4-BE49-F238E27FC236}">
                <a16:creationId xmlns:a16="http://schemas.microsoft.com/office/drawing/2014/main" id="{D2C3CF3B-CB59-FD4D-B44E-6DD53585FAF1}"/>
              </a:ext>
            </a:extLst>
          </p:cNvPr>
          <p:cNvCxnSpPr/>
          <p:nvPr/>
        </p:nvCxnSpPr>
        <p:spPr>
          <a:xfrm>
            <a:off x="1089471" y="18552393"/>
            <a:ext cx="0" cy="2338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BAC4D19E-7845-694D-8E6E-9F51286FA079}"/>
              </a:ext>
            </a:extLst>
          </p:cNvPr>
          <p:cNvCxnSpPr>
            <a:cxnSpLocks/>
          </p:cNvCxnSpPr>
          <p:nvPr/>
        </p:nvCxnSpPr>
        <p:spPr>
          <a:xfrm>
            <a:off x="1089471" y="18789376"/>
            <a:ext cx="73932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83F22D1C-F50A-FA45-9A7A-E264D5296762}"/>
              </a:ext>
            </a:extLst>
          </p:cNvPr>
          <p:cNvCxnSpPr>
            <a:cxnSpLocks/>
          </p:cNvCxnSpPr>
          <p:nvPr/>
        </p:nvCxnSpPr>
        <p:spPr>
          <a:xfrm>
            <a:off x="421812" y="18792469"/>
            <a:ext cx="4116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403099E1-D9C4-8A41-BB1C-E67EFB0A727D}"/>
              </a:ext>
            </a:extLst>
          </p:cNvPr>
          <p:cNvSpPr/>
          <p:nvPr/>
        </p:nvSpPr>
        <p:spPr>
          <a:xfrm>
            <a:off x="322964" y="17638116"/>
            <a:ext cx="1602089" cy="1265722"/>
          </a:xfrm>
          <a:prstGeom prst="rect">
            <a:avLst/>
          </a:prstGeom>
          <a:noFill/>
          <a:ln w="15875">
            <a:solidFill>
              <a:schemeClr val="tx1">
                <a:alpha val="42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8" name="Connecteur en angle 237">
            <a:extLst>
              <a:ext uri="{FF2B5EF4-FFF2-40B4-BE49-F238E27FC236}">
                <a16:creationId xmlns:a16="http://schemas.microsoft.com/office/drawing/2014/main" id="{96CCF904-6F48-BE4E-A855-6B615D7F79D5}"/>
              </a:ext>
            </a:extLst>
          </p:cNvPr>
          <p:cNvCxnSpPr>
            <a:cxnSpLocks/>
          </p:cNvCxnSpPr>
          <p:nvPr/>
        </p:nvCxnSpPr>
        <p:spPr>
          <a:xfrm>
            <a:off x="1900988" y="18246912"/>
            <a:ext cx="418699" cy="416293"/>
          </a:xfrm>
          <a:prstGeom prst="bentConnector3">
            <a:avLst>
              <a:gd name="adj1" fmla="val 40804"/>
            </a:avLst>
          </a:prstGeom>
          <a:ln>
            <a:solidFill>
              <a:schemeClr val="tx1">
                <a:alpha val="49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Rounded Rectangle 9">
            <a:extLst>
              <a:ext uri="{FF2B5EF4-FFF2-40B4-BE49-F238E27FC236}">
                <a16:creationId xmlns:a16="http://schemas.microsoft.com/office/drawing/2014/main" id="{1C1A04FC-8666-8548-966B-419700F14E10}"/>
              </a:ext>
            </a:extLst>
          </p:cNvPr>
          <p:cNvSpPr/>
          <p:nvPr/>
        </p:nvSpPr>
        <p:spPr>
          <a:xfrm>
            <a:off x="18163800" y="12757981"/>
            <a:ext cx="11925664" cy="7637233"/>
          </a:xfrm>
          <a:prstGeom prst="roundRect">
            <a:avLst>
              <a:gd name="adj" fmla="val 3704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/>
          </a:p>
        </p:txBody>
      </p:sp>
      <p:pic>
        <p:nvPicPr>
          <p:cNvPr id="246" name="Image 245">
            <a:extLst>
              <a:ext uri="{FF2B5EF4-FFF2-40B4-BE49-F238E27FC236}">
                <a16:creationId xmlns:a16="http://schemas.microsoft.com/office/drawing/2014/main" id="{2A010579-5905-6844-A57B-173B289395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24170" y="13498612"/>
            <a:ext cx="11529232" cy="6256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7" name="ZoneTexte 246">
            <a:extLst>
              <a:ext uri="{FF2B5EF4-FFF2-40B4-BE49-F238E27FC236}">
                <a16:creationId xmlns:a16="http://schemas.microsoft.com/office/drawing/2014/main" id="{EABD59DF-6EF5-FE4C-B477-2B0E1FE7A2CB}"/>
              </a:ext>
            </a:extLst>
          </p:cNvPr>
          <p:cNvSpPr txBox="1"/>
          <p:nvPr/>
        </p:nvSpPr>
        <p:spPr>
          <a:xfrm>
            <a:off x="18267932" y="12766619"/>
            <a:ext cx="1158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Helvetica Light" panose="020B0403020202020204" pitchFamily="34" charset="0"/>
              </a:rPr>
              <a:t>Joule pulse vs. Joule step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9C3100E0-5EFE-3049-B4C3-6848943F51E6}"/>
              </a:ext>
            </a:extLst>
          </p:cNvPr>
          <p:cNvSpPr txBox="1"/>
          <p:nvPr/>
        </p:nvSpPr>
        <p:spPr>
          <a:xfrm>
            <a:off x="20179500" y="14420434"/>
            <a:ext cx="3615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Helvetica Light" panose="020B0403020202020204" pitchFamily="34" charset="0"/>
              </a:rPr>
              <a:t>We compare </a:t>
            </a:r>
            <a:r>
              <a:rPr lang="en-GB" sz="3200" dirty="0">
                <a:solidFill>
                  <a:srgbClr val="00B050"/>
                </a:solidFill>
                <a:latin typeface="Helvetica Light" panose="020B0403020202020204" pitchFamily="34" charset="0"/>
              </a:rPr>
              <a:t>Joule step </a:t>
            </a:r>
            <a:r>
              <a:rPr lang="en-GB" sz="3200" dirty="0">
                <a:latin typeface="Helvetica Light" panose="020B0403020202020204" pitchFamily="34" charset="0"/>
              </a:rPr>
              <a:t>output with </a:t>
            </a:r>
            <a:r>
              <a:rPr lang="en-GB" sz="3200" dirty="0">
                <a:solidFill>
                  <a:srgbClr val="FF0000"/>
                </a:solidFill>
                <a:latin typeface="Helvetica Light" panose="020B0403020202020204" pitchFamily="34" charset="0"/>
              </a:rPr>
              <a:t>Joule pulse. </a:t>
            </a:r>
            <a:r>
              <a:rPr lang="en-GB" sz="3200" dirty="0">
                <a:latin typeface="Helvetica Light" panose="020B0403020202020204" pitchFamily="34" charset="0"/>
              </a:rPr>
              <a:t>We find…</a:t>
            </a:r>
          </a:p>
        </p:txBody>
      </p:sp>
      <p:sp>
        <p:nvSpPr>
          <p:cNvPr id="249" name="ZoneTexte 248">
            <a:extLst>
              <a:ext uri="{FF2B5EF4-FFF2-40B4-BE49-F238E27FC236}">
                <a16:creationId xmlns:a16="http://schemas.microsoft.com/office/drawing/2014/main" id="{411B5C05-2BF6-CD40-A5AA-3BDD7107A0CC}"/>
              </a:ext>
            </a:extLst>
          </p:cNvPr>
          <p:cNvSpPr txBox="1"/>
          <p:nvPr/>
        </p:nvSpPr>
        <p:spPr>
          <a:xfrm>
            <a:off x="25599663" y="14420434"/>
            <a:ext cx="3615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Helvetica Light" panose="020B0403020202020204" pitchFamily="34" charset="0"/>
              </a:rPr>
              <a:t>…that the </a:t>
            </a:r>
            <a:r>
              <a:rPr lang="en-GB" sz="3200" dirty="0">
                <a:solidFill>
                  <a:srgbClr val="FF0000"/>
                </a:solidFill>
                <a:latin typeface="Helvetica Light" panose="020B0403020202020204" pitchFamily="34" charset="0"/>
              </a:rPr>
              <a:t>Joule pulse </a:t>
            </a:r>
            <a:r>
              <a:rPr lang="en-GB" sz="3200" dirty="0">
                <a:latin typeface="Helvetica Light" panose="020B0403020202020204" pitchFamily="34" charset="0"/>
              </a:rPr>
              <a:t>response is equivalent to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Helvetica Light" panose="020B0403020202020204" pitchFamily="34" charset="0"/>
              </a:rPr>
              <a:t>derivative of Joule step</a:t>
            </a:r>
          </a:p>
        </p:txBody>
      </p:sp>
      <p:sp>
        <p:nvSpPr>
          <p:cNvPr id="252" name="Rounded Rectangle 9">
            <a:extLst>
              <a:ext uri="{FF2B5EF4-FFF2-40B4-BE49-F238E27FC236}">
                <a16:creationId xmlns:a16="http://schemas.microsoft.com/office/drawing/2014/main" id="{C0B58D1C-C890-A141-97F9-FB978B5369C1}"/>
              </a:ext>
            </a:extLst>
          </p:cNvPr>
          <p:cNvSpPr/>
          <p:nvPr/>
        </p:nvSpPr>
        <p:spPr>
          <a:xfrm>
            <a:off x="116608" y="20545535"/>
            <a:ext cx="15725608" cy="17680471"/>
          </a:xfrm>
          <a:prstGeom prst="roundRect">
            <a:avLst>
              <a:gd name="adj" fmla="val 3704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 dirty="0"/>
          </a:p>
        </p:txBody>
      </p:sp>
      <p:sp>
        <p:nvSpPr>
          <p:cNvPr id="253" name="ZoneTexte 252">
            <a:extLst>
              <a:ext uri="{FF2B5EF4-FFF2-40B4-BE49-F238E27FC236}">
                <a16:creationId xmlns:a16="http://schemas.microsoft.com/office/drawing/2014/main" id="{AF43BAC9-74C5-BA4F-B67E-C5F0183C6ECE}"/>
              </a:ext>
            </a:extLst>
          </p:cNvPr>
          <p:cNvSpPr txBox="1"/>
          <p:nvPr/>
        </p:nvSpPr>
        <p:spPr>
          <a:xfrm>
            <a:off x="206908" y="20593917"/>
            <a:ext cx="1671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Helvetica Light" panose="020B0403020202020204" pitchFamily="34" charset="0"/>
              </a:rPr>
              <a:t>Joule step output (and hidden </a:t>
            </a:r>
            <a:r>
              <a:rPr lang="el-GR" sz="4000" b="1" dirty="0">
                <a:latin typeface="Helvetica Light" panose="020B0403020202020204" pitchFamily="34" charset="0"/>
              </a:rPr>
              <a:t>τ</a:t>
            </a:r>
            <a:r>
              <a:rPr lang="en-GB" sz="4000" b="1" dirty="0">
                <a:latin typeface="Helvetica Light" panose="020B0403020202020204" pitchFamily="34" charset="0"/>
              </a:rPr>
              <a:t>s) </a:t>
            </a:r>
          </a:p>
        </p:txBody>
      </p:sp>
      <p:grpSp>
        <p:nvGrpSpPr>
          <p:cNvPr id="259" name="Groupe 258">
            <a:extLst>
              <a:ext uri="{FF2B5EF4-FFF2-40B4-BE49-F238E27FC236}">
                <a16:creationId xmlns:a16="http://schemas.microsoft.com/office/drawing/2014/main" id="{8724FE74-EB70-6D40-8B5D-0A4577095E3E}"/>
              </a:ext>
            </a:extLst>
          </p:cNvPr>
          <p:cNvGrpSpPr/>
          <p:nvPr/>
        </p:nvGrpSpPr>
        <p:grpSpPr>
          <a:xfrm>
            <a:off x="190377" y="21370428"/>
            <a:ext cx="15336803" cy="12885260"/>
            <a:chOff x="80649" y="21370428"/>
            <a:chExt cx="12782793" cy="11198823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191F2EA7-76D2-ED4A-84EA-B49776ABE00E}"/>
                </a:ext>
              </a:extLst>
            </p:cNvPr>
            <p:cNvSpPr/>
            <p:nvPr/>
          </p:nvSpPr>
          <p:spPr>
            <a:xfrm>
              <a:off x="206907" y="21370428"/>
              <a:ext cx="701389" cy="11198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2" name="Image 241">
              <a:extLst>
                <a:ext uri="{FF2B5EF4-FFF2-40B4-BE49-F238E27FC236}">
                  <a16:creationId xmlns:a16="http://schemas.microsoft.com/office/drawing/2014/main" id="{6F7781FB-CA75-DB47-BB72-A7D5D84C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7814" y="21370428"/>
              <a:ext cx="12165628" cy="1119882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5" name="ZoneTexte 254">
              <a:extLst>
                <a:ext uri="{FF2B5EF4-FFF2-40B4-BE49-F238E27FC236}">
                  <a16:creationId xmlns:a16="http://schemas.microsoft.com/office/drawing/2014/main" id="{46A98FEA-2CDB-2840-A6BB-97BEB2FA3A39}"/>
                </a:ext>
              </a:extLst>
            </p:cNvPr>
            <p:cNvSpPr txBox="1"/>
            <p:nvPr/>
          </p:nvSpPr>
          <p:spPr>
            <a:xfrm rot="16200000">
              <a:off x="-548210" y="22898163"/>
              <a:ext cx="1965603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Georgia" panose="02040502050405020303" pitchFamily="18" charset="0"/>
                </a:rPr>
                <a:t>100 </a:t>
              </a:r>
              <a:r>
                <a:rPr lang="en-GB" sz="4000" dirty="0" err="1">
                  <a:latin typeface="Georgia" panose="02040502050405020303" pitchFamily="18" charset="0"/>
                </a:rPr>
                <a:t>mK</a:t>
              </a:r>
              <a:endParaRPr lang="en-GB" sz="4000" dirty="0">
                <a:latin typeface="Georgia" panose="02040502050405020303" pitchFamily="18" charset="0"/>
              </a:endParaRPr>
            </a:p>
          </p:txBody>
        </p:sp>
        <p:sp>
          <p:nvSpPr>
            <p:cNvPr id="256" name="ZoneTexte 255">
              <a:extLst>
                <a:ext uri="{FF2B5EF4-FFF2-40B4-BE49-F238E27FC236}">
                  <a16:creationId xmlns:a16="http://schemas.microsoft.com/office/drawing/2014/main" id="{493B416D-95E0-164E-BC02-8FCFEC88FE11}"/>
                </a:ext>
              </a:extLst>
            </p:cNvPr>
            <p:cNvSpPr txBox="1"/>
            <p:nvPr/>
          </p:nvSpPr>
          <p:spPr>
            <a:xfrm rot="16200000">
              <a:off x="-558823" y="26417791"/>
              <a:ext cx="2031325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Georgia" panose="02040502050405020303" pitchFamily="18" charset="0"/>
                </a:rPr>
                <a:t>200 </a:t>
              </a:r>
              <a:r>
                <a:rPr lang="en-GB" sz="4000" dirty="0" err="1">
                  <a:latin typeface="Georgia" panose="02040502050405020303" pitchFamily="18" charset="0"/>
                </a:rPr>
                <a:t>mK</a:t>
              </a:r>
              <a:endParaRPr lang="en-GB" sz="4000" dirty="0">
                <a:latin typeface="Georgia" panose="02040502050405020303" pitchFamily="18" charset="0"/>
              </a:endParaRPr>
            </a:p>
          </p:txBody>
        </p:sp>
        <p:sp>
          <p:nvSpPr>
            <p:cNvPr id="257" name="ZoneTexte 256">
              <a:extLst>
                <a:ext uri="{FF2B5EF4-FFF2-40B4-BE49-F238E27FC236}">
                  <a16:creationId xmlns:a16="http://schemas.microsoft.com/office/drawing/2014/main" id="{BBF92417-F84F-F046-A364-B80DB8075522}"/>
                </a:ext>
              </a:extLst>
            </p:cNvPr>
            <p:cNvSpPr txBox="1"/>
            <p:nvPr/>
          </p:nvSpPr>
          <p:spPr>
            <a:xfrm rot="16200000">
              <a:off x="-557219" y="30016908"/>
              <a:ext cx="2028119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Georgia" panose="02040502050405020303" pitchFamily="18" charset="0"/>
                </a:rPr>
                <a:t>300 </a:t>
              </a:r>
              <a:r>
                <a:rPr lang="en-GB" sz="4000" dirty="0" err="1">
                  <a:latin typeface="Georgia" panose="02040502050405020303" pitchFamily="18" charset="0"/>
                </a:rPr>
                <a:t>mK</a:t>
              </a:r>
              <a:endParaRPr lang="en-GB" sz="40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58" name="ZoneTexte 257">
            <a:extLst>
              <a:ext uri="{FF2B5EF4-FFF2-40B4-BE49-F238E27FC236}">
                <a16:creationId xmlns:a16="http://schemas.microsoft.com/office/drawing/2014/main" id="{4D88CE6C-C8C3-4B42-83E9-E5589E5CD769}"/>
              </a:ext>
            </a:extLst>
          </p:cNvPr>
          <p:cNvSpPr txBox="1"/>
          <p:nvPr/>
        </p:nvSpPr>
        <p:spPr>
          <a:xfrm>
            <a:off x="146303" y="34255688"/>
            <a:ext cx="15578545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In </a:t>
            </a:r>
            <a:r>
              <a:rPr lang="fr-FR" sz="3600" dirty="0" err="1">
                <a:latin typeface="Helvetica Light" panose="020B0403020202020204" pitchFamily="34" charset="0"/>
              </a:rPr>
              <a:t>linear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scale</a:t>
            </a:r>
            <a:r>
              <a:rPr lang="fr-FR" sz="3600" dirty="0">
                <a:latin typeface="Helvetica Light" panose="020B0403020202020204" pitchFamily="34" charset="0"/>
              </a:rPr>
              <a:t>, </a:t>
            </a:r>
            <a:r>
              <a:rPr lang="fr-FR" sz="3600" dirty="0" err="1">
                <a:latin typeface="Helvetica Light" panose="020B0403020202020204" pitchFamily="34" charset="0"/>
              </a:rPr>
              <a:t>we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only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see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decays</a:t>
            </a:r>
            <a:r>
              <a:rPr lang="fr-FR" sz="3600" dirty="0">
                <a:latin typeface="Helvetica Light" panose="020B0403020202020204" pitchFamily="34" charset="0"/>
              </a:rPr>
              <a:t> in short (&lt;10 ms) </a:t>
            </a:r>
            <a:r>
              <a:rPr lang="fr-FR" sz="3600" dirty="0" err="1">
                <a:latin typeface="Helvetica Light" panose="020B0403020202020204" pitchFamily="34" charset="0"/>
              </a:rPr>
              <a:t>timescales</a:t>
            </a:r>
            <a:endParaRPr lang="fr-FR" sz="36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In </a:t>
            </a:r>
            <a:r>
              <a:rPr lang="fr-FR" sz="3600" i="1" dirty="0">
                <a:latin typeface="Georgia" panose="02040502050405020303" pitchFamily="18" charset="0"/>
              </a:rPr>
              <a:t>log(y) </a:t>
            </a:r>
            <a:r>
              <a:rPr lang="fr-FR" sz="3600" dirty="0" err="1">
                <a:latin typeface="Helvetica Light" panose="020B0403020202020204" pitchFamily="34" charset="0"/>
              </a:rPr>
              <a:t>scale</a:t>
            </a:r>
            <a:r>
              <a:rPr lang="fr-FR" sz="3600" dirty="0">
                <a:latin typeface="Helvetica Light" panose="020B0403020202020204" pitchFamily="34" charset="0"/>
              </a:rPr>
              <a:t>, </a:t>
            </a:r>
            <a:r>
              <a:rPr lang="fr-FR" sz="3600" dirty="0" err="1">
                <a:latin typeface="Helvetica Light" panose="020B0403020202020204" pitchFamily="34" charset="0"/>
              </a:rPr>
              <a:t>we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see</a:t>
            </a:r>
            <a:r>
              <a:rPr lang="fr-FR" sz="3600" dirty="0">
                <a:latin typeface="Helvetica Light" panose="020B0403020202020204" pitchFamily="34" charset="0"/>
              </a:rPr>
              <a:t> long time constants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Helvetica Light" panose="020B0403020202020204" pitchFamily="34" charset="0"/>
              </a:rPr>
              <a:t>Low</a:t>
            </a:r>
            <a:r>
              <a:rPr lang="fr-FR" sz="3600" dirty="0">
                <a:latin typeface="Helvetica Light" panose="020B0403020202020204" pitchFamily="34" charset="0"/>
              </a:rPr>
              <a:t>-amplitude </a:t>
            </a:r>
            <a:r>
              <a:rPr lang="fr-FR" sz="3600" dirty="0" err="1">
                <a:latin typeface="Helvetica Light" panose="020B0403020202020204" pitchFamily="34" charset="0"/>
              </a:rPr>
              <a:t>region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accounts</a:t>
            </a:r>
            <a:r>
              <a:rPr lang="fr-FR" sz="3600" dirty="0">
                <a:latin typeface="Helvetica Light" panose="020B0403020202020204" pitchFamily="34" charset="0"/>
              </a:rPr>
              <a:t> for ~2% of </a:t>
            </a:r>
            <a:r>
              <a:rPr lang="fr-FR" sz="3600" dirty="0" err="1">
                <a:latin typeface="Helvetica Light" panose="020B0403020202020204" pitchFamily="34" charset="0"/>
              </a:rPr>
              <a:t>integral</a:t>
            </a:r>
            <a:endParaRPr lang="fr-FR" sz="36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Helvetica Light" panose="020B0403020202020204" pitchFamily="34" charset="0"/>
              </a:rPr>
              <a:t>Long time constant </a:t>
            </a:r>
            <a:r>
              <a:rPr lang="fr-FR" sz="3600" dirty="0" err="1">
                <a:latin typeface="Helvetica Light" panose="020B0403020202020204" pitchFamily="34" charset="0"/>
              </a:rPr>
              <a:t>only</a:t>
            </a:r>
            <a:r>
              <a:rPr lang="fr-FR" sz="3600" dirty="0">
                <a:latin typeface="Helvetica Light" panose="020B0403020202020204" pitchFamily="34" charset="0"/>
              </a:rPr>
              <a:t> able to </a:t>
            </a:r>
            <a:r>
              <a:rPr lang="fr-FR" sz="3600" dirty="0" err="1">
                <a:latin typeface="Helvetica Light" panose="020B0403020202020204" pitchFamily="34" charset="0"/>
              </a:rPr>
              <a:t>be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seen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with</a:t>
            </a:r>
            <a:r>
              <a:rPr lang="fr-FR" sz="3600" dirty="0">
                <a:latin typeface="Helvetica Light" panose="020B0403020202020204" pitchFamily="34" charset="0"/>
              </a:rPr>
              <a:t> Joule </a:t>
            </a:r>
            <a:r>
              <a:rPr lang="fr-FR" sz="3600" dirty="0" err="1">
                <a:latin typeface="Helvetica Light" panose="020B0403020202020204" pitchFamily="34" charset="0"/>
              </a:rPr>
              <a:t>stepping</a:t>
            </a:r>
            <a:r>
              <a:rPr lang="fr-FR" sz="3600" dirty="0">
                <a:latin typeface="Helvetica Light" panose="020B0403020202020204" pitchFamily="34" charset="0"/>
              </a:rPr>
              <a:t>, not Joule </a:t>
            </a:r>
            <a:r>
              <a:rPr lang="fr-FR" sz="3600" dirty="0" err="1">
                <a:latin typeface="Helvetica Light" panose="020B0403020202020204" pitchFamily="34" charset="0"/>
              </a:rPr>
              <a:t>pulsing</a:t>
            </a:r>
            <a:endParaRPr lang="fr-FR" sz="36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Georgia" panose="02040502050405020303" pitchFamily="18" charset="0"/>
              </a:rPr>
              <a:t>∴ </a:t>
            </a:r>
            <a:r>
              <a:rPr lang="fr-FR" sz="3600" dirty="0">
                <a:latin typeface="Helvetica Light" panose="020B0403020202020204" pitchFamily="34" charset="0"/>
              </a:rPr>
              <a:t>Joule </a:t>
            </a:r>
            <a:r>
              <a:rPr lang="fr-FR" sz="3600" dirty="0" err="1">
                <a:latin typeface="Helvetica Light" panose="020B0403020202020204" pitchFamily="34" charset="0"/>
              </a:rPr>
              <a:t>stepping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allows</a:t>
            </a:r>
            <a:r>
              <a:rPr lang="fr-FR" sz="3600" dirty="0">
                <a:latin typeface="Helvetica Light" panose="020B0403020202020204" pitchFamily="34" charset="0"/>
              </a:rPr>
              <a:t> direct </a:t>
            </a:r>
            <a:r>
              <a:rPr lang="fr-FR" sz="3600" dirty="0" err="1">
                <a:latin typeface="Helvetica Light" panose="020B0403020202020204" pitchFamily="34" charset="0"/>
              </a:rPr>
              <a:t>measurement</a:t>
            </a:r>
            <a:r>
              <a:rPr lang="fr-FR" sz="3600" dirty="0">
                <a:latin typeface="Helvetica Light" panose="020B0403020202020204" pitchFamily="34" charset="0"/>
              </a:rPr>
              <a:t> of long time constants to 10</a:t>
            </a:r>
            <a:r>
              <a:rPr lang="fr-FR" sz="3600" baseline="30000" dirty="0">
                <a:latin typeface="Helvetica Light" panose="020B0403020202020204" pitchFamily="34" charset="0"/>
              </a:rPr>
              <a:t>-3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level</a:t>
            </a:r>
            <a:r>
              <a:rPr lang="fr-FR" sz="3600" dirty="0">
                <a:latin typeface="Helvetica Light" panose="020B0403020202020204" pitchFamily="34" charset="0"/>
              </a:rPr>
              <a:t> and </a:t>
            </a:r>
            <a:r>
              <a:rPr lang="fr-FR" sz="3600" dirty="0" err="1">
                <a:latin typeface="Helvetica Light" panose="020B0403020202020204" pitchFamily="34" charset="0"/>
              </a:rPr>
              <a:t>verification</a:t>
            </a:r>
            <a:r>
              <a:rPr lang="fr-FR" sz="3600" dirty="0">
                <a:latin typeface="Helvetica Light" panose="020B0403020202020204" pitchFamily="34" charset="0"/>
              </a:rPr>
              <a:t> of the ’</a:t>
            </a:r>
            <a:r>
              <a:rPr lang="fr-FR" sz="3600" dirty="0" err="1">
                <a:latin typeface="Helvetica Light" panose="020B0403020202020204" pitchFamily="34" charset="0"/>
              </a:rPr>
              <a:t>cleanliness</a:t>
            </a:r>
            <a:r>
              <a:rPr lang="fr-FR" sz="3600" dirty="0">
                <a:latin typeface="Helvetica Light" panose="020B0403020202020204" pitchFamily="34" charset="0"/>
              </a:rPr>
              <a:t>’ of pulse </a:t>
            </a:r>
            <a:r>
              <a:rPr lang="fr-FR" sz="3600" dirty="0" err="1">
                <a:latin typeface="Helvetica Light" panose="020B0403020202020204" pitchFamily="34" charset="0"/>
              </a:rPr>
              <a:t>integral</a:t>
            </a:r>
            <a:endParaRPr lang="fr-FR" sz="3600" dirty="0">
              <a:latin typeface="Helvetica Light" panose="020B0403020202020204" pitchFamily="34" charset="0"/>
            </a:endParaRPr>
          </a:p>
        </p:txBody>
      </p:sp>
      <p:sp>
        <p:nvSpPr>
          <p:cNvPr id="262" name="Rounded Rectangle 9">
            <a:extLst>
              <a:ext uri="{FF2B5EF4-FFF2-40B4-BE49-F238E27FC236}">
                <a16:creationId xmlns:a16="http://schemas.microsoft.com/office/drawing/2014/main" id="{93E25855-15A2-7D4E-ADAF-523A87CCF0F1}"/>
              </a:ext>
            </a:extLst>
          </p:cNvPr>
          <p:cNvSpPr/>
          <p:nvPr/>
        </p:nvSpPr>
        <p:spPr>
          <a:xfrm>
            <a:off x="15942677" y="20545410"/>
            <a:ext cx="14175601" cy="22129104"/>
          </a:xfrm>
          <a:prstGeom prst="roundRect">
            <a:avLst>
              <a:gd name="adj" fmla="val 3704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 dirty="0"/>
          </a:p>
        </p:txBody>
      </p:sp>
      <p:grpSp>
        <p:nvGrpSpPr>
          <p:cNvPr id="268" name="Groupe 267">
            <a:extLst>
              <a:ext uri="{FF2B5EF4-FFF2-40B4-BE49-F238E27FC236}">
                <a16:creationId xmlns:a16="http://schemas.microsoft.com/office/drawing/2014/main" id="{4883FBDB-BD7F-1846-8AA0-ACAEF1341186}"/>
              </a:ext>
            </a:extLst>
          </p:cNvPr>
          <p:cNvGrpSpPr/>
          <p:nvPr/>
        </p:nvGrpSpPr>
        <p:grpSpPr>
          <a:xfrm>
            <a:off x="16116171" y="21247836"/>
            <a:ext cx="13838118" cy="8472394"/>
            <a:chOff x="17238408" y="23254999"/>
            <a:chExt cx="12715882" cy="7708249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3671D00B-6D49-B248-90D3-E98785160F06}"/>
                </a:ext>
              </a:extLst>
            </p:cNvPr>
            <p:cNvSpPr/>
            <p:nvPr/>
          </p:nvSpPr>
          <p:spPr>
            <a:xfrm>
              <a:off x="17359618" y="23254999"/>
              <a:ext cx="10047999" cy="7708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ZoneTexte 264">
              <a:extLst>
                <a:ext uri="{FF2B5EF4-FFF2-40B4-BE49-F238E27FC236}">
                  <a16:creationId xmlns:a16="http://schemas.microsoft.com/office/drawing/2014/main" id="{D8FB30BC-4BA1-0F4C-B3BE-9EEB913C780A}"/>
                </a:ext>
              </a:extLst>
            </p:cNvPr>
            <p:cNvSpPr txBox="1"/>
            <p:nvPr/>
          </p:nvSpPr>
          <p:spPr>
            <a:xfrm rot="16200000">
              <a:off x="16637945" y="25440760"/>
              <a:ext cx="1825536" cy="6246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Georgia" panose="02040502050405020303" pitchFamily="18" charset="0"/>
                </a:rPr>
                <a:t>200 </a:t>
              </a:r>
              <a:r>
                <a:rPr lang="en-GB" sz="4000" dirty="0" err="1">
                  <a:latin typeface="Georgia" panose="02040502050405020303" pitchFamily="18" charset="0"/>
                </a:rPr>
                <a:t>mK</a:t>
              </a:r>
              <a:endParaRPr lang="en-GB" sz="4000" dirty="0">
                <a:latin typeface="Georgia" panose="02040502050405020303" pitchFamily="18" charset="0"/>
              </a:endParaRPr>
            </a:p>
          </p:txBody>
        </p:sp>
        <p:sp>
          <p:nvSpPr>
            <p:cNvPr id="266" name="ZoneTexte 265">
              <a:extLst>
                <a:ext uri="{FF2B5EF4-FFF2-40B4-BE49-F238E27FC236}">
                  <a16:creationId xmlns:a16="http://schemas.microsoft.com/office/drawing/2014/main" id="{8FBC3446-DC30-6D44-858E-3547308833AC}"/>
                </a:ext>
              </a:extLst>
            </p:cNvPr>
            <p:cNvSpPr txBox="1"/>
            <p:nvPr/>
          </p:nvSpPr>
          <p:spPr>
            <a:xfrm rot="16200000">
              <a:off x="16639387" y="28675258"/>
              <a:ext cx="1822655" cy="6246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Georgia" panose="02040502050405020303" pitchFamily="18" charset="0"/>
                </a:rPr>
                <a:t>300 </a:t>
              </a:r>
              <a:r>
                <a:rPr lang="en-GB" sz="4000" dirty="0" err="1">
                  <a:latin typeface="Georgia" panose="02040502050405020303" pitchFamily="18" charset="0"/>
                </a:rPr>
                <a:t>mK</a:t>
              </a:r>
              <a:endParaRPr lang="en-GB" sz="4000" dirty="0">
                <a:latin typeface="Georgia" panose="02040502050405020303" pitchFamily="18" charset="0"/>
              </a:endParaRPr>
            </a:p>
          </p:txBody>
        </p:sp>
        <p:pic>
          <p:nvPicPr>
            <p:cNvPr id="261" name="Image 260">
              <a:extLst>
                <a:ext uri="{FF2B5EF4-FFF2-40B4-BE49-F238E27FC236}">
                  <a16:creationId xmlns:a16="http://schemas.microsoft.com/office/drawing/2014/main" id="{60B606CA-512B-D648-9B9B-64892B2CB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912597" y="23254999"/>
              <a:ext cx="12041693" cy="770824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50800" dir="5400000" algn="ctr" rotWithShape="0">
                <a:schemeClr val="bg1"/>
              </a:outerShdw>
            </a:effectLst>
          </p:spPr>
        </p:pic>
      </p:grpSp>
      <p:sp>
        <p:nvSpPr>
          <p:cNvPr id="267" name="ZoneTexte 266">
            <a:extLst>
              <a:ext uri="{FF2B5EF4-FFF2-40B4-BE49-F238E27FC236}">
                <a16:creationId xmlns:a16="http://schemas.microsoft.com/office/drawing/2014/main" id="{4AAEE9F8-760E-814B-8C85-FB7E3EBCDC3E}"/>
              </a:ext>
            </a:extLst>
          </p:cNvPr>
          <p:cNvSpPr txBox="1"/>
          <p:nvPr/>
        </p:nvSpPr>
        <p:spPr>
          <a:xfrm>
            <a:off x="17512558" y="20608299"/>
            <a:ext cx="12307714" cy="71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Helvetica Light" panose="020B0403020202020204" pitchFamily="34" charset="0"/>
              </a:rPr>
              <a:t>Joule step vs. </a:t>
            </a:r>
            <a:r>
              <a:rPr lang="el-GR" sz="4000" b="1" dirty="0">
                <a:latin typeface="Helvetica Light" panose="020B0403020202020204" pitchFamily="34" charset="0"/>
              </a:rPr>
              <a:t>α</a:t>
            </a:r>
            <a:r>
              <a:rPr lang="en-GB" sz="4000" b="1" dirty="0">
                <a:latin typeface="Helvetica Light" panose="020B0403020202020204" pitchFamily="34" charset="0"/>
              </a:rPr>
              <a:t> particle glitch </a:t>
            </a:r>
            <a:r>
              <a:rPr lang="el-GR" sz="4000" b="1" dirty="0">
                <a:latin typeface="Helvetica Light" panose="020B0403020202020204" pitchFamily="34" charset="0"/>
              </a:rPr>
              <a:t>τ</a:t>
            </a:r>
            <a:r>
              <a:rPr lang="en-GB" sz="4000" b="1" dirty="0">
                <a:latin typeface="Helvetica Light" panose="020B0403020202020204" pitchFamily="34" charset="0"/>
              </a:rPr>
              <a:t>s  </a:t>
            </a:r>
          </a:p>
        </p:txBody>
      </p:sp>
      <p:sp>
        <p:nvSpPr>
          <p:cNvPr id="269" name="ZoneTexte 268">
            <a:extLst>
              <a:ext uri="{FF2B5EF4-FFF2-40B4-BE49-F238E27FC236}">
                <a16:creationId xmlns:a16="http://schemas.microsoft.com/office/drawing/2014/main" id="{842FEA57-C6EF-EF45-B0C5-830A23659174}"/>
              </a:ext>
            </a:extLst>
          </p:cNvPr>
          <p:cNvSpPr txBox="1"/>
          <p:nvPr/>
        </p:nvSpPr>
        <p:spPr>
          <a:xfrm>
            <a:off x="18426353" y="21514435"/>
            <a:ext cx="493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Solid lines are data</a:t>
            </a:r>
          </a:p>
          <a:p>
            <a:r>
              <a:rPr lang="en-GB" sz="2400" dirty="0">
                <a:latin typeface="Georgia" panose="02040502050405020303" pitchFamily="18" charset="0"/>
              </a:rPr>
              <a:t>Dashed lines are fits</a:t>
            </a:r>
          </a:p>
        </p:txBody>
      </p:sp>
      <p:sp>
        <p:nvSpPr>
          <p:cNvPr id="270" name="ZoneTexte 269">
            <a:extLst>
              <a:ext uri="{FF2B5EF4-FFF2-40B4-BE49-F238E27FC236}">
                <a16:creationId xmlns:a16="http://schemas.microsoft.com/office/drawing/2014/main" id="{AB739D59-4899-0B4B-A750-8EE19F3930E7}"/>
              </a:ext>
            </a:extLst>
          </p:cNvPr>
          <p:cNvSpPr txBox="1"/>
          <p:nvPr/>
        </p:nvSpPr>
        <p:spPr>
          <a:xfrm>
            <a:off x="24369511" y="21581608"/>
            <a:ext cx="309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Helvetica Light" panose="020B0403020202020204" pitchFamily="34" charset="0"/>
              </a:rPr>
              <a:t>α</a:t>
            </a:r>
            <a:r>
              <a:rPr lang="en-GB" sz="2400" b="1" dirty="0">
                <a:latin typeface="Helvetica Light" panose="020B0403020202020204" pitchFamily="34" charset="0"/>
              </a:rPr>
              <a:t> glitches</a:t>
            </a:r>
            <a:endParaRPr lang="en-GB" sz="2400" dirty="0"/>
          </a:p>
        </p:txBody>
      </p:sp>
      <p:sp>
        <p:nvSpPr>
          <p:cNvPr id="271" name="ZoneTexte 270">
            <a:extLst>
              <a:ext uri="{FF2B5EF4-FFF2-40B4-BE49-F238E27FC236}">
                <a16:creationId xmlns:a16="http://schemas.microsoft.com/office/drawing/2014/main" id="{15666204-8A49-CD49-92A2-D0D2B8D7D359}"/>
              </a:ext>
            </a:extLst>
          </p:cNvPr>
          <p:cNvSpPr txBox="1"/>
          <p:nvPr/>
        </p:nvSpPr>
        <p:spPr>
          <a:xfrm>
            <a:off x="24389327" y="25437509"/>
            <a:ext cx="309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Helvetica Light" panose="020B0403020202020204" pitchFamily="34" charset="0"/>
              </a:rPr>
              <a:t>α</a:t>
            </a:r>
            <a:r>
              <a:rPr lang="en-GB" sz="2400" b="1" dirty="0">
                <a:latin typeface="Helvetica Light" panose="020B0403020202020204" pitchFamily="34" charset="0"/>
              </a:rPr>
              <a:t> glitches</a:t>
            </a:r>
            <a:endParaRPr lang="en-GB" sz="2400" dirty="0"/>
          </a:p>
        </p:txBody>
      </p:sp>
      <p:sp>
        <p:nvSpPr>
          <p:cNvPr id="272" name="ZoneTexte 271">
            <a:extLst>
              <a:ext uri="{FF2B5EF4-FFF2-40B4-BE49-F238E27FC236}">
                <a16:creationId xmlns:a16="http://schemas.microsoft.com/office/drawing/2014/main" id="{FB857D87-79D9-2441-A8FC-1073020760AD}"/>
              </a:ext>
            </a:extLst>
          </p:cNvPr>
          <p:cNvSpPr txBox="1"/>
          <p:nvPr/>
        </p:nvSpPr>
        <p:spPr>
          <a:xfrm>
            <a:off x="27314765" y="21502243"/>
            <a:ext cx="309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Helvetica Light" panose="020B0403020202020204" pitchFamily="34" charset="0"/>
              </a:rPr>
              <a:t>Joule step traces</a:t>
            </a:r>
            <a:endParaRPr lang="en-GB" sz="2400" b="1" dirty="0"/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ACF8E342-6BD8-0D4D-97E0-5DA374347BEB}"/>
              </a:ext>
            </a:extLst>
          </p:cNvPr>
          <p:cNvSpPr txBox="1"/>
          <p:nvPr/>
        </p:nvSpPr>
        <p:spPr>
          <a:xfrm>
            <a:off x="27240588" y="25479139"/>
            <a:ext cx="309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Helvetica Light" panose="020B0403020202020204" pitchFamily="34" charset="0"/>
              </a:rPr>
              <a:t>Joule step traces</a:t>
            </a:r>
            <a:endParaRPr lang="en-GB" sz="2400" b="1" dirty="0"/>
          </a:p>
        </p:txBody>
      </p:sp>
      <p:pic>
        <p:nvPicPr>
          <p:cNvPr id="275" name="Image 274">
            <a:extLst>
              <a:ext uri="{FF2B5EF4-FFF2-40B4-BE49-F238E27FC236}">
                <a16:creationId xmlns:a16="http://schemas.microsoft.com/office/drawing/2014/main" id="{6A846253-865A-0249-B765-2587F7CF5C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33383" y="34176189"/>
            <a:ext cx="9680396" cy="573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" name="ZoneTexte 275">
            <a:extLst>
              <a:ext uri="{FF2B5EF4-FFF2-40B4-BE49-F238E27FC236}">
                <a16:creationId xmlns:a16="http://schemas.microsoft.com/office/drawing/2014/main" id="{676AD21E-9C52-CE4B-B6AF-C0A009F2BED6}"/>
              </a:ext>
            </a:extLst>
          </p:cNvPr>
          <p:cNvSpPr txBox="1"/>
          <p:nvPr/>
        </p:nvSpPr>
        <p:spPr>
          <a:xfrm>
            <a:off x="16050336" y="29731373"/>
            <a:ext cx="13924213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Helvetica Light" panose="020B0403020202020204" pitchFamily="34" charset="0"/>
              </a:rPr>
              <a:t>Irradiate</a:t>
            </a:r>
            <a:r>
              <a:rPr lang="fr-FR" sz="3600" dirty="0">
                <a:latin typeface="Helvetica Light" panose="020B0403020202020204" pitchFamily="34" charset="0"/>
              </a:rPr>
              <a:t> detector </a:t>
            </a:r>
            <a:r>
              <a:rPr lang="fr-FR" sz="3600" dirty="0" err="1">
                <a:latin typeface="Helvetica Light" panose="020B0403020202020204" pitchFamily="34" charset="0"/>
              </a:rPr>
              <a:t>with</a:t>
            </a:r>
            <a:r>
              <a:rPr lang="fr-FR" sz="3600" dirty="0">
                <a:latin typeface="Helvetica Light" panose="020B0403020202020204" pitchFamily="34" charset="0"/>
              </a:rPr>
              <a:t> 5.4 MeV Am</a:t>
            </a:r>
            <a:r>
              <a:rPr lang="fr-FR" sz="3600" baseline="30000" dirty="0">
                <a:latin typeface="Helvetica Light" panose="020B0403020202020204" pitchFamily="34" charset="0"/>
              </a:rPr>
              <a:t>241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el-GR" sz="3600" dirty="0">
                <a:latin typeface="Helvetica Light" panose="020B0403020202020204" pitchFamily="34" charset="0"/>
              </a:rPr>
              <a:t>α</a:t>
            </a:r>
            <a:r>
              <a:rPr lang="en-GB" sz="3600" dirty="0">
                <a:latin typeface="Helvetica Light" panose="020B0403020202020204" pitchFamily="34" charset="0"/>
              </a:rPr>
              <a:t> particles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Helvetica Light" panose="020B0403020202020204" pitchFamily="34" charset="0"/>
              </a:rPr>
              <a:t>Average many glitches with highest ‘</a:t>
            </a:r>
            <a:r>
              <a:rPr lang="en-GB" sz="3600" dirty="0" err="1">
                <a:latin typeface="Helvetica Light" panose="020B0403020202020204" pitchFamily="34" charset="0"/>
              </a:rPr>
              <a:t>athermal</a:t>
            </a:r>
            <a:r>
              <a:rPr lang="en-GB" sz="3600" dirty="0">
                <a:latin typeface="Helvetica Light" panose="020B0403020202020204" pitchFamily="34" charset="0"/>
              </a:rPr>
              <a:t>’ (fast) component to avoid biasing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Helvetica Light" panose="020B0403020202020204" pitchFamily="34" charset="0"/>
              </a:rPr>
              <a:t>‘Slow’ component thought to arise from thermal diffusion in absorber where all </a:t>
            </a:r>
            <a:r>
              <a:rPr lang="el-GR" sz="3600" dirty="0">
                <a:latin typeface="Helvetica Light" panose="020B0403020202020204" pitchFamily="34" charset="0"/>
              </a:rPr>
              <a:t>α</a:t>
            </a:r>
            <a:r>
              <a:rPr lang="en-GB" sz="3600" dirty="0">
                <a:latin typeface="Helvetica Light" panose="020B0403020202020204" pitchFamily="34" charset="0"/>
              </a:rPr>
              <a:t> 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Helvetica Light" panose="020B0403020202020204" pitchFamily="34" charset="0"/>
              </a:rPr>
              <a:t>Expect slight difference in long </a:t>
            </a:r>
            <a:r>
              <a:rPr lang="el-GR" sz="3600" dirty="0">
                <a:latin typeface="Helvetica Light" panose="020B0403020202020204" pitchFamily="34" charset="0"/>
              </a:rPr>
              <a:t>τ</a:t>
            </a:r>
            <a:r>
              <a:rPr lang="en-GB" sz="3600" dirty="0">
                <a:latin typeface="Helvetica Light" panose="020B0403020202020204" pitchFamily="34" charset="0"/>
              </a:rPr>
              <a:t> due to absence of absorber activity in Joule steps, but should be able to detect activity in same order of magnitude </a:t>
            </a:r>
            <a:endParaRPr lang="fr-FR" sz="3600" dirty="0">
              <a:latin typeface="Helvetica Light" panose="020B0403020202020204" pitchFamily="34" charset="0"/>
            </a:endParaRPr>
          </a:p>
        </p:txBody>
      </p:sp>
      <p:sp>
        <p:nvSpPr>
          <p:cNvPr id="277" name="ZoneTexte 276">
            <a:extLst>
              <a:ext uri="{FF2B5EF4-FFF2-40B4-BE49-F238E27FC236}">
                <a16:creationId xmlns:a16="http://schemas.microsoft.com/office/drawing/2014/main" id="{3521D149-8777-9E42-9B37-15370BBC63EB}"/>
              </a:ext>
            </a:extLst>
          </p:cNvPr>
          <p:cNvSpPr txBox="1"/>
          <p:nvPr/>
        </p:nvSpPr>
        <p:spPr>
          <a:xfrm>
            <a:off x="25896826" y="34164364"/>
            <a:ext cx="4049220" cy="5632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Helvetica Light" panose="020B0403020202020204" pitchFamily="34" charset="0"/>
              </a:rPr>
              <a:t>We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detect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fast</a:t>
            </a:r>
            <a:r>
              <a:rPr lang="fr-FR" sz="3600" dirty="0">
                <a:latin typeface="Helvetica Light" panose="020B0403020202020204" pitchFamily="34" charset="0"/>
              </a:rPr>
              <a:t> (</a:t>
            </a:r>
            <a:r>
              <a:rPr lang="el-GR" sz="3600" dirty="0">
                <a:latin typeface="Helvetica Light" panose="020B0403020202020204" pitchFamily="34" charset="0"/>
              </a:rPr>
              <a:t>τ</a:t>
            </a:r>
            <a:r>
              <a:rPr lang="en-GB" sz="3600" baseline="-25000" dirty="0">
                <a:latin typeface="Helvetica Light" panose="020B0403020202020204" pitchFamily="34" charset="0"/>
              </a:rPr>
              <a:t>2</a:t>
            </a:r>
            <a:r>
              <a:rPr lang="en-GB" sz="3600" dirty="0">
                <a:latin typeface="Helvetica Light" panose="020B0403020202020204" pitchFamily="34" charset="0"/>
              </a:rPr>
              <a:t>)</a:t>
            </a:r>
            <a:r>
              <a:rPr lang="fr-FR" sz="3600" dirty="0">
                <a:latin typeface="Helvetica Light" panose="020B0403020202020204" pitchFamily="34" charset="0"/>
              </a:rPr>
              <a:t> and slow (</a:t>
            </a:r>
            <a:r>
              <a:rPr lang="el-GR" sz="3600" dirty="0">
                <a:latin typeface="Helvetica Light" panose="020B0403020202020204" pitchFamily="34" charset="0"/>
              </a:rPr>
              <a:t>τ</a:t>
            </a:r>
            <a:r>
              <a:rPr lang="en-GB" sz="3600" baseline="-25000" dirty="0">
                <a:latin typeface="Helvetica Light" panose="020B0403020202020204" pitchFamily="34" charset="0"/>
              </a:rPr>
              <a:t>4</a:t>
            </a:r>
            <a:r>
              <a:rPr lang="en-GB" sz="3600" dirty="0">
                <a:latin typeface="Helvetica Light" panose="020B0403020202020204" pitchFamily="34" charset="0"/>
              </a:rPr>
              <a:t>)</a:t>
            </a:r>
            <a:r>
              <a:rPr lang="fr-FR" sz="3600" dirty="0">
                <a:latin typeface="Helvetica Light" panose="020B0403020202020204" pitchFamily="34" charset="0"/>
              </a:rPr>
              <a:t> time constants at 200 and 300 </a:t>
            </a:r>
            <a:r>
              <a:rPr lang="fr-FR" sz="3600" dirty="0" err="1">
                <a:latin typeface="Helvetica Light" panose="020B0403020202020204" pitchFamily="34" charset="0"/>
              </a:rPr>
              <a:t>mK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within</a:t>
            </a:r>
            <a:r>
              <a:rPr lang="fr-FR" sz="3600" dirty="0">
                <a:latin typeface="Helvetica Light" panose="020B0403020202020204" pitchFamily="34" charset="0"/>
              </a:rPr>
              <a:t> the </a:t>
            </a:r>
            <a:r>
              <a:rPr lang="fr-FR" sz="3600" dirty="0" err="1">
                <a:latin typeface="Helvetica Light" panose="020B0403020202020204" pitchFamily="34" charset="0"/>
              </a:rPr>
              <a:t>same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order</a:t>
            </a:r>
            <a:r>
              <a:rPr lang="fr-FR" sz="3600" dirty="0">
                <a:latin typeface="Helvetica Light" panose="020B0403020202020204" pitchFamily="34" charset="0"/>
              </a:rPr>
              <a:t> of magnitude as </a:t>
            </a:r>
            <a:r>
              <a:rPr lang="fr-FR" sz="3600" dirty="0" err="1">
                <a:latin typeface="Helvetica Light" panose="020B0403020202020204" pitchFamily="34" charset="0"/>
              </a:rPr>
              <a:t>those</a:t>
            </a:r>
            <a:r>
              <a:rPr lang="fr-FR" sz="3600" dirty="0">
                <a:latin typeface="Helvetica Light" panose="020B0403020202020204" pitchFamily="34" charset="0"/>
              </a:rPr>
              <a:t> </a:t>
            </a:r>
            <a:r>
              <a:rPr lang="fr-FR" sz="3600" dirty="0" err="1">
                <a:latin typeface="Helvetica Light" panose="020B0403020202020204" pitchFamily="34" charset="0"/>
              </a:rPr>
              <a:t>produced</a:t>
            </a:r>
            <a:r>
              <a:rPr lang="fr-FR" sz="3600" dirty="0">
                <a:latin typeface="Helvetica Light" panose="020B0403020202020204" pitchFamily="34" charset="0"/>
              </a:rPr>
              <a:t> by</a:t>
            </a: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026B867B-20B6-3D4D-888C-7EDE88ECEF7C}"/>
              </a:ext>
            </a:extLst>
          </p:cNvPr>
          <p:cNvSpPr txBox="1"/>
          <p:nvPr/>
        </p:nvSpPr>
        <p:spPr>
          <a:xfrm>
            <a:off x="16133383" y="39980873"/>
            <a:ext cx="1392421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Helvetica Light" panose="020B0403020202020204" pitchFamily="34" charset="0"/>
              </a:rPr>
              <a:t>α</a:t>
            </a:r>
            <a:r>
              <a:rPr lang="en-GB" sz="3600" dirty="0">
                <a:latin typeface="Helvetica Light" panose="020B0403020202020204" pitchFamily="34" charset="0"/>
              </a:rPr>
              <a:t> particle glitches.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Helvetica Light" panose="020B0403020202020204" pitchFamily="34" charset="0"/>
              </a:rPr>
              <a:t>The Joule step long time constant </a:t>
            </a:r>
            <a:r>
              <a:rPr lang="fr-FR" sz="3600" dirty="0">
                <a:latin typeface="Helvetica Light" panose="020B0403020202020204" pitchFamily="34" charset="0"/>
              </a:rPr>
              <a:t>(</a:t>
            </a:r>
            <a:r>
              <a:rPr lang="el-GR" sz="3600" dirty="0">
                <a:latin typeface="Helvetica Light" panose="020B0403020202020204" pitchFamily="34" charset="0"/>
              </a:rPr>
              <a:t>τ</a:t>
            </a:r>
            <a:r>
              <a:rPr lang="en-GB" sz="3600" baseline="-25000" dirty="0">
                <a:latin typeface="Helvetica Light" panose="020B0403020202020204" pitchFamily="34" charset="0"/>
              </a:rPr>
              <a:t>4</a:t>
            </a:r>
            <a:r>
              <a:rPr lang="en-GB" sz="3600" dirty="0">
                <a:latin typeface="Helvetica Light" panose="020B0403020202020204" pitchFamily="34" charset="0"/>
              </a:rPr>
              <a:t>) in both cases is slower. </a:t>
            </a:r>
            <a:endParaRPr lang="fr-FR" sz="3600" baseline="-25000" dirty="0">
              <a:latin typeface="Helvetica Light" panose="020B0403020202020204" pitchFamily="34" charset="0"/>
            </a:endParaRPr>
          </a:p>
        </p:txBody>
      </p:sp>
      <p:sp>
        <p:nvSpPr>
          <p:cNvPr id="279" name="ZoneTexte 278">
            <a:extLst>
              <a:ext uri="{FF2B5EF4-FFF2-40B4-BE49-F238E27FC236}">
                <a16:creationId xmlns:a16="http://schemas.microsoft.com/office/drawing/2014/main" id="{6C4EFAFA-44B1-6F44-BDF3-C397BAD81F07}"/>
              </a:ext>
            </a:extLst>
          </p:cNvPr>
          <p:cNvSpPr txBox="1"/>
          <p:nvPr/>
        </p:nvSpPr>
        <p:spPr>
          <a:xfrm>
            <a:off x="18579474" y="26124420"/>
            <a:ext cx="679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2</a:t>
            </a:r>
            <a:endParaRPr lang="en-GB" sz="3200" dirty="0"/>
          </a:p>
        </p:txBody>
      </p:sp>
      <p:sp>
        <p:nvSpPr>
          <p:cNvPr id="280" name="ZoneTexte 279">
            <a:extLst>
              <a:ext uri="{FF2B5EF4-FFF2-40B4-BE49-F238E27FC236}">
                <a16:creationId xmlns:a16="http://schemas.microsoft.com/office/drawing/2014/main" id="{8FDB439B-F328-C44D-8BB4-4DE5593DAF2E}"/>
              </a:ext>
            </a:extLst>
          </p:cNvPr>
          <p:cNvSpPr txBox="1"/>
          <p:nvPr/>
        </p:nvSpPr>
        <p:spPr>
          <a:xfrm>
            <a:off x="20501444" y="28031003"/>
            <a:ext cx="679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4</a:t>
            </a:r>
            <a:endParaRPr lang="en-GB" sz="3200" dirty="0"/>
          </a:p>
        </p:txBody>
      </p:sp>
      <p:sp>
        <p:nvSpPr>
          <p:cNvPr id="281" name="ZoneTexte 280">
            <a:extLst>
              <a:ext uri="{FF2B5EF4-FFF2-40B4-BE49-F238E27FC236}">
                <a16:creationId xmlns:a16="http://schemas.microsoft.com/office/drawing/2014/main" id="{E12896F9-EEB7-6F4F-866D-8A9E489BBFB8}"/>
              </a:ext>
            </a:extLst>
          </p:cNvPr>
          <p:cNvSpPr txBox="1"/>
          <p:nvPr/>
        </p:nvSpPr>
        <p:spPr>
          <a:xfrm>
            <a:off x="18579474" y="22605440"/>
            <a:ext cx="679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2</a:t>
            </a:r>
            <a:endParaRPr lang="en-GB" sz="3200" dirty="0"/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id="{AF9EB260-6EDB-3A46-8298-73DA16F244EE}"/>
              </a:ext>
            </a:extLst>
          </p:cNvPr>
          <p:cNvSpPr txBox="1"/>
          <p:nvPr/>
        </p:nvSpPr>
        <p:spPr>
          <a:xfrm>
            <a:off x="21020296" y="24121906"/>
            <a:ext cx="78836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4</a:t>
            </a:r>
            <a:endParaRPr lang="en-GB" sz="3200" dirty="0"/>
          </a:p>
        </p:txBody>
      </p:sp>
      <p:sp>
        <p:nvSpPr>
          <p:cNvPr id="283" name="ZoneTexte 282">
            <a:extLst>
              <a:ext uri="{FF2B5EF4-FFF2-40B4-BE49-F238E27FC236}">
                <a16:creationId xmlns:a16="http://schemas.microsoft.com/office/drawing/2014/main" id="{54D59B40-E1A7-A04E-B9F6-F57AEDCA1DAD}"/>
              </a:ext>
            </a:extLst>
          </p:cNvPr>
          <p:cNvSpPr txBox="1"/>
          <p:nvPr/>
        </p:nvSpPr>
        <p:spPr>
          <a:xfrm>
            <a:off x="28535834" y="27567079"/>
            <a:ext cx="679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4</a:t>
            </a:r>
            <a:endParaRPr lang="en-GB" sz="3200" dirty="0"/>
          </a:p>
        </p:txBody>
      </p:sp>
      <p:sp>
        <p:nvSpPr>
          <p:cNvPr id="284" name="ZoneTexte 283">
            <a:extLst>
              <a:ext uri="{FF2B5EF4-FFF2-40B4-BE49-F238E27FC236}">
                <a16:creationId xmlns:a16="http://schemas.microsoft.com/office/drawing/2014/main" id="{C77E550B-CD13-3743-BC1A-26F54D2597EF}"/>
              </a:ext>
            </a:extLst>
          </p:cNvPr>
          <p:cNvSpPr txBox="1"/>
          <p:nvPr/>
        </p:nvSpPr>
        <p:spPr>
          <a:xfrm>
            <a:off x="29016680" y="22990289"/>
            <a:ext cx="679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4</a:t>
            </a:r>
            <a:endParaRPr lang="en-GB" sz="3200" dirty="0"/>
          </a:p>
        </p:txBody>
      </p:sp>
      <p:sp>
        <p:nvSpPr>
          <p:cNvPr id="285" name="ZoneTexte 284">
            <a:extLst>
              <a:ext uri="{FF2B5EF4-FFF2-40B4-BE49-F238E27FC236}">
                <a16:creationId xmlns:a16="http://schemas.microsoft.com/office/drawing/2014/main" id="{93254EB2-5592-7340-B988-686762E1A149}"/>
              </a:ext>
            </a:extLst>
          </p:cNvPr>
          <p:cNvSpPr txBox="1"/>
          <p:nvPr/>
        </p:nvSpPr>
        <p:spPr>
          <a:xfrm>
            <a:off x="27064757" y="21958690"/>
            <a:ext cx="679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2</a:t>
            </a:r>
            <a:endParaRPr lang="en-GB" sz="3200" dirty="0"/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50B65FCA-24DC-9E44-9743-D110C6832009}"/>
              </a:ext>
            </a:extLst>
          </p:cNvPr>
          <p:cNvSpPr txBox="1"/>
          <p:nvPr/>
        </p:nvSpPr>
        <p:spPr>
          <a:xfrm>
            <a:off x="26978722" y="26022462"/>
            <a:ext cx="679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Helvetica Light" panose="020B0403020202020204" pitchFamily="34" charset="0"/>
              </a:rPr>
              <a:t>τ</a:t>
            </a:r>
            <a:r>
              <a:rPr lang="en-GB" sz="3200" baseline="-25000" dirty="0">
                <a:latin typeface="Helvetica Light" panose="020B0403020202020204" pitchFamily="34" charset="0"/>
              </a:rPr>
              <a:t>2</a:t>
            </a:r>
            <a:endParaRPr lang="en-GB" sz="3200" dirty="0"/>
          </a:p>
        </p:txBody>
      </p:sp>
      <p:sp>
        <p:nvSpPr>
          <p:cNvPr id="287" name="Rounded Rectangle 9">
            <a:extLst>
              <a:ext uri="{FF2B5EF4-FFF2-40B4-BE49-F238E27FC236}">
                <a16:creationId xmlns:a16="http://schemas.microsoft.com/office/drawing/2014/main" id="{9C3D0ABD-35D8-6C4F-9387-BB00EC2C982A}"/>
              </a:ext>
            </a:extLst>
          </p:cNvPr>
          <p:cNvSpPr/>
          <p:nvPr/>
        </p:nvSpPr>
        <p:spPr>
          <a:xfrm>
            <a:off x="97135" y="38343149"/>
            <a:ext cx="15725608" cy="4315380"/>
          </a:xfrm>
          <a:prstGeom prst="roundRect">
            <a:avLst>
              <a:gd name="adj" fmla="val 11247"/>
            </a:avLst>
          </a:prstGeom>
          <a:solidFill>
            <a:schemeClr val="bg1">
              <a:alpha val="6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907" dirty="0"/>
          </a:p>
        </p:txBody>
      </p:sp>
      <p:sp>
        <p:nvSpPr>
          <p:cNvPr id="288" name="ZoneTexte 287">
            <a:extLst>
              <a:ext uri="{FF2B5EF4-FFF2-40B4-BE49-F238E27FC236}">
                <a16:creationId xmlns:a16="http://schemas.microsoft.com/office/drawing/2014/main" id="{2D8C3808-EE98-1247-A4BB-C7D528851621}"/>
              </a:ext>
            </a:extLst>
          </p:cNvPr>
          <p:cNvSpPr txBox="1"/>
          <p:nvPr/>
        </p:nvSpPr>
        <p:spPr>
          <a:xfrm>
            <a:off x="260874" y="38432190"/>
            <a:ext cx="15463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Helvetica Light" panose="020B0403020202020204" pitchFamily="34" charset="0"/>
              </a:rPr>
              <a:t>Conclusions: </a:t>
            </a:r>
            <a:r>
              <a:rPr lang="en-GB" sz="3600" dirty="0">
                <a:latin typeface="Helvetica Light" panose="020B0403020202020204" pitchFamily="34" charset="0"/>
              </a:rPr>
              <a:t>Sky-scanning space missions (e.g. Planck HFI) are threatened by long thermal ‘tails’ with low-level amplitudes. Must be detected on ground to at least 10</a:t>
            </a:r>
            <a:r>
              <a:rPr lang="en-GB" sz="3600" baseline="30000" dirty="0">
                <a:latin typeface="Helvetica Light" panose="020B0403020202020204" pitchFamily="34" charset="0"/>
              </a:rPr>
              <a:t>-3</a:t>
            </a:r>
            <a:r>
              <a:rPr lang="en-GB" sz="3600" dirty="0">
                <a:latin typeface="Helvetica Light" panose="020B0403020202020204" pitchFamily="34" charset="0"/>
              </a:rPr>
              <a:t> level before flight. Joule stepping a bolometer can allow the measurement of such time constants on ground and in flight, and 2 minutes of data taking allows measurement to the same accuracy as 1000s of cosmic ray glitches. </a:t>
            </a:r>
            <a:endParaRPr lang="en-GB" sz="3600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3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  <a:alpha val="51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63318</TotalTime>
  <Words>758</Words>
  <Application>Microsoft Macintosh PowerPoint</Application>
  <PresentationFormat>Personnalisé</PresentationFormat>
  <Paragraphs>61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Helvetica Light</vt:lpstr>
      <vt:lpstr>Office Theme</vt:lpstr>
      <vt:lpstr>Présentation PowerPoint</vt:lpstr>
    </vt:vector>
  </TitlesOfParts>
  <Company>Cardiff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Stever</dc:creator>
  <cp:lastModifiedBy>STEVER SAMANTHA LYNN</cp:lastModifiedBy>
  <cp:revision>91</cp:revision>
  <cp:lastPrinted>2019-07-19T04:26:15Z</cp:lastPrinted>
  <dcterms:created xsi:type="dcterms:W3CDTF">2017-08-17T10:10:54Z</dcterms:created>
  <dcterms:modified xsi:type="dcterms:W3CDTF">2019-07-19T05:27:11Z</dcterms:modified>
</cp:coreProperties>
</file>