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2" r:id="rId1"/>
    <p:sldMasterId id="2147483801" r:id="rId2"/>
    <p:sldMasterId id="2147483837" r:id="rId3"/>
    <p:sldMasterId id="2147483849" r:id="rId4"/>
    <p:sldMasterId id="2147483862" r:id="rId5"/>
    <p:sldMasterId id="2147483875" r:id="rId6"/>
    <p:sldMasterId id="2147483887" r:id="rId7"/>
  </p:sldMasterIdLst>
  <p:notesMasterIdLst>
    <p:notesMasterId r:id="rId41"/>
  </p:notesMasterIdLst>
  <p:handoutMasterIdLst>
    <p:handoutMasterId r:id="rId42"/>
  </p:handoutMasterIdLst>
  <p:sldIdLst>
    <p:sldId id="457" r:id="rId8"/>
    <p:sldId id="580" r:id="rId9"/>
    <p:sldId id="579" r:id="rId10"/>
    <p:sldId id="315" r:id="rId11"/>
    <p:sldId id="613" r:id="rId12"/>
    <p:sldId id="614" r:id="rId13"/>
    <p:sldId id="294" r:id="rId14"/>
    <p:sldId id="615" r:id="rId15"/>
    <p:sldId id="603" r:id="rId16"/>
    <p:sldId id="606" r:id="rId17"/>
    <p:sldId id="594" r:id="rId18"/>
    <p:sldId id="597" r:id="rId19"/>
    <p:sldId id="605" r:id="rId20"/>
    <p:sldId id="559" r:id="rId21"/>
    <p:sldId id="600" r:id="rId22"/>
    <p:sldId id="601" r:id="rId23"/>
    <p:sldId id="547" r:id="rId24"/>
    <p:sldId id="602" r:id="rId25"/>
    <p:sldId id="572" r:id="rId26"/>
    <p:sldId id="565" r:id="rId27"/>
    <p:sldId id="619" r:id="rId28"/>
    <p:sldId id="592" r:id="rId29"/>
    <p:sldId id="593" r:id="rId30"/>
    <p:sldId id="607" r:id="rId31"/>
    <p:sldId id="581" r:id="rId32"/>
    <p:sldId id="608" r:id="rId33"/>
    <p:sldId id="617" r:id="rId34"/>
    <p:sldId id="609" r:id="rId35"/>
    <p:sldId id="610" r:id="rId36"/>
    <p:sldId id="532" r:id="rId37"/>
    <p:sldId id="611" r:id="rId38"/>
    <p:sldId id="276" r:id="rId39"/>
    <p:sldId id="533" r:id="rId40"/>
  </p:sldIdLst>
  <p:sldSz cx="9144000" cy="6858000" type="screen4x3"/>
  <p:notesSz cx="7315200" cy="9601200"/>
  <p:defaultTextStyle>
    <a:defPPr>
      <a:defRPr lang="en-US"/>
    </a:defPPr>
    <a:lvl1pPr algn="l"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sz="1400" kern="1200">
        <a:solidFill>
          <a:schemeClr val="tx1"/>
        </a:solidFill>
        <a:latin typeface="Arial" charset="0"/>
        <a:ea typeface="+mn-ea"/>
        <a:cs typeface="+mn-cs"/>
      </a:defRPr>
    </a:lvl2pPr>
    <a:lvl3pPr marL="914400" algn="l" rtl="0" fontAlgn="base">
      <a:spcBef>
        <a:spcPct val="0"/>
      </a:spcBef>
      <a:spcAft>
        <a:spcPct val="0"/>
      </a:spcAft>
      <a:defRPr sz="1400" kern="1200">
        <a:solidFill>
          <a:schemeClr val="tx1"/>
        </a:solidFill>
        <a:latin typeface="Arial" charset="0"/>
        <a:ea typeface="+mn-ea"/>
        <a:cs typeface="+mn-cs"/>
      </a:defRPr>
    </a:lvl3pPr>
    <a:lvl4pPr marL="1371600" algn="l" rtl="0" fontAlgn="base">
      <a:spcBef>
        <a:spcPct val="0"/>
      </a:spcBef>
      <a:spcAft>
        <a:spcPct val="0"/>
      </a:spcAft>
      <a:defRPr sz="1400" kern="1200">
        <a:solidFill>
          <a:schemeClr val="tx1"/>
        </a:solidFill>
        <a:latin typeface="Arial" charset="0"/>
        <a:ea typeface="+mn-ea"/>
        <a:cs typeface="+mn-cs"/>
      </a:defRPr>
    </a:lvl4pPr>
    <a:lvl5pPr marL="1828800" algn="l" rtl="0" fontAlgn="base">
      <a:spcBef>
        <a:spcPct val="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40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7C8AF0"/>
    <a:srgbClr val="3333FF"/>
    <a:srgbClr val="99CCFF"/>
    <a:srgbClr val="E6AEFC"/>
    <a:srgbClr val="FFFF00"/>
    <a:srgbClr val="0000CC"/>
    <a:srgbClr val="AD6D45"/>
    <a:srgbClr val="006600"/>
    <a:srgbClr val="9A95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923" autoAdjust="0"/>
    <p:restoredTop sz="94928" autoAdjust="0"/>
  </p:normalViewPr>
  <p:slideViewPr>
    <p:cSldViewPr snapToGrid="0">
      <p:cViewPr>
        <p:scale>
          <a:sx n="51" d="100"/>
          <a:sy n="51" d="100"/>
        </p:scale>
        <p:origin x="792" y="342"/>
      </p:cViewPr>
      <p:guideLst>
        <p:guide orient="horz" pos="2160"/>
        <p:guide pos="2400"/>
      </p:guideLst>
    </p:cSldViewPr>
  </p:slideViewPr>
  <p:outlineViewPr>
    <p:cViewPr>
      <p:scale>
        <a:sx n="33" d="100"/>
        <a:sy n="33" d="100"/>
      </p:scale>
      <p:origin x="0" y="-20070"/>
    </p:cViewPr>
  </p:outlineViewPr>
  <p:notesTextViewPr>
    <p:cViewPr>
      <p:scale>
        <a:sx n="3" d="2"/>
        <a:sy n="3" d="2"/>
      </p:scale>
      <p:origin x="0" y="0"/>
    </p:cViewPr>
  </p:notesTextViewPr>
  <p:sorterViewPr>
    <p:cViewPr>
      <p:scale>
        <a:sx n="66" d="100"/>
        <a:sy n="66" d="100"/>
      </p:scale>
      <p:origin x="0" y="-4443"/>
    </p:cViewPr>
  </p:sorterViewPr>
  <p:notesViewPr>
    <p:cSldViewPr snapToGrid="0">
      <p:cViewPr varScale="1">
        <p:scale>
          <a:sx n="97" d="100"/>
          <a:sy n="97" d="100"/>
        </p:scale>
        <p:origin x="2472" y="96"/>
      </p:cViewPr>
      <p:guideLst>
        <p:guide orient="horz" pos="3024"/>
        <p:guide pos="2304"/>
      </p:guideLst>
    </p:cSldViewPr>
  </p:notesViewPr>
  <p:gridSpacing cx="38405" cy="38405"/>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handoutMaster" Target="handoutMasters/handout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presProps" Target="presProps.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7190" tIns="48595" rIns="97190" bIns="48595"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7190" tIns="48595" rIns="97190" bIns="48595" rtlCol="0"/>
          <a:lstStyle>
            <a:lvl1pPr algn="r">
              <a:defRPr sz="1300"/>
            </a:lvl1pPr>
          </a:lstStyle>
          <a:p>
            <a:fld id="{CE866A68-513C-47CA-8F64-F9EEDACD6CEA}" type="datetimeFigureOut">
              <a:rPr lang="en-US" smtClean="0"/>
              <a:t>7/24/2019</a:t>
            </a:fld>
            <a:endParaRPr lang="en-US"/>
          </a:p>
        </p:txBody>
      </p:sp>
      <p:sp>
        <p:nvSpPr>
          <p:cNvPr id="4" name="Footer Placeholder 3"/>
          <p:cNvSpPr>
            <a:spLocks noGrp="1"/>
          </p:cNvSpPr>
          <p:nvPr>
            <p:ph type="ftr" sz="quarter" idx="2"/>
          </p:nvPr>
        </p:nvSpPr>
        <p:spPr>
          <a:xfrm>
            <a:off x="0" y="9119473"/>
            <a:ext cx="3169920" cy="480060"/>
          </a:xfrm>
          <a:prstGeom prst="rect">
            <a:avLst/>
          </a:prstGeom>
        </p:spPr>
        <p:txBody>
          <a:bodyPr vert="horz" lIns="97190" tIns="48595" rIns="97190" bIns="48595"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3"/>
            <a:ext cx="3169920" cy="480060"/>
          </a:xfrm>
          <a:prstGeom prst="rect">
            <a:avLst/>
          </a:prstGeom>
        </p:spPr>
        <p:txBody>
          <a:bodyPr vert="horz" lIns="97190" tIns="48595" rIns="97190" bIns="48595" rtlCol="0" anchor="b"/>
          <a:lstStyle>
            <a:lvl1pPr algn="r">
              <a:defRPr sz="1300"/>
            </a:lvl1pPr>
          </a:lstStyle>
          <a:p>
            <a:fld id="{F9361925-45AD-4115-BDC2-FCE73438BDAC}" type="slidenum">
              <a:rPr lang="en-US" smtClean="0"/>
              <a:t>‹#›</a:t>
            </a:fld>
            <a:endParaRPr lang="en-US"/>
          </a:p>
        </p:txBody>
      </p:sp>
    </p:spTree>
    <p:extLst>
      <p:ext uri="{BB962C8B-B14F-4D97-AF65-F5344CB8AC3E}">
        <p14:creationId xmlns:p14="http://schemas.microsoft.com/office/powerpoint/2010/main" val="25876660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190" tIns="48595" rIns="97190" bIns="48595" numCol="1" anchor="t" anchorCtr="0" compatLnSpc="1">
            <a:prstTxWarp prst="textNoShape">
              <a:avLst/>
            </a:prstTxWarp>
          </a:bodyPr>
          <a:lstStyle>
            <a:lvl1pPr>
              <a:defRPr sz="1300"/>
            </a:lvl1pPr>
          </a:lstStyle>
          <a:p>
            <a:endParaRPr lang="en-US"/>
          </a:p>
        </p:txBody>
      </p:sp>
      <p:sp>
        <p:nvSpPr>
          <p:cNvPr id="7171" name="Rectangle 3"/>
          <p:cNvSpPr>
            <a:spLocks noGrp="1" noChangeArrowheads="1"/>
          </p:cNvSpPr>
          <p:nvPr>
            <p:ph type="dt" idx="1"/>
          </p:nvPr>
        </p:nvSpPr>
        <p:spPr bwMode="auto">
          <a:xfrm>
            <a:off x="4143587" y="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190" tIns="48595" rIns="97190" bIns="48595" numCol="1" anchor="t" anchorCtr="0" compatLnSpc="1">
            <a:prstTxWarp prst="textNoShape">
              <a:avLst/>
            </a:prstTxWarp>
          </a:bodyPr>
          <a:lstStyle>
            <a:lvl1pPr algn="r">
              <a:defRPr sz="1300"/>
            </a:lvl1pPr>
          </a:lstStyle>
          <a:p>
            <a:endParaRPr lang="en-US"/>
          </a:p>
        </p:txBody>
      </p:sp>
      <p:sp>
        <p:nvSpPr>
          <p:cNvPr id="7172" name="Rectangle 4"/>
          <p:cNvSpPr>
            <a:spLocks noGrp="1" noRot="1" noChangeAspect="1" noChangeArrowheads="1" noTextEdit="1"/>
          </p:cNvSpPr>
          <p:nvPr>
            <p:ph type="sldImg" idx="2"/>
          </p:nvPr>
        </p:nvSpPr>
        <p:spPr bwMode="auto">
          <a:xfrm>
            <a:off x="1257300" y="719138"/>
            <a:ext cx="4802188" cy="36004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173" name="Rectangle 5"/>
          <p:cNvSpPr>
            <a:spLocks noGrp="1" noChangeArrowheads="1"/>
          </p:cNvSpPr>
          <p:nvPr>
            <p:ph type="body" sz="quarter" idx="3"/>
          </p:nvPr>
        </p:nvSpPr>
        <p:spPr bwMode="auto">
          <a:xfrm>
            <a:off x="731520" y="4560571"/>
            <a:ext cx="5852160" cy="4320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190" tIns="48595" rIns="97190" bIns="4859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174" name="Rectangle 6"/>
          <p:cNvSpPr>
            <a:spLocks noGrp="1" noChangeArrowheads="1"/>
          </p:cNvSpPr>
          <p:nvPr>
            <p:ph type="ftr" sz="quarter" idx="4"/>
          </p:nvPr>
        </p:nvSpPr>
        <p:spPr bwMode="auto">
          <a:xfrm>
            <a:off x="0" y="9119473"/>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190" tIns="48595" rIns="97190" bIns="48595" numCol="1" anchor="b" anchorCtr="0" compatLnSpc="1">
            <a:prstTxWarp prst="textNoShape">
              <a:avLst/>
            </a:prstTxWarp>
          </a:bodyPr>
          <a:lstStyle>
            <a:lvl1pPr>
              <a:defRPr sz="1300"/>
            </a:lvl1pPr>
          </a:lstStyle>
          <a:p>
            <a:endParaRPr lang="en-US"/>
          </a:p>
        </p:txBody>
      </p:sp>
      <p:sp>
        <p:nvSpPr>
          <p:cNvPr id="7175" name="Rectangle 7"/>
          <p:cNvSpPr>
            <a:spLocks noGrp="1" noChangeArrowheads="1"/>
          </p:cNvSpPr>
          <p:nvPr>
            <p:ph type="sldNum" sz="quarter" idx="5"/>
          </p:nvPr>
        </p:nvSpPr>
        <p:spPr bwMode="auto">
          <a:xfrm>
            <a:off x="4143587" y="9119473"/>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190" tIns="48595" rIns="97190" bIns="48595" numCol="1" anchor="b" anchorCtr="0" compatLnSpc="1">
            <a:prstTxWarp prst="textNoShape">
              <a:avLst/>
            </a:prstTxWarp>
          </a:bodyPr>
          <a:lstStyle>
            <a:lvl1pPr algn="r">
              <a:defRPr sz="1300"/>
            </a:lvl1pPr>
          </a:lstStyle>
          <a:p>
            <a:fld id="{8AAD716F-D02C-4645-BD65-21D63F9EF604}" type="slidenum">
              <a:rPr lang="en-US"/>
              <a:pPr/>
              <a:t>‹#›</a:t>
            </a:fld>
            <a:endParaRPr lang="en-US"/>
          </a:p>
        </p:txBody>
      </p:sp>
    </p:spTree>
    <p:extLst>
      <p:ext uri="{BB962C8B-B14F-4D97-AF65-F5344CB8AC3E}">
        <p14:creationId xmlns:p14="http://schemas.microsoft.com/office/powerpoint/2010/main" val="73102261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AD716F-D02C-4645-BD65-21D63F9EF604}" type="slidenum">
              <a:rPr lang="en-US" smtClean="0"/>
              <a:pPr/>
              <a:t>1</a:t>
            </a:fld>
            <a:endParaRPr lang="en-US"/>
          </a:p>
        </p:txBody>
      </p:sp>
    </p:spTree>
    <p:extLst>
      <p:ext uri="{BB962C8B-B14F-4D97-AF65-F5344CB8AC3E}">
        <p14:creationId xmlns:p14="http://schemas.microsoft.com/office/powerpoint/2010/main" val="4011984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927C38-028F-45E1-8646-EF4A027A54D3}" type="slidenum">
              <a:rPr lang="en-US"/>
              <a:pPr/>
              <a:t>4</a:t>
            </a:fld>
            <a:endParaRPr lang="en-US"/>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08201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ADE91A-310D-44E3-B75E-1A38C2219E9D}" type="slidenum">
              <a:rPr lang="en-US"/>
              <a:pPr/>
              <a:t>7</a:t>
            </a:fld>
            <a:endParaRPr lang="en-US"/>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37843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Nicole Steinmetz research</a:t>
            </a:r>
            <a:r>
              <a:rPr lang="en-US" baseline="0" dirty="0" smtClean="0"/>
              <a:t> is focused on modifying plant virus for other uses such as drug delivery.   The Bier lab specializes is analyzing these heavy particles and we plan to characterizer her modified plant viruses now that we have shown that we can weigh them.  The Bier Lab is seeking out biological discoveries in the study of virus now that we have proven that the analysis can be done.   The bottom figure of HK97 show that we can analyze m/z 13 </a:t>
            </a:r>
            <a:r>
              <a:rPr lang="en-US" baseline="0" dirty="0" err="1" smtClean="0"/>
              <a:t>MDa</a:t>
            </a:r>
            <a:r>
              <a:rPr lang="en-US" baseline="0" dirty="0" smtClean="0"/>
              <a:t> after extending the mass range in software.   The HK97 work is in collaboration with Prof Roger Hendrix Lab at the University of Pittsburgh.</a:t>
            </a:r>
            <a:endParaRPr lang="en-US" dirty="0"/>
          </a:p>
        </p:txBody>
      </p:sp>
      <p:sp>
        <p:nvSpPr>
          <p:cNvPr id="4" name="Slide Number Placeholder 3"/>
          <p:cNvSpPr>
            <a:spLocks noGrp="1"/>
          </p:cNvSpPr>
          <p:nvPr>
            <p:ph type="sldNum" sz="quarter" idx="10"/>
          </p:nvPr>
        </p:nvSpPr>
        <p:spPr/>
        <p:txBody>
          <a:bodyPr/>
          <a:lstStyle/>
          <a:p>
            <a:fld id="{CCBDB0F5-E6EB-49E4-9B56-1767ECFCB244}"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261731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AD716F-D02C-4645-BD65-21D63F9EF604}" type="slidenum">
              <a:rPr lang="en-US" smtClean="0"/>
              <a:pPr/>
              <a:t>14</a:t>
            </a:fld>
            <a:endParaRPr lang="en-US"/>
          </a:p>
        </p:txBody>
      </p:sp>
    </p:spTree>
    <p:extLst>
      <p:ext uri="{BB962C8B-B14F-4D97-AF65-F5344CB8AC3E}">
        <p14:creationId xmlns:p14="http://schemas.microsoft.com/office/powerpoint/2010/main" val="1650002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FFA894-0E9D-4DEE-969A-F71525CE9497}" type="slidenum">
              <a:rPr lang="en-US"/>
              <a:pPr/>
              <a:t>32</a:t>
            </a:fld>
            <a:endParaRPr lang="en-US"/>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548049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smtClean="0"/>
              <a:t>SSP,   15 Jan 2014                                                                                                                                                                                                                    Carnegie Mellon</a:t>
            </a:r>
            <a:endParaRPr lang="en-US"/>
          </a:p>
        </p:txBody>
      </p:sp>
      <p:sp>
        <p:nvSpPr>
          <p:cNvPr id="6" name="Slide Number Placeholder 5"/>
          <p:cNvSpPr>
            <a:spLocks noGrp="1"/>
          </p:cNvSpPr>
          <p:nvPr>
            <p:ph type="sldNum" sz="quarter" idx="12"/>
          </p:nvPr>
        </p:nvSpPr>
        <p:spPr/>
        <p:txBody>
          <a:bodyPr/>
          <a:lstStyle>
            <a:lvl1pPr>
              <a:defRPr/>
            </a:lvl1pPr>
          </a:lstStyle>
          <a:p>
            <a:fld id="{20979B8F-D176-4952-A52A-55E939119655}" type="slidenum">
              <a:rPr lang="en-US"/>
              <a:pPr/>
              <a:t>‹#›</a:t>
            </a:fld>
            <a:endParaRPr lang="en-US"/>
          </a:p>
        </p:txBody>
      </p:sp>
    </p:spTree>
    <p:extLst>
      <p:ext uri="{BB962C8B-B14F-4D97-AF65-F5344CB8AC3E}">
        <p14:creationId xmlns:p14="http://schemas.microsoft.com/office/powerpoint/2010/main" val="472559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smtClean="0"/>
              <a:t>SSP,   15 Jan 2014                                                                                                                                                                                                                    Carnegie Mellon</a:t>
            </a:r>
            <a:endParaRPr lang="en-US"/>
          </a:p>
        </p:txBody>
      </p:sp>
      <p:sp>
        <p:nvSpPr>
          <p:cNvPr id="6" name="Slide Number Placeholder 5"/>
          <p:cNvSpPr>
            <a:spLocks noGrp="1"/>
          </p:cNvSpPr>
          <p:nvPr>
            <p:ph type="sldNum" sz="quarter" idx="12"/>
          </p:nvPr>
        </p:nvSpPr>
        <p:spPr/>
        <p:txBody>
          <a:bodyPr/>
          <a:lstStyle>
            <a:lvl1pPr>
              <a:defRPr/>
            </a:lvl1pPr>
          </a:lstStyle>
          <a:p>
            <a:fld id="{79256E73-C386-486B-9818-30A572651015}" type="slidenum">
              <a:rPr lang="en-US"/>
              <a:pPr/>
              <a:t>‹#›</a:t>
            </a:fld>
            <a:endParaRPr lang="en-US"/>
          </a:p>
        </p:txBody>
      </p:sp>
    </p:spTree>
    <p:extLst>
      <p:ext uri="{BB962C8B-B14F-4D97-AF65-F5344CB8AC3E}">
        <p14:creationId xmlns:p14="http://schemas.microsoft.com/office/powerpoint/2010/main" val="3434513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smtClean="0"/>
              <a:t>SSP,   15 Jan 2014                                                                                                                                                                                                                    Carnegie Mellon</a:t>
            </a:r>
            <a:endParaRPr lang="en-US"/>
          </a:p>
        </p:txBody>
      </p:sp>
      <p:sp>
        <p:nvSpPr>
          <p:cNvPr id="6" name="Slide Number Placeholder 5"/>
          <p:cNvSpPr>
            <a:spLocks noGrp="1"/>
          </p:cNvSpPr>
          <p:nvPr>
            <p:ph type="sldNum" sz="quarter" idx="12"/>
          </p:nvPr>
        </p:nvSpPr>
        <p:spPr/>
        <p:txBody>
          <a:bodyPr/>
          <a:lstStyle>
            <a:lvl1pPr>
              <a:defRPr/>
            </a:lvl1pPr>
          </a:lstStyle>
          <a:p>
            <a:fld id="{AB25CAAB-AEB9-4EE8-AAC6-B1883EBD9241}" type="slidenum">
              <a:rPr lang="en-US"/>
              <a:pPr/>
              <a:t>‹#›</a:t>
            </a:fld>
            <a:endParaRPr lang="en-US"/>
          </a:p>
        </p:txBody>
      </p:sp>
    </p:spTree>
    <p:extLst>
      <p:ext uri="{BB962C8B-B14F-4D97-AF65-F5344CB8AC3E}">
        <p14:creationId xmlns:p14="http://schemas.microsoft.com/office/powerpoint/2010/main" val="11226721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r>
              <a:rPr lang="en-US" smtClean="0"/>
              <a:t>SSP,   15 Jan 2014                                                                                                                                                                                                                    Carnegie Mellon</a:t>
            </a:r>
            <a:endParaRPr 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A32961DC-7943-4F14-8A41-BE738E23FA43}" type="slidenum">
              <a:rPr lang="en-US"/>
              <a:pPr/>
              <a:t>‹#›</a:t>
            </a:fld>
            <a:endParaRPr lang="en-US"/>
          </a:p>
        </p:txBody>
      </p:sp>
    </p:spTree>
    <p:extLst>
      <p:ext uri="{BB962C8B-B14F-4D97-AF65-F5344CB8AC3E}">
        <p14:creationId xmlns:p14="http://schemas.microsoft.com/office/powerpoint/2010/main" val="11364563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SSP,   15 Jan 2014                                                                                                                                                                                                                    Carnegie Mellon</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D8D2B3-5B3C-4F4E-8BBC-9CF67EC52A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48638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SSP,   15 Jan 2014                                                                                                                                                                                                                    Carnegie Mellon</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D8D2B3-5B3C-4F4E-8BBC-9CF67EC52A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12662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SSP,   15 Jan 2014                                                                                                                                                                                                                    Carnegie Mellon</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D8D2B3-5B3C-4F4E-8BBC-9CF67EC52A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7087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SSP,   15 Jan 2014                                                                                                                                                                                                                    Carnegie Mellon</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D8D2B3-5B3C-4F4E-8BBC-9CF67EC52A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01459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SSP,   15 Jan 2014                                                                                                                                                                                                                    Carnegie Mellon</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9D8D2B3-5B3C-4F4E-8BBC-9CF67EC52A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85582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SSP,   15 Jan 2014                                                                                                                                                                                                                    Carnegie Mellon</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9D8D2B3-5B3C-4F4E-8BBC-9CF67EC52A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32671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SSP,   15 Jan 2014                                                                                                                                                                                                                    Carnegie Mellon</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9D8D2B3-5B3C-4F4E-8BBC-9CF67EC52A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9039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smtClean="0"/>
              <a:t>SSP,   15 Jan 2014                                                                                                                                                                                                                    Carnegie Mellon</a:t>
            </a:r>
            <a:endParaRPr lang="en-US"/>
          </a:p>
        </p:txBody>
      </p:sp>
      <p:sp>
        <p:nvSpPr>
          <p:cNvPr id="6" name="Slide Number Placeholder 5"/>
          <p:cNvSpPr>
            <a:spLocks noGrp="1"/>
          </p:cNvSpPr>
          <p:nvPr>
            <p:ph type="sldNum" sz="quarter" idx="12"/>
          </p:nvPr>
        </p:nvSpPr>
        <p:spPr/>
        <p:txBody>
          <a:bodyPr/>
          <a:lstStyle>
            <a:lvl1pPr>
              <a:defRPr/>
            </a:lvl1pPr>
          </a:lstStyle>
          <a:p>
            <a:fld id="{930B106A-7BC3-46F9-8BC1-1AD71DFEBA55}" type="slidenum">
              <a:rPr lang="en-US"/>
              <a:pPr/>
              <a:t>‹#›</a:t>
            </a:fld>
            <a:endParaRPr lang="en-US"/>
          </a:p>
        </p:txBody>
      </p:sp>
    </p:spTree>
    <p:extLst>
      <p:ext uri="{BB962C8B-B14F-4D97-AF65-F5344CB8AC3E}">
        <p14:creationId xmlns:p14="http://schemas.microsoft.com/office/powerpoint/2010/main" val="284761132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SSP,   15 Jan 2014                                                                                                                                                                                                                    Carnegie Mellon</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D8D2B3-5B3C-4F4E-8BBC-9CF67EC52A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42984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SSP,   15 Jan 2014                                                                                                                                                                                                                    Carnegie Mellon</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D8D2B3-5B3C-4F4E-8BBC-9CF67EC52A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47067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SSP,   15 Jan 2014                                                                                                                                                                                                                    Carnegie Mellon</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D8D2B3-5B3C-4F4E-8BBC-9CF67EC52A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90765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SSP,   15 Jan 2014                                                                                                                                                                                                                    Carnegie Mellon</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D8D2B3-5B3C-4F4E-8BBC-9CF67EC52A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85407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FAC5E49-13DB-2946-AA0B-7FAA37AB42D7}" type="datetimeFigureOut">
              <a:rPr lang="en-US" smtClean="0">
                <a:solidFill>
                  <a:prstClr val="black">
                    <a:tint val="75000"/>
                  </a:prstClr>
                </a:solidFill>
              </a:rPr>
              <a:pPr/>
              <a:t>7/24/2019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D8D2B3-5B3C-4F4E-8BBC-9CF67EC52A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43368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AC5E49-13DB-2946-AA0B-7FAA37AB42D7}" type="datetimeFigureOut">
              <a:rPr lang="en-US" smtClean="0">
                <a:solidFill>
                  <a:prstClr val="black">
                    <a:tint val="75000"/>
                  </a:prstClr>
                </a:solidFill>
              </a:rPr>
              <a:pPr/>
              <a:t>7/24/2019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D8D2B3-5B3C-4F4E-8BBC-9CF67EC52A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34424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FAC5E49-13DB-2946-AA0B-7FAA37AB42D7}" type="datetimeFigureOut">
              <a:rPr lang="en-US" smtClean="0">
                <a:solidFill>
                  <a:prstClr val="black">
                    <a:tint val="75000"/>
                  </a:prstClr>
                </a:solidFill>
              </a:rPr>
              <a:pPr/>
              <a:t>7/24/2019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D8D2B3-5B3C-4F4E-8BBC-9CF67EC52A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61370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FAC5E49-13DB-2946-AA0B-7FAA37AB42D7}" type="datetimeFigureOut">
              <a:rPr lang="en-US" smtClean="0">
                <a:solidFill>
                  <a:prstClr val="black">
                    <a:tint val="75000"/>
                  </a:prstClr>
                </a:solidFill>
              </a:rPr>
              <a:pPr/>
              <a:t>7/24/2019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D8D2B3-5B3C-4F4E-8BBC-9CF67EC52A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02637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FAC5E49-13DB-2946-AA0B-7FAA37AB42D7}" type="datetimeFigureOut">
              <a:rPr lang="en-US" smtClean="0">
                <a:solidFill>
                  <a:prstClr val="black">
                    <a:tint val="75000"/>
                  </a:prstClr>
                </a:solidFill>
              </a:rPr>
              <a:pPr/>
              <a:t>7/24/2019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9D8D2B3-5B3C-4F4E-8BBC-9CF67EC52A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88821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FAC5E49-13DB-2946-AA0B-7FAA37AB42D7}" type="datetimeFigureOut">
              <a:rPr lang="en-US" smtClean="0">
                <a:solidFill>
                  <a:prstClr val="black">
                    <a:tint val="75000"/>
                  </a:prstClr>
                </a:solidFill>
              </a:rPr>
              <a:pPr/>
              <a:t>7/24/2019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9D8D2B3-5B3C-4F4E-8BBC-9CF67EC52A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969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smtClean="0"/>
              <a:t>SSP,   15 Jan 2014                                                                                                                                                                                                                    Carnegie Mellon</a:t>
            </a:r>
            <a:endParaRPr lang="en-US"/>
          </a:p>
        </p:txBody>
      </p:sp>
      <p:sp>
        <p:nvSpPr>
          <p:cNvPr id="6" name="Slide Number Placeholder 5"/>
          <p:cNvSpPr>
            <a:spLocks noGrp="1"/>
          </p:cNvSpPr>
          <p:nvPr>
            <p:ph type="sldNum" sz="quarter" idx="12"/>
          </p:nvPr>
        </p:nvSpPr>
        <p:spPr/>
        <p:txBody>
          <a:bodyPr/>
          <a:lstStyle>
            <a:lvl1pPr>
              <a:defRPr/>
            </a:lvl1pPr>
          </a:lstStyle>
          <a:p>
            <a:fld id="{552A38D7-6F38-4E02-8E87-D53D272CD24D}" type="slidenum">
              <a:rPr lang="en-US"/>
              <a:pPr/>
              <a:t>‹#›</a:t>
            </a:fld>
            <a:endParaRPr lang="en-US"/>
          </a:p>
        </p:txBody>
      </p:sp>
    </p:spTree>
    <p:extLst>
      <p:ext uri="{BB962C8B-B14F-4D97-AF65-F5344CB8AC3E}">
        <p14:creationId xmlns:p14="http://schemas.microsoft.com/office/powerpoint/2010/main" val="37900117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AC5E49-13DB-2946-AA0B-7FAA37AB42D7}" type="datetimeFigureOut">
              <a:rPr lang="en-US" smtClean="0">
                <a:solidFill>
                  <a:prstClr val="black">
                    <a:tint val="75000"/>
                  </a:prstClr>
                </a:solidFill>
              </a:rPr>
              <a:pPr/>
              <a:t>7/24/2019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9D8D2B3-5B3C-4F4E-8BBC-9CF67EC52A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73615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AC5E49-13DB-2946-AA0B-7FAA37AB42D7}" type="datetimeFigureOut">
              <a:rPr lang="en-US" smtClean="0">
                <a:solidFill>
                  <a:prstClr val="black">
                    <a:tint val="75000"/>
                  </a:prstClr>
                </a:solidFill>
              </a:rPr>
              <a:pPr/>
              <a:t>7/24/2019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D8D2B3-5B3C-4F4E-8BBC-9CF67EC52A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80437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AC5E49-13DB-2946-AA0B-7FAA37AB42D7}" type="datetimeFigureOut">
              <a:rPr lang="en-US" smtClean="0">
                <a:solidFill>
                  <a:prstClr val="black">
                    <a:tint val="75000"/>
                  </a:prstClr>
                </a:solidFill>
              </a:rPr>
              <a:pPr/>
              <a:t>7/24/2019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D8D2B3-5B3C-4F4E-8BBC-9CF67EC52A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95964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AC5E49-13DB-2946-AA0B-7FAA37AB42D7}" type="datetimeFigureOut">
              <a:rPr lang="en-US" smtClean="0">
                <a:solidFill>
                  <a:prstClr val="black">
                    <a:tint val="75000"/>
                  </a:prstClr>
                </a:solidFill>
              </a:rPr>
              <a:pPr/>
              <a:t>7/24/2019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D8D2B3-5B3C-4F4E-8BBC-9CF67EC52A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05453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AC5E49-13DB-2946-AA0B-7FAA37AB42D7}" type="datetimeFigureOut">
              <a:rPr lang="en-US" smtClean="0">
                <a:solidFill>
                  <a:prstClr val="black">
                    <a:tint val="75000"/>
                  </a:prstClr>
                </a:solidFill>
              </a:rPr>
              <a:pPr/>
              <a:t>7/24/2019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D8D2B3-5B3C-4F4E-8BBC-9CF67EC52A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11430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r>
              <a:rPr lang="en-US" smtClean="0">
                <a:solidFill>
                  <a:srgbClr val="FFFFFF"/>
                </a:solidFill>
              </a:rPr>
              <a:t>SSP,   15 Jan 2014                                                                                                                                                                                                                    Carnegie Mellon</a:t>
            </a:r>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20979B8F-D176-4952-A52A-55E93911965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9701049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r>
              <a:rPr lang="en-US" smtClean="0">
                <a:solidFill>
                  <a:srgbClr val="FFFFFF"/>
                </a:solidFill>
              </a:rPr>
              <a:t>SSP,   15 Jan 2014                                                                                                                                                                                                                    Carnegie Mellon</a:t>
            </a:r>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930B106A-7BC3-46F9-8BC1-1AD71DFEBA5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6124917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r>
              <a:rPr lang="en-US" smtClean="0">
                <a:solidFill>
                  <a:srgbClr val="FFFFFF"/>
                </a:solidFill>
              </a:rPr>
              <a:t>SSP,   15 Jan 2014                                                                                                                                                                                                                    Carnegie Mellon</a:t>
            </a:r>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552A38D7-6F38-4E02-8E87-D53D272CD24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300180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r>
              <a:rPr lang="en-US" smtClean="0">
                <a:solidFill>
                  <a:srgbClr val="FFFFFF"/>
                </a:solidFill>
              </a:rPr>
              <a:t>SSP,   15 Jan 2014                                                                                                                                                                                                                    Carnegie Mellon</a:t>
            </a:r>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1C4519B7-AD13-4B47-91DF-57922A8F205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3263390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r>
              <a:rPr lang="en-US" smtClean="0">
                <a:solidFill>
                  <a:srgbClr val="FFFFFF"/>
                </a:solidFill>
              </a:rPr>
              <a:t>SSP,   15 Jan 2014                                                                                                                                                                                                                    Carnegie Mellon</a:t>
            </a:r>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86929E6B-35CD-4765-B29C-7DBCE1CB5FC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3342933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n-US" smtClean="0"/>
              <a:t>SSP,   15 Jan 2014                                                                                                                                                                                                                    Carnegie Mellon</a:t>
            </a:r>
            <a:endParaRPr lang="en-US"/>
          </a:p>
        </p:txBody>
      </p:sp>
      <p:sp>
        <p:nvSpPr>
          <p:cNvPr id="7" name="Slide Number Placeholder 6"/>
          <p:cNvSpPr>
            <a:spLocks noGrp="1"/>
          </p:cNvSpPr>
          <p:nvPr>
            <p:ph type="sldNum" sz="quarter" idx="12"/>
          </p:nvPr>
        </p:nvSpPr>
        <p:spPr/>
        <p:txBody>
          <a:bodyPr/>
          <a:lstStyle>
            <a:lvl1pPr>
              <a:defRPr/>
            </a:lvl1pPr>
          </a:lstStyle>
          <a:p>
            <a:fld id="{1C4519B7-AD13-4B47-91DF-57922A8F205F}" type="slidenum">
              <a:rPr lang="en-US"/>
              <a:pPr/>
              <a:t>‹#›</a:t>
            </a:fld>
            <a:endParaRPr lang="en-US"/>
          </a:p>
        </p:txBody>
      </p:sp>
    </p:spTree>
    <p:extLst>
      <p:ext uri="{BB962C8B-B14F-4D97-AF65-F5344CB8AC3E}">
        <p14:creationId xmlns:p14="http://schemas.microsoft.com/office/powerpoint/2010/main" val="25427237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r>
              <a:rPr lang="en-US" smtClean="0">
                <a:solidFill>
                  <a:srgbClr val="FFFFFF"/>
                </a:solidFill>
              </a:rPr>
              <a:t>SSP,   15 Jan 2014                                                                                                                                                                                                                    Carnegie Mellon</a:t>
            </a:r>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7026084D-2DD1-4147-9A67-416BEC21DD3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591137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r>
              <a:rPr lang="en-US" smtClean="0">
                <a:solidFill>
                  <a:srgbClr val="FFFFFF"/>
                </a:solidFill>
              </a:rPr>
              <a:t>SSP,   15 Jan 2014                                                                                                                                                                                                                    Carnegie Mellon</a:t>
            </a:r>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95DCA369-8841-4B5D-99B4-622DECD0048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9672488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r>
              <a:rPr lang="en-US" smtClean="0">
                <a:solidFill>
                  <a:srgbClr val="FFFFFF"/>
                </a:solidFill>
              </a:rPr>
              <a:t>SSP,   15 Jan 2014                                                                                                                                                                                                                    Carnegie Mellon</a:t>
            </a:r>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B17C6EBC-A5B8-48C1-9F3B-DB635992DAB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869063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r>
              <a:rPr lang="en-US" smtClean="0">
                <a:solidFill>
                  <a:srgbClr val="FFFFFF"/>
                </a:solidFill>
              </a:rPr>
              <a:t>SSP,   15 Jan 2014                                                                                                                                                                                                                    Carnegie Mellon</a:t>
            </a:r>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BC7D79F8-14A1-4970-8642-950ED0FCB43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5123744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r>
              <a:rPr lang="en-US" smtClean="0">
                <a:solidFill>
                  <a:srgbClr val="FFFFFF"/>
                </a:solidFill>
              </a:rPr>
              <a:t>SSP,   15 Jan 2014                                                                                                                                                                                                                    Carnegie Mellon</a:t>
            </a:r>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79256E73-C386-486B-9818-30A57265101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1016990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r>
              <a:rPr lang="en-US" smtClean="0">
                <a:solidFill>
                  <a:srgbClr val="FFFFFF"/>
                </a:solidFill>
              </a:rPr>
              <a:t>SSP,   15 Jan 2014                                                                                                                                                                                                                    Carnegie Mellon</a:t>
            </a:r>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AB25CAAB-AEB9-4EE8-AAC6-B1883EBD924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3132788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r>
              <a:rPr lang="en-US" smtClean="0">
                <a:solidFill>
                  <a:srgbClr val="FFFFFF"/>
                </a:solidFill>
              </a:rPr>
              <a:t>SSP,   15 Jan 2014                                                                                                                                                                                                                    Carnegie Mellon</a:t>
            </a:r>
            <a:endParaRPr lang="en-US">
              <a:solidFill>
                <a:srgbClr val="FFFFFF"/>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A32961DC-7943-4F14-8A41-BE738E23FA4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0330606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r>
              <a:rPr lang="en-US" smtClean="0">
                <a:solidFill>
                  <a:srgbClr val="FFFFFF"/>
                </a:solidFill>
              </a:rPr>
              <a:t>SSP,   15 Jan 2014                                                                                                                                                                                                                    Carnegie Mellon</a:t>
            </a:r>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20979B8F-D176-4952-A52A-55E93911965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058990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r>
              <a:rPr lang="en-US" smtClean="0">
                <a:solidFill>
                  <a:srgbClr val="FFFFFF"/>
                </a:solidFill>
              </a:rPr>
              <a:t>SSP,   15 Jan 2014                                                                                                                                                                                                                    Carnegie Mellon</a:t>
            </a:r>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930B106A-7BC3-46F9-8BC1-1AD71DFEBA5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1993426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r>
              <a:rPr lang="en-US" smtClean="0">
                <a:solidFill>
                  <a:srgbClr val="FFFFFF"/>
                </a:solidFill>
              </a:rPr>
              <a:t>SSP,   15 Jan 2014                                                                                                                                                                                                                    Carnegie Mellon</a:t>
            </a:r>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552A38D7-6F38-4E02-8E87-D53D272CD24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12740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r>
              <a:rPr lang="en-US" smtClean="0"/>
              <a:t>SSP,   15 Jan 2014                                                                                                                                                                                                                    Carnegie Mellon</a:t>
            </a:r>
            <a:endParaRPr lang="en-US"/>
          </a:p>
        </p:txBody>
      </p:sp>
      <p:sp>
        <p:nvSpPr>
          <p:cNvPr id="9" name="Slide Number Placeholder 8"/>
          <p:cNvSpPr>
            <a:spLocks noGrp="1"/>
          </p:cNvSpPr>
          <p:nvPr>
            <p:ph type="sldNum" sz="quarter" idx="12"/>
          </p:nvPr>
        </p:nvSpPr>
        <p:spPr/>
        <p:txBody>
          <a:bodyPr/>
          <a:lstStyle>
            <a:lvl1pPr>
              <a:defRPr/>
            </a:lvl1pPr>
          </a:lstStyle>
          <a:p>
            <a:fld id="{86929E6B-35CD-4765-B29C-7DBCE1CB5FCF}" type="slidenum">
              <a:rPr lang="en-US"/>
              <a:pPr/>
              <a:t>‹#›</a:t>
            </a:fld>
            <a:endParaRPr lang="en-US"/>
          </a:p>
        </p:txBody>
      </p:sp>
    </p:spTree>
    <p:extLst>
      <p:ext uri="{BB962C8B-B14F-4D97-AF65-F5344CB8AC3E}">
        <p14:creationId xmlns:p14="http://schemas.microsoft.com/office/powerpoint/2010/main" val="10334888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r>
              <a:rPr lang="en-US" smtClean="0">
                <a:solidFill>
                  <a:srgbClr val="FFFFFF"/>
                </a:solidFill>
              </a:rPr>
              <a:t>SSP,   15 Jan 2014                                                                                                                                                                                                                    Carnegie Mellon</a:t>
            </a:r>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1C4519B7-AD13-4B47-91DF-57922A8F205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8841532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r>
              <a:rPr lang="en-US" smtClean="0">
                <a:solidFill>
                  <a:srgbClr val="FFFFFF"/>
                </a:solidFill>
              </a:rPr>
              <a:t>SSP,   15 Jan 2014                                                                                                                                                                                                                    Carnegie Mellon</a:t>
            </a:r>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86929E6B-35CD-4765-B29C-7DBCE1CB5FC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5974742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r>
              <a:rPr lang="en-US" smtClean="0">
                <a:solidFill>
                  <a:srgbClr val="FFFFFF"/>
                </a:solidFill>
              </a:rPr>
              <a:t>SSP,   15 Jan 2014                                                                                                                                                                                                                    Carnegie Mellon</a:t>
            </a:r>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7026084D-2DD1-4147-9A67-416BEC21DD3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6221809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r>
              <a:rPr lang="en-US" smtClean="0">
                <a:solidFill>
                  <a:srgbClr val="FFFFFF"/>
                </a:solidFill>
              </a:rPr>
              <a:t>SSP,   15 Jan 2014                                                                                                                                                                                                                    Carnegie Mellon</a:t>
            </a:r>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95DCA369-8841-4B5D-99B4-622DECD0048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9276710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r>
              <a:rPr lang="en-US" smtClean="0">
                <a:solidFill>
                  <a:srgbClr val="FFFFFF"/>
                </a:solidFill>
              </a:rPr>
              <a:t>SSP,   15 Jan 2014                                                                                                                                                                                                                    Carnegie Mellon</a:t>
            </a:r>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B17C6EBC-A5B8-48C1-9F3B-DB635992DAB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8802102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r>
              <a:rPr lang="en-US" smtClean="0">
                <a:solidFill>
                  <a:srgbClr val="FFFFFF"/>
                </a:solidFill>
              </a:rPr>
              <a:t>SSP,   15 Jan 2014                                                                                                                                                                                                                    Carnegie Mellon</a:t>
            </a:r>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BC7D79F8-14A1-4970-8642-950ED0FCB43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1453036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r>
              <a:rPr lang="en-US" smtClean="0">
                <a:solidFill>
                  <a:srgbClr val="FFFFFF"/>
                </a:solidFill>
              </a:rPr>
              <a:t>SSP,   15 Jan 2014                                                                                                                                                                                                                    Carnegie Mellon</a:t>
            </a:r>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79256E73-C386-486B-9818-30A57265101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7446749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r>
              <a:rPr lang="en-US" smtClean="0">
                <a:solidFill>
                  <a:srgbClr val="FFFFFF"/>
                </a:solidFill>
              </a:rPr>
              <a:t>SSP,   15 Jan 2014                                                                                                                                                                                                                    Carnegie Mellon</a:t>
            </a:r>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AB25CAAB-AEB9-4EE8-AAC6-B1883EBD924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4613387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r>
              <a:rPr lang="en-US" smtClean="0">
                <a:solidFill>
                  <a:srgbClr val="FFFFFF"/>
                </a:solidFill>
              </a:rPr>
              <a:t>SSP,   15 Jan 2014                                                                                                                                                                                                                    Carnegie Mellon</a:t>
            </a:r>
            <a:endParaRPr lang="en-US">
              <a:solidFill>
                <a:srgbClr val="FFFFFF"/>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A32961DC-7943-4F14-8A41-BE738E23FA4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6320030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32791FA-33BB-4A75-AD9F-8550B2EC577A}" type="datetimeFigureOut">
              <a:rPr lang="en-US" smtClean="0">
                <a:solidFill>
                  <a:prstClr val="black">
                    <a:tint val="75000"/>
                  </a:prstClr>
                </a:solidFill>
              </a:rPr>
              <a:pPr/>
              <a:t>7/24/2019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837751-4AA0-4C51-A8A9-C27D28E82E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0978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r>
              <a:rPr lang="en-US" smtClean="0"/>
              <a:t>SSP,   15 Jan 2014                                                                                                                                                                                                                    Carnegie Mellon</a:t>
            </a:r>
            <a:endParaRPr lang="en-US"/>
          </a:p>
        </p:txBody>
      </p:sp>
      <p:sp>
        <p:nvSpPr>
          <p:cNvPr id="5" name="Slide Number Placeholder 4"/>
          <p:cNvSpPr>
            <a:spLocks noGrp="1"/>
          </p:cNvSpPr>
          <p:nvPr>
            <p:ph type="sldNum" sz="quarter" idx="12"/>
          </p:nvPr>
        </p:nvSpPr>
        <p:spPr/>
        <p:txBody>
          <a:bodyPr/>
          <a:lstStyle>
            <a:lvl1pPr>
              <a:defRPr/>
            </a:lvl1pPr>
          </a:lstStyle>
          <a:p>
            <a:fld id="{7026084D-2DD1-4147-9A67-416BEC21DD3A}" type="slidenum">
              <a:rPr lang="en-US"/>
              <a:pPr/>
              <a:t>‹#›</a:t>
            </a:fld>
            <a:endParaRPr lang="en-US"/>
          </a:p>
        </p:txBody>
      </p:sp>
    </p:spTree>
    <p:extLst>
      <p:ext uri="{BB962C8B-B14F-4D97-AF65-F5344CB8AC3E}">
        <p14:creationId xmlns:p14="http://schemas.microsoft.com/office/powerpoint/2010/main" val="34848424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2791FA-33BB-4A75-AD9F-8550B2EC577A}" type="datetimeFigureOut">
              <a:rPr lang="en-US" smtClean="0">
                <a:solidFill>
                  <a:prstClr val="black">
                    <a:tint val="75000"/>
                  </a:prstClr>
                </a:solidFill>
              </a:rPr>
              <a:pPr/>
              <a:t>7/24/2019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837751-4AA0-4C51-A8A9-C27D28E82E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87510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32791FA-33BB-4A75-AD9F-8550B2EC577A}" type="datetimeFigureOut">
              <a:rPr lang="en-US" smtClean="0">
                <a:solidFill>
                  <a:prstClr val="black">
                    <a:tint val="75000"/>
                  </a:prstClr>
                </a:solidFill>
              </a:rPr>
              <a:pPr/>
              <a:t>7/24/2019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837751-4AA0-4C51-A8A9-C27D28E82E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38605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32791FA-33BB-4A75-AD9F-8550B2EC577A}" type="datetimeFigureOut">
              <a:rPr lang="en-US" smtClean="0">
                <a:solidFill>
                  <a:prstClr val="black">
                    <a:tint val="75000"/>
                  </a:prstClr>
                </a:solidFill>
              </a:rPr>
              <a:pPr/>
              <a:t>7/24/2019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837751-4AA0-4C51-A8A9-C27D28E82E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79415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32791FA-33BB-4A75-AD9F-8550B2EC577A}" type="datetimeFigureOut">
              <a:rPr lang="en-US" smtClean="0">
                <a:solidFill>
                  <a:prstClr val="black">
                    <a:tint val="75000"/>
                  </a:prstClr>
                </a:solidFill>
              </a:rPr>
              <a:pPr/>
              <a:t>7/24/2019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1837751-4AA0-4C51-A8A9-C27D28E82E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30170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32791FA-33BB-4A75-AD9F-8550B2EC577A}" type="datetimeFigureOut">
              <a:rPr lang="en-US" smtClean="0">
                <a:solidFill>
                  <a:prstClr val="black">
                    <a:tint val="75000"/>
                  </a:prstClr>
                </a:solidFill>
              </a:rPr>
              <a:pPr/>
              <a:t>7/24/2019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1837751-4AA0-4C51-A8A9-C27D28E82E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45146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2791FA-33BB-4A75-AD9F-8550B2EC577A}" type="datetimeFigureOut">
              <a:rPr lang="en-US" smtClean="0">
                <a:solidFill>
                  <a:prstClr val="black">
                    <a:tint val="75000"/>
                  </a:prstClr>
                </a:solidFill>
              </a:rPr>
              <a:pPr/>
              <a:t>7/24/2019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1837751-4AA0-4C51-A8A9-C27D28E82E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31688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2791FA-33BB-4A75-AD9F-8550B2EC577A}" type="datetimeFigureOut">
              <a:rPr lang="en-US" smtClean="0">
                <a:solidFill>
                  <a:prstClr val="black">
                    <a:tint val="75000"/>
                  </a:prstClr>
                </a:solidFill>
              </a:rPr>
              <a:pPr/>
              <a:t>7/24/2019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837751-4AA0-4C51-A8A9-C27D28E82E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96674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2791FA-33BB-4A75-AD9F-8550B2EC577A}" type="datetimeFigureOut">
              <a:rPr lang="en-US" smtClean="0">
                <a:solidFill>
                  <a:prstClr val="black">
                    <a:tint val="75000"/>
                  </a:prstClr>
                </a:solidFill>
              </a:rPr>
              <a:pPr/>
              <a:t>7/24/2019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837751-4AA0-4C51-A8A9-C27D28E82E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48843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2791FA-33BB-4A75-AD9F-8550B2EC577A}" type="datetimeFigureOut">
              <a:rPr lang="en-US" smtClean="0">
                <a:solidFill>
                  <a:prstClr val="black">
                    <a:tint val="75000"/>
                  </a:prstClr>
                </a:solidFill>
              </a:rPr>
              <a:pPr/>
              <a:t>7/24/2019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837751-4AA0-4C51-A8A9-C27D28E82E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99446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2791FA-33BB-4A75-AD9F-8550B2EC577A}" type="datetimeFigureOut">
              <a:rPr lang="en-US" smtClean="0">
                <a:solidFill>
                  <a:prstClr val="black">
                    <a:tint val="75000"/>
                  </a:prstClr>
                </a:solidFill>
              </a:rPr>
              <a:pPr/>
              <a:t>7/24/2019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837751-4AA0-4C51-A8A9-C27D28E82E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96466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r>
              <a:rPr lang="en-US" smtClean="0"/>
              <a:t>SSP,   15 Jan 2014                                                                                                                                                                                                                    Carnegie Mellon</a:t>
            </a:r>
            <a:endParaRPr lang="en-US"/>
          </a:p>
        </p:txBody>
      </p:sp>
      <p:sp>
        <p:nvSpPr>
          <p:cNvPr id="4" name="Slide Number Placeholder 3"/>
          <p:cNvSpPr>
            <a:spLocks noGrp="1"/>
          </p:cNvSpPr>
          <p:nvPr>
            <p:ph type="sldNum" sz="quarter" idx="12"/>
          </p:nvPr>
        </p:nvSpPr>
        <p:spPr/>
        <p:txBody>
          <a:bodyPr/>
          <a:lstStyle>
            <a:lvl1pPr>
              <a:defRPr/>
            </a:lvl1pPr>
          </a:lstStyle>
          <a:p>
            <a:fld id="{95DCA369-8841-4B5D-99B4-622DECD0048C}" type="slidenum">
              <a:rPr lang="en-US"/>
              <a:pPr/>
              <a:t>‹#›</a:t>
            </a:fld>
            <a:endParaRPr lang="en-US"/>
          </a:p>
        </p:txBody>
      </p:sp>
    </p:spTree>
    <p:extLst>
      <p:ext uri="{BB962C8B-B14F-4D97-AF65-F5344CB8AC3E}">
        <p14:creationId xmlns:p14="http://schemas.microsoft.com/office/powerpoint/2010/main" val="24374901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2511743-4AD4-4800-8AF3-D73FA6D34A1C}" type="datetimeFigureOut">
              <a:rPr lang="en-US" smtClean="0">
                <a:solidFill>
                  <a:prstClr val="black">
                    <a:tint val="75000"/>
                  </a:prstClr>
                </a:solidFill>
              </a:rPr>
              <a:pPr/>
              <a:t>7/24/2019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75A6A1-8DD4-452C-8753-24B81D618B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897611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511743-4AD4-4800-8AF3-D73FA6D34A1C}" type="datetimeFigureOut">
              <a:rPr lang="en-US" smtClean="0">
                <a:solidFill>
                  <a:prstClr val="black">
                    <a:tint val="75000"/>
                  </a:prstClr>
                </a:solidFill>
              </a:rPr>
              <a:pPr/>
              <a:t>7/24/2019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75A6A1-8DD4-452C-8753-24B81D618B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25090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511743-4AD4-4800-8AF3-D73FA6D34A1C}" type="datetimeFigureOut">
              <a:rPr lang="en-US" smtClean="0">
                <a:solidFill>
                  <a:prstClr val="black">
                    <a:tint val="75000"/>
                  </a:prstClr>
                </a:solidFill>
              </a:rPr>
              <a:pPr/>
              <a:t>7/24/2019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75A6A1-8DD4-452C-8753-24B81D618B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45450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2511743-4AD4-4800-8AF3-D73FA6D34A1C}" type="datetimeFigureOut">
              <a:rPr lang="en-US" smtClean="0">
                <a:solidFill>
                  <a:prstClr val="black">
                    <a:tint val="75000"/>
                  </a:prstClr>
                </a:solidFill>
              </a:rPr>
              <a:pPr/>
              <a:t>7/24/2019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75A6A1-8DD4-452C-8753-24B81D618B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131312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2511743-4AD4-4800-8AF3-D73FA6D34A1C}" type="datetimeFigureOut">
              <a:rPr lang="en-US" smtClean="0">
                <a:solidFill>
                  <a:prstClr val="black">
                    <a:tint val="75000"/>
                  </a:prstClr>
                </a:solidFill>
              </a:rPr>
              <a:pPr/>
              <a:t>7/24/2019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75A6A1-8DD4-452C-8753-24B81D618B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22076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2511743-4AD4-4800-8AF3-D73FA6D34A1C}" type="datetimeFigureOut">
              <a:rPr lang="en-US" smtClean="0">
                <a:solidFill>
                  <a:prstClr val="black">
                    <a:tint val="75000"/>
                  </a:prstClr>
                </a:solidFill>
              </a:rPr>
              <a:pPr/>
              <a:t>7/24/2019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75A6A1-8DD4-452C-8753-24B81D618B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268107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511743-4AD4-4800-8AF3-D73FA6D34A1C}" type="datetimeFigureOut">
              <a:rPr lang="en-US" smtClean="0">
                <a:solidFill>
                  <a:prstClr val="black">
                    <a:tint val="75000"/>
                  </a:prstClr>
                </a:solidFill>
              </a:rPr>
              <a:pPr/>
              <a:t>7/24/2019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75A6A1-8DD4-452C-8753-24B81D618B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19754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511743-4AD4-4800-8AF3-D73FA6D34A1C}" type="datetimeFigureOut">
              <a:rPr lang="en-US" smtClean="0">
                <a:solidFill>
                  <a:prstClr val="black">
                    <a:tint val="75000"/>
                  </a:prstClr>
                </a:solidFill>
              </a:rPr>
              <a:pPr/>
              <a:t>7/24/2019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75A6A1-8DD4-452C-8753-24B81D618B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08529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511743-4AD4-4800-8AF3-D73FA6D34A1C}" type="datetimeFigureOut">
              <a:rPr lang="en-US" smtClean="0">
                <a:solidFill>
                  <a:prstClr val="black">
                    <a:tint val="75000"/>
                  </a:prstClr>
                </a:solidFill>
              </a:rPr>
              <a:pPr/>
              <a:t>7/24/2019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75A6A1-8DD4-452C-8753-24B81D618B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461517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511743-4AD4-4800-8AF3-D73FA6D34A1C}" type="datetimeFigureOut">
              <a:rPr lang="en-US" smtClean="0">
                <a:solidFill>
                  <a:prstClr val="black">
                    <a:tint val="75000"/>
                  </a:prstClr>
                </a:solidFill>
              </a:rPr>
              <a:pPr/>
              <a:t>7/24/2019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75A6A1-8DD4-452C-8753-24B81D618B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0941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n-US" smtClean="0"/>
              <a:t>SSP,   15 Jan 2014                                                                                                                                                                                                                    Carnegie Mellon</a:t>
            </a:r>
            <a:endParaRPr lang="en-US"/>
          </a:p>
        </p:txBody>
      </p:sp>
      <p:sp>
        <p:nvSpPr>
          <p:cNvPr id="7" name="Slide Number Placeholder 6"/>
          <p:cNvSpPr>
            <a:spLocks noGrp="1"/>
          </p:cNvSpPr>
          <p:nvPr>
            <p:ph type="sldNum" sz="quarter" idx="12"/>
          </p:nvPr>
        </p:nvSpPr>
        <p:spPr/>
        <p:txBody>
          <a:bodyPr/>
          <a:lstStyle>
            <a:lvl1pPr>
              <a:defRPr/>
            </a:lvl1pPr>
          </a:lstStyle>
          <a:p>
            <a:fld id="{B17C6EBC-A5B8-48C1-9F3B-DB635992DABC}" type="slidenum">
              <a:rPr lang="en-US"/>
              <a:pPr/>
              <a:t>‹#›</a:t>
            </a:fld>
            <a:endParaRPr lang="en-US"/>
          </a:p>
        </p:txBody>
      </p:sp>
    </p:spTree>
    <p:extLst>
      <p:ext uri="{BB962C8B-B14F-4D97-AF65-F5344CB8AC3E}">
        <p14:creationId xmlns:p14="http://schemas.microsoft.com/office/powerpoint/2010/main" val="193219786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511743-4AD4-4800-8AF3-D73FA6D34A1C}" type="datetimeFigureOut">
              <a:rPr lang="en-US" smtClean="0">
                <a:solidFill>
                  <a:prstClr val="black">
                    <a:tint val="75000"/>
                  </a:prstClr>
                </a:solidFill>
              </a:rPr>
              <a:pPr/>
              <a:t>7/24/2019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75A6A1-8DD4-452C-8753-24B81D618B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181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n-US" smtClean="0"/>
              <a:t>SSP,   15 Jan 2014                                                                                                                                                                                                                    Carnegie Mellon</a:t>
            </a:r>
            <a:endParaRPr lang="en-US"/>
          </a:p>
        </p:txBody>
      </p:sp>
      <p:sp>
        <p:nvSpPr>
          <p:cNvPr id="7" name="Slide Number Placeholder 6"/>
          <p:cNvSpPr>
            <a:spLocks noGrp="1"/>
          </p:cNvSpPr>
          <p:nvPr>
            <p:ph type="sldNum" sz="quarter" idx="12"/>
          </p:nvPr>
        </p:nvSpPr>
        <p:spPr/>
        <p:txBody>
          <a:bodyPr/>
          <a:lstStyle>
            <a:lvl1pPr>
              <a:defRPr/>
            </a:lvl1pPr>
          </a:lstStyle>
          <a:p>
            <a:fld id="{BC7D79F8-14A1-4970-8642-950ED0FCB435}" type="slidenum">
              <a:rPr lang="en-US"/>
              <a:pPr/>
              <a:t>‹#›</a:t>
            </a:fld>
            <a:endParaRPr lang="en-US"/>
          </a:p>
        </p:txBody>
      </p:sp>
    </p:spTree>
    <p:extLst>
      <p:ext uri="{BB962C8B-B14F-4D97-AF65-F5344CB8AC3E}">
        <p14:creationId xmlns:p14="http://schemas.microsoft.com/office/powerpoint/2010/main" val="2895979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7651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7651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7651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lvl1pPr>
          </a:lstStyle>
          <a:p>
            <a:endParaRPr lang="en-US"/>
          </a:p>
        </p:txBody>
      </p:sp>
      <p:sp>
        <p:nvSpPr>
          <p:cNvPr id="57651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a:lvl1pPr>
          </a:lstStyle>
          <a:p>
            <a:r>
              <a:rPr lang="en-US" smtClean="0"/>
              <a:t>SSP,   15 Jan 2014                                                                                                                                                                                                                    Carnegie Mellon</a:t>
            </a:r>
            <a:endParaRPr lang="en-US"/>
          </a:p>
        </p:txBody>
      </p:sp>
      <p:sp>
        <p:nvSpPr>
          <p:cNvPr id="57651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a:lvl1pPr>
          </a:lstStyle>
          <a:p>
            <a:fld id="{2D4E26E0-FACE-4969-A4B5-45699F370710}"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r>
              <a:rPr lang="en-US" smtClean="0">
                <a:solidFill>
                  <a:prstClr val="black">
                    <a:tint val="75000"/>
                  </a:prstClr>
                </a:solidFill>
                <a:latin typeface="Calibri"/>
              </a:rPr>
              <a:t>SSP,   15 Jan 2014                                                                                                                                                                                                                    Carnegie Mellon</a:t>
            </a: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A9D8D2B3-5B3C-4F4E-8BBC-9CF67EC52A2D}" type="slidenum">
              <a:rPr lang="en-US" smtClean="0">
                <a:solidFill>
                  <a:prstClr val="black">
                    <a:tint val="75000"/>
                  </a:prstClr>
                </a:solidFill>
                <a:latin typeface="Calibri"/>
              </a:rPr>
              <a:pPr defTabSz="457200"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7799522"/>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5FAC5E49-13DB-2946-AA0B-7FAA37AB42D7}" type="datetimeFigureOut">
              <a:rPr lang="en-US" smtClean="0">
                <a:solidFill>
                  <a:prstClr val="black">
                    <a:tint val="75000"/>
                  </a:prstClr>
                </a:solidFill>
                <a:latin typeface="Calibri"/>
              </a:rPr>
              <a:pPr defTabSz="457200" fontAlgn="auto">
                <a:spcBef>
                  <a:spcPts val="0"/>
                </a:spcBef>
                <a:spcAft>
                  <a:spcPts val="0"/>
                </a:spcAft>
              </a:pPr>
              <a:t>7/24/2019</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A9D8D2B3-5B3C-4F4E-8BBC-9CF67EC52A2D}" type="slidenum">
              <a:rPr lang="en-US" smtClean="0">
                <a:solidFill>
                  <a:prstClr val="black">
                    <a:tint val="75000"/>
                  </a:prstClr>
                </a:solidFill>
                <a:latin typeface="Calibri"/>
              </a:rPr>
              <a:pPr defTabSz="457200"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33411955"/>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7651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7651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7651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lvl1pPr>
          </a:lstStyle>
          <a:p>
            <a:endParaRPr lang="en-US">
              <a:solidFill>
                <a:srgbClr val="FFFFFF"/>
              </a:solidFill>
            </a:endParaRPr>
          </a:p>
        </p:txBody>
      </p:sp>
      <p:sp>
        <p:nvSpPr>
          <p:cNvPr id="57651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a:lvl1pPr>
          </a:lstStyle>
          <a:p>
            <a:r>
              <a:rPr lang="en-US" smtClean="0">
                <a:solidFill>
                  <a:srgbClr val="FFFFFF"/>
                </a:solidFill>
              </a:rPr>
              <a:t>SSP,   15 Jan 2014                                                                                                                                                                                                                    Carnegie Mellon</a:t>
            </a:r>
            <a:endParaRPr lang="en-US">
              <a:solidFill>
                <a:srgbClr val="FFFFFF"/>
              </a:solidFill>
            </a:endParaRPr>
          </a:p>
        </p:txBody>
      </p:sp>
      <p:sp>
        <p:nvSpPr>
          <p:cNvPr id="57651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a:lvl1pPr>
          </a:lstStyle>
          <a:p>
            <a:fld id="{2D4E26E0-FACE-4969-A4B5-45699F37071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692697431"/>
      </p:ext>
    </p:extLst>
  </p:cSld>
  <p:clrMap bg1="dk2" tx1="lt1" bg2="dk1" tx2="lt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Lst>
  <p:hf sldNum="0"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7651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7651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7651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lvl1pPr>
          </a:lstStyle>
          <a:p>
            <a:endParaRPr lang="en-US">
              <a:solidFill>
                <a:srgbClr val="FFFFFF"/>
              </a:solidFill>
            </a:endParaRPr>
          </a:p>
        </p:txBody>
      </p:sp>
      <p:sp>
        <p:nvSpPr>
          <p:cNvPr id="57651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a:lvl1pPr>
          </a:lstStyle>
          <a:p>
            <a:r>
              <a:rPr lang="en-US" smtClean="0">
                <a:solidFill>
                  <a:srgbClr val="FFFFFF"/>
                </a:solidFill>
              </a:rPr>
              <a:t>SSP,   15 Jan 2014                                                                                                                                                                                                                    Carnegie Mellon</a:t>
            </a:r>
            <a:endParaRPr lang="en-US">
              <a:solidFill>
                <a:srgbClr val="FFFFFF"/>
              </a:solidFill>
            </a:endParaRPr>
          </a:p>
        </p:txBody>
      </p:sp>
      <p:sp>
        <p:nvSpPr>
          <p:cNvPr id="57651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a:lvl1pPr>
          </a:lstStyle>
          <a:p>
            <a:fld id="{2D4E26E0-FACE-4969-A4B5-45699F37071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293124556"/>
      </p:ext>
    </p:extLst>
  </p:cSld>
  <p:clrMap bg1="dk2" tx1="lt1" bg2="dk1" tx2="lt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Lst>
  <p:hf sldNum="0"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D32791FA-33BB-4A75-AD9F-8550B2EC577A}" type="datetimeFigureOut">
              <a:rPr lang="en-US" smtClean="0">
                <a:solidFill>
                  <a:prstClr val="black">
                    <a:tint val="75000"/>
                  </a:prstClr>
                </a:solidFill>
                <a:latin typeface="Calibri"/>
              </a:rPr>
              <a:pPr fontAlgn="auto">
                <a:spcBef>
                  <a:spcPts val="0"/>
                </a:spcBef>
                <a:spcAft>
                  <a:spcPts val="0"/>
                </a:spcAft>
              </a:pPr>
              <a:t>7/24/2019</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A1837751-4AA0-4C51-A8A9-C27D28E82E05}"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76166752"/>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C2511743-4AD4-4800-8AF3-D73FA6D34A1C}" type="datetimeFigureOut">
              <a:rPr lang="en-US" smtClean="0">
                <a:solidFill>
                  <a:prstClr val="black">
                    <a:tint val="75000"/>
                  </a:prstClr>
                </a:solidFill>
                <a:latin typeface="Calibri"/>
              </a:rPr>
              <a:pPr fontAlgn="auto">
                <a:spcBef>
                  <a:spcPts val="0"/>
                </a:spcBef>
                <a:spcAft>
                  <a:spcPts val="0"/>
                </a:spcAft>
              </a:pPr>
              <a:t>7/24/2019</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C775A6A1-8DD4-452C-8753-24B81D618BA4}"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40152848"/>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emf"/><Relationship Id="rId7" Type="http://schemas.openxmlformats.org/officeDocument/2006/relationships/image" Target="../media/image27.png"/><Relationship Id="rId12" Type="http://schemas.openxmlformats.org/officeDocument/2006/relationships/image" Target="../media/image32.jpeg"/><Relationship Id="rId17" Type="http://schemas.openxmlformats.org/officeDocument/2006/relationships/image" Target="../media/image36.png"/><Relationship Id="rId2" Type="http://schemas.openxmlformats.org/officeDocument/2006/relationships/notesSlide" Target="../notesSlides/notesSlide4.xml"/><Relationship Id="rId16" Type="http://schemas.microsoft.com/office/2007/relationships/hdphoto" Target="../media/hdphoto4.wdp"/><Relationship Id="rId1" Type="http://schemas.openxmlformats.org/officeDocument/2006/relationships/slideLayout" Target="../slideLayouts/slideLayout71.xml"/><Relationship Id="rId6" Type="http://schemas.openxmlformats.org/officeDocument/2006/relationships/image" Target="../media/image26.jpe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6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emf"/><Relationship Id="rId2" Type="http://schemas.openxmlformats.org/officeDocument/2006/relationships/image" Target="../media/image40.png"/><Relationship Id="rId1" Type="http://schemas.openxmlformats.org/officeDocument/2006/relationships/slideLayout" Target="../slideLayouts/slideLayout30.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8.png"/><Relationship Id="rId2" Type="http://schemas.openxmlformats.org/officeDocument/2006/relationships/image" Target="../media/image46.png"/><Relationship Id="rId1" Type="http://schemas.openxmlformats.org/officeDocument/2006/relationships/slideLayout" Target="../slideLayouts/slideLayout29.xml"/><Relationship Id="rId6" Type="http://schemas.openxmlformats.org/officeDocument/2006/relationships/image" Target="../media/image47.png"/><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png"/><Relationship Id="rId7" Type="http://schemas.openxmlformats.org/officeDocument/2006/relationships/image" Target="../media/image58.gif"/><Relationship Id="rId2" Type="http://schemas.openxmlformats.org/officeDocument/2006/relationships/image" Target="../media/image54.png"/><Relationship Id="rId1" Type="http://schemas.openxmlformats.org/officeDocument/2006/relationships/slideLayout" Target="../slideLayouts/slideLayout53.xml"/><Relationship Id="rId6" Type="http://schemas.openxmlformats.org/officeDocument/2006/relationships/image" Target="../media/image57.jpeg"/><Relationship Id="rId5" Type="http://schemas.openxmlformats.org/officeDocument/2006/relationships/image" Target="../media/image47.png"/><Relationship Id="rId4" Type="http://schemas.openxmlformats.org/officeDocument/2006/relationships/image" Target="../media/image56.png"/><Relationship Id="rId9" Type="http://schemas.openxmlformats.org/officeDocument/2006/relationships/image" Target="../media/image60.png"/></Relationships>
</file>

<file path=ppt/slides/_rels/slide19.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4.png"/><Relationship Id="rId7" Type="http://schemas.openxmlformats.org/officeDocument/2006/relationships/image" Target="../media/image66.png"/><Relationship Id="rId2" Type="http://schemas.openxmlformats.org/officeDocument/2006/relationships/image" Target="../media/image63.png"/><Relationship Id="rId1" Type="http://schemas.openxmlformats.org/officeDocument/2006/relationships/slideLayout" Target="../slideLayouts/slideLayout19.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65.png"/><Relationship Id="rId9" Type="http://schemas.openxmlformats.org/officeDocument/2006/relationships/image" Target="../media/image6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30.xml"/><Relationship Id="rId4" Type="http://schemas.openxmlformats.org/officeDocument/2006/relationships/image" Target="../media/image71.png"/></Relationships>
</file>

<file path=ppt/slides/_rels/slide23.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33.png"/><Relationship Id="rId18" Type="http://schemas.openxmlformats.org/officeDocument/2006/relationships/image" Target="../media/image45.emf"/><Relationship Id="rId3" Type="http://schemas.openxmlformats.org/officeDocument/2006/relationships/image" Target="../media/image79.png"/><Relationship Id="rId21" Type="http://schemas.openxmlformats.org/officeDocument/2006/relationships/image" Target="../media/image9.png"/><Relationship Id="rId7" Type="http://schemas.openxmlformats.org/officeDocument/2006/relationships/image" Target="../media/image27.png"/><Relationship Id="rId12" Type="http://schemas.openxmlformats.org/officeDocument/2006/relationships/image" Target="../media/image85.jpeg"/><Relationship Id="rId17" Type="http://schemas.openxmlformats.org/officeDocument/2006/relationships/image" Target="../media/image86.png"/><Relationship Id="rId2" Type="http://schemas.openxmlformats.org/officeDocument/2006/relationships/notesSlide" Target="../notesSlides/notesSlide6.xml"/><Relationship Id="rId16" Type="http://schemas.openxmlformats.org/officeDocument/2006/relationships/image" Target="../media/image1.jpeg"/><Relationship Id="rId20"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84.png"/><Relationship Id="rId5" Type="http://schemas.openxmlformats.org/officeDocument/2006/relationships/image" Target="../media/image28.png"/><Relationship Id="rId15" Type="http://schemas.openxmlformats.org/officeDocument/2006/relationships/image" Target="../media/image2.png"/><Relationship Id="rId10" Type="http://schemas.openxmlformats.org/officeDocument/2006/relationships/image" Target="../media/image83.jpeg"/><Relationship Id="rId19" Type="http://schemas.openxmlformats.org/officeDocument/2006/relationships/image" Target="../media/image10.png"/><Relationship Id="rId4" Type="http://schemas.openxmlformats.org/officeDocument/2006/relationships/image" Target="../media/image80.jpeg"/><Relationship Id="rId9" Type="http://schemas.openxmlformats.org/officeDocument/2006/relationships/image" Target="../media/image82.jpeg"/><Relationship Id="rId14" Type="http://schemas.openxmlformats.org/officeDocument/2006/relationships/image" Target="../media/image34.png"/></Relationships>
</file>

<file path=ppt/slides/_rels/slide3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e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jpe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emf"/><Relationship Id="rId7" Type="http://schemas.microsoft.com/office/2007/relationships/hdphoto" Target="../media/hdphoto3.wdp"/><Relationship Id="rId2" Type="http://schemas.openxmlformats.org/officeDocument/2006/relationships/image" Target="../media/image17.emf"/><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emf"/><Relationship Id="rId4" Type="http://schemas.openxmlformats.org/officeDocument/2006/relationships/image" Target="../media/image19.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Grp="1" noChangeArrowheads="1"/>
          </p:cNvSpPr>
          <p:nvPr>
            <p:ph type="ctrTitle"/>
          </p:nvPr>
        </p:nvSpPr>
        <p:spPr>
          <a:xfrm>
            <a:off x="1" y="353683"/>
            <a:ext cx="9143999" cy="6129667"/>
          </a:xfrm>
          <a:ln/>
          <a:extLst>
            <a:ext uri="{91240B29-F687-4F45-9708-019B960494DF}">
              <a14:hiddenLine xmlns:a14="http://schemas.microsoft.com/office/drawing/2010/main" w="9525">
                <a:solidFill>
                  <a:srgbClr val="CC3300"/>
                </a:solidFill>
                <a:miter lim="800000"/>
                <a:headEnd/>
                <a:tailEnd/>
              </a14:hiddenLine>
            </a:ext>
          </a:extLst>
        </p:spPr>
        <p:txBody>
          <a:bodyPr/>
          <a:lstStyle/>
          <a:p>
            <a:r>
              <a:rPr lang="en-US" sz="2000" dirty="0"/>
              <a:t/>
            </a:r>
            <a:br>
              <a:rPr lang="en-US" sz="2000" dirty="0"/>
            </a:br>
            <a:r>
              <a:rPr lang="en-US" sz="2000" b="1" dirty="0" smtClean="0">
                <a:solidFill>
                  <a:schemeClr val="tx1"/>
                </a:solidFill>
              </a:rPr>
              <a:t/>
            </a:r>
            <a:br>
              <a:rPr lang="en-US" sz="2000" b="1" dirty="0" smtClean="0">
                <a:solidFill>
                  <a:schemeClr val="tx1"/>
                </a:solidFill>
              </a:rPr>
            </a:br>
            <a:r>
              <a:rPr lang="en-US" sz="2000" b="1" dirty="0" smtClean="0">
                <a:solidFill>
                  <a:schemeClr val="tx1"/>
                </a:solidFill>
              </a:rPr>
              <a:t/>
            </a:r>
            <a:br>
              <a:rPr lang="en-US" sz="2000" b="1" dirty="0" smtClean="0">
                <a:solidFill>
                  <a:schemeClr val="tx1"/>
                </a:solidFill>
              </a:rPr>
            </a:br>
            <a:r>
              <a:rPr lang="en-US" sz="2000" b="1" dirty="0">
                <a:solidFill>
                  <a:schemeClr val="tx1"/>
                </a:solidFill>
              </a:rPr>
              <a:t/>
            </a:r>
            <a:br>
              <a:rPr lang="en-US" sz="2000" b="1" dirty="0">
                <a:solidFill>
                  <a:schemeClr val="tx1"/>
                </a:solidFill>
              </a:rPr>
            </a:br>
            <a:r>
              <a:rPr lang="en-US" sz="2000" b="1" dirty="0" smtClean="0">
                <a:solidFill>
                  <a:schemeClr val="tx1"/>
                </a:solidFill>
              </a:rPr>
              <a:t/>
            </a:r>
            <a:br>
              <a:rPr lang="en-US" sz="2000" b="1" dirty="0" smtClean="0">
                <a:solidFill>
                  <a:schemeClr val="tx1"/>
                </a:solidFill>
              </a:rPr>
            </a:br>
            <a:r>
              <a:rPr lang="en-US" sz="2000" b="1" dirty="0">
                <a:solidFill>
                  <a:schemeClr val="tx1"/>
                </a:solidFill>
              </a:rPr>
              <a:t/>
            </a:r>
            <a:br>
              <a:rPr lang="en-US" sz="2000" b="1" dirty="0">
                <a:solidFill>
                  <a:schemeClr val="tx1"/>
                </a:solidFill>
              </a:rPr>
            </a:br>
            <a:r>
              <a:rPr lang="en-US" sz="2000" dirty="0" smtClean="0">
                <a:solidFill>
                  <a:schemeClr val="tx1"/>
                </a:solidFill>
                <a:latin typeface="+mn-lt"/>
              </a:rPr>
              <a:t/>
            </a:r>
            <a:br>
              <a:rPr lang="en-US" sz="2000" dirty="0" smtClean="0">
                <a:solidFill>
                  <a:schemeClr val="tx1"/>
                </a:solidFill>
                <a:latin typeface="+mn-lt"/>
              </a:rPr>
            </a:br>
            <a:r>
              <a:rPr lang="en-US" sz="1800" b="1" dirty="0">
                <a:solidFill>
                  <a:schemeClr val="tx1"/>
                </a:solidFill>
              </a:rPr>
              <a:t>Mark E. </a:t>
            </a:r>
            <a:r>
              <a:rPr lang="en-US" sz="1800" b="1" dirty="0" smtClean="0">
                <a:solidFill>
                  <a:schemeClr val="tx1"/>
                </a:solidFill>
              </a:rPr>
              <a:t>Bier</a:t>
            </a:r>
            <a:r>
              <a:rPr lang="en-US" sz="1800" dirty="0" smtClean="0">
                <a:solidFill>
                  <a:schemeClr val="tx1"/>
                </a:solidFill>
              </a:rPr>
              <a:t>*, </a:t>
            </a:r>
            <a:r>
              <a:rPr lang="en-US" sz="1800" dirty="0">
                <a:solidFill>
                  <a:schemeClr val="tx1"/>
                </a:solidFill>
              </a:rPr>
              <a:t>Logan </a:t>
            </a:r>
            <a:r>
              <a:rPr lang="en-US" sz="1800" dirty="0" smtClean="0">
                <a:solidFill>
                  <a:schemeClr val="tx1"/>
                </a:solidFill>
              </a:rPr>
              <a:t>Plath*, </a:t>
            </a:r>
            <a:r>
              <a:rPr lang="en-US" sz="1800" dirty="0">
                <a:solidFill>
                  <a:schemeClr val="tx1"/>
                </a:solidFill>
              </a:rPr>
              <a:t>Stephan </a:t>
            </a:r>
            <a:r>
              <a:rPr lang="en-US" sz="1800" dirty="0" smtClean="0">
                <a:solidFill>
                  <a:schemeClr val="tx1"/>
                </a:solidFill>
              </a:rPr>
              <a:t>Friedrich</a:t>
            </a:r>
            <a:r>
              <a:rPr lang="en-US" sz="1800" baseline="30000" dirty="0" smtClean="0">
                <a:solidFill>
                  <a:schemeClr val="tx1"/>
                </a:solidFill>
              </a:rPr>
              <a:t>#</a:t>
            </a:r>
            <a:r>
              <a:rPr lang="en-US" sz="1800" dirty="0" smtClean="0">
                <a:solidFill>
                  <a:schemeClr val="tx1"/>
                </a:solidFill>
              </a:rPr>
              <a:t>, </a:t>
            </a:r>
            <a:r>
              <a:rPr lang="en-US" sz="1800" dirty="0">
                <a:solidFill>
                  <a:schemeClr val="tx1"/>
                </a:solidFill>
              </a:rPr>
              <a:t>Mohammad </a:t>
            </a:r>
            <a:r>
              <a:rPr lang="en-US" sz="1800" dirty="0" smtClean="0">
                <a:solidFill>
                  <a:schemeClr val="tx1"/>
                </a:solidFill>
              </a:rPr>
              <a:t>Halim*, </a:t>
            </a:r>
            <a:br>
              <a:rPr lang="en-US" sz="1800" dirty="0" smtClean="0">
                <a:solidFill>
                  <a:schemeClr val="tx1"/>
                </a:solidFill>
              </a:rPr>
            </a:br>
            <a:r>
              <a:rPr lang="en-US" sz="1800" dirty="0" smtClean="0">
                <a:solidFill>
                  <a:schemeClr val="tx1"/>
                </a:solidFill>
              </a:rPr>
              <a:t>Francisco Ponce</a:t>
            </a:r>
            <a:r>
              <a:rPr lang="en-US" sz="1800" baseline="30000" dirty="0" smtClean="0">
                <a:solidFill>
                  <a:schemeClr val="tx1"/>
                </a:solidFill>
              </a:rPr>
              <a:t>#</a:t>
            </a:r>
            <a:r>
              <a:rPr lang="en-US" sz="1800" dirty="0" smtClean="0">
                <a:solidFill>
                  <a:schemeClr val="tx1"/>
                </a:solidFill>
              </a:rPr>
              <a:t>, </a:t>
            </a:r>
            <a:r>
              <a:rPr lang="en-US" sz="1800" dirty="0">
                <a:solidFill>
                  <a:schemeClr val="tx1"/>
                </a:solidFill>
              </a:rPr>
              <a:t>Jack </a:t>
            </a:r>
            <a:r>
              <a:rPr lang="en-US" sz="1800" dirty="0" smtClean="0">
                <a:solidFill>
                  <a:schemeClr val="tx1"/>
                </a:solidFill>
              </a:rPr>
              <a:t>Harris</a:t>
            </a:r>
            <a:r>
              <a:rPr lang="en-US" sz="1800" baseline="30000" dirty="0" smtClean="0">
                <a:solidFill>
                  <a:schemeClr val="tx1"/>
                </a:solidFill>
              </a:rPr>
              <a:t>+</a:t>
            </a:r>
            <a:r>
              <a:rPr lang="en-US" sz="1800" dirty="0" smtClean="0">
                <a:solidFill>
                  <a:schemeClr val="tx1"/>
                </a:solidFill>
              </a:rPr>
              <a:t>, </a:t>
            </a:r>
            <a:r>
              <a:rPr lang="en-US" sz="1800" dirty="0">
                <a:solidFill>
                  <a:schemeClr val="tx1"/>
                </a:solidFill>
              </a:rPr>
              <a:t>Jonathan </a:t>
            </a:r>
            <a:r>
              <a:rPr lang="en-US" sz="1800" dirty="0" smtClean="0">
                <a:solidFill>
                  <a:schemeClr val="tx1"/>
                </a:solidFill>
              </a:rPr>
              <a:t>Shulgach*, </a:t>
            </a:r>
            <a:r>
              <a:rPr lang="en-US" sz="1800" dirty="0">
                <a:solidFill>
                  <a:schemeClr val="tx1"/>
                </a:solidFill>
              </a:rPr>
              <a:t>Robin </a:t>
            </a:r>
            <a:r>
              <a:rPr lang="en-US" sz="1800" dirty="0" smtClean="0">
                <a:solidFill>
                  <a:schemeClr val="tx1"/>
                </a:solidFill>
              </a:rPr>
              <a:t>Cantor</a:t>
            </a:r>
            <a:r>
              <a:rPr lang="en-US" sz="1800" baseline="30000" dirty="0" smtClean="0">
                <a:solidFill>
                  <a:schemeClr val="tx1"/>
                </a:solidFill>
              </a:rPr>
              <a:t>++</a:t>
            </a:r>
            <a:r>
              <a:rPr lang="en-US" sz="2000" dirty="0"/>
              <a:t/>
            </a:r>
            <a:br>
              <a:rPr lang="en-US" sz="2000" dirty="0"/>
            </a:br>
            <a:r>
              <a:rPr lang="en-US" sz="2000" dirty="0">
                <a:solidFill>
                  <a:schemeClr val="tx1"/>
                </a:solidFill>
                <a:latin typeface="+mn-lt"/>
                <a:ea typeface="MS Mincho" panose="02020609040205080304" pitchFamily="49" charset="-128"/>
              </a:rPr>
              <a:t/>
            </a:r>
            <a:br>
              <a:rPr lang="en-US" sz="2000" dirty="0">
                <a:solidFill>
                  <a:schemeClr val="tx1"/>
                </a:solidFill>
                <a:latin typeface="+mn-lt"/>
                <a:ea typeface="MS Mincho" panose="02020609040205080304" pitchFamily="49" charset="-128"/>
              </a:rPr>
            </a:br>
            <a:r>
              <a:rPr lang="en-US" sz="1800" dirty="0" smtClean="0">
                <a:latin typeface="Times New Roman" panose="02020603050405020304" pitchFamily="18" charset="0"/>
                <a:ea typeface="MS Mincho" panose="02020609040205080304" pitchFamily="49" charset="-128"/>
              </a:rPr>
              <a:t/>
            </a:r>
            <a:br>
              <a:rPr lang="en-US" sz="1800" dirty="0" smtClean="0">
                <a:latin typeface="Times New Roman" panose="02020603050405020304" pitchFamily="18" charset="0"/>
                <a:ea typeface="MS Mincho" panose="02020609040205080304" pitchFamily="49" charset="-128"/>
              </a:rPr>
            </a:br>
            <a:r>
              <a:rPr lang="en-US" sz="1800" dirty="0">
                <a:latin typeface="Times New Roman" panose="02020603050405020304" pitchFamily="18" charset="0"/>
                <a:ea typeface="MS Mincho" panose="02020609040205080304" pitchFamily="49" charset="-128"/>
              </a:rPr>
              <a:t>*</a:t>
            </a:r>
            <a:r>
              <a:rPr lang="en-US" sz="1800" dirty="0" smtClean="0">
                <a:solidFill>
                  <a:srgbClr val="FFFFFF"/>
                </a:solidFill>
              </a:rPr>
              <a:t>Department </a:t>
            </a:r>
            <a:r>
              <a:rPr lang="en-US" sz="1800" dirty="0">
                <a:solidFill>
                  <a:srgbClr val="FFFFFF"/>
                </a:solidFill>
              </a:rPr>
              <a:t>of </a:t>
            </a:r>
            <a:r>
              <a:rPr lang="en-US" sz="1800" dirty="0" smtClean="0">
                <a:solidFill>
                  <a:srgbClr val="FFFFFF"/>
                </a:solidFill>
              </a:rPr>
              <a:t>Chemistry, Carnegie </a:t>
            </a:r>
            <a:r>
              <a:rPr lang="en-US" sz="1800" dirty="0">
                <a:solidFill>
                  <a:srgbClr val="FFFFFF"/>
                </a:solidFill>
              </a:rPr>
              <a:t>Mellon </a:t>
            </a:r>
            <a:r>
              <a:rPr lang="en-US" sz="1800" dirty="0" smtClean="0">
                <a:solidFill>
                  <a:srgbClr val="FFFFFF"/>
                </a:solidFill>
              </a:rPr>
              <a:t>University, Pittsburgh</a:t>
            </a:r>
            <a:r>
              <a:rPr lang="en-US" sz="1800" dirty="0">
                <a:solidFill>
                  <a:srgbClr val="FFFFFF"/>
                </a:solidFill>
              </a:rPr>
              <a:t>, </a:t>
            </a:r>
            <a:r>
              <a:rPr lang="en-US" sz="1800" dirty="0" smtClean="0">
                <a:solidFill>
                  <a:srgbClr val="FFFFFF"/>
                </a:solidFill>
              </a:rPr>
              <a:t>PA, </a:t>
            </a:r>
            <a:r>
              <a:rPr lang="en-US" sz="1800" dirty="0">
                <a:solidFill>
                  <a:srgbClr val="FFFFFF"/>
                </a:solidFill>
              </a:rPr>
              <a:t>USA</a:t>
            </a:r>
            <a:br>
              <a:rPr lang="en-US" sz="1800" dirty="0">
                <a:solidFill>
                  <a:srgbClr val="FFFFFF"/>
                </a:solidFill>
              </a:rPr>
            </a:br>
            <a:r>
              <a:rPr lang="en-US" sz="1800" baseline="30000" dirty="0" smtClean="0">
                <a:solidFill>
                  <a:srgbClr val="FFFFFF"/>
                </a:solidFill>
              </a:rPr>
              <a:t>#</a:t>
            </a:r>
            <a:r>
              <a:rPr lang="en-US" sz="1800" dirty="0" smtClean="0">
                <a:solidFill>
                  <a:srgbClr val="FFFFFF"/>
                </a:solidFill>
              </a:rPr>
              <a:t>Lawrence </a:t>
            </a:r>
            <a:r>
              <a:rPr lang="en-US" sz="1800" dirty="0">
                <a:solidFill>
                  <a:srgbClr val="FFFFFF"/>
                </a:solidFill>
              </a:rPr>
              <a:t>Livermore National </a:t>
            </a:r>
            <a:r>
              <a:rPr lang="en-US" sz="1800" dirty="0" smtClean="0">
                <a:solidFill>
                  <a:srgbClr val="FFFFFF"/>
                </a:solidFill>
              </a:rPr>
              <a:t>Laboratory, Livermore</a:t>
            </a:r>
            <a:r>
              <a:rPr lang="en-US" sz="1800" dirty="0">
                <a:solidFill>
                  <a:srgbClr val="FFFFFF"/>
                </a:solidFill>
              </a:rPr>
              <a:t>, </a:t>
            </a:r>
            <a:r>
              <a:rPr lang="en-US" sz="1800" dirty="0" smtClean="0">
                <a:solidFill>
                  <a:srgbClr val="FFFFFF"/>
                </a:solidFill>
              </a:rPr>
              <a:t>CA, USA</a:t>
            </a:r>
            <a:br>
              <a:rPr lang="en-US" sz="1800" dirty="0" smtClean="0">
                <a:solidFill>
                  <a:srgbClr val="FFFFFF"/>
                </a:solidFill>
              </a:rPr>
            </a:br>
            <a:r>
              <a:rPr lang="en-US" sz="1800" baseline="30000" dirty="0">
                <a:solidFill>
                  <a:schemeClr val="tx1"/>
                </a:solidFill>
              </a:rPr>
              <a:t>+</a:t>
            </a:r>
            <a:r>
              <a:rPr lang="en-US" sz="1800" dirty="0" smtClean="0">
                <a:solidFill>
                  <a:srgbClr val="FFFFFF"/>
                </a:solidFill>
              </a:rPr>
              <a:t>XIA LLC, Hayward, CA, USA</a:t>
            </a:r>
            <a:br>
              <a:rPr lang="en-US" sz="1800" dirty="0" smtClean="0">
                <a:solidFill>
                  <a:srgbClr val="FFFFFF"/>
                </a:solidFill>
              </a:rPr>
            </a:br>
            <a:r>
              <a:rPr lang="en-US" sz="1800" baseline="30000" dirty="0">
                <a:solidFill>
                  <a:schemeClr val="tx1"/>
                </a:solidFill>
              </a:rPr>
              <a:t>++ </a:t>
            </a:r>
            <a:r>
              <a:rPr lang="en-US" sz="1800" dirty="0" smtClean="0">
                <a:solidFill>
                  <a:srgbClr val="FFFFFF"/>
                </a:solidFill>
              </a:rPr>
              <a:t>STAR Cryoelectronics Inc., Santa Fe, NM, USA</a:t>
            </a:r>
            <a:r>
              <a:rPr lang="en-US" sz="1600" dirty="0">
                <a:solidFill>
                  <a:srgbClr val="FFFFFF"/>
                </a:solidFill>
              </a:rPr>
              <a:t/>
            </a:r>
            <a:br>
              <a:rPr lang="en-US" sz="1600" dirty="0">
                <a:solidFill>
                  <a:srgbClr val="FFFFFF"/>
                </a:solidFill>
              </a:rPr>
            </a:br>
            <a:r>
              <a:rPr lang="en-US" sz="1600" dirty="0" smtClean="0">
                <a:solidFill>
                  <a:srgbClr val="FFFFFF"/>
                </a:solidFill>
              </a:rPr>
              <a:t/>
            </a:r>
            <a:br>
              <a:rPr lang="en-US" sz="1600" dirty="0" smtClean="0">
                <a:solidFill>
                  <a:srgbClr val="FFFFFF"/>
                </a:solidFill>
              </a:rPr>
            </a:br>
            <a:r>
              <a:rPr lang="en-US" sz="1600" dirty="0">
                <a:solidFill>
                  <a:srgbClr val="FFFFFF"/>
                </a:solidFill>
              </a:rPr>
              <a:t/>
            </a:r>
            <a:br>
              <a:rPr lang="en-US" sz="1600" dirty="0">
                <a:solidFill>
                  <a:srgbClr val="FFFFFF"/>
                </a:solidFill>
              </a:rPr>
            </a:br>
            <a:r>
              <a:rPr lang="en-US" sz="1400" b="1" baseline="30000" dirty="0">
                <a:solidFill>
                  <a:srgbClr val="FFFFFF"/>
                </a:solidFill>
              </a:rPr>
              <a:t/>
            </a:r>
            <a:br>
              <a:rPr lang="en-US" sz="1400" b="1" baseline="30000" dirty="0">
                <a:solidFill>
                  <a:srgbClr val="FFFFFF"/>
                </a:solidFill>
              </a:rPr>
            </a:br>
            <a:r>
              <a:rPr lang="en-US" sz="1400" b="1" baseline="30000" dirty="0">
                <a:solidFill>
                  <a:schemeClr val="tx1"/>
                </a:solidFill>
              </a:rPr>
              <a:t> </a:t>
            </a:r>
          </a:p>
        </p:txBody>
      </p:sp>
      <p:sp>
        <p:nvSpPr>
          <p:cNvPr id="2" name="Slide Number Placeholder 1"/>
          <p:cNvSpPr>
            <a:spLocks noGrp="1"/>
          </p:cNvSpPr>
          <p:nvPr>
            <p:ph type="sldNum" sz="quarter" idx="12"/>
          </p:nvPr>
        </p:nvSpPr>
        <p:spPr/>
        <p:txBody>
          <a:bodyPr/>
          <a:lstStyle/>
          <a:p>
            <a:fld id="{20979B8F-D176-4952-A52A-55E939119655}" type="slidenum">
              <a:rPr lang="en-US" smtClean="0"/>
              <a:pPr/>
              <a:t>1</a:t>
            </a:fld>
            <a:endParaRPr lang="en-US" dirty="0"/>
          </a:p>
        </p:txBody>
      </p:sp>
      <p:sp>
        <p:nvSpPr>
          <p:cNvPr id="3" name="Rectangle 2"/>
          <p:cNvSpPr/>
          <p:nvPr/>
        </p:nvSpPr>
        <p:spPr>
          <a:xfrm>
            <a:off x="690465" y="1113816"/>
            <a:ext cx="7763070" cy="923330"/>
          </a:xfrm>
          <a:prstGeom prst="rect">
            <a:avLst/>
          </a:prstGeom>
        </p:spPr>
        <p:txBody>
          <a:bodyPr wrap="square">
            <a:spAutoFit/>
          </a:bodyPr>
          <a:lstStyle/>
          <a:p>
            <a:pPr algn="ctr"/>
            <a:r>
              <a:rPr lang="en-US" sz="1800" b="1" dirty="0">
                <a:solidFill>
                  <a:srgbClr val="FFC000"/>
                </a:solidFill>
              </a:rPr>
              <a:t>Mass-to-charge and Energy Distributions of Electrosprayed and Matrix-assisted Laser Desorbed Ions Measured by Nb- and Ta- Superconducting Tunnel Junction Cryodetection Mass Spectrometry</a:t>
            </a:r>
            <a:endParaRPr lang="en-US" sz="1800" dirty="0"/>
          </a:p>
        </p:txBody>
      </p:sp>
      <p:grpSp>
        <p:nvGrpSpPr>
          <p:cNvPr id="7" name="Group 6"/>
          <p:cNvGrpSpPr/>
          <p:nvPr/>
        </p:nvGrpSpPr>
        <p:grpSpPr>
          <a:xfrm>
            <a:off x="8109098" y="5879212"/>
            <a:ext cx="1034902" cy="978788"/>
            <a:chOff x="6910157" y="4961863"/>
            <a:chExt cx="2139331" cy="2108199"/>
          </a:xfrm>
        </p:grpSpPr>
        <p:pic>
          <p:nvPicPr>
            <p:cNvPr id="11" name="Picture 65" descr="sealgraphi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28894" y="5281501"/>
              <a:ext cx="1508332" cy="1468924"/>
            </a:xfrm>
            <a:prstGeom prst="rect">
              <a:avLst/>
            </a:prstGeom>
            <a:solidFill>
              <a:schemeClr val="bg1"/>
            </a:solidFill>
          </p:spPr>
        </p:pic>
        <p:sp>
          <p:nvSpPr>
            <p:cNvPr id="6" name="Donut 5"/>
            <p:cNvSpPr/>
            <p:nvPr/>
          </p:nvSpPr>
          <p:spPr>
            <a:xfrm>
              <a:off x="6910157" y="4961863"/>
              <a:ext cx="2139331" cy="2108199"/>
            </a:xfrm>
            <a:prstGeom prst="donut">
              <a:avLst>
                <a:gd name="adj" fmla="val 15325"/>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4" name="Picture 3"/>
          <p:cNvPicPr>
            <a:picLocks noChangeAspect="1"/>
          </p:cNvPicPr>
          <p:nvPr/>
        </p:nvPicPr>
        <p:blipFill>
          <a:blip r:embed="rId4">
            <a:duotone>
              <a:schemeClr val="accent1">
                <a:shade val="45000"/>
                <a:satMod val="135000"/>
              </a:schemeClr>
              <a:prstClr val="white"/>
            </a:duotone>
          </a:blip>
          <a:stretch>
            <a:fillRect/>
          </a:stretch>
        </p:blipFill>
        <p:spPr>
          <a:xfrm>
            <a:off x="3516623" y="6135502"/>
            <a:ext cx="2110754" cy="535173"/>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380" y="6074678"/>
            <a:ext cx="779250" cy="783322"/>
          </a:xfrm>
          <a:prstGeom prst="rect">
            <a:avLst/>
          </a:prstGeom>
        </p:spPr>
      </p:pic>
    </p:spTree>
    <p:extLst>
      <p:ext uri="{BB962C8B-B14F-4D97-AF65-F5344CB8AC3E}">
        <p14:creationId xmlns:p14="http://schemas.microsoft.com/office/powerpoint/2010/main" val="10122842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8367" y="4327990"/>
            <a:ext cx="8225551" cy="2423006"/>
          </a:xfrm>
          <a:prstGeom prst="rect">
            <a:avLst/>
          </a:prstGeom>
        </p:spPr>
      </p:pic>
      <p:sp>
        <p:nvSpPr>
          <p:cNvPr id="85" name="Title 1"/>
          <p:cNvSpPr txBox="1">
            <a:spLocks/>
          </p:cNvSpPr>
          <p:nvPr/>
        </p:nvSpPr>
        <p:spPr bwMode="auto">
          <a:xfrm>
            <a:off x="0" y="0"/>
            <a:ext cx="9143999" cy="571061"/>
          </a:xfrm>
          <a:prstGeom prst="rect">
            <a:avLst/>
          </a:prstGeom>
          <a:solidFill>
            <a:srgbClr val="000000"/>
          </a:solidFill>
          <a:ln>
            <a:noFill/>
          </a:ln>
          <a:effectLs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sz="1600" b="1" kern="0" dirty="0" smtClean="0">
                <a:solidFill>
                  <a:srgbClr val="FFC000"/>
                </a:solidFill>
                <a:latin typeface="Arial"/>
              </a:rPr>
              <a:t>Macromolecular MALDI  Nb-STJ Cryodetection MS of Virus Particles</a:t>
            </a:r>
            <a:endParaRPr lang="en-US" sz="1600" b="1" kern="0" dirty="0">
              <a:solidFill>
                <a:srgbClr val="FFC000"/>
              </a:solidFill>
              <a:latin typeface="Arial"/>
            </a:endParaRPr>
          </a:p>
        </p:txBody>
      </p:sp>
      <p:pic>
        <p:nvPicPr>
          <p:cNvPr id="1052"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93727" y="2877378"/>
            <a:ext cx="1237265" cy="2136244"/>
          </a:xfrm>
          <a:prstGeom prst="rect">
            <a:avLst/>
          </a:prstGeom>
          <a:noFill/>
          <a:extLst>
            <a:ext uri="{909E8E84-426E-40DD-AFC4-6F175D3DCCD1}">
              <a14:hiddenFill xmlns:a14="http://schemas.microsoft.com/office/drawing/2010/main">
                <a:solidFill>
                  <a:srgbClr val="FFFFFF"/>
                </a:solidFill>
              </a14:hiddenFill>
            </a:ext>
          </a:extLst>
        </p:spPr>
      </p:pic>
      <p:pic>
        <p:nvPicPr>
          <p:cNvPr id="1051" name="Picture 9"/>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24726" y="1838806"/>
            <a:ext cx="1245230" cy="11581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Logan Plat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64051" y="787473"/>
            <a:ext cx="508674" cy="508675"/>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7" name="Picture 3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72145" y="1471214"/>
            <a:ext cx="485867" cy="485867"/>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70456" y="2230484"/>
            <a:ext cx="491368" cy="491368"/>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8332656" y="1251141"/>
            <a:ext cx="988742" cy="230832"/>
          </a:xfrm>
          <a:prstGeom prst="rect">
            <a:avLst/>
          </a:prstGeom>
          <a:noFill/>
        </p:spPr>
        <p:txBody>
          <a:bodyPr wrap="square" rtlCol="0">
            <a:spAutoFit/>
          </a:bodyPr>
          <a:lstStyle/>
          <a:p>
            <a:pPr algn="ctr" fontAlgn="auto">
              <a:spcBef>
                <a:spcPts val="0"/>
              </a:spcBef>
              <a:spcAft>
                <a:spcPts val="0"/>
              </a:spcAft>
            </a:pPr>
            <a:r>
              <a:rPr lang="en-US" sz="900" dirty="0" smtClean="0">
                <a:solidFill>
                  <a:prstClr val="black"/>
                </a:solidFill>
                <a:latin typeface="Calibri"/>
              </a:rPr>
              <a:t>Logan Plath</a:t>
            </a:r>
            <a:endParaRPr lang="en-US" sz="900" dirty="0">
              <a:solidFill>
                <a:prstClr val="black"/>
              </a:solidFill>
              <a:latin typeface="Calibri"/>
            </a:endParaRPr>
          </a:p>
        </p:txBody>
      </p:sp>
      <p:sp>
        <p:nvSpPr>
          <p:cNvPr id="3" name="Rectangle 2"/>
          <p:cNvSpPr/>
          <p:nvPr/>
        </p:nvSpPr>
        <p:spPr>
          <a:xfrm>
            <a:off x="798089" y="1485276"/>
            <a:ext cx="7191392" cy="307777"/>
          </a:xfrm>
          <a:prstGeom prst="rect">
            <a:avLst/>
          </a:prstGeom>
        </p:spPr>
        <p:txBody>
          <a:bodyPr wrap="none">
            <a:spAutoFit/>
          </a:bodyPr>
          <a:lstStyle/>
          <a:p>
            <a:pPr algn="ctr">
              <a:defRPr/>
            </a:pPr>
            <a:r>
              <a:rPr lang="en-US" b="1" kern="0" dirty="0" smtClean="0">
                <a:solidFill>
                  <a:prstClr val="black"/>
                </a:solidFill>
                <a:latin typeface="Arial"/>
              </a:rPr>
              <a:t>Intact Separation of </a:t>
            </a:r>
            <a:r>
              <a:rPr lang="en-US" b="1" kern="0" dirty="0">
                <a:solidFill>
                  <a:prstClr val="black"/>
                </a:solidFill>
                <a:latin typeface="Arial"/>
              </a:rPr>
              <a:t>T</a:t>
            </a:r>
            <a:r>
              <a:rPr lang="en-US" b="1" kern="0" dirty="0" smtClean="0">
                <a:solidFill>
                  <a:prstClr val="black"/>
                </a:solidFill>
                <a:latin typeface="Arial"/>
              </a:rPr>
              <a:t>wo Whole </a:t>
            </a:r>
            <a:r>
              <a:rPr lang="en-US" b="1" kern="0" dirty="0" err="1" smtClean="0">
                <a:solidFill>
                  <a:prstClr val="black"/>
                </a:solidFill>
                <a:latin typeface="Arial"/>
              </a:rPr>
              <a:t>Virions</a:t>
            </a:r>
            <a:r>
              <a:rPr lang="en-US" b="1" kern="0" dirty="0" smtClean="0">
                <a:solidFill>
                  <a:prstClr val="black"/>
                </a:solidFill>
                <a:latin typeface="Arial"/>
              </a:rPr>
              <a:t> of Cowpea </a:t>
            </a:r>
            <a:r>
              <a:rPr lang="en-US" b="1" kern="0" dirty="0">
                <a:solidFill>
                  <a:prstClr val="black"/>
                </a:solidFill>
                <a:latin typeface="Arial"/>
              </a:rPr>
              <a:t>Mosaic </a:t>
            </a:r>
            <a:r>
              <a:rPr lang="en-US" b="1" kern="0" dirty="0" smtClean="0">
                <a:solidFill>
                  <a:prstClr val="black"/>
                </a:solidFill>
                <a:latin typeface="Arial"/>
              </a:rPr>
              <a:t>Virus (CPMV)  ~ 5MDa   </a:t>
            </a:r>
            <a:endParaRPr lang="en-US" b="1" kern="0" dirty="0">
              <a:solidFill>
                <a:prstClr val="black"/>
              </a:solidFill>
              <a:latin typeface="Arial"/>
            </a:endParaRPr>
          </a:p>
        </p:txBody>
      </p:sp>
      <p:sp>
        <p:nvSpPr>
          <p:cNvPr id="11" name="TextBox 10"/>
          <p:cNvSpPr txBox="1"/>
          <p:nvPr/>
        </p:nvSpPr>
        <p:spPr>
          <a:xfrm>
            <a:off x="8430811" y="2666653"/>
            <a:ext cx="767347" cy="369332"/>
          </a:xfrm>
          <a:prstGeom prst="rect">
            <a:avLst/>
          </a:prstGeom>
          <a:noFill/>
        </p:spPr>
        <p:txBody>
          <a:bodyPr wrap="square" rtlCol="0">
            <a:spAutoFit/>
          </a:bodyPr>
          <a:lstStyle/>
          <a:p>
            <a:pPr algn="ctr" fontAlgn="auto">
              <a:spcBef>
                <a:spcPts val="0"/>
              </a:spcBef>
              <a:spcAft>
                <a:spcPts val="0"/>
              </a:spcAft>
            </a:pPr>
            <a:r>
              <a:rPr lang="en-US" sz="900" dirty="0" smtClean="0">
                <a:solidFill>
                  <a:prstClr val="black"/>
                </a:solidFill>
                <a:latin typeface="Calibri"/>
              </a:rPr>
              <a:t>Dr. David Sipe</a:t>
            </a:r>
            <a:endParaRPr lang="en-US" sz="900" dirty="0">
              <a:solidFill>
                <a:prstClr val="black"/>
              </a:solidFill>
              <a:latin typeface="Calibri"/>
            </a:endParaRPr>
          </a:p>
        </p:txBody>
      </p:sp>
      <p:sp>
        <p:nvSpPr>
          <p:cNvPr id="12" name="TextBox 11"/>
          <p:cNvSpPr txBox="1"/>
          <p:nvPr/>
        </p:nvSpPr>
        <p:spPr>
          <a:xfrm>
            <a:off x="8454059" y="1891738"/>
            <a:ext cx="744099" cy="369332"/>
          </a:xfrm>
          <a:prstGeom prst="rect">
            <a:avLst/>
          </a:prstGeom>
          <a:noFill/>
        </p:spPr>
        <p:txBody>
          <a:bodyPr wrap="square" rtlCol="0">
            <a:spAutoFit/>
          </a:bodyPr>
          <a:lstStyle/>
          <a:p>
            <a:pPr algn="ctr" fontAlgn="auto">
              <a:spcBef>
                <a:spcPts val="0"/>
              </a:spcBef>
              <a:spcAft>
                <a:spcPts val="0"/>
              </a:spcAft>
            </a:pPr>
            <a:r>
              <a:rPr lang="en-US" sz="900" dirty="0" smtClean="0">
                <a:solidFill>
                  <a:prstClr val="black"/>
                </a:solidFill>
                <a:latin typeface="Calibri"/>
              </a:rPr>
              <a:t>Jonathan Feldman</a:t>
            </a:r>
            <a:endParaRPr lang="en-US" sz="900" dirty="0">
              <a:solidFill>
                <a:prstClr val="black"/>
              </a:solidFill>
              <a:latin typeface="Calibri"/>
            </a:endParaRPr>
          </a:p>
        </p:txBody>
      </p:sp>
      <p:pic>
        <p:nvPicPr>
          <p:cNvPr id="1041" name="Picture 6" descr="C:\Users\Mark Bier\Pictures\CPMV_CL.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55603" y="1891738"/>
            <a:ext cx="3339886" cy="205384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7" descr="C:\Users\Mark Bier\Pictures\CPMV_FA_1%AA.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81468" y="1880443"/>
            <a:ext cx="3328539" cy="2080262"/>
          </a:xfrm>
          <a:prstGeom prst="rect">
            <a:avLst/>
          </a:prstGeom>
          <a:noFill/>
          <a:extLst>
            <a:ext uri="{909E8E84-426E-40DD-AFC4-6F175D3DCCD1}">
              <a14:hiddenFill xmlns:a14="http://schemas.microsoft.com/office/drawing/2010/main">
                <a:solidFill>
                  <a:srgbClr val="FFFFFF"/>
                </a:solidFill>
              </a14:hiddenFill>
            </a:ext>
          </a:extLst>
        </p:spPr>
      </p:pic>
      <p:sp>
        <p:nvSpPr>
          <p:cNvPr id="1043" name="TextBox 1042"/>
          <p:cNvSpPr txBox="1"/>
          <p:nvPr/>
        </p:nvSpPr>
        <p:spPr>
          <a:xfrm>
            <a:off x="6083210" y="3107411"/>
            <a:ext cx="1511085" cy="307777"/>
          </a:xfrm>
          <a:prstGeom prst="rect">
            <a:avLst/>
          </a:prstGeom>
          <a:noFill/>
        </p:spPr>
        <p:txBody>
          <a:bodyPr wrap="square" rtlCol="0">
            <a:spAutoFit/>
          </a:bodyPr>
          <a:lstStyle/>
          <a:p>
            <a:pPr fontAlgn="auto">
              <a:spcBef>
                <a:spcPts val="0"/>
              </a:spcBef>
              <a:spcAft>
                <a:spcPts val="0"/>
              </a:spcAft>
            </a:pPr>
            <a:r>
              <a:rPr lang="en-US" dirty="0" smtClean="0">
                <a:solidFill>
                  <a:prstClr val="black"/>
                </a:solidFill>
                <a:latin typeface="Calibri"/>
              </a:rPr>
              <a:t>Cross-linked</a:t>
            </a:r>
            <a:endParaRPr lang="en-US" dirty="0">
              <a:solidFill>
                <a:prstClr val="black"/>
              </a:solidFill>
              <a:latin typeface="Calibri"/>
            </a:endParaRPr>
          </a:p>
        </p:txBody>
      </p:sp>
      <p:sp>
        <p:nvSpPr>
          <p:cNvPr id="103" name="TextBox 102"/>
          <p:cNvSpPr txBox="1"/>
          <p:nvPr/>
        </p:nvSpPr>
        <p:spPr>
          <a:xfrm>
            <a:off x="8248907" y="4375891"/>
            <a:ext cx="1107627" cy="507831"/>
          </a:xfrm>
          <a:prstGeom prst="rect">
            <a:avLst/>
          </a:prstGeom>
          <a:noFill/>
        </p:spPr>
        <p:txBody>
          <a:bodyPr wrap="square" rtlCol="0">
            <a:spAutoFit/>
          </a:bodyPr>
          <a:lstStyle/>
          <a:p>
            <a:pPr algn="ctr" fontAlgn="auto">
              <a:spcBef>
                <a:spcPts val="0"/>
              </a:spcBef>
              <a:spcAft>
                <a:spcPts val="0"/>
              </a:spcAft>
            </a:pPr>
            <a:r>
              <a:rPr lang="en-US" sz="900" dirty="0" smtClean="0">
                <a:solidFill>
                  <a:prstClr val="black"/>
                </a:solidFill>
                <a:latin typeface="Calibri"/>
              </a:rPr>
              <a:t>Prof. Nicole Steinmetz</a:t>
            </a:r>
          </a:p>
          <a:p>
            <a:pPr algn="ctr" fontAlgn="auto">
              <a:spcBef>
                <a:spcPts val="0"/>
              </a:spcBef>
              <a:spcAft>
                <a:spcPts val="0"/>
              </a:spcAft>
            </a:pPr>
            <a:r>
              <a:rPr lang="en-US" sz="900" dirty="0" smtClean="0">
                <a:solidFill>
                  <a:prstClr val="black"/>
                </a:solidFill>
                <a:latin typeface="Calibri"/>
              </a:rPr>
              <a:t> (CWRU)</a:t>
            </a:r>
            <a:endParaRPr lang="en-US" sz="900" dirty="0">
              <a:solidFill>
                <a:prstClr val="black"/>
              </a:solidFill>
              <a:latin typeface="Calibri"/>
            </a:endParaRPr>
          </a:p>
        </p:txBody>
      </p:sp>
      <p:pic>
        <p:nvPicPr>
          <p:cNvPr id="33" name="Picture 16"/>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546331" y="2999181"/>
            <a:ext cx="520092" cy="571081"/>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17"/>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562730" y="3880651"/>
            <a:ext cx="514026" cy="542137"/>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6" name="TextBox 105"/>
          <p:cNvSpPr txBox="1"/>
          <p:nvPr/>
        </p:nvSpPr>
        <p:spPr>
          <a:xfrm>
            <a:off x="8443726" y="3531975"/>
            <a:ext cx="767347" cy="369332"/>
          </a:xfrm>
          <a:prstGeom prst="rect">
            <a:avLst/>
          </a:prstGeom>
          <a:noFill/>
        </p:spPr>
        <p:txBody>
          <a:bodyPr wrap="square" rtlCol="0">
            <a:spAutoFit/>
          </a:bodyPr>
          <a:lstStyle/>
          <a:p>
            <a:pPr algn="ctr" fontAlgn="auto">
              <a:spcBef>
                <a:spcPts val="0"/>
              </a:spcBef>
              <a:spcAft>
                <a:spcPts val="0"/>
              </a:spcAft>
            </a:pPr>
            <a:r>
              <a:rPr lang="en-US" sz="900" dirty="0" smtClean="0">
                <a:solidFill>
                  <a:prstClr val="black"/>
                </a:solidFill>
                <a:latin typeface="Calibri"/>
              </a:rPr>
              <a:t>Anna Czapar (CWRU)</a:t>
            </a:r>
            <a:endParaRPr lang="en-US" sz="900" dirty="0">
              <a:solidFill>
                <a:prstClr val="black"/>
              </a:solidFill>
              <a:latin typeface="Calibri"/>
            </a:endParaRPr>
          </a:p>
        </p:txBody>
      </p:sp>
      <p:pic>
        <p:nvPicPr>
          <p:cNvPr id="35" name="Picture 1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531271" y="5702037"/>
            <a:ext cx="542902" cy="552773"/>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8" name="TextBox 107"/>
          <p:cNvSpPr txBox="1"/>
          <p:nvPr/>
        </p:nvSpPr>
        <p:spPr>
          <a:xfrm>
            <a:off x="8350818" y="6225756"/>
            <a:ext cx="903804" cy="369332"/>
          </a:xfrm>
          <a:prstGeom prst="rect">
            <a:avLst/>
          </a:prstGeom>
          <a:noFill/>
        </p:spPr>
        <p:txBody>
          <a:bodyPr wrap="square" rtlCol="0">
            <a:spAutoFit/>
          </a:bodyPr>
          <a:lstStyle/>
          <a:p>
            <a:pPr algn="ctr" fontAlgn="auto">
              <a:spcBef>
                <a:spcPts val="0"/>
              </a:spcBef>
              <a:spcAft>
                <a:spcPts val="0"/>
              </a:spcAft>
            </a:pPr>
            <a:r>
              <a:rPr lang="en-US" sz="900" dirty="0" smtClean="0">
                <a:solidFill>
                  <a:prstClr val="black"/>
                </a:solidFill>
                <a:latin typeface="Calibri"/>
              </a:rPr>
              <a:t>Prof. Roger Hendrix (Pitt)</a:t>
            </a:r>
            <a:endParaRPr lang="en-US" sz="900" dirty="0">
              <a:solidFill>
                <a:prstClr val="black"/>
              </a:solidFill>
              <a:latin typeface="Calibri"/>
            </a:endParaRPr>
          </a:p>
        </p:txBody>
      </p:sp>
      <p:pic>
        <p:nvPicPr>
          <p:cNvPr id="36" name="Picture 1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562728" y="4850999"/>
            <a:ext cx="503695" cy="569837"/>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 name="TextBox 111"/>
          <p:cNvSpPr txBox="1"/>
          <p:nvPr/>
        </p:nvSpPr>
        <p:spPr>
          <a:xfrm>
            <a:off x="8444657" y="5361759"/>
            <a:ext cx="730255" cy="369332"/>
          </a:xfrm>
          <a:prstGeom prst="rect">
            <a:avLst/>
          </a:prstGeom>
          <a:noFill/>
        </p:spPr>
        <p:txBody>
          <a:bodyPr wrap="square" rtlCol="0">
            <a:spAutoFit/>
          </a:bodyPr>
          <a:lstStyle/>
          <a:p>
            <a:pPr algn="ctr" fontAlgn="auto">
              <a:spcBef>
                <a:spcPts val="0"/>
              </a:spcBef>
              <a:spcAft>
                <a:spcPts val="0"/>
              </a:spcAft>
            </a:pPr>
            <a:r>
              <a:rPr lang="en-US" sz="900" dirty="0" smtClean="0">
                <a:solidFill>
                  <a:prstClr val="black"/>
                </a:solidFill>
                <a:latin typeface="Calibri"/>
              </a:rPr>
              <a:t>Prof.  Bob Duda (Pitt)</a:t>
            </a:r>
            <a:endParaRPr lang="en-US" sz="900" dirty="0">
              <a:solidFill>
                <a:prstClr val="black"/>
              </a:solidFill>
              <a:latin typeface="Calibri"/>
            </a:endParaRPr>
          </a:p>
        </p:txBody>
      </p:sp>
      <p:sp>
        <p:nvSpPr>
          <p:cNvPr id="39" name="Down Arrow 38"/>
          <p:cNvSpPr/>
          <p:nvPr/>
        </p:nvSpPr>
        <p:spPr>
          <a:xfrm>
            <a:off x="4013002" y="5729810"/>
            <a:ext cx="159685" cy="407859"/>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pic>
        <p:nvPicPr>
          <p:cNvPr id="14" name="Picture 13"/>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100000" l="435" r="100000"/>
                    </a14:imgEffect>
                  </a14:imgLayer>
                </a14:imgProps>
              </a:ext>
              <a:ext uri="{28A0092B-C50C-407E-A947-70E740481C1C}">
                <a14:useLocalDpi xmlns:a14="http://schemas.microsoft.com/office/drawing/2010/main" val="0"/>
              </a:ext>
            </a:extLst>
          </a:blip>
          <a:srcRect/>
          <a:stretch>
            <a:fillRect/>
          </a:stretch>
        </p:blipFill>
        <p:spPr bwMode="auto">
          <a:xfrm>
            <a:off x="9272328" y="4685173"/>
            <a:ext cx="1025792" cy="970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p:cNvSpPr txBox="1"/>
          <p:nvPr/>
        </p:nvSpPr>
        <p:spPr>
          <a:xfrm>
            <a:off x="7044238" y="5154517"/>
            <a:ext cx="805912" cy="307777"/>
          </a:xfrm>
          <a:prstGeom prst="rect">
            <a:avLst/>
          </a:prstGeom>
          <a:noFill/>
          <a:ln>
            <a:noFill/>
          </a:ln>
        </p:spPr>
        <p:txBody>
          <a:bodyPr wrap="square" rtlCol="0">
            <a:spAutoFit/>
          </a:bodyPr>
          <a:lstStyle/>
          <a:p>
            <a:pPr fontAlgn="auto">
              <a:spcBef>
                <a:spcPts val="0"/>
              </a:spcBef>
              <a:spcAft>
                <a:spcPts val="0"/>
              </a:spcAft>
            </a:pPr>
            <a:r>
              <a:rPr lang="en-US" dirty="0" smtClean="0">
                <a:solidFill>
                  <a:schemeClr val="bg1"/>
                </a:solidFill>
                <a:latin typeface="Calibri"/>
              </a:rPr>
              <a:t>54 nm</a:t>
            </a:r>
          </a:p>
        </p:txBody>
      </p:sp>
      <p:cxnSp>
        <p:nvCxnSpPr>
          <p:cNvPr id="37" name="Straight Connector 36"/>
          <p:cNvCxnSpPr/>
          <p:nvPr/>
        </p:nvCxnSpPr>
        <p:spPr>
          <a:xfrm>
            <a:off x="6966992" y="5434205"/>
            <a:ext cx="796965" cy="5134"/>
          </a:xfrm>
          <a:prstGeom prst="line">
            <a:avLst/>
          </a:prstGeom>
          <a:ln w="12700">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pic>
        <p:nvPicPr>
          <p:cNvPr id="38" name="Picture 3"/>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434147" y="1965564"/>
            <a:ext cx="848145" cy="59178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TextBox 40"/>
          <p:cNvSpPr txBox="1"/>
          <p:nvPr/>
        </p:nvSpPr>
        <p:spPr>
          <a:xfrm>
            <a:off x="7672479" y="2515640"/>
            <a:ext cx="805912" cy="230832"/>
          </a:xfrm>
          <a:prstGeom prst="rect">
            <a:avLst/>
          </a:prstGeom>
          <a:noFill/>
        </p:spPr>
        <p:txBody>
          <a:bodyPr wrap="square" rtlCol="0">
            <a:spAutoFit/>
          </a:bodyPr>
          <a:lstStyle/>
          <a:p>
            <a:pPr fontAlgn="auto">
              <a:spcBef>
                <a:spcPts val="0"/>
              </a:spcBef>
              <a:spcAft>
                <a:spcPts val="0"/>
              </a:spcAft>
            </a:pPr>
            <a:r>
              <a:rPr lang="en-US" sz="900" dirty="0" err="1" smtClean="0">
                <a:solidFill>
                  <a:prstClr val="black"/>
                </a:solidFill>
                <a:latin typeface="Calibri"/>
              </a:rPr>
              <a:t>kTh</a:t>
            </a:r>
            <a:endParaRPr lang="en-US" sz="900" dirty="0" smtClean="0">
              <a:solidFill>
                <a:prstClr val="black"/>
              </a:solidFill>
              <a:latin typeface="Calibri"/>
            </a:endParaRPr>
          </a:p>
        </p:txBody>
      </p:sp>
      <p:sp>
        <p:nvSpPr>
          <p:cNvPr id="42" name="TextBox 41"/>
          <p:cNvSpPr txBox="1"/>
          <p:nvPr/>
        </p:nvSpPr>
        <p:spPr>
          <a:xfrm rot="16200000">
            <a:off x="6962519" y="2140735"/>
            <a:ext cx="805912" cy="215444"/>
          </a:xfrm>
          <a:prstGeom prst="rect">
            <a:avLst/>
          </a:prstGeom>
          <a:noFill/>
        </p:spPr>
        <p:txBody>
          <a:bodyPr wrap="square" rtlCol="0">
            <a:spAutoFit/>
          </a:bodyPr>
          <a:lstStyle/>
          <a:p>
            <a:pPr algn="ctr" fontAlgn="auto">
              <a:spcBef>
                <a:spcPts val="0"/>
              </a:spcBef>
              <a:spcAft>
                <a:spcPts val="0"/>
              </a:spcAft>
            </a:pPr>
            <a:r>
              <a:rPr lang="en-US" sz="800" dirty="0" smtClean="0">
                <a:solidFill>
                  <a:prstClr val="black"/>
                </a:solidFill>
                <a:latin typeface="Arial" pitchFamily="34" charset="0"/>
                <a:cs typeface="Arial" pitchFamily="34" charset="0"/>
              </a:rPr>
              <a:t>Energy</a:t>
            </a:r>
          </a:p>
        </p:txBody>
      </p:sp>
      <p:sp>
        <p:nvSpPr>
          <p:cNvPr id="16" name="Rectangle 15"/>
          <p:cNvSpPr/>
          <p:nvPr/>
        </p:nvSpPr>
        <p:spPr>
          <a:xfrm>
            <a:off x="2266968" y="4046898"/>
            <a:ext cx="4777270" cy="307777"/>
          </a:xfrm>
          <a:prstGeom prst="rect">
            <a:avLst/>
          </a:prstGeom>
        </p:spPr>
        <p:txBody>
          <a:bodyPr wrap="none">
            <a:spAutoFit/>
          </a:bodyPr>
          <a:lstStyle/>
          <a:p>
            <a:pPr algn="ctr">
              <a:defRPr/>
            </a:pPr>
            <a:r>
              <a:rPr lang="en-US" b="1" kern="0" dirty="0" smtClean="0">
                <a:solidFill>
                  <a:prstClr val="black"/>
                </a:solidFill>
                <a:latin typeface="Arial"/>
              </a:rPr>
              <a:t>Capsid of Bacteriophage HK97 at 13MDa                      </a:t>
            </a:r>
            <a:endParaRPr lang="en-US" b="1" kern="0" dirty="0">
              <a:solidFill>
                <a:prstClr val="black"/>
              </a:solidFill>
              <a:latin typeface="Arial"/>
            </a:endParaRPr>
          </a:p>
        </p:txBody>
      </p:sp>
      <p:sp>
        <p:nvSpPr>
          <p:cNvPr id="17" name="Rectangle 16"/>
          <p:cNvSpPr/>
          <p:nvPr/>
        </p:nvSpPr>
        <p:spPr>
          <a:xfrm>
            <a:off x="1964675" y="4485933"/>
            <a:ext cx="811441" cy="307777"/>
          </a:xfrm>
          <a:prstGeom prst="rect">
            <a:avLst/>
          </a:prstGeom>
        </p:spPr>
        <p:txBody>
          <a:bodyPr wrap="none">
            <a:spAutoFit/>
          </a:bodyPr>
          <a:lstStyle/>
          <a:p>
            <a:pPr fontAlgn="auto">
              <a:spcBef>
                <a:spcPts val="0"/>
              </a:spcBef>
              <a:spcAft>
                <a:spcPts val="0"/>
              </a:spcAft>
            </a:pPr>
            <a:r>
              <a:rPr lang="en-US" kern="0" dirty="0">
                <a:solidFill>
                  <a:prstClr val="black"/>
                </a:solidFill>
                <a:latin typeface="Arial"/>
              </a:rPr>
              <a:t>Head II </a:t>
            </a:r>
            <a:endParaRPr lang="en-US" dirty="0">
              <a:solidFill>
                <a:prstClr val="black"/>
              </a:solidFill>
              <a:latin typeface="Calibri"/>
            </a:endParaRPr>
          </a:p>
        </p:txBody>
      </p:sp>
      <p:sp>
        <p:nvSpPr>
          <p:cNvPr id="79" name="Rectangle 78"/>
          <p:cNvSpPr/>
          <p:nvPr/>
        </p:nvSpPr>
        <p:spPr>
          <a:xfrm>
            <a:off x="10434823" y="4116601"/>
            <a:ext cx="447558" cy="369332"/>
          </a:xfrm>
          <a:prstGeom prst="rect">
            <a:avLst/>
          </a:prstGeom>
        </p:spPr>
        <p:txBody>
          <a:bodyPr wrap="none">
            <a:spAutoFit/>
          </a:bodyPr>
          <a:lstStyle/>
          <a:p>
            <a:pPr fontAlgn="auto">
              <a:spcBef>
                <a:spcPts val="0"/>
              </a:spcBef>
              <a:spcAft>
                <a:spcPts val="0"/>
              </a:spcAft>
            </a:pPr>
            <a:r>
              <a:rPr lang="en-US" sz="1800" kern="0" dirty="0" smtClean="0">
                <a:solidFill>
                  <a:prstClr val="black"/>
                </a:solidFill>
                <a:latin typeface="Arial"/>
              </a:rPr>
              <a:t>+1</a:t>
            </a:r>
            <a:endParaRPr lang="en-US" sz="1800" dirty="0">
              <a:solidFill>
                <a:prstClr val="black"/>
              </a:solidFill>
              <a:latin typeface="Calibri"/>
            </a:endParaRPr>
          </a:p>
        </p:txBody>
      </p:sp>
      <p:sp>
        <p:nvSpPr>
          <p:cNvPr id="87" name="Title 1"/>
          <p:cNvSpPr>
            <a:spLocks noGrp="1"/>
          </p:cNvSpPr>
          <p:nvPr>
            <p:ph type="title"/>
          </p:nvPr>
        </p:nvSpPr>
        <p:spPr>
          <a:xfrm>
            <a:off x="395207" y="455278"/>
            <a:ext cx="8229600" cy="1143000"/>
          </a:xfrm>
        </p:spPr>
        <p:txBody>
          <a:bodyPr>
            <a:noAutofit/>
          </a:bodyPr>
          <a:lstStyle/>
          <a:p>
            <a:pPr algn="l"/>
            <a:r>
              <a:rPr lang="en-US" sz="1400" dirty="0" smtClean="0">
                <a:latin typeface="Arial" pitchFamily="34" charset="0"/>
                <a:cs typeface="Arial" pitchFamily="34" charset="0"/>
              </a:rPr>
              <a:t>TOP:  For the first time, two ~5MDa </a:t>
            </a:r>
            <a:r>
              <a:rPr lang="en-US" sz="1400" b="1" dirty="0" smtClean="0">
                <a:latin typeface="Arial" pitchFamily="34" charset="0"/>
                <a:cs typeface="Arial" pitchFamily="34" charset="0"/>
              </a:rPr>
              <a:t>intact</a:t>
            </a:r>
            <a:r>
              <a:rPr lang="en-US" sz="1400" dirty="0" smtClean="0">
                <a:latin typeface="Arial" pitchFamily="34" charset="0"/>
                <a:cs typeface="Arial" pitchFamily="34" charset="0"/>
              </a:rPr>
              <a:t> whole virion particles from CPMV have been separated in a mass spectrometer and the individual charge states resolved and detected by STJ MS.</a:t>
            </a:r>
            <a:endParaRPr lang="en-US" sz="1400" dirty="0">
              <a:latin typeface="Arial" pitchFamily="34" charset="0"/>
              <a:cs typeface="Arial" pitchFamily="34" charset="0"/>
            </a:endParaRPr>
          </a:p>
        </p:txBody>
      </p:sp>
    </p:spTree>
    <p:extLst>
      <p:ext uri="{BB962C8B-B14F-4D97-AF65-F5344CB8AC3E}">
        <p14:creationId xmlns:p14="http://schemas.microsoft.com/office/powerpoint/2010/main" val="15562166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659" y="575035"/>
            <a:ext cx="8046563" cy="5373278"/>
          </a:xfrm>
        </p:spPr>
        <p:txBody>
          <a:bodyPr/>
          <a:lstStyle/>
          <a:p>
            <a:r>
              <a:rPr lang="en-US" sz="4000" dirty="0" smtClean="0"/>
              <a:t>Synthetic gold nanoparticles</a:t>
            </a:r>
            <a:br>
              <a:rPr lang="en-US" sz="4000" dirty="0" smtClean="0"/>
            </a:br>
            <a:r>
              <a:rPr lang="en-US" sz="4000" dirty="0" smtClean="0"/>
              <a:t/>
            </a:r>
            <a:br>
              <a:rPr lang="en-US" sz="4000" dirty="0" smtClean="0"/>
            </a:br>
            <a:r>
              <a:rPr lang="en-US" sz="4000" dirty="0" smtClean="0"/>
              <a:t/>
            </a:r>
            <a:br>
              <a:rPr lang="en-US" sz="4000" dirty="0" smtClean="0"/>
            </a:br>
            <a:r>
              <a:rPr lang="en-US" sz="4000" dirty="0"/>
              <a:t/>
            </a:r>
            <a:br>
              <a:rPr lang="en-US" sz="4000" dirty="0"/>
            </a:br>
            <a:r>
              <a:rPr lang="en-US" sz="4000" dirty="0" smtClean="0"/>
              <a:t>Nb-STJ MS</a:t>
            </a:r>
            <a:endParaRPr lang="en-US" sz="4000" dirty="0"/>
          </a:p>
        </p:txBody>
      </p:sp>
    </p:spTree>
    <p:extLst>
      <p:ext uri="{BB962C8B-B14F-4D97-AF65-F5344CB8AC3E}">
        <p14:creationId xmlns:p14="http://schemas.microsoft.com/office/powerpoint/2010/main" val="37971606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Rectangle 102"/>
          <p:cNvSpPr>
            <a:spLocks noChangeArrowheads="1"/>
          </p:cNvSpPr>
          <p:nvPr/>
        </p:nvSpPr>
        <p:spPr bwMode="auto">
          <a:xfrm>
            <a:off x="-33792" y="22778"/>
            <a:ext cx="9144000" cy="571123"/>
          </a:xfrm>
          <a:prstGeom prst="rect">
            <a:avLst/>
          </a:prstGeom>
          <a:solidFill>
            <a:schemeClr val="tx1"/>
          </a:solidFill>
          <a:ln w="38100">
            <a:noFill/>
            <a:miter lim="800000"/>
            <a:headEnd/>
            <a:tailEnd/>
          </a:ln>
          <a:effectLst/>
          <a:extLst/>
        </p:spPr>
        <p:txBody>
          <a:bodyPr wrap="none" lIns="91421" tIns="45710" rIns="91421" bIns="45710" anchor="ctr"/>
          <a:lstStyle/>
          <a:p>
            <a:pPr algn="ctr" defTabSz="1985764" fontAlgn="auto">
              <a:spcBef>
                <a:spcPts val="0"/>
              </a:spcBef>
              <a:spcAft>
                <a:spcPts val="0"/>
              </a:spcAft>
              <a:defRPr/>
            </a:pPr>
            <a:r>
              <a:rPr lang="en-US" sz="1800" b="1" i="1" kern="0" dirty="0" smtClean="0">
                <a:solidFill>
                  <a:srgbClr val="FFC000"/>
                </a:solidFill>
                <a:latin typeface="Arial" pitchFamily="34" charset="0"/>
                <a:cs typeface="Arial" pitchFamily="34" charset="0"/>
              </a:rPr>
              <a:t>STJ response vs particle type:  5 nm Au particles vs </a:t>
            </a:r>
            <a:r>
              <a:rPr lang="en-US" sz="1800" b="1" i="1" kern="0" dirty="0" err="1" smtClean="0">
                <a:solidFill>
                  <a:srgbClr val="FFC000"/>
                </a:solidFill>
                <a:latin typeface="Arial" pitchFamily="34" charset="0"/>
                <a:cs typeface="Arial" pitchFamily="34" charset="0"/>
              </a:rPr>
              <a:t>sinapinic</a:t>
            </a:r>
            <a:r>
              <a:rPr lang="en-US" sz="1800" b="1" i="1" kern="0" dirty="0" smtClean="0">
                <a:solidFill>
                  <a:srgbClr val="FFC000"/>
                </a:solidFill>
                <a:latin typeface="Arial" pitchFamily="34" charset="0"/>
                <a:cs typeface="Arial" pitchFamily="34" charset="0"/>
              </a:rPr>
              <a:t> acid</a:t>
            </a:r>
            <a:endParaRPr lang="en-US" sz="1800" b="1" i="1" kern="0" dirty="0">
              <a:solidFill>
                <a:srgbClr val="FFC000"/>
              </a:solidFill>
              <a:latin typeface="Arial" pitchFamily="34" charset="0"/>
              <a:cs typeface="Arial" pitchFamily="34" charset="0"/>
            </a:endParaRPr>
          </a:p>
        </p:txBody>
      </p:sp>
      <p:pic>
        <p:nvPicPr>
          <p:cNvPr id="2" name="Picture 1"/>
          <p:cNvPicPr>
            <a:picLocks noChangeAspect="1"/>
          </p:cNvPicPr>
          <p:nvPr/>
        </p:nvPicPr>
        <p:blipFill>
          <a:blip r:embed="rId2"/>
          <a:stretch>
            <a:fillRect/>
          </a:stretch>
        </p:blipFill>
        <p:spPr>
          <a:xfrm>
            <a:off x="607800" y="681850"/>
            <a:ext cx="7672976" cy="5727578"/>
          </a:xfrm>
          <a:prstGeom prst="rect">
            <a:avLst/>
          </a:prstGeom>
        </p:spPr>
      </p:pic>
      <p:sp>
        <p:nvSpPr>
          <p:cNvPr id="5" name="Rectangle 4"/>
          <p:cNvSpPr/>
          <p:nvPr/>
        </p:nvSpPr>
        <p:spPr>
          <a:xfrm>
            <a:off x="433240" y="6409428"/>
            <a:ext cx="8544232" cy="400110"/>
          </a:xfrm>
          <a:prstGeom prst="rect">
            <a:avLst/>
          </a:prstGeom>
        </p:spPr>
        <p:txBody>
          <a:bodyPr wrap="square">
            <a:spAutoFit/>
          </a:bodyPr>
          <a:lstStyle/>
          <a:p>
            <a:r>
              <a:rPr lang="en-US" sz="1000" dirty="0"/>
              <a:t>Sipe, D.M.; Plath, L.D.; Aksenov, A.A.; Feldman, J.S.; Bier, M.E. Characterization of Mega-Dalton-Sized Nanoparticles by Superconducting Tunnel Junction Cryodetection Mass Spectrometry. </a:t>
            </a:r>
            <a:r>
              <a:rPr lang="en-US" sz="1000" i="1" dirty="0"/>
              <a:t>ACS Nano.</a:t>
            </a:r>
            <a:r>
              <a:rPr lang="en-US" sz="1000" dirty="0"/>
              <a:t> </a:t>
            </a:r>
            <a:r>
              <a:rPr lang="en-US" sz="1000" b="1" dirty="0"/>
              <a:t>2018,</a:t>
            </a:r>
            <a:r>
              <a:rPr lang="en-US" sz="1000" dirty="0"/>
              <a:t> </a:t>
            </a:r>
            <a:r>
              <a:rPr lang="en-US" sz="1000" i="1" dirty="0"/>
              <a:t>12,</a:t>
            </a:r>
            <a:r>
              <a:rPr lang="en-US" sz="1000" dirty="0"/>
              <a:t> 2591-2602.</a:t>
            </a:r>
          </a:p>
        </p:txBody>
      </p:sp>
    </p:spTree>
    <p:extLst>
      <p:ext uri="{BB962C8B-B14F-4D97-AF65-F5344CB8AC3E}">
        <p14:creationId xmlns:p14="http://schemas.microsoft.com/office/powerpoint/2010/main" val="24575671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679" y="2164911"/>
            <a:ext cx="8794377" cy="2249692"/>
          </a:xfrm>
        </p:spPr>
        <p:txBody>
          <a:bodyPr/>
          <a:lstStyle/>
          <a:p>
            <a:r>
              <a:rPr lang="en-US" dirty="0" smtClean="0"/>
              <a:t> Energy deposition measurements</a:t>
            </a:r>
            <a:br>
              <a:rPr lang="en-US" dirty="0" smtClean="0"/>
            </a:br>
            <a:r>
              <a:rPr lang="en-US" dirty="0"/>
              <a:t/>
            </a:r>
            <a:br>
              <a:rPr lang="en-US" dirty="0"/>
            </a:br>
            <a:r>
              <a:rPr lang="en-US" dirty="0" smtClean="0"/>
              <a:t>Nb-STJ</a:t>
            </a:r>
            <a:endParaRPr lang="en-US" dirty="0"/>
          </a:p>
        </p:txBody>
      </p:sp>
    </p:spTree>
    <p:extLst>
      <p:ext uri="{BB962C8B-B14F-4D97-AF65-F5344CB8AC3E}">
        <p14:creationId xmlns:p14="http://schemas.microsoft.com/office/powerpoint/2010/main" val="24938451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91831"/>
            <a:ext cx="9005687" cy="369332"/>
          </a:xfrm>
          <a:prstGeom prst="rect">
            <a:avLst/>
          </a:prstGeom>
          <a:noFill/>
        </p:spPr>
        <p:txBody>
          <a:bodyPr wrap="square" rtlCol="0">
            <a:spAutoFit/>
          </a:bodyPr>
          <a:lstStyle/>
          <a:p>
            <a:pPr algn="ctr"/>
            <a:r>
              <a:rPr lang="en-US" sz="1800" b="1" dirty="0" smtClean="0">
                <a:solidFill>
                  <a:srgbClr val="FFC000"/>
                </a:solidFill>
              </a:rPr>
              <a:t>5% difference in energy deposited by adding one Au atom to angiotensin I</a:t>
            </a:r>
          </a:p>
        </p:txBody>
      </p:sp>
      <p:sp>
        <p:nvSpPr>
          <p:cNvPr id="16" name="Slide Number Placeholder 15"/>
          <p:cNvSpPr>
            <a:spLocks noGrp="1"/>
          </p:cNvSpPr>
          <p:nvPr>
            <p:ph type="sldNum" sz="quarter" idx="12"/>
          </p:nvPr>
        </p:nvSpPr>
        <p:spPr/>
        <p:txBody>
          <a:bodyPr/>
          <a:lstStyle/>
          <a:p>
            <a:fld id="{95DCA369-8841-4B5D-99B4-622DECD0048C}" type="slidenum">
              <a:rPr lang="en-US" smtClean="0"/>
              <a:pPr/>
              <a:t>14</a:t>
            </a:fld>
            <a:endParaRPr lang="en-US"/>
          </a:p>
        </p:txBody>
      </p:sp>
      <p:grpSp>
        <p:nvGrpSpPr>
          <p:cNvPr id="23" name="Group 22"/>
          <p:cNvGrpSpPr/>
          <p:nvPr/>
        </p:nvGrpSpPr>
        <p:grpSpPr>
          <a:xfrm>
            <a:off x="390392" y="858937"/>
            <a:ext cx="8197516" cy="5614736"/>
            <a:chOff x="1363580" y="1467852"/>
            <a:chExt cx="7162800" cy="3424990"/>
          </a:xfrm>
        </p:grpSpPr>
        <p:sp>
          <p:nvSpPr>
            <p:cNvPr id="15" name="Rectangle 14"/>
            <p:cNvSpPr/>
            <p:nvPr/>
          </p:nvSpPr>
          <p:spPr>
            <a:xfrm>
              <a:off x="1363580" y="1467852"/>
              <a:ext cx="7162800" cy="3424990"/>
            </a:xfrm>
            <a:prstGeom prst="rect">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1465326" y="2086278"/>
              <a:ext cx="6974383" cy="2666211"/>
              <a:chOff x="221494" y="894780"/>
              <a:chExt cx="8561661" cy="4230841"/>
            </a:xfrm>
            <a:solidFill>
              <a:schemeClr val="tx1"/>
            </a:solidFill>
          </p:grpSpPr>
          <p:grpSp>
            <p:nvGrpSpPr>
              <p:cNvPr id="5" name="Group 4"/>
              <p:cNvGrpSpPr/>
              <p:nvPr/>
            </p:nvGrpSpPr>
            <p:grpSpPr>
              <a:xfrm>
                <a:off x="221494" y="1806236"/>
                <a:ext cx="8561661" cy="3319385"/>
                <a:chOff x="221494" y="1806236"/>
                <a:chExt cx="8561661" cy="3319385"/>
              </a:xfrm>
              <a:grpFill/>
            </p:grpSpPr>
            <p:grpSp>
              <p:nvGrpSpPr>
                <p:cNvPr id="10" name="Group 9"/>
                <p:cNvGrpSpPr/>
                <p:nvPr/>
              </p:nvGrpSpPr>
              <p:grpSpPr>
                <a:xfrm>
                  <a:off x="221494" y="1806236"/>
                  <a:ext cx="8229600" cy="3215991"/>
                  <a:chOff x="221494" y="1806236"/>
                  <a:chExt cx="8229600" cy="3215991"/>
                </a:xfrm>
                <a:grpFill/>
              </p:grpSpPr>
              <p:pic>
                <p:nvPicPr>
                  <p:cNvPr id="13" name="Picture 12"/>
                  <p:cNvPicPr>
                    <a:picLocks noChangeAspect="1"/>
                  </p:cNvPicPr>
                  <p:nvPr/>
                </p:nvPicPr>
                <p:blipFill rotWithShape="1">
                  <a:blip r:embed="rId3"/>
                  <a:srcRect t="22716"/>
                  <a:stretch/>
                </p:blipFill>
                <p:spPr>
                  <a:xfrm>
                    <a:off x="221494" y="1835773"/>
                    <a:ext cx="8229600" cy="3186454"/>
                  </a:xfrm>
                  <a:prstGeom prst="rect">
                    <a:avLst/>
                  </a:prstGeom>
                  <a:grpFill/>
                </p:spPr>
              </p:pic>
              <p:sp>
                <p:nvSpPr>
                  <p:cNvPr id="14" name="Rectangle 13"/>
                  <p:cNvSpPr/>
                  <p:nvPr/>
                </p:nvSpPr>
                <p:spPr>
                  <a:xfrm>
                    <a:off x="221494" y="1806236"/>
                    <a:ext cx="2037742" cy="77820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grpSp>
            <p:sp>
              <p:nvSpPr>
                <p:cNvPr id="11" name="TextBox 10"/>
                <p:cNvSpPr txBox="1"/>
                <p:nvPr/>
              </p:nvSpPr>
              <p:spPr>
                <a:xfrm>
                  <a:off x="221494" y="4637229"/>
                  <a:ext cx="7781813" cy="488392"/>
                </a:xfrm>
                <a:prstGeom prst="rect">
                  <a:avLst/>
                </a:prstGeom>
                <a:grpFill/>
              </p:spPr>
              <p:txBody>
                <a:bodyPr wrap="square" rtlCol="0">
                  <a:spAutoFit/>
                </a:bodyPr>
                <a:lstStyle/>
                <a:p>
                  <a:pPr algn="ctr"/>
                  <a:r>
                    <a:rPr lang="en-US" b="1" dirty="0" smtClean="0">
                      <a:solidFill>
                        <a:srgbClr val="000000"/>
                      </a:solidFill>
                      <a:latin typeface="Arial"/>
                      <a:cs typeface="Arial"/>
                    </a:rPr>
                    <a:t>Relative Energy Deposited in Detector</a:t>
                  </a:r>
                  <a:endParaRPr lang="en-US" b="1" dirty="0">
                    <a:solidFill>
                      <a:srgbClr val="000000"/>
                    </a:solidFill>
                    <a:latin typeface="Arial"/>
                    <a:cs typeface="Arial"/>
                  </a:endParaRPr>
                </a:p>
              </p:txBody>
            </p:sp>
            <p:sp>
              <p:nvSpPr>
                <p:cNvPr id="12" name="TextBox 11"/>
                <p:cNvSpPr txBox="1"/>
                <p:nvPr/>
              </p:nvSpPr>
              <p:spPr>
                <a:xfrm rot="16200000">
                  <a:off x="7332847" y="2876786"/>
                  <a:ext cx="2520858" cy="379758"/>
                </a:xfrm>
                <a:prstGeom prst="rect">
                  <a:avLst/>
                </a:prstGeom>
                <a:grpFill/>
              </p:spPr>
              <p:txBody>
                <a:bodyPr wrap="square" rtlCol="0">
                  <a:spAutoFit/>
                </a:bodyPr>
                <a:lstStyle/>
                <a:p>
                  <a:pPr algn="ctr"/>
                  <a:r>
                    <a:rPr lang="en-US" b="1" dirty="0" smtClean="0">
                      <a:solidFill>
                        <a:srgbClr val="000000"/>
                      </a:solidFill>
                      <a:latin typeface="Arial"/>
                      <a:cs typeface="Arial"/>
                    </a:rPr>
                    <a:t>Intensity</a:t>
                  </a:r>
                  <a:endParaRPr lang="en-US" b="1" dirty="0">
                    <a:solidFill>
                      <a:srgbClr val="000000"/>
                    </a:solidFill>
                    <a:latin typeface="Arial"/>
                    <a:cs typeface="Arial"/>
                  </a:endParaRPr>
                </a:p>
              </p:txBody>
            </p:sp>
          </p:grpSp>
          <p:sp>
            <p:nvSpPr>
              <p:cNvPr id="6" name="TextBox 5"/>
              <p:cNvSpPr txBox="1"/>
              <p:nvPr/>
            </p:nvSpPr>
            <p:spPr>
              <a:xfrm>
                <a:off x="5587079" y="1684335"/>
                <a:ext cx="1107469" cy="625629"/>
              </a:xfrm>
              <a:prstGeom prst="rect">
                <a:avLst/>
              </a:prstGeom>
              <a:grpFill/>
            </p:spPr>
            <p:txBody>
              <a:bodyPr wrap="square" rtlCol="0">
                <a:spAutoFit/>
              </a:bodyPr>
              <a:lstStyle/>
              <a:p>
                <a:pPr algn="ctr"/>
                <a:r>
                  <a:rPr lang="en-US" sz="1800" dirty="0" smtClean="0">
                    <a:solidFill>
                      <a:srgbClr val="000000"/>
                    </a:solidFill>
                    <a:latin typeface="Arial"/>
                    <a:cs typeface="Arial"/>
                  </a:rPr>
                  <a:t>[M+H]</a:t>
                </a:r>
                <a:r>
                  <a:rPr lang="en-US" sz="1800" baseline="30000" dirty="0" smtClean="0">
                    <a:solidFill>
                      <a:srgbClr val="000000"/>
                    </a:solidFill>
                    <a:latin typeface="Arial"/>
                    <a:cs typeface="Arial"/>
                  </a:rPr>
                  <a:t>+</a:t>
                </a:r>
              </a:p>
              <a:p>
                <a:pPr algn="ctr"/>
                <a:r>
                  <a:rPr lang="en-US" sz="1800" dirty="0" smtClean="0">
                    <a:solidFill>
                      <a:srgbClr val="000000"/>
                    </a:solidFill>
                    <a:latin typeface="Arial"/>
                    <a:cs typeface="Arial"/>
                  </a:rPr>
                  <a:t>0.607</a:t>
                </a:r>
                <a:endParaRPr lang="en-US" sz="1800" dirty="0">
                  <a:solidFill>
                    <a:srgbClr val="000000"/>
                  </a:solidFill>
                  <a:latin typeface="Arial"/>
                  <a:cs typeface="Arial"/>
                </a:endParaRPr>
              </a:p>
            </p:txBody>
          </p:sp>
          <p:sp>
            <p:nvSpPr>
              <p:cNvPr id="7" name="TextBox 6"/>
              <p:cNvSpPr txBox="1"/>
              <p:nvPr/>
            </p:nvSpPr>
            <p:spPr>
              <a:xfrm>
                <a:off x="3570099" y="894780"/>
                <a:ext cx="2211602" cy="625629"/>
              </a:xfrm>
              <a:prstGeom prst="rect">
                <a:avLst/>
              </a:prstGeom>
              <a:grpFill/>
            </p:spPr>
            <p:txBody>
              <a:bodyPr wrap="square" rtlCol="0">
                <a:spAutoFit/>
              </a:bodyPr>
              <a:lstStyle/>
              <a:p>
                <a:pPr algn="ctr"/>
                <a:r>
                  <a:rPr lang="en-US" sz="1800" dirty="0" smtClean="0">
                    <a:solidFill>
                      <a:srgbClr val="000000"/>
                    </a:solidFill>
                    <a:latin typeface="Arial"/>
                    <a:cs typeface="Arial"/>
                  </a:rPr>
                  <a:t>[M-2H</a:t>
                </a:r>
                <a:r>
                  <a:rPr lang="en-US" sz="1800" baseline="30000" dirty="0" smtClean="0">
                    <a:solidFill>
                      <a:srgbClr val="000000"/>
                    </a:solidFill>
                    <a:latin typeface="Arial"/>
                    <a:cs typeface="Arial"/>
                  </a:rPr>
                  <a:t>+</a:t>
                </a:r>
                <a:r>
                  <a:rPr lang="en-US" sz="1800" dirty="0" smtClean="0">
                    <a:solidFill>
                      <a:srgbClr val="000000"/>
                    </a:solidFill>
                    <a:latin typeface="Arial"/>
                    <a:cs typeface="Arial"/>
                  </a:rPr>
                  <a:t>+Au</a:t>
                </a:r>
                <a:r>
                  <a:rPr lang="en-US" sz="1800" baseline="30000" dirty="0" smtClean="0">
                    <a:solidFill>
                      <a:srgbClr val="000000"/>
                    </a:solidFill>
                    <a:latin typeface="Arial"/>
                    <a:cs typeface="Arial"/>
                  </a:rPr>
                  <a:t>+3</a:t>
                </a:r>
                <a:r>
                  <a:rPr lang="en-US" sz="1800" dirty="0" smtClean="0">
                    <a:solidFill>
                      <a:srgbClr val="000000"/>
                    </a:solidFill>
                    <a:latin typeface="Arial"/>
                    <a:cs typeface="Arial"/>
                  </a:rPr>
                  <a:t>]</a:t>
                </a:r>
                <a:r>
                  <a:rPr lang="en-US" sz="1800" baseline="30000" dirty="0" smtClean="0">
                    <a:solidFill>
                      <a:srgbClr val="000000"/>
                    </a:solidFill>
                    <a:latin typeface="Arial"/>
                    <a:cs typeface="Arial"/>
                  </a:rPr>
                  <a:t>+</a:t>
                </a:r>
              </a:p>
              <a:p>
                <a:pPr algn="ctr"/>
                <a:r>
                  <a:rPr lang="en-US" sz="1800" dirty="0" smtClean="0">
                    <a:solidFill>
                      <a:srgbClr val="000000"/>
                    </a:solidFill>
                    <a:latin typeface="Arial"/>
                    <a:cs typeface="Arial"/>
                  </a:rPr>
                  <a:t>0.620</a:t>
                </a:r>
                <a:endParaRPr lang="en-US" sz="1800" dirty="0">
                  <a:solidFill>
                    <a:srgbClr val="000000"/>
                  </a:solidFill>
                  <a:latin typeface="Arial"/>
                  <a:cs typeface="Arial"/>
                </a:endParaRPr>
              </a:p>
            </p:txBody>
          </p:sp>
          <p:cxnSp>
            <p:nvCxnSpPr>
              <p:cNvPr id="8" name="Straight Connector 7"/>
              <p:cNvCxnSpPr/>
              <p:nvPr/>
            </p:nvCxnSpPr>
            <p:spPr>
              <a:xfrm>
                <a:off x="4391945" y="1468701"/>
                <a:ext cx="318490" cy="569315"/>
              </a:xfrm>
              <a:prstGeom prst="line">
                <a:avLst/>
              </a:prstGeom>
              <a:grpFill/>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4855443" y="2195338"/>
                <a:ext cx="903328" cy="374099"/>
              </a:xfrm>
              <a:prstGeom prst="line">
                <a:avLst/>
              </a:prstGeom>
              <a:grpFill/>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cxnSp>
          <p:nvCxnSpPr>
            <p:cNvPr id="18" name="Straight Connector 17"/>
            <p:cNvCxnSpPr/>
            <p:nvPr/>
          </p:nvCxnSpPr>
          <p:spPr>
            <a:xfrm>
              <a:off x="5234162" y="3166126"/>
              <a:ext cx="0" cy="1083144"/>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146420" y="2876394"/>
              <a:ext cx="0" cy="1355859"/>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1959224" y="4545878"/>
              <a:ext cx="1046998" cy="5810"/>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1" name="Straight Connector 30"/>
          <p:cNvCxnSpPr/>
          <p:nvPr/>
        </p:nvCxnSpPr>
        <p:spPr>
          <a:xfrm flipH="1" flipV="1">
            <a:off x="1306245" y="2966354"/>
            <a:ext cx="2125578" cy="802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3998163" y="4307205"/>
            <a:ext cx="693631" cy="818"/>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a:off x="4837075" y="4307205"/>
            <a:ext cx="683684" cy="924"/>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5151120" y="4037768"/>
            <a:ext cx="510714" cy="307777"/>
          </a:xfrm>
          <a:prstGeom prst="rect">
            <a:avLst/>
          </a:prstGeom>
          <a:noFill/>
        </p:spPr>
        <p:txBody>
          <a:bodyPr wrap="square" rtlCol="0">
            <a:spAutoFit/>
          </a:bodyPr>
          <a:lstStyle/>
          <a:p>
            <a:r>
              <a:rPr lang="en-US" dirty="0" smtClean="0">
                <a:solidFill>
                  <a:srgbClr val="000000"/>
                </a:solidFill>
                <a:latin typeface="Calibri" panose="020F0502020204030204" pitchFamily="34" charset="0"/>
              </a:rPr>
              <a:t>∆</a:t>
            </a:r>
            <a:r>
              <a:rPr lang="en-US" dirty="0" smtClean="0">
                <a:solidFill>
                  <a:srgbClr val="000000"/>
                </a:solidFill>
              </a:rPr>
              <a:t>E</a:t>
            </a:r>
            <a:endParaRPr lang="en-US" dirty="0">
              <a:solidFill>
                <a:srgbClr val="000000"/>
              </a:solidFill>
            </a:endParaRPr>
          </a:p>
        </p:txBody>
      </p:sp>
      <p:pic>
        <p:nvPicPr>
          <p:cNvPr id="52" name="Picture 51"/>
          <p:cNvPicPr>
            <a:picLocks noChangeAspect="1"/>
          </p:cNvPicPr>
          <p:nvPr/>
        </p:nvPicPr>
        <p:blipFill>
          <a:blip r:embed="rId4"/>
          <a:stretch>
            <a:fillRect/>
          </a:stretch>
        </p:blipFill>
        <p:spPr>
          <a:xfrm>
            <a:off x="539703" y="1092547"/>
            <a:ext cx="3215059" cy="2573758"/>
          </a:xfrm>
          <a:prstGeom prst="rect">
            <a:avLst/>
          </a:prstGeom>
        </p:spPr>
      </p:pic>
      <p:sp>
        <p:nvSpPr>
          <p:cNvPr id="53" name="TextBox 52"/>
          <p:cNvSpPr txBox="1"/>
          <p:nvPr/>
        </p:nvSpPr>
        <p:spPr>
          <a:xfrm>
            <a:off x="1187116" y="1275347"/>
            <a:ext cx="2244707" cy="307777"/>
          </a:xfrm>
          <a:prstGeom prst="rect">
            <a:avLst/>
          </a:prstGeom>
          <a:noFill/>
        </p:spPr>
        <p:txBody>
          <a:bodyPr wrap="square" rtlCol="0">
            <a:spAutoFit/>
          </a:bodyPr>
          <a:lstStyle/>
          <a:p>
            <a:r>
              <a:rPr lang="en-US" dirty="0" smtClean="0"/>
              <a:t>Energy Scatterplot</a:t>
            </a:r>
            <a:endParaRPr lang="en-US" dirty="0"/>
          </a:p>
        </p:txBody>
      </p:sp>
      <p:sp>
        <p:nvSpPr>
          <p:cNvPr id="54" name="Rectangle 53"/>
          <p:cNvSpPr/>
          <p:nvPr/>
        </p:nvSpPr>
        <p:spPr>
          <a:xfrm>
            <a:off x="6183562" y="1101528"/>
            <a:ext cx="2000869" cy="707886"/>
          </a:xfrm>
          <a:prstGeom prst="rect">
            <a:avLst/>
          </a:prstGeom>
        </p:spPr>
        <p:txBody>
          <a:bodyPr wrap="none">
            <a:spAutoFit/>
          </a:bodyPr>
          <a:lstStyle/>
          <a:p>
            <a:pPr algn="ctr"/>
            <a:r>
              <a:rPr lang="en-US" sz="2000" dirty="0">
                <a:solidFill>
                  <a:sysClr val="windowText" lastClr="000000"/>
                </a:solidFill>
              </a:rPr>
              <a:t>M = </a:t>
            </a:r>
            <a:r>
              <a:rPr lang="en-US" sz="2000" dirty="0" smtClean="0">
                <a:solidFill>
                  <a:sysClr val="windowText" lastClr="000000"/>
                </a:solidFill>
              </a:rPr>
              <a:t>angiotensin</a:t>
            </a:r>
          </a:p>
          <a:p>
            <a:pPr algn="ctr"/>
            <a:r>
              <a:rPr lang="en-US" sz="2000" dirty="0" smtClean="0">
                <a:solidFill>
                  <a:sysClr val="windowText" lastClr="000000"/>
                </a:solidFill>
              </a:rPr>
              <a:t>MW=1296.7 Da</a:t>
            </a:r>
            <a:endParaRPr lang="en-US" sz="2000" dirty="0">
              <a:solidFill>
                <a:sysClr val="windowText" lastClr="000000"/>
              </a:solidFill>
            </a:endParaRPr>
          </a:p>
        </p:txBody>
      </p:sp>
    </p:spTree>
    <p:extLst>
      <p:ext uri="{BB962C8B-B14F-4D97-AF65-F5344CB8AC3E}">
        <p14:creationId xmlns:p14="http://schemas.microsoft.com/office/powerpoint/2010/main" val="32021681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444500"/>
            <a:ext cx="9144000" cy="5965314"/>
          </a:xfrm>
          <a:prstGeom prst="rect">
            <a:avLst/>
          </a:prstGeom>
        </p:spPr>
      </p:pic>
      <p:cxnSp>
        <p:nvCxnSpPr>
          <p:cNvPr id="4" name="Straight Arrow Connector 3"/>
          <p:cNvCxnSpPr/>
          <p:nvPr/>
        </p:nvCxnSpPr>
        <p:spPr>
          <a:xfrm flipV="1">
            <a:off x="708780" y="2141394"/>
            <a:ext cx="6364254" cy="664572"/>
          </a:xfrm>
          <a:prstGeom prst="straightConnector1">
            <a:avLst/>
          </a:prstGeom>
          <a:ln w="76200" cmpd="sng">
            <a:solidFill>
              <a:srgbClr val="FFFFFF"/>
            </a:solidFill>
            <a:tailEnd type="arrow"/>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7058268" y="1654038"/>
            <a:ext cx="1594754" cy="923330"/>
          </a:xfrm>
          <a:prstGeom prst="rect">
            <a:avLst/>
          </a:prstGeom>
          <a:noFill/>
        </p:spPr>
        <p:txBody>
          <a:bodyPr wrap="square" rtlCol="0">
            <a:spAutoFit/>
          </a:bodyPr>
          <a:lstStyle/>
          <a:p>
            <a:pPr defTabSz="457200" fontAlgn="auto">
              <a:spcBef>
                <a:spcPts val="0"/>
              </a:spcBef>
              <a:spcAft>
                <a:spcPts val="0"/>
              </a:spcAft>
            </a:pPr>
            <a:r>
              <a:rPr lang="en-US" sz="1800" dirty="0" smtClean="0">
                <a:solidFill>
                  <a:srgbClr val="FFFFFF"/>
                </a:solidFill>
                <a:latin typeface="Arial"/>
                <a:cs typeface="Arial"/>
              </a:rPr>
              <a:t>Increasing STJ Energy Response</a:t>
            </a:r>
            <a:endParaRPr lang="en-US" sz="1800" dirty="0">
              <a:solidFill>
                <a:srgbClr val="FFFFFF"/>
              </a:solidFill>
              <a:latin typeface="Arial"/>
              <a:cs typeface="Arial"/>
            </a:endParaRPr>
          </a:p>
        </p:txBody>
      </p:sp>
      <p:sp>
        <p:nvSpPr>
          <p:cNvPr id="12" name="TextBox 11"/>
          <p:cNvSpPr txBox="1"/>
          <p:nvPr/>
        </p:nvSpPr>
        <p:spPr>
          <a:xfrm>
            <a:off x="441434" y="216874"/>
            <a:ext cx="2735318" cy="400110"/>
          </a:xfrm>
          <a:prstGeom prst="rect">
            <a:avLst/>
          </a:prstGeom>
          <a:noFill/>
        </p:spPr>
        <p:txBody>
          <a:bodyPr wrap="square" rtlCol="0">
            <a:spAutoFit/>
          </a:bodyPr>
          <a:lstStyle/>
          <a:p>
            <a:pPr defTabSz="457200" fontAlgn="auto">
              <a:spcBef>
                <a:spcPts val="0"/>
              </a:spcBef>
              <a:spcAft>
                <a:spcPts val="0"/>
              </a:spcAft>
            </a:pPr>
            <a:r>
              <a:rPr lang="en-US" sz="2000" b="1" dirty="0" smtClean="0">
                <a:solidFill>
                  <a:srgbClr val="FF0000"/>
                </a:solidFill>
                <a:latin typeface="Arial"/>
                <a:cs typeface="Arial"/>
              </a:rPr>
              <a:t>Au</a:t>
            </a:r>
            <a:r>
              <a:rPr lang="en-US" sz="2000" b="1" baseline="-25000" dirty="0" smtClean="0">
                <a:solidFill>
                  <a:srgbClr val="FF0000"/>
                </a:solidFill>
                <a:latin typeface="Arial"/>
                <a:cs typeface="Arial"/>
              </a:rPr>
              <a:t>10</a:t>
            </a:r>
            <a:r>
              <a:rPr lang="en-US" sz="2000" b="1" dirty="0" smtClean="0">
                <a:solidFill>
                  <a:srgbClr val="FF0000"/>
                </a:solidFill>
                <a:latin typeface="Arial"/>
                <a:cs typeface="Arial"/>
              </a:rPr>
              <a:t>(S-C</a:t>
            </a:r>
            <a:r>
              <a:rPr lang="en-US" sz="2000" b="1" baseline="-25000" dirty="0" smtClean="0">
                <a:solidFill>
                  <a:srgbClr val="FF0000"/>
                </a:solidFill>
                <a:latin typeface="Arial"/>
                <a:cs typeface="Arial"/>
              </a:rPr>
              <a:t>6</a:t>
            </a:r>
            <a:r>
              <a:rPr lang="en-US" sz="2000" b="1" dirty="0" smtClean="0">
                <a:solidFill>
                  <a:srgbClr val="FF0000"/>
                </a:solidFill>
                <a:latin typeface="Arial"/>
                <a:cs typeface="Arial"/>
              </a:rPr>
              <a:t>H</a:t>
            </a:r>
            <a:r>
              <a:rPr lang="en-US" sz="2000" b="1" baseline="-25000" dirty="0" smtClean="0">
                <a:solidFill>
                  <a:srgbClr val="FF0000"/>
                </a:solidFill>
                <a:latin typeface="Arial"/>
                <a:cs typeface="Arial"/>
              </a:rPr>
              <a:t>4</a:t>
            </a:r>
            <a:r>
              <a:rPr lang="en-US" sz="2000" b="1" dirty="0" smtClean="0">
                <a:solidFill>
                  <a:srgbClr val="FF0000"/>
                </a:solidFill>
                <a:latin typeface="Arial"/>
                <a:cs typeface="Arial"/>
              </a:rPr>
              <a:t>-C</a:t>
            </a:r>
            <a:r>
              <a:rPr lang="en-US" sz="2000" b="1" baseline="-25000" dirty="0" smtClean="0">
                <a:solidFill>
                  <a:srgbClr val="FF0000"/>
                </a:solidFill>
                <a:latin typeface="Arial"/>
                <a:cs typeface="Arial"/>
              </a:rPr>
              <a:t>4</a:t>
            </a:r>
            <a:r>
              <a:rPr lang="en-US" sz="2000" b="1" dirty="0" smtClean="0">
                <a:solidFill>
                  <a:srgbClr val="FF0000"/>
                </a:solidFill>
                <a:latin typeface="Arial"/>
                <a:cs typeface="Arial"/>
              </a:rPr>
              <a:t>H</a:t>
            </a:r>
            <a:r>
              <a:rPr lang="en-US" sz="2000" b="1" baseline="-25000" dirty="0" smtClean="0">
                <a:solidFill>
                  <a:srgbClr val="FF0000"/>
                </a:solidFill>
                <a:latin typeface="Arial"/>
                <a:cs typeface="Arial"/>
              </a:rPr>
              <a:t>9</a:t>
            </a:r>
            <a:r>
              <a:rPr lang="en-US" sz="2000" b="1" dirty="0" smtClean="0">
                <a:solidFill>
                  <a:srgbClr val="FF0000"/>
                </a:solidFill>
                <a:latin typeface="Arial"/>
                <a:cs typeface="Arial"/>
              </a:rPr>
              <a:t>)</a:t>
            </a:r>
            <a:r>
              <a:rPr lang="en-US" sz="2000" b="1" baseline="-25000" dirty="0" smtClean="0">
                <a:solidFill>
                  <a:srgbClr val="FF0000"/>
                </a:solidFill>
                <a:latin typeface="Arial"/>
                <a:cs typeface="Arial"/>
              </a:rPr>
              <a:t>10</a:t>
            </a:r>
            <a:endParaRPr lang="en-US" sz="2000" b="1" dirty="0" smtClean="0">
              <a:solidFill>
                <a:srgbClr val="FF0000"/>
              </a:solidFill>
              <a:latin typeface="Arial"/>
              <a:cs typeface="Arial"/>
            </a:endParaRPr>
          </a:p>
        </p:txBody>
      </p:sp>
      <p:sp>
        <p:nvSpPr>
          <p:cNvPr id="13" name="TextBox 12"/>
          <p:cNvSpPr txBox="1"/>
          <p:nvPr/>
        </p:nvSpPr>
        <p:spPr>
          <a:xfrm>
            <a:off x="3176753" y="213221"/>
            <a:ext cx="2565370" cy="400110"/>
          </a:xfrm>
          <a:prstGeom prst="rect">
            <a:avLst/>
          </a:prstGeom>
          <a:noFill/>
        </p:spPr>
        <p:txBody>
          <a:bodyPr wrap="square" rtlCol="0">
            <a:spAutoFit/>
          </a:bodyPr>
          <a:lstStyle/>
          <a:p>
            <a:pPr defTabSz="457200" fontAlgn="auto">
              <a:spcBef>
                <a:spcPts val="0"/>
              </a:spcBef>
              <a:spcAft>
                <a:spcPts val="0"/>
              </a:spcAft>
            </a:pPr>
            <a:r>
              <a:rPr lang="en-US" sz="2000" b="1" dirty="0" smtClean="0">
                <a:solidFill>
                  <a:srgbClr val="7C8AF0"/>
                </a:solidFill>
                <a:latin typeface="Arial"/>
                <a:cs typeface="Arial"/>
              </a:rPr>
              <a:t>Au</a:t>
            </a:r>
            <a:r>
              <a:rPr lang="en-US" sz="2000" b="1" baseline="-25000" dirty="0" smtClean="0">
                <a:solidFill>
                  <a:srgbClr val="7C8AF0"/>
                </a:solidFill>
                <a:latin typeface="Arial"/>
                <a:cs typeface="Arial"/>
              </a:rPr>
              <a:t>36</a:t>
            </a:r>
            <a:r>
              <a:rPr lang="en-US" sz="2000" b="1" dirty="0" smtClean="0">
                <a:solidFill>
                  <a:srgbClr val="7C8AF0"/>
                </a:solidFill>
                <a:latin typeface="Arial"/>
                <a:cs typeface="Arial"/>
              </a:rPr>
              <a:t>(S-C</a:t>
            </a:r>
            <a:r>
              <a:rPr lang="en-US" sz="2000" b="1" baseline="-25000" dirty="0" smtClean="0">
                <a:solidFill>
                  <a:srgbClr val="7C8AF0"/>
                </a:solidFill>
                <a:latin typeface="Arial"/>
                <a:cs typeface="Arial"/>
              </a:rPr>
              <a:t>6</a:t>
            </a:r>
            <a:r>
              <a:rPr lang="en-US" sz="2000" b="1" dirty="0" smtClean="0">
                <a:solidFill>
                  <a:srgbClr val="7C8AF0"/>
                </a:solidFill>
                <a:latin typeface="Arial"/>
                <a:cs typeface="Arial"/>
              </a:rPr>
              <a:t>H</a:t>
            </a:r>
            <a:r>
              <a:rPr lang="en-US" sz="2000" b="1" baseline="-25000" dirty="0" smtClean="0">
                <a:solidFill>
                  <a:srgbClr val="7C8AF0"/>
                </a:solidFill>
                <a:latin typeface="Arial"/>
                <a:cs typeface="Arial"/>
              </a:rPr>
              <a:t>4</a:t>
            </a:r>
            <a:r>
              <a:rPr lang="en-US" sz="2000" b="1" dirty="0" smtClean="0">
                <a:solidFill>
                  <a:srgbClr val="7C8AF0"/>
                </a:solidFill>
                <a:latin typeface="Arial"/>
                <a:cs typeface="Arial"/>
              </a:rPr>
              <a:t>-C</a:t>
            </a:r>
            <a:r>
              <a:rPr lang="en-US" sz="2000" b="1" baseline="-25000" dirty="0" smtClean="0">
                <a:solidFill>
                  <a:srgbClr val="7C8AF0"/>
                </a:solidFill>
                <a:latin typeface="Arial"/>
                <a:cs typeface="Arial"/>
              </a:rPr>
              <a:t>4</a:t>
            </a:r>
            <a:r>
              <a:rPr lang="en-US" sz="2000" b="1" dirty="0" smtClean="0">
                <a:solidFill>
                  <a:srgbClr val="7C8AF0"/>
                </a:solidFill>
                <a:latin typeface="Arial"/>
                <a:cs typeface="Arial"/>
              </a:rPr>
              <a:t>H</a:t>
            </a:r>
            <a:r>
              <a:rPr lang="en-US" sz="2000" b="1" baseline="-25000" dirty="0" smtClean="0">
                <a:solidFill>
                  <a:srgbClr val="7C8AF0"/>
                </a:solidFill>
                <a:latin typeface="Arial"/>
                <a:cs typeface="Arial"/>
              </a:rPr>
              <a:t>9</a:t>
            </a:r>
            <a:r>
              <a:rPr lang="en-US" sz="2000" b="1" dirty="0" smtClean="0">
                <a:solidFill>
                  <a:srgbClr val="7C8AF0"/>
                </a:solidFill>
                <a:latin typeface="Arial"/>
                <a:cs typeface="Arial"/>
              </a:rPr>
              <a:t>)</a:t>
            </a:r>
            <a:r>
              <a:rPr lang="en-US" sz="2000" b="1" baseline="-25000" dirty="0" smtClean="0">
                <a:solidFill>
                  <a:srgbClr val="7C8AF0"/>
                </a:solidFill>
                <a:latin typeface="Arial"/>
                <a:cs typeface="Arial"/>
              </a:rPr>
              <a:t>24</a:t>
            </a:r>
            <a:endParaRPr lang="en-US" sz="2000" b="1" dirty="0" smtClean="0">
              <a:solidFill>
                <a:srgbClr val="7C8AF0"/>
              </a:solidFill>
              <a:latin typeface="Arial"/>
              <a:cs typeface="Arial"/>
            </a:endParaRPr>
          </a:p>
        </p:txBody>
      </p:sp>
      <p:sp>
        <p:nvSpPr>
          <p:cNvPr id="14" name="TextBox 13"/>
          <p:cNvSpPr txBox="1"/>
          <p:nvPr/>
        </p:nvSpPr>
        <p:spPr>
          <a:xfrm>
            <a:off x="5842829" y="216874"/>
            <a:ext cx="2985861" cy="400110"/>
          </a:xfrm>
          <a:prstGeom prst="rect">
            <a:avLst/>
          </a:prstGeom>
          <a:noFill/>
        </p:spPr>
        <p:txBody>
          <a:bodyPr wrap="square" rtlCol="0">
            <a:spAutoFit/>
          </a:bodyPr>
          <a:lstStyle/>
          <a:p>
            <a:pPr defTabSz="457200" fontAlgn="auto">
              <a:spcBef>
                <a:spcPts val="0"/>
              </a:spcBef>
              <a:spcAft>
                <a:spcPts val="0"/>
              </a:spcAft>
            </a:pPr>
            <a:r>
              <a:rPr lang="en-US" sz="2000" b="1" dirty="0" smtClean="0">
                <a:solidFill>
                  <a:srgbClr val="FFFF00"/>
                </a:solidFill>
                <a:latin typeface="Arial"/>
                <a:cs typeface="Arial"/>
              </a:rPr>
              <a:t>Au</a:t>
            </a:r>
            <a:r>
              <a:rPr lang="en-US" sz="2000" b="1" baseline="-25000" dirty="0" smtClean="0">
                <a:solidFill>
                  <a:srgbClr val="FFFF00"/>
                </a:solidFill>
                <a:latin typeface="Arial"/>
                <a:cs typeface="Arial"/>
              </a:rPr>
              <a:t>133</a:t>
            </a:r>
            <a:r>
              <a:rPr lang="en-US" sz="2000" b="1" dirty="0" smtClean="0">
                <a:solidFill>
                  <a:srgbClr val="FFFF00"/>
                </a:solidFill>
                <a:latin typeface="Arial"/>
                <a:cs typeface="Arial"/>
              </a:rPr>
              <a:t>(S-C</a:t>
            </a:r>
            <a:r>
              <a:rPr lang="en-US" sz="2000" b="1" baseline="-25000" dirty="0" smtClean="0">
                <a:solidFill>
                  <a:srgbClr val="FFFF00"/>
                </a:solidFill>
                <a:latin typeface="Arial"/>
                <a:cs typeface="Arial"/>
              </a:rPr>
              <a:t>6</a:t>
            </a:r>
            <a:r>
              <a:rPr lang="en-US" sz="2000" b="1" dirty="0" smtClean="0">
                <a:solidFill>
                  <a:srgbClr val="FFFF00"/>
                </a:solidFill>
                <a:latin typeface="Arial"/>
                <a:cs typeface="Arial"/>
              </a:rPr>
              <a:t>H</a:t>
            </a:r>
            <a:r>
              <a:rPr lang="en-US" sz="2000" b="1" baseline="-25000" dirty="0" smtClean="0">
                <a:solidFill>
                  <a:srgbClr val="FFFF00"/>
                </a:solidFill>
                <a:latin typeface="Arial"/>
                <a:cs typeface="Arial"/>
              </a:rPr>
              <a:t>4</a:t>
            </a:r>
            <a:r>
              <a:rPr lang="en-US" sz="2000" b="1" dirty="0" smtClean="0">
                <a:solidFill>
                  <a:srgbClr val="FFFF00"/>
                </a:solidFill>
                <a:latin typeface="Arial"/>
                <a:cs typeface="Arial"/>
              </a:rPr>
              <a:t>-C</a:t>
            </a:r>
            <a:r>
              <a:rPr lang="en-US" sz="2000" b="1" baseline="-25000" dirty="0" smtClean="0">
                <a:solidFill>
                  <a:srgbClr val="FFFF00"/>
                </a:solidFill>
                <a:latin typeface="Arial"/>
                <a:cs typeface="Arial"/>
              </a:rPr>
              <a:t>4</a:t>
            </a:r>
            <a:r>
              <a:rPr lang="en-US" sz="2000" b="1" dirty="0" smtClean="0">
                <a:solidFill>
                  <a:srgbClr val="FFFF00"/>
                </a:solidFill>
                <a:latin typeface="Arial"/>
                <a:cs typeface="Arial"/>
              </a:rPr>
              <a:t>H</a:t>
            </a:r>
            <a:r>
              <a:rPr lang="en-US" sz="2000" b="1" baseline="-25000" dirty="0" smtClean="0">
                <a:solidFill>
                  <a:srgbClr val="FFFF00"/>
                </a:solidFill>
                <a:latin typeface="Arial"/>
                <a:cs typeface="Arial"/>
              </a:rPr>
              <a:t>9</a:t>
            </a:r>
            <a:r>
              <a:rPr lang="en-US" sz="2000" b="1" dirty="0" smtClean="0">
                <a:solidFill>
                  <a:srgbClr val="FFFF00"/>
                </a:solidFill>
                <a:latin typeface="Arial"/>
                <a:cs typeface="Arial"/>
              </a:rPr>
              <a:t>)</a:t>
            </a:r>
            <a:r>
              <a:rPr lang="en-US" sz="2000" b="1" baseline="-25000" dirty="0" smtClean="0">
                <a:solidFill>
                  <a:srgbClr val="FFFF00"/>
                </a:solidFill>
                <a:latin typeface="Arial"/>
                <a:cs typeface="Arial"/>
              </a:rPr>
              <a:t>52</a:t>
            </a:r>
            <a:endParaRPr lang="en-US" sz="2000" b="1" dirty="0" smtClean="0">
              <a:solidFill>
                <a:srgbClr val="FFFF00"/>
              </a:solidFill>
              <a:latin typeface="Arial"/>
              <a:cs typeface="Arial"/>
            </a:endParaRPr>
          </a:p>
        </p:txBody>
      </p:sp>
      <p:pic>
        <p:nvPicPr>
          <p:cNvPr id="3" name="Picture 2"/>
          <p:cNvPicPr>
            <a:picLocks noChangeAspect="1"/>
          </p:cNvPicPr>
          <p:nvPr/>
        </p:nvPicPr>
        <p:blipFill>
          <a:blip r:embed="rId3"/>
          <a:stretch>
            <a:fillRect/>
          </a:stretch>
        </p:blipFill>
        <p:spPr>
          <a:xfrm>
            <a:off x="311660" y="780171"/>
            <a:ext cx="1751476" cy="998250"/>
          </a:xfrm>
          <a:prstGeom prst="rect">
            <a:avLst/>
          </a:prstGeom>
        </p:spPr>
      </p:pic>
      <p:pic>
        <p:nvPicPr>
          <p:cNvPr id="9" name="Picture 8"/>
          <p:cNvPicPr>
            <a:picLocks noChangeAspect="1"/>
          </p:cNvPicPr>
          <p:nvPr/>
        </p:nvPicPr>
        <p:blipFill>
          <a:blip r:embed="rId4"/>
          <a:stretch>
            <a:fillRect/>
          </a:stretch>
        </p:blipFill>
        <p:spPr>
          <a:xfrm>
            <a:off x="1374096" y="674486"/>
            <a:ext cx="2155038" cy="1223230"/>
          </a:xfrm>
          <a:prstGeom prst="rect">
            <a:avLst/>
          </a:prstGeom>
        </p:spPr>
      </p:pic>
      <p:pic>
        <p:nvPicPr>
          <p:cNvPr id="10" name="Picture 9"/>
          <p:cNvPicPr>
            <a:picLocks noChangeAspect="1"/>
          </p:cNvPicPr>
          <p:nvPr/>
        </p:nvPicPr>
        <p:blipFill>
          <a:blip r:embed="rId5"/>
          <a:stretch>
            <a:fillRect/>
          </a:stretch>
        </p:blipFill>
        <p:spPr>
          <a:xfrm>
            <a:off x="3913472" y="780171"/>
            <a:ext cx="2653818" cy="1506345"/>
          </a:xfrm>
          <a:prstGeom prst="rect">
            <a:avLst/>
          </a:prstGeom>
        </p:spPr>
      </p:pic>
      <p:pic>
        <p:nvPicPr>
          <p:cNvPr id="11" name="Picture 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41252" y="844610"/>
            <a:ext cx="468868" cy="468868"/>
          </a:xfrm>
          <a:prstGeom prst="rect">
            <a:avLst/>
          </a:prstGeom>
          <a:noFill/>
          <a:ln w="9525">
            <a:solidFill>
              <a:srgbClr val="007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7"/>
          <a:stretch>
            <a:fillRect/>
          </a:stretch>
        </p:blipFill>
        <p:spPr>
          <a:xfrm>
            <a:off x="8319540" y="844610"/>
            <a:ext cx="427982" cy="476955"/>
          </a:xfrm>
          <a:prstGeom prst="rect">
            <a:avLst/>
          </a:prstGeom>
        </p:spPr>
      </p:pic>
    </p:spTree>
    <p:extLst>
      <p:ext uri="{BB962C8B-B14F-4D97-AF65-F5344CB8AC3E}">
        <p14:creationId xmlns:p14="http://schemas.microsoft.com/office/powerpoint/2010/main" val="14786324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alpha val="42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234" y="1727871"/>
            <a:ext cx="8902766" cy="5034879"/>
          </a:xfrm>
          <a:prstGeom prst="rect">
            <a:avLst/>
          </a:prstGeom>
          <a:ln>
            <a:solidFill>
              <a:schemeClr val="accent1"/>
            </a:solidFill>
          </a:ln>
        </p:spPr>
      </p:pic>
      <p:sp>
        <p:nvSpPr>
          <p:cNvPr id="2" name="Title 1"/>
          <p:cNvSpPr>
            <a:spLocks noGrp="1"/>
          </p:cNvSpPr>
          <p:nvPr>
            <p:ph type="title"/>
          </p:nvPr>
        </p:nvSpPr>
        <p:spPr>
          <a:xfrm>
            <a:off x="0" y="0"/>
            <a:ext cx="9143999" cy="919145"/>
          </a:xfrm>
          <a:solidFill>
            <a:srgbClr val="000000"/>
          </a:solidFill>
        </p:spPr>
        <p:txBody>
          <a:bodyPr>
            <a:normAutofit fontScale="90000"/>
          </a:bodyPr>
          <a:lstStyle/>
          <a:p>
            <a:r>
              <a:rPr lang="en-US" sz="2800" b="1" dirty="0" smtClean="0">
                <a:solidFill>
                  <a:srgbClr val="FFC000"/>
                </a:solidFill>
              </a:rPr>
              <a:t>STJ energy response vs number of Au atoms</a:t>
            </a:r>
            <a:br>
              <a:rPr lang="en-US" sz="2800" b="1" dirty="0" smtClean="0">
                <a:solidFill>
                  <a:srgbClr val="FFC000"/>
                </a:solidFill>
              </a:rPr>
            </a:br>
            <a:endParaRPr lang="en-US" sz="2800" b="1" dirty="0">
              <a:solidFill>
                <a:srgbClr val="FFC000"/>
              </a:solidFill>
            </a:endParaRPr>
          </a:p>
        </p:txBody>
      </p:sp>
      <p:pic>
        <p:nvPicPr>
          <p:cNvPr id="5" name="Picture 4"/>
          <p:cNvPicPr>
            <a:picLocks noChangeAspect="1"/>
          </p:cNvPicPr>
          <p:nvPr/>
        </p:nvPicPr>
        <p:blipFill>
          <a:blip r:embed="rId3"/>
          <a:stretch>
            <a:fillRect/>
          </a:stretch>
        </p:blipFill>
        <p:spPr>
          <a:xfrm>
            <a:off x="2832348" y="3264757"/>
            <a:ext cx="1034802" cy="589783"/>
          </a:xfrm>
          <a:prstGeom prst="rect">
            <a:avLst/>
          </a:prstGeom>
        </p:spPr>
      </p:pic>
      <p:pic>
        <p:nvPicPr>
          <p:cNvPr id="6" name="Picture 5"/>
          <p:cNvPicPr>
            <a:picLocks noChangeAspect="1"/>
          </p:cNvPicPr>
          <p:nvPr/>
        </p:nvPicPr>
        <p:blipFill>
          <a:blip r:embed="rId4"/>
          <a:stretch>
            <a:fillRect/>
          </a:stretch>
        </p:blipFill>
        <p:spPr>
          <a:xfrm>
            <a:off x="3776839" y="2813279"/>
            <a:ext cx="1314924" cy="746370"/>
          </a:xfrm>
          <a:prstGeom prst="rect">
            <a:avLst/>
          </a:prstGeom>
        </p:spPr>
      </p:pic>
      <p:pic>
        <p:nvPicPr>
          <p:cNvPr id="7" name="Picture 6"/>
          <p:cNvPicPr>
            <a:picLocks noChangeAspect="1"/>
          </p:cNvPicPr>
          <p:nvPr/>
        </p:nvPicPr>
        <p:blipFill>
          <a:blip r:embed="rId5"/>
          <a:stretch>
            <a:fillRect/>
          </a:stretch>
        </p:blipFill>
        <p:spPr>
          <a:xfrm>
            <a:off x="4737220" y="2299246"/>
            <a:ext cx="1563065" cy="887218"/>
          </a:xfrm>
          <a:prstGeom prst="rect">
            <a:avLst/>
          </a:prstGeom>
        </p:spPr>
      </p:pic>
      <p:pic>
        <p:nvPicPr>
          <p:cNvPr id="8" name="Picture 2" descr="C:\Users\Mark Bier\Pictures\AU-citrat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89407" y="657315"/>
            <a:ext cx="2087918" cy="200747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087395" y="1302077"/>
            <a:ext cx="6007949" cy="400110"/>
          </a:xfrm>
          <a:prstGeom prst="rect">
            <a:avLst/>
          </a:prstGeom>
          <a:noFill/>
        </p:spPr>
        <p:txBody>
          <a:bodyPr wrap="square" rtlCol="0">
            <a:spAutoFit/>
          </a:bodyPr>
          <a:lstStyle/>
          <a:p>
            <a:pPr defTabSz="457200" fontAlgn="auto">
              <a:spcBef>
                <a:spcPts val="0"/>
              </a:spcBef>
              <a:spcAft>
                <a:spcPts val="0"/>
              </a:spcAft>
            </a:pPr>
            <a:r>
              <a:rPr lang="en-US" sz="2000" dirty="0" smtClean="0">
                <a:solidFill>
                  <a:prstClr val="black"/>
                </a:solidFill>
                <a:latin typeface="Arial"/>
                <a:cs typeface="Arial"/>
              </a:rPr>
              <a:t>Angio-Au</a:t>
            </a:r>
            <a:r>
              <a:rPr lang="en-US" sz="2000" baseline="30000" dirty="0">
                <a:solidFill>
                  <a:prstClr val="black"/>
                </a:solidFill>
                <a:latin typeface="Arial"/>
                <a:cs typeface="Arial"/>
              </a:rPr>
              <a:t> +</a:t>
            </a:r>
            <a:r>
              <a:rPr lang="en-US" sz="2000" dirty="0" smtClean="0">
                <a:solidFill>
                  <a:prstClr val="black"/>
                </a:solidFill>
                <a:latin typeface="Arial"/>
                <a:cs typeface="Arial"/>
              </a:rPr>
              <a:t>,  Au</a:t>
            </a:r>
            <a:r>
              <a:rPr lang="en-US" sz="2000" baseline="-25000" dirty="0" smtClean="0">
                <a:solidFill>
                  <a:prstClr val="black"/>
                </a:solidFill>
                <a:latin typeface="Arial"/>
                <a:cs typeface="Arial"/>
              </a:rPr>
              <a:t>n</a:t>
            </a:r>
            <a:r>
              <a:rPr lang="en-US" sz="2000" dirty="0" smtClean="0">
                <a:solidFill>
                  <a:prstClr val="black"/>
                </a:solidFill>
                <a:latin typeface="Arial"/>
                <a:cs typeface="Arial"/>
              </a:rPr>
              <a:t>(S-C</a:t>
            </a:r>
            <a:r>
              <a:rPr lang="en-US" sz="2000" baseline="-25000" dirty="0" smtClean="0">
                <a:solidFill>
                  <a:prstClr val="black"/>
                </a:solidFill>
                <a:latin typeface="Arial"/>
                <a:cs typeface="Arial"/>
              </a:rPr>
              <a:t>6</a:t>
            </a:r>
            <a:r>
              <a:rPr lang="en-US" sz="2000" dirty="0" smtClean="0">
                <a:solidFill>
                  <a:prstClr val="black"/>
                </a:solidFill>
                <a:latin typeface="Arial"/>
                <a:cs typeface="Arial"/>
              </a:rPr>
              <a:t>H</a:t>
            </a:r>
            <a:r>
              <a:rPr lang="en-US" sz="2000" baseline="-25000" dirty="0" smtClean="0">
                <a:solidFill>
                  <a:prstClr val="black"/>
                </a:solidFill>
                <a:latin typeface="Arial"/>
                <a:cs typeface="Arial"/>
              </a:rPr>
              <a:t>4</a:t>
            </a:r>
            <a:r>
              <a:rPr lang="en-US" sz="2000" dirty="0" smtClean="0">
                <a:solidFill>
                  <a:prstClr val="black"/>
                </a:solidFill>
                <a:latin typeface="Arial"/>
                <a:cs typeface="Arial"/>
              </a:rPr>
              <a:t>-C</a:t>
            </a:r>
            <a:r>
              <a:rPr lang="en-US" sz="2000" baseline="-25000" dirty="0" smtClean="0">
                <a:solidFill>
                  <a:prstClr val="black"/>
                </a:solidFill>
                <a:latin typeface="Arial"/>
                <a:cs typeface="Arial"/>
              </a:rPr>
              <a:t>4</a:t>
            </a:r>
            <a:r>
              <a:rPr lang="en-US" sz="2000" dirty="0" smtClean="0">
                <a:solidFill>
                  <a:prstClr val="black"/>
                </a:solidFill>
                <a:latin typeface="Arial"/>
                <a:cs typeface="Arial"/>
              </a:rPr>
              <a:t>H</a:t>
            </a:r>
            <a:r>
              <a:rPr lang="en-US" sz="2000" baseline="-25000" dirty="0" smtClean="0">
                <a:solidFill>
                  <a:prstClr val="black"/>
                </a:solidFill>
                <a:latin typeface="Arial"/>
                <a:cs typeface="Arial"/>
              </a:rPr>
              <a:t>9</a:t>
            </a:r>
            <a:r>
              <a:rPr lang="en-US" sz="2000" dirty="0" smtClean="0">
                <a:solidFill>
                  <a:prstClr val="black"/>
                </a:solidFill>
                <a:latin typeface="Arial"/>
                <a:cs typeface="Arial"/>
              </a:rPr>
              <a:t>)</a:t>
            </a:r>
            <a:r>
              <a:rPr lang="en-US" sz="2000" baseline="-25000" dirty="0" smtClean="0">
                <a:solidFill>
                  <a:prstClr val="black"/>
                </a:solidFill>
                <a:latin typeface="Arial"/>
                <a:cs typeface="Arial"/>
              </a:rPr>
              <a:t>n</a:t>
            </a:r>
            <a:r>
              <a:rPr lang="en-US" sz="2000" baseline="30000" dirty="0" smtClean="0">
                <a:solidFill>
                  <a:prstClr val="black"/>
                </a:solidFill>
                <a:latin typeface="Arial"/>
                <a:cs typeface="Arial"/>
              </a:rPr>
              <a:t>+  </a:t>
            </a:r>
            <a:r>
              <a:rPr lang="en-US" sz="2000" dirty="0" smtClean="0">
                <a:solidFill>
                  <a:prstClr val="black"/>
                </a:solidFill>
                <a:latin typeface="Arial"/>
                <a:cs typeface="Arial"/>
              </a:rPr>
              <a:t> and   5nm Au</a:t>
            </a:r>
            <a:r>
              <a:rPr lang="en-US" sz="2000" baseline="30000" dirty="0" smtClean="0">
                <a:solidFill>
                  <a:prstClr val="black"/>
                </a:solidFill>
                <a:latin typeface="Arial"/>
                <a:cs typeface="Arial"/>
              </a:rPr>
              <a:t>+</a:t>
            </a:r>
            <a:endParaRPr lang="en-US" sz="2000" dirty="0">
              <a:solidFill>
                <a:prstClr val="black"/>
              </a:solidFill>
              <a:latin typeface="Arial"/>
              <a:cs typeface="Arial"/>
            </a:endParaRPr>
          </a:p>
        </p:txBody>
      </p:sp>
      <p:pic>
        <p:nvPicPr>
          <p:cNvPr id="10" name="Picture 9"/>
          <p:cNvPicPr>
            <a:picLocks noChangeAspect="1"/>
          </p:cNvPicPr>
          <p:nvPr/>
        </p:nvPicPr>
        <p:blipFill>
          <a:blip r:embed="rId7"/>
          <a:stretch>
            <a:fillRect/>
          </a:stretch>
        </p:blipFill>
        <p:spPr>
          <a:xfrm flipH="1">
            <a:off x="1436369" y="4164746"/>
            <a:ext cx="168028" cy="310206"/>
          </a:xfrm>
          <a:prstGeom prst="rect">
            <a:avLst/>
          </a:prstGeom>
        </p:spPr>
      </p:pic>
    </p:spTree>
    <p:extLst>
      <p:ext uri="{BB962C8B-B14F-4D97-AF65-F5344CB8AC3E}">
        <p14:creationId xmlns:p14="http://schemas.microsoft.com/office/powerpoint/2010/main" val="4866937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8" name="Straight Arrow Connector 127"/>
          <p:cNvCxnSpPr/>
          <p:nvPr/>
        </p:nvCxnSpPr>
        <p:spPr>
          <a:xfrm>
            <a:off x="3609871" y="2914786"/>
            <a:ext cx="7684" cy="2689727"/>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p:nvPr/>
        </p:nvCxnSpPr>
        <p:spPr>
          <a:xfrm>
            <a:off x="7516870" y="2973188"/>
            <a:ext cx="7684" cy="2689727"/>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Straight Arrow Connector 133"/>
          <p:cNvCxnSpPr/>
          <p:nvPr/>
        </p:nvCxnSpPr>
        <p:spPr>
          <a:xfrm>
            <a:off x="1702630" y="2934990"/>
            <a:ext cx="7684" cy="2689727"/>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a:off x="5609629" y="2934990"/>
            <a:ext cx="7684" cy="2689727"/>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294860" y="6091275"/>
            <a:ext cx="1167447" cy="400110"/>
          </a:xfrm>
          <a:prstGeom prst="rect">
            <a:avLst/>
          </a:prstGeom>
          <a:noFill/>
        </p:spPr>
        <p:txBody>
          <a:bodyPr wrap="square" rtlCol="0">
            <a:spAutoFit/>
          </a:bodyPr>
          <a:lstStyle/>
          <a:p>
            <a:r>
              <a:rPr lang="en-US" sz="2000" dirty="0" smtClean="0"/>
              <a:t>STJ</a:t>
            </a:r>
            <a:endParaRPr lang="en-US" sz="2000" dirty="0"/>
          </a:p>
        </p:txBody>
      </p:sp>
      <p:sp>
        <p:nvSpPr>
          <p:cNvPr id="129" name="Rectangle 128"/>
          <p:cNvSpPr/>
          <p:nvPr/>
        </p:nvSpPr>
        <p:spPr>
          <a:xfrm>
            <a:off x="6755545" y="5778893"/>
            <a:ext cx="1538020" cy="189230"/>
          </a:xfrm>
          <a:prstGeom prst="rect">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30" name="TextBox 129"/>
          <p:cNvSpPr txBox="1"/>
          <p:nvPr/>
        </p:nvSpPr>
        <p:spPr>
          <a:xfrm>
            <a:off x="7126118" y="6096436"/>
            <a:ext cx="1167447" cy="400110"/>
          </a:xfrm>
          <a:prstGeom prst="rect">
            <a:avLst/>
          </a:prstGeom>
          <a:noFill/>
        </p:spPr>
        <p:txBody>
          <a:bodyPr wrap="square" rtlCol="0">
            <a:spAutoFit/>
          </a:bodyPr>
          <a:lstStyle/>
          <a:p>
            <a:r>
              <a:rPr lang="en-US" sz="2000" dirty="0" smtClean="0"/>
              <a:t>STJ</a:t>
            </a:r>
            <a:endParaRPr lang="en-US" sz="2000" dirty="0"/>
          </a:p>
        </p:txBody>
      </p:sp>
      <p:sp>
        <p:nvSpPr>
          <p:cNvPr id="133" name="TextBox 132"/>
          <p:cNvSpPr txBox="1"/>
          <p:nvPr/>
        </p:nvSpPr>
        <p:spPr>
          <a:xfrm>
            <a:off x="1362133" y="6053497"/>
            <a:ext cx="1167447" cy="400110"/>
          </a:xfrm>
          <a:prstGeom prst="rect">
            <a:avLst/>
          </a:prstGeom>
          <a:noFill/>
        </p:spPr>
        <p:txBody>
          <a:bodyPr wrap="square" rtlCol="0">
            <a:spAutoFit/>
          </a:bodyPr>
          <a:lstStyle/>
          <a:p>
            <a:r>
              <a:rPr lang="en-US" sz="2000" dirty="0" smtClean="0"/>
              <a:t>STJ</a:t>
            </a:r>
            <a:endParaRPr lang="en-US" sz="2000" dirty="0"/>
          </a:p>
        </p:txBody>
      </p:sp>
      <p:sp>
        <p:nvSpPr>
          <p:cNvPr id="9" name="Slide Number Placeholder 8"/>
          <p:cNvSpPr>
            <a:spLocks noGrp="1"/>
          </p:cNvSpPr>
          <p:nvPr>
            <p:ph type="sldNum" sz="quarter" idx="12"/>
          </p:nvPr>
        </p:nvSpPr>
        <p:spPr/>
        <p:txBody>
          <a:bodyPr/>
          <a:lstStyle/>
          <a:p>
            <a:fld id="{95DCA369-8841-4B5D-99B4-622DECD0048C}" type="slidenum">
              <a:rPr lang="en-US" smtClean="0"/>
              <a:pPr/>
              <a:t>17</a:t>
            </a:fld>
            <a:endParaRPr lang="en-US"/>
          </a:p>
        </p:txBody>
      </p:sp>
      <p:sp>
        <p:nvSpPr>
          <p:cNvPr id="86" name="TextBox 85"/>
          <p:cNvSpPr txBox="1"/>
          <p:nvPr/>
        </p:nvSpPr>
        <p:spPr>
          <a:xfrm>
            <a:off x="5226679" y="6072277"/>
            <a:ext cx="1167447" cy="400110"/>
          </a:xfrm>
          <a:prstGeom prst="rect">
            <a:avLst/>
          </a:prstGeom>
          <a:noFill/>
        </p:spPr>
        <p:txBody>
          <a:bodyPr wrap="square" rtlCol="0">
            <a:spAutoFit/>
          </a:bodyPr>
          <a:lstStyle/>
          <a:p>
            <a:r>
              <a:rPr lang="en-US" sz="2000" dirty="0" smtClean="0"/>
              <a:t>STJ</a:t>
            </a:r>
            <a:endParaRPr lang="en-US" sz="2000" dirty="0"/>
          </a:p>
        </p:txBody>
      </p:sp>
      <p:sp>
        <p:nvSpPr>
          <p:cNvPr id="91" name="Rectangle 90"/>
          <p:cNvSpPr/>
          <p:nvPr/>
        </p:nvSpPr>
        <p:spPr>
          <a:xfrm>
            <a:off x="890367" y="5775300"/>
            <a:ext cx="1538020" cy="189230"/>
          </a:xfrm>
          <a:prstGeom prst="rect">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92" name="Rectangle 91"/>
          <p:cNvSpPr/>
          <p:nvPr/>
        </p:nvSpPr>
        <p:spPr>
          <a:xfrm>
            <a:off x="2844703" y="5777771"/>
            <a:ext cx="1538020" cy="189230"/>
          </a:xfrm>
          <a:prstGeom prst="rect">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93" name="Rectangle 92"/>
          <p:cNvSpPr/>
          <p:nvPr/>
        </p:nvSpPr>
        <p:spPr>
          <a:xfrm>
            <a:off x="4803771" y="5775251"/>
            <a:ext cx="1538020" cy="189230"/>
          </a:xfrm>
          <a:prstGeom prst="rect">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2" name="Picture 2" descr="C:\Users\Mark Bier\Pictures\AU-citrat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53393" y="1223516"/>
            <a:ext cx="1540172" cy="1495403"/>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60"/>
          <p:cNvGrpSpPr>
            <a:grpSpLocks/>
          </p:cNvGrpSpPr>
          <p:nvPr/>
        </p:nvGrpSpPr>
        <p:grpSpPr bwMode="auto">
          <a:xfrm>
            <a:off x="2845196" y="1300522"/>
            <a:ext cx="1458303" cy="1472651"/>
            <a:chOff x="4134" y="617"/>
            <a:chExt cx="1015" cy="1015"/>
          </a:xfrm>
        </p:grpSpPr>
        <p:pic>
          <p:nvPicPr>
            <p:cNvPr id="4" name="Picture 3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5" y="879"/>
              <a:ext cx="797" cy="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76" y="1050"/>
              <a:ext cx="518" cy="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2" y="898"/>
              <a:ext cx="621" cy="5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5" descr="Click to swap between Biological Molecule / Asymmetric Uni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34" y="617"/>
              <a:ext cx="1015" cy="1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chemeClr val="tx1"/>
                  </a:solidFill>
                  <a:miter lim="800000"/>
                  <a:headEnd/>
                  <a:tailEnd/>
                </a14:hiddenLine>
              </a:ext>
            </a:extLst>
          </p:spPr>
        </p:pic>
      </p:grpSp>
      <p:grpSp>
        <p:nvGrpSpPr>
          <p:cNvPr id="19" name="Group 18"/>
          <p:cNvGrpSpPr/>
          <p:nvPr/>
        </p:nvGrpSpPr>
        <p:grpSpPr>
          <a:xfrm>
            <a:off x="892843" y="1230128"/>
            <a:ext cx="1451299" cy="1420381"/>
            <a:chOff x="405245" y="1118336"/>
            <a:chExt cx="1603573" cy="1554121"/>
          </a:xfrm>
        </p:grpSpPr>
        <p:sp>
          <p:nvSpPr>
            <p:cNvPr id="20" name="Right Bracket 19"/>
            <p:cNvSpPr/>
            <p:nvPr/>
          </p:nvSpPr>
          <p:spPr>
            <a:xfrm rot="3126786">
              <a:off x="1062522" y="1706512"/>
              <a:ext cx="67992" cy="159098"/>
            </a:xfrm>
            <a:prstGeom prst="rightBracket">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ight Bracket 20"/>
            <p:cNvSpPr/>
            <p:nvPr/>
          </p:nvSpPr>
          <p:spPr>
            <a:xfrm rot="7450362">
              <a:off x="1284324" y="1714775"/>
              <a:ext cx="50961" cy="142574"/>
            </a:xfrm>
            <a:prstGeom prst="rightBracket">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Right Bracket 21"/>
            <p:cNvSpPr/>
            <p:nvPr/>
          </p:nvSpPr>
          <p:spPr>
            <a:xfrm rot="11961965">
              <a:off x="1348745" y="1913796"/>
              <a:ext cx="50704" cy="145773"/>
            </a:xfrm>
            <a:prstGeom prst="rightBracket">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Right Bracket 22"/>
            <p:cNvSpPr/>
            <p:nvPr/>
          </p:nvSpPr>
          <p:spPr>
            <a:xfrm rot="20962160">
              <a:off x="971593" y="1923495"/>
              <a:ext cx="73190" cy="145374"/>
            </a:xfrm>
            <a:prstGeom prst="rightBracket">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4" name="Group 23"/>
            <p:cNvGrpSpPr/>
            <p:nvPr/>
          </p:nvGrpSpPr>
          <p:grpSpPr>
            <a:xfrm>
              <a:off x="405245" y="1118336"/>
              <a:ext cx="1603573" cy="1554121"/>
              <a:chOff x="-3707943" y="1279365"/>
              <a:chExt cx="3820411" cy="3787491"/>
            </a:xfrm>
          </p:grpSpPr>
          <p:grpSp>
            <p:nvGrpSpPr>
              <p:cNvPr id="25" name="Group 24"/>
              <p:cNvGrpSpPr/>
              <p:nvPr/>
            </p:nvGrpSpPr>
            <p:grpSpPr>
              <a:xfrm rot="21441377">
                <a:off x="-2606157" y="1279365"/>
                <a:ext cx="1465943" cy="1524000"/>
                <a:chOff x="0" y="2133600"/>
                <a:chExt cx="1465943" cy="1524000"/>
              </a:xfrm>
            </p:grpSpPr>
            <p:grpSp>
              <p:nvGrpSpPr>
                <p:cNvPr id="64" name="Group 63"/>
                <p:cNvGrpSpPr/>
                <p:nvPr/>
              </p:nvGrpSpPr>
              <p:grpSpPr>
                <a:xfrm>
                  <a:off x="885372" y="2133600"/>
                  <a:ext cx="580571" cy="1524000"/>
                  <a:chOff x="885372" y="2133600"/>
                  <a:chExt cx="580571" cy="1524000"/>
                </a:xfrm>
              </p:grpSpPr>
              <p:cxnSp>
                <p:nvCxnSpPr>
                  <p:cNvPr id="69" name="Straight Connector 68"/>
                  <p:cNvCxnSpPr/>
                  <p:nvPr/>
                </p:nvCxnSpPr>
                <p:spPr>
                  <a:xfrm>
                    <a:off x="885372" y="2641600"/>
                    <a:ext cx="0" cy="101600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885372" y="2133600"/>
                    <a:ext cx="449942" cy="50800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V="1">
                    <a:off x="1110343" y="2264229"/>
                    <a:ext cx="355600" cy="377371"/>
                  </a:xfrm>
                  <a:prstGeom prst="line">
                    <a:avLst/>
                  </a:prstGeom>
                  <a:ln w="76200">
                    <a:solidFill>
                      <a:schemeClr val="bg2">
                        <a:lumMod val="10000"/>
                        <a:lumOff val="90000"/>
                      </a:schemeClr>
                    </a:solidFill>
                  </a:ln>
                </p:spPr>
                <p:style>
                  <a:lnRef idx="1">
                    <a:schemeClr val="accent1"/>
                  </a:lnRef>
                  <a:fillRef idx="0">
                    <a:schemeClr val="accent1"/>
                  </a:fillRef>
                  <a:effectRef idx="0">
                    <a:schemeClr val="accent1"/>
                  </a:effectRef>
                  <a:fontRef idx="minor">
                    <a:schemeClr val="tx1"/>
                  </a:fontRef>
                </p:style>
              </p:cxnSp>
            </p:grpSp>
            <p:grpSp>
              <p:nvGrpSpPr>
                <p:cNvPr id="65" name="Group 64"/>
                <p:cNvGrpSpPr/>
                <p:nvPr/>
              </p:nvGrpSpPr>
              <p:grpSpPr>
                <a:xfrm flipH="1">
                  <a:off x="0" y="2133600"/>
                  <a:ext cx="689429" cy="1524000"/>
                  <a:chOff x="885372" y="2133600"/>
                  <a:chExt cx="580571" cy="1524000"/>
                </a:xfrm>
              </p:grpSpPr>
              <p:cxnSp>
                <p:nvCxnSpPr>
                  <p:cNvPr id="66" name="Straight Connector 65"/>
                  <p:cNvCxnSpPr/>
                  <p:nvPr/>
                </p:nvCxnSpPr>
                <p:spPr>
                  <a:xfrm>
                    <a:off x="885372" y="2641600"/>
                    <a:ext cx="0" cy="101600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885372" y="2133600"/>
                    <a:ext cx="449942" cy="50800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1110343" y="2264229"/>
                    <a:ext cx="355600" cy="377371"/>
                  </a:xfrm>
                  <a:prstGeom prst="line">
                    <a:avLst/>
                  </a:prstGeom>
                  <a:ln w="76200">
                    <a:solidFill>
                      <a:schemeClr val="bg2">
                        <a:lumMod val="10000"/>
                        <a:lumOff val="90000"/>
                      </a:schemeClr>
                    </a:solidFill>
                  </a:ln>
                </p:spPr>
                <p:style>
                  <a:lnRef idx="1">
                    <a:schemeClr val="accent1"/>
                  </a:lnRef>
                  <a:fillRef idx="0">
                    <a:schemeClr val="accent1"/>
                  </a:fillRef>
                  <a:effectRef idx="0">
                    <a:schemeClr val="accent1"/>
                  </a:effectRef>
                  <a:fontRef idx="minor">
                    <a:schemeClr val="tx1"/>
                  </a:fontRef>
                </p:style>
              </p:cxnSp>
            </p:grpSp>
          </p:grpSp>
          <p:grpSp>
            <p:nvGrpSpPr>
              <p:cNvPr id="26" name="Group 25"/>
              <p:cNvGrpSpPr/>
              <p:nvPr/>
            </p:nvGrpSpPr>
            <p:grpSpPr>
              <a:xfrm rot="17352056">
                <a:off x="-3678914" y="2196684"/>
                <a:ext cx="1465944" cy="1524001"/>
                <a:chOff x="28526" y="2213674"/>
                <a:chExt cx="1465944" cy="1524001"/>
              </a:xfrm>
            </p:grpSpPr>
            <p:grpSp>
              <p:nvGrpSpPr>
                <p:cNvPr id="56" name="Group 55"/>
                <p:cNvGrpSpPr/>
                <p:nvPr/>
              </p:nvGrpSpPr>
              <p:grpSpPr>
                <a:xfrm>
                  <a:off x="913896" y="2213674"/>
                  <a:ext cx="580574" cy="1524001"/>
                  <a:chOff x="913896" y="2213674"/>
                  <a:chExt cx="580574" cy="1524001"/>
                </a:xfrm>
              </p:grpSpPr>
              <p:cxnSp>
                <p:nvCxnSpPr>
                  <p:cNvPr id="61" name="Straight Connector 60"/>
                  <p:cNvCxnSpPr/>
                  <p:nvPr/>
                </p:nvCxnSpPr>
                <p:spPr>
                  <a:xfrm>
                    <a:off x="913897" y="2721675"/>
                    <a:ext cx="0" cy="101600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V="1">
                    <a:off x="913896" y="2213674"/>
                    <a:ext cx="449942" cy="50800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1138870" y="2344303"/>
                    <a:ext cx="355600" cy="377371"/>
                  </a:xfrm>
                  <a:prstGeom prst="line">
                    <a:avLst/>
                  </a:prstGeom>
                  <a:ln w="76200">
                    <a:solidFill>
                      <a:schemeClr val="bg2">
                        <a:lumMod val="10000"/>
                        <a:lumOff val="90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p:nvGrpSpPr>
              <p:grpSpPr>
                <a:xfrm flipH="1">
                  <a:off x="28526" y="2213675"/>
                  <a:ext cx="689429" cy="1523998"/>
                  <a:chOff x="861350" y="2213675"/>
                  <a:chExt cx="580571" cy="1523998"/>
                </a:xfrm>
              </p:grpSpPr>
              <p:cxnSp>
                <p:nvCxnSpPr>
                  <p:cNvPr id="58" name="Straight Connector 57"/>
                  <p:cNvCxnSpPr/>
                  <p:nvPr/>
                </p:nvCxnSpPr>
                <p:spPr>
                  <a:xfrm>
                    <a:off x="861351" y="2721673"/>
                    <a:ext cx="0" cy="101600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861350" y="2213675"/>
                    <a:ext cx="449942" cy="50800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1086321" y="2344303"/>
                    <a:ext cx="355600" cy="377370"/>
                  </a:xfrm>
                  <a:prstGeom prst="line">
                    <a:avLst/>
                  </a:prstGeom>
                  <a:ln w="76200">
                    <a:solidFill>
                      <a:schemeClr val="bg2">
                        <a:lumMod val="10000"/>
                        <a:lumOff val="90000"/>
                      </a:schemeClr>
                    </a:solidFill>
                  </a:ln>
                </p:spPr>
                <p:style>
                  <a:lnRef idx="1">
                    <a:schemeClr val="accent1"/>
                  </a:lnRef>
                  <a:fillRef idx="0">
                    <a:schemeClr val="accent1"/>
                  </a:fillRef>
                  <a:effectRef idx="0">
                    <a:schemeClr val="accent1"/>
                  </a:effectRef>
                  <a:fontRef idx="minor">
                    <a:schemeClr val="tx1"/>
                  </a:fontRef>
                </p:style>
              </p:cxnSp>
            </p:grpSp>
          </p:grpSp>
          <p:grpSp>
            <p:nvGrpSpPr>
              <p:cNvPr id="27" name="Group 26"/>
              <p:cNvGrpSpPr/>
              <p:nvPr/>
            </p:nvGrpSpPr>
            <p:grpSpPr>
              <a:xfrm rot="4377030">
                <a:off x="-1382504" y="2063841"/>
                <a:ext cx="1465943" cy="1524000"/>
                <a:chOff x="0" y="2133600"/>
                <a:chExt cx="1465943" cy="1524000"/>
              </a:xfrm>
            </p:grpSpPr>
            <p:grpSp>
              <p:nvGrpSpPr>
                <p:cNvPr id="48" name="Group 47"/>
                <p:cNvGrpSpPr/>
                <p:nvPr/>
              </p:nvGrpSpPr>
              <p:grpSpPr>
                <a:xfrm>
                  <a:off x="885372" y="2133600"/>
                  <a:ext cx="580571" cy="1524000"/>
                  <a:chOff x="885372" y="2133600"/>
                  <a:chExt cx="580571" cy="1524000"/>
                </a:xfrm>
              </p:grpSpPr>
              <p:cxnSp>
                <p:nvCxnSpPr>
                  <p:cNvPr id="53" name="Straight Connector 52"/>
                  <p:cNvCxnSpPr/>
                  <p:nvPr/>
                </p:nvCxnSpPr>
                <p:spPr>
                  <a:xfrm>
                    <a:off x="885372" y="2641600"/>
                    <a:ext cx="0" cy="101600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885372" y="2133600"/>
                    <a:ext cx="449942" cy="50800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1110343" y="2264229"/>
                    <a:ext cx="355600" cy="377371"/>
                  </a:xfrm>
                  <a:prstGeom prst="line">
                    <a:avLst/>
                  </a:prstGeom>
                  <a:ln w="76200">
                    <a:solidFill>
                      <a:schemeClr val="bg2">
                        <a:lumMod val="10000"/>
                        <a:lumOff val="90000"/>
                      </a:schemeClr>
                    </a:solidFill>
                  </a:ln>
                </p:spPr>
                <p:style>
                  <a:lnRef idx="1">
                    <a:schemeClr val="accent1"/>
                  </a:lnRef>
                  <a:fillRef idx="0">
                    <a:schemeClr val="accent1"/>
                  </a:fillRef>
                  <a:effectRef idx="0">
                    <a:schemeClr val="accent1"/>
                  </a:effectRef>
                  <a:fontRef idx="minor">
                    <a:schemeClr val="tx1"/>
                  </a:fontRef>
                </p:style>
              </p:cxnSp>
            </p:grpSp>
            <p:grpSp>
              <p:nvGrpSpPr>
                <p:cNvPr id="49" name="Group 48"/>
                <p:cNvGrpSpPr/>
                <p:nvPr/>
              </p:nvGrpSpPr>
              <p:grpSpPr>
                <a:xfrm flipH="1">
                  <a:off x="0" y="2133600"/>
                  <a:ext cx="689429" cy="1524000"/>
                  <a:chOff x="885372" y="2133600"/>
                  <a:chExt cx="580571" cy="1524000"/>
                </a:xfrm>
              </p:grpSpPr>
              <p:cxnSp>
                <p:nvCxnSpPr>
                  <p:cNvPr id="50" name="Straight Connector 49"/>
                  <p:cNvCxnSpPr/>
                  <p:nvPr/>
                </p:nvCxnSpPr>
                <p:spPr>
                  <a:xfrm>
                    <a:off x="885372" y="2641600"/>
                    <a:ext cx="0" cy="101600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885372" y="2133600"/>
                    <a:ext cx="449942" cy="50800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1110343" y="2264229"/>
                    <a:ext cx="355600" cy="377371"/>
                  </a:xfrm>
                  <a:prstGeom prst="line">
                    <a:avLst/>
                  </a:prstGeom>
                  <a:ln w="76200">
                    <a:solidFill>
                      <a:schemeClr val="bg2">
                        <a:lumMod val="10000"/>
                        <a:lumOff val="90000"/>
                      </a:schemeClr>
                    </a:solidFill>
                  </a:ln>
                </p:spPr>
                <p:style>
                  <a:lnRef idx="1">
                    <a:schemeClr val="accent1"/>
                  </a:lnRef>
                  <a:fillRef idx="0">
                    <a:schemeClr val="accent1"/>
                  </a:fillRef>
                  <a:effectRef idx="0">
                    <a:schemeClr val="accent1"/>
                  </a:effectRef>
                  <a:fontRef idx="minor">
                    <a:schemeClr val="tx1"/>
                  </a:fontRef>
                </p:style>
              </p:cxnSp>
            </p:grpSp>
          </p:grpSp>
          <p:grpSp>
            <p:nvGrpSpPr>
              <p:cNvPr id="28" name="Group 27"/>
              <p:cNvGrpSpPr/>
              <p:nvPr/>
            </p:nvGrpSpPr>
            <p:grpSpPr>
              <a:xfrm rot="12919284">
                <a:off x="-3214827" y="3542854"/>
                <a:ext cx="1465940" cy="1524002"/>
                <a:chOff x="13213" y="2229386"/>
                <a:chExt cx="1465940" cy="1524002"/>
              </a:xfrm>
            </p:grpSpPr>
            <p:grpSp>
              <p:nvGrpSpPr>
                <p:cNvPr id="40" name="Group 39"/>
                <p:cNvGrpSpPr/>
                <p:nvPr/>
              </p:nvGrpSpPr>
              <p:grpSpPr>
                <a:xfrm>
                  <a:off x="898583" y="2229387"/>
                  <a:ext cx="580570" cy="1524001"/>
                  <a:chOff x="898583" y="2229387"/>
                  <a:chExt cx="580570" cy="1524001"/>
                </a:xfrm>
              </p:grpSpPr>
              <p:cxnSp>
                <p:nvCxnSpPr>
                  <p:cNvPr id="45" name="Straight Connector 44"/>
                  <p:cNvCxnSpPr/>
                  <p:nvPr/>
                </p:nvCxnSpPr>
                <p:spPr>
                  <a:xfrm>
                    <a:off x="898583" y="2737388"/>
                    <a:ext cx="0" cy="101600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898583" y="2229387"/>
                    <a:ext cx="449942" cy="50800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1123552" y="2360017"/>
                    <a:ext cx="355601" cy="377371"/>
                  </a:xfrm>
                  <a:prstGeom prst="line">
                    <a:avLst/>
                  </a:prstGeom>
                  <a:ln w="76200">
                    <a:solidFill>
                      <a:schemeClr val="bg2">
                        <a:lumMod val="10000"/>
                        <a:lumOff val="90000"/>
                      </a:schemeClr>
                    </a:solidFill>
                  </a:ln>
                </p:spPr>
                <p:style>
                  <a:lnRef idx="1">
                    <a:schemeClr val="accent1"/>
                  </a:lnRef>
                  <a:fillRef idx="0">
                    <a:schemeClr val="accent1"/>
                  </a:fillRef>
                  <a:effectRef idx="0">
                    <a:schemeClr val="accent1"/>
                  </a:effectRef>
                  <a:fontRef idx="minor">
                    <a:schemeClr val="tx1"/>
                  </a:fontRef>
                </p:style>
              </p:cxnSp>
            </p:grpSp>
            <p:grpSp>
              <p:nvGrpSpPr>
                <p:cNvPr id="41" name="Group 40"/>
                <p:cNvGrpSpPr/>
                <p:nvPr/>
              </p:nvGrpSpPr>
              <p:grpSpPr>
                <a:xfrm flipH="1">
                  <a:off x="13213" y="2229386"/>
                  <a:ext cx="689425" cy="1524001"/>
                  <a:chOff x="874249" y="2229386"/>
                  <a:chExt cx="580568" cy="1524001"/>
                </a:xfrm>
              </p:grpSpPr>
              <p:cxnSp>
                <p:nvCxnSpPr>
                  <p:cNvPr id="42" name="Straight Connector 41"/>
                  <p:cNvCxnSpPr/>
                  <p:nvPr/>
                </p:nvCxnSpPr>
                <p:spPr>
                  <a:xfrm>
                    <a:off x="874249" y="2737388"/>
                    <a:ext cx="0" cy="1015999"/>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874249" y="2229386"/>
                    <a:ext cx="449942" cy="50800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1099219" y="2360016"/>
                    <a:ext cx="355598" cy="377372"/>
                  </a:xfrm>
                  <a:prstGeom prst="line">
                    <a:avLst/>
                  </a:prstGeom>
                  <a:ln w="76200">
                    <a:solidFill>
                      <a:schemeClr val="bg2">
                        <a:lumMod val="10000"/>
                        <a:lumOff val="90000"/>
                      </a:schemeClr>
                    </a:solidFill>
                  </a:ln>
                </p:spPr>
                <p:style>
                  <a:lnRef idx="1">
                    <a:schemeClr val="accent1"/>
                  </a:lnRef>
                  <a:fillRef idx="0">
                    <a:schemeClr val="accent1"/>
                  </a:fillRef>
                  <a:effectRef idx="0">
                    <a:schemeClr val="accent1"/>
                  </a:effectRef>
                  <a:fontRef idx="minor">
                    <a:schemeClr val="tx1"/>
                  </a:fontRef>
                </p:style>
              </p:cxnSp>
            </p:grpSp>
          </p:grpSp>
          <p:grpSp>
            <p:nvGrpSpPr>
              <p:cNvPr id="29" name="Group 28"/>
              <p:cNvGrpSpPr/>
              <p:nvPr/>
            </p:nvGrpSpPr>
            <p:grpSpPr>
              <a:xfrm rot="8200204">
                <a:off x="-1696951" y="3394559"/>
                <a:ext cx="1465943" cy="1524000"/>
                <a:chOff x="0" y="2133600"/>
                <a:chExt cx="1465943" cy="1524000"/>
              </a:xfrm>
            </p:grpSpPr>
            <p:grpSp>
              <p:nvGrpSpPr>
                <p:cNvPr id="32" name="Group 31"/>
                <p:cNvGrpSpPr/>
                <p:nvPr/>
              </p:nvGrpSpPr>
              <p:grpSpPr>
                <a:xfrm>
                  <a:off x="885372" y="2133600"/>
                  <a:ext cx="580571" cy="1524000"/>
                  <a:chOff x="885372" y="2133600"/>
                  <a:chExt cx="580571" cy="1524000"/>
                </a:xfrm>
              </p:grpSpPr>
              <p:cxnSp>
                <p:nvCxnSpPr>
                  <p:cNvPr id="37" name="Straight Connector 36"/>
                  <p:cNvCxnSpPr/>
                  <p:nvPr/>
                </p:nvCxnSpPr>
                <p:spPr>
                  <a:xfrm>
                    <a:off x="885372" y="2641600"/>
                    <a:ext cx="0" cy="101600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885372" y="2133600"/>
                    <a:ext cx="449942" cy="50800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1110343" y="2264229"/>
                    <a:ext cx="355600" cy="377371"/>
                  </a:xfrm>
                  <a:prstGeom prst="line">
                    <a:avLst/>
                  </a:prstGeom>
                  <a:ln w="76200">
                    <a:solidFill>
                      <a:schemeClr val="bg2">
                        <a:lumMod val="10000"/>
                        <a:lumOff val="90000"/>
                      </a:schemeClr>
                    </a:solidFill>
                  </a:ln>
                </p:spPr>
                <p:style>
                  <a:lnRef idx="1">
                    <a:schemeClr val="accent1"/>
                  </a:lnRef>
                  <a:fillRef idx="0">
                    <a:schemeClr val="accent1"/>
                  </a:fillRef>
                  <a:effectRef idx="0">
                    <a:schemeClr val="accent1"/>
                  </a:effectRef>
                  <a:fontRef idx="minor">
                    <a:schemeClr val="tx1"/>
                  </a:fontRef>
                </p:style>
              </p:cxnSp>
            </p:grpSp>
            <p:grpSp>
              <p:nvGrpSpPr>
                <p:cNvPr id="33" name="Group 32"/>
                <p:cNvGrpSpPr/>
                <p:nvPr/>
              </p:nvGrpSpPr>
              <p:grpSpPr>
                <a:xfrm flipH="1">
                  <a:off x="0" y="2133600"/>
                  <a:ext cx="689429" cy="1524000"/>
                  <a:chOff x="885372" y="2133600"/>
                  <a:chExt cx="580571" cy="1524000"/>
                </a:xfrm>
              </p:grpSpPr>
              <p:cxnSp>
                <p:nvCxnSpPr>
                  <p:cNvPr id="34" name="Straight Connector 33"/>
                  <p:cNvCxnSpPr/>
                  <p:nvPr/>
                </p:nvCxnSpPr>
                <p:spPr>
                  <a:xfrm>
                    <a:off x="885372" y="2641600"/>
                    <a:ext cx="0" cy="101600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885372" y="2133600"/>
                    <a:ext cx="449942" cy="50800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1110343" y="2264229"/>
                    <a:ext cx="355600" cy="377371"/>
                  </a:xfrm>
                  <a:prstGeom prst="line">
                    <a:avLst/>
                  </a:prstGeom>
                  <a:ln w="76200">
                    <a:solidFill>
                      <a:schemeClr val="bg2">
                        <a:lumMod val="10000"/>
                        <a:lumOff val="90000"/>
                      </a:schemeClr>
                    </a:solidFill>
                  </a:ln>
                </p:spPr>
                <p:style>
                  <a:lnRef idx="1">
                    <a:schemeClr val="accent1"/>
                  </a:lnRef>
                  <a:fillRef idx="0">
                    <a:schemeClr val="accent1"/>
                  </a:fillRef>
                  <a:effectRef idx="0">
                    <a:schemeClr val="accent1"/>
                  </a:effectRef>
                  <a:fontRef idx="minor">
                    <a:schemeClr val="tx1"/>
                  </a:fontRef>
                </p:style>
              </p:cxnSp>
            </p:grpSp>
          </p:grpSp>
          <p:sp>
            <p:nvSpPr>
              <p:cNvPr id="30" name="Regular Pentagon 29"/>
              <p:cNvSpPr/>
              <p:nvPr/>
            </p:nvSpPr>
            <p:spPr>
              <a:xfrm rot="1983768">
                <a:off x="-2523661" y="2430517"/>
                <a:ext cx="1534147" cy="1551146"/>
              </a:xfrm>
              <a:prstGeom prst="pentagon">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2061029" y="3280213"/>
                <a:ext cx="508000" cy="537044"/>
              </a:xfrm>
              <a:custGeom>
                <a:avLst/>
                <a:gdLst>
                  <a:gd name="connsiteX0" fmla="*/ 0 w 508000"/>
                  <a:gd name="connsiteY0" fmla="*/ 537044 h 537044"/>
                  <a:gd name="connsiteX1" fmla="*/ 232229 w 508000"/>
                  <a:gd name="connsiteY1" fmla="*/ 16 h 537044"/>
                  <a:gd name="connsiteX2" fmla="*/ 508000 w 508000"/>
                  <a:gd name="connsiteY2" fmla="*/ 522530 h 537044"/>
                </a:gdLst>
                <a:ahLst/>
                <a:cxnLst>
                  <a:cxn ang="0">
                    <a:pos x="connsiteX0" y="connsiteY0"/>
                  </a:cxn>
                  <a:cxn ang="0">
                    <a:pos x="connsiteX1" y="connsiteY1"/>
                  </a:cxn>
                  <a:cxn ang="0">
                    <a:pos x="connsiteX2" y="connsiteY2"/>
                  </a:cxn>
                </a:cxnLst>
                <a:rect l="l" t="t" r="r" b="b"/>
                <a:pathLst>
                  <a:path w="508000" h="537044">
                    <a:moveTo>
                      <a:pt x="0" y="537044"/>
                    </a:moveTo>
                    <a:cubicBezTo>
                      <a:pt x="73781" y="269739"/>
                      <a:pt x="147562" y="2435"/>
                      <a:pt x="232229" y="16"/>
                    </a:cubicBezTo>
                    <a:cubicBezTo>
                      <a:pt x="316896" y="-2403"/>
                      <a:pt x="412448" y="260063"/>
                      <a:pt x="508000" y="522530"/>
                    </a:cubicBez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72" name="Rectangle 71"/>
          <p:cNvSpPr/>
          <p:nvPr/>
        </p:nvSpPr>
        <p:spPr>
          <a:xfrm>
            <a:off x="1362133" y="731533"/>
            <a:ext cx="625492" cy="400110"/>
          </a:xfrm>
          <a:prstGeom prst="rect">
            <a:avLst/>
          </a:prstGeom>
        </p:spPr>
        <p:txBody>
          <a:bodyPr wrap="none">
            <a:spAutoFit/>
          </a:bodyPr>
          <a:lstStyle/>
          <a:p>
            <a:r>
              <a:rPr lang="en-US" sz="2000" b="1" dirty="0" err="1" smtClean="0"/>
              <a:t>IgM</a:t>
            </a:r>
            <a:endParaRPr lang="en-US" sz="2000" dirty="0"/>
          </a:p>
        </p:txBody>
      </p:sp>
      <p:sp>
        <p:nvSpPr>
          <p:cNvPr id="135" name="TextBox 134"/>
          <p:cNvSpPr txBox="1"/>
          <p:nvPr/>
        </p:nvSpPr>
        <p:spPr>
          <a:xfrm>
            <a:off x="2951221" y="726150"/>
            <a:ext cx="1351485" cy="400110"/>
          </a:xfrm>
          <a:prstGeom prst="rect">
            <a:avLst/>
          </a:prstGeom>
          <a:noFill/>
        </p:spPr>
        <p:txBody>
          <a:bodyPr wrap="square" rtlCol="0">
            <a:spAutoFit/>
          </a:bodyPr>
          <a:lstStyle/>
          <a:p>
            <a:r>
              <a:rPr lang="en-US" sz="2000" dirty="0" err="1" smtClean="0"/>
              <a:t>apoferritin</a:t>
            </a:r>
            <a:endParaRPr lang="en-US" sz="2000" dirty="0"/>
          </a:p>
        </p:txBody>
      </p:sp>
      <p:sp>
        <p:nvSpPr>
          <p:cNvPr id="136" name="TextBox 135"/>
          <p:cNvSpPr txBox="1"/>
          <p:nvPr/>
        </p:nvSpPr>
        <p:spPr>
          <a:xfrm>
            <a:off x="7205563" y="734817"/>
            <a:ext cx="1008278" cy="400110"/>
          </a:xfrm>
          <a:prstGeom prst="rect">
            <a:avLst/>
          </a:prstGeom>
          <a:noFill/>
        </p:spPr>
        <p:txBody>
          <a:bodyPr wrap="square" rtlCol="0">
            <a:spAutoFit/>
          </a:bodyPr>
          <a:lstStyle/>
          <a:p>
            <a:r>
              <a:rPr lang="en-US" sz="2000" dirty="0" smtClean="0"/>
              <a:t>Au</a:t>
            </a:r>
            <a:endParaRPr lang="en-US" sz="2000" dirty="0"/>
          </a:p>
        </p:txBody>
      </p:sp>
      <p:sp>
        <p:nvSpPr>
          <p:cNvPr id="7" name="TextBox 6"/>
          <p:cNvSpPr txBox="1"/>
          <p:nvPr/>
        </p:nvSpPr>
        <p:spPr>
          <a:xfrm>
            <a:off x="1850492" y="3735587"/>
            <a:ext cx="527009" cy="337549"/>
          </a:xfrm>
          <a:prstGeom prst="rect">
            <a:avLst/>
          </a:prstGeom>
          <a:noFill/>
        </p:spPr>
        <p:txBody>
          <a:bodyPr wrap="square" rtlCol="0">
            <a:spAutoFit/>
          </a:bodyPr>
          <a:lstStyle/>
          <a:p>
            <a:r>
              <a:rPr lang="en-US" sz="1800" dirty="0" smtClean="0"/>
              <a:t>KE</a:t>
            </a:r>
            <a:endParaRPr lang="en-US" sz="1800" dirty="0"/>
          </a:p>
        </p:txBody>
      </p:sp>
      <p:sp>
        <p:nvSpPr>
          <p:cNvPr id="74" name="TextBox 73"/>
          <p:cNvSpPr txBox="1"/>
          <p:nvPr/>
        </p:nvSpPr>
        <p:spPr>
          <a:xfrm>
            <a:off x="3759537" y="3735587"/>
            <a:ext cx="738082" cy="337549"/>
          </a:xfrm>
          <a:prstGeom prst="rect">
            <a:avLst/>
          </a:prstGeom>
          <a:noFill/>
        </p:spPr>
        <p:txBody>
          <a:bodyPr wrap="square" rtlCol="0">
            <a:spAutoFit/>
          </a:bodyPr>
          <a:lstStyle/>
          <a:p>
            <a:r>
              <a:rPr lang="en-US" sz="1800" dirty="0" smtClean="0"/>
              <a:t>KE</a:t>
            </a:r>
            <a:endParaRPr lang="en-US" sz="1800" dirty="0"/>
          </a:p>
        </p:txBody>
      </p:sp>
      <p:sp>
        <p:nvSpPr>
          <p:cNvPr id="75" name="TextBox 74"/>
          <p:cNvSpPr txBox="1"/>
          <p:nvPr/>
        </p:nvSpPr>
        <p:spPr>
          <a:xfrm>
            <a:off x="7609387" y="3735588"/>
            <a:ext cx="738082" cy="337549"/>
          </a:xfrm>
          <a:prstGeom prst="rect">
            <a:avLst/>
          </a:prstGeom>
          <a:noFill/>
        </p:spPr>
        <p:txBody>
          <a:bodyPr wrap="square" rtlCol="0">
            <a:spAutoFit/>
          </a:bodyPr>
          <a:lstStyle/>
          <a:p>
            <a:r>
              <a:rPr lang="en-US" sz="1800" dirty="0" smtClean="0"/>
              <a:t>KE</a:t>
            </a:r>
            <a:endParaRPr lang="en-US" sz="1800" dirty="0"/>
          </a:p>
        </p:txBody>
      </p:sp>
      <p:sp>
        <p:nvSpPr>
          <p:cNvPr id="88" name="TextBox 87"/>
          <p:cNvSpPr txBox="1"/>
          <p:nvPr/>
        </p:nvSpPr>
        <p:spPr>
          <a:xfrm>
            <a:off x="4929729" y="713874"/>
            <a:ext cx="1391848" cy="400110"/>
          </a:xfrm>
          <a:prstGeom prst="rect">
            <a:avLst/>
          </a:prstGeom>
          <a:noFill/>
        </p:spPr>
        <p:txBody>
          <a:bodyPr wrap="square" rtlCol="0">
            <a:spAutoFit/>
          </a:bodyPr>
          <a:lstStyle/>
          <a:p>
            <a:r>
              <a:rPr lang="en-US" sz="2000" dirty="0" err="1" smtClean="0"/>
              <a:t>holoferritin</a:t>
            </a:r>
            <a:endParaRPr lang="en-US" sz="2000" dirty="0"/>
          </a:p>
        </p:txBody>
      </p:sp>
      <p:sp>
        <p:nvSpPr>
          <p:cNvPr id="89" name="TextBox 88"/>
          <p:cNvSpPr txBox="1"/>
          <p:nvPr/>
        </p:nvSpPr>
        <p:spPr>
          <a:xfrm>
            <a:off x="5712009" y="3735588"/>
            <a:ext cx="738082" cy="337549"/>
          </a:xfrm>
          <a:prstGeom prst="rect">
            <a:avLst/>
          </a:prstGeom>
          <a:noFill/>
        </p:spPr>
        <p:txBody>
          <a:bodyPr wrap="square" rtlCol="0">
            <a:spAutoFit/>
          </a:bodyPr>
          <a:lstStyle/>
          <a:p>
            <a:r>
              <a:rPr lang="en-US" sz="1800" dirty="0" smtClean="0"/>
              <a:t>KE</a:t>
            </a:r>
            <a:endParaRPr lang="en-US" sz="1800" dirty="0"/>
          </a:p>
        </p:txBody>
      </p:sp>
      <p:sp>
        <p:nvSpPr>
          <p:cNvPr id="10" name="TextBox 9"/>
          <p:cNvSpPr txBox="1"/>
          <p:nvPr/>
        </p:nvSpPr>
        <p:spPr>
          <a:xfrm>
            <a:off x="7190100" y="1037237"/>
            <a:ext cx="702941" cy="307777"/>
          </a:xfrm>
          <a:prstGeom prst="rect">
            <a:avLst/>
          </a:prstGeom>
          <a:noFill/>
        </p:spPr>
        <p:txBody>
          <a:bodyPr wrap="square" rtlCol="0">
            <a:spAutoFit/>
          </a:bodyPr>
          <a:lstStyle/>
          <a:p>
            <a:r>
              <a:rPr lang="en-US" dirty="0" smtClean="0"/>
              <a:t>5 nm</a:t>
            </a:r>
            <a:endParaRPr lang="en-US" dirty="0"/>
          </a:p>
        </p:txBody>
      </p:sp>
      <p:grpSp>
        <p:nvGrpSpPr>
          <p:cNvPr id="12" name="Group 11"/>
          <p:cNvGrpSpPr/>
          <p:nvPr/>
        </p:nvGrpSpPr>
        <p:grpSpPr>
          <a:xfrm>
            <a:off x="4816678" y="1324752"/>
            <a:ext cx="1484679" cy="1472651"/>
            <a:chOff x="4816678" y="1324752"/>
            <a:chExt cx="1484679" cy="1472651"/>
          </a:xfrm>
        </p:grpSpPr>
        <p:grpSp>
          <p:nvGrpSpPr>
            <p:cNvPr id="80" name="Group 60"/>
            <p:cNvGrpSpPr>
              <a:grpSpLocks/>
            </p:cNvGrpSpPr>
            <p:nvPr/>
          </p:nvGrpSpPr>
          <p:grpSpPr bwMode="auto">
            <a:xfrm>
              <a:off x="4816678" y="1324752"/>
              <a:ext cx="1458303" cy="1472651"/>
              <a:chOff x="4134" y="617"/>
              <a:chExt cx="1015" cy="1015"/>
            </a:xfrm>
          </p:grpSpPr>
          <p:pic>
            <p:nvPicPr>
              <p:cNvPr id="81" name="Picture 3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5" y="879"/>
                <a:ext cx="797" cy="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 name="Picture 8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76" y="1050"/>
                <a:ext cx="518" cy="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 name="Picture 8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2" y="898"/>
                <a:ext cx="621" cy="5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4" name="Picture 25" descr="Click to swap between Biological Molecule / Asymmetric Uni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34" y="617"/>
                <a:ext cx="1015" cy="1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chemeClr val="tx1"/>
                    </a:solidFill>
                    <a:miter lim="800000"/>
                    <a:headEnd/>
                    <a:tailEnd/>
                  </a14:hiddenLine>
                </a:ext>
              </a:extLst>
            </p:spPr>
          </p:pic>
        </p:grpSp>
        <p:sp>
          <p:nvSpPr>
            <p:cNvPr id="90" name="Oval 89"/>
            <p:cNvSpPr/>
            <p:nvPr/>
          </p:nvSpPr>
          <p:spPr>
            <a:xfrm>
              <a:off x="4854801" y="1403314"/>
              <a:ext cx="1446556" cy="1328998"/>
            </a:xfrm>
            <a:prstGeom prst="ellipse">
              <a:avLst/>
            </a:prstGeom>
            <a:blipFill rotWithShape="1">
              <a:blip r:embed="rId7"/>
              <a:tile tx="0" ty="0" sx="100000" sy="100000" flip="none" algn="tl"/>
            </a:blipFill>
            <a:ln w="9525" cap="flat" cmpd="sng" algn="ctr">
              <a:noFill/>
              <a:prstDash val="solid"/>
            </a:ln>
            <a:effectLst>
              <a:outerShdw blurRad="40000" dist="23000" dir="5400000" rotWithShape="0">
                <a:srgbClr val="000000">
                  <a:alpha val="35000"/>
                </a:srgbClr>
              </a:outerShdw>
              <a:softEdge rad="292100"/>
            </a:effectLst>
          </p:spPr>
          <p:txBody>
            <a:bodyPr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5" algn="l" defTabSz="457143" rtl="0" eaLnBrk="1" latinLnBrk="0" hangingPunct="1">
                <a:defRPr sz="1800" kern="1200">
                  <a:solidFill>
                    <a:schemeClr val="lt1"/>
                  </a:solidFill>
                  <a:latin typeface="+mn-lt"/>
                  <a:ea typeface="+mn-ea"/>
                  <a:cs typeface="+mn-cs"/>
                </a:defRPr>
              </a:lvl3pPr>
              <a:lvl4pPr marL="1371428"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7"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2" algn="l" defTabSz="457143" rtl="0" eaLnBrk="1" latinLnBrk="0" hangingPunct="1">
                <a:defRPr sz="1800" kern="1200">
                  <a:solidFill>
                    <a:schemeClr val="lt1"/>
                  </a:solidFill>
                  <a:latin typeface="+mn-lt"/>
                  <a:ea typeface="+mn-ea"/>
                  <a:cs typeface="+mn-cs"/>
                </a:defRPr>
              </a:lvl9pPr>
            </a:lstStyle>
            <a:p>
              <a:pPr marL="0" marR="0" lvl="0" indent="0" algn="ctr" defTabSz="45714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18415" cmpd="sng">
                  <a:solidFill>
                    <a:srgbClr val="FFFFFF"/>
                  </a:solidFill>
                  <a:prstDash val="solid"/>
                </a:ln>
                <a:solidFill>
                  <a:srgbClr val="FFFFFF"/>
                </a:solidFill>
                <a:effectLst>
                  <a:glow rad="228600">
                    <a:srgbClr val="4F81BD">
                      <a:satMod val="175000"/>
                      <a:alpha val="40000"/>
                    </a:srgbClr>
                  </a:glow>
                  <a:outerShdw blurRad="63500" dir="3600000" algn="tl" rotWithShape="0">
                    <a:srgbClr val="000000">
                      <a:alpha val="70000"/>
                    </a:srgbClr>
                  </a:outerShdw>
                </a:effectLst>
                <a:uLnTx/>
                <a:uFillTx/>
                <a:latin typeface="Calibri"/>
                <a:ea typeface="+mn-ea"/>
                <a:cs typeface="+mn-cs"/>
              </a:endParaRPr>
            </a:p>
          </p:txBody>
        </p:sp>
      </p:grpSp>
      <p:sp>
        <p:nvSpPr>
          <p:cNvPr id="95" name="TextBox 94"/>
          <p:cNvSpPr txBox="1"/>
          <p:nvPr/>
        </p:nvSpPr>
        <p:spPr>
          <a:xfrm>
            <a:off x="5249140" y="1029678"/>
            <a:ext cx="702941" cy="281291"/>
          </a:xfrm>
          <a:prstGeom prst="rect">
            <a:avLst/>
          </a:prstGeom>
          <a:noFill/>
        </p:spPr>
        <p:txBody>
          <a:bodyPr wrap="square" rtlCol="0">
            <a:spAutoFit/>
          </a:bodyPr>
          <a:lstStyle/>
          <a:p>
            <a:r>
              <a:rPr lang="en-US" dirty="0" smtClean="0"/>
              <a:t>12 nm</a:t>
            </a:r>
            <a:endParaRPr lang="en-US" dirty="0"/>
          </a:p>
        </p:txBody>
      </p:sp>
      <p:sp>
        <p:nvSpPr>
          <p:cNvPr id="96" name="TextBox 95"/>
          <p:cNvSpPr txBox="1"/>
          <p:nvPr/>
        </p:nvSpPr>
        <p:spPr>
          <a:xfrm>
            <a:off x="3323033" y="993553"/>
            <a:ext cx="702941" cy="307777"/>
          </a:xfrm>
          <a:prstGeom prst="rect">
            <a:avLst/>
          </a:prstGeom>
          <a:noFill/>
        </p:spPr>
        <p:txBody>
          <a:bodyPr wrap="square" rtlCol="0">
            <a:spAutoFit/>
          </a:bodyPr>
          <a:lstStyle/>
          <a:p>
            <a:r>
              <a:rPr lang="en-US" dirty="0" smtClean="0"/>
              <a:t>12 nm</a:t>
            </a:r>
            <a:endParaRPr lang="en-US" dirty="0"/>
          </a:p>
        </p:txBody>
      </p:sp>
      <p:sp>
        <p:nvSpPr>
          <p:cNvPr id="13" name="TextBox 12"/>
          <p:cNvSpPr txBox="1"/>
          <p:nvPr/>
        </p:nvSpPr>
        <p:spPr>
          <a:xfrm>
            <a:off x="564644" y="186124"/>
            <a:ext cx="8301790" cy="400110"/>
          </a:xfrm>
          <a:prstGeom prst="rect">
            <a:avLst/>
          </a:prstGeom>
          <a:noFill/>
        </p:spPr>
        <p:txBody>
          <a:bodyPr wrap="square" rtlCol="0">
            <a:spAutoFit/>
          </a:bodyPr>
          <a:lstStyle/>
          <a:p>
            <a:r>
              <a:rPr lang="en-US" sz="2000" b="1" dirty="0" smtClean="0">
                <a:solidFill>
                  <a:srgbClr val="FFC000"/>
                </a:solidFill>
              </a:rPr>
              <a:t>Which complex will deposit the most energy into the STJ detector?</a:t>
            </a:r>
            <a:endParaRPr lang="en-US" sz="2000" b="1" dirty="0">
              <a:solidFill>
                <a:srgbClr val="FFC000"/>
              </a:solidFill>
            </a:endParaRPr>
          </a:p>
        </p:txBody>
      </p:sp>
      <p:sp>
        <p:nvSpPr>
          <p:cNvPr id="94" name="TextBox 93"/>
          <p:cNvSpPr txBox="1"/>
          <p:nvPr/>
        </p:nvSpPr>
        <p:spPr>
          <a:xfrm>
            <a:off x="3382084" y="1012372"/>
            <a:ext cx="1945163" cy="4708981"/>
          </a:xfrm>
          <a:prstGeom prst="rect">
            <a:avLst/>
          </a:prstGeom>
          <a:noFill/>
        </p:spPr>
        <p:txBody>
          <a:bodyPr wrap="square" rtlCol="0">
            <a:spAutoFit/>
          </a:bodyPr>
          <a:lstStyle/>
          <a:p>
            <a:r>
              <a:rPr lang="en-US" sz="30000" dirty="0" smtClean="0"/>
              <a:t>?</a:t>
            </a:r>
            <a:endParaRPr lang="en-US" sz="30000" dirty="0"/>
          </a:p>
        </p:txBody>
      </p:sp>
    </p:spTree>
    <p:extLst>
      <p:ext uri="{BB962C8B-B14F-4D97-AF65-F5344CB8AC3E}">
        <p14:creationId xmlns:p14="http://schemas.microsoft.com/office/powerpoint/2010/main" val="1439385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77778E-7 -3.7037E-7 L 0.00885 0.44583 " pathEditMode="relative" rAng="0" ptsTypes="AA">
                                      <p:cBhvr>
                                        <p:cTn id="6" dur="2000" fill="hold"/>
                                        <p:tgtEl>
                                          <p:spTgt spid="19"/>
                                        </p:tgtEl>
                                        <p:attrNameLst>
                                          <p:attrName>ppt_x</p:attrName>
                                          <p:attrName>ppt_y</p:attrName>
                                        </p:attrNameLst>
                                      </p:cBhvr>
                                      <p:rCtr x="434" y="22292"/>
                                    </p:animMotion>
                                  </p:childTnLst>
                                </p:cTn>
                              </p:par>
                              <p:par>
                                <p:cTn id="7" presetID="42" presetClass="path" presetSubtype="0" accel="50000" decel="50000" fill="hold" nodeType="withEffect">
                                  <p:stCondLst>
                                    <p:cond delay="0"/>
                                  </p:stCondLst>
                                  <p:childTnLst>
                                    <p:animMotion origin="layout" path="M 0.00069 -0.01111 L -0.00122 0.4412 " pathEditMode="relative" rAng="0" ptsTypes="AA">
                                      <p:cBhvr>
                                        <p:cTn id="8" dur="2000" fill="hold"/>
                                        <p:tgtEl>
                                          <p:spTgt spid="3"/>
                                        </p:tgtEl>
                                        <p:attrNameLst>
                                          <p:attrName>ppt_x</p:attrName>
                                          <p:attrName>ppt_y</p:attrName>
                                        </p:attrNameLst>
                                      </p:cBhvr>
                                      <p:rCtr x="-104" y="22616"/>
                                    </p:animMotion>
                                  </p:childTnLst>
                                </p:cTn>
                              </p:par>
                              <p:par>
                                <p:cTn id="9" presetID="42" presetClass="path" presetSubtype="0" accel="50000" decel="50000" fill="hold" nodeType="withEffect">
                                  <p:stCondLst>
                                    <p:cond delay="0"/>
                                  </p:stCondLst>
                                  <p:childTnLst>
                                    <p:animMotion origin="layout" path="M -3.05556E-6 0 L 0.00278 0.49236 " pathEditMode="relative" rAng="0" ptsTypes="AA">
                                      <p:cBhvr>
                                        <p:cTn id="10" dur="2000" fill="hold"/>
                                        <p:tgtEl>
                                          <p:spTgt spid="2"/>
                                        </p:tgtEl>
                                        <p:attrNameLst>
                                          <p:attrName>ppt_x</p:attrName>
                                          <p:attrName>ppt_y</p:attrName>
                                        </p:attrNameLst>
                                      </p:cBhvr>
                                      <p:rCtr x="139" y="24606"/>
                                    </p:animMotion>
                                  </p:childTnLst>
                                </p:cTn>
                              </p:par>
                              <p:par>
                                <p:cTn id="11" presetID="42" presetClass="path" presetSubtype="0" accel="50000" decel="50000" fill="hold" nodeType="withEffect">
                                  <p:stCondLst>
                                    <p:cond delay="0"/>
                                  </p:stCondLst>
                                  <p:childTnLst>
                                    <p:animMotion origin="layout" path="M -2.5E-6 -2.96296E-6 L 0.00278 0.43635 " pathEditMode="relative" rAng="0" ptsTypes="AA">
                                      <p:cBhvr>
                                        <p:cTn id="12" dur="2000" fill="hold"/>
                                        <p:tgtEl>
                                          <p:spTgt spid="12"/>
                                        </p:tgtEl>
                                        <p:attrNameLst>
                                          <p:attrName>ppt_x</p:attrName>
                                          <p:attrName>ppt_y</p:attrName>
                                        </p:attrNameLst>
                                      </p:cBhvr>
                                      <p:rCtr x="139" y="21806"/>
                                    </p:animMotion>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4"/>
                                        </p:tgtEl>
                                        <p:attrNameLst>
                                          <p:attrName>style.visibility</p:attrName>
                                        </p:attrNameLst>
                                      </p:cBhvr>
                                      <p:to>
                                        <p:strVal val="visible"/>
                                      </p:to>
                                    </p:set>
                                    <p:animEffect transition="in" filter="fade">
                                      <p:cBhvr>
                                        <p:cTn id="17"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954682" y="1986953"/>
            <a:ext cx="2892054" cy="4580976"/>
            <a:chOff x="5073454" y="463000"/>
            <a:chExt cx="4005551" cy="3290262"/>
          </a:xfrm>
        </p:grpSpPr>
        <p:pic>
          <p:nvPicPr>
            <p:cNvPr id="7" name="Picture 4" descr="Inline imag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3454" y="463000"/>
              <a:ext cx="4005551" cy="3195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6839562" y="3534837"/>
              <a:ext cx="1071257" cy="218425"/>
            </a:xfrm>
            <a:prstGeom prst="rect">
              <a:avLst/>
            </a:prstGeom>
            <a:solidFill>
              <a:srgbClr val="000000"/>
            </a:solidFill>
            <a:ln>
              <a:noFill/>
            </a:ln>
          </p:spPr>
          <p:txBody>
            <a:bodyPr wrap="square" rtlCol="0">
              <a:spAutoFit/>
            </a:bodyPr>
            <a:lstStyle/>
            <a:p>
              <a:pPr fontAlgn="auto">
                <a:spcBef>
                  <a:spcPts val="0"/>
                </a:spcBef>
                <a:spcAft>
                  <a:spcPts val="0"/>
                </a:spcAft>
                <a:defRPr/>
              </a:pPr>
              <a:r>
                <a:rPr lang="en-US" sz="1600" b="1" kern="0" dirty="0" smtClean="0">
                  <a:solidFill>
                    <a:srgbClr val="FFFFFF"/>
                  </a:solidFill>
                </a:rPr>
                <a:t>kTh</a:t>
              </a:r>
              <a:endParaRPr lang="en-US" sz="1600" b="1" kern="0" dirty="0">
                <a:solidFill>
                  <a:srgbClr val="FFFFFF"/>
                </a:solidFill>
              </a:endParaRPr>
            </a:p>
          </p:txBody>
        </p:sp>
      </p:grpSp>
      <p:pic>
        <p:nvPicPr>
          <p:cNvPr id="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343" y="2152709"/>
            <a:ext cx="2606130" cy="408100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Connector 2"/>
          <p:cNvCxnSpPr/>
          <p:nvPr/>
        </p:nvCxnSpPr>
        <p:spPr>
          <a:xfrm>
            <a:off x="355301" y="4174442"/>
            <a:ext cx="2154783" cy="451346"/>
          </a:xfrm>
          <a:prstGeom prst="line">
            <a:avLst/>
          </a:prstGeom>
          <a:ln w="38100">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flipV="1">
            <a:off x="3147824" y="4051749"/>
            <a:ext cx="2448281" cy="279421"/>
          </a:xfrm>
          <a:prstGeom prst="line">
            <a:avLst/>
          </a:prstGeom>
          <a:ln w="38100">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722299" y="109516"/>
            <a:ext cx="7952975" cy="707886"/>
          </a:xfrm>
          <a:prstGeom prst="rect">
            <a:avLst/>
          </a:prstGeom>
          <a:noFill/>
        </p:spPr>
        <p:txBody>
          <a:bodyPr wrap="square" rtlCol="0">
            <a:spAutoFit/>
          </a:bodyPr>
          <a:lstStyle/>
          <a:p>
            <a:r>
              <a:rPr lang="en-US" sz="4000" b="1" dirty="0" smtClean="0">
                <a:solidFill>
                  <a:srgbClr val="FFC000"/>
                </a:solidFill>
              </a:rPr>
              <a:t>A new </a:t>
            </a:r>
            <a:r>
              <a:rPr lang="en-US" sz="4000" b="1" dirty="0">
                <a:solidFill>
                  <a:srgbClr val="FFC000"/>
                </a:solidFill>
              </a:rPr>
              <a:t>MS based analytical </a:t>
            </a:r>
            <a:r>
              <a:rPr lang="en-US" sz="4000" b="1" dirty="0" smtClean="0">
                <a:solidFill>
                  <a:srgbClr val="FFC000"/>
                </a:solidFill>
              </a:rPr>
              <a:t>tool!</a:t>
            </a:r>
            <a:endParaRPr lang="en-US" sz="4000" b="1" dirty="0">
              <a:solidFill>
                <a:srgbClr val="FFC000"/>
              </a:solidFill>
            </a:endParaRPr>
          </a:p>
        </p:txBody>
      </p:sp>
      <p:sp>
        <p:nvSpPr>
          <p:cNvPr id="14" name="TextBox 13"/>
          <p:cNvSpPr txBox="1"/>
          <p:nvPr/>
        </p:nvSpPr>
        <p:spPr>
          <a:xfrm>
            <a:off x="815750" y="1153807"/>
            <a:ext cx="2005533" cy="461665"/>
          </a:xfrm>
          <a:prstGeom prst="rect">
            <a:avLst/>
          </a:prstGeom>
          <a:noFill/>
        </p:spPr>
        <p:txBody>
          <a:bodyPr wrap="square" rtlCol="0">
            <a:spAutoFit/>
          </a:bodyPr>
          <a:lstStyle/>
          <a:p>
            <a:r>
              <a:rPr lang="en-US" sz="2400" dirty="0" smtClean="0">
                <a:solidFill>
                  <a:srgbClr val="FFFFFF"/>
                </a:solidFill>
              </a:rPr>
              <a:t>Protein</a:t>
            </a:r>
            <a:endParaRPr lang="en-US" sz="2400" dirty="0">
              <a:solidFill>
                <a:srgbClr val="FFFFFF"/>
              </a:solidFill>
            </a:endParaRPr>
          </a:p>
        </p:txBody>
      </p:sp>
      <p:pic>
        <p:nvPicPr>
          <p:cNvPr id="15" name="Picture 4" descr="Inline imag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37523" y="1468089"/>
            <a:ext cx="3105707" cy="4953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Straight Connector 17"/>
          <p:cNvCxnSpPr/>
          <p:nvPr/>
        </p:nvCxnSpPr>
        <p:spPr>
          <a:xfrm flipV="1">
            <a:off x="6222102" y="3957859"/>
            <a:ext cx="2414375" cy="187779"/>
          </a:xfrm>
          <a:prstGeom prst="line">
            <a:avLst/>
          </a:prstGeom>
          <a:ln w="38100">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119593" y="6252511"/>
            <a:ext cx="773460" cy="338554"/>
          </a:xfrm>
          <a:prstGeom prst="rect">
            <a:avLst/>
          </a:prstGeom>
          <a:solidFill>
            <a:srgbClr val="000000"/>
          </a:solidFill>
          <a:ln>
            <a:noFill/>
          </a:ln>
        </p:spPr>
        <p:txBody>
          <a:bodyPr wrap="square" rtlCol="0">
            <a:spAutoFit/>
          </a:bodyPr>
          <a:lstStyle/>
          <a:p>
            <a:pPr fontAlgn="auto">
              <a:spcBef>
                <a:spcPts val="0"/>
              </a:spcBef>
              <a:spcAft>
                <a:spcPts val="0"/>
              </a:spcAft>
              <a:defRPr/>
            </a:pPr>
            <a:r>
              <a:rPr lang="en-US" sz="1600" b="1" kern="0" dirty="0" smtClean="0">
                <a:solidFill>
                  <a:srgbClr val="FFFFFF"/>
                </a:solidFill>
              </a:rPr>
              <a:t>kTh</a:t>
            </a:r>
            <a:endParaRPr lang="en-US" sz="1600" b="1" kern="0" dirty="0">
              <a:solidFill>
                <a:srgbClr val="FFFFFF"/>
              </a:solidFill>
            </a:endParaRPr>
          </a:p>
        </p:txBody>
      </p:sp>
      <p:sp>
        <p:nvSpPr>
          <p:cNvPr id="21" name="TextBox 20"/>
          <p:cNvSpPr txBox="1"/>
          <p:nvPr/>
        </p:nvSpPr>
        <p:spPr>
          <a:xfrm>
            <a:off x="1208994" y="6233715"/>
            <a:ext cx="773460" cy="338554"/>
          </a:xfrm>
          <a:prstGeom prst="rect">
            <a:avLst/>
          </a:prstGeom>
          <a:solidFill>
            <a:srgbClr val="000000"/>
          </a:solidFill>
          <a:ln>
            <a:noFill/>
          </a:ln>
        </p:spPr>
        <p:txBody>
          <a:bodyPr wrap="square" rtlCol="0">
            <a:spAutoFit/>
          </a:bodyPr>
          <a:lstStyle/>
          <a:p>
            <a:pPr fontAlgn="auto">
              <a:spcBef>
                <a:spcPts val="0"/>
              </a:spcBef>
              <a:spcAft>
                <a:spcPts val="0"/>
              </a:spcAft>
              <a:defRPr/>
            </a:pPr>
            <a:r>
              <a:rPr lang="en-US" sz="1600" b="1" kern="0" dirty="0" smtClean="0">
                <a:solidFill>
                  <a:srgbClr val="FFFFFF"/>
                </a:solidFill>
              </a:rPr>
              <a:t>kTh</a:t>
            </a:r>
            <a:endParaRPr lang="en-US" sz="1600" b="1" kern="0" dirty="0">
              <a:solidFill>
                <a:srgbClr val="FFFFFF"/>
              </a:solidFill>
            </a:endParaRPr>
          </a:p>
        </p:txBody>
      </p:sp>
      <p:sp>
        <p:nvSpPr>
          <p:cNvPr id="22" name="TextBox 21"/>
          <p:cNvSpPr txBox="1"/>
          <p:nvPr/>
        </p:nvSpPr>
        <p:spPr>
          <a:xfrm>
            <a:off x="5837524" y="1171345"/>
            <a:ext cx="3183532" cy="461665"/>
          </a:xfrm>
          <a:prstGeom prst="rect">
            <a:avLst/>
          </a:prstGeom>
          <a:solidFill>
            <a:srgbClr val="000000"/>
          </a:solidFill>
        </p:spPr>
        <p:txBody>
          <a:bodyPr wrap="square" rtlCol="0">
            <a:spAutoFit/>
          </a:bodyPr>
          <a:lstStyle/>
          <a:p>
            <a:pPr algn="ctr"/>
            <a:r>
              <a:rPr lang="en-US" sz="2400" dirty="0" smtClean="0">
                <a:solidFill>
                  <a:srgbClr val="FFFFFF"/>
                </a:solidFill>
              </a:rPr>
              <a:t>5 nm Au</a:t>
            </a:r>
            <a:endParaRPr lang="en-US" sz="2400" dirty="0">
              <a:solidFill>
                <a:srgbClr val="FFFFFF"/>
              </a:solidFill>
            </a:endParaRPr>
          </a:p>
        </p:txBody>
      </p:sp>
      <p:sp>
        <p:nvSpPr>
          <p:cNvPr id="23" name="TextBox 22"/>
          <p:cNvSpPr txBox="1"/>
          <p:nvPr/>
        </p:nvSpPr>
        <p:spPr>
          <a:xfrm>
            <a:off x="3147824" y="1140934"/>
            <a:ext cx="2689698" cy="461665"/>
          </a:xfrm>
          <a:prstGeom prst="rect">
            <a:avLst/>
          </a:prstGeom>
          <a:solidFill>
            <a:srgbClr val="000000"/>
          </a:solidFill>
        </p:spPr>
        <p:txBody>
          <a:bodyPr wrap="square" rtlCol="0">
            <a:spAutoFit/>
          </a:bodyPr>
          <a:lstStyle/>
          <a:p>
            <a:r>
              <a:rPr lang="en-US" sz="2400" dirty="0" err="1" smtClean="0">
                <a:solidFill>
                  <a:srgbClr val="FFFFFF"/>
                </a:solidFill>
              </a:rPr>
              <a:t>PbS</a:t>
            </a:r>
            <a:r>
              <a:rPr lang="en-US" sz="2400" dirty="0" smtClean="0">
                <a:solidFill>
                  <a:srgbClr val="FFFFFF"/>
                </a:solidFill>
              </a:rPr>
              <a:t> quantum dot</a:t>
            </a:r>
            <a:endParaRPr lang="en-US" sz="2400" dirty="0">
              <a:solidFill>
                <a:srgbClr val="FFFFFF"/>
              </a:solidFill>
            </a:endParaRPr>
          </a:p>
        </p:txBody>
      </p:sp>
      <p:sp>
        <p:nvSpPr>
          <p:cNvPr id="24" name="TextBox 23"/>
          <p:cNvSpPr txBox="1"/>
          <p:nvPr/>
        </p:nvSpPr>
        <p:spPr>
          <a:xfrm rot="16200000">
            <a:off x="-2041418" y="3703496"/>
            <a:ext cx="4333799" cy="307777"/>
          </a:xfrm>
          <a:prstGeom prst="rect">
            <a:avLst/>
          </a:prstGeom>
          <a:noFill/>
        </p:spPr>
        <p:txBody>
          <a:bodyPr wrap="square" rtlCol="0">
            <a:spAutoFit/>
          </a:bodyPr>
          <a:lstStyle/>
          <a:p>
            <a:pPr algn="ctr"/>
            <a:r>
              <a:rPr lang="en-US" dirty="0" smtClean="0">
                <a:solidFill>
                  <a:srgbClr val="FFFFFF"/>
                </a:solidFill>
              </a:rPr>
              <a:t>Energy deposited into STJ detector</a:t>
            </a:r>
            <a:endParaRPr lang="en-US" dirty="0">
              <a:solidFill>
                <a:srgbClr val="FFFFFF"/>
              </a:solidFill>
            </a:endParaRPr>
          </a:p>
        </p:txBody>
      </p:sp>
      <p:cxnSp>
        <p:nvCxnSpPr>
          <p:cNvPr id="25" name="Straight Connector 24"/>
          <p:cNvCxnSpPr/>
          <p:nvPr/>
        </p:nvCxnSpPr>
        <p:spPr>
          <a:xfrm>
            <a:off x="6070387" y="4679576"/>
            <a:ext cx="2254104" cy="64952"/>
          </a:xfrm>
          <a:prstGeom prst="line">
            <a:avLst/>
          </a:prstGeom>
          <a:ln w="38100">
            <a:solidFill>
              <a:srgbClr val="3333FF"/>
            </a:solidFill>
          </a:ln>
        </p:spPr>
        <p:style>
          <a:lnRef idx="1">
            <a:schemeClr val="accent1"/>
          </a:lnRef>
          <a:fillRef idx="0">
            <a:schemeClr val="accent1"/>
          </a:fillRef>
          <a:effectRef idx="0">
            <a:schemeClr val="accent1"/>
          </a:effectRef>
          <a:fontRef idx="minor">
            <a:schemeClr val="tx1"/>
          </a:fontRef>
        </p:style>
      </p:cxnSp>
      <p:pic>
        <p:nvPicPr>
          <p:cNvPr id="26" name="Picture 2" descr="C:\Users\Mark Bier\Pictures\AU-citra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93723" y="1575227"/>
            <a:ext cx="1133225" cy="1089565"/>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61"/>
          <p:cNvGrpSpPr>
            <a:grpSpLocks/>
          </p:cNvGrpSpPr>
          <p:nvPr/>
        </p:nvGrpSpPr>
        <p:grpSpPr bwMode="auto">
          <a:xfrm>
            <a:off x="1882468" y="2410430"/>
            <a:ext cx="682612" cy="607866"/>
            <a:chOff x="844" y="566"/>
            <a:chExt cx="1000" cy="928"/>
          </a:xfrm>
          <a:noFill/>
        </p:grpSpPr>
        <p:pic>
          <p:nvPicPr>
            <p:cNvPr id="28" name="Picture 42" descr="1ao6_bio_r_25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5" y="696"/>
              <a:ext cx="747" cy="798"/>
            </a:xfrm>
            <a:prstGeom prst="rect">
              <a:avLst/>
            </a:prstGeom>
            <a:grpFill/>
            <a:ln>
              <a:noFill/>
            </a:ln>
            <a:extLst>
              <a:ext uri="{91240B29-F687-4F45-9708-019B960494DF}">
                <a14:hiddenLine xmlns:a14="http://schemas.microsoft.com/office/drawing/2010/main" w="3175">
                  <a:solidFill>
                    <a:schemeClr val="folHlink"/>
                  </a:solidFill>
                  <a:miter lim="800000"/>
                  <a:headEnd/>
                  <a:tailEnd/>
                </a14:hiddenLine>
              </a:ext>
            </a:extLst>
          </p:spPr>
        </p:pic>
        <p:pic>
          <p:nvPicPr>
            <p:cNvPr id="29" name="Picture 17" descr="animigg1"/>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48" y="769"/>
              <a:ext cx="684" cy="629"/>
            </a:xfrm>
            <a:prstGeom prst="rect">
              <a:avLst/>
            </a:prstGeom>
            <a:grpFill/>
            <a:extLst/>
          </p:spPr>
        </p:pic>
        <p:pic>
          <p:nvPicPr>
            <p:cNvPr id="33" name="Picture 5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4" y="566"/>
              <a:ext cx="1000" cy="928"/>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4" name="Picture 6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82579" y="2036738"/>
            <a:ext cx="1600585" cy="116899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3062701" y="1918068"/>
            <a:ext cx="2774821" cy="221032"/>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30" name="Straight Connector 29"/>
          <p:cNvCxnSpPr/>
          <p:nvPr/>
        </p:nvCxnSpPr>
        <p:spPr>
          <a:xfrm>
            <a:off x="410297" y="3370696"/>
            <a:ext cx="2154783" cy="451346"/>
          </a:xfrm>
          <a:prstGeom prst="line">
            <a:avLst/>
          </a:prstGeom>
          <a:ln w="38100">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0203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02F3C64-6C54-EE4B-AB8C-52667C225179}" type="slidenum">
              <a:rPr lang="en-US" smtClean="0"/>
              <a:t>19</a:t>
            </a:fld>
            <a:endParaRPr lang="en-US"/>
          </a:p>
        </p:txBody>
      </p:sp>
      <p:pic>
        <p:nvPicPr>
          <p:cNvPr id="3" name="Picture 2"/>
          <p:cNvPicPr>
            <a:picLocks noChangeAspect="1"/>
          </p:cNvPicPr>
          <p:nvPr/>
        </p:nvPicPr>
        <p:blipFill>
          <a:blip r:embed="rId2"/>
          <a:stretch>
            <a:fillRect/>
          </a:stretch>
        </p:blipFill>
        <p:spPr>
          <a:xfrm>
            <a:off x="279400" y="507999"/>
            <a:ext cx="8572500" cy="6213475"/>
          </a:xfrm>
          <a:prstGeom prst="rect">
            <a:avLst/>
          </a:prstGeom>
        </p:spPr>
      </p:pic>
      <p:sp>
        <p:nvSpPr>
          <p:cNvPr id="5" name="TextBox 4"/>
          <p:cNvSpPr txBox="1"/>
          <p:nvPr/>
        </p:nvSpPr>
        <p:spPr>
          <a:xfrm>
            <a:off x="279400" y="17036"/>
            <a:ext cx="8572500" cy="461665"/>
          </a:xfrm>
          <a:prstGeom prst="rect">
            <a:avLst/>
          </a:prstGeom>
          <a:noFill/>
        </p:spPr>
        <p:txBody>
          <a:bodyPr wrap="square" rtlCol="0">
            <a:spAutoFit/>
          </a:bodyPr>
          <a:lstStyle/>
          <a:p>
            <a:r>
              <a:rPr lang="en-US" sz="2400" b="1" dirty="0" smtClean="0">
                <a:solidFill>
                  <a:srgbClr val="FFC000"/>
                </a:solidFill>
              </a:rPr>
              <a:t>STJ Energy Response of multiple samples (+1)  vs MW</a:t>
            </a:r>
            <a:endParaRPr lang="en-US" sz="2400" b="1" dirty="0">
              <a:solidFill>
                <a:srgbClr val="FFC000"/>
              </a:solidFill>
            </a:endParaRPr>
          </a:p>
        </p:txBody>
      </p:sp>
      <p:sp>
        <p:nvSpPr>
          <p:cNvPr id="6" name="Rectangle 5"/>
          <p:cNvSpPr/>
          <p:nvPr/>
        </p:nvSpPr>
        <p:spPr>
          <a:xfrm>
            <a:off x="2294021" y="617621"/>
            <a:ext cx="4708358" cy="32886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741109" y="5112584"/>
            <a:ext cx="2775153" cy="400110"/>
          </a:xfrm>
          <a:prstGeom prst="rect">
            <a:avLst/>
          </a:prstGeom>
          <a:solidFill>
            <a:schemeClr val="tx1"/>
          </a:solidFill>
          <a:ln>
            <a:solidFill>
              <a:srgbClr val="000000"/>
            </a:solidFill>
          </a:ln>
        </p:spPr>
        <p:txBody>
          <a:bodyPr wrap="square" rtlCol="0">
            <a:spAutoFit/>
          </a:bodyPr>
          <a:lstStyle/>
          <a:p>
            <a:r>
              <a:rPr lang="en-US" sz="2000" dirty="0" smtClean="0">
                <a:solidFill>
                  <a:srgbClr val="000000"/>
                </a:solidFill>
              </a:rPr>
              <a:t>Curve drawn for clarity</a:t>
            </a:r>
            <a:endParaRPr lang="en-US" sz="2000" dirty="0">
              <a:solidFill>
                <a:srgbClr val="000000"/>
              </a:solidFill>
            </a:endParaRPr>
          </a:p>
        </p:txBody>
      </p:sp>
      <p:sp>
        <p:nvSpPr>
          <p:cNvPr id="11" name="TextBox 10"/>
          <p:cNvSpPr txBox="1"/>
          <p:nvPr/>
        </p:nvSpPr>
        <p:spPr>
          <a:xfrm>
            <a:off x="4334108" y="5875893"/>
            <a:ext cx="1247775" cy="369332"/>
          </a:xfrm>
          <a:prstGeom prst="rect">
            <a:avLst/>
          </a:prstGeom>
          <a:solidFill>
            <a:schemeClr val="tx1"/>
          </a:solidFill>
        </p:spPr>
        <p:txBody>
          <a:bodyPr wrap="square" rtlCol="0">
            <a:spAutoFit/>
          </a:bodyPr>
          <a:lstStyle/>
          <a:p>
            <a:r>
              <a:rPr lang="en-US" sz="1800" dirty="0" err="1" smtClean="0">
                <a:solidFill>
                  <a:srgbClr val="000000"/>
                </a:solidFill>
              </a:rPr>
              <a:t>kTh</a:t>
            </a:r>
            <a:endParaRPr lang="en-US" sz="1800" dirty="0">
              <a:solidFill>
                <a:srgbClr val="000000"/>
              </a:solidFill>
            </a:endParaRPr>
          </a:p>
        </p:txBody>
      </p:sp>
      <p:sp>
        <p:nvSpPr>
          <p:cNvPr id="9" name="TextBox 8"/>
          <p:cNvSpPr txBox="1"/>
          <p:nvPr/>
        </p:nvSpPr>
        <p:spPr>
          <a:xfrm>
            <a:off x="7599366" y="3506543"/>
            <a:ext cx="936444" cy="584775"/>
          </a:xfrm>
          <a:prstGeom prst="rect">
            <a:avLst/>
          </a:prstGeom>
          <a:solidFill>
            <a:schemeClr val="tx1"/>
          </a:solidFill>
        </p:spPr>
        <p:txBody>
          <a:bodyPr wrap="square" rtlCol="0">
            <a:spAutoFit/>
          </a:bodyPr>
          <a:lstStyle/>
          <a:p>
            <a:pPr algn="ctr"/>
            <a:r>
              <a:rPr lang="en-US" sz="1600" dirty="0" smtClean="0">
                <a:solidFill>
                  <a:srgbClr val="000000"/>
                </a:solidFill>
              </a:rPr>
              <a:t>Protein  [M+H]</a:t>
            </a:r>
            <a:r>
              <a:rPr lang="en-US" sz="1600" baseline="30000" dirty="0" smtClean="0">
                <a:solidFill>
                  <a:srgbClr val="000000"/>
                </a:solidFill>
              </a:rPr>
              <a:t>+</a:t>
            </a:r>
            <a:endParaRPr lang="en-US" sz="1600" baseline="30000" dirty="0">
              <a:solidFill>
                <a:srgbClr val="000000"/>
              </a:solidFill>
            </a:endParaRPr>
          </a:p>
        </p:txBody>
      </p:sp>
      <p:sp>
        <p:nvSpPr>
          <p:cNvPr id="12" name="TextBox 11"/>
          <p:cNvSpPr txBox="1"/>
          <p:nvPr/>
        </p:nvSpPr>
        <p:spPr>
          <a:xfrm>
            <a:off x="7040212" y="1807875"/>
            <a:ext cx="1448305" cy="646331"/>
          </a:xfrm>
          <a:prstGeom prst="rect">
            <a:avLst/>
          </a:prstGeom>
          <a:solidFill>
            <a:schemeClr val="tx1"/>
          </a:solidFill>
        </p:spPr>
        <p:txBody>
          <a:bodyPr wrap="square" rtlCol="0">
            <a:spAutoFit/>
          </a:bodyPr>
          <a:lstStyle/>
          <a:p>
            <a:pPr algn="ctr"/>
            <a:r>
              <a:rPr lang="en-US" sz="1800" dirty="0" smtClean="0">
                <a:solidFill>
                  <a:srgbClr val="000000"/>
                </a:solidFill>
              </a:rPr>
              <a:t>Au/Ag </a:t>
            </a:r>
          </a:p>
          <a:p>
            <a:pPr algn="ctr"/>
            <a:r>
              <a:rPr lang="en-US" sz="1800" dirty="0" smtClean="0">
                <a:solidFill>
                  <a:srgbClr val="000000"/>
                </a:solidFill>
              </a:rPr>
              <a:t>nanoparticle</a:t>
            </a:r>
            <a:endParaRPr lang="en-US" sz="1800" dirty="0">
              <a:solidFill>
                <a:srgbClr val="000000"/>
              </a:solidFill>
            </a:endParaRPr>
          </a:p>
        </p:txBody>
      </p:sp>
      <p:cxnSp>
        <p:nvCxnSpPr>
          <p:cNvPr id="13" name="Straight Connector 12"/>
          <p:cNvCxnSpPr/>
          <p:nvPr/>
        </p:nvCxnSpPr>
        <p:spPr>
          <a:xfrm flipV="1">
            <a:off x="7620000" y="2381972"/>
            <a:ext cx="144365" cy="578371"/>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7545290" y="4064727"/>
            <a:ext cx="285749" cy="19837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8" name="Freeform 7"/>
          <p:cNvSpPr/>
          <p:nvPr/>
        </p:nvSpPr>
        <p:spPr>
          <a:xfrm>
            <a:off x="1319134" y="1551482"/>
            <a:ext cx="7277725" cy="2796399"/>
          </a:xfrm>
          <a:custGeom>
            <a:avLst/>
            <a:gdLst>
              <a:gd name="connsiteX0" fmla="*/ 0 w 7277725"/>
              <a:gd name="connsiteY0" fmla="*/ 0 h 2796399"/>
              <a:gd name="connsiteX1" fmla="*/ 1304145 w 7277725"/>
              <a:gd name="connsiteY1" fmla="*/ 1813810 h 2796399"/>
              <a:gd name="connsiteX2" fmla="*/ 2173574 w 7277725"/>
              <a:gd name="connsiteY2" fmla="*/ 2615784 h 2796399"/>
              <a:gd name="connsiteX3" fmla="*/ 3110459 w 7277725"/>
              <a:gd name="connsiteY3" fmla="*/ 2773180 h 2796399"/>
              <a:gd name="connsiteX4" fmla="*/ 4174761 w 7277725"/>
              <a:gd name="connsiteY4" fmla="*/ 2256020 h 2796399"/>
              <a:gd name="connsiteX5" fmla="*/ 4976735 w 7277725"/>
              <a:gd name="connsiteY5" fmla="*/ 1858780 h 2796399"/>
              <a:gd name="connsiteX6" fmla="*/ 5771214 w 7277725"/>
              <a:gd name="connsiteY6" fmla="*/ 1573967 h 2796399"/>
              <a:gd name="connsiteX7" fmla="*/ 6573187 w 7277725"/>
              <a:gd name="connsiteY7" fmla="*/ 1446551 h 2796399"/>
              <a:gd name="connsiteX8" fmla="*/ 7277725 w 7277725"/>
              <a:gd name="connsiteY8" fmla="*/ 1424066 h 2796399"/>
              <a:gd name="connsiteX9" fmla="*/ 7277725 w 7277725"/>
              <a:gd name="connsiteY9" fmla="*/ 1424066 h 279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77725" h="2796399">
                <a:moveTo>
                  <a:pt x="0" y="0"/>
                </a:moveTo>
                <a:cubicBezTo>
                  <a:pt x="470941" y="688923"/>
                  <a:pt x="941883" y="1377846"/>
                  <a:pt x="1304145" y="1813810"/>
                </a:cubicBezTo>
                <a:cubicBezTo>
                  <a:pt x="1666407" y="2249774"/>
                  <a:pt x="1872522" y="2455889"/>
                  <a:pt x="2173574" y="2615784"/>
                </a:cubicBezTo>
                <a:cubicBezTo>
                  <a:pt x="2474626" y="2775679"/>
                  <a:pt x="2776928" y="2833141"/>
                  <a:pt x="3110459" y="2773180"/>
                </a:cubicBezTo>
                <a:cubicBezTo>
                  <a:pt x="3443990" y="2713219"/>
                  <a:pt x="4174761" y="2256020"/>
                  <a:pt x="4174761" y="2256020"/>
                </a:cubicBezTo>
                <a:cubicBezTo>
                  <a:pt x="4485807" y="2103620"/>
                  <a:pt x="4710660" y="1972456"/>
                  <a:pt x="4976735" y="1858780"/>
                </a:cubicBezTo>
                <a:cubicBezTo>
                  <a:pt x="5242811" y="1745105"/>
                  <a:pt x="5505139" y="1642672"/>
                  <a:pt x="5771214" y="1573967"/>
                </a:cubicBezTo>
                <a:cubicBezTo>
                  <a:pt x="6037289" y="1505262"/>
                  <a:pt x="6322102" y="1471535"/>
                  <a:pt x="6573187" y="1446551"/>
                </a:cubicBezTo>
                <a:cubicBezTo>
                  <a:pt x="6824272" y="1421568"/>
                  <a:pt x="7277725" y="1424066"/>
                  <a:pt x="7277725" y="1424066"/>
                </a:cubicBezTo>
                <a:lnTo>
                  <a:pt x="7277725" y="1424066"/>
                </a:lnTo>
              </a:path>
            </a:pathLst>
          </a:custGeom>
          <a:no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895892" y="716158"/>
            <a:ext cx="1700967" cy="400110"/>
          </a:xfrm>
          <a:prstGeom prst="rect">
            <a:avLst/>
          </a:prstGeom>
          <a:noFill/>
        </p:spPr>
        <p:txBody>
          <a:bodyPr wrap="square" rtlCol="0">
            <a:spAutoFit/>
          </a:bodyPr>
          <a:lstStyle/>
          <a:p>
            <a:r>
              <a:rPr lang="en-US" sz="2000" dirty="0" smtClean="0">
                <a:solidFill>
                  <a:schemeClr val="bg1"/>
                </a:solidFill>
              </a:rPr>
              <a:t>KE = 20keV</a:t>
            </a:r>
            <a:endParaRPr lang="en-US" sz="2000" dirty="0">
              <a:solidFill>
                <a:schemeClr val="bg1"/>
              </a:solidFill>
            </a:endParaRPr>
          </a:p>
        </p:txBody>
      </p:sp>
      <p:grpSp>
        <p:nvGrpSpPr>
          <p:cNvPr id="18" name="Group 17"/>
          <p:cNvGrpSpPr/>
          <p:nvPr/>
        </p:nvGrpSpPr>
        <p:grpSpPr>
          <a:xfrm>
            <a:off x="2986664" y="1117494"/>
            <a:ext cx="3275508" cy="2078922"/>
            <a:chOff x="2986704" y="1117494"/>
            <a:chExt cx="3191691" cy="2078922"/>
          </a:xfrm>
        </p:grpSpPr>
        <p:pic>
          <p:nvPicPr>
            <p:cNvPr id="17" name="Picture 16"/>
            <p:cNvPicPr>
              <a:picLocks noChangeAspect="1"/>
            </p:cNvPicPr>
            <p:nvPr/>
          </p:nvPicPr>
          <p:blipFill>
            <a:blip r:embed="rId3"/>
            <a:stretch>
              <a:fillRect/>
            </a:stretch>
          </p:blipFill>
          <p:spPr>
            <a:xfrm>
              <a:off x="2986704" y="1157666"/>
              <a:ext cx="3137149" cy="2038750"/>
            </a:xfrm>
            <a:prstGeom prst="rect">
              <a:avLst/>
            </a:prstGeom>
            <a:ln w="12700">
              <a:solidFill>
                <a:schemeClr val="bg2">
                  <a:lumMod val="75000"/>
                  <a:lumOff val="25000"/>
                </a:schemeClr>
              </a:solidFill>
            </a:ln>
          </p:spPr>
        </p:pic>
        <p:sp>
          <p:nvSpPr>
            <p:cNvPr id="16" name="TextBox 15"/>
            <p:cNvSpPr txBox="1"/>
            <p:nvPr/>
          </p:nvSpPr>
          <p:spPr>
            <a:xfrm>
              <a:off x="3709477" y="1117494"/>
              <a:ext cx="2468918" cy="338554"/>
            </a:xfrm>
            <a:prstGeom prst="rect">
              <a:avLst/>
            </a:prstGeom>
            <a:noFill/>
            <a:ln w="12700">
              <a:noFill/>
            </a:ln>
          </p:spPr>
          <p:txBody>
            <a:bodyPr wrap="square" rtlCol="0">
              <a:spAutoFit/>
            </a:bodyPr>
            <a:lstStyle/>
            <a:p>
              <a:pPr algn="just"/>
              <a:r>
                <a:rPr lang="en-US" sz="800" dirty="0" smtClean="0">
                  <a:solidFill>
                    <a:srgbClr val="000000"/>
                  </a:solidFill>
                  <a:latin typeface="Arial"/>
                  <a:cs typeface="Arial"/>
                </a:rPr>
                <a:t>Westmacott</a:t>
              </a:r>
              <a:r>
                <a:rPr lang="en-US" sz="800" dirty="0">
                  <a:solidFill>
                    <a:srgbClr val="000000"/>
                  </a:solidFill>
                  <a:latin typeface="Arial"/>
                  <a:cs typeface="Arial"/>
                </a:rPr>
                <a:t>, G.; </a:t>
              </a:r>
              <a:r>
                <a:rPr lang="en-US" sz="800" dirty="0" err="1">
                  <a:solidFill>
                    <a:srgbClr val="000000"/>
                  </a:solidFill>
                  <a:latin typeface="Arial"/>
                  <a:cs typeface="Arial"/>
                </a:rPr>
                <a:t>Zhong</a:t>
              </a:r>
              <a:r>
                <a:rPr lang="en-US" sz="800" dirty="0">
                  <a:solidFill>
                    <a:srgbClr val="000000"/>
                  </a:solidFill>
                  <a:latin typeface="Arial"/>
                  <a:cs typeface="Arial"/>
                </a:rPr>
                <a:t>, F.; Frank, M.; Friedrich, S.; </a:t>
              </a:r>
              <a:r>
                <a:rPr lang="en-US" sz="800" dirty="0" err="1">
                  <a:solidFill>
                    <a:srgbClr val="000000"/>
                  </a:solidFill>
                  <a:latin typeface="Arial"/>
                  <a:cs typeface="Arial"/>
                </a:rPr>
                <a:t>Labov</a:t>
              </a:r>
              <a:r>
                <a:rPr lang="en-US" sz="800" dirty="0">
                  <a:solidFill>
                    <a:srgbClr val="000000"/>
                  </a:solidFill>
                  <a:latin typeface="Arial"/>
                  <a:cs typeface="Arial"/>
                </a:rPr>
                <a:t>, S.; Benner, W</a:t>
              </a:r>
              <a:r>
                <a:rPr lang="en-US" sz="800" dirty="0" smtClean="0">
                  <a:solidFill>
                    <a:srgbClr val="000000"/>
                  </a:solidFill>
                  <a:latin typeface="Arial"/>
                  <a:cs typeface="Arial"/>
                </a:rPr>
                <a:t>. </a:t>
              </a:r>
              <a:r>
                <a:rPr lang="en-US" sz="800" i="1" dirty="0" smtClean="0">
                  <a:solidFill>
                    <a:srgbClr val="000000"/>
                  </a:solidFill>
                  <a:latin typeface="Arial"/>
                  <a:cs typeface="Arial"/>
                </a:rPr>
                <a:t>RCMS </a:t>
              </a:r>
              <a:r>
                <a:rPr lang="en-US" sz="800" b="1" dirty="0" smtClean="0">
                  <a:solidFill>
                    <a:srgbClr val="000000"/>
                  </a:solidFill>
                  <a:latin typeface="Arial"/>
                  <a:cs typeface="Arial"/>
                </a:rPr>
                <a:t>2000</a:t>
              </a:r>
              <a:r>
                <a:rPr lang="en-US" sz="800" b="1" dirty="0">
                  <a:solidFill>
                    <a:srgbClr val="000000"/>
                  </a:solidFill>
                  <a:latin typeface="Arial"/>
                  <a:cs typeface="Arial"/>
                </a:rPr>
                <a:t>,</a:t>
              </a:r>
              <a:r>
                <a:rPr lang="en-US" sz="800" dirty="0">
                  <a:solidFill>
                    <a:srgbClr val="000000"/>
                  </a:solidFill>
                  <a:latin typeface="Arial"/>
                  <a:cs typeface="Arial"/>
                </a:rPr>
                <a:t> </a:t>
              </a:r>
              <a:r>
                <a:rPr lang="en-US" sz="800" i="1" dirty="0" smtClean="0">
                  <a:solidFill>
                    <a:srgbClr val="000000"/>
                  </a:solidFill>
                  <a:latin typeface="Arial"/>
                  <a:cs typeface="Arial"/>
                </a:rPr>
                <a:t>14(7</a:t>
              </a:r>
              <a:r>
                <a:rPr lang="en-US" sz="800" i="1" dirty="0">
                  <a:solidFill>
                    <a:srgbClr val="000000"/>
                  </a:solidFill>
                  <a:latin typeface="Arial"/>
                  <a:cs typeface="Arial"/>
                </a:rPr>
                <a:t>),</a:t>
              </a:r>
              <a:r>
                <a:rPr lang="en-US" sz="800" dirty="0">
                  <a:solidFill>
                    <a:srgbClr val="000000"/>
                  </a:solidFill>
                  <a:latin typeface="Arial"/>
                  <a:cs typeface="Arial"/>
                </a:rPr>
                <a:t> </a:t>
              </a:r>
              <a:r>
                <a:rPr lang="en-US" sz="800" dirty="0" smtClean="0">
                  <a:solidFill>
                    <a:srgbClr val="000000"/>
                  </a:solidFill>
                  <a:latin typeface="Arial"/>
                  <a:cs typeface="Arial"/>
                </a:rPr>
                <a:t>600.</a:t>
              </a:r>
              <a:endParaRPr lang="en-US" sz="800" dirty="0">
                <a:solidFill>
                  <a:srgbClr val="000000"/>
                </a:solidFill>
                <a:latin typeface="Arial"/>
                <a:cs typeface="Arial"/>
              </a:endParaRPr>
            </a:p>
          </p:txBody>
        </p:sp>
      </p:grpSp>
    </p:spTree>
    <p:extLst>
      <p:ext uri="{BB962C8B-B14F-4D97-AF65-F5344CB8AC3E}">
        <p14:creationId xmlns:p14="http://schemas.microsoft.com/office/powerpoint/2010/main" val="13760596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431"/>
            <a:ext cx="8229600" cy="906300"/>
          </a:xfrm>
        </p:spPr>
        <p:txBody>
          <a:bodyPr/>
          <a:lstStyle/>
          <a:p>
            <a:r>
              <a:rPr lang="en-US" sz="3200" b="1" dirty="0" smtClean="0">
                <a:solidFill>
                  <a:srgbClr val="FFC000"/>
                </a:solidFill>
              </a:rPr>
              <a:t>Outline</a:t>
            </a:r>
            <a:endParaRPr lang="en-US" sz="3200" b="1" dirty="0">
              <a:solidFill>
                <a:srgbClr val="FFC000"/>
              </a:solidFill>
            </a:endParaRPr>
          </a:p>
        </p:txBody>
      </p:sp>
      <p:sp>
        <p:nvSpPr>
          <p:cNvPr id="3" name="Content Placeholder 2"/>
          <p:cNvSpPr>
            <a:spLocks noGrp="1"/>
          </p:cNvSpPr>
          <p:nvPr>
            <p:ph idx="1"/>
          </p:nvPr>
        </p:nvSpPr>
        <p:spPr>
          <a:xfrm>
            <a:off x="457200" y="717419"/>
            <a:ext cx="8229600" cy="5241344"/>
          </a:xfrm>
        </p:spPr>
        <p:txBody>
          <a:bodyPr/>
          <a:lstStyle/>
          <a:p>
            <a:pPr marL="0" indent="0">
              <a:buNone/>
            </a:pPr>
            <a:r>
              <a:rPr lang="en-US" sz="2000" b="1" dirty="0" smtClean="0">
                <a:solidFill>
                  <a:srgbClr val="FFC000"/>
                </a:solidFill>
              </a:rPr>
              <a:t>Introduction</a:t>
            </a:r>
          </a:p>
          <a:p>
            <a:pPr marL="0" indent="0">
              <a:buNone/>
            </a:pPr>
            <a:endParaRPr lang="en-US" sz="2000" b="1" dirty="0" smtClean="0"/>
          </a:p>
          <a:p>
            <a:pPr lvl="1"/>
            <a:r>
              <a:rPr lang="en-US" sz="2000" dirty="0" smtClean="0"/>
              <a:t>Historical account of cryodetector MS</a:t>
            </a:r>
          </a:p>
          <a:p>
            <a:pPr lvl="1"/>
            <a:r>
              <a:rPr lang="en-US" sz="2000" dirty="0" smtClean="0"/>
              <a:t>Advantages of using STJs in MS</a:t>
            </a:r>
          </a:p>
          <a:p>
            <a:pPr lvl="1"/>
            <a:endParaRPr lang="en-US" sz="2000" dirty="0" smtClean="0"/>
          </a:p>
          <a:p>
            <a:pPr marL="0" indent="0">
              <a:buNone/>
            </a:pPr>
            <a:r>
              <a:rPr lang="en-US" sz="2000" b="1" dirty="0" smtClean="0">
                <a:solidFill>
                  <a:srgbClr val="FFC000"/>
                </a:solidFill>
              </a:rPr>
              <a:t>Applications of STJ MS: Using  MALDI TOF MS and ESI LIT MS</a:t>
            </a:r>
          </a:p>
          <a:p>
            <a:pPr marL="0" indent="0">
              <a:buNone/>
            </a:pPr>
            <a:endParaRPr lang="en-US" sz="2000" b="1" dirty="0" smtClean="0"/>
          </a:p>
          <a:p>
            <a:pPr lvl="1"/>
            <a:r>
              <a:rPr lang="en-US" sz="2000" dirty="0" smtClean="0"/>
              <a:t>Ultra-high m/z virus particles and gold nanoparticles</a:t>
            </a:r>
          </a:p>
          <a:p>
            <a:pPr lvl="2"/>
            <a:endParaRPr lang="en-US" sz="2000" dirty="0" smtClean="0"/>
          </a:p>
          <a:p>
            <a:pPr lvl="1"/>
            <a:r>
              <a:rPr lang="en-US" sz="2000" dirty="0" smtClean="0"/>
              <a:t>Unique energy deposited measurements</a:t>
            </a:r>
          </a:p>
          <a:p>
            <a:pPr lvl="2"/>
            <a:r>
              <a:rPr lang="en-US" sz="2000" dirty="0" smtClean="0"/>
              <a:t>Energy measurements of metastable fragments, MS/MS</a:t>
            </a:r>
          </a:p>
          <a:p>
            <a:pPr lvl="2"/>
            <a:r>
              <a:rPr lang="en-US" sz="2000" dirty="0" smtClean="0"/>
              <a:t>Energy measurements for various ions and protein conformations.</a:t>
            </a:r>
          </a:p>
          <a:p>
            <a:pPr lvl="1"/>
            <a:endParaRPr lang="en-US" sz="2000" dirty="0" smtClean="0"/>
          </a:p>
          <a:p>
            <a:pPr lvl="1"/>
            <a:endParaRPr lang="en-US" sz="2400" dirty="0" smtClean="0"/>
          </a:p>
          <a:p>
            <a:endParaRPr lang="en-US" sz="2400" dirty="0"/>
          </a:p>
        </p:txBody>
      </p:sp>
      <p:sp>
        <p:nvSpPr>
          <p:cNvPr id="4" name="Slide Number Placeholder 3"/>
          <p:cNvSpPr>
            <a:spLocks noGrp="1"/>
          </p:cNvSpPr>
          <p:nvPr>
            <p:ph type="sldNum" sz="quarter" idx="12"/>
          </p:nvPr>
        </p:nvSpPr>
        <p:spPr/>
        <p:txBody>
          <a:bodyPr/>
          <a:lstStyle/>
          <a:p>
            <a:fld id="{930B106A-7BC3-46F9-8BC1-1AD71DFEBA55}" type="slidenum">
              <a:rPr lang="en-US" smtClean="0"/>
              <a:pPr/>
              <a:t>2</a:t>
            </a:fld>
            <a:endParaRPr lang="en-US"/>
          </a:p>
        </p:txBody>
      </p:sp>
    </p:spTree>
    <p:extLst>
      <p:ext uri="{BB962C8B-B14F-4D97-AF65-F5344CB8AC3E}">
        <p14:creationId xmlns:p14="http://schemas.microsoft.com/office/powerpoint/2010/main" val="14842013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321706" y="7062406"/>
            <a:ext cx="2133600" cy="365125"/>
          </a:xfrm>
        </p:spPr>
        <p:txBody>
          <a:bodyPr/>
          <a:lstStyle/>
          <a:p>
            <a:fld id="{002F3C64-6C54-EE4B-AB8C-52667C225179}" type="slidenum">
              <a:rPr lang="en-US" smtClean="0"/>
              <a:t>20</a:t>
            </a:fld>
            <a:endParaRPr lang="en-US"/>
          </a:p>
        </p:txBody>
      </p:sp>
      <p:grpSp>
        <p:nvGrpSpPr>
          <p:cNvPr id="7" name="Group 6"/>
          <p:cNvGrpSpPr/>
          <p:nvPr/>
        </p:nvGrpSpPr>
        <p:grpSpPr>
          <a:xfrm>
            <a:off x="456275" y="1941607"/>
            <a:ext cx="8229600" cy="4071616"/>
            <a:chOff x="781291" y="1208468"/>
            <a:chExt cx="8229600" cy="4071616"/>
          </a:xfrm>
        </p:grpSpPr>
        <p:pic>
          <p:nvPicPr>
            <p:cNvPr id="3" name="Picture 2"/>
            <p:cNvPicPr>
              <a:picLocks noChangeAspect="1"/>
            </p:cNvPicPr>
            <p:nvPr/>
          </p:nvPicPr>
          <p:blipFill>
            <a:blip r:embed="rId2"/>
            <a:stretch>
              <a:fillRect/>
            </a:stretch>
          </p:blipFill>
          <p:spPr>
            <a:xfrm>
              <a:off x="781291" y="1208468"/>
              <a:ext cx="8229600" cy="4071616"/>
            </a:xfrm>
            <a:prstGeom prst="rect">
              <a:avLst/>
            </a:prstGeom>
          </p:spPr>
        </p:pic>
        <p:sp>
          <p:nvSpPr>
            <p:cNvPr id="4" name="TextBox 3"/>
            <p:cNvSpPr txBox="1"/>
            <p:nvPr/>
          </p:nvSpPr>
          <p:spPr>
            <a:xfrm>
              <a:off x="781291" y="4709019"/>
              <a:ext cx="7781813" cy="369332"/>
            </a:xfrm>
            <a:prstGeom prst="rect">
              <a:avLst/>
            </a:prstGeom>
            <a:noFill/>
          </p:spPr>
          <p:txBody>
            <a:bodyPr wrap="square" rtlCol="0">
              <a:spAutoFit/>
            </a:bodyPr>
            <a:lstStyle/>
            <a:p>
              <a:pPr algn="ctr"/>
              <a:r>
                <a:rPr lang="en-US" sz="1800" b="1" dirty="0" smtClean="0">
                  <a:solidFill>
                    <a:srgbClr val="FFC000"/>
                  </a:solidFill>
                  <a:latin typeface="Arial"/>
                  <a:cs typeface="Arial"/>
                </a:rPr>
                <a:t>Relative Energy Deposited in Detector</a:t>
              </a:r>
              <a:endParaRPr lang="en-US" sz="1800" b="1" dirty="0">
                <a:solidFill>
                  <a:srgbClr val="FFC000"/>
                </a:solidFill>
                <a:latin typeface="Arial"/>
                <a:cs typeface="Arial"/>
              </a:endParaRPr>
            </a:p>
          </p:txBody>
        </p:sp>
        <p:sp>
          <p:nvSpPr>
            <p:cNvPr id="5" name="TextBox 4"/>
            <p:cNvSpPr txBox="1"/>
            <p:nvPr/>
          </p:nvSpPr>
          <p:spPr>
            <a:xfrm rot="16200000">
              <a:off x="492325" y="2938731"/>
              <a:ext cx="2520857" cy="369332"/>
            </a:xfrm>
            <a:prstGeom prst="rect">
              <a:avLst/>
            </a:prstGeom>
            <a:noFill/>
          </p:spPr>
          <p:txBody>
            <a:bodyPr wrap="square" rtlCol="0">
              <a:spAutoFit/>
            </a:bodyPr>
            <a:lstStyle/>
            <a:p>
              <a:pPr algn="ctr"/>
              <a:r>
                <a:rPr lang="en-US" sz="1800" b="1" dirty="0" smtClean="0">
                  <a:solidFill>
                    <a:srgbClr val="FFC000"/>
                  </a:solidFill>
                  <a:latin typeface="Arial"/>
                  <a:cs typeface="Arial"/>
                </a:rPr>
                <a:t>Intensity</a:t>
              </a:r>
              <a:endParaRPr lang="en-US" sz="1800" b="1" dirty="0">
                <a:solidFill>
                  <a:srgbClr val="FFC000"/>
                </a:solidFill>
                <a:latin typeface="Arial"/>
                <a:cs typeface="Arial"/>
              </a:endParaRPr>
            </a:p>
          </p:txBody>
        </p:sp>
      </p:grpSp>
      <p:cxnSp>
        <p:nvCxnSpPr>
          <p:cNvPr id="18" name="Straight Connector 17"/>
          <p:cNvCxnSpPr/>
          <p:nvPr/>
        </p:nvCxnSpPr>
        <p:spPr>
          <a:xfrm flipH="1">
            <a:off x="4363655" y="3232231"/>
            <a:ext cx="772193" cy="986645"/>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nvGrpSpPr>
          <p:cNvPr id="21" name="Group 60"/>
          <p:cNvGrpSpPr>
            <a:grpSpLocks/>
          </p:cNvGrpSpPr>
          <p:nvPr/>
        </p:nvGrpSpPr>
        <p:grpSpPr bwMode="auto">
          <a:xfrm>
            <a:off x="4858306" y="1960265"/>
            <a:ext cx="1353957" cy="1204443"/>
            <a:chOff x="4134" y="617"/>
            <a:chExt cx="1015" cy="1015"/>
          </a:xfrm>
        </p:grpSpPr>
        <p:pic>
          <p:nvPicPr>
            <p:cNvPr id="24" name="Picture 3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5" y="879"/>
              <a:ext cx="797" cy="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76" y="1050"/>
              <a:ext cx="518" cy="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2" y="898"/>
              <a:ext cx="621" cy="5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5" descr="Click to swap between Biological Molecule / Asymmetric Uni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34" y="617"/>
              <a:ext cx="1015" cy="1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chemeClr val="tx1"/>
                  </a:solidFill>
                  <a:miter lim="800000"/>
                  <a:headEnd/>
                  <a:tailEnd/>
                </a14:hiddenLine>
              </a:ext>
            </a:extLst>
          </p:spPr>
        </p:pic>
      </p:grpSp>
      <p:sp>
        <p:nvSpPr>
          <p:cNvPr id="22" name="Oval 21"/>
          <p:cNvSpPr/>
          <p:nvPr/>
        </p:nvSpPr>
        <p:spPr>
          <a:xfrm>
            <a:off x="5054896" y="2135961"/>
            <a:ext cx="959539" cy="856826"/>
          </a:xfrm>
          <a:prstGeom prst="ellipse">
            <a:avLst/>
          </a:prstGeom>
          <a:blipFill rotWithShape="1">
            <a:blip r:embed="rId7"/>
            <a:tile tx="0" ty="0" sx="100000" sy="100000" flip="none" algn="tl"/>
          </a:blipFill>
          <a:ln w="9525" cap="flat" cmpd="sng" algn="ctr">
            <a:noFill/>
            <a:prstDash val="solid"/>
          </a:ln>
          <a:effectLst>
            <a:glow rad="228600">
              <a:schemeClr val="accent6">
                <a:satMod val="175000"/>
                <a:alpha val="40000"/>
              </a:schemeClr>
            </a:glow>
            <a:outerShdw blurRad="40000" dist="23000" dir="5400000" rotWithShape="0">
              <a:srgbClr val="000000">
                <a:alpha val="35000"/>
              </a:srgbClr>
            </a:outerShdw>
            <a:softEdge rad="0"/>
          </a:effectLst>
        </p:spPr>
        <p:txBody>
          <a:bodyPr rtlCol="0" anchor="ctr"/>
          <a:lstStyle>
            <a:defPPr>
              <a:defRPr lang="en-US"/>
            </a:defPPr>
            <a:lvl1pPr marL="0" algn="l" defTabSz="457143" rtl="0" eaLnBrk="1" latinLnBrk="0" hangingPunct="1">
              <a:defRPr sz="1800" kern="1200">
                <a:solidFill>
                  <a:schemeClr val="lt1"/>
                </a:solidFill>
                <a:latin typeface="+mn-lt"/>
                <a:ea typeface="+mn-ea"/>
                <a:cs typeface="+mn-cs"/>
              </a:defRPr>
            </a:lvl1pPr>
            <a:lvl2pPr marL="457143" algn="l" defTabSz="457143" rtl="0" eaLnBrk="1" latinLnBrk="0" hangingPunct="1">
              <a:defRPr sz="1800" kern="1200">
                <a:solidFill>
                  <a:schemeClr val="lt1"/>
                </a:solidFill>
                <a:latin typeface="+mn-lt"/>
                <a:ea typeface="+mn-ea"/>
                <a:cs typeface="+mn-cs"/>
              </a:defRPr>
            </a:lvl2pPr>
            <a:lvl3pPr marL="914285" algn="l" defTabSz="457143" rtl="0" eaLnBrk="1" latinLnBrk="0" hangingPunct="1">
              <a:defRPr sz="1800" kern="1200">
                <a:solidFill>
                  <a:schemeClr val="lt1"/>
                </a:solidFill>
                <a:latin typeface="+mn-lt"/>
                <a:ea typeface="+mn-ea"/>
                <a:cs typeface="+mn-cs"/>
              </a:defRPr>
            </a:lvl3pPr>
            <a:lvl4pPr marL="1371428" algn="l" defTabSz="457143" rtl="0" eaLnBrk="1" latinLnBrk="0" hangingPunct="1">
              <a:defRPr sz="1800" kern="1200">
                <a:solidFill>
                  <a:schemeClr val="lt1"/>
                </a:solidFill>
                <a:latin typeface="+mn-lt"/>
                <a:ea typeface="+mn-ea"/>
                <a:cs typeface="+mn-cs"/>
              </a:defRPr>
            </a:lvl4pPr>
            <a:lvl5pPr marL="1828572" algn="l" defTabSz="457143" rtl="0" eaLnBrk="1" latinLnBrk="0" hangingPunct="1">
              <a:defRPr sz="1800" kern="1200">
                <a:solidFill>
                  <a:schemeClr val="lt1"/>
                </a:solidFill>
                <a:latin typeface="+mn-lt"/>
                <a:ea typeface="+mn-ea"/>
                <a:cs typeface="+mn-cs"/>
              </a:defRPr>
            </a:lvl5pPr>
            <a:lvl6pPr marL="2285714" algn="l" defTabSz="457143" rtl="0" eaLnBrk="1" latinLnBrk="0" hangingPunct="1">
              <a:defRPr sz="1800" kern="1200">
                <a:solidFill>
                  <a:schemeClr val="lt1"/>
                </a:solidFill>
                <a:latin typeface="+mn-lt"/>
                <a:ea typeface="+mn-ea"/>
                <a:cs typeface="+mn-cs"/>
              </a:defRPr>
            </a:lvl6pPr>
            <a:lvl7pPr marL="2742857" algn="l" defTabSz="457143" rtl="0" eaLnBrk="1" latinLnBrk="0" hangingPunct="1">
              <a:defRPr sz="1800" kern="1200">
                <a:solidFill>
                  <a:schemeClr val="lt1"/>
                </a:solidFill>
                <a:latin typeface="+mn-lt"/>
                <a:ea typeface="+mn-ea"/>
                <a:cs typeface="+mn-cs"/>
              </a:defRPr>
            </a:lvl7pPr>
            <a:lvl8pPr marL="3199999" algn="l" defTabSz="457143" rtl="0" eaLnBrk="1" latinLnBrk="0" hangingPunct="1">
              <a:defRPr sz="1800" kern="1200">
                <a:solidFill>
                  <a:schemeClr val="lt1"/>
                </a:solidFill>
                <a:latin typeface="+mn-lt"/>
                <a:ea typeface="+mn-ea"/>
                <a:cs typeface="+mn-cs"/>
              </a:defRPr>
            </a:lvl8pPr>
            <a:lvl9pPr marL="3657142" algn="l" defTabSz="457143" rtl="0" eaLnBrk="1" latinLnBrk="0" hangingPunct="1">
              <a:defRPr sz="1800" kern="1200">
                <a:solidFill>
                  <a:schemeClr val="lt1"/>
                </a:solidFill>
                <a:latin typeface="+mn-lt"/>
                <a:ea typeface="+mn-ea"/>
                <a:cs typeface="+mn-cs"/>
              </a:defRPr>
            </a:lvl9pPr>
          </a:lstStyle>
          <a:p>
            <a:pPr marL="0" marR="0" lvl="0" indent="0" algn="ctr" defTabSz="45714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18415" cmpd="sng">
                <a:solidFill>
                  <a:srgbClr val="FFFFFF"/>
                </a:solidFill>
                <a:prstDash val="solid"/>
              </a:ln>
              <a:solidFill>
                <a:srgbClr val="FFFFFF"/>
              </a:solidFill>
              <a:effectLst>
                <a:glow rad="228600">
                  <a:srgbClr val="4F81BD">
                    <a:satMod val="175000"/>
                    <a:alpha val="40000"/>
                  </a:srgbClr>
                </a:glow>
                <a:outerShdw blurRad="63500" dir="3600000" algn="tl" rotWithShape="0">
                  <a:srgbClr val="000000">
                    <a:alpha val="70000"/>
                  </a:srgbClr>
                </a:outerShdw>
              </a:effectLst>
              <a:uLnTx/>
              <a:uFillTx/>
              <a:latin typeface="Calibri"/>
              <a:ea typeface="+mn-ea"/>
              <a:cs typeface="+mn-cs"/>
            </a:endParaRPr>
          </a:p>
        </p:txBody>
      </p:sp>
      <p:sp>
        <p:nvSpPr>
          <p:cNvPr id="23" name="TextBox 22"/>
          <p:cNvSpPr txBox="1"/>
          <p:nvPr/>
        </p:nvSpPr>
        <p:spPr>
          <a:xfrm>
            <a:off x="5372877" y="1749675"/>
            <a:ext cx="633091" cy="324041"/>
          </a:xfrm>
          <a:prstGeom prst="rect">
            <a:avLst/>
          </a:prstGeom>
          <a:noFill/>
        </p:spPr>
        <p:txBody>
          <a:bodyPr wrap="square" rtlCol="0">
            <a:spAutoFit/>
          </a:bodyPr>
          <a:lstStyle/>
          <a:p>
            <a:r>
              <a:rPr lang="en-US" dirty="0" smtClean="0"/>
              <a:t>1</a:t>
            </a:r>
            <a:endParaRPr lang="en-US" dirty="0"/>
          </a:p>
        </p:txBody>
      </p:sp>
      <p:sp>
        <p:nvSpPr>
          <p:cNvPr id="28" name="TextBox 27"/>
          <p:cNvSpPr txBox="1"/>
          <p:nvPr/>
        </p:nvSpPr>
        <p:spPr>
          <a:xfrm>
            <a:off x="560376" y="218152"/>
            <a:ext cx="8021397" cy="1015663"/>
          </a:xfrm>
          <a:prstGeom prst="rect">
            <a:avLst/>
          </a:prstGeom>
          <a:noFill/>
        </p:spPr>
        <p:txBody>
          <a:bodyPr wrap="square" rtlCol="0">
            <a:spAutoFit/>
          </a:bodyPr>
          <a:lstStyle/>
          <a:p>
            <a:r>
              <a:rPr lang="en-US" sz="2000" dirty="0" smtClean="0">
                <a:solidFill>
                  <a:srgbClr val="FFC000"/>
                </a:solidFill>
              </a:rPr>
              <a:t>Although similar ion size, shape and collisional cross-section, Apo- and </a:t>
            </a:r>
            <a:r>
              <a:rPr lang="en-US" sz="2000" dirty="0" err="1" smtClean="0">
                <a:solidFill>
                  <a:srgbClr val="FFC000"/>
                </a:solidFill>
              </a:rPr>
              <a:t>HoloFt</a:t>
            </a:r>
            <a:r>
              <a:rPr lang="en-US" sz="2000" dirty="0" smtClean="0">
                <a:solidFill>
                  <a:srgbClr val="FFC000"/>
                </a:solidFill>
              </a:rPr>
              <a:t> differ in mass and density.  We observe a higher energy response for the Fe-core containing Ferritin.</a:t>
            </a:r>
            <a:endParaRPr lang="en-US" sz="2000" dirty="0">
              <a:solidFill>
                <a:srgbClr val="FFC000"/>
              </a:solidFill>
            </a:endParaRPr>
          </a:p>
        </p:txBody>
      </p:sp>
      <p:cxnSp>
        <p:nvCxnSpPr>
          <p:cNvPr id="30" name="Straight Arrow Connector 29"/>
          <p:cNvCxnSpPr/>
          <p:nvPr/>
        </p:nvCxnSpPr>
        <p:spPr>
          <a:xfrm flipV="1">
            <a:off x="1797832" y="2425364"/>
            <a:ext cx="16042" cy="2852022"/>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1641094" y="5116965"/>
            <a:ext cx="6272463" cy="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H="1">
            <a:off x="3886246" y="3003486"/>
            <a:ext cx="56991" cy="2113479"/>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H="1">
            <a:off x="4000228" y="3788806"/>
            <a:ext cx="33688" cy="1328159"/>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3523646" y="4333413"/>
            <a:ext cx="359930" cy="3810"/>
          </a:xfrm>
          <a:prstGeom prst="straightConnector1">
            <a:avLst/>
          </a:prstGeom>
          <a:ln>
            <a:solidFill>
              <a:srgbClr val="000000"/>
            </a:solidFill>
            <a:tailEnd type="triangle"/>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H="1">
            <a:off x="4035976" y="4336935"/>
            <a:ext cx="327679" cy="7923"/>
          </a:xfrm>
          <a:prstGeom prst="straightConnector1">
            <a:avLst/>
          </a:prstGeom>
          <a:ln>
            <a:solidFill>
              <a:srgbClr val="000000"/>
            </a:solidFill>
            <a:tailEnd type="triangle"/>
          </a:ln>
        </p:spPr>
        <p:style>
          <a:lnRef idx="2">
            <a:schemeClr val="accent1"/>
          </a:lnRef>
          <a:fillRef idx="0">
            <a:schemeClr val="accent1"/>
          </a:fillRef>
          <a:effectRef idx="1">
            <a:schemeClr val="accent1"/>
          </a:effectRef>
          <a:fontRef idx="minor">
            <a:schemeClr val="tx1"/>
          </a:fontRef>
        </p:style>
      </p:cxnSp>
      <p:grpSp>
        <p:nvGrpSpPr>
          <p:cNvPr id="45" name="Group 60"/>
          <p:cNvGrpSpPr>
            <a:grpSpLocks/>
          </p:cNvGrpSpPr>
          <p:nvPr/>
        </p:nvGrpSpPr>
        <p:grpSpPr bwMode="auto">
          <a:xfrm>
            <a:off x="2169719" y="1986406"/>
            <a:ext cx="1185476" cy="1165363"/>
            <a:chOff x="4134" y="617"/>
            <a:chExt cx="1015" cy="1015"/>
          </a:xfrm>
        </p:grpSpPr>
        <p:pic>
          <p:nvPicPr>
            <p:cNvPr id="46" name="Picture 3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95" y="879"/>
              <a:ext cx="797" cy="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4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76" y="1050"/>
              <a:ext cx="518" cy="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4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2" y="898"/>
              <a:ext cx="621" cy="5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25" descr="Click to swap between Biological Molecule / Asymmetric Uni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34" y="617"/>
              <a:ext cx="1015" cy="1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chemeClr val="tx1"/>
                  </a:solidFill>
                  <a:miter lim="800000"/>
                  <a:headEnd/>
                  <a:tailEnd/>
                </a14:hiddenLine>
              </a:ext>
            </a:extLst>
          </p:spPr>
        </p:pic>
      </p:grpSp>
      <p:cxnSp>
        <p:nvCxnSpPr>
          <p:cNvPr id="50" name="Straight Connector 49"/>
          <p:cNvCxnSpPr/>
          <p:nvPr/>
        </p:nvCxnSpPr>
        <p:spPr>
          <a:xfrm>
            <a:off x="3155431" y="3221902"/>
            <a:ext cx="548180" cy="496929"/>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3390775" y="5139881"/>
            <a:ext cx="4914852" cy="307777"/>
          </a:xfrm>
          <a:prstGeom prst="rect">
            <a:avLst/>
          </a:prstGeom>
          <a:noFill/>
        </p:spPr>
        <p:txBody>
          <a:bodyPr wrap="square" rtlCol="0">
            <a:spAutoFit/>
          </a:bodyPr>
          <a:lstStyle/>
          <a:p>
            <a:r>
              <a:rPr lang="en-US" dirty="0" smtClean="0">
                <a:solidFill>
                  <a:schemeClr val="bg1"/>
                </a:solidFill>
              </a:rPr>
              <a:t>0.2                                   0.4                                   0.6</a:t>
            </a:r>
            <a:endParaRPr lang="en-US" dirty="0">
              <a:solidFill>
                <a:schemeClr val="bg1"/>
              </a:solidFill>
            </a:endParaRPr>
          </a:p>
        </p:txBody>
      </p:sp>
      <p:sp>
        <p:nvSpPr>
          <p:cNvPr id="56" name="TextBox 55"/>
          <p:cNvSpPr txBox="1"/>
          <p:nvPr/>
        </p:nvSpPr>
        <p:spPr>
          <a:xfrm>
            <a:off x="5225276" y="3291701"/>
            <a:ext cx="1240365" cy="523220"/>
          </a:xfrm>
          <a:prstGeom prst="rect">
            <a:avLst/>
          </a:prstGeom>
          <a:noFill/>
        </p:spPr>
        <p:txBody>
          <a:bodyPr wrap="square" rtlCol="0">
            <a:spAutoFit/>
          </a:bodyPr>
          <a:lstStyle/>
          <a:p>
            <a:pPr algn="ctr"/>
            <a:r>
              <a:rPr lang="en-US" dirty="0" smtClean="0">
                <a:solidFill>
                  <a:srgbClr val="FFC000"/>
                </a:solidFill>
                <a:latin typeface="Arial"/>
                <a:cs typeface="Arial"/>
              </a:rPr>
              <a:t>[HoloFt]</a:t>
            </a:r>
            <a:r>
              <a:rPr lang="en-US" baseline="30000" dirty="0" smtClean="0">
                <a:solidFill>
                  <a:srgbClr val="FFC000"/>
                </a:solidFill>
                <a:latin typeface="Arial"/>
                <a:cs typeface="Arial"/>
              </a:rPr>
              <a:t>+</a:t>
            </a:r>
          </a:p>
          <a:p>
            <a:pPr algn="ctr"/>
            <a:r>
              <a:rPr lang="en-US" dirty="0" smtClean="0">
                <a:solidFill>
                  <a:srgbClr val="FFC000"/>
                </a:solidFill>
                <a:latin typeface="Arial"/>
                <a:cs typeface="Arial"/>
              </a:rPr>
              <a:t>0.266</a:t>
            </a:r>
            <a:endParaRPr lang="en-US" dirty="0">
              <a:solidFill>
                <a:srgbClr val="FFC000"/>
              </a:solidFill>
              <a:latin typeface="Arial"/>
              <a:cs typeface="Arial"/>
            </a:endParaRPr>
          </a:p>
        </p:txBody>
      </p:sp>
      <p:sp>
        <p:nvSpPr>
          <p:cNvPr id="57" name="TextBox 56"/>
          <p:cNvSpPr txBox="1"/>
          <p:nvPr/>
        </p:nvSpPr>
        <p:spPr>
          <a:xfrm>
            <a:off x="2114830" y="3136667"/>
            <a:ext cx="1240365" cy="523220"/>
          </a:xfrm>
          <a:prstGeom prst="rect">
            <a:avLst/>
          </a:prstGeom>
          <a:noFill/>
        </p:spPr>
        <p:txBody>
          <a:bodyPr wrap="square" rtlCol="0">
            <a:spAutoFit/>
          </a:bodyPr>
          <a:lstStyle/>
          <a:p>
            <a:pPr algn="ctr"/>
            <a:r>
              <a:rPr lang="en-US" dirty="0" smtClean="0">
                <a:solidFill>
                  <a:srgbClr val="FFC000"/>
                </a:solidFill>
                <a:latin typeface="Arial"/>
                <a:cs typeface="Arial"/>
              </a:rPr>
              <a:t>[ApoFt]</a:t>
            </a:r>
            <a:r>
              <a:rPr lang="en-US" baseline="30000" dirty="0" smtClean="0">
                <a:solidFill>
                  <a:srgbClr val="FFC000"/>
                </a:solidFill>
                <a:latin typeface="Arial"/>
                <a:cs typeface="Arial"/>
              </a:rPr>
              <a:t>+</a:t>
            </a:r>
          </a:p>
          <a:p>
            <a:pPr algn="ctr"/>
            <a:r>
              <a:rPr lang="en-US" dirty="0" smtClean="0">
                <a:solidFill>
                  <a:srgbClr val="FFC000"/>
                </a:solidFill>
                <a:latin typeface="Arial"/>
                <a:cs typeface="Arial"/>
              </a:rPr>
              <a:t>0.260</a:t>
            </a:r>
            <a:endParaRPr lang="en-US" dirty="0">
              <a:solidFill>
                <a:srgbClr val="FFC000"/>
              </a:solidFill>
              <a:latin typeface="Arial"/>
              <a:cs typeface="Arial"/>
            </a:endParaRPr>
          </a:p>
        </p:txBody>
      </p:sp>
      <p:grpSp>
        <p:nvGrpSpPr>
          <p:cNvPr id="62" name="Group 61"/>
          <p:cNvGrpSpPr/>
          <p:nvPr/>
        </p:nvGrpSpPr>
        <p:grpSpPr>
          <a:xfrm>
            <a:off x="4776056" y="3811051"/>
            <a:ext cx="840009" cy="1258984"/>
            <a:chOff x="3907540" y="2449830"/>
            <a:chExt cx="840009" cy="2113479"/>
          </a:xfrm>
        </p:grpSpPr>
        <p:cxnSp>
          <p:nvCxnSpPr>
            <p:cNvPr id="58" name="Straight Connector 57"/>
            <p:cNvCxnSpPr/>
            <p:nvPr/>
          </p:nvCxnSpPr>
          <p:spPr>
            <a:xfrm flipH="1">
              <a:off x="4270140" y="2449830"/>
              <a:ext cx="56991" cy="2113479"/>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H="1">
              <a:off x="4384122" y="3235150"/>
              <a:ext cx="33688" cy="1328159"/>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a:off x="3907540" y="3779757"/>
              <a:ext cx="359930" cy="3810"/>
            </a:xfrm>
            <a:prstGeom prst="straightConnector1">
              <a:avLst/>
            </a:prstGeom>
            <a:ln>
              <a:solidFill>
                <a:srgbClr val="000000"/>
              </a:solidFill>
              <a:tailEnd type="triangle"/>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flipH="1">
              <a:off x="4419870" y="3783279"/>
              <a:ext cx="327679" cy="7923"/>
            </a:xfrm>
            <a:prstGeom prst="straightConnector1">
              <a:avLst/>
            </a:prstGeom>
            <a:ln>
              <a:solidFill>
                <a:srgbClr val="000000"/>
              </a:solidFill>
              <a:tailEnd type="triangle"/>
            </a:ln>
          </p:spPr>
          <p:style>
            <a:lnRef idx="2">
              <a:schemeClr val="accent1"/>
            </a:lnRef>
            <a:fillRef idx="0">
              <a:schemeClr val="accent1"/>
            </a:fillRef>
            <a:effectRef idx="1">
              <a:schemeClr val="accent1"/>
            </a:effectRef>
            <a:fontRef idx="minor">
              <a:schemeClr val="tx1"/>
            </a:fontRef>
          </p:style>
        </p:cxnSp>
      </p:grpSp>
      <p:cxnSp>
        <p:nvCxnSpPr>
          <p:cNvPr id="64" name="Straight Arrow Connector 63"/>
          <p:cNvCxnSpPr/>
          <p:nvPr/>
        </p:nvCxnSpPr>
        <p:spPr>
          <a:xfrm flipV="1">
            <a:off x="6512225" y="5612430"/>
            <a:ext cx="1059953" cy="8021"/>
          </a:xfrm>
          <a:prstGeom prst="straightConnector1">
            <a:avLst/>
          </a:prstGeom>
          <a:ln w="38100">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65" name="TextBox 64"/>
          <p:cNvSpPr txBox="1"/>
          <p:nvPr/>
        </p:nvSpPr>
        <p:spPr>
          <a:xfrm>
            <a:off x="3703611" y="2596107"/>
            <a:ext cx="660044" cy="369332"/>
          </a:xfrm>
          <a:prstGeom prst="rect">
            <a:avLst/>
          </a:prstGeom>
          <a:noFill/>
        </p:spPr>
        <p:txBody>
          <a:bodyPr wrap="square" rtlCol="0">
            <a:spAutoFit/>
          </a:bodyPr>
          <a:lstStyle/>
          <a:p>
            <a:r>
              <a:rPr lang="en-US" sz="1800" dirty="0" smtClean="0">
                <a:solidFill>
                  <a:schemeClr val="bg1"/>
                </a:solidFill>
              </a:rPr>
              <a:t>+1</a:t>
            </a:r>
            <a:endParaRPr lang="en-US" sz="1800" dirty="0">
              <a:solidFill>
                <a:schemeClr val="bg1"/>
              </a:solidFill>
            </a:endParaRPr>
          </a:p>
        </p:txBody>
      </p:sp>
      <p:sp>
        <p:nvSpPr>
          <p:cNvPr id="66" name="TextBox 65"/>
          <p:cNvSpPr txBox="1"/>
          <p:nvPr/>
        </p:nvSpPr>
        <p:spPr>
          <a:xfrm>
            <a:off x="4983387" y="3719386"/>
            <a:ext cx="660044" cy="369332"/>
          </a:xfrm>
          <a:prstGeom prst="rect">
            <a:avLst/>
          </a:prstGeom>
          <a:noFill/>
        </p:spPr>
        <p:txBody>
          <a:bodyPr wrap="square" rtlCol="0">
            <a:spAutoFit/>
          </a:bodyPr>
          <a:lstStyle/>
          <a:p>
            <a:r>
              <a:rPr lang="en-US" sz="1800" dirty="0" smtClean="0">
                <a:solidFill>
                  <a:schemeClr val="bg1"/>
                </a:solidFill>
              </a:rPr>
              <a:t>+2</a:t>
            </a:r>
            <a:endParaRPr lang="en-US" sz="1800" dirty="0">
              <a:solidFill>
                <a:schemeClr val="bg1"/>
              </a:solidFill>
            </a:endParaRPr>
          </a:p>
        </p:txBody>
      </p:sp>
    </p:spTree>
    <p:extLst>
      <p:ext uri="{BB962C8B-B14F-4D97-AF65-F5344CB8AC3E}">
        <p14:creationId xmlns:p14="http://schemas.microsoft.com/office/powerpoint/2010/main" val="19567070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259" y="575035"/>
            <a:ext cx="8327036" cy="5373278"/>
          </a:xfrm>
        </p:spPr>
        <p:txBody>
          <a:bodyPr/>
          <a:lstStyle/>
          <a:p>
            <a:r>
              <a:rPr lang="en-US" sz="4000" dirty="0" smtClean="0"/>
              <a:t/>
            </a:r>
            <a:br>
              <a:rPr lang="en-US" sz="4000" dirty="0" smtClean="0"/>
            </a:br>
            <a:r>
              <a:rPr lang="en-US" sz="4000" dirty="0" smtClean="0"/>
              <a:t/>
            </a:r>
            <a:br>
              <a:rPr lang="en-US" sz="4000" dirty="0" smtClean="0"/>
            </a:br>
            <a:r>
              <a:rPr lang="en-US" sz="4000" dirty="0"/>
              <a:t>M</a:t>
            </a:r>
            <a:r>
              <a:rPr lang="en-US" sz="4000" dirty="0" smtClean="0"/>
              <a:t>etastable fragmentation</a:t>
            </a:r>
            <a:br>
              <a:rPr lang="en-US" sz="4000" dirty="0" smtClean="0"/>
            </a:br>
            <a:r>
              <a:rPr lang="en-US" sz="4000" dirty="0" smtClean="0"/>
              <a:t> MS/ MS</a:t>
            </a:r>
            <a:br>
              <a:rPr lang="en-US" sz="4000" dirty="0" smtClean="0"/>
            </a:br>
            <a:r>
              <a:rPr lang="en-US" sz="4000" dirty="0"/>
              <a:t/>
            </a:r>
            <a:br>
              <a:rPr lang="en-US" sz="4000" dirty="0"/>
            </a:br>
            <a:r>
              <a:rPr lang="en-US" sz="4000" dirty="0" err="1" smtClean="0">
                <a:solidFill>
                  <a:schemeClr val="tx1"/>
                </a:solidFill>
              </a:rPr>
              <a:t>m</a:t>
            </a:r>
            <a:r>
              <a:rPr lang="en-US" sz="3200" baseline="-25000" dirty="0" err="1" smtClean="0">
                <a:solidFill>
                  <a:schemeClr val="tx1"/>
                </a:solidFill>
              </a:rPr>
              <a:t>product</a:t>
            </a:r>
            <a:r>
              <a:rPr lang="en-US" sz="4000" dirty="0" smtClean="0">
                <a:solidFill>
                  <a:schemeClr val="tx1"/>
                </a:solidFill>
              </a:rPr>
              <a:t>= m*</a:t>
            </a:r>
            <a:r>
              <a:rPr lang="en-US" sz="3200" baseline="-25000" dirty="0" smtClean="0">
                <a:solidFill>
                  <a:schemeClr val="tx1"/>
                </a:solidFill>
              </a:rPr>
              <a:t>precursor</a:t>
            </a:r>
            <a:r>
              <a:rPr lang="en-US" sz="2800" baseline="-25000" dirty="0" smtClean="0">
                <a:solidFill>
                  <a:schemeClr val="tx1"/>
                </a:solidFill>
              </a:rPr>
              <a:t> </a:t>
            </a:r>
            <a:r>
              <a:rPr lang="en-US" sz="4000" dirty="0">
                <a:solidFill>
                  <a:schemeClr val="tx1"/>
                </a:solidFill>
              </a:rPr>
              <a:t>(</a:t>
            </a:r>
            <a:r>
              <a:rPr lang="en-US" sz="4000" dirty="0" err="1" smtClean="0">
                <a:solidFill>
                  <a:schemeClr val="tx1"/>
                </a:solidFill>
              </a:rPr>
              <a:t>E</a:t>
            </a:r>
            <a:r>
              <a:rPr lang="en-US" sz="3200" baseline="-25000" dirty="0" err="1" smtClean="0">
                <a:solidFill>
                  <a:schemeClr val="tx1"/>
                </a:solidFill>
              </a:rPr>
              <a:t>product</a:t>
            </a:r>
            <a:r>
              <a:rPr lang="en-US" sz="4000" dirty="0" smtClean="0">
                <a:solidFill>
                  <a:schemeClr val="tx1"/>
                </a:solidFill>
              </a:rPr>
              <a:t>/</a:t>
            </a:r>
            <a:r>
              <a:rPr lang="en-US" sz="4000" dirty="0" err="1" smtClean="0">
                <a:solidFill>
                  <a:schemeClr val="tx1"/>
                </a:solidFill>
              </a:rPr>
              <a:t>E</a:t>
            </a:r>
            <a:r>
              <a:rPr lang="en-US" sz="3200" baseline="-25000" dirty="0" err="1" smtClean="0">
                <a:solidFill>
                  <a:schemeClr val="tx1"/>
                </a:solidFill>
              </a:rPr>
              <a:t>precursor</a:t>
            </a:r>
            <a:r>
              <a:rPr lang="en-US" sz="4000" dirty="0" smtClean="0">
                <a:solidFill>
                  <a:schemeClr val="tx1"/>
                </a:solidFill>
              </a:rPr>
              <a:t>)</a:t>
            </a:r>
            <a:r>
              <a:rPr lang="en-US" sz="4000" dirty="0" smtClean="0"/>
              <a:t/>
            </a:r>
            <a:br>
              <a:rPr lang="en-US" sz="4000" dirty="0" smtClean="0"/>
            </a:br>
            <a:r>
              <a:rPr lang="en-US" sz="4000" dirty="0" smtClean="0"/>
              <a:t/>
            </a:r>
            <a:br>
              <a:rPr lang="en-US" sz="4000" dirty="0" smtClean="0"/>
            </a:br>
            <a:r>
              <a:rPr lang="en-US" sz="4000" dirty="0"/>
              <a:t/>
            </a:r>
            <a:br>
              <a:rPr lang="en-US" sz="4000" dirty="0"/>
            </a:br>
            <a:r>
              <a:rPr lang="en-US" sz="4000" dirty="0" smtClean="0"/>
              <a:t>Nb-STJ MS</a:t>
            </a:r>
            <a:endParaRPr lang="en-US" sz="4000" dirty="0"/>
          </a:p>
        </p:txBody>
      </p:sp>
    </p:spTree>
    <p:extLst>
      <p:ext uri="{BB962C8B-B14F-4D97-AF65-F5344CB8AC3E}">
        <p14:creationId xmlns:p14="http://schemas.microsoft.com/office/powerpoint/2010/main" val="40316692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 name="TextBox 27"/>
          <p:cNvSpPr txBox="1"/>
          <p:nvPr/>
        </p:nvSpPr>
        <p:spPr>
          <a:xfrm>
            <a:off x="2965271" y="6111330"/>
            <a:ext cx="3992126" cy="584775"/>
          </a:xfrm>
          <a:prstGeom prst="rect">
            <a:avLst/>
          </a:prstGeom>
          <a:solidFill>
            <a:schemeClr val="tx1"/>
          </a:solidFill>
        </p:spPr>
        <p:txBody>
          <a:bodyPr wrap="square" rtlCol="0">
            <a:spAutoFit/>
          </a:bodyPr>
          <a:lstStyle/>
          <a:p>
            <a:r>
              <a:rPr lang="en-US" sz="3200" b="1" dirty="0" smtClean="0">
                <a:solidFill>
                  <a:schemeClr val="tx2">
                    <a:lumMod val="60000"/>
                    <a:lumOff val="40000"/>
                  </a:schemeClr>
                </a:solidFill>
              </a:rPr>
              <a:t>V</a:t>
            </a:r>
            <a:r>
              <a:rPr lang="en-US" sz="3200" b="1" baseline="-25000" dirty="0" smtClean="0">
                <a:solidFill>
                  <a:schemeClr val="tx2">
                    <a:lumMod val="60000"/>
                    <a:lumOff val="40000"/>
                  </a:schemeClr>
                </a:solidFill>
              </a:rPr>
              <a:t>DEFLECTOR</a:t>
            </a:r>
            <a:r>
              <a:rPr lang="en-US" sz="3200" b="1" dirty="0" smtClean="0">
                <a:solidFill>
                  <a:schemeClr val="tx2">
                    <a:lumMod val="60000"/>
                    <a:lumOff val="40000"/>
                  </a:schemeClr>
                </a:solidFill>
              </a:rPr>
              <a:t> = 0V</a:t>
            </a:r>
            <a:endParaRPr lang="en-US" sz="3200" b="1" dirty="0">
              <a:solidFill>
                <a:schemeClr val="tx2">
                  <a:lumMod val="60000"/>
                  <a:lumOff val="40000"/>
                </a:schemeClr>
              </a:solidFill>
            </a:endParaRPr>
          </a:p>
        </p:txBody>
      </p:sp>
      <p:sp>
        <p:nvSpPr>
          <p:cNvPr id="30" name="TextBox 29"/>
          <p:cNvSpPr txBox="1"/>
          <p:nvPr/>
        </p:nvSpPr>
        <p:spPr>
          <a:xfrm>
            <a:off x="3066356" y="2021453"/>
            <a:ext cx="4197716" cy="646331"/>
          </a:xfrm>
          <a:prstGeom prst="rect">
            <a:avLst/>
          </a:prstGeom>
          <a:solidFill>
            <a:schemeClr val="tx1"/>
          </a:solidFill>
        </p:spPr>
        <p:txBody>
          <a:bodyPr wrap="square" rtlCol="0">
            <a:spAutoFit/>
          </a:bodyPr>
          <a:lstStyle/>
          <a:p>
            <a:r>
              <a:rPr lang="en-US" sz="3600" b="1" dirty="0" smtClean="0">
                <a:solidFill>
                  <a:schemeClr val="tx2">
                    <a:lumMod val="60000"/>
                    <a:lumOff val="40000"/>
                  </a:schemeClr>
                </a:solidFill>
              </a:rPr>
              <a:t>All particles</a:t>
            </a:r>
            <a:endParaRPr lang="en-US" sz="3600" b="1" dirty="0">
              <a:solidFill>
                <a:schemeClr val="tx2">
                  <a:lumMod val="60000"/>
                  <a:lumOff val="40000"/>
                </a:schemeClr>
              </a:solidFill>
            </a:endParaRPr>
          </a:p>
        </p:txBody>
      </p:sp>
      <p:pic>
        <p:nvPicPr>
          <p:cNvPr id="25" name="Picture 24"/>
          <p:cNvPicPr>
            <a:picLocks noChangeAspect="1"/>
          </p:cNvPicPr>
          <p:nvPr/>
        </p:nvPicPr>
        <p:blipFill>
          <a:blip r:embed="rId2"/>
          <a:stretch>
            <a:fillRect/>
          </a:stretch>
        </p:blipFill>
        <p:spPr>
          <a:xfrm>
            <a:off x="386788" y="1304643"/>
            <a:ext cx="8446493" cy="4644083"/>
          </a:xfrm>
          <a:prstGeom prst="rect">
            <a:avLst/>
          </a:prstGeom>
        </p:spPr>
      </p:pic>
      <p:sp>
        <p:nvSpPr>
          <p:cNvPr id="3" name="TextBox 2"/>
          <p:cNvSpPr txBox="1"/>
          <p:nvPr/>
        </p:nvSpPr>
        <p:spPr>
          <a:xfrm>
            <a:off x="113211" y="9534"/>
            <a:ext cx="7820298" cy="369332"/>
          </a:xfrm>
          <a:prstGeom prst="rect">
            <a:avLst/>
          </a:prstGeom>
          <a:noFill/>
        </p:spPr>
        <p:txBody>
          <a:bodyPr wrap="square" rtlCol="0">
            <a:spAutoFit/>
          </a:bodyPr>
          <a:lstStyle/>
          <a:p>
            <a:r>
              <a:rPr lang="en-US" sz="1800" b="1" dirty="0" smtClean="0">
                <a:solidFill>
                  <a:srgbClr val="FFC000"/>
                </a:solidFill>
              </a:rPr>
              <a:t>~13 Simultaneous MS/MS spectra based on metastable fragmentation</a:t>
            </a:r>
            <a:endParaRPr lang="en-US" sz="1800" b="1" dirty="0">
              <a:solidFill>
                <a:srgbClr val="FFC000"/>
              </a:solidFill>
            </a:endParaRPr>
          </a:p>
        </p:txBody>
      </p:sp>
      <p:pic>
        <p:nvPicPr>
          <p:cNvPr id="11" name="Picture 10"/>
          <p:cNvPicPr>
            <a:picLocks noChangeAspect="1"/>
          </p:cNvPicPr>
          <p:nvPr/>
        </p:nvPicPr>
        <p:blipFill>
          <a:blip r:embed="rId3"/>
          <a:stretch>
            <a:fillRect/>
          </a:stretch>
        </p:blipFill>
        <p:spPr>
          <a:xfrm>
            <a:off x="983760" y="1407767"/>
            <a:ext cx="7592070" cy="4012026"/>
          </a:xfrm>
          <a:prstGeom prst="rect">
            <a:avLst/>
          </a:prstGeom>
        </p:spPr>
      </p:pic>
      <p:sp>
        <p:nvSpPr>
          <p:cNvPr id="15" name="Rectangle 14"/>
          <p:cNvSpPr/>
          <p:nvPr/>
        </p:nvSpPr>
        <p:spPr>
          <a:xfrm>
            <a:off x="765412" y="632627"/>
            <a:ext cx="1030615" cy="6075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2993197" y="6136744"/>
            <a:ext cx="3992126" cy="584775"/>
          </a:xfrm>
          <a:prstGeom prst="rect">
            <a:avLst/>
          </a:prstGeom>
          <a:solidFill>
            <a:schemeClr val="tx1"/>
          </a:solidFill>
        </p:spPr>
        <p:txBody>
          <a:bodyPr wrap="square" rtlCol="0">
            <a:spAutoFit/>
          </a:bodyPr>
          <a:lstStyle/>
          <a:p>
            <a:r>
              <a:rPr lang="en-US" sz="3200" b="1" dirty="0" smtClean="0">
                <a:solidFill>
                  <a:schemeClr val="tx2">
                    <a:lumMod val="60000"/>
                    <a:lumOff val="40000"/>
                  </a:schemeClr>
                </a:solidFill>
              </a:rPr>
              <a:t>V</a:t>
            </a:r>
            <a:r>
              <a:rPr lang="en-US" sz="3200" b="1" baseline="-25000" dirty="0" smtClean="0">
                <a:solidFill>
                  <a:schemeClr val="tx2">
                    <a:lumMod val="60000"/>
                    <a:lumOff val="40000"/>
                  </a:schemeClr>
                </a:solidFill>
              </a:rPr>
              <a:t>DEFLECTOR</a:t>
            </a:r>
            <a:r>
              <a:rPr lang="en-US" sz="3200" b="1" dirty="0" smtClean="0">
                <a:solidFill>
                  <a:schemeClr val="tx2">
                    <a:lumMod val="60000"/>
                    <a:lumOff val="40000"/>
                  </a:schemeClr>
                </a:solidFill>
              </a:rPr>
              <a:t> = 1000V</a:t>
            </a:r>
            <a:endParaRPr lang="en-US" sz="3200" b="1" dirty="0">
              <a:solidFill>
                <a:schemeClr val="tx2">
                  <a:lumMod val="60000"/>
                  <a:lumOff val="40000"/>
                </a:schemeClr>
              </a:solidFill>
            </a:endParaRPr>
          </a:p>
        </p:txBody>
      </p:sp>
      <p:sp>
        <p:nvSpPr>
          <p:cNvPr id="24" name="TextBox 23"/>
          <p:cNvSpPr txBox="1"/>
          <p:nvPr/>
        </p:nvSpPr>
        <p:spPr>
          <a:xfrm>
            <a:off x="3618854" y="2447108"/>
            <a:ext cx="4807688" cy="584775"/>
          </a:xfrm>
          <a:prstGeom prst="rect">
            <a:avLst/>
          </a:prstGeom>
          <a:solidFill>
            <a:schemeClr val="tx1"/>
          </a:solidFill>
        </p:spPr>
        <p:txBody>
          <a:bodyPr wrap="square" rtlCol="0">
            <a:spAutoFit/>
          </a:bodyPr>
          <a:lstStyle/>
          <a:p>
            <a:r>
              <a:rPr lang="en-US" sz="3200" b="1" dirty="0" smtClean="0">
                <a:solidFill>
                  <a:schemeClr val="tx2">
                    <a:lumMod val="60000"/>
                    <a:lumOff val="40000"/>
                  </a:schemeClr>
                </a:solidFill>
              </a:rPr>
              <a:t>Only neutral fragments</a:t>
            </a:r>
            <a:endParaRPr lang="en-US" sz="3200" b="1" dirty="0">
              <a:solidFill>
                <a:schemeClr val="tx2">
                  <a:lumMod val="60000"/>
                  <a:lumOff val="40000"/>
                </a:schemeClr>
              </a:solidFill>
            </a:endParaRPr>
          </a:p>
        </p:txBody>
      </p:sp>
      <p:cxnSp>
        <p:nvCxnSpPr>
          <p:cNvPr id="45" name="Straight Arrow Connector 44"/>
          <p:cNvCxnSpPr/>
          <p:nvPr/>
        </p:nvCxnSpPr>
        <p:spPr>
          <a:xfrm>
            <a:off x="3066356" y="749858"/>
            <a:ext cx="0" cy="1594759"/>
          </a:xfrm>
          <a:prstGeom prst="straightConnector1">
            <a:avLst/>
          </a:prstGeom>
          <a:ln w="57150" cmpd="sng">
            <a:solidFill>
              <a:schemeClr val="accent1">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2251529" y="360637"/>
            <a:ext cx="4500479" cy="449196"/>
          </a:xfrm>
          <a:prstGeom prst="rect">
            <a:avLst/>
          </a:prstGeom>
          <a:noFill/>
        </p:spPr>
        <p:txBody>
          <a:bodyPr wrap="square" rtlCol="0">
            <a:spAutoFit/>
          </a:bodyPr>
          <a:lstStyle/>
          <a:p>
            <a:pPr defTabSz="457200" fontAlgn="auto">
              <a:spcBef>
                <a:spcPts val="0"/>
              </a:spcBef>
              <a:spcAft>
                <a:spcPts val="0"/>
              </a:spcAft>
            </a:pPr>
            <a:r>
              <a:rPr lang="en-US" sz="2000" b="1" dirty="0">
                <a:solidFill>
                  <a:schemeClr val="bg1"/>
                </a:solidFill>
                <a:latin typeface="Arial"/>
                <a:cs typeface="Arial"/>
              </a:rPr>
              <a:t>Au</a:t>
            </a:r>
            <a:r>
              <a:rPr lang="en-US" sz="2000" b="1" baseline="-25000" dirty="0">
                <a:solidFill>
                  <a:schemeClr val="bg1"/>
                </a:solidFill>
                <a:latin typeface="Arial"/>
                <a:cs typeface="Arial"/>
              </a:rPr>
              <a:t>10</a:t>
            </a:r>
            <a:r>
              <a:rPr lang="en-US" sz="2000" b="1" dirty="0">
                <a:solidFill>
                  <a:schemeClr val="bg1"/>
                </a:solidFill>
                <a:latin typeface="Arial"/>
                <a:cs typeface="Arial"/>
              </a:rPr>
              <a:t>(S-C</a:t>
            </a:r>
            <a:r>
              <a:rPr lang="en-US" sz="2000" b="1" baseline="-25000" dirty="0">
                <a:solidFill>
                  <a:schemeClr val="bg1"/>
                </a:solidFill>
                <a:latin typeface="Arial"/>
                <a:cs typeface="Arial"/>
              </a:rPr>
              <a:t>6</a:t>
            </a:r>
            <a:r>
              <a:rPr lang="en-US" sz="2000" b="1" dirty="0">
                <a:solidFill>
                  <a:schemeClr val="bg1"/>
                </a:solidFill>
                <a:latin typeface="Arial"/>
                <a:cs typeface="Arial"/>
              </a:rPr>
              <a:t>H</a:t>
            </a:r>
            <a:r>
              <a:rPr lang="en-US" sz="2000" b="1" baseline="-25000" dirty="0">
                <a:solidFill>
                  <a:schemeClr val="bg1"/>
                </a:solidFill>
                <a:latin typeface="Arial"/>
                <a:cs typeface="Arial"/>
              </a:rPr>
              <a:t>4</a:t>
            </a:r>
            <a:r>
              <a:rPr lang="en-US" sz="2000" b="1" dirty="0">
                <a:solidFill>
                  <a:schemeClr val="bg1"/>
                </a:solidFill>
                <a:latin typeface="Arial"/>
                <a:cs typeface="Arial"/>
              </a:rPr>
              <a:t>-C</a:t>
            </a:r>
            <a:r>
              <a:rPr lang="en-US" sz="2000" b="1" baseline="-25000" dirty="0">
                <a:solidFill>
                  <a:schemeClr val="bg1"/>
                </a:solidFill>
                <a:latin typeface="Arial"/>
                <a:cs typeface="Arial"/>
              </a:rPr>
              <a:t>4</a:t>
            </a:r>
            <a:r>
              <a:rPr lang="en-US" sz="2000" b="1" dirty="0">
                <a:solidFill>
                  <a:schemeClr val="bg1"/>
                </a:solidFill>
                <a:latin typeface="Arial"/>
                <a:cs typeface="Arial"/>
              </a:rPr>
              <a:t>H</a:t>
            </a:r>
            <a:r>
              <a:rPr lang="en-US" sz="2000" b="1" baseline="-25000" dirty="0">
                <a:solidFill>
                  <a:schemeClr val="bg1"/>
                </a:solidFill>
                <a:latin typeface="Arial"/>
                <a:cs typeface="Arial"/>
              </a:rPr>
              <a:t>9</a:t>
            </a:r>
            <a:r>
              <a:rPr lang="en-US" sz="2000" b="1" dirty="0" smtClean="0">
                <a:solidFill>
                  <a:schemeClr val="bg1"/>
                </a:solidFill>
                <a:latin typeface="Arial"/>
                <a:cs typeface="Arial"/>
              </a:rPr>
              <a:t>)</a:t>
            </a:r>
            <a:r>
              <a:rPr lang="en-US" sz="2000" b="1" baseline="-25000" dirty="0" smtClean="0">
                <a:solidFill>
                  <a:schemeClr val="bg1"/>
                </a:solidFill>
                <a:latin typeface="Arial"/>
                <a:cs typeface="Arial"/>
              </a:rPr>
              <a:t>9</a:t>
            </a:r>
            <a:r>
              <a:rPr lang="en-US" sz="2000" b="1" baseline="30000" dirty="0" smtClean="0">
                <a:solidFill>
                  <a:schemeClr val="bg1"/>
                </a:solidFill>
                <a:latin typeface="Arial"/>
                <a:cs typeface="Arial"/>
              </a:rPr>
              <a:t>+</a:t>
            </a:r>
            <a:endParaRPr lang="en-US" sz="2000" b="1" dirty="0">
              <a:solidFill>
                <a:schemeClr val="bg1"/>
              </a:solidFill>
              <a:latin typeface="Arial"/>
              <a:cs typeface="Arial"/>
            </a:endParaRPr>
          </a:p>
        </p:txBody>
      </p:sp>
      <p:cxnSp>
        <p:nvCxnSpPr>
          <p:cNvPr id="47" name="Straight Arrow Connector 46"/>
          <p:cNvCxnSpPr/>
          <p:nvPr/>
        </p:nvCxnSpPr>
        <p:spPr>
          <a:xfrm>
            <a:off x="3272470" y="1645492"/>
            <a:ext cx="4875103" cy="0"/>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3769193" y="805510"/>
            <a:ext cx="4875103" cy="449196"/>
          </a:xfrm>
          <a:prstGeom prst="rect">
            <a:avLst/>
          </a:prstGeom>
          <a:noFill/>
        </p:spPr>
        <p:txBody>
          <a:bodyPr wrap="square" rtlCol="0">
            <a:spAutoFit/>
          </a:bodyPr>
          <a:lstStyle/>
          <a:p>
            <a:pPr defTabSz="457200" fontAlgn="auto">
              <a:spcBef>
                <a:spcPts val="0"/>
              </a:spcBef>
              <a:spcAft>
                <a:spcPts val="0"/>
              </a:spcAft>
            </a:pPr>
            <a:r>
              <a:rPr lang="en-US" sz="2000" b="1" dirty="0" err="1" smtClean="0">
                <a:solidFill>
                  <a:srgbClr val="FFFFFF"/>
                </a:solidFill>
                <a:latin typeface="Arial"/>
                <a:cs typeface="Arial"/>
              </a:rPr>
              <a:t>Au</a:t>
            </a:r>
            <a:r>
              <a:rPr lang="en-US" sz="2000" b="1" baseline="-25000" dirty="0" err="1">
                <a:solidFill>
                  <a:srgbClr val="FFFFFF"/>
                </a:solidFill>
                <a:latin typeface="Arial"/>
                <a:cs typeface="Arial"/>
              </a:rPr>
              <a:t>n</a:t>
            </a:r>
            <a:r>
              <a:rPr lang="en-US" sz="2000" b="1" dirty="0" smtClean="0">
                <a:solidFill>
                  <a:srgbClr val="FFFFFF"/>
                </a:solidFill>
                <a:latin typeface="Arial"/>
                <a:cs typeface="Arial"/>
              </a:rPr>
              <a:t>(</a:t>
            </a:r>
            <a:r>
              <a:rPr lang="en-US" sz="2000" b="1" dirty="0">
                <a:solidFill>
                  <a:srgbClr val="FFFFFF"/>
                </a:solidFill>
                <a:latin typeface="Arial"/>
                <a:cs typeface="Arial"/>
              </a:rPr>
              <a:t>S-C</a:t>
            </a:r>
            <a:r>
              <a:rPr lang="en-US" sz="2000" b="1" baseline="-25000" dirty="0">
                <a:solidFill>
                  <a:srgbClr val="FFFFFF"/>
                </a:solidFill>
                <a:latin typeface="Arial"/>
                <a:cs typeface="Arial"/>
              </a:rPr>
              <a:t>6</a:t>
            </a:r>
            <a:r>
              <a:rPr lang="en-US" sz="2000" b="1" dirty="0">
                <a:solidFill>
                  <a:srgbClr val="FFFFFF"/>
                </a:solidFill>
                <a:latin typeface="Arial"/>
                <a:cs typeface="Arial"/>
              </a:rPr>
              <a:t>H</a:t>
            </a:r>
            <a:r>
              <a:rPr lang="en-US" sz="2000" b="1" baseline="-25000" dirty="0">
                <a:solidFill>
                  <a:srgbClr val="FFFFFF"/>
                </a:solidFill>
                <a:latin typeface="Arial"/>
                <a:cs typeface="Arial"/>
              </a:rPr>
              <a:t>4</a:t>
            </a:r>
            <a:r>
              <a:rPr lang="en-US" sz="2000" b="1" dirty="0">
                <a:solidFill>
                  <a:srgbClr val="FFFFFF"/>
                </a:solidFill>
                <a:latin typeface="Arial"/>
                <a:cs typeface="Arial"/>
              </a:rPr>
              <a:t>-C</a:t>
            </a:r>
            <a:r>
              <a:rPr lang="en-US" sz="2000" b="1" baseline="-25000" dirty="0">
                <a:solidFill>
                  <a:srgbClr val="FFFFFF"/>
                </a:solidFill>
                <a:latin typeface="Arial"/>
                <a:cs typeface="Arial"/>
              </a:rPr>
              <a:t>4</a:t>
            </a:r>
            <a:r>
              <a:rPr lang="en-US" sz="2000" b="1" dirty="0">
                <a:solidFill>
                  <a:srgbClr val="FFFFFF"/>
                </a:solidFill>
                <a:latin typeface="Arial"/>
                <a:cs typeface="Arial"/>
              </a:rPr>
              <a:t>H</a:t>
            </a:r>
            <a:r>
              <a:rPr lang="en-US" sz="2000" b="1" baseline="-25000" dirty="0">
                <a:solidFill>
                  <a:srgbClr val="FFFFFF"/>
                </a:solidFill>
                <a:latin typeface="Arial"/>
                <a:cs typeface="Arial"/>
              </a:rPr>
              <a:t>9</a:t>
            </a:r>
            <a:r>
              <a:rPr lang="en-US" sz="2000" b="1" dirty="0" smtClean="0">
                <a:solidFill>
                  <a:srgbClr val="FFFFFF"/>
                </a:solidFill>
                <a:latin typeface="Arial"/>
                <a:cs typeface="Arial"/>
              </a:rPr>
              <a:t>)</a:t>
            </a:r>
            <a:r>
              <a:rPr lang="en-US" sz="2000" b="1" baseline="-25000" dirty="0" smtClean="0">
                <a:solidFill>
                  <a:srgbClr val="FFFFFF"/>
                </a:solidFill>
                <a:latin typeface="Arial"/>
                <a:cs typeface="Arial"/>
              </a:rPr>
              <a:t>n-1</a:t>
            </a:r>
            <a:r>
              <a:rPr lang="en-US" sz="2000" b="1" baseline="30000" dirty="0" smtClean="0">
                <a:solidFill>
                  <a:srgbClr val="FFFFFF"/>
                </a:solidFill>
                <a:latin typeface="Arial"/>
                <a:cs typeface="Arial"/>
              </a:rPr>
              <a:t>+</a:t>
            </a:r>
            <a:r>
              <a:rPr lang="en-US" sz="2000" b="1" dirty="0" smtClean="0">
                <a:solidFill>
                  <a:srgbClr val="FFFFFF"/>
                </a:solidFill>
                <a:latin typeface="Arial"/>
                <a:cs typeface="Arial"/>
              </a:rPr>
              <a:t> Adducts</a:t>
            </a:r>
            <a:endParaRPr lang="en-US" sz="2000" b="1" dirty="0">
              <a:solidFill>
                <a:srgbClr val="FFFFFF"/>
              </a:solidFill>
              <a:latin typeface="Arial"/>
              <a:cs typeface="Arial"/>
            </a:endParaRPr>
          </a:p>
        </p:txBody>
      </p:sp>
      <p:sp>
        <p:nvSpPr>
          <p:cNvPr id="49" name="TextBox 48"/>
          <p:cNvSpPr txBox="1"/>
          <p:nvPr/>
        </p:nvSpPr>
        <p:spPr>
          <a:xfrm>
            <a:off x="-42322" y="693328"/>
            <a:ext cx="2890735" cy="794730"/>
          </a:xfrm>
          <a:prstGeom prst="rect">
            <a:avLst/>
          </a:prstGeom>
          <a:noFill/>
        </p:spPr>
        <p:txBody>
          <a:bodyPr wrap="square" rtlCol="0">
            <a:spAutoFit/>
          </a:bodyPr>
          <a:lstStyle/>
          <a:p>
            <a:pPr algn="r" defTabSz="457200" fontAlgn="auto">
              <a:spcBef>
                <a:spcPts val="0"/>
              </a:spcBef>
              <a:spcAft>
                <a:spcPts val="0"/>
              </a:spcAft>
            </a:pPr>
            <a:r>
              <a:rPr lang="en-US" sz="2000" b="1" dirty="0" err="1" smtClean="0">
                <a:solidFill>
                  <a:prstClr val="white"/>
                </a:solidFill>
                <a:latin typeface="Arial"/>
                <a:cs typeface="Arial"/>
              </a:rPr>
              <a:t>Au</a:t>
            </a:r>
            <a:r>
              <a:rPr lang="en-US" sz="2000" b="1" baseline="-25000" dirty="0" err="1">
                <a:solidFill>
                  <a:prstClr val="white"/>
                </a:solidFill>
                <a:latin typeface="Arial"/>
                <a:cs typeface="Arial"/>
              </a:rPr>
              <a:t>n</a:t>
            </a:r>
            <a:r>
              <a:rPr lang="en-US" sz="2000" b="1" dirty="0" smtClean="0">
                <a:solidFill>
                  <a:prstClr val="white"/>
                </a:solidFill>
                <a:latin typeface="Arial"/>
                <a:cs typeface="Arial"/>
              </a:rPr>
              <a:t>(</a:t>
            </a:r>
            <a:r>
              <a:rPr lang="en-US" sz="2000" b="1" dirty="0">
                <a:solidFill>
                  <a:prstClr val="white"/>
                </a:solidFill>
                <a:latin typeface="Arial"/>
                <a:cs typeface="Arial"/>
              </a:rPr>
              <a:t>S-C</a:t>
            </a:r>
            <a:r>
              <a:rPr lang="en-US" sz="2000" b="1" baseline="-25000" dirty="0">
                <a:solidFill>
                  <a:prstClr val="white"/>
                </a:solidFill>
                <a:latin typeface="Arial"/>
                <a:cs typeface="Arial"/>
              </a:rPr>
              <a:t>6</a:t>
            </a:r>
            <a:r>
              <a:rPr lang="en-US" sz="2000" b="1" dirty="0">
                <a:solidFill>
                  <a:prstClr val="white"/>
                </a:solidFill>
                <a:latin typeface="Arial"/>
                <a:cs typeface="Arial"/>
              </a:rPr>
              <a:t>H</a:t>
            </a:r>
            <a:r>
              <a:rPr lang="en-US" sz="2000" b="1" baseline="-25000" dirty="0">
                <a:solidFill>
                  <a:prstClr val="white"/>
                </a:solidFill>
                <a:latin typeface="Arial"/>
                <a:cs typeface="Arial"/>
              </a:rPr>
              <a:t>4</a:t>
            </a:r>
            <a:r>
              <a:rPr lang="en-US" sz="2000" b="1" dirty="0">
                <a:solidFill>
                  <a:prstClr val="white"/>
                </a:solidFill>
                <a:latin typeface="Arial"/>
                <a:cs typeface="Arial"/>
              </a:rPr>
              <a:t>-C</a:t>
            </a:r>
            <a:r>
              <a:rPr lang="en-US" sz="2000" b="1" baseline="-25000" dirty="0">
                <a:solidFill>
                  <a:prstClr val="white"/>
                </a:solidFill>
                <a:latin typeface="Arial"/>
                <a:cs typeface="Arial"/>
              </a:rPr>
              <a:t>4</a:t>
            </a:r>
            <a:r>
              <a:rPr lang="en-US" sz="2000" b="1" dirty="0">
                <a:solidFill>
                  <a:prstClr val="white"/>
                </a:solidFill>
                <a:latin typeface="Arial"/>
                <a:cs typeface="Arial"/>
              </a:rPr>
              <a:t>H</a:t>
            </a:r>
            <a:r>
              <a:rPr lang="en-US" sz="2000" b="1" baseline="-25000" dirty="0">
                <a:solidFill>
                  <a:prstClr val="white"/>
                </a:solidFill>
                <a:latin typeface="Arial"/>
                <a:cs typeface="Arial"/>
              </a:rPr>
              <a:t>9</a:t>
            </a:r>
            <a:r>
              <a:rPr lang="en-US" sz="2000" b="1" dirty="0" smtClean="0">
                <a:solidFill>
                  <a:prstClr val="white"/>
                </a:solidFill>
                <a:latin typeface="Arial"/>
                <a:cs typeface="Arial"/>
              </a:rPr>
              <a:t>)</a:t>
            </a:r>
            <a:r>
              <a:rPr lang="en-US" sz="2000" b="1" baseline="-25000" dirty="0" smtClean="0">
                <a:solidFill>
                  <a:prstClr val="white"/>
                </a:solidFill>
                <a:latin typeface="Arial"/>
                <a:cs typeface="Arial"/>
              </a:rPr>
              <a:t>n-1</a:t>
            </a:r>
            <a:r>
              <a:rPr lang="en-US" sz="2000" b="1" baseline="30000" dirty="0" smtClean="0">
                <a:solidFill>
                  <a:prstClr val="white"/>
                </a:solidFill>
                <a:latin typeface="Arial"/>
                <a:cs typeface="Arial"/>
              </a:rPr>
              <a:t>+</a:t>
            </a:r>
            <a:r>
              <a:rPr lang="en-US" sz="2000" b="1" dirty="0" smtClean="0">
                <a:solidFill>
                  <a:prstClr val="white"/>
                </a:solidFill>
                <a:latin typeface="Arial"/>
                <a:cs typeface="Arial"/>
              </a:rPr>
              <a:t> Fragments</a:t>
            </a:r>
            <a:endParaRPr lang="en-US" sz="2000" b="1" dirty="0">
              <a:solidFill>
                <a:prstClr val="white"/>
              </a:solidFill>
              <a:latin typeface="Arial"/>
              <a:cs typeface="Arial"/>
            </a:endParaRPr>
          </a:p>
        </p:txBody>
      </p:sp>
      <p:cxnSp>
        <p:nvCxnSpPr>
          <p:cNvPr id="50" name="Straight Arrow Connector 49"/>
          <p:cNvCxnSpPr/>
          <p:nvPr/>
        </p:nvCxnSpPr>
        <p:spPr>
          <a:xfrm flipH="1">
            <a:off x="1403045" y="1645492"/>
            <a:ext cx="1470566" cy="0"/>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pic>
        <p:nvPicPr>
          <p:cNvPr id="19" name="Picture 18"/>
          <p:cNvPicPr>
            <a:picLocks noChangeAspect="1"/>
          </p:cNvPicPr>
          <p:nvPr/>
        </p:nvPicPr>
        <p:blipFill>
          <a:blip r:embed="rId4"/>
          <a:stretch>
            <a:fillRect/>
          </a:stretch>
        </p:blipFill>
        <p:spPr>
          <a:xfrm>
            <a:off x="7108023" y="310948"/>
            <a:ext cx="2353809" cy="1336055"/>
          </a:xfrm>
          <a:prstGeom prst="rect">
            <a:avLst/>
          </a:prstGeom>
        </p:spPr>
      </p:pic>
    </p:spTree>
    <p:extLst>
      <p:ext uri="{BB962C8B-B14F-4D97-AF65-F5344CB8AC3E}">
        <p14:creationId xmlns:p14="http://schemas.microsoft.com/office/powerpoint/2010/main" val="4290620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childTnLst>
                                </p:cTn>
                              </p:par>
                              <p:par>
                                <p:cTn id="20" presetID="1" presetClass="exit" presetSubtype="0" fill="hold" grpId="0" nodeType="withEffect">
                                  <p:stCondLst>
                                    <p:cond delay="0"/>
                                  </p:stCondLst>
                                  <p:childTnLst>
                                    <p:set>
                                      <p:cBhvr>
                                        <p:cTn id="21" dur="1" fill="hold">
                                          <p:stCondLst>
                                            <p:cond delay="0"/>
                                          </p:stCondLst>
                                        </p:cTn>
                                        <p:tgtEl>
                                          <p:spTgt spid="49"/>
                                        </p:tgtEl>
                                        <p:attrNameLst>
                                          <p:attrName>style.visibility</p:attrName>
                                        </p:attrNameLst>
                                      </p:cBhvr>
                                      <p:to>
                                        <p:strVal val="hidden"/>
                                      </p:to>
                                    </p:set>
                                  </p:childTnLst>
                                </p:cTn>
                              </p:par>
                              <p:par>
                                <p:cTn id="22" presetID="1" presetClass="exit" presetSubtype="0" fill="hold" grpId="0" nodeType="withEffect">
                                  <p:stCondLst>
                                    <p:cond delay="0"/>
                                  </p:stCondLst>
                                  <p:childTnLst>
                                    <p:set>
                                      <p:cBhvr>
                                        <p:cTn id="23" dur="1" fill="hold">
                                          <p:stCondLst>
                                            <p:cond delay="0"/>
                                          </p:stCondLst>
                                        </p:cTn>
                                        <p:tgtEl>
                                          <p:spTgt spid="46"/>
                                        </p:tgtEl>
                                        <p:attrNameLst>
                                          <p:attrName>style.visibility</p:attrName>
                                        </p:attrNameLst>
                                      </p:cBhvr>
                                      <p:to>
                                        <p:strVal val="hidden"/>
                                      </p:to>
                                    </p:set>
                                  </p:childTnLst>
                                </p:cTn>
                              </p:par>
                              <p:par>
                                <p:cTn id="24" presetID="1" presetClass="exit" presetSubtype="0" fill="hold" grpId="0" nodeType="withEffect">
                                  <p:stCondLst>
                                    <p:cond delay="0"/>
                                  </p:stCondLst>
                                  <p:childTnLst>
                                    <p:set>
                                      <p:cBhvr>
                                        <p:cTn id="25" dur="1" fill="hold">
                                          <p:stCondLst>
                                            <p:cond delay="0"/>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P spid="22" grpId="0" animBg="1"/>
      <p:bldP spid="24" grpId="0" animBg="1"/>
      <p:bldP spid="46" grpId="0"/>
      <p:bldP spid="48" grpId="0"/>
      <p:bldP spid="4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08544"/>
            <a:ext cx="9144000" cy="400110"/>
          </a:xfrm>
          <a:prstGeom prst="rect">
            <a:avLst/>
          </a:prstGeom>
          <a:solidFill>
            <a:srgbClr val="000000"/>
          </a:solidFill>
        </p:spPr>
        <p:txBody>
          <a:bodyPr wrap="square" rtlCol="0">
            <a:spAutoFit/>
          </a:bodyPr>
          <a:lstStyle/>
          <a:p>
            <a:pPr algn="ctr"/>
            <a:r>
              <a:rPr lang="en-US" sz="2000" b="1" dirty="0">
                <a:solidFill>
                  <a:srgbClr val="FFC000"/>
                </a:solidFill>
              </a:rPr>
              <a:t>One </a:t>
            </a:r>
            <a:r>
              <a:rPr lang="en-US" sz="2000" b="1" dirty="0" smtClean="0">
                <a:solidFill>
                  <a:srgbClr val="FFC000"/>
                </a:solidFill>
              </a:rPr>
              <a:t>MS/MS product </a:t>
            </a:r>
            <a:r>
              <a:rPr lang="en-US" sz="2000" b="1" dirty="0">
                <a:solidFill>
                  <a:srgbClr val="FFC000"/>
                </a:solidFill>
              </a:rPr>
              <a:t>scan </a:t>
            </a:r>
            <a:r>
              <a:rPr lang="en-US" sz="2000" b="1" dirty="0" smtClean="0">
                <a:solidFill>
                  <a:srgbClr val="FFC000"/>
                </a:solidFill>
              </a:rPr>
              <a:t>using metastable fragmentation</a:t>
            </a:r>
            <a:endParaRPr lang="en-US" sz="2000" b="1" dirty="0">
              <a:solidFill>
                <a:srgbClr val="FFC000"/>
              </a:solidFill>
            </a:endParaRPr>
          </a:p>
        </p:txBody>
      </p:sp>
      <p:grpSp>
        <p:nvGrpSpPr>
          <p:cNvPr id="10" name="Group 9"/>
          <p:cNvGrpSpPr/>
          <p:nvPr/>
        </p:nvGrpSpPr>
        <p:grpSpPr>
          <a:xfrm>
            <a:off x="779929" y="508654"/>
            <a:ext cx="7546947" cy="5469949"/>
            <a:chOff x="762000" y="508653"/>
            <a:chExt cx="7264400" cy="5469949"/>
          </a:xfrm>
        </p:grpSpPr>
        <p:sp>
          <p:nvSpPr>
            <p:cNvPr id="8" name="Rectangle 7"/>
            <p:cNvSpPr/>
            <p:nvPr/>
          </p:nvSpPr>
          <p:spPr>
            <a:xfrm>
              <a:off x="762000" y="508653"/>
              <a:ext cx="7264400" cy="5469949"/>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stretch>
              <a:fillRect/>
            </a:stretch>
          </p:blipFill>
          <p:spPr>
            <a:xfrm>
              <a:off x="1014730" y="692189"/>
              <a:ext cx="6629399" cy="5249618"/>
            </a:xfrm>
            <a:prstGeom prst="rect">
              <a:avLst/>
            </a:prstGeom>
            <a:ln>
              <a:solidFill>
                <a:schemeClr val="tx1"/>
              </a:solidFill>
            </a:ln>
          </p:spPr>
        </p:pic>
      </p:grpSp>
      <p:sp>
        <p:nvSpPr>
          <p:cNvPr id="9" name="Rectangle 8"/>
          <p:cNvSpPr/>
          <p:nvPr/>
        </p:nvSpPr>
        <p:spPr>
          <a:xfrm>
            <a:off x="385460" y="6178658"/>
            <a:ext cx="8664910" cy="400110"/>
          </a:xfrm>
          <a:prstGeom prst="rect">
            <a:avLst/>
          </a:prstGeom>
        </p:spPr>
        <p:txBody>
          <a:bodyPr wrap="square">
            <a:spAutoFit/>
          </a:bodyPr>
          <a:lstStyle/>
          <a:p>
            <a:r>
              <a:rPr lang="en-US" sz="2000" kern="1050" dirty="0">
                <a:latin typeface="Arno Pro"/>
                <a:ea typeface="Times New Roman" panose="02020603050405020304" pitchFamily="18" charset="0"/>
                <a:cs typeface="Times New Roman" panose="02020603050405020304" pitchFamily="18" charset="0"/>
              </a:rPr>
              <a:t>Energy resolved metastable fragments of the Au</a:t>
            </a:r>
            <a:r>
              <a:rPr lang="en-US" sz="2000" kern="1050" baseline="-25000" dirty="0">
                <a:latin typeface="Arno Pro"/>
                <a:ea typeface="Times New Roman" panose="02020603050405020304" pitchFamily="18" charset="0"/>
                <a:cs typeface="Times New Roman" panose="02020603050405020304" pitchFamily="18" charset="0"/>
              </a:rPr>
              <a:t>10</a:t>
            </a:r>
            <a:r>
              <a:rPr lang="en-US" sz="2000" kern="1050" dirty="0">
                <a:latin typeface="Arno Pro"/>
                <a:ea typeface="Times New Roman" panose="02020603050405020304" pitchFamily="18" charset="0"/>
                <a:cs typeface="Times New Roman" panose="02020603050405020304" pitchFamily="18" charset="0"/>
              </a:rPr>
              <a:t>(TBBT)</a:t>
            </a:r>
            <a:r>
              <a:rPr lang="en-US" sz="2000" kern="1050" baseline="-25000" dirty="0">
                <a:latin typeface="Arno Pro"/>
                <a:ea typeface="Times New Roman" panose="02020603050405020304" pitchFamily="18" charset="0"/>
                <a:cs typeface="Times New Roman" panose="02020603050405020304" pitchFamily="18" charset="0"/>
              </a:rPr>
              <a:t>9</a:t>
            </a:r>
            <a:r>
              <a:rPr lang="en-US" sz="2000" kern="1050" baseline="30000" dirty="0">
                <a:latin typeface="Arno Pro"/>
                <a:ea typeface="Times New Roman" panose="02020603050405020304" pitchFamily="18" charset="0"/>
                <a:cs typeface="Times New Roman" panose="02020603050405020304" pitchFamily="18" charset="0"/>
              </a:rPr>
              <a:t>+</a:t>
            </a:r>
            <a:r>
              <a:rPr lang="en-US" sz="2000" kern="1050" dirty="0">
                <a:latin typeface="Arno Pro"/>
                <a:ea typeface="Times New Roman" panose="02020603050405020304" pitchFamily="18" charset="0"/>
                <a:cs typeface="Times New Roman" panose="02020603050405020304" pitchFamily="18" charset="0"/>
              </a:rPr>
              <a:t> precursor ion. </a:t>
            </a:r>
            <a:endParaRPr lang="en-US" sz="2000" dirty="0"/>
          </a:p>
        </p:txBody>
      </p:sp>
      <p:sp>
        <p:nvSpPr>
          <p:cNvPr id="2" name="Arc 1"/>
          <p:cNvSpPr/>
          <p:nvPr/>
        </p:nvSpPr>
        <p:spPr>
          <a:xfrm>
            <a:off x="3742841" y="1833283"/>
            <a:ext cx="655578" cy="576704"/>
          </a:xfrm>
          <a:prstGeom prst="arc">
            <a:avLst>
              <a:gd name="adj1" fmla="val 16200000"/>
              <a:gd name="adj2" fmla="val 475189"/>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Arc 10"/>
          <p:cNvSpPr/>
          <p:nvPr/>
        </p:nvSpPr>
        <p:spPr>
          <a:xfrm>
            <a:off x="4617470" y="2359200"/>
            <a:ext cx="379021" cy="489600"/>
          </a:xfrm>
          <a:prstGeom prst="arc">
            <a:avLst>
              <a:gd name="adj1" fmla="val 16028249"/>
              <a:gd name="adj2" fmla="val 609725"/>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p:cNvSpPr txBox="1"/>
          <p:nvPr/>
        </p:nvSpPr>
        <p:spPr>
          <a:xfrm>
            <a:off x="2995749" y="722811"/>
            <a:ext cx="1480457" cy="369332"/>
          </a:xfrm>
          <a:prstGeom prst="rect">
            <a:avLst/>
          </a:prstGeom>
          <a:solidFill>
            <a:schemeClr val="tx1"/>
          </a:solidFill>
        </p:spPr>
        <p:txBody>
          <a:bodyPr wrap="square" rtlCol="0">
            <a:spAutoFit/>
          </a:bodyPr>
          <a:lstStyle/>
          <a:p>
            <a:r>
              <a:rPr lang="en-US" sz="1800" dirty="0" smtClean="0">
                <a:solidFill>
                  <a:srgbClr val="000000"/>
                </a:solidFill>
              </a:rPr>
              <a:t>Precursor</a:t>
            </a:r>
            <a:endParaRPr lang="en-US" sz="1800" dirty="0">
              <a:solidFill>
                <a:srgbClr val="000000"/>
              </a:solidFill>
            </a:endParaRPr>
          </a:p>
        </p:txBody>
      </p:sp>
    </p:spTree>
    <p:extLst>
      <p:ext uri="{BB962C8B-B14F-4D97-AF65-F5344CB8AC3E}">
        <p14:creationId xmlns:p14="http://schemas.microsoft.com/office/powerpoint/2010/main" val="21351905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652" y="1061830"/>
            <a:ext cx="8229600" cy="1208314"/>
          </a:xfrm>
        </p:spPr>
        <p:txBody>
          <a:bodyPr/>
          <a:lstStyle/>
          <a:p>
            <a:r>
              <a:rPr lang="en-US" dirty="0" smtClean="0"/>
              <a:t> ESI </a:t>
            </a:r>
            <a:r>
              <a:rPr lang="en-US" dirty="0" err="1" smtClean="0"/>
              <a:t>Nb</a:t>
            </a:r>
            <a:r>
              <a:rPr lang="en-US" dirty="0" smtClean="0"/>
              <a:t>-STJ/CEM LIT MS </a:t>
            </a:r>
            <a:endParaRPr lang="en-US" dirty="0"/>
          </a:p>
        </p:txBody>
      </p:sp>
      <p:sp>
        <p:nvSpPr>
          <p:cNvPr id="4" name="Rectangle 3"/>
          <p:cNvSpPr/>
          <p:nvPr/>
        </p:nvSpPr>
        <p:spPr>
          <a:xfrm>
            <a:off x="1345666" y="2595770"/>
            <a:ext cx="6662058" cy="2554545"/>
          </a:xfrm>
          <a:prstGeom prst="rect">
            <a:avLst/>
          </a:prstGeom>
        </p:spPr>
        <p:txBody>
          <a:bodyPr wrap="square">
            <a:spAutoFit/>
          </a:bodyPr>
          <a:lstStyle/>
          <a:p>
            <a:pPr marL="457200" indent="-457200">
              <a:buFont typeface="Arial" panose="020B0604020202020204" pitchFamily="34" charset="0"/>
              <a:buChar char="•"/>
            </a:pPr>
            <a:r>
              <a:rPr lang="en-US" sz="3200" kern="0" dirty="0" smtClean="0">
                <a:solidFill>
                  <a:srgbClr val="DFD293"/>
                </a:solidFill>
                <a:latin typeface="Arial"/>
                <a:ea typeface="+mj-ea"/>
                <a:cs typeface="+mj-cs"/>
              </a:rPr>
              <a:t>m/z and energy distributions for multimeric protein ions</a:t>
            </a:r>
          </a:p>
          <a:p>
            <a:pPr marL="457200" indent="-457200">
              <a:buFont typeface="Arial" panose="020B0604020202020204" pitchFamily="34" charset="0"/>
              <a:buChar char="•"/>
            </a:pPr>
            <a:endParaRPr lang="en-US" sz="3200" kern="0" dirty="0" smtClean="0">
              <a:solidFill>
                <a:srgbClr val="DFD293"/>
              </a:solidFill>
              <a:latin typeface="Arial"/>
              <a:ea typeface="+mj-ea"/>
              <a:cs typeface="+mj-cs"/>
            </a:endParaRPr>
          </a:p>
          <a:p>
            <a:pPr marL="457200" indent="-457200">
              <a:buFont typeface="Arial" panose="020B0604020202020204" pitchFamily="34" charset="0"/>
              <a:buChar char="•"/>
            </a:pPr>
            <a:r>
              <a:rPr lang="en-US" sz="3200" kern="0" dirty="0" smtClean="0">
                <a:solidFill>
                  <a:srgbClr val="DFD293"/>
                </a:solidFill>
                <a:latin typeface="Arial"/>
                <a:ea typeface="+mj-ea"/>
                <a:cs typeface="+mj-cs"/>
              </a:rPr>
              <a:t>energy deposition for different protein conformations</a:t>
            </a:r>
            <a:endParaRPr lang="en-US" sz="3200" dirty="0"/>
          </a:p>
        </p:txBody>
      </p:sp>
    </p:spTree>
    <p:extLst>
      <p:ext uri="{BB962C8B-B14F-4D97-AF65-F5344CB8AC3E}">
        <p14:creationId xmlns:p14="http://schemas.microsoft.com/office/powerpoint/2010/main" val="31106282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63894" y="1160457"/>
            <a:ext cx="8322906" cy="558314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74638"/>
            <a:ext cx="8229600" cy="527795"/>
          </a:xfrm>
        </p:spPr>
        <p:txBody>
          <a:bodyPr/>
          <a:lstStyle/>
          <a:p>
            <a:r>
              <a:rPr lang="en-US" sz="2800" b="1" dirty="0" smtClean="0">
                <a:solidFill>
                  <a:srgbClr val="FFC000"/>
                </a:solidFill>
                <a:latin typeface="+mn-lt"/>
              </a:rPr>
              <a:t>Electrospray ionization Linear Ion Trap STJ MS</a:t>
            </a:r>
            <a:endParaRPr lang="en-US" sz="2800" b="1" dirty="0">
              <a:solidFill>
                <a:srgbClr val="FFC000"/>
              </a:solidFill>
              <a:latin typeface="+mn-lt"/>
            </a:endParaRPr>
          </a:p>
        </p:txBody>
      </p:sp>
      <p:sp>
        <p:nvSpPr>
          <p:cNvPr id="4" name="Slide Number Placeholder 3"/>
          <p:cNvSpPr>
            <a:spLocks noGrp="1"/>
          </p:cNvSpPr>
          <p:nvPr>
            <p:ph type="sldNum" sz="quarter" idx="12"/>
          </p:nvPr>
        </p:nvSpPr>
        <p:spPr/>
        <p:txBody>
          <a:bodyPr/>
          <a:lstStyle/>
          <a:p>
            <a:fld id="{930B106A-7BC3-46F9-8BC1-1AD71DFEBA55}" type="slidenum">
              <a:rPr lang="en-US" smtClean="0"/>
              <a:pPr/>
              <a:t>25</a:t>
            </a:fld>
            <a:endParaRPr lang="en-US"/>
          </a:p>
        </p:txBody>
      </p:sp>
      <p:sp>
        <p:nvSpPr>
          <p:cNvPr id="8" name="TextBox 7"/>
          <p:cNvSpPr txBox="1"/>
          <p:nvPr/>
        </p:nvSpPr>
        <p:spPr>
          <a:xfrm>
            <a:off x="1206260" y="709456"/>
            <a:ext cx="6731479" cy="338554"/>
          </a:xfrm>
          <a:prstGeom prst="rect">
            <a:avLst/>
          </a:prstGeom>
          <a:noFill/>
        </p:spPr>
        <p:txBody>
          <a:bodyPr wrap="square" rtlCol="0">
            <a:spAutoFit/>
          </a:bodyPr>
          <a:lstStyle/>
          <a:p>
            <a:r>
              <a:rPr lang="en-US" sz="1600" dirty="0" smtClean="0"/>
              <a:t>Frequency scanning LIT from 100kHz-5kHz incorporating dual detectors </a:t>
            </a:r>
            <a:endParaRPr lang="en-US" sz="1600" dirty="0"/>
          </a:p>
        </p:txBody>
      </p:sp>
      <p:pic>
        <p:nvPicPr>
          <p:cNvPr id="19" name="Picture 18"/>
          <p:cNvPicPr>
            <a:picLocks noChangeAspect="1"/>
          </p:cNvPicPr>
          <p:nvPr/>
        </p:nvPicPr>
        <p:blipFill>
          <a:blip r:embed="rId2"/>
          <a:stretch>
            <a:fillRect/>
          </a:stretch>
        </p:blipFill>
        <p:spPr>
          <a:xfrm>
            <a:off x="1206260" y="1237251"/>
            <a:ext cx="6763860" cy="5343398"/>
          </a:xfrm>
          <a:prstGeom prst="rect">
            <a:avLst/>
          </a:prstGeom>
        </p:spPr>
      </p:pic>
    </p:spTree>
    <p:extLst>
      <p:ext uri="{BB962C8B-B14F-4D97-AF65-F5344CB8AC3E}">
        <p14:creationId xmlns:p14="http://schemas.microsoft.com/office/powerpoint/2010/main" val="23707308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5011994" y="3871101"/>
            <a:ext cx="2133600" cy="476250"/>
          </a:xfrm>
        </p:spPr>
        <p:txBody>
          <a:bodyPr/>
          <a:lstStyle/>
          <a:p>
            <a:fld id="{930B106A-7BC3-46F9-8BC1-1AD71DFEBA55}" type="slidenum">
              <a:rPr lang="en-US" smtClean="0"/>
              <a:pPr/>
              <a:t>26</a:t>
            </a:fld>
            <a:endParaRPr lang="en-US"/>
          </a:p>
        </p:txBody>
      </p:sp>
      <p:sp>
        <p:nvSpPr>
          <p:cNvPr id="14" name="Title 13"/>
          <p:cNvSpPr>
            <a:spLocks noGrp="1"/>
          </p:cNvSpPr>
          <p:nvPr>
            <p:ph type="title"/>
          </p:nvPr>
        </p:nvSpPr>
        <p:spPr>
          <a:xfrm>
            <a:off x="457200" y="274638"/>
            <a:ext cx="8229600" cy="6016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FFC000"/>
                </a:solidFill>
              </a:rPr>
              <a:t>Native </a:t>
            </a:r>
            <a:r>
              <a:rPr lang="en-US" sz="2400" b="1" dirty="0" smtClean="0">
                <a:solidFill>
                  <a:srgbClr val="FFC000"/>
                </a:solidFill>
              </a:rPr>
              <a:t>Protein </a:t>
            </a:r>
            <a:r>
              <a:rPr lang="en-US" sz="2400" b="1" dirty="0">
                <a:solidFill>
                  <a:srgbClr val="FFC000"/>
                </a:solidFill>
                <a:latin typeface="Arial" panose="020B0604020202020204" pitchFamily="34" charset="0"/>
                <a:ea typeface="Times New Roman" panose="02020603050405020304" pitchFamily="18" charset="0"/>
              </a:rPr>
              <a:t>carbonic anhydrase </a:t>
            </a:r>
            <a:r>
              <a:rPr lang="en-US" sz="2400" b="1" dirty="0" smtClean="0">
                <a:solidFill>
                  <a:srgbClr val="FFC000"/>
                </a:solidFill>
              </a:rPr>
              <a:t>by </a:t>
            </a:r>
            <a:r>
              <a:rPr lang="en-US" sz="2400" b="1" dirty="0">
                <a:solidFill>
                  <a:srgbClr val="FFC000"/>
                </a:solidFill>
              </a:rPr>
              <a:t>ESI-LIT-STJ </a:t>
            </a:r>
            <a:r>
              <a:rPr lang="en-US" sz="2400" b="1" dirty="0" smtClean="0">
                <a:solidFill>
                  <a:srgbClr val="FFC000"/>
                </a:solidFill>
              </a:rPr>
              <a:t>MS</a:t>
            </a:r>
            <a:br>
              <a:rPr lang="en-US" sz="2400" b="1" dirty="0" smtClean="0">
                <a:solidFill>
                  <a:srgbClr val="FFC000"/>
                </a:solidFill>
              </a:rPr>
            </a:br>
            <a:r>
              <a:rPr lang="en-US" sz="2000" b="1" dirty="0" smtClean="0">
                <a:solidFill>
                  <a:schemeClr val="tx1"/>
                </a:solidFill>
              </a:rPr>
              <a:t>MW=29kDa</a:t>
            </a:r>
            <a:endParaRPr lang="en-US" sz="2000" b="1" dirty="0">
              <a:solidFill>
                <a:schemeClr val="tx1"/>
              </a:solidFill>
            </a:endParaRPr>
          </a:p>
        </p:txBody>
      </p:sp>
      <p:sp>
        <p:nvSpPr>
          <p:cNvPr id="15" name="TextBox 14"/>
          <p:cNvSpPr txBox="1"/>
          <p:nvPr/>
        </p:nvSpPr>
        <p:spPr>
          <a:xfrm>
            <a:off x="985422" y="1748901"/>
            <a:ext cx="1376038" cy="369332"/>
          </a:xfrm>
          <a:prstGeom prst="rect">
            <a:avLst/>
          </a:prstGeom>
          <a:noFill/>
        </p:spPr>
        <p:txBody>
          <a:bodyPr wrap="square" rtlCol="0">
            <a:spAutoFit/>
          </a:bodyPr>
          <a:lstStyle/>
          <a:p>
            <a:r>
              <a:rPr lang="en-US" sz="1800" b="1" dirty="0" smtClean="0">
                <a:solidFill>
                  <a:srgbClr val="000000"/>
                </a:solidFill>
              </a:rPr>
              <a:t>16 Nb-STJ</a:t>
            </a:r>
            <a:endParaRPr lang="en-US" sz="1800" b="1" dirty="0">
              <a:solidFill>
                <a:srgbClr val="000000"/>
              </a:solidFill>
            </a:endParaRPr>
          </a:p>
        </p:txBody>
      </p:sp>
      <p:pic>
        <p:nvPicPr>
          <p:cNvPr id="3" name="Picture 2"/>
          <p:cNvPicPr>
            <a:picLocks noChangeAspect="1"/>
          </p:cNvPicPr>
          <p:nvPr/>
        </p:nvPicPr>
        <p:blipFill>
          <a:blip r:embed="rId2"/>
          <a:stretch>
            <a:fillRect/>
          </a:stretch>
        </p:blipFill>
        <p:spPr>
          <a:xfrm>
            <a:off x="46568" y="1880418"/>
            <a:ext cx="4599173" cy="4689988"/>
          </a:xfrm>
          <a:prstGeom prst="rect">
            <a:avLst/>
          </a:prstGeom>
        </p:spPr>
      </p:pic>
      <p:pic>
        <p:nvPicPr>
          <p:cNvPr id="2" name="Picture 1"/>
          <p:cNvPicPr>
            <a:picLocks noChangeAspect="1"/>
          </p:cNvPicPr>
          <p:nvPr/>
        </p:nvPicPr>
        <p:blipFill>
          <a:blip r:embed="rId3"/>
          <a:stretch>
            <a:fillRect/>
          </a:stretch>
        </p:blipFill>
        <p:spPr>
          <a:xfrm>
            <a:off x="4719483" y="1880418"/>
            <a:ext cx="4372897" cy="4689988"/>
          </a:xfrm>
          <a:prstGeom prst="rect">
            <a:avLst/>
          </a:prstGeom>
        </p:spPr>
      </p:pic>
      <p:sp>
        <p:nvSpPr>
          <p:cNvPr id="17" name="TextBox 16"/>
          <p:cNvSpPr txBox="1"/>
          <p:nvPr/>
        </p:nvSpPr>
        <p:spPr>
          <a:xfrm>
            <a:off x="6307266" y="1402684"/>
            <a:ext cx="2009355" cy="461665"/>
          </a:xfrm>
          <a:prstGeom prst="rect">
            <a:avLst/>
          </a:prstGeom>
          <a:noFill/>
        </p:spPr>
        <p:txBody>
          <a:bodyPr wrap="square" rtlCol="0">
            <a:spAutoFit/>
          </a:bodyPr>
          <a:lstStyle/>
          <a:p>
            <a:r>
              <a:rPr lang="en-US" sz="2400" b="1" dirty="0" smtClean="0"/>
              <a:t>1 Nb-STJ</a:t>
            </a:r>
            <a:endParaRPr lang="en-US" sz="2400" b="1" dirty="0"/>
          </a:p>
        </p:txBody>
      </p:sp>
      <p:sp>
        <p:nvSpPr>
          <p:cNvPr id="9" name="TextBox 8"/>
          <p:cNvSpPr txBox="1"/>
          <p:nvPr/>
        </p:nvSpPr>
        <p:spPr>
          <a:xfrm>
            <a:off x="1531116" y="1471902"/>
            <a:ext cx="2009355" cy="461665"/>
          </a:xfrm>
          <a:prstGeom prst="rect">
            <a:avLst/>
          </a:prstGeom>
          <a:noFill/>
        </p:spPr>
        <p:txBody>
          <a:bodyPr wrap="square" rtlCol="0">
            <a:spAutoFit/>
          </a:bodyPr>
          <a:lstStyle/>
          <a:p>
            <a:r>
              <a:rPr lang="en-US" sz="2400" b="1" dirty="0" smtClean="0"/>
              <a:t>16 Nb-STJ</a:t>
            </a:r>
            <a:endParaRPr lang="en-US" sz="2400" b="1" dirty="0"/>
          </a:p>
        </p:txBody>
      </p:sp>
      <p:sp>
        <p:nvSpPr>
          <p:cNvPr id="5" name="Oval 4"/>
          <p:cNvSpPr/>
          <p:nvPr/>
        </p:nvSpPr>
        <p:spPr>
          <a:xfrm rot="1252723">
            <a:off x="5347822" y="4823432"/>
            <a:ext cx="2570566" cy="1092405"/>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6778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633" y="274638"/>
            <a:ext cx="8611985" cy="1143000"/>
          </a:xfrm>
        </p:spPr>
        <p:txBody>
          <a:bodyPr/>
          <a:lstStyle/>
          <a:p>
            <a:r>
              <a:rPr lang="en-US" sz="2400" b="1" dirty="0" smtClean="0">
                <a:solidFill>
                  <a:srgbClr val="FFC000"/>
                </a:solidFill>
              </a:rPr>
              <a:t>Is there an energy deposition difference for a folded vs unfolded protein?</a:t>
            </a:r>
            <a:endParaRPr lang="en-US" sz="2400" b="1" dirty="0">
              <a:solidFill>
                <a:srgbClr val="FFC000"/>
              </a:solidFill>
            </a:endParaRPr>
          </a:p>
        </p:txBody>
      </p:sp>
      <p:sp>
        <p:nvSpPr>
          <p:cNvPr id="4" name="Slide Number Placeholder 3"/>
          <p:cNvSpPr>
            <a:spLocks noGrp="1"/>
          </p:cNvSpPr>
          <p:nvPr>
            <p:ph type="sldNum" sz="quarter" idx="12"/>
          </p:nvPr>
        </p:nvSpPr>
        <p:spPr/>
        <p:txBody>
          <a:bodyPr/>
          <a:lstStyle/>
          <a:p>
            <a:fld id="{930B106A-7BC3-46F9-8BC1-1AD71DFEBA55}" type="slidenum">
              <a:rPr lang="en-US" smtClean="0"/>
              <a:pPr/>
              <a:t>27</a:t>
            </a:fld>
            <a:endParaRPr lang="en-US"/>
          </a:p>
        </p:txBody>
      </p:sp>
      <p:sp>
        <p:nvSpPr>
          <p:cNvPr id="5" name="Freeform 4"/>
          <p:cNvSpPr/>
          <p:nvPr/>
        </p:nvSpPr>
        <p:spPr>
          <a:xfrm>
            <a:off x="1973943" y="3280000"/>
            <a:ext cx="493485" cy="334058"/>
          </a:xfrm>
          <a:custGeom>
            <a:avLst/>
            <a:gdLst>
              <a:gd name="connsiteX0" fmla="*/ 153677 w 1253462"/>
              <a:gd name="connsiteY0" fmla="*/ 1165876 h 1165876"/>
              <a:gd name="connsiteX1" fmla="*/ 211866 w 1253462"/>
              <a:gd name="connsiteY1" fmla="*/ 2095 h 1165876"/>
              <a:gd name="connsiteX2" fmla="*/ 311619 w 1253462"/>
              <a:gd name="connsiteY2" fmla="*/ 858305 h 1165876"/>
              <a:gd name="connsiteX3" fmla="*/ 851946 w 1253462"/>
              <a:gd name="connsiteY3" fmla="*/ 10407 h 1165876"/>
              <a:gd name="connsiteX4" fmla="*/ 1201081 w 1253462"/>
              <a:gd name="connsiteY4" fmla="*/ 600611 h 1165876"/>
              <a:gd name="connsiteX5" fmla="*/ 286681 w 1253462"/>
              <a:gd name="connsiteY5" fmla="*/ 218225 h 1165876"/>
              <a:gd name="connsiteX6" fmla="*/ 45612 w 1253462"/>
              <a:gd name="connsiteY6" fmla="*/ 608924 h 1165876"/>
              <a:gd name="connsiteX7" fmla="*/ 1084703 w 1253462"/>
              <a:gd name="connsiteY7" fmla="*/ 783491 h 1165876"/>
              <a:gd name="connsiteX8" fmla="*/ 419685 w 1253462"/>
              <a:gd name="connsiteY8" fmla="*/ 1049498 h 1165876"/>
              <a:gd name="connsiteX9" fmla="*/ 477874 w 1253462"/>
              <a:gd name="connsiteY9" fmla="*/ 110160 h 1165876"/>
              <a:gd name="connsiteX10" fmla="*/ 1250957 w 1253462"/>
              <a:gd name="connsiteY10" fmla="*/ 958058 h 1165876"/>
              <a:gd name="connsiteX11" fmla="*/ 677379 w 1253462"/>
              <a:gd name="connsiteY11" fmla="*/ 908182 h 1165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3462" h="1165876">
                <a:moveTo>
                  <a:pt x="153677" y="1165876"/>
                </a:moveTo>
                <a:cubicBezTo>
                  <a:pt x="169609" y="609616"/>
                  <a:pt x="185542" y="53357"/>
                  <a:pt x="211866" y="2095"/>
                </a:cubicBezTo>
                <a:cubicBezTo>
                  <a:pt x="238190" y="-49167"/>
                  <a:pt x="204939" y="856920"/>
                  <a:pt x="311619" y="858305"/>
                </a:cubicBezTo>
                <a:cubicBezTo>
                  <a:pt x="418299" y="859690"/>
                  <a:pt x="703702" y="53356"/>
                  <a:pt x="851946" y="10407"/>
                </a:cubicBezTo>
                <a:cubicBezTo>
                  <a:pt x="1000190" y="-32542"/>
                  <a:pt x="1295292" y="565975"/>
                  <a:pt x="1201081" y="600611"/>
                </a:cubicBezTo>
                <a:cubicBezTo>
                  <a:pt x="1106870" y="635247"/>
                  <a:pt x="479259" y="216840"/>
                  <a:pt x="286681" y="218225"/>
                </a:cubicBezTo>
                <a:cubicBezTo>
                  <a:pt x="94103" y="219610"/>
                  <a:pt x="-87392" y="514713"/>
                  <a:pt x="45612" y="608924"/>
                </a:cubicBezTo>
                <a:cubicBezTo>
                  <a:pt x="178616" y="703135"/>
                  <a:pt x="1022358" y="710062"/>
                  <a:pt x="1084703" y="783491"/>
                </a:cubicBezTo>
                <a:cubicBezTo>
                  <a:pt x="1147048" y="856920"/>
                  <a:pt x="520823" y="1161720"/>
                  <a:pt x="419685" y="1049498"/>
                </a:cubicBezTo>
                <a:cubicBezTo>
                  <a:pt x="318547" y="937276"/>
                  <a:pt x="339329" y="125400"/>
                  <a:pt x="477874" y="110160"/>
                </a:cubicBezTo>
                <a:cubicBezTo>
                  <a:pt x="616419" y="94920"/>
                  <a:pt x="1217706" y="825054"/>
                  <a:pt x="1250957" y="958058"/>
                </a:cubicBezTo>
                <a:cubicBezTo>
                  <a:pt x="1284208" y="1091062"/>
                  <a:pt x="980793" y="999622"/>
                  <a:pt x="677379" y="908182"/>
                </a:cubicBezTo>
              </a:path>
            </a:pathLst>
          </a:cu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5899101" y="3068815"/>
            <a:ext cx="1496291" cy="1496822"/>
          </a:xfrm>
          <a:custGeom>
            <a:avLst/>
            <a:gdLst>
              <a:gd name="connsiteX0" fmla="*/ 0 w 1496291"/>
              <a:gd name="connsiteY0" fmla="*/ 1496822 h 1496822"/>
              <a:gd name="connsiteX1" fmla="*/ 232757 w 1496291"/>
              <a:gd name="connsiteY1" fmla="*/ 1081185 h 1496822"/>
              <a:gd name="connsiteX2" fmla="*/ 548640 w 1496291"/>
              <a:gd name="connsiteY2" fmla="*/ 1106124 h 1496822"/>
              <a:gd name="connsiteX3" fmla="*/ 673331 w 1496291"/>
              <a:gd name="connsiteY3" fmla="*/ 973120 h 1496822"/>
              <a:gd name="connsiteX4" fmla="*/ 764771 w 1496291"/>
              <a:gd name="connsiteY4" fmla="*/ 873367 h 1496822"/>
              <a:gd name="connsiteX5" fmla="*/ 673331 w 1496291"/>
              <a:gd name="connsiteY5" fmla="*/ 657236 h 1496822"/>
              <a:gd name="connsiteX6" fmla="*/ 773084 w 1496291"/>
              <a:gd name="connsiteY6" fmla="*/ 424480 h 1496822"/>
              <a:gd name="connsiteX7" fmla="*/ 972590 w 1496291"/>
              <a:gd name="connsiteY7" fmla="*/ 549171 h 1496822"/>
              <a:gd name="connsiteX8" fmla="*/ 1280160 w 1496291"/>
              <a:gd name="connsiteY8" fmla="*/ 308102 h 1496822"/>
              <a:gd name="connsiteX9" fmla="*/ 1313411 w 1496291"/>
              <a:gd name="connsiteY9" fmla="*/ 8844 h 1496822"/>
              <a:gd name="connsiteX10" fmla="*/ 1496291 w 1496291"/>
              <a:gd name="connsiteY10" fmla="*/ 108596 h 1496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96291" h="1496822">
                <a:moveTo>
                  <a:pt x="0" y="1496822"/>
                </a:moveTo>
                <a:cubicBezTo>
                  <a:pt x="70658" y="1321561"/>
                  <a:pt x="141317" y="1146301"/>
                  <a:pt x="232757" y="1081185"/>
                </a:cubicBezTo>
                <a:cubicBezTo>
                  <a:pt x="324197" y="1016069"/>
                  <a:pt x="475211" y="1124135"/>
                  <a:pt x="548640" y="1106124"/>
                </a:cubicBezTo>
                <a:cubicBezTo>
                  <a:pt x="622069" y="1088113"/>
                  <a:pt x="637309" y="1011913"/>
                  <a:pt x="673331" y="973120"/>
                </a:cubicBezTo>
                <a:cubicBezTo>
                  <a:pt x="709353" y="934327"/>
                  <a:pt x="764771" y="926014"/>
                  <a:pt x="764771" y="873367"/>
                </a:cubicBezTo>
                <a:cubicBezTo>
                  <a:pt x="764771" y="820720"/>
                  <a:pt x="671946" y="732050"/>
                  <a:pt x="673331" y="657236"/>
                </a:cubicBezTo>
                <a:cubicBezTo>
                  <a:pt x="674716" y="582422"/>
                  <a:pt x="723208" y="442491"/>
                  <a:pt x="773084" y="424480"/>
                </a:cubicBezTo>
                <a:cubicBezTo>
                  <a:pt x="822960" y="406469"/>
                  <a:pt x="888077" y="568567"/>
                  <a:pt x="972590" y="549171"/>
                </a:cubicBezTo>
                <a:cubicBezTo>
                  <a:pt x="1057103" y="529775"/>
                  <a:pt x="1223357" y="398156"/>
                  <a:pt x="1280160" y="308102"/>
                </a:cubicBezTo>
                <a:cubicBezTo>
                  <a:pt x="1336963" y="218048"/>
                  <a:pt x="1277389" y="42095"/>
                  <a:pt x="1313411" y="8844"/>
                </a:cubicBezTo>
                <a:cubicBezTo>
                  <a:pt x="1349433" y="-24407"/>
                  <a:pt x="1422862" y="42094"/>
                  <a:pt x="1496291" y="108596"/>
                </a:cubicBezTo>
              </a:path>
            </a:pathLst>
          </a:cu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401542" y="5323448"/>
            <a:ext cx="2310190" cy="461665"/>
          </a:xfrm>
          <a:prstGeom prst="rect">
            <a:avLst/>
          </a:prstGeom>
          <a:noFill/>
        </p:spPr>
        <p:txBody>
          <a:bodyPr wrap="square" rtlCol="0">
            <a:spAutoFit/>
          </a:bodyPr>
          <a:lstStyle/>
          <a:p>
            <a:r>
              <a:rPr lang="en-US" sz="2400" dirty="0" smtClean="0"/>
              <a:t>Native = folded</a:t>
            </a:r>
            <a:endParaRPr lang="en-US" sz="2400" dirty="0"/>
          </a:p>
        </p:txBody>
      </p:sp>
      <p:sp>
        <p:nvSpPr>
          <p:cNvPr id="8" name="TextBox 7"/>
          <p:cNvSpPr txBox="1"/>
          <p:nvPr/>
        </p:nvSpPr>
        <p:spPr>
          <a:xfrm>
            <a:off x="5084453" y="5323448"/>
            <a:ext cx="3125585" cy="461665"/>
          </a:xfrm>
          <a:prstGeom prst="rect">
            <a:avLst/>
          </a:prstGeom>
          <a:noFill/>
        </p:spPr>
        <p:txBody>
          <a:bodyPr wrap="square" rtlCol="0">
            <a:spAutoFit/>
          </a:bodyPr>
          <a:lstStyle/>
          <a:p>
            <a:r>
              <a:rPr lang="en-US" sz="2400" dirty="0" smtClean="0"/>
              <a:t>denatured = unfolded</a:t>
            </a:r>
            <a:endParaRPr lang="en-US" sz="2400" dirty="0"/>
          </a:p>
        </p:txBody>
      </p:sp>
      <p:sp>
        <p:nvSpPr>
          <p:cNvPr id="9" name="TextBox 8"/>
          <p:cNvSpPr txBox="1"/>
          <p:nvPr/>
        </p:nvSpPr>
        <p:spPr>
          <a:xfrm>
            <a:off x="2769269" y="2775427"/>
            <a:ext cx="848646" cy="523220"/>
          </a:xfrm>
          <a:prstGeom prst="rect">
            <a:avLst/>
          </a:prstGeom>
          <a:noFill/>
        </p:spPr>
        <p:txBody>
          <a:bodyPr wrap="square" rtlCol="0">
            <a:spAutoFit/>
          </a:bodyPr>
          <a:lstStyle/>
          <a:p>
            <a:r>
              <a:rPr lang="en-US" sz="2800" dirty="0" smtClean="0"/>
              <a:t>+18</a:t>
            </a:r>
            <a:endParaRPr lang="en-US" sz="2800" dirty="0"/>
          </a:p>
        </p:txBody>
      </p:sp>
      <p:sp>
        <p:nvSpPr>
          <p:cNvPr id="10" name="TextBox 9"/>
          <p:cNvSpPr txBox="1"/>
          <p:nvPr/>
        </p:nvSpPr>
        <p:spPr>
          <a:xfrm>
            <a:off x="7620000" y="2775427"/>
            <a:ext cx="848646" cy="523220"/>
          </a:xfrm>
          <a:prstGeom prst="rect">
            <a:avLst/>
          </a:prstGeom>
          <a:noFill/>
        </p:spPr>
        <p:txBody>
          <a:bodyPr wrap="square" rtlCol="0">
            <a:spAutoFit/>
          </a:bodyPr>
          <a:lstStyle/>
          <a:p>
            <a:r>
              <a:rPr lang="en-US" sz="2800" dirty="0" smtClean="0"/>
              <a:t>+18</a:t>
            </a:r>
            <a:endParaRPr lang="en-US" sz="2800" dirty="0"/>
          </a:p>
        </p:txBody>
      </p:sp>
      <p:sp>
        <p:nvSpPr>
          <p:cNvPr id="3" name="Half Frame 2"/>
          <p:cNvSpPr/>
          <p:nvPr/>
        </p:nvSpPr>
        <p:spPr>
          <a:xfrm rot="5400000">
            <a:off x="2401517" y="3104306"/>
            <a:ext cx="510895" cy="224608"/>
          </a:xfrm>
          <a:prstGeom prst="halfFrame">
            <a:avLst>
              <a:gd name="adj1" fmla="val 3288"/>
              <a:gd name="adj2" fmla="val 281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Half Frame 10"/>
          <p:cNvSpPr/>
          <p:nvPr/>
        </p:nvSpPr>
        <p:spPr>
          <a:xfrm rot="5400000">
            <a:off x="7252249" y="3104305"/>
            <a:ext cx="510895" cy="224608"/>
          </a:xfrm>
          <a:prstGeom prst="halfFrame">
            <a:avLst>
              <a:gd name="adj1" fmla="val 3288"/>
              <a:gd name="adj2" fmla="val 281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11"/>
          <p:cNvSpPr/>
          <p:nvPr/>
        </p:nvSpPr>
        <p:spPr>
          <a:xfrm>
            <a:off x="3622724" y="1358402"/>
            <a:ext cx="1810112" cy="830997"/>
          </a:xfrm>
          <a:prstGeom prst="rect">
            <a:avLst/>
          </a:prstGeom>
        </p:spPr>
        <p:txBody>
          <a:bodyPr wrap="none">
            <a:spAutoFit/>
          </a:bodyPr>
          <a:lstStyle/>
          <a:p>
            <a:pPr algn="ctr"/>
            <a:r>
              <a:rPr lang="en-US" sz="2400" b="1" dirty="0" smtClean="0"/>
              <a:t>BSA</a:t>
            </a:r>
          </a:p>
          <a:p>
            <a:pPr algn="ctr"/>
            <a:r>
              <a:rPr lang="en-US" sz="2400" b="1" dirty="0" smtClean="0"/>
              <a:t>MW  67kDa</a:t>
            </a:r>
            <a:endParaRPr lang="en-US" sz="2400" dirty="0"/>
          </a:p>
        </p:txBody>
      </p:sp>
    </p:spTree>
    <p:extLst>
      <p:ext uri="{BB962C8B-B14F-4D97-AF65-F5344CB8AC3E}">
        <p14:creationId xmlns:p14="http://schemas.microsoft.com/office/powerpoint/2010/main" val="34758504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30B106A-7BC3-46F9-8BC1-1AD71DFEBA55}" type="slidenum">
              <a:rPr lang="en-US" smtClean="0"/>
              <a:pPr/>
              <a:t>28</a:t>
            </a:fld>
            <a:endParaRPr lang="en-US"/>
          </a:p>
        </p:txBody>
      </p:sp>
      <p:sp>
        <p:nvSpPr>
          <p:cNvPr id="5" name="Title 4"/>
          <p:cNvSpPr>
            <a:spLocks noGrp="1"/>
          </p:cNvSpPr>
          <p:nvPr>
            <p:ph type="title"/>
          </p:nvPr>
        </p:nvSpPr>
        <p:spPr>
          <a:xfrm>
            <a:off x="122463" y="274638"/>
            <a:ext cx="8948057" cy="5989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C000"/>
                </a:solidFill>
              </a:rPr>
              <a:t>Native </a:t>
            </a:r>
            <a:r>
              <a:rPr lang="en-US" sz="2000" b="1" dirty="0" smtClean="0">
                <a:solidFill>
                  <a:srgbClr val="FFC000"/>
                </a:solidFill>
              </a:rPr>
              <a:t>and </a:t>
            </a:r>
            <a:r>
              <a:rPr lang="en-US" sz="2000" b="1" dirty="0">
                <a:solidFill>
                  <a:srgbClr val="FFC000"/>
                </a:solidFill>
              </a:rPr>
              <a:t>Partially Unfolded Bovine Serum Albumin by ESI-LIT-STJ MS</a:t>
            </a:r>
          </a:p>
        </p:txBody>
      </p:sp>
      <p:pic>
        <p:nvPicPr>
          <p:cNvPr id="6" name="Picture 5"/>
          <p:cNvPicPr>
            <a:picLocks noChangeAspect="1"/>
          </p:cNvPicPr>
          <p:nvPr/>
        </p:nvPicPr>
        <p:blipFill>
          <a:blip r:embed="rId2"/>
          <a:stretch>
            <a:fillRect/>
          </a:stretch>
        </p:blipFill>
        <p:spPr>
          <a:xfrm>
            <a:off x="0" y="846949"/>
            <a:ext cx="9144000" cy="5164101"/>
          </a:xfrm>
          <a:prstGeom prst="rect">
            <a:avLst/>
          </a:prstGeom>
          <a:solidFill>
            <a:schemeClr val="tx1"/>
          </a:solidFill>
        </p:spPr>
      </p:pic>
      <p:sp>
        <p:nvSpPr>
          <p:cNvPr id="7" name="Down Arrow 6"/>
          <p:cNvSpPr/>
          <p:nvPr/>
        </p:nvSpPr>
        <p:spPr>
          <a:xfrm>
            <a:off x="1658471" y="1317812"/>
            <a:ext cx="286870" cy="322729"/>
          </a:xfrm>
          <a:prstGeom prst="downArrow">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a:off x="1783977" y="3709254"/>
            <a:ext cx="286870" cy="322729"/>
          </a:xfrm>
          <a:prstGeom prst="downArrow">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4814048" y="1743635"/>
            <a:ext cx="201705" cy="219635"/>
          </a:xfrm>
          <a:prstGeom prst="downArrow">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a:off x="5168153" y="3709253"/>
            <a:ext cx="201705" cy="219635"/>
          </a:xfrm>
          <a:prstGeom prst="downArrow">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p:nvCxnSpPr>
        <p:spPr>
          <a:xfrm>
            <a:off x="1446543" y="2246435"/>
            <a:ext cx="2025056" cy="9002"/>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511335" y="4591734"/>
            <a:ext cx="1999622" cy="0"/>
          </a:xfrm>
          <a:prstGeom prst="line">
            <a:avLst/>
          </a:prstGeom>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0" y="5579498"/>
            <a:ext cx="764771" cy="36576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49799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30B106A-7BC3-46F9-8BC1-1AD71DFEBA55}" type="slidenum">
              <a:rPr lang="en-US" smtClean="0"/>
              <a:pPr/>
              <a:t>29</a:t>
            </a:fld>
            <a:endParaRPr lang="en-US"/>
          </a:p>
        </p:txBody>
      </p:sp>
      <p:sp>
        <p:nvSpPr>
          <p:cNvPr id="5" name="Title 4"/>
          <p:cNvSpPr>
            <a:spLocks noGrp="1"/>
          </p:cNvSpPr>
          <p:nvPr>
            <p:ph type="title"/>
          </p:nvPr>
        </p:nvSpPr>
        <p:spPr>
          <a:xfrm>
            <a:off x="220436" y="274638"/>
            <a:ext cx="8645978" cy="7050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FFC000"/>
                </a:solidFill>
              </a:rPr>
              <a:t>Relative Energy Deposited into a</a:t>
            </a:r>
            <a:r>
              <a:rPr lang="en-US" sz="1800" b="1" dirty="0" smtClean="0">
                <a:solidFill>
                  <a:srgbClr val="FFC000"/>
                </a:solidFill>
              </a:rPr>
              <a:t> </a:t>
            </a:r>
            <a:r>
              <a:rPr lang="en-US" sz="1800" b="1" dirty="0">
                <a:solidFill>
                  <a:srgbClr val="FFC000"/>
                </a:solidFill>
              </a:rPr>
              <a:t>STJ Detector for Folded </a:t>
            </a:r>
            <a:r>
              <a:rPr lang="en-US" sz="1800" b="1" i="1" dirty="0">
                <a:solidFill>
                  <a:srgbClr val="FFC000"/>
                </a:solidFill>
              </a:rPr>
              <a:t>vs</a:t>
            </a:r>
            <a:r>
              <a:rPr lang="en-US" sz="1800" b="1" dirty="0">
                <a:solidFill>
                  <a:srgbClr val="FFC000"/>
                </a:solidFill>
              </a:rPr>
              <a:t> Unfolded BSA</a:t>
            </a:r>
          </a:p>
        </p:txBody>
      </p:sp>
      <p:pic>
        <p:nvPicPr>
          <p:cNvPr id="15" name="Picture 14"/>
          <p:cNvPicPr>
            <a:picLocks noChangeAspect="1"/>
          </p:cNvPicPr>
          <p:nvPr/>
        </p:nvPicPr>
        <p:blipFill>
          <a:blip r:embed="rId2"/>
          <a:stretch>
            <a:fillRect/>
          </a:stretch>
        </p:blipFill>
        <p:spPr>
          <a:xfrm>
            <a:off x="2264419" y="2515766"/>
            <a:ext cx="4611854" cy="3538184"/>
          </a:xfrm>
          <a:prstGeom prst="rect">
            <a:avLst/>
          </a:prstGeom>
        </p:spPr>
      </p:pic>
      <p:sp>
        <p:nvSpPr>
          <p:cNvPr id="16" name="Rectangle 15"/>
          <p:cNvSpPr/>
          <p:nvPr/>
        </p:nvSpPr>
        <p:spPr>
          <a:xfrm>
            <a:off x="4903736" y="2928302"/>
            <a:ext cx="1364476" cy="369332"/>
          </a:xfrm>
          <a:prstGeom prst="rect">
            <a:avLst/>
          </a:prstGeom>
        </p:spPr>
        <p:txBody>
          <a:bodyPr wrap="none">
            <a:spAutoFit/>
          </a:bodyPr>
          <a:lstStyle/>
          <a:p>
            <a:pPr algn="ctr" defTabSz="457200" fontAlgn="auto">
              <a:spcBef>
                <a:spcPts val="0"/>
              </a:spcBef>
              <a:spcAft>
                <a:spcPts val="0"/>
              </a:spcAft>
            </a:pPr>
            <a:r>
              <a:rPr lang="en-US" sz="1800" dirty="0">
                <a:solidFill>
                  <a:srgbClr val="000000"/>
                </a:solidFill>
                <a:latin typeface="Arial" panose="020B0604020202020204" pitchFamily="34" charset="0"/>
                <a:cs typeface="Arial" panose="020B0604020202020204" pitchFamily="34" charset="0"/>
              </a:rPr>
              <a:t>Single </a:t>
            </a:r>
            <a:r>
              <a:rPr lang="en-US" sz="1800" dirty="0" smtClean="0">
                <a:solidFill>
                  <a:srgbClr val="000000"/>
                </a:solidFill>
                <a:latin typeface="Arial" panose="020B0604020202020204" pitchFamily="34" charset="0"/>
                <a:cs typeface="Arial" panose="020B0604020202020204" pitchFamily="34" charset="0"/>
              </a:rPr>
              <a:t>pixel</a:t>
            </a:r>
            <a:endParaRPr lang="en-US" sz="1800" dirty="0">
              <a:solidFill>
                <a:srgbClr val="000000"/>
              </a:solidFill>
              <a:latin typeface="Arial" panose="020B0604020202020204" pitchFamily="34" charset="0"/>
              <a:cs typeface="Arial" panose="020B0604020202020204" pitchFamily="34" charset="0"/>
            </a:endParaRPr>
          </a:p>
        </p:txBody>
      </p:sp>
      <p:sp>
        <p:nvSpPr>
          <p:cNvPr id="17" name="Rectangle 16"/>
          <p:cNvSpPr/>
          <p:nvPr/>
        </p:nvSpPr>
        <p:spPr>
          <a:xfrm>
            <a:off x="5017880" y="3560716"/>
            <a:ext cx="1858393" cy="338554"/>
          </a:xfrm>
          <a:prstGeom prst="rect">
            <a:avLst/>
          </a:prstGeom>
        </p:spPr>
        <p:txBody>
          <a:bodyPr wrap="square">
            <a:spAutoFit/>
          </a:bodyPr>
          <a:lstStyle/>
          <a:p>
            <a:pPr lvl="0" defTabSz="457200" fontAlgn="auto">
              <a:spcBef>
                <a:spcPts val="0"/>
              </a:spcBef>
              <a:spcAft>
                <a:spcPts val="0"/>
              </a:spcAft>
            </a:pPr>
            <a:r>
              <a:rPr lang="en-US" sz="1600" b="1" dirty="0" smtClean="0">
                <a:solidFill>
                  <a:srgbClr val="3333FF"/>
                </a:solidFill>
                <a:latin typeface="Arial" panose="020B0604020202020204" pitchFamily="34" charset="0"/>
                <a:cs typeface="Arial" panose="020B0604020202020204" pitchFamily="34" charset="0"/>
              </a:rPr>
              <a:t>Native (folded)</a:t>
            </a:r>
            <a:endParaRPr lang="en-US" sz="1600" b="1" dirty="0">
              <a:solidFill>
                <a:srgbClr val="3333FF"/>
              </a:solidFill>
              <a:latin typeface="Arial" panose="020B0604020202020204" pitchFamily="34" charset="0"/>
              <a:cs typeface="Arial" panose="020B0604020202020204" pitchFamily="34" charset="0"/>
            </a:endParaRPr>
          </a:p>
        </p:txBody>
      </p:sp>
      <p:sp>
        <p:nvSpPr>
          <p:cNvPr id="21" name="Rectangle 20"/>
          <p:cNvSpPr/>
          <p:nvPr/>
        </p:nvSpPr>
        <p:spPr>
          <a:xfrm>
            <a:off x="234527" y="929276"/>
            <a:ext cx="8452273" cy="1077218"/>
          </a:xfrm>
          <a:prstGeom prst="rect">
            <a:avLst/>
          </a:prstGeom>
        </p:spPr>
        <p:txBody>
          <a:bodyPr wrap="square">
            <a:spAutoFit/>
          </a:bodyPr>
          <a:lstStyle/>
          <a:p>
            <a:pPr lvl="0" algn="just" defTabSz="457200" fontAlgn="auto">
              <a:spcBef>
                <a:spcPts val="0"/>
              </a:spcBef>
              <a:spcAft>
                <a:spcPts val="0"/>
              </a:spcAft>
            </a:pPr>
            <a:r>
              <a:rPr lang="en-US" sz="1600" dirty="0">
                <a:latin typeface="Arial" panose="020B0604020202020204" pitchFamily="34" charset="0"/>
                <a:ea typeface="Times New Roman" panose="02020603050405020304" pitchFamily="18" charset="0"/>
              </a:rPr>
              <a:t>The </a:t>
            </a:r>
            <a:r>
              <a:rPr lang="en-US" sz="1600" b="1" dirty="0" smtClean="0">
                <a:solidFill>
                  <a:srgbClr val="FFFF00"/>
                </a:solidFill>
                <a:latin typeface="Arial" panose="020B0604020202020204" pitchFamily="34" charset="0"/>
                <a:ea typeface="Times New Roman" panose="02020603050405020304" pitchFamily="18" charset="0"/>
              </a:rPr>
              <a:t>preliminary results </a:t>
            </a:r>
            <a:r>
              <a:rPr lang="en-US" sz="1600" dirty="0" smtClean="0">
                <a:latin typeface="Arial" panose="020B0604020202020204" pitchFamily="34" charset="0"/>
                <a:ea typeface="Times New Roman" panose="02020603050405020304" pitchFamily="18" charset="0"/>
              </a:rPr>
              <a:t>for the relative </a:t>
            </a:r>
            <a:r>
              <a:rPr lang="en-US" sz="1600" dirty="0">
                <a:latin typeface="Arial" panose="020B0604020202020204" pitchFamily="34" charset="0"/>
                <a:ea typeface="Times New Roman" panose="02020603050405020304" pitchFamily="18" charset="0"/>
              </a:rPr>
              <a:t>energy deposited into the STJ </a:t>
            </a:r>
            <a:r>
              <a:rPr lang="en-US" sz="1600" dirty="0" smtClean="0">
                <a:latin typeface="Arial" panose="020B0604020202020204" pitchFamily="34" charset="0"/>
                <a:ea typeface="Times New Roman" panose="02020603050405020304" pitchFamily="18" charset="0"/>
              </a:rPr>
              <a:t>detector </a:t>
            </a:r>
            <a:r>
              <a:rPr lang="en-US" sz="1600" dirty="0">
                <a:latin typeface="Arial" panose="020B0604020202020204" pitchFamily="34" charset="0"/>
                <a:ea typeface="Times New Roman" panose="02020603050405020304" pitchFamily="18" charset="0"/>
              </a:rPr>
              <a:t>for the +18 charge state of native and partially unfolded </a:t>
            </a:r>
            <a:r>
              <a:rPr lang="en-US" sz="1600" dirty="0" smtClean="0">
                <a:latin typeface="Arial" panose="020B0604020202020204" pitchFamily="34" charset="0"/>
                <a:ea typeface="Times New Roman" panose="02020603050405020304" pitchFamily="18" charset="0"/>
              </a:rPr>
              <a:t>BSA ion showed </a:t>
            </a:r>
            <a:r>
              <a:rPr lang="en-US" sz="1600" dirty="0">
                <a:latin typeface="Arial" panose="020B0604020202020204" pitchFamily="34" charset="0"/>
                <a:ea typeface="Times New Roman" panose="02020603050405020304" pitchFamily="18" charset="0"/>
              </a:rPr>
              <a:t>that the relative energy of native BSA </a:t>
            </a:r>
            <a:r>
              <a:rPr lang="en-US" sz="1600" dirty="0" smtClean="0">
                <a:latin typeface="Arial" panose="020B0604020202020204" pitchFamily="34" charset="0"/>
                <a:ea typeface="Times New Roman" panose="02020603050405020304" pitchFamily="18" charset="0"/>
              </a:rPr>
              <a:t>was </a:t>
            </a:r>
            <a:r>
              <a:rPr lang="en-US" sz="1600" dirty="0">
                <a:latin typeface="Arial" panose="020B0604020202020204" pitchFamily="34" charset="0"/>
                <a:ea typeface="Times New Roman" panose="02020603050405020304" pitchFamily="18" charset="0"/>
              </a:rPr>
              <a:t>higher than the partially unfolded </a:t>
            </a:r>
            <a:r>
              <a:rPr lang="en-US" sz="1600" dirty="0" smtClean="0">
                <a:latin typeface="Arial" panose="020B0604020202020204" pitchFamily="34" charset="0"/>
                <a:ea typeface="Times New Roman" panose="02020603050405020304" pitchFamily="18" charset="0"/>
              </a:rPr>
              <a:t>BSA ion. Ion mobility experiments are need to confirm this result.</a:t>
            </a:r>
            <a:endParaRPr lang="en-US" sz="1600" dirty="0">
              <a:latin typeface="Arial" panose="020B0604020202020204" pitchFamily="34" charset="0"/>
              <a:ea typeface="Times New Roman" panose="02020603050405020304" pitchFamily="18" charset="0"/>
            </a:endParaRPr>
          </a:p>
        </p:txBody>
      </p:sp>
      <p:sp>
        <p:nvSpPr>
          <p:cNvPr id="22" name="Rectangle 21"/>
          <p:cNvSpPr/>
          <p:nvPr/>
        </p:nvSpPr>
        <p:spPr>
          <a:xfrm>
            <a:off x="2886166" y="2848973"/>
            <a:ext cx="1423398" cy="584775"/>
          </a:xfrm>
          <a:prstGeom prst="rect">
            <a:avLst/>
          </a:prstGeom>
        </p:spPr>
        <p:txBody>
          <a:bodyPr wrap="square">
            <a:spAutoFit/>
          </a:bodyPr>
          <a:lstStyle/>
          <a:p>
            <a:pPr lvl="0" defTabSz="457200" fontAlgn="auto">
              <a:spcBef>
                <a:spcPts val="0"/>
              </a:spcBef>
              <a:spcAft>
                <a:spcPts val="0"/>
              </a:spcAft>
            </a:pPr>
            <a:r>
              <a:rPr lang="en-US" sz="1600" b="1" dirty="0" smtClean="0">
                <a:solidFill>
                  <a:schemeClr val="bg1">
                    <a:lumMod val="60000"/>
                    <a:lumOff val="40000"/>
                  </a:schemeClr>
                </a:solidFill>
                <a:latin typeface="Arial" panose="020B0604020202020204" pitchFamily="34" charset="0"/>
                <a:cs typeface="Arial" panose="020B0604020202020204" pitchFamily="34" charset="0"/>
              </a:rPr>
              <a:t>Partially unfolded</a:t>
            </a:r>
            <a:endParaRPr lang="en-US" sz="1600" b="1" dirty="0">
              <a:solidFill>
                <a:schemeClr val="bg1">
                  <a:lumMod val="60000"/>
                  <a:lumOff val="40000"/>
                </a:schemeClr>
              </a:solidFill>
              <a:latin typeface="Arial" panose="020B0604020202020204" pitchFamily="34" charset="0"/>
              <a:cs typeface="Arial" panose="020B0604020202020204" pitchFamily="34" charset="0"/>
            </a:endParaRPr>
          </a:p>
        </p:txBody>
      </p:sp>
      <p:cxnSp>
        <p:nvCxnSpPr>
          <p:cNvPr id="24" name="Straight Connector 23"/>
          <p:cNvCxnSpPr/>
          <p:nvPr/>
        </p:nvCxnSpPr>
        <p:spPr>
          <a:xfrm>
            <a:off x="3368351" y="3433748"/>
            <a:ext cx="374073" cy="95757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4711376" y="3817747"/>
            <a:ext cx="344469" cy="17456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3339256" y="4649020"/>
            <a:ext cx="806335" cy="0"/>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4309565" y="4649020"/>
            <a:ext cx="969053" cy="0"/>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rot="16200000">
            <a:off x="2178093" y="3476985"/>
            <a:ext cx="536792" cy="307777"/>
          </a:xfrm>
          <a:prstGeom prst="rect">
            <a:avLst/>
          </a:prstGeom>
          <a:noFill/>
        </p:spPr>
        <p:txBody>
          <a:bodyPr wrap="square" rtlCol="0">
            <a:spAutoFit/>
          </a:bodyPr>
          <a:lstStyle/>
          <a:p>
            <a:r>
              <a:rPr lang="en-US" dirty="0" smtClean="0">
                <a:solidFill>
                  <a:srgbClr val="000000"/>
                </a:solidFill>
              </a:rPr>
              <a:t>s</a:t>
            </a:r>
            <a:endParaRPr lang="en-US" dirty="0">
              <a:solidFill>
                <a:srgbClr val="000000"/>
              </a:solidFill>
            </a:endParaRPr>
          </a:p>
        </p:txBody>
      </p:sp>
    </p:spTree>
    <p:extLst>
      <p:ext uri="{BB962C8B-B14F-4D97-AF65-F5344CB8AC3E}">
        <p14:creationId xmlns:p14="http://schemas.microsoft.com/office/powerpoint/2010/main" val="7656981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9731" y="820"/>
            <a:ext cx="8597246" cy="773819"/>
          </a:xfrm>
        </p:spPr>
        <p:txBody>
          <a:bodyPr/>
          <a:lstStyle/>
          <a:p>
            <a:r>
              <a:rPr lang="en-US" sz="2800" b="1" dirty="0" smtClean="0">
                <a:solidFill>
                  <a:srgbClr val="FFC000"/>
                </a:solidFill>
              </a:rPr>
              <a:t>History of Cryogenic Detection MS</a:t>
            </a:r>
            <a:endParaRPr lang="en-US" sz="2800" b="1" dirty="0">
              <a:solidFill>
                <a:srgbClr val="FFC000"/>
              </a:solidFill>
            </a:endParaRPr>
          </a:p>
        </p:txBody>
      </p:sp>
      <p:sp>
        <p:nvSpPr>
          <p:cNvPr id="4" name="Content Placeholder 3"/>
          <p:cNvSpPr>
            <a:spLocks noGrp="1"/>
          </p:cNvSpPr>
          <p:nvPr>
            <p:ph idx="1"/>
          </p:nvPr>
        </p:nvSpPr>
        <p:spPr>
          <a:xfrm>
            <a:off x="382511" y="998671"/>
            <a:ext cx="8378977" cy="6004053"/>
          </a:xfrm>
        </p:spPr>
        <p:txBody>
          <a:bodyPr/>
          <a:lstStyle/>
          <a:p>
            <a:pPr>
              <a:buFont typeface="Wingdings" panose="05000000000000000000" pitchFamily="2" charset="2"/>
              <a:buChar char="Ø"/>
            </a:pPr>
            <a:r>
              <a:rPr lang="en-US" sz="1800" b="1" dirty="0" smtClean="0">
                <a:solidFill>
                  <a:srgbClr val="FFC000"/>
                </a:solidFill>
              </a:rPr>
              <a:t>1996</a:t>
            </a:r>
            <a:r>
              <a:rPr lang="en-US" sz="1800" b="1" dirty="0" smtClean="0"/>
              <a:t> </a:t>
            </a:r>
            <a:r>
              <a:rPr lang="en-US" sz="1800" dirty="0" smtClean="0"/>
              <a:t>- </a:t>
            </a:r>
            <a:r>
              <a:rPr lang="en-US" sz="1800" b="1" dirty="0" smtClean="0"/>
              <a:t>Twerenbold </a:t>
            </a:r>
            <a:r>
              <a:rPr lang="en-US" sz="1800" dirty="0"/>
              <a:t>et al</a:t>
            </a:r>
            <a:r>
              <a:rPr lang="en-US" sz="1800" dirty="0" smtClean="0"/>
              <a:t>. </a:t>
            </a:r>
            <a:r>
              <a:rPr lang="en-US" sz="1800" b="1" dirty="0" smtClean="0"/>
              <a:t>(</a:t>
            </a:r>
            <a:r>
              <a:rPr lang="en-US" sz="1800" dirty="0" smtClean="0"/>
              <a:t>Neuchâtel </a:t>
            </a:r>
            <a:r>
              <a:rPr lang="en-US" sz="1800" dirty="0"/>
              <a:t>U</a:t>
            </a:r>
            <a:r>
              <a:rPr lang="en-US" sz="1800" dirty="0" smtClean="0"/>
              <a:t>.) - First to implement STJ MS. </a:t>
            </a:r>
          </a:p>
          <a:p>
            <a:pPr>
              <a:buFont typeface="Wingdings" panose="05000000000000000000" pitchFamily="2" charset="2"/>
              <a:buChar char="Ø"/>
            </a:pPr>
            <a:endParaRPr lang="en-US" sz="1800" dirty="0" smtClean="0"/>
          </a:p>
          <a:p>
            <a:pPr>
              <a:buFont typeface="Wingdings" panose="05000000000000000000" pitchFamily="2" charset="2"/>
              <a:buChar char="Ø"/>
            </a:pPr>
            <a:r>
              <a:rPr lang="en-US" sz="1800" b="1" dirty="0" smtClean="0">
                <a:solidFill>
                  <a:srgbClr val="FFC000"/>
                </a:solidFill>
              </a:rPr>
              <a:t>1996 </a:t>
            </a:r>
            <a:r>
              <a:rPr lang="en-US" sz="1800" dirty="0" smtClean="0"/>
              <a:t>-</a:t>
            </a:r>
            <a:r>
              <a:rPr lang="en-US" sz="1800" b="1" dirty="0" smtClean="0"/>
              <a:t> Frank </a:t>
            </a:r>
            <a:r>
              <a:rPr lang="en-US" sz="1800" dirty="0" smtClean="0"/>
              <a:t>(LNLL) </a:t>
            </a:r>
            <a:r>
              <a:rPr lang="en-US" sz="1800" b="1" dirty="0" smtClean="0"/>
              <a:t>/ Benner </a:t>
            </a:r>
            <a:r>
              <a:rPr lang="en-US" sz="1800" dirty="0" smtClean="0"/>
              <a:t>(LBL) et </a:t>
            </a:r>
            <a:r>
              <a:rPr lang="en-US" sz="1800" dirty="0"/>
              <a:t>al., – </a:t>
            </a:r>
            <a:r>
              <a:rPr lang="en-US" sz="1800" dirty="0" smtClean="0"/>
              <a:t>Fast Nb-STJs, analysis up to                      	66kDa. </a:t>
            </a:r>
          </a:p>
          <a:p>
            <a:pPr>
              <a:buFont typeface="Wingdings" panose="05000000000000000000" pitchFamily="2" charset="2"/>
              <a:buChar char="Ø"/>
            </a:pPr>
            <a:endParaRPr lang="en-US" sz="1800" dirty="0" smtClean="0"/>
          </a:p>
          <a:p>
            <a:pPr>
              <a:buFont typeface="Wingdings" panose="05000000000000000000" pitchFamily="2" charset="2"/>
              <a:buChar char="Ø"/>
            </a:pPr>
            <a:r>
              <a:rPr lang="en-US" sz="1800" b="1" dirty="0" smtClean="0">
                <a:solidFill>
                  <a:srgbClr val="FFC000"/>
                </a:solidFill>
              </a:rPr>
              <a:t>1998 </a:t>
            </a:r>
            <a:r>
              <a:rPr lang="en-US" sz="1800" dirty="0" smtClean="0"/>
              <a:t>- </a:t>
            </a:r>
            <a:r>
              <a:rPr lang="en-US" sz="1800" b="1" dirty="0"/>
              <a:t>Hilton, </a:t>
            </a:r>
            <a:r>
              <a:rPr lang="en-US" sz="1800" dirty="0"/>
              <a:t>et al. </a:t>
            </a:r>
            <a:r>
              <a:rPr lang="en-US" sz="1800" dirty="0" smtClean="0"/>
              <a:t>(NIST) </a:t>
            </a:r>
            <a:r>
              <a:rPr lang="en-US" sz="1800" b="1" dirty="0"/>
              <a:t>/</a:t>
            </a:r>
            <a:r>
              <a:rPr lang="en-US" sz="1800" b="1" dirty="0" smtClean="0"/>
              <a:t> Twerenbold </a:t>
            </a:r>
            <a:r>
              <a:rPr lang="en-US" sz="1800" dirty="0" smtClean="0"/>
              <a:t>et </a:t>
            </a:r>
            <a:r>
              <a:rPr lang="en-US" sz="1800" dirty="0"/>
              <a:t>al. </a:t>
            </a:r>
            <a:r>
              <a:rPr lang="en-US" sz="1800" dirty="0" smtClean="0"/>
              <a:t>(Neuchâtel U.), Impact    	energy MS measurements using microcalorimeters.</a:t>
            </a:r>
          </a:p>
          <a:p>
            <a:pPr marL="0" indent="0">
              <a:buNone/>
            </a:pPr>
            <a:endParaRPr lang="en-US" sz="1800" dirty="0"/>
          </a:p>
          <a:p>
            <a:pPr>
              <a:buFont typeface="Wingdings" panose="05000000000000000000" pitchFamily="2" charset="2"/>
              <a:buChar char="Ø"/>
            </a:pPr>
            <a:r>
              <a:rPr lang="en-US" sz="1800" b="1" dirty="0" smtClean="0">
                <a:solidFill>
                  <a:srgbClr val="FFC000"/>
                </a:solidFill>
              </a:rPr>
              <a:t>2003</a:t>
            </a:r>
            <a:r>
              <a:rPr lang="en-US" sz="1800" dirty="0" smtClean="0"/>
              <a:t> </a:t>
            </a:r>
            <a:r>
              <a:rPr lang="en-US" sz="1800" dirty="0"/>
              <a:t>- Comet </a:t>
            </a:r>
            <a:r>
              <a:rPr lang="en-US" sz="1800" dirty="0" smtClean="0"/>
              <a:t>AG, (Switzerland) Macromizer™ - First </a:t>
            </a:r>
            <a:r>
              <a:rPr lang="en-US" sz="1800" dirty="0"/>
              <a:t>commercial </a:t>
            </a:r>
            <a:r>
              <a:rPr lang="en-US" sz="1800" dirty="0" smtClean="0"/>
              <a:t>STJ MS.</a:t>
            </a:r>
          </a:p>
          <a:p>
            <a:pPr>
              <a:buFont typeface="Wingdings" panose="05000000000000000000" pitchFamily="2" charset="2"/>
              <a:buChar char="Ø"/>
            </a:pPr>
            <a:endParaRPr lang="en-US" sz="1800" dirty="0"/>
          </a:p>
          <a:p>
            <a:pPr>
              <a:buFont typeface="Wingdings" panose="05000000000000000000" pitchFamily="2" charset="2"/>
              <a:buChar char="Ø"/>
            </a:pPr>
            <a:r>
              <a:rPr lang="en-US" sz="1800" b="1" dirty="0" smtClean="0">
                <a:solidFill>
                  <a:srgbClr val="FFC000"/>
                </a:solidFill>
              </a:rPr>
              <a:t>2005-2019</a:t>
            </a:r>
            <a:r>
              <a:rPr lang="en-US" sz="1800" dirty="0" smtClean="0"/>
              <a:t> </a:t>
            </a:r>
          </a:p>
          <a:p>
            <a:pPr lvl="1">
              <a:buFont typeface="Arial" panose="020B0604020202020204" pitchFamily="34" charset="0"/>
              <a:buChar char="‾"/>
            </a:pPr>
            <a:r>
              <a:rPr lang="en-US" sz="1800" b="1" dirty="0" smtClean="0"/>
              <a:t>Zenobi </a:t>
            </a:r>
            <a:r>
              <a:rPr lang="en-US" sz="1800" dirty="0" smtClean="0"/>
              <a:t>et al, ETHZ - data on a commercial MS, von-WF.</a:t>
            </a:r>
          </a:p>
          <a:p>
            <a:pPr lvl="1">
              <a:buFont typeface="Arial" panose="020B0604020202020204" pitchFamily="34" charset="0"/>
              <a:buChar char="‾"/>
            </a:pPr>
            <a:r>
              <a:rPr lang="en-US" sz="1800" b="1" dirty="0" smtClean="0"/>
              <a:t>Ohkubo </a:t>
            </a:r>
            <a:r>
              <a:rPr lang="en-US" sz="1800" dirty="0" smtClean="0"/>
              <a:t>et al, AIST - proteins, small molecules, metastable ions, higher temperature cryodetectors, large array STJs</a:t>
            </a:r>
          </a:p>
          <a:p>
            <a:pPr lvl="1">
              <a:buFont typeface="Arial" panose="020B0604020202020204" pitchFamily="34" charset="0"/>
              <a:buChar char="‾"/>
            </a:pPr>
            <a:r>
              <a:rPr lang="en-US" sz="1800" b="1" dirty="0" smtClean="0"/>
              <a:t>Cotter </a:t>
            </a:r>
            <a:r>
              <a:rPr lang="en-US" sz="1800" dirty="0"/>
              <a:t>et </a:t>
            </a:r>
            <a:r>
              <a:rPr lang="en-US" sz="1800" dirty="0" smtClean="0"/>
              <a:t>al, JHU &amp; </a:t>
            </a:r>
            <a:r>
              <a:rPr lang="en-US" sz="1800" b="1" dirty="0" smtClean="0"/>
              <a:t>Caprioli </a:t>
            </a:r>
            <a:r>
              <a:rPr lang="en-US" sz="1800" dirty="0"/>
              <a:t>et al., </a:t>
            </a:r>
            <a:r>
              <a:rPr lang="en-US" sz="1800" dirty="0" smtClean="0"/>
              <a:t>VU </a:t>
            </a:r>
            <a:r>
              <a:rPr lang="en-US" sz="1800" dirty="0"/>
              <a:t>– </a:t>
            </a:r>
            <a:r>
              <a:rPr lang="en-US" sz="1800" dirty="0" smtClean="0"/>
              <a:t>proteins</a:t>
            </a:r>
          </a:p>
          <a:p>
            <a:pPr lvl="1">
              <a:buFont typeface="Arial" panose="020B0604020202020204" pitchFamily="34" charset="0"/>
              <a:buChar char="‾"/>
            </a:pPr>
            <a:r>
              <a:rPr lang="en-US" sz="1800" b="1" dirty="0" smtClean="0"/>
              <a:t>Bier </a:t>
            </a:r>
            <a:r>
              <a:rPr lang="en-US" sz="1800" dirty="0" smtClean="0"/>
              <a:t>et </a:t>
            </a:r>
            <a:r>
              <a:rPr lang="en-US" sz="1800" dirty="0"/>
              <a:t>al., </a:t>
            </a:r>
            <a:r>
              <a:rPr lang="en-US" sz="1800" dirty="0" smtClean="0"/>
              <a:t>CMU– polymers, capsid, whole virion, ferritin, nanoparticles, first ESI LIT STJ/CEM MS</a:t>
            </a:r>
            <a:r>
              <a:rPr lang="en-US" sz="1800" dirty="0"/>
              <a:t> </a:t>
            </a:r>
            <a:r>
              <a:rPr lang="en-US" sz="1800" dirty="0" smtClean="0"/>
              <a:t>&amp; with </a:t>
            </a:r>
            <a:r>
              <a:rPr lang="en-US" sz="1800" b="1" dirty="0" smtClean="0"/>
              <a:t>Friedrich </a:t>
            </a:r>
            <a:r>
              <a:rPr lang="en-US" sz="1800" dirty="0" smtClean="0"/>
              <a:t>et al., LLNL – incorporation </a:t>
            </a:r>
            <a:r>
              <a:rPr lang="en-US" sz="1800" dirty="0"/>
              <a:t>of </a:t>
            </a:r>
            <a:r>
              <a:rPr lang="en-US" sz="1800" dirty="0" smtClean="0"/>
              <a:t>Ta-STJs (STAR Cryoelectronics, Cantor), new XIA electronics.</a:t>
            </a:r>
            <a:endParaRPr lang="en-US" sz="1800" dirty="0"/>
          </a:p>
        </p:txBody>
      </p:sp>
    </p:spTree>
    <p:extLst>
      <p:ext uri="{BB962C8B-B14F-4D97-AF65-F5344CB8AC3E}">
        <p14:creationId xmlns:p14="http://schemas.microsoft.com/office/powerpoint/2010/main" val="14689102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9872" y="4135635"/>
            <a:ext cx="8229600" cy="1650462"/>
          </a:xfrm>
        </p:spPr>
        <p:txBody>
          <a:bodyPr/>
          <a:lstStyle/>
          <a:p>
            <a:pPr marL="0" indent="0" algn="ctr">
              <a:buNone/>
            </a:pPr>
            <a:r>
              <a:rPr lang="en-US" sz="1600" dirty="0" smtClean="0"/>
              <a:t>In memory of </a:t>
            </a:r>
          </a:p>
          <a:p>
            <a:pPr marL="0" indent="0" algn="ctr">
              <a:buNone/>
            </a:pPr>
            <a:r>
              <a:rPr lang="en-US" sz="1600" dirty="0" smtClean="0"/>
              <a:t>Urs P. </a:t>
            </a:r>
            <a:r>
              <a:rPr lang="en-US" sz="1600" dirty="0" err="1" smtClean="0"/>
              <a:t>Schlunegger</a:t>
            </a:r>
            <a:endParaRPr lang="en-US" sz="1600" dirty="0" smtClean="0"/>
          </a:p>
          <a:p>
            <a:pPr marL="0" indent="0" algn="ctr">
              <a:buNone/>
            </a:pPr>
            <a:endParaRPr lang="en-US" sz="1600" dirty="0"/>
          </a:p>
          <a:p>
            <a:pPr marL="0" indent="0" algn="ctr">
              <a:buNone/>
            </a:pPr>
            <a:r>
              <a:rPr lang="en-US" sz="1400" dirty="0" smtClean="0"/>
              <a:t>September 27, 1934 </a:t>
            </a:r>
            <a:r>
              <a:rPr lang="en-US" sz="1400" dirty="0"/>
              <a:t>-</a:t>
            </a:r>
            <a:r>
              <a:rPr lang="en-US" sz="1400" dirty="0" smtClean="0"/>
              <a:t> September 28, 2015</a:t>
            </a:r>
          </a:p>
          <a:p>
            <a:endParaRPr lang="en-US" sz="1600" dirty="0"/>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ackgroundRemoval t="485" b="98546" l="19437" r="97548">
                        <a14:foregroundMark x1="41235" y1="61660" x2="42961" y2="71532"/>
                        <a14:foregroundMark x1="36240" y1="77165" x2="44187" y2="82253"/>
                        <a14:foregroundMark x1="35377" y1="88431" x2="42053" y2="94306"/>
                        <a14:foregroundMark x1="54450" y1="82374" x2="46957" y2="93337"/>
                        <a14:foregroundMark x1="56267" y1="93337" x2="48819" y2="92732"/>
                        <a14:foregroundMark x1="47321" y1="94185" x2="28111" y2="92611"/>
                        <a14:foregroundMark x1="57130" y1="95336" x2="27339" y2="95336"/>
                        <a14:foregroundMark x1="57130" y1="98546" x2="55722" y2="97274"/>
                        <a14:foregroundMark x1="58220" y1="74985" x2="37148" y2="73471"/>
                        <a14:backgroundMark x1="49546" y1="28468" x2="53043" y2="26287"/>
                        <a14:backgroundMark x1="63760" y1="82253" x2="76249" y2="57117"/>
                        <a14:backgroundMark x1="25159" y1="37008" x2="20890" y2="55360"/>
                      </a14:backgroundRemoval>
                    </a14:imgEffect>
                  </a14:imgLayer>
                </a14:imgProps>
              </a:ext>
              <a:ext uri="{28A0092B-C50C-407E-A947-70E740481C1C}">
                <a14:useLocalDpi xmlns:a14="http://schemas.microsoft.com/office/drawing/2010/main" val="0"/>
              </a:ext>
            </a:extLst>
          </a:blip>
          <a:stretch>
            <a:fillRect/>
          </a:stretch>
        </p:blipFill>
        <p:spPr>
          <a:xfrm>
            <a:off x="2693783" y="917386"/>
            <a:ext cx="3968030" cy="2976023"/>
          </a:xfrm>
          <a:prstGeom prst="rect">
            <a:avLst/>
          </a:prstGeom>
        </p:spPr>
      </p:pic>
      <p:sp>
        <p:nvSpPr>
          <p:cNvPr id="2" name="Slide Number Placeholder 1"/>
          <p:cNvSpPr>
            <a:spLocks noGrp="1"/>
          </p:cNvSpPr>
          <p:nvPr>
            <p:ph type="sldNum" sz="quarter" idx="12"/>
          </p:nvPr>
        </p:nvSpPr>
        <p:spPr/>
        <p:txBody>
          <a:bodyPr/>
          <a:lstStyle/>
          <a:p>
            <a:fld id="{930B106A-7BC3-46F9-8BC1-1AD71DFEBA55}" type="slidenum">
              <a:rPr lang="en-US" smtClean="0"/>
              <a:pPr/>
              <a:t>30</a:t>
            </a:fld>
            <a:endParaRPr lang="en-US"/>
          </a:p>
        </p:txBody>
      </p:sp>
    </p:spTree>
    <p:extLst>
      <p:ext uri="{BB962C8B-B14F-4D97-AF65-F5344CB8AC3E}">
        <p14:creationId xmlns:p14="http://schemas.microsoft.com/office/powerpoint/2010/main" val="20785585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2194"/>
            <a:ext cx="8229600" cy="1143000"/>
          </a:xfrm>
        </p:spPr>
        <p:txBody>
          <a:bodyPr/>
          <a:lstStyle/>
          <a:p>
            <a:r>
              <a:rPr lang="en-US" b="1" dirty="0" smtClean="0">
                <a:solidFill>
                  <a:srgbClr val="FFC000"/>
                </a:solidFill>
              </a:rPr>
              <a:t>Conclusions</a:t>
            </a:r>
            <a:endParaRPr lang="en-US" b="1" dirty="0">
              <a:solidFill>
                <a:srgbClr val="FFC000"/>
              </a:solidFill>
            </a:endParaRPr>
          </a:p>
        </p:txBody>
      </p:sp>
      <p:sp>
        <p:nvSpPr>
          <p:cNvPr id="3" name="Content Placeholder 2"/>
          <p:cNvSpPr>
            <a:spLocks noGrp="1"/>
          </p:cNvSpPr>
          <p:nvPr>
            <p:ph idx="1"/>
          </p:nvPr>
        </p:nvSpPr>
        <p:spPr>
          <a:xfrm>
            <a:off x="457200" y="1361327"/>
            <a:ext cx="8229600" cy="4525963"/>
          </a:xfrm>
        </p:spPr>
        <p:txBody>
          <a:bodyPr/>
          <a:lstStyle/>
          <a:p>
            <a:pPr>
              <a:buFont typeface="Wingdings" panose="05000000000000000000" pitchFamily="2" charset="2"/>
              <a:buChar char="Ø"/>
            </a:pPr>
            <a:r>
              <a:rPr lang="en-US" sz="2000" dirty="0" smtClean="0">
                <a:latin typeface="Arial" panose="020B0604020202020204" pitchFamily="34" charset="0"/>
                <a:ea typeface="Times New Roman" panose="02020603050405020304" pitchFamily="18" charset="0"/>
              </a:rPr>
              <a:t>First </a:t>
            </a:r>
            <a:r>
              <a:rPr lang="en-US" sz="2000" dirty="0">
                <a:latin typeface="Arial" panose="020B0604020202020204" pitchFamily="34" charset="0"/>
                <a:ea typeface="Times New Roman" panose="02020603050405020304" pitchFamily="18" charset="0"/>
              </a:rPr>
              <a:t>implementation of </a:t>
            </a:r>
            <a:r>
              <a:rPr lang="en-US" sz="2000" dirty="0" smtClean="0">
                <a:latin typeface="Arial" panose="020B0604020202020204" pitchFamily="34" charset="0"/>
                <a:ea typeface="Times New Roman" panose="02020603050405020304" pitchFamily="18" charset="0"/>
              </a:rPr>
              <a:t>Ta-STJs for MS.  </a:t>
            </a:r>
          </a:p>
          <a:p>
            <a:pPr>
              <a:buFont typeface="Wingdings" panose="05000000000000000000" pitchFamily="2" charset="2"/>
              <a:buChar char="Ø"/>
            </a:pPr>
            <a:endParaRPr lang="en-US" sz="2000" dirty="0" smtClean="0">
              <a:latin typeface="Arial" panose="020B0604020202020204" pitchFamily="34" charset="0"/>
              <a:ea typeface="Times New Roman" panose="02020603050405020304" pitchFamily="18" charset="0"/>
            </a:endParaRPr>
          </a:p>
          <a:p>
            <a:pPr>
              <a:buFont typeface="Wingdings" panose="05000000000000000000" pitchFamily="2" charset="2"/>
              <a:buChar char="Ø"/>
            </a:pPr>
            <a:r>
              <a:rPr lang="en-US" sz="2000" dirty="0" smtClean="0">
                <a:latin typeface="Arial" panose="020B0604020202020204" pitchFamily="34" charset="0"/>
                <a:ea typeface="Times New Roman" panose="02020603050405020304" pitchFamily="18" charset="0"/>
              </a:rPr>
              <a:t>First ESI LIT STJ/CEM MS.</a:t>
            </a:r>
          </a:p>
          <a:p>
            <a:pPr>
              <a:buFont typeface="Wingdings" panose="05000000000000000000" pitchFamily="2" charset="2"/>
              <a:buChar char="Ø"/>
            </a:pPr>
            <a:endParaRPr lang="en-US" sz="2000" dirty="0">
              <a:latin typeface="Arial" panose="020B0604020202020204" pitchFamily="34" charset="0"/>
              <a:ea typeface="Times New Roman" panose="02020603050405020304" pitchFamily="18" charset="0"/>
            </a:endParaRPr>
          </a:p>
          <a:p>
            <a:pPr>
              <a:buFont typeface="Wingdings" panose="05000000000000000000" pitchFamily="2" charset="2"/>
              <a:buChar char="Ø"/>
            </a:pPr>
            <a:r>
              <a:rPr lang="en-US" sz="2000" dirty="0">
                <a:latin typeface="Arial" panose="020B0604020202020204" pitchFamily="34" charset="0"/>
                <a:ea typeface="Times New Roman" panose="02020603050405020304" pitchFamily="18" charset="0"/>
              </a:rPr>
              <a:t>ESI-LIT-STJ data </a:t>
            </a:r>
            <a:r>
              <a:rPr lang="en-US" sz="2000" dirty="0" smtClean="0">
                <a:latin typeface="Arial" panose="020B0604020202020204" pitchFamily="34" charset="0"/>
                <a:ea typeface="Times New Roman" panose="02020603050405020304" pitchFamily="18" charset="0"/>
              </a:rPr>
              <a:t>showed higher </a:t>
            </a:r>
            <a:r>
              <a:rPr lang="en-US" sz="2000" dirty="0">
                <a:latin typeface="Arial" panose="020B0604020202020204" pitchFamily="34" charset="0"/>
                <a:ea typeface="Times New Roman" panose="02020603050405020304" pitchFamily="18" charset="0"/>
              </a:rPr>
              <a:t>order oligomers including dimer, trimer, and tetramer ions by </a:t>
            </a:r>
            <a:r>
              <a:rPr lang="en-US" sz="2000" i="1" dirty="0">
                <a:latin typeface="Arial" panose="020B0604020202020204" pitchFamily="34" charset="0"/>
                <a:ea typeface="Times New Roman" panose="02020603050405020304" pitchFamily="18" charset="0"/>
              </a:rPr>
              <a:t>m/z</a:t>
            </a:r>
            <a:r>
              <a:rPr lang="en-US" sz="2000" dirty="0">
                <a:latin typeface="Arial" panose="020B0604020202020204" pitchFamily="34" charset="0"/>
                <a:ea typeface="Times New Roman" panose="02020603050405020304" pitchFamily="18" charset="0"/>
              </a:rPr>
              <a:t> and energy. </a:t>
            </a:r>
            <a:endParaRPr lang="en-US" sz="2000" dirty="0" smtClean="0">
              <a:latin typeface="Arial" panose="020B0604020202020204" pitchFamily="34" charset="0"/>
              <a:ea typeface="Times New Roman" panose="02020603050405020304" pitchFamily="18" charset="0"/>
            </a:endParaRPr>
          </a:p>
          <a:p>
            <a:pPr>
              <a:buFont typeface="Wingdings" panose="05000000000000000000" pitchFamily="2" charset="2"/>
              <a:buChar char="Ø"/>
            </a:pPr>
            <a:endParaRPr lang="en-US" sz="2000" dirty="0" smtClean="0">
              <a:latin typeface="Arial" panose="020B0604020202020204" pitchFamily="34" charset="0"/>
              <a:ea typeface="Times New Roman" panose="02020603050405020304" pitchFamily="18" charset="0"/>
            </a:endParaRPr>
          </a:p>
          <a:p>
            <a:pPr>
              <a:buFont typeface="Wingdings" panose="05000000000000000000" pitchFamily="2" charset="2"/>
              <a:buChar char="Ø"/>
            </a:pPr>
            <a:r>
              <a:rPr lang="en-US" sz="2000" dirty="0">
                <a:latin typeface="Arial" panose="020B0604020202020204" pitchFamily="34" charset="0"/>
                <a:ea typeface="Times New Roman" panose="02020603050405020304" pitchFamily="18" charset="0"/>
              </a:rPr>
              <a:t>ESI-LIT-STJ data </a:t>
            </a:r>
            <a:r>
              <a:rPr lang="en-US" sz="2000" dirty="0" smtClean="0">
                <a:latin typeface="Arial" panose="020B0604020202020204" pitchFamily="34" charset="0"/>
                <a:ea typeface="Times New Roman" panose="02020603050405020304" pitchFamily="18" charset="0"/>
              </a:rPr>
              <a:t>showed low </a:t>
            </a:r>
            <a:r>
              <a:rPr lang="en-US" sz="2000" dirty="0">
                <a:latin typeface="Arial" panose="020B0604020202020204" pitchFamily="34" charset="0"/>
                <a:ea typeface="Times New Roman" panose="02020603050405020304" pitchFamily="18" charset="0"/>
              </a:rPr>
              <a:t>energy ions </a:t>
            </a:r>
            <a:r>
              <a:rPr lang="en-US" sz="2000" dirty="0" smtClean="0">
                <a:latin typeface="Arial" panose="020B0604020202020204" pitchFamily="34" charset="0"/>
                <a:ea typeface="Times New Roman" panose="02020603050405020304" pitchFamily="18" charset="0"/>
              </a:rPr>
              <a:t>which suggests </a:t>
            </a:r>
            <a:r>
              <a:rPr lang="en-US" sz="2000" dirty="0">
                <a:latin typeface="Arial" panose="020B0604020202020204" pitchFamily="34" charset="0"/>
                <a:ea typeface="Times New Roman" panose="02020603050405020304" pitchFamily="18" charset="0"/>
              </a:rPr>
              <a:t>that there is more </a:t>
            </a:r>
            <a:r>
              <a:rPr lang="en-US" sz="2000" dirty="0" smtClean="0">
                <a:latin typeface="Arial" panose="020B0604020202020204" pitchFamily="34" charset="0"/>
                <a:ea typeface="Times New Roman" panose="02020603050405020304" pitchFamily="18" charset="0"/>
              </a:rPr>
              <a:t>information in this region.</a:t>
            </a:r>
          </a:p>
          <a:p>
            <a:pPr>
              <a:buFont typeface="Wingdings" panose="05000000000000000000" pitchFamily="2" charset="2"/>
              <a:buChar char="Ø"/>
            </a:pPr>
            <a:endParaRPr lang="en-US" sz="2000" dirty="0">
              <a:latin typeface="Arial" panose="020B0604020202020204" pitchFamily="34" charset="0"/>
              <a:ea typeface="Times New Roman" panose="02020603050405020304" pitchFamily="18" charset="0"/>
            </a:endParaRPr>
          </a:p>
          <a:p>
            <a:pPr>
              <a:buFont typeface="Wingdings" panose="05000000000000000000" pitchFamily="2" charset="2"/>
              <a:buChar char="Ø"/>
            </a:pPr>
            <a:r>
              <a:rPr lang="en-US" sz="2000" dirty="0" smtClean="0">
                <a:latin typeface="Arial" panose="020B0604020202020204" pitchFamily="34" charset="0"/>
                <a:ea typeface="Times New Roman" panose="02020603050405020304" pitchFamily="18" charset="0"/>
              </a:rPr>
              <a:t>Energy deposited differences for various ion types suggests a new analytical tool for ion content or structure.  Preliminary results show a potential application to protein conformational analysis.</a:t>
            </a:r>
          </a:p>
          <a:p>
            <a:pPr>
              <a:buFont typeface="Wingdings" panose="05000000000000000000" pitchFamily="2" charset="2"/>
              <a:buChar char="Ø"/>
            </a:pPr>
            <a:endParaRPr lang="en-US" sz="2000" dirty="0"/>
          </a:p>
        </p:txBody>
      </p:sp>
      <p:sp>
        <p:nvSpPr>
          <p:cNvPr id="4" name="Slide Number Placeholder 3"/>
          <p:cNvSpPr>
            <a:spLocks noGrp="1"/>
          </p:cNvSpPr>
          <p:nvPr>
            <p:ph type="sldNum" sz="quarter" idx="12"/>
          </p:nvPr>
        </p:nvSpPr>
        <p:spPr/>
        <p:txBody>
          <a:bodyPr/>
          <a:lstStyle/>
          <a:p>
            <a:fld id="{930B106A-7BC3-46F9-8BC1-1AD71DFEBA55}" type="slidenum">
              <a:rPr lang="en-US" smtClean="0"/>
              <a:pPr/>
              <a:t>31</a:t>
            </a:fld>
            <a:endParaRPr lang="en-US"/>
          </a:p>
        </p:txBody>
      </p:sp>
    </p:spTree>
    <p:extLst>
      <p:ext uri="{BB962C8B-B14F-4D97-AF65-F5344CB8AC3E}">
        <p14:creationId xmlns:p14="http://schemas.microsoft.com/office/powerpoint/2010/main" val="12445616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2487478" y="0"/>
            <a:ext cx="404735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2400" b="1" dirty="0" smtClean="0">
                <a:solidFill>
                  <a:srgbClr val="FFC000"/>
                </a:solidFill>
              </a:rPr>
              <a:t>Acknowledgments</a:t>
            </a:r>
          </a:p>
        </p:txBody>
      </p:sp>
      <p:sp>
        <p:nvSpPr>
          <p:cNvPr id="34823" name="Text Box 7"/>
          <p:cNvSpPr txBox="1">
            <a:spLocks noChangeArrowheads="1"/>
          </p:cNvSpPr>
          <p:nvPr/>
        </p:nvSpPr>
        <p:spPr bwMode="auto">
          <a:xfrm>
            <a:off x="870926" y="775085"/>
            <a:ext cx="233680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ts val="0"/>
              </a:spcBef>
            </a:pPr>
            <a:r>
              <a:rPr lang="en-US" sz="1200" dirty="0" smtClean="0"/>
              <a:t>Dr. Stephan Friedrich </a:t>
            </a:r>
          </a:p>
          <a:p>
            <a:pPr eaLnBrk="0" hangingPunct="0">
              <a:spcBef>
                <a:spcPts val="0"/>
              </a:spcBef>
            </a:pPr>
            <a:r>
              <a:rPr lang="en-US" sz="1200" dirty="0" smtClean="0"/>
              <a:t>LLNL</a:t>
            </a:r>
          </a:p>
          <a:p>
            <a:pPr eaLnBrk="0" hangingPunct="0">
              <a:spcBef>
                <a:spcPts val="0"/>
              </a:spcBef>
            </a:pPr>
            <a:endParaRPr lang="en-US" sz="1200" dirty="0" smtClean="0"/>
          </a:p>
          <a:p>
            <a:r>
              <a:rPr lang="en-US" sz="1200" dirty="0"/>
              <a:t>Mohammad Halim</a:t>
            </a:r>
          </a:p>
          <a:p>
            <a:r>
              <a:rPr lang="en-US" sz="1200" dirty="0"/>
              <a:t>Carnegie Mellon</a:t>
            </a:r>
          </a:p>
          <a:p>
            <a:pPr eaLnBrk="0" hangingPunct="0">
              <a:spcBef>
                <a:spcPts val="0"/>
              </a:spcBef>
            </a:pPr>
            <a:endParaRPr lang="en-US" sz="1200" dirty="0" smtClean="0"/>
          </a:p>
          <a:p>
            <a:pPr eaLnBrk="0" hangingPunct="0">
              <a:spcBef>
                <a:spcPts val="0"/>
              </a:spcBef>
            </a:pPr>
            <a:r>
              <a:rPr lang="en-US" sz="1200" dirty="0" smtClean="0"/>
              <a:t>Prof. </a:t>
            </a:r>
            <a:r>
              <a:rPr lang="en-US" sz="1200" dirty="0" err="1" smtClean="0"/>
              <a:t>Abdil</a:t>
            </a:r>
            <a:r>
              <a:rPr lang="en-US" sz="1200" dirty="0" smtClean="0"/>
              <a:t> </a:t>
            </a:r>
            <a:r>
              <a:rPr lang="en-US" sz="1200" dirty="0" err="1" smtClean="0"/>
              <a:t>Ozdemir</a:t>
            </a:r>
            <a:endParaRPr lang="en-US" sz="1200" dirty="0" smtClean="0"/>
          </a:p>
          <a:p>
            <a:pPr eaLnBrk="0" hangingPunct="0">
              <a:spcBef>
                <a:spcPts val="0"/>
              </a:spcBef>
            </a:pPr>
            <a:r>
              <a:rPr lang="en-US" sz="1200" dirty="0" err="1" smtClean="0"/>
              <a:t>Sakarya</a:t>
            </a:r>
            <a:r>
              <a:rPr lang="en-US" sz="1200" dirty="0" smtClean="0"/>
              <a:t> University, Turkey</a:t>
            </a:r>
          </a:p>
          <a:p>
            <a:pPr eaLnBrk="0" hangingPunct="0">
              <a:spcBef>
                <a:spcPts val="0"/>
              </a:spcBef>
            </a:pPr>
            <a:endParaRPr lang="en-US" sz="1200" dirty="0" smtClean="0"/>
          </a:p>
          <a:p>
            <a:pPr eaLnBrk="0" hangingPunct="0">
              <a:spcBef>
                <a:spcPts val="0"/>
              </a:spcBef>
            </a:pPr>
            <a:r>
              <a:rPr lang="en-US" sz="1200" dirty="0" smtClean="0"/>
              <a:t>Prof. </a:t>
            </a:r>
            <a:r>
              <a:rPr lang="en-US" sz="1200" dirty="0"/>
              <a:t>Roger </a:t>
            </a:r>
            <a:r>
              <a:rPr lang="en-US" sz="1200" dirty="0" smtClean="0"/>
              <a:t>Hendrix</a:t>
            </a:r>
          </a:p>
          <a:p>
            <a:pPr eaLnBrk="0" hangingPunct="0">
              <a:spcBef>
                <a:spcPts val="0"/>
              </a:spcBef>
            </a:pPr>
            <a:r>
              <a:rPr lang="en-US" sz="1200" dirty="0" smtClean="0"/>
              <a:t>Univ</a:t>
            </a:r>
            <a:r>
              <a:rPr lang="en-US" sz="1200" dirty="0"/>
              <a:t>. of </a:t>
            </a:r>
            <a:r>
              <a:rPr lang="en-US" sz="1200" dirty="0" smtClean="0"/>
              <a:t>Pittsburgh</a:t>
            </a:r>
          </a:p>
          <a:p>
            <a:pPr eaLnBrk="0" hangingPunct="0">
              <a:spcBef>
                <a:spcPts val="0"/>
              </a:spcBef>
            </a:pPr>
            <a:endParaRPr lang="en-US" sz="1200" dirty="0"/>
          </a:p>
          <a:p>
            <a:pPr eaLnBrk="0" hangingPunct="0">
              <a:spcBef>
                <a:spcPts val="0"/>
              </a:spcBef>
            </a:pPr>
            <a:r>
              <a:rPr lang="en-US" sz="1200" dirty="0" smtClean="0"/>
              <a:t>Prof. Bob </a:t>
            </a:r>
            <a:r>
              <a:rPr lang="en-US" sz="1200" dirty="0" err="1" smtClean="0"/>
              <a:t>Duda</a:t>
            </a:r>
            <a:endParaRPr lang="en-US" sz="1200" dirty="0" smtClean="0"/>
          </a:p>
          <a:p>
            <a:pPr eaLnBrk="0" hangingPunct="0">
              <a:spcBef>
                <a:spcPts val="0"/>
              </a:spcBef>
            </a:pPr>
            <a:r>
              <a:rPr lang="en-US" sz="1200" dirty="0" smtClean="0"/>
              <a:t>Univ</a:t>
            </a:r>
            <a:r>
              <a:rPr lang="en-US" sz="1200" dirty="0"/>
              <a:t>. of </a:t>
            </a:r>
            <a:r>
              <a:rPr lang="en-US" sz="1200" dirty="0" smtClean="0"/>
              <a:t>Pittsburgh</a:t>
            </a:r>
          </a:p>
          <a:p>
            <a:pPr eaLnBrk="0" hangingPunct="0">
              <a:spcBef>
                <a:spcPts val="0"/>
              </a:spcBef>
            </a:pPr>
            <a:endParaRPr lang="en-US" sz="1200" dirty="0"/>
          </a:p>
          <a:p>
            <a:pPr eaLnBrk="0" hangingPunct="0">
              <a:spcBef>
                <a:spcPts val="0"/>
              </a:spcBef>
            </a:pPr>
            <a:r>
              <a:rPr lang="en-US" sz="1200" dirty="0" smtClean="0"/>
              <a:t>Robert Cantor</a:t>
            </a:r>
          </a:p>
          <a:p>
            <a:pPr eaLnBrk="0" hangingPunct="0">
              <a:spcBef>
                <a:spcPts val="0"/>
              </a:spcBef>
            </a:pPr>
            <a:r>
              <a:rPr lang="en-US" sz="1200" dirty="0" smtClean="0"/>
              <a:t>STAR Cryoelectronics</a:t>
            </a:r>
          </a:p>
          <a:p>
            <a:pPr eaLnBrk="0" hangingPunct="0">
              <a:spcBef>
                <a:spcPts val="0"/>
              </a:spcBef>
            </a:pPr>
            <a:endParaRPr lang="en-US" sz="1200" dirty="0" smtClean="0">
              <a:cs typeface="Arial" pitchFamily="34" charset="0"/>
            </a:endParaRPr>
          </a:p>
        </p:txBody>
      </p:sp>
      <p:sp>
        <p:nvSpPr>
          <p:cNvPr id="34831" name="Text Box 15"/>
          <p:cNvSpPr txBox="1">
            <a:spLocks noChangeArrowheads="1"/>
          </p:cNvSpPr>
          <p:nvPr/>
        </p:nvSpPr>
        <p:spPr bwMode="auto">
          <a:xfrm>
            <a:off x="5037929" y="4258859"/>
            <a:ext cx="4106071" cy="1277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dirty="0" smtClean="0"/>
              <a:t>NSF REU</a:t>
            </a:r>
            <a:r>
              <a:rPr lang="en-US" dirty="0"/>
              <a:t>, </a:t>
            </a:r>
            <a:r>
              <a:rPr lang="en-US" dirty="0" smtClean="0"/>
              <a:t>HHMI, CMU  </a:t>
            </a:r>
            <a:r>
              <a:rPr lang="en-US" dirty="0"/>
              <a:t>SURG </a:t>
            </a:r>
            <a:r>
              <a:rPr lang="en-US" dirty="0" smtClean="0"/>
              <a:t>funding</a:t>
            </a:r>
          </a:p>
          <a:p>
            <a:pPr eaLnBrk="0" hangingPunct="0">
              <a:spcBef>
                <a:spcPct val="50000"/>
              </a:spcBef>
            </a:pPr>
            <a:r>
              <a:rPr lang="en-US" dirty="0" smtClean="0"/>
              <a:t>Department of Chemistry  &amp;  MCS</a:t>
            </a:r>
          </a:p>
          <a:p>
            <a:pPr eaLnBrk="0" hangingPunct="0">
              <a:spcBef>
                <a:spcPct val="50000"/>
              </a:spcBef>
            </a:pPr>
            <a:r>
              <a:rPr lang="en-US" dirty="0" smtClean="0"/>
              <a:t>Carnegie </a:t>
            </a:r>
            <a:r>
              <a:rPr lang="en-US" dirty="0"/>
              <a:t>Mellon University</a:t>
            </a:r>
          </a:p>
          <a:p>
            <a:pPr eaLnBrk="0" hangingPunct="0">
              <a:spcBef>
                <a:spcPct val="50000"/>
              </a:spcBef>
            </a:pPr>
            <a:endParaRPr lang="en-US" dirty="0"/>
          </a:p>
        </p:txBody>
      </p:sp>
      <p:pic>
        <p:nvPicPr>
          <p:cNvPr id="34835"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138" y="1854852"/>
            <a:ext cx="436351" cy="436351"/>
          </a:xfrm>
          <a:prstGeom prst="rect">
            <a:avLst/>
          </a:prstGeom>
          <a:noFill/>
          <a:ln w="635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36" name="Picture 20" descr="alex_cropp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6462" y="1883534"/>
            <a:ext cx="437453" cy="437454"/>
          </a:xfrm>
          <a:prstGeom prst="rect">
            <a:avLst/>
          </a:prstGeom>
          <a:noFill/>
          <a:ln w="6350">
            <a:solidFill>
              <a:srgbClr val="FFC000"/>
            </a:solidFill>
            <a:miter lim="800000"/>
            <a:headEnd/>
            <a:tailEnd/>
          </a:ln>
          <a:extLst>
            <a:ext uri="{909E8E84-426E-40DD-AFC4-6F175D3DCCD1}">
              <a14:hiddenFill xmlns:a14="http://schemas.microsoft.com/office/drawing/2010/main">
                <a:solidFill>
                  <a:srgbClr val="FFFFFF"/>
                </a:solidFill>
              </a14:hiddenFill>
            </a:ext>
          </a:extLst>
        </p:spPr>
      </p:pic>
      <p:pic>
        <p:nvPicPr>
          <p:cNvPr id="34837"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5913" y="1343432"/>
            <a:ext cx="444687" cy="444687"/>
          </a:xfrm>
          <a:prstGeom prst="rect">
            <a:avLst/>
          </a:prstGeom>
          <a:noFill/>
          <a:ln w="635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42" name="Rectangle 26"/>
          <p:cNvSpPr>
            <a:spLocks noChangeArrowheads="1"/>
          </p:cNvSpPr>
          <p:nvPr/>
        </p:nvSpPr>
        <p:spPr bwMode="auto">
          <a:xfrm>
            <a:off x="391389" y="5635035"/>
            <a:ext cx="425620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en-US" sz="1600" dirty="0"/>
              <a:t>NSF DBI </a:t>
            </a:r>
            <a:r>
              <a:rPr lang="en-US" sz="1600" dirty="0" smtClean="0"/>
              <a:t>0454980 &amp; NSF </a:t>
            </a:r>
            <a:r>
              <a:rPr lang="en-US" sz="1600" dirty="0" smtClean="0">
                <a:latin typeface="Arial" panose="020B0604020202020204" pitchFamily="34" charset="0"/>
                <a:cs typeface="Arial" panose="020B0604020202020204" pitchFamily="34" charset="0"/>
              </a:rPr>
              <a:t>CHE-CMI-1611146</a:t>
            </a:r>
            <a:r>
              <a:rPr lang="en-US" sz="1600" dirty="0" smtClean="0"/>
              <a:t> </a:t>
            </a:r>
            <a:endParaRPr lang="en-US" sz="1600" dirty="0"/>
          </a:p>
        </p:txBody>
      </p:sp>
      <p:pic>
        <p:nvPicPr>
          <p:cNvPr id="34851" name="Picture 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27860" y="784096"/>
            <a:ext cx="468868" cy="468868"/>
          </a:xfrm>
          <a:prstGeom prst="rect">
            <a:avLst/>
          </a:prstGeom>
          <a:noFill/>
          <a:ln w="635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52" name="Picture 3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27860" y="1827850"/>
            <a:ext cx="446417" cy="446417"/>
          </a:xfrm>
          <a:prstGeom prst="rect">
            <a:avLst/>
          </a:prstGeom>
          <a:noFill/>
          <a:ln w="635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 Box 7"/>
          <p:cNvSpPr txBox="1">
            <a:spLocks noChangeArrowheads="1"/>
          </p:cNvSpPr>
          <p:nvPr/>
        </p:nvSpPr>
        <p:spPr bwMode="auto">
          <a:xfrm>
            <a:off x="3785003" y="784096"/>
            <a:ext cx="2336800" cy="3231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ts val="0"/>
              </a:spcBef>
            </a:pPr>
            <a:r>
              <a:rPr lang="en-US" sz="1200" dirty="0" smtClean="0"/>
              <a:t>Logan Plath, GS</a:t>
            </a:r>
          </a:p>
          <a:p>
            <a:pPr eaLnBrk="0" hangingPunct="0">
              <a:spcBef>
                <a:spcPts val="0"/>
              </a:spcBef>
            </a:pPr>
            <a:r>
              <a:rPr lang="en-US" sz="1200" dirty="0" smtClean="0"/>
              <a:t>Carnegie Mellon</a:t>
            </a:r>
          </a:p>
          <a:p>
            <a:pPr eaLnBrk="0" hangingPunct="0">
              <a:spcBef>
                <a:spcPts val="0"/>
              </a:spcBef>
            </a:pPr>
            <a:endParaRPr lang="en-US" sz="1200" dirty="0" smtClean="0"/>
          </a:p>
          <a:p>
            <a:pPr eaLnBrk="0" hangingPunct="0">
              <a:spcBef>
                <a:spcPts val="0"/>
              </a:spcBef>
            </a:pPr>
            <a:r>
              <a:rPr lang="en-US" sz="1200" dirty="0" smtClean="0"/>
              <a:t>Stephen </a:t>
            </a:r>
            <a:r>
              <a:rPr lang="en-US" sz="1200" dirty="0" err="1" smtClean="0"/>
              <a:t>Tjader</a:t>
            </a:r>
            <a:r>
              <a:rPr lang="en-US" sz="1200" dirty="0" smtClean="0"/>
              <a:t>, BS</a:t>
            </a:r>
          </a:p>
          <a:p>
            <a:pPr eaLnBrk="0" hangingPunct="0">
              <a:spcBef>
                <a:spcPts val="0"/>
              </a:spcBef>
            </a:pPr>
            <a:r>
              <a:rPr lang="en-US" sz="1200" dirty="0" smtClean="0"/>
              <a:t>Carnegie Mellon</a:t>
            </a:r>
            <a:endParaRPr lang="en-US" sz="1200" dirty="0"/>
          </a:p>
          <a:p>
            <a:pPr eaLnBrk="0" hangingPunct="0">
              <a:spcBef>
                <a:spcPts val="0"/>
              </a:spcBef>
            </a:pPr>
            <a:endParaRPr lang="en-US" sz="1200" dirty="0" smtClean="0"/>
          </a:p>
          <a:p>
            <a:pPr eaLnBrk="0" hangingPunct="0">
              <a:spcBef>
                <a:spcPts val="0"/>
              </a:spcBef>
            </a:pPr>
            <a:r>
              <a:rPr lang="en-US" sz="1200" dirty="0" smtClean="0"/>
              <a:t>Jonathan Feldman, UG</a:t>
            </a:r>
          </a:p>
          <a:p>
            <a:pPr eaLnBrk="0" hangingPunct="0">
              <a:spcBef>
                <a:spcPts val="0"/>
              </a:spcBef>
            </a:pPr>
            <a:r>
              <a:rPr lang="en-US" sz="1200" dirty="0" smtClean="0"/>
              <a:t>Carnegie Mellon</a:t>
            </a:r>
          </a:p>
          <a:p>
            <a:pPr eaLnBrk="0" hangingPunct="0">
              <a:spcBef>
                <a:spcPts val="0"/>
              </a:spcBef>
            </a:pPr>
            <a:endParaRPr lang="en-US" sz="1200" dirty="0"/>
          </a:p>
          <a:p>
            <a:pPr eaLnBrk="0" hangingPunct="0">
              <a:spcBef>
                <a:spcPts val="0"/>
              </a:spcBef>
            </a:pPr>
            <a:r>
              <a:rPr lang="en-US" sz="1200" dirty="0" smtClean="0"/>
              <a:t>Fan Wang, MS</a:t>
            </a:r>
          </a:p>
          <a:p>
            <a:pPr eaLnBrk="0" hangingPunct="0">
              <a:spcBef>
                <a:spcPts val="0"/>
              </a:spcBef>
            </a:pPr>
            <a:r>
              <a:rPr lang="en-US" sz="1200" dirty="0" smtClean="0"/>
              <a:t>Carnegie Mellon</a:t>
            </a:r>
          </a:p>
          <a:p>
            <a:pPr eaLnBrk="0" hangingPunct="0">
              <a:spcBef>
                <a:spcPts val="0"/>
              </a:spcBef>
            </a:pPr>
            <a:endParaRPr lang="en-US" sz="1200" dirty="0" smtClean="0"/>
          </a:p>
          <a:p>
            <a:pPr eaLnBrk="0" hangingPunct="0">
              <a:spcBef>
                <a:spcPts val="0"/>
              </a:spcBef>
            </a:pPr>
            <a:r>
              <a:rPr lang="en-US" sz="1200" dirty="0" smtClean="0"/>
              <a:t>Prof. Emeritus </a:t>
            </a:r>
            <a:r>
              <a:rPr lang="en-US" sz="1200" dirty="0" err="1" smtClean="0"/>
              <a:t>Urs</a:t>
            </a:r>
            <a:r>
              <a:rPr lang="en-US" sz="1200" dirty="0" smtClean="0"/>
              <a:t> </a:t>
            </a:r>
            <a:r>
              <a:rPr lang="en-US" sz="1200" dirty="0" err="1" smtClean="0"/>
              <a:t>Schlunegger</a:t>
            </a:r>
            <a:endParaRPr lang="en-US" sz="1200" dirty="0" smtClean="0"/>
          </a:p>
          <a:p>
            <a:pPr eaLnBrk="0" hangingPunct="0">
              <a:spcBef>
                <a:spcPts val="0"/>
              </a:spcBef>
            </a:pPr>
            <a:r>
              <a:rPr lang="en-US" sz="1200" dirty="0" smtClean="0"/>
              <a:t>Univ. of Bern</a:t>
            </a:r>
          </a:p>
          <a:p>
            <a:pPr eaLnBrk="0" hangingPunct="0">
              <a:spcBef>
                <a:spcPts val="0"/>
              </a:spcBef>
            </a:pPr>
            <a:endParaRPr lang="en-US" sz="1200" dirty="0"/>
          </a:p>
          <a:p>
            <a:pPr eaLnBrk="0" hangingPunct="0">
              <a:spcBef>
                <a:spcPts val="0"/>
              </a:spcBef>
            </a:pPr>
            <a:endParaRPr lang="en-US" sz="1200" dirty="0" smtClean="0"/>
          </a:p>
          <a:p>
            <a:pPr eaLnBrk="0" hangingPunct="0">
              <a:spcBef>
                <a:spcPts val="0"/>
              </a:spcBef>
            </a:pPr>
            <a:endParaRPr lang="en-US" sz="1200" dirty="0"/>
          </a:p>
        </p:txBody>
      </p:sp>
      <p:pic>
        <p:nvPicPr>
          <p:cNvPr id="34853" name="Picture 3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27860" y="1316905"/>
            <a:ext cx="450744" cy="450744"/>
          </a:xfrm>
          <a:prstGeom prst="rect">
            <a:avLst/>
          </a:prstGeom>
          <a:noFill/>
          <a:ln w="635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59" name="Picture 43" descr="Fan Wa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27859" y="2364471"/>
            <a:ext cx="446417" cy="446418"/>
          </a:xfrm>
          <a:prstGeom prst="rect">
            <a:avLst/>
          </a:prstGeom>
          <a:noFill/>
          <a:ln w="6350">
            <a:solidFill>
              <a:srgbClr val="FFC000"/>
            </a:solidFill>
          </a:ln>
          <a:extLst>
            <a:ext uri="{909E8E84-426E-40DD-AFC4-6F175D3DCCD1}">
              <a14:hiddenFill xmlns:a14="http://schemas.microsoft.com/office/drawing/2010/main">
                <a:solidFill>
                  <a:srgbClr val="FFFFFF"/>
                </a:solidFill>
              </a14:hiddenFill>
            </a:ext>
          </a:extLst>
        </p:spPr>
      </p:pic>
      <p:pic>
        <p:nvPicPr>
          <p:cNvPr id="34861" name="Picture 45" descr="Urs Schlunegg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27860" y="2921331"/>
            <a:ext cx="461572" cy="461573"/>
          </a:xfrm>
          <a:prstGeom prst="rect">
            <a:avLst/>
          </a:prstGeom>
          <a:noFill/>
          <a:ln w="6350">
            <a:solidFill>
              <a:srgbClr val="FFC000"/>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6868551" y="826479"/>
            <a:ext cx="2227766" cy="2862322"/>
          </a:xfrm>
          <a:prstGeom prst="rect">
            <a:avLst/>
          </a:prstGeom>
        </p:spPr>
        <p:txBody>
          <a:bodyPr wrap="square">
            <a:spAutoFit/>
          </a:bodyPr>
          <a:lstStyle/>
          <a:p>
            <a:r>
              <a:rPr lang="en-US" sz="1200" dirty="0" smtClean="0"/>
              <a:t>Prof. Rongchao Jin</a:t>
            </a:r>
          </a:p>
          <a:p>
            <a:r>
              <a:rPr lang="en-US" sz="1200" dirty="0" smtClean="0"/>
              <a:t>Carnegie Mellon</a:t>
            </a:r>
          </a:p>
          <a:p>
            <a:endParaRPr lang="en-US" sz="1200" dirty="0"/>
          </a:p>
          <a:p>
            <a:pPr eaLnBrk="0" hangingPunct="0">
              <a:spcBef>
                <a:spcPts val="0"/>
              </a:spcBef>
            </a:pPr>
            <a:r>
              <a:rPr lang="en-US" sz="1200" dirty="0"/>
              <a:t>Dr. David Sipe </a:t>
            </a:r>
          </a:p>
          <a:p>
            <a:pPr eaLnBrk="0" hangingPunct="0">
              <a:spcBef>
                <a:spcPts val="0"/>
              </a:spcBef>
            </a:pPr>
            <a:r>
              <a:rPr lang="en-US" sz="1200" dirty="0"/>
              <a:t>Carnegie Mellon    </a:t>
            </a:r>
          </a:p>
          <a:p>
            <a:endParaRPr lang="en-US" sz="1200" dirty="0" smtClean="0"/>
          </a:p>
          <a:p>
            <a:pPr eaLnBrk="0" hangingPunct="0">
              <a:spcBef>
                <a:spcPts val="0"/>
              </a:spcBef>
            </a:pPr>
            <a:r>
              <a:rPr lang="en-US" sz="1200" dirty="0" smtClean="0"/>
              <a:t>Dr</a:t>
            </a:r>
            <a:r>
              <a:rPr lang="en-US" sz="1200" dirty="0"/>
              <a:t>. Alex Aksenov     </a:t>
            </a:r>
          </a:p>
          <a:p>
            <a:pPr eaLnBrk="0" hangingPunct="0">
              <a:spcBef>
                <a:spcPts val="0"/>
              </a:spcBef>
            </a:pPr>
            <a:r>
              <a:rPr lang="en-US" sz="1200" dirty="0"/>
              <a:t>UC Davis</a:t>
            </a:r>
          </a:p>
          <a:p>
            <a:endParaRPr lang="en-US" sz="1200" dirty="0"/>
          </a:p>
          <a:p>
            <a:r>
              <a:rPr lang="en-US" sz="1200" dirty="0" smtClean="0"/>
              <a:t>Anna Czapar</a:t>
            </a:r>
          </a:p>
          <a:p>
            <a:r>
              <a:rPr lang="en-US" sz="1200" dirty="0" smtClean="0"/>
              <a:t>Case Western Reserve U</a:t>
            </a:r>
          </a:p>
          <a:p>
            <a:endParaRPr lang="en-US" sz="1200" dirty="0"/>
          </a:p>
          <a:p>
            <a:r>
              <a:rPr lang="en-US" sz="1200" dirty="0" smtClean="0"/>
              <a:t>Prof</a:t>
            </a:r>
            <a:r>
              <a:rPr lang="en-US" sz="1200" dirty="0"/>
              <a:t>. Nicole </a:t>
            </a:r>
            <a:r>
              <a:rPr lang="en-US" sz="1200" dirty="0" smtClean="0"/>
              <a:t>Steinmetz</a:t>
            </a:r>
          </a:p>
          <a:p>
            <a:r>
              <a:rPr lang="en-US" sz="1200" dirty="0" smtClean="0"/>
              <a:t>Case </a:t>
            </a:r>
            <a:r>
              <a:rPr lang="en-US" sz="1200" dirty="0"/>
              <a:t>Western Reserve </a:t>
            </a:r>
            <a:r>
              <a:rPr lang="en-US" sz="1200" dirty="0" smtClean="0"/>
              <a:t>U.</a:t>
            </a:r>
            <a:endParaRPr lang="en-US" sz="1200" dirty="0"/>
          </a:p>
          <a:p>
            <a:pPr eaLnBrk="0" hangingPunct="0">
              <a:spcBef>
                <a:spcPts val="0"/>
              </a:spcBef>
            </a:pPr>
            <a:endParaRPr lang="en-US" sz="1200" dirty="0"/>
          </a:p>
        </p:txBody>
      </p:sp>
      <p:cxnSp>
        <p:nvCxnSpPr>
          <p:cNvPr id="5" name="Straight Connector 4"/>
          <p:cNvCxnSpPr/>
          <p:nvPr/>
        </p:nvCxnSpPr>
        <p:spPr>
          <a:xfrm flipV="1">
            <a:off x="1605022" y="4081183"/>
            <a:ext cx="6014978" cy="34249"/>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5098766" y="5210222"/>
            <a:ext cx="1023037" cy="738664"/>
          </a:xfrm>
          <a:prstGeom prst="rect">
            <a:avLst/>
          </a:prstGeom>
        </p:spPr>
        <p:txBody>
          <a:bodyPr wrap="none">
            <a:spAutoFit/>
          </a:bodyPr>
          <a:lstStyle/>
          <a:p>
            <a:r>
              <a:rPr lang="en-US" i="1" dirty="0" smtClean="0"/>
              <a:t>VIPERdb2</a:t>
            </a:r>
          </a:p>
          <a:p>
            <a:endParaRPr lang="en-US" i="1" dirty="0"/>
          </a:p>
          <a:p>
            <a:r>
              <a:rPr lang="en-US" i="1" dirty="0" smtClean="0"/>
              <a:t>USDA </a:t>
            </a:r>
            <a:endParaRPr lang="en-US" dirty="0"/>
          </a:p>
        </p:txBody>
      </p:sp>
      <p:pic>
        <p:nvPicPr>
          <p:cNvPr id="25" name="Picture 16"/>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409778" y="2390998"/>
            <a:ext cx="450822" cy="495020"/>
          </a:xfrm>
          <a:prstGeom prst="rect">
            <a:avLst/>
          </a:prstGeom>
          <a:noFill/>
          <a:ln w="635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17"/>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388286" y="2971136"/>
            <a:ext cx="473378" cy="499266"/>
          </a:xfrm>
          <a:prstGeom prst="rect">
            <a:avLst/>
          </a:prstGeom>
          <a:noFill/>
          <a:ln w="635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1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83414" y="2370318"/>
            <a:ext cx="427075" cy="434840"/>
          </a:xfrm>
          <a:prstGeom prst="rect">
            <a:avLst/>
          </a:prstGeom>
          <a:noFill/>
          <a:ln w="635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02118" y="2921331"/>
            <a:ext cx="428505" cy="484773"/>
          </a:xfrm>
          <a:prstGeom prst="rect">
            <a:avLst/>
          </a:prstGeom>
          <a:noFill/>
          <a:ln w="635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95DCA369-8841-4B5D-99B4-622DECD0048C}" type="slidenum">
              <a:rPr lang="en-US" smtClean="0"/>
              <a:pPr/>
              <a:t>32</a:t>
            </a:fld>
            <a:endParaRPr lang="en-US"/>
          </a:p>
        </p:txBody>
      </p:sp>
      <p:pic>
        <p:nvPicPr>
          <p:cNvPr id="29" name="Picture 28"/>
          <p:cNvPicPr>
            <a:picLocks noChangeAspect="1"/>
          </p:cNvPicPr>
          <p:nvPr/>
        </p:nvPicPr>
        <p:blipFill>
          <a:blip r:embed="rId15">
            <a:duotone>
              <a:schemeClr val="accent1">
                <a:shade val="45000"/>
                <a:satMod val="135000"/>
              </a:schemeClr>
              <a:prstClr val="white"/>
            </a:duotone>
          </a:blip>
          <a:stretch>
            <a:fillRect/>
          </a:stretch>
        </p:blipFill>
        <p:spPr>
          <a:xfrm>
            <a:off x="3554098" y="6287997"/>
            <a:ext cx="2110754" cy="535173"/>
          </a:xfrm>
          <a:prstGeom prst="rect">
            <a:avLst/>
          </a:prstGeom>
        </p:spPr>
      </p:pic>
      <p:grpSp>
        <p:nvGrpSpPr>
          <p:cNvPr id="30" name="Group 29"/>
          <p:cNvGrpSpPr/>
          <p:nvPr/>
        </p:nvGrpSpPr>
        <p:grpSpPr>
          <a:xfrm>
            <a:off x="8109098" y="5879212"/>
            <a:ext cx="1034902" cy="978788"/>
            <a:chOff x="6910157" y="4961863"/>
            <a:chExt cx="2139331" cy="2108199"/>
          </a:xfrm>
        </p:grpSpPr>
        <p:pic>
          <p:nvPicPr>
            <p:cNvPr id="31" name="Picture 65" descr="sealgraphic"/>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228894" y="5281501"/>
              <a:ext cx="1508332" cy="1468924"/>
            </a:xfrm>
            <a:prstGeom prst="rect">
              <a:avLst/>
            </a:prstGeom>
            <a:solidFill>
              <a:schemeClr val="bg1"/>
            </a:solidFill>
          </p:spPr>
        </p:pic>
        <p:sp>
          <p:nvSpPr>
            <p:cNvPr id="32" name="Donut 31"/>
            <p:cNvSpPr/>
            <p:nvPr/>
          </p:nvSpPr>
          <p:spPr>
            <a:xfrm>
              <a:off x="6910157" y="4961863"/>
              <a:ext cx="2139331" cy="2108199"/>
            </a:xfrm>
            <a:prstGeom prst="donut">
              <a:avLst>
                <a:gd name="adj" fmla="val 15325"/>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6" name="Picture 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811550" y="4218035"/>
            <a:ext cx="1351855" cy="1358920"/>
          </a:xfrm>
          <a:prstGeom prst="rect">
            <a:avLst/>
          </a:prstGeom>
        </p:spPr>
      </p:pic>
      <p:pic>
        <p:nvPicPr>
          <p:cNvPr id="33" name="Picture 32"/>
          <p:cNvPicPr>
            <a:picLocks noChangeAspect="1"/>
          </p:cNvPicPr>
          <p:nvPr/>
        </p:nvPicPr>
        <p:blipFill>
          <a:blip r:embed="rId18"/>
          <a:stretch>
            <a:fillRect/>
          </a:stretch>
        </p:blipFill>
        <p:spPr>
          <a:xfrm>
            <a:off x="6409778" y="784096"/>
            <a:ext cx="456959" cy="509248"/>
          </a:xfrm>
          <a:prstGeom prst="rect">
            <a:avLst/>
          </a:prstGeom>
          <a:ln w="6350">
            <a:solidFill>
              <a:srgbClr val="FFC000"/>
            </a:solidFill>
          </a:ln>
        </p:spPr>
      </p:pic>
      <p:pic>
        <p:nvPicPr>
          <p:cNvPr id="34" name="Picture 33"/>
          <p:cNvPicPr>
            <a:picLocks noChangeAspect="1"/>
          </p:cNvPicPr>
          <p:nvPr/>
        </p:nvPicPr>
        <p:blipFill>
          <a:blip r:embed="rId19"/>
          <a:stretch>
            <a:fillRect/>
          </a:stretch>
        </p:blipFill>
        <p:spPr>
          <a:xfrm>
            <a:off x="383414" y="712321"/>
            <a:ext cx="446058" cy="516238"/>
          </a:xfrm>
          <a:prstGeom prst="rect">
            <a:avLst/>
          </a:prstGeom>
          <a:ln w="6350">
            <a:solidFill>
              <a:srgbClr val="FFC000"/>
            </a:solidFill>
          </a:ln>
        </p:spPr>
      </p:pic>
      <p:pic>
        <p:nvPicPr>
          <p:cNvPr id="10" name="Picture 9"/>
          <p:cNvPicPr>
            <a:picLocks noChangeAspect="1"/>
          </p:cNvPicPr>
          <p:nvPr/>
        </p:nvPicPr>
        <p:blipFill>
          <a:blip r:embed="rId20"/>
          <a:stretch>
            <a:fillRect/>
          </a:stretch>
        </p:blipFill>
        <p:spPr>
          <a:xfrm>
            <a:off x="377818" y="1295292"/>
            <a:ext cx="451654" cy="492827"/>
          </a:xfrm>
          <a:prstGeom prst="rect">
            <a:avLst/>
          </a:prstGeom>
          <a:ln w="6350">
            <a:solidFill>
              <a:srgbClr val="FFC000"/>
            </a:solidFill>
          </a:ln>
        </p:spPr>
      </p:pic>
      <p:pic>
        <p:nvPicPr>
          <p:cNvPr id="37" name="Picture 36"/>
          <p:cNvPicPr>
            <a:picLocks noChangeAspect="1"/>
          </p:cNvPicPr>
          <p:nvPr/>
        </p:nvPicPr>
        <p:blipFill>
          <a:blip r:embed="rId21"/>
          <a:stretch>
            <a:fillRect/>
          </a:stretch>
        </p:blipFill>
        <p:spPr>
          <a:xfrm>
            <a:off x="402118" y="3507923"/>
            <a:ext cx="427354" cy="491289"/>
          </a:xfrm>
          <a:prstGeom prst="rect">
            <a:avLst/>
          </a:prstGeom>
          <a:ln>
            <a:solidFill>
              <a:srgbClr val="FFC000"/>
            </a:solidFill>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436"/>
            <a:ext cx="9203245" cy="6902435"/>
          </a:xfrm>
          <a:prstGeom prst="rect">
            <a:avLst/>
          </a:prstGeom>
        </p:spPr>
      </p:pic>
      <p:sp>
        <p:nvSpPr>
          <p:cNvPr id="3" name="Slide Number Placeholder 2"/>
          <p:cNvSpPr>
            <a:spLocks noGrp="1"/>
          </p:cNvSpPr>
          <p:nvPr>
            <p:ph type="sldNum" sz="quarter" idx="12"/>
          </p:nvPr>
        </p:nvSpPr>
        <p:spPr/>
        <p:txBody>
          <a:bodyPr/>
          <a:lstStyle/>
          <a:p>
            <a:fld id="{95DCA369-8841-4B5D-99B4-622DECD0048C}" type="slidenum">
              <a:rPr lang="en-US" smtClean="0"/>
              <a:pPr/>
              <a:t>33</a:t>
            </a:fld>
            <a:endParaRPr lang="en-US"/>
          </a:p>
        </p:txBody>
      </p:sp>
      <p:sp>
        <p:nvSpPr>
          <p:cNvPr id="4" name="Content Placeholder 2"/>
          <p:cNvSpPr txBox="1">
            <a:spLocks/>
          </p:cNvSpPr>
          <p:nvPr/>
        </p:nvSpPr>
        <p:spPr>
          <a:xfrm>
            <a:off x="351536" y="157193"/>
            <a:ext cx="8229600" cy="1650462"/>
          </a:xfrm>
          <a:prstGeom prst="rect">
            <a:avLst/>
          </a:prstGeom>
        </p:spPr>
        <p:txBody>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1600" b="1" kern="0" dirty="0" smtClean="0"/>
              <a:t>In memory of </a:t>
            </a:r>
          </a:p>
          <a:p>
            <a:pPr marL="0" indent="0" algn="ctr">
              <a:buFontTx/>
              <a:buNone/>
            </a:pPr>
            <a:r>
              <a:rPr lang="en-US" sz="1600" b="1" kern="0" dirty="0" smtClean="0"/>
              <a:t>Urs P. </a:t>
            </a:r>
            <a:r>
              <a:rPr lang="en-US" sz="1600" b="1" kern="0" dirty="0" err="1" smtClean="0"/>
              <a:t>Schlunegger</a:t>
            </a:r>
            <a:endParaRPr lang="en-US" sz="1600" b="1" kern="0" dirty="0" smtClean="0"/>
          </a:p>
          <a:p>
            <a:pPr marL="0" indent="0" algn="ctr">
              <a:buFontTx/>
              <a:buNone/>
            </a:pPr>
            <a:endParaRPr lang="en-US" sz="1600" b="1" kern="0" dirty="0" smtClean="0"/>
          </a:p>
          <a:p>
            <a:pPr marL="0" indent="0" algn="ctr">
              <a:buFontTx/>
              <a:buNone/>
            </a:pPr>
            <a:r>
              <a:rPr lang="en-US" sz="1400" b="1" kern="0" dirty="0" smtClean="0"/>
              <a:t>September 27, 1934 - September 28, 2015</a:t>
            </a:r>
          </a:p>
          <a:p>
            <a:endParaRPr lang="en-US" sz="1600" b="1" kern="0" dirty="0"/>
          </a:p>
        </p:txBody>
      </p:sp>
    </p:spTree>
    <p:extLst>
      <p:ext uri="{BB962C8B-B14F-4D97-AF65-F5344CB8AC3E}">
        <p14:creationId xmlns:p14="http://schemas.microsoft.com/office/powerpoint/2010/main" val="31649509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021" name="Oval 29"/>
          <p:cNvSpPr>
            <a:spLocks noChangeArrowheads="1"/>
          </p:cNvSpPr>
          <p:nvPr/>
        </p:nvSpPr>
        <p:spPr bwMode="auto">
          <a:xfrm>
            <a:off x="316865" y="2273300"/>
            <a:ext cx="242888" cy="249238"/>
          </a:xfrm>
          <a:prstGeom prst="ellipse">
            <a:avLst/>
          </a:prstGeom>
          <a:solidFill>
            <a:srgbClr val="3333FF"/>
          </a:solidFill>
          <a:ln w="12700">
            <a:solidFill>
              <a:schemeClr va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999" name="Rectangle 7"/>
          <p:cNvSpPr>
            <a:spLocks noChangeArrowheads="1"/>
          </p:cNvSpPr>
          <p:nvPr/>
        </p:nvSpPr>
        <p:spPr bwMode="auto">
          <a:xfrm>
            <a:off x="381953" y="4132263"/>
            <a:ext cx="4065587" cy="221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dirty="0">
                <a:solidFill>
                  <a:srgbClr val="FFFFFF"/>
                </a:solidFill>
              </a:rPr>
              <a:t>The Cooper pairs break from thermal excitation or by the phonon energy available after particle collision.</a:t>
            </a:r>
          </a:p>
          <a:p>
            <a:endParaRPr lang="en-US" dirty="0">
              <a:solidFill>
                <a:srgbClr val="FFFFFF"/>
              </a:solidFill>
            </a:endParaRPr>
          </a:p>
          <a:p>
            <a:r>
              <a:rPr lang="en-US" dirty="0">
                <a:solidFill>
                  <a:srgbClr val="FFFFFF"/>
                </a:solidFill>
              </a:rPr>
              <a:t> </a:t>
            </a:r>
            <a:r>
              <a:rPr lang="en-US" b="1" dirty="0">
                <a:solidFill>
                  <a:srgbClr val="FFFFFF"/>
                </a:solidFill>
              </a:rPr>
              <a:t>∆</a:t>
            </a:r>
            <a:r>
              <a:rPr lang="en-US" dirty="0">
                <a:solidFill>
                  <a:srgbClr val="FFFFFF"/>
                </a:solidFill>
              </a:rPr>
              <a:t> is the band gap parameter of the superconductor. (~</a:t>
            </a:r>
            <a:r>
              <a:rPr lang="en-US" dirty="0" err="1">
                <a:solidFill>
                  <a:srgbClr val="FFFFFF"/>
                </a:solidFill>
              </a:rPr>
              <a:t>meV</a:t>
            </a:r>
            <a:r>
              <a:rPr lang="en-US" dirty="0">
                <a:solidFill>
                  <a:srgbClr val="FFFFFF"/>
                </a:solidFill>
              </a:rPr>
              <a:t>)</a:t>
            </a:r>
          </a:p>
          <a:p>
            <a:endParaRPr lang="en-US" dirty="0">
              <a:solidFill>
                <a:srgbClr val="FFFFFF"/>
              </a:solidFill>
            </a:endParaRPr>
          </a:p>
          <a:p>
            <a:r>
              <a:rPr lang="en-US" dirty="0">
                <a:solidFill>
                  <a:srgbClr val="FFFFFF"/>
                </a:solidFill>
              </a:rPr>
              <a:t> The amount of energy required to break a Cooper pair is 2</a:t>
            </a:r>
            <a:r>
              <a:rPr lang="en-US" i="1" dirty="0">
                <a:solidFill>
                  <a:srgbClr val="FFFFFF"/>
                </a:solidFill>
              </a:rPr>
              <a:t>∆.</a:t>
            </a:r>
            <a:endParaRPr lang="en-US" dirty="0">
              <a:solidFill>
                <a:srgbClr val="FFFFFF"/>
              </a:solidFill>
            </a:endParaRPr>
          </a:p>
          <a:p>
            <a:pPr eaLnBrk="0" hangingPunct="0"/>
            <a:endParaRPr lang="en-US" dirty="0">
              <a:solidFill>
                <a:srgbClr val="FFFFFF"/>
              </a:solidFill>
            </a:endParaRPr>
          </a:p>
        </p:txBody>
      </p:sp>
      <p:sp>
        <p:nvSpPr>
          <p:cNvPr id="85001" name="Text Box 9"/>
          <p:cNvSpPr txBox="1">
            <a:spLocks noChangeArrowheads="1"/>
          </p:cNvSpPr>
          <p:nvPr/>
        </p:nvSpPr>
        <p:spPr bwMode="auto">
          <a:xfrm>
            <a:off x="1478915" y="6311900"/>
            <a:ext cx="1227138" cy="314325"/>
          </a:xfrm>
          <a:prstGeom prst="rect">
            <a:avLst/>
          </a:prstGeom>
          <a:noFill/>
          <a:ln w="9525">
            <a:solidFill>
              <a:srgbClr val="E6AEF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solidFill>
                  <a:srgbClr val="FFFFFF"/>
                </a:solidFill>
              </a:rPr>
              <a:t>KE</a:t>
            </a:r>
            <a:r>
              <a:rPr lang="en-US" baseline="-25000">
                <a:solidFill>
                  <a:srgbClr val="FFFFFF"/>
                </a:solidFill>
              </a:rPr>
              <a:t>ion</a:t>
            </a:r>
            <a:r>
              <a:rPr lang="en-US">
                <a:solidFill>
                  <a:srgbClr val="FFFFFF"/>
                </a:solidFill>
              </a:rPr>
              <a:t> &gt;&gt; 2</a:t>
            </a:r>
            <a:r>
              <a:rPr lang="en-US">
                <a:solidFill>
                  <a:srgbClr val="FFFFFF"/>
                </a:solidFill>
                <a:latin typeface="Garamond" pitchFamily="18" charset="0"/>
              </a:rPr>
              <a:t>∆ </a:t>
            </a:r>
            <a:r>
              <a:rPr lang="en-US">
                <a:solidFill>
                  <a:srgbClr val="FFFFFF"/>
                </a:solidFill>
              </a:rPr>
              <a:t>! </a:t>
            </a:r>
          </a:p>
        </p:txBody>
      </p:sp>
      <p:sp>
        <p:nvSpPr>
          <p:cNvPr id="85002" name="Rectangle 10"/>
          <p:cNvSpPr>
            <a:spLocks noChangeArrowheads="1"/>
          </p:cNvSpPr>
          <p:nvPr/>
        </p:nvSpPr>
        <p:spPr bwMode="auto">
          <a:xfrm>
            <a:off x="2252028" y="2935084"/>
            <a:ext cx="2189797" cy="1092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300" dirty="0">
                <a:solidFill>
                  <a:srgbClr val="FFFFFF"/>
                </a:solidFill>
              </a:rPr>
              <a:t>T</a:t>
            </a:r>
            <a:r>
              <a:rPr lang="en-US" sz="1300" baseline="-25000" dirty="0">
                <a:solidFill>
                  <a:srgbClr val="FFFFFF"/>
                </a:solidFill>
              </a:rPr>
              <a:t>c</a:t>
            </a:r>
            <a:r>
              <a:rPr lang="en-US" sz="1300" dirty="0">
                <a:solidFill>
                  <a:srgbClr val="FFFFFF"/>
                </a:solidFill>
              </a:rPr>
              <a:t> (tunnel current) is proportional to the number of quasi-particles formed which is proportional to the collision energy.</a:t>
            </a:r>
          </a:p>
        </p:txBody>
      </p:sp>
      <p:sp>
        <p:nvSpPr>
          <p:cNvPr id="85004" name="Oval 12"/>
          <p:cNvSpPr>
            <a:spLocks noChangeArrowheads="1"/>
          </p:cNvSpPr>
          <p:nvPr/>
        </p:nvSpPr>
        <p:spPr bwMode="auto">
          <a:xfrm>
            <a:off x="593224" y="2328863"/>
            <a:ext cx="134937" cy="138112"/>
          </a:xfrm>
          <a:prstGeom prst="ellipse">
            <a:avLst/>
          </a:prstGeom>
          <a:solidFill>
            <a:srgbClr val="00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05" name="Text Box 13"/>
          <p:cNvSpPr txBox="1">
            <a:spLocks noChangeArrowheads="1"/>
          </p:cNvSpPr>
          <p:nvPr/>
        </p:nvSpPr>
        <p:spPr bwMode="auto">
          <a:xfrm>
            <a:off x="240665" y="2305050"/>
            <a:ext cx="2270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dirty="0"/>
              <a:t>+</a:t>
            </a:r>
          </a:p>
        </p:txBody>
      </p:sp>
      <p:sp>
        <p:nvSpPr>
          <p:cNvPr id="85007" name="Text Box 15"/>
          <p:cNvSpPr txBox="1">
            <a:spLocks noChangeArrowheads="1"/>
          </p:cNvSpPr>
          <p:nvPr/>
        </p:nvSpPr>
        <p:spPr bwMode="auto">
          <a:xfrm>
            <a:off x="343853" y="3154363"/>
            <a:ext cx="17843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1200" dirty="0">
                <a:solidFill>
                  <a:srgbClr val="FFFFFF"/>
                </a:solidFill>
              </a:rPr>
              <a:t>15 </a:t>
            </a:r>
            <a:r>
              <a:rPr lang="en-US" sz="1200" dirty="0">
                <a:solidFill>
                  <a:srgbClr val="FFFFFF"/>
                </a:solidFill>
                <a:cs typeface="Arial" charset="0"/>
              </a:rPr>
              <a:t>Ǻ  o</a:t>
            </a:r>
            <a:r>
              <a:rPr lang="en-US" sz="1200" dirty="0">
                <a:solidFill>
                  <a:srgbClr val="FFFFFF"/>
                </a:solidFill>
              </a:rPr>
              <a:t>xide barrier</a:t>
            </a:r>
          </a:p>
        </p:txBody>
      </p:sp>
      <p:sp>
        <p:nvSpPr>
          <p:cNvPr id="85008" name="Freeform 16" descr="Wide downward diagonal"/>
          <p:cNvSpPr>
            <a:spLocks/>
          </p:cNvSpPr>
          <p:nvPr/>
        </p:nvSpPr>
        <p:spPr bwMode="auto">
          <a:xfrm>
            <a:off x="1766253" y="1754188"/>
            <a:ext cx="330200" cy="895350"/>
          </a:xfrm>
          <a:custGeom>
            <a:avLst/>
            <a:gdLst>
              <a:gd name="T0" fmla="*/ 141 w 252"/>
              <a:gd name="T1" fmla="*/ 46 h 936"/>
              <a:gd name="T2" fmla="*/ 139 w 252"/>
              <a:gd name="T3" fmla="*/ 362 h 936"/>
              <a:gd name="T4" fmla="*/ 123 w 252"/>
              <a:gd name="T5" fmla="*/ 426 h 936"/>
              <a:gd name="T6" fmla="*/ 77 w 252"/>
              <a:gd name="T7" fmla="*/ 446 h 936"/>
              <a:gd name="T8" fmla="*/ 55 w 252"/>
              <a:gd name="T9" fmla="*/ 446 h 936"/>
              <a:gd name="T10" fmla="*/ 15 w 252"/>
              <a:gd name="T11" fmla="*/ 458 h 936"/>
              <a:gd name="T12" fmla="*/ 3 w 252"/>
              <a:gd name="T13" fmla="*/ 496 h 936"/>
              <a:gd name="T14" fmla="*/ 1 w 252"/>
              <a:gd name="T15" fmla="*/ 578 h 936"/>
              <a:gd name="T16" fmla="*/ 9 w 252"/>
              <a:gd name="T17" fmla="*/ 790 h 936"/>
              <a:gd name="T18" fmla="*/ 3 w 252"/>
              <a:gd name="T19" fmla="*/ 914 h 936"/>
              <a:gd name="T20" fmla="*/ 29 w 252"/>
              <a:gd name="T21" fmla="*/ 922 h 936"/>
              <a:gd name="T22" fmla="*/ 55 w 252"/>
              <a:gd name="T23" fmla="*/ 926 h 936"/>
              <a:gd name="T24" fmla="*/ 105 w 252"/>
              <a:gd name="T25" fmla="*/ 924 h 936"/>
              <a:gd name="T26" fmla="*/ 111 w 252"/>
              <a:gd name="T27" fmla="*/ 910 h 936"/>
              <a:gd name="T28" fmla="*/ 109 w 252"/>
              <a:gd name="T29" fmla="*/ 862 h 936"/>
              <a:gd name="T30" fmla="*/ 109 w 252"/>
              <a:gd name="T31" fmla="*/ 776 h 936"/>
              <a:gd name="T32" fmla="*/ 111 w 252"/>
              <a:gd name="T33" fmla="*/ 582 h 936"/>
              <a:gd name="T34" fmla="*/ 127 w 252"/>
              <a:gd name="T35" fmla="*/ 548 h 936"/>
              <a:gd name="T36" fmla="*/ 175 w 252"/>
              <a:gd name="T37" fmla="*/ 544 h 936"/>
              <a:gd name="T38" fmla="*/ 217 w 252"/>
              <a:gd name="T39" fmla="*/ 544 h 936"/>
              <a:gd name="T40" fmla="*/ 243 w 252"/>
              <a:gd name="T41" fmla="*/ 512 h 936"/>
              <a:gd name="T42" fmla="*/ 247 w 252"/>
              <a:gd name="T43" fmla="*/ 350 h 936"/>
              <a:gd name="T44" fmla="*/ 247 w 252"/>
              <a:gd name="T45" fmla="*/ 122 h 936"/>
              <a:gd name="T46" fmla="*/ 247 w 252"/>
              <a:gd name="T47" fmla="*/ 68 h 936"/>
              <a:gd name="T48" fmla="*/ 215 w 252"/>
              <a:gd name="T49" fmla="*/ 84 h 936"/>
              <a:gd name="T50" fmla="*/ 191 w 252"/>
              <a:gd name="T51" fmla="*/ 60 h 936"/>
              <a:gd name="T52" fmla="*/ 177 w 252"/>
              <a:gd name="T53" fmla="*/ 84 h 936"/>
              <a:gd name="T54" fmla="*/ 141 w 252"/>
              <a:gd name="T55" fmla="*/ 46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2" h="936">
                <a:moveTo>
                  <a:pt x="141" y="46"/>
                </a:moveTo>
                <a:cubicBezTo>
                  <a:pt x="135" y="92"/>
                  <a:pt x="142" y="299"/>
                  <a:pt x="139" y="362"/>
                </a:cubicBezTo>
                <a:cubicBezTo>
                  <a:pt x="136" y="425"/>
                  <a:pt x="133" y="412"/>
                  <a:pt x="123" y="426"/>
                </a:cubicBezTo>
                <a:cubicBezTo>
                  <a:pt x="113" y="440"/>
                  <a:pt x="88" y="443"/>
                  <a:pt x="77" y="446"/>
                </a:cubicBezTo>
                <a:cubicBezTo>
                  <a:pt x="66" y="449"/>
                  <a:pt x="65" y="444"/>
                  <a:pt x="55" y="446"/>
                </a:cubicBezTo>
                <a:cubicBezTo>
                  <a:pt x="45" y="448"/>
                  <a:pt x="24" y="450"/>
                  <a:pt x="15" y="458"/>
                </a:cubicBezTo>
                <a:cubicBezTo>
                  <a:pt x="6" y="466"/>
                  <a:pt x="5" y="476"/>
                  <a:pt x="3" y="496"/>
                </a:cubicBezTo>
                <a:cubicBezTo>
                  <a:pt x="1" y="516"/>
                  <a:pt x="0" y="529"/>
                  <a:pt x="1" y="578"/>
                </a:cubicBezTo>
                <a:cubicBezTo>
                  <a:pt x="2" y="627"/>
                  <a:pt x="9" y="734"/>
                  <a:pt x="9" y="790"/>
                </a:cubicBezTo>
                <a:cubicBezTo>
                  <a:pt x="9" y="846"/>
                  <a:pt x="0" y="892"/>
                  <a:pt x="3" y="914"/>
                </a:cubicBezTo>
                <a:cubicBezTo>
                  <a:pt x="6" y="936"/>
                  <a:pt x="20" y="920"/>
                  <a:pt x="29" y="922"/>
                </a:cubicBezTo>
                <a:cubicBezTo>
                  <a:pt x="38" y="924"/>
                  <a:pt x="42" y="926"/>
                  <a:pt x="55" y="926"/>
                </a:cubicBezTo>
                <a:cubicBezTo>
                  <a:pt x="68" y="926"/>
                  <a:pt x="96" y="927"/>
                  <a:pt x="105" y="924"/>
                </a:cubicBezTo>
                <a:cubicBezTo>
                  <a:pt x="114" y="921"/>
                  <a:pt x="110" y="920"/>
                  <a:pt x="111" y="910"/>
                </a:cubicBezTo>
                <a:cubicBezTo>
                  <a:pt x="112" y="900"/>
                  <a:pt x="109" y="884"/>
                  <a:pt x="109" y="862"/>
                </a:cubicBezTo>
                <a:cubicBezTo>
                  <a:pt x="109" y="840"/>
                  <a:pt x="109" y="823"/>
                  <a:pt x="109" y="776"/>
                </a:cubicBezTo>
                <a:cubicBezTo>
                  <a:pt x="109" y="729"/>
                  <a:pt x="108" y="620"/>
                  <a:pt x="111" y="582"/>
                </a:cubicBezTo>
                <a:cubicBezTo>
                  <a:pt x="114" y="544"/>
                  <a:pt x="116" y="554"/>
                  <a:pt x="127" y="548"/>
                </a:cubicBezTo>
                <a:cubicBezTo>
                  <a:pt x="138" y="542"/>
                  <a:pt x="160" y="545"/>
                  <a:pt x="175" y="544"/>
                </a:cubicBezTo>
                <a:cubicBezTo>
                  <a:pt x="190" y="543"/>
                  <a:pt x="206" y="549"/>
                  <a:pt x="217" y="544"/>
                </a:cubicBezTo>
                <a:cubicBezTo>
                  <a:pt x="228" y="539"/>
                  <a:pt x="238" y="544"/>
                  <a:pt x="243" y="512"/>
                </a:cubicBezTo>
                <a:cubicBezTo>
                  <a:pt x="248" y="480"/>
                  <a:pt x="246" y="415"/>
                  <a:pt x="247" y="350"/>
                </a:cubicBezTo>
                <a:cubicBezTo>
                  <a:pt x="248" y="285"/>
                  <a:pt x="247" y="169"/>
                  <a:pt x="247" y="122"/>
                </a:cubicBezTo>
                <a:cubicBezTo>
                  <a:pt x="247" y="75"/>
                  <a:pt x="252" y="74"/>
                  <a:pt x="247" y="68"/>
                </a:cubicBezTo>
                <a:cubicBezTo>
                  <a:pt x="242" y="62"/>
                  <a:pt x="224" y="85"/>
                  <a:pt x="215" y="84"/>
                </a:cubicBezTo>
                <a:cubicBezTo>
                  <a:pt x="206" y="83"/>
                  <a:pt x="197" y="60"/>
                  <a:pt x="191" y="60"/>
                </a:cubicBezTo>
                <a:cubicBezTo>
                  <a:pt x="185" y="60"/>
                  <a:pt x="184" y="85"/>
                  <a:pt x="177" y="84"/>
                </a:cubicBezTo>
                <a:cubicBezTo>
                  <a:pt x="170" y="83"/>
                  <a:pt x="147" y="0"/>
                  <a:pt x="141" y="46"/>
                </a:cubicBezTo>
                <a:close/>
              </a:path>
            </a:pathLst>
          </a:custGeom>
          <a:pattFill prst="wdDnDiag">
            <a:fgClr>
              <a:srgbClr val="000000"/>
            </a:fgClr>
            <a:bgClr>
              <a:schemeClr val="hlink"/>
            </a:bgClr>
          </a:pattFill>
          <a:ln w="9525">
            <a:solidFill>
              <a:srgbClr val="FFFF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09" name="Freeform 17" descr="Wide upward diagonal"/>
          <p:cNvSpPr>
            <a:spLocks/>
          </p:cNvSpPr>
          <p:nvPr/>
        </p:nvSpPr>
        <p:spPr bwMode="auto">
          <a:xfrm>
            <a:off x="1945640" y="2249488"/>
            <a:ext cx="149225" cy="598487"/>
          </a:xfrm>
          <a:custGeom>
            <a:avLst/>
            <a:gdLst>
              <a:gd name="T0" fmla="*/ 2 w 114"/>
              <a:gd name="T1" fmla="*/ 574 h 624"/>
              <a:gd name="T2" fmla="*/ 4 w 114"/>
              <a:gd name="T3" fmla="*/ 292 h 624"/>
              <a:gd name="T4" fmla="*/ 4 w 114"/>
              <a:gd name="T5" fmla="*/ 166 h 624"/>
              <a:gd name="T6" fmla="*/ 4 w 114"/>
              <a:gd name="T7" fmla="*/ 72 h 624"/>
              <a:gd name="T8" fmla="*/ 4 w 114"/>
              <a:gd name="T9" fmla="*/ 42 h 624"/>
              <a:gd name="T10" fmla="*/ 4 w 114"/>
              <a:gd name="T11" fmla="*/ 30 h 624"/>
              <a:gd name="T12" fmla="*/ 20 w 114"/>
              <a:gd name="T13" fmla="*/ 22 h 624"/>
              <a:gd name="T14" fmla="*/ 76 w 114"/>
              <a:gd name="T15" fmla="*/ 22 h 624"/>
              <a:gd name="T16" fmla="*/ 96 w 114"/>
              <a:gd name="T17" fmla="*/ 22 h 624"/>
              <a:gd name="T18" fmla="*/ 106 w 114"/>
              <a:gd name="T19" fmla="*/ 36 h 624"/>
              <a:gd name="T20" fmla="*/ 106 w 114"/>
              <a:gd name="T21" fmla="*/ 54 h 624"/>
              <a:gd name="T22" fmla="*/ 106 w 114"/>
              <a:gd name="T23" fmla="*/ 72 h 624"/>
              <a:gd name="T24" fmla="*/ 102 w 114"/>
              <a:gd name="T25" fmla="*/ 486 h 624"/>
              <a:gd name="T26" fmla="*/ 108 w 114"/>
              <a:gd name="T27" fmla="*/ 584 h 624"/>
              <a:gd name="T28" fmla="*/ 108 w 114"/>
              <a:gd name="T29" fmla="*/ 604 h 624"/>
              <a:gd name="T30" fmla="*/ 74 w 114"/>
              <a:gd name="T31" fmla="*/ 576 h 624"/>
              <a:gd name="T32" fmla="*/ 52 w 114"/>
              <a:gd name="T33" fmla="*/ 594 h 624"/>
              <a:gd name="T34" fmla="*/ 34 w 114"/>
              <a:gd name="T35" fmla="*/ 570 h 624"/>
              <a:gd name="T36" fmla="*/ 16 w 114"/>
              <a:gd name="T37" fmla="*/ 592 h 624"/>
              <a:gd name="T38" fmla="*/ 2 w 114"/>
              <a:gd name="T39" fmla="*/ 574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4" h="624">
                <a:moveTo>
                  <a:pt x="2" y="574"/>
                </a:moveTo>
                <a:cubicBezTo>
                  <a:pt x="0" y="524"/>
                  <a:pt x="4" y="360"/>
                  <a:pt x="4" y="292"/>
                </a:cubicBezTo>
                <a:cubicBezTo>
                  <a:pt x="4" y="224"/>
                  <a:pt x="4" y="203"/>
                  <a:pt x="4" y="166"/>
                </a:cubicBezTo>
                <a:cubicBezTo>
                  <a:pt x="4" y="129"/>
                  <a:pt x="4" y="93"/>
                  <a:pt x="4" y="72"/>
                </a:cubicBezTo>
                <a:cubicBezTo>
                  <a:pt x="4" y="51"/>
                  <a:pt x="4" y="49"/>
                  <a:pt x="4" y="42"/>
                </a:cubicBezTo>
                <a:cubicBezTo>
                  <a:pt x="4" y="35"/>
                  <a:pt x="1" y="33"/>
                  <a:pt x="4" y="30"/>
                </a:cubicBezTo>
                <a:cubicBezTo>
                  <a:pt x="7" y="27"/>
                  <a:pt x="8" y="23"/>
                  <a:pt x="20" y="22"/>
                </a:cubicBezTo>
                <a:cubicBezTo>
                  <a:pt x="32" y="21"/>
                  <a:pt x="63" y="22"/>
                  <a:pt x="76" y="22"/>
                </a:cubicBezTo>
                <a:cubicBezTo>
                  <a:pt x="89" y="22"/>
                  <a:pt x="91" y="20"/>
                  <a:pt x="96" y="22"/>
                </a:cubicBezTo>
                <a:cubicBezTo>
                  <a:pt x="101" y="24"/>
                  <a:pt x="104" y="31"/>
                  <a:pt x="106" y="36"/>
                </a:cubicBezTo>
                <a:cubicBezTo>
                  <a:pt x="108" y="41"/>
                  <a:pt x="106" y="48"/>
                  <a:pt x="106" y="54"/>
                </a:cubicBezTo>
                <a:cubicBezTo>
                  <a:pt x="106" y="60"/>
                  <a:pt x="107" y="0"/>
                  <a:pt x="106" y="72"/>
                </a:cubicBezTo>
                <a:cubicBezTo>
                  <a:pt x="105" y="144"/>
                  <a:pt x="102" y="401"/>
                  <a:pt x="102" y="486"/>
                </a:cubicBezTo>
                <a:cubicBezTo>
                  <a:pt x="102" y="571"/>
                  <a:pt x="107" y="564"/>
                  <a:pt x="108" y="584"/>
                </a:cubicBezTo>
                <a:cubicBezTo>
                  <a:pt x="109" y="604"/>
                  <a:pt x="114" y="605"/>
                  <a:pt x="108" y="604"/>
                </a:cubicBezTo>
                <a:cubicBezTo>
                  <a:pt x="102" y="603"/>
                  <a:pt x="83" y="578"/>
                  <a:pt x="74" y="576"/>
                </a:cubicBezTo>
                <a:cubicBezTo>
                  <a:pt x="65" y="574"/>
                  <a:pt x="59" y="595"/>
                  <a:pt x="52" y="594"/>
                </a:cubicBezTo>
                <a:cubicBezTo>
                  <a:pt x="45" y="593"/>
                  <a:pt x="40" y="570"/>
                  <a:pt x="34" y="570"/>
                </a:cubicBezTo>
                <a:cubicBezTo>
                  <a:pt x="28" y="570"/>
                  <a:pt x="21" y="592"/>
                  <a:pt x="16" y="592"/>
                </a:cubicBezTo>
                <a:cubicBezTo>
                  <a:pt x="11" y="592"/>
                  <a:pt x="4" y="624"/>
                  <a:pt x="2" y="574"/>
                </a:cubicBezTo>
                <a:close/>
              </a:path>
            </a:pathLst>
          </a:custGeom>
          <a:pattFill prst="wdUpDiag">
            <a:fgClr>
              <a:srgbClr val="3333FF"/>
            </a:fgClr>
            <a:bgClr>
              <a:schemeClr val="tx1"/>
            </a:bgClr>
          </a:pattFill>
          <a:ln w="9525">
            <a:solidFill>
              <a:srgbClr val="E6AEF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10" name="Freeform 18"/>
          <p:cNvSpPr>
            <a:spLocks/>
          </p:cNvSpPr>
          <p:nvPr/>
        </p:nvSpPr>
        <p:spPr bwMode="auto">
          <a:xfrm>
            <a:off x="1926590" y="2251075"/>
            <a:ext cx="161925" cy="387350"/>
          </a:xfrm>
          <a:custGeom>
            <a:avLst/>
            <a:gdLst>
              <a:gd name="T0" fmla="*/ 4 w 112"/>
              <a:gd name="T1" fmla="*/ 365 h 365"/>
              <a:gd name="T2" fmla="*/ 2 w 112"/>
              <a:gd name="T3" fmla="*/ 149 h 365"/>
              <a:gd name="T4" fmla="*/ 2 w 112"/>
              <a:gd name="T5" fmla="*/ 49 h 365"/>
              <a:gd name="T6" fmla="*/ 2 w 112"/>
              <a:gd name="T7" fmla="*/ 25 h 365"/>
              <a:gd name="T8" fmla="*/ 2 w 112"/>
              <a:gd name="T9" fmla="*/ 11 h 365"/>
              <a:gd name="T10" fmla="*/ 14 w 112"/>
              <a:gd name="T11" fmla="*/ 7 h 365"/>
              <a:gd name="T12" fmla="*/ 50 w 112"/>
              <a:gd name="T13" fmla="*/ 1 h 365"/>
              <a:gd name="T14" fmla="*/ 84 w 112"/>
              <a:gd name="T15" fmla="*/ 1 h 365"/>
              <a:gd name="T16" fmla="*/ 112 w 112"/>
              <a:gd name="T17" fmla="*/ 1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365">
                <a:moveTo>
                  <a:pt x="4" y="365"/>
                </a:moveTo>
                <a:cubicBezTo>
                  <a:pt x="3" y="283"/>
                  <a:pt x="2" y="202"/>
                  <a:pt x="2" y="149"/>
                </a:cubicBezTo>
                <a:cubicBezTo>
                  <a:pt x="2" y="96"/>
                  <a:pt x="2" y="70"/>
                  <a:pt x="2" y="49"/>
                </a:cubicBezTo>
                <a:cubicBezTo>
                  <a:pt x="2" y="28"/>
                  <a:pt x="2" y="31"/>
                  <a:pt x="2" y="25"/>
                </a:cubicBezTo>
                <a:cubicBezTo>
                  <a:pt x="2" y="19"/>
                  <a:pt x="0" y="14"/>
                  <a:pt x="2" y="11"/>
                </a:cubicBezTo>
                <a:cubicBezTo>
                  <a:pt x="4" y="8"/>
                  <a:pt x="6" y="9"/>
                  <a:pt x="14" y="7"/>
                </a:cubicBezTo>
                <a:cubicBezTo>
                  <a:pt x="22" y="5"/>
                  <a:pt x="38" y="2"/>
                  <a:pt x="50" y="1"/>
                </a:cubicBezTo>
                <a:cubicBezTo>
                  <a:pt x="62" y="0"/>
                  <a:pt x="74" y="1"/>
                  <a:pt x="84" y="1"/>
                </a:cubicBezTo>
                <a:cubicBezTo>
                  <a:pt x="94" y="1"/>
                  <a:pt x="107" y="2"/>
                  <a:pt x="112" y="1"/>
                </a:cubicBezTo>
              </a:path>
            </a:pathLst>
          </a:custGeom>
          <a:noFill/>
          <a:ln w="38100"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11" name="Text Box 19"/>
          <p:cNvSpPr txBox="1">
            <a:spLocks noChangeArrowheads="1"/>
          </p:cNvSpPr>
          <p:nvPr/>
        </p:nvSpPr>
        <p:spPr bwMode="auto">
          <a:xfrm>
            <a:off x="1547178" y="1779588"/>
            <a:ext cx="4476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solidFill>
                  <a:srgbClr val="FFFFFF"/>
                </a:solidFill>
              </a:rPr>
              <a:t>S1</a:t>
            </a:r>
          </a:p>
        </p:txBody>
      </p:sp>
      <p:sp>
        <p:nvSpPr>
          <p:cNvPr id="85012" name="Text Box 20"/>
          <p:cNvSpPr txBox="1">
            <a:spLocks noChangeArrowheads="1"/>
          </p:cNvSpPr>
          <p:nvPr/>
        </p:nvSpPr>
        <p:spPr bwMode="auto">
          <a:xfrm>
            <a:off x="2094865" y="2605088"/>
            <a:ext cx="4476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solidFill>
                  <a:srgbClr val="FFFFFF"/>
                </a:solidFill>
              </a:rPr>
              <a:t>S2</a:t>
            </a:r>
          </a:p>
        </p:txBody>
      </p:sp>
      <p:sp>
        <p:nvSpPr>
          <p:cNvPr id="85013" name="Line 21"/>
          <p:cNvSpPr>
            <a:spLocks noChangeShapeType="1"/>
          </p:cNvSpPr>
          <p:nvPr/>
        </p:nvSpPr>
        <p:spPr bwMode="auto">
          <a:xfrm flipV="1">
            <a:off x="1247140" y="2608263"/>
            <a:ext cx="669925" cy="5191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14" name="Line 22"/>
          <p:cNvSpPr>
            <a:spLocks noChangeShapeType="1"/>
          </p:cNvSpPr>
          <p:nvPr/>
        </p:nvSpPr>
        <p:spPr bwMode="auto">
          <a:xfrm>
            <a:off x="1809115" y="2398713"/>
            <a:ext cx="246063" cy="0"/>
          </a:xfrm>
          <a:prstGeom prst="line">
            <a:avLst/>
          </a:prstGeom>
          <a:noFill/>
          <a:ln w="12700">
            <a:solidFill>
              <a:srgbClr val="000000"/>
            </a:solidFill>
            <a:prstDash val="solid"/>
            <a:round/>
            <a:headEnd type="none"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15" name="Line 23"/>
          <p:cNvSpPr>
            <a:spLocks noChangeShapeType="1"/>
          </p:cNvSpPr>
          <p:nvPr/>
        </p:nvSpPr>
        <p:spPr bwMode="auto">
          <a:xfrm flipH="1">
            <a:off x="1971040" y="2133600"/>
            <a:ext cx="576263" cy="1952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16" name="Text Box 24"/>
          <p:cNvSpPr txBox="1">
            <a:spLocks noChangeArrowheads="1"/>
          </p:cNvSpPr>
          <p:nvPr/>
        </p:nvSpPr>
        <p:spPr bwMode="auto">
          <a:xfrm>
            <a:off x="80328" y="1490663"/>
            <a:ext cx="148272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1200" dirty="0">
                <a:solidFill>
                  <a:srgbClr val="FFFFFF"/>
                </a:solidFill>
              </a:rPr>
              <a:t>Cooper pairs break </a:t>
            </a:r>
            <a:r>
              <a:rPr lang="en-US" sz="1200" dirty="0" smtClean="0">
                <a:solidFill>
                  <a:srgbClr val="FFFFFF"/>
                </a:solidFill>
              </a:rPr>
              <a:t>resulting </a:t>
            </a:r>
            <a:r>
              <a:rPr lang="en-US" sz="1200" dirty="0">
                <a:solidFill>
                  <a:srgbClr val="FFFFFF"/>
                </a:solidFill>
              </a:rPr>
              <a:t>in quasi-particles</a:t>
            </a:r>
            <a:r>
              <a:rPr lang="en-US" sz="1200" dirty="0"/>
              <a:t> </a:t>
            </a:r>
          </a:p>
        </p:txBody>
      </p:sp>
      <p:sp>
        <p:nvSpPr>
          <p:cNvPr id="85017" name="Text Box 25"/>
          <p:cNvSpPr txBox="1">
            <a:spLocks noChangeArrowheads="1"/>
          </p:cNvSpPr>
          <p:nvPr/>
        </p:nvSpPr>
        <p:spPr bwMode="auto">
          <a:xfrm>
            <a:off x="2144550" y="1842959"/>
            <a:ext cx="15128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dirty="0">
                <a:solidFill>
                  <a:srgbClr val="FFFFFF"/>
                </a:solidFill>
              </a:rPr>
              <a:t>Tunnel current</a:t>
            </a:r>
          </a:p>
        </p:txBody>
      </p:sp>
      <p:sp>
        <p:nvSpPr>
          <p:cNvPr id="85020" name="Line 28"/>
          <p:cNvSpPr>
            <a:spLocks noChangeShapeType="1"/>
          </p:cNvSpPr>
          <p:nvPr/>
        </p:nvSpPr>
        <p:spPr bwMode="auto">
          <a:xfrm>
            <a:off x="1385253" y="1798638"/>
            <a:ext cx="466725" cy="5683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22" name="Text Box 30"/>
          <p:cNvSpPr txBox="1">
            <a:spLocks noChangeArrowheads="1"/>
          </p:cNvSpPr>
          <p:nvPr/>
        </p:nvSpPr>
        <p:spPr bwMode="auto">
          <a:xfrm>
            <a:off x="291465" y="2239963"/>
            <a:ext cx="206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b="1">
                <a:solidFill>
                  <a:srgbClr val="FFFFFF"/>
                </a:solidFill>
                <a:latin typeface="Garamond" pitchFamily="18" charset="0"/>
              </a:rPr>
              <a:t>+</a:t>
            </a:r>
          </a:p>
        </p:txBody>
      </p:sp>
      <p:sp>
        <p:nvSpPr>
          <p:cNvPr id="85023" name="Text Box 31"/>
          <p:cNvSpPr txBox="1">
            <a:spLocks noChangeArrowheads="1"/>
          </p:cNvSpPr>
          <p:nvPr/>
        </p:nvSpPr>
        <p:spPr bwMode="auto">
          <a:xfrm>
            <a:off x="291465" y="784353"/>
            <a:ext cx="4586288"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600" b="1" dirty="0">
                <a:solidFill>
                  <a:schemeClr val="hlink"/>
                </a:solidFill>
              </a:rPr>
              <a:t>Principles of ion detection using a super-conducting tunnel junction</a:t>
            </a:r>
          </a:p>
        </p:txBody>
      </p:sp>
      <p:sp>
        <p:nvSpPr>
          <p:cNvPr id="85024" name="Text Box 32"/>
          <p:cNvSpPr txBox="1">
            <a:spLocks noChangeArrowheads="1"/>
          </p:cNvSpPr>
          <p:nvPr/>
        </p:nvSpPr>
        <p:spPr bwMode="auto">
          <a:xfrm>
            <a:off x="1873473" y="1451318"/>
            <a:ext cx="10350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b="1" dirty="0">
                <a:solidFill>
                  <a:srgbClr val="FFFFFF"/>
                </a:solidFill>
                <a:latin typeface="Tahoma" pitchFamily="34" charset="0"/>
              </a:rPr>
              <a:t>0.35</a:t>
            </a:r>
            <a:r>
              <a:rPr lang="en-US" b="1" dirty="0">
                <a:solidFill>
                  <a:srgbClr val="FFFFFF"/>
                </a:solidFill>
                <a:latin typeface="Tahoma" pitchFamily="34" charset="0"/>
                <a:cs typeface="Tahoma" pitchFamily="34" charset="0"/>
              </a:rPr>
              <a:t>°</a:t>
            </a:r>
            <a:r>
              <a:rPr lang="en-US" b="1" dirty="0">
                <a:solidFill>
                  <a:srgbClr val="FFFFFF"/>
                </a:solidFill>
                <a:latin typeface="Tahoma" pitchFamily="34" charset="0"/>
              </a:rPr>
              <a:t>K</a:t>
            </a:r>
          </a:p>
        </p:txBody>
      </p:sp>
      <p:sp>
        <p:nvSpPr>
          <p:cNvPr id="85025" name="Rectangle 33"/>
          <p:cNvSpPr>
            <a:spLocks noChangeArrowheads="1"/>
          </p:cNvSpPr>
          <p:nvPr/>
        </p:nvSpPr>
        <p:spPr bwMode="auto">
          <a:xfrm>
            <a:off x="943928" y="2132013"/>
            <a:ext cx="3889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dirty="0">
                <a:solidFill>
                  <a:srgbClr val="FFFFFF"/>
                </a:solidFill>
                <a:latin typeface="Tahoma" pitchFamily="34" charset="0"/>
              </a:rPr>
              <a:t>KE</a:t>
            </a:r>
            <a:endParaRPr lang="en-US" baseline="-25000" dirty="0">
              <a:solidFill>
                <a:srgbClr val="FFFFFF"/>
              </a:solidFill>
              <a:latin typeface="Tahoma" pitchFamily="34" charset="0"/>
            </a:endParaRPr>
          </a:p>
        </p:txBody>
      </p:sp>
      <p:sp>
        <p:nvSpPr>
          <p:cNvPr id="85026" name="Line 34"/>
          <p:cNvSpPr>
            <a:spLocks noChangeShapeType="1"/>
          </p:cNvSpPr>
          <p:nvPr/>
        </p:nvSpPr>
        <p:spPr bwMode="auto">
          <a:xfrm>
            <a:off x="814387" y="2414588"/>
            <a:ext cx="783457"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27" name="Rectangle 35"/>
          <p:cNvSpPr>
            <a:spLocks noChangeArrowheads="1"/>
          </p:cNvSpPr>
          <p:nvPr/>
        </p:nvSpPr>
        <p:spPr bwMode="auto">
          <a:xfrm>
            <a:off x="0" y="0"/>
            <a:ext cx="9144000" cy="649288"/>
          </a:xfrm>
          <a:prstGeom prst="rect">
            <a:avLst/>
          </a:prstGeom>
          <a:solidFill>
            <a:srgbClr val="000000"/>
          </a:solidFill>
          <a:ln>
            <a:noFill/>
          </a:ln>
          <a:effectLst/>
        </p:spPr>
        <p:txBody>
          <a:bodyPr anchor="ctr"/>
          <a:lstStyle/>
          <a:p>
            <a:pPr algn="ctr"/>
            <a:r>
              <a:rPr lang="en-US" sz="2400" b="1" dirty="0" smtClean="0">
                <a:solidFill>
                  <a:srgbClr val="FFC000"/>
                </a:solidFill>
              </a:rPr>
              <a:t>Superconducting </a:t>
            </a:r>
            <a:r>
              <a:rPr lang="en-US" sz="2400" b="1" dirty="0">
                <a:solidFill>
                  <a:srgbClr val="FFC000"/>
                </a:solidFill>
              </a:rPr>
              <a:t>Tunnel Junction (STJ) Cryodetection</a:t>
            </a:r>
          </a:p>
        </p:txBody>
      </p:sp>
      <p:sp>
        <p:nvSpPr>
          <p:cNvPr id="85028" name="Line 36"/>
          <p:cNvSpPr>
            <a:spLocks noChangeShapeType="1"/>
          </p:cNvSpPr>
          <p:nvPr/>
        </p:nvSpPr>
        <p:spPr bwMode="auto">
          <a:xfrm>
            <a:off x="1777365" y="2416175"/>
            <a:ext cx="231775" cy="82550"/>
          </a:xfrm>
          <a:prstGeom prst="line">
            <a:avLst/>
          </a:prstGeom>
          <a:noFill/>
          <a:ln w="12700">
            <a:solidFill>
              <a:schemeClr val="bg2"/>
            </a:solidFill>
            <a:prstDash val="solid"/>
            <a:round/>
            <a:headEnd type="none"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29" name="Line 37"/>
          <p:cNvSpPr>
            <a:spLocks noChangeShapeType="1"/>
          </p:cNvSpPr>
          <p:nvPr/>
        </p:nvSpPr>
        <p:spPr bwMode="auto">
          <a:xfrm flipV="1">
            <a:off x="1772603" y="2300288"/>
            <a:ext cx="257175" cy="85725"/>
          </a:xfrm>
          <a:prstGeom prst="line">
            <a:avLst/>
          </a:prstGeom>
          <a:noFill/>
          <a:ln w="12700">
            <a:solidFill>
              <a:srgbClr val="000000"/>
            </a:solidFill>
            <a:prstDash val="solid"/>
            <a:round/>
            <a:headEnd type="none"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30" name="Line 38"/>
          <p:cNvSpPr>
            <a:spLocks noChangeShapeType="1"/>
          </p:cNvSpPr>
          <p:nvPr/>
        </p:nvSpPr>
        <p:spPr bwMode="auto">
          <a:xfrm>
            <a:off x="4533900" y="1003300"/>
            <a:ext cx="0" cy="5130800"/>
          </a:xfrm>
          <a:prstGeom prst="line">
            <a:avLst/>
          </a:prstGeom>
          <a:noFill/>
          <a:ln w="1905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32" name="Text Box 40"/>
          <p:cNvSpPr txBox="1">
            <a:spLocks noChangeArrowheads="1"/>
          </p:cNvSpPr>
          <p:nvPr/>
        </p:nvSpPr>
        <p:spPr bwMode="auto">
          <a:xfrm>
            <a:off x="312103" y="3481388"/>
            <a:ext cx="15128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solidFill>
                  <a:srgbClr val="FFFFFF"/>
                </a:solidFill>
              </a:rPr>
              <a:t>+ B  field</a:t>
            </a:r>
          </a:p>
        </p:txBody>
      </p:sp>
      <p:sp>
        <p:nvSpPr>
          <p:cNvPr id="85033" name="Line 41"/>
          <p:cNvSpPr>
            <a:spLocks noChangeShapeType="1"/>
          </p:cNvSpPr>
          <p:nvPr/>
        </p:nvSpPr>
        <p:spPr bwMode="auto">
          <a:xfrm>
            <a:off x="2085340" y="2427287"/>
            <a:ext cx="1075788" cy="614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34" name="Oval 42"/>
          <p:cNvSpPr>
            <a:spLocks noChangeArrowheads="1"/>
          </p:cNvSpPr>
          <p:nvPr/>
        </p:nvSpPr>
        <p:spPr bwMode="auto">
          <a:xfrm>
            <a:off x="3169066" y="2384426"/>
            <a:ext cx="88900" cy="88900"/>
          </a:xfrm>
          <a:prstGeom prst="ellipse">
            <a:avLst/>
          </a:prstGeom>
          <a:solidFill>
            <a:srgbClr val="00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7" name="Picture 36"/>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435" r="100000"/>
                    </a14:imgEffect>
                  </a14:imgLayer>
                </a14:imgProps>
              </a:ext>
              <a:ext uri="{28A0092B-C50C-407E-A947-70E740481C1C}">
                <a14:useLocalDpi xmlns:a14="http://schemas.microsoft.com/office/drawing/2010/main" val="0"/>
              </a:ext>
            </a:extLst>
          </a:blip>
          <a:srcRect/>
          <a:stretch>
            <a:fillRect/>
          </a:stretch>
        </p:blipFill>
        <p:spPr bwMode="auto">
          <a:xfrm>
            <a:off x="209234" y="2116093"/>
            <a:ext cx="566835" cy="555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08171" y="2047972"/>
            <a:ext cx="309563" cy="307777"/>
          </a:xfrm>
          <a:prstGeom prst="rect">
            <a:avLst/>
          </a:prstGeom>
          <a:noFill/>
        </p:spPr>
        <p:txBody>
          <a:bodyPr wrap="square" rtlCol="0">
            <a:spAutoFit/>
          </a:bodyPr>
          <a:lstStyle/>
          <a:p>
            <a:r>
              <a:rPr lang="en-US" dirty="0" smtClean="0"/>
              <a:t>+</a:t>
            </a:r>
            <a:endParaRPr lang="en-US" dirty="0"/>
          </a:p>
        </p:txBody>
      </p:sp>
      <p:grpSp>
        <p:nvGrpSpPr>
          <p:cNvPr id="46" name="Group 25"/>
          <p:cNvGrpSpPr>
            <a:grpSpLocks/>
          </p:cNvGrpSpPr>
          <p:nvPr/>
        </p:nvGrpSpPr>
        <p:grpSpPr bwMode="auto">
          <a:xfrm>
            <a:off x="3461703" y="1592261"/>
            <a:ext cx="836613" cy="796066"/>
            <a:chOff x="5998951" y="3059368"/>
            <a:chExt cx="837571" cy="606228"/>
          </a:xfrm>
        </p:grpSpPr>
        <p:grpSp>
          <p:nvGrpSpPr>
            <p:cNvPr id="47" name="Group 23"/>
            <p:cNvGrpSpPr>
              <a:grpSpLocks/>
            </p:cNvGrpSpPr>
            <p:nvPr/>
          </p:nvGrpSpPr>
          <p:grpSpPr bwMode="auto">
            <a:xfrm>
              <a:off x="6148893" y="3059368"/>
              <a:ext cx="687629" cy="401569"/>
              <a:chOff x="5896768" y="3129348"/>
              <a:chExt cx="1630573" cy="814635"/>
            </a:xfrm>
          </p:grpSpPr>
          <p:cxnSp>
            <p:nvCxnSpPr>
              <p:cNvPr id="50" name="Straight Connector 49"/>
              <p:cNvCxnSpPr/>
              <p:nvPr/>
            </p:nvCxnSpPr>
            <p:spPr>
              <a:xfrm>
                <a:off x="6023611" y="3129348"/>
                <a:ext cx="0" cy="815669"/>
              </a:xfrm>
              <a:prstGeom prst="line">
                <a:avLst/>
              </a:prstGeom>
              <a:ln>
                <a:solidFill>
                  <a:schemeClr val="tx2">
                    <a:lumMod val="20000"/>
                    <a:lumOff val="8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5895474" y="3945017"/>
                <a:ext cx="1609254" cy="0"/>
              </a:xfrm>
              <a:prstGeom prst="line">
                <a:avLst/>
              </a:prstGeom>
              <a:ln>
                <a:solidFill>
                  <a:schemeClr val="tx2">
                    <a:lumMod val="20000"/>
                    <a:lumOff val="8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2" name="Freeform 51"/>
              <p:cNvSpPr/>
              <p:nvPr/>
            </p:nvSpPr>
            <p:spPr>
              <a:xfrm>
                <a:off x="6151749" y="3216395"/>
                <a:ext cx="1375592" cy="654471"/>
              </a:xfrm>
              <a:custGeom>
                <a:avLst/>
                <a:gdLst>
                  <a:gd name="connsiteX0" fmla="*/ 0 w 1375258"/>
                  <a:gd name="connsiteY0" fmla="*/ 647338 h 654653"/>
                  <a:gd name="connsiteX1" fmla="*/ 329184 w 1375258"/>
                  <a:gd name="connsiteY1" fmla="*/ 3600 h 654653"/>
                  <a:gd name="connsiteX2" fmla="*/ 833933 w 1375258"/>
                  <a:gd name="connsiteY2" fmla="*/ 398621 h 654653"/>
                  <a:gd name="connsiteX3" fmla="*/ 1375258 w 1375258"/>
                  <a:gd name="connsiteY3" fmla="*/ 654653 h 654653"/>
                </a:gdLst>
                <a:ahLst/>
                <a:cxnLst>
                  <a:cxn ang="0">
                    <a:pos x="connsiteX0" y="connsiteY0"/>
                  </a:cxn>
                  <a:cxn ang="0">
                    <a:pos x="connsiteX1" y="connsiteY1"/>
                  </a:cxn>
                  <a:cxn ang="0">
                    <a:pos x="connsiteX2" y="connsiteY2"/>
                  </a:cxn>
                  <a:cxn ang="0">
                    <a:pos x="connsiteX3" y="connsiteY3"/>
                  </a:cxn>
                </a:cxnLst>
                <a:rect l="l" t="t" r="r" b="b"/>
                <a:pathLst>
                  <a:path w="1375258" h="654653">
                    <a:moveTo>
                      <a:pt x="0" y="647338"/>
                    </a:moveTo>
                    <a:cubicBezTo>
                      <a:pt x="95097" y="346195"/>
                      <a:pt x="190195" y="45053"/>
                      <a:pt x="329184" y="3600"/>
                    </a:cubicBezTo>
                    <a:cubicBezTo>
                      <a:pt x="468173" y="-37853"/>
                      <a:pt x="659587" y="290112"/>
                      <a:pt x="833933" y="398621"/>
                    </a:cubicBezTo>
                    <a:cubicBezTo>
                      <a:pt x="1008279" y="507130"/>
                      <a:pt x="1191768" y="580891"/>
                      <a:pt x="1375258" y="654653"/>
                    </a:cubicBezTo>
                  </a:path>
                </a:pathLst>
              </a:cu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00">
                  <a:solidFill>
                    <a:schemeClr val="tx1"/>
                  </a:solidFill>
                  <a:latin typeface="Arial" pitchFamily="34" charset="0"/>
                  <a:cs typeface="Arial" pitchFamily="34" charset="0"/>
                </a:endParaRPr>
              </a:p>
            </p:txBody>
          </p:sp>
        </p:grpSp>
        <p:sp>
          <p:nvSpPr>
            <p:cNvPr id="48" name="TextBox 47"/>
            <p:cNvSpPr txBox="1"/>
            <p:nvPr/>
          </p:nvSpPr>
          <p:spPr>
            <a:xfrm>
              <a:off x="6260870" y="3419105"/>
              <a:ext cx="516847" cy="246491"/>
            </a:xfrm>
            <a:prstGeom prst="rect">
              <a:avLst/>
            </a:prstGeom>
            <a:noFill/>
            <a:ln>
              <a:noFill/>
            </a:ln>
          </p:spPr>
          <p:txBody>
            <a:bodyPr wrap="square">
              <a:spAutoFit/>
            </a:bodyPr>
            <a:lstStyle/>
            <a:p>
              <a:pPr>
                <a:defRPr/>
              </a:pPr>
              <a:r>
                <a:rPr lang="en-US" sz="1000" dirty="0" smtClean="0">
                  <a:latin typeface="Arial" pitchFamily="34" charset="0"/>
                  <a:cs typeface="Arial" pitchFamily="34" charset="0"/>
                </a:rPr>
                <a:t>t  (µs)</a:t>
              </a:r>
              <a:endParaRPr lang="en-US" sz="1000" dirty="0">
                <a:latin typeface="Arial" pitchFamily="34" charset="0"/>
                <a:cs typeface="Arial" pitchFamily="34" charset="0"/>
              </a:endParaRPr>
            </a:p>
          </p:txBody>
        </p:sp>
        <p:sp>
          <p:nvSpPr>
            <p:cNvPr id="49" name="TextBox 48"/>
            <p:cNvSpPr txBox="1"/>
            <p:nvPr/>
          </p:nvSpPr>
          <p:spPr>
            <a:xfrm>
              <a:off x="5998951" y="3107045"/>
              <a:ext cx="322632" cy="246332"/>
            </a:xfrm>
            <a:prstGeom prst="rect">
              <a:avLst/>
            </a:prstGeom>
            <a:noFill/>
            <a:ln>
              <a:noFill/>
            </a:ln>
          </p:spPr>
          <p:txBody>
            <a:bodyPr>
              <a:spAutoFit/>
            </a:bodyPr>
            <a:lstStyle/>
            <a:p>
              <a:pPr>
                <a:defRPr/>
              </a:pPr>
              <a:r>
                <a:rPr lang="en-US" sz="1000" dirty="0">
                  <a:latin typeface="Arial" pitchFamily="34" charset="0"/>
                  <a:cs typeface="Arial" pitchFamily="34" charset="0"/>
                </a:rPr>
                <a:t>v</a:t>
              </a:r>
            </a:p>
          </p:txBody>
        </p:sp>
      </p:grpSp>
      <p:pic>
        <p:nvPicPr>
          <p:cNvPr id="53" name="Picture 2" descr="Oct 2002 fig3Version2Neu"/>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a:xfrm>
            <a:off x="4754147" y="1736725"/>
            <a:ext cx="4224338" cy="3663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4" name="Rectangle 3"/>
          <p:cNvSpPr>
            <a:spLocks noGrp="1" noChangeArrowheads="1"/>
          </p:cNvSpPr>
          <p:nvPr>
            <p:ph type="title"/>
          </p:nvPr>
        </p:nvSpPr>
        <p:spPr>
          <a:xfrm>
            <a:off x="4634626" y="802030"/>
            <a:ext cx="4316571" cy="649288"/>
          </a:xfrm>
          <a:noFill/>
        </p:spPr>
        <p:txBody>
          <a:bodyPr/>
          <a:lstStyle/>
          <a:p>
            <a:r>
              <a:rPr lang="en-US" sz="1600" b="1" dirty="0">
                <a:solidFill>
                  <a:schemeClr val="hlink"/>
                </a:solidFill>
              </a:rPr>
              <a:t>Cryodetector and MCP efficiency vs. Mass</a:t>
            </a:r>
          </a:p>
        </p:txBody>
      </p:sp>
      <p:sp>
        <p:nvSpPr>
          <p:cNvPr id="55" name="Text Box 4"/>
          <p:cNvSpPr txBox="1">
            <a:spLocks noChangeArrowheads="1"/>
          </p:cNvSpPr>
          <p:nvPr/>
        </p:nvSpPr>
        <p:spPr bwMode="auto">
          <a:xfrm>
            <a:off x="4741863" y="5422900"/>
            <a:ext cx="4402138" cy="830997"/>
          </a:xfrm>
          <a:prstGeom prst="rect">
            <a:avLst/>
          </a:prstGeom>
          <a:solidFill>
            <a:srgbClr val="000000"/>
          </a:solidFill>
          <a:ln>
            <a:noFill/>
          </a:ln>
          <a:effectLst/>
          <a:extLst/>
        </p:spPr>
        <p:txBody>
          <a:bodyPr wrap="square">
            <a:spAutoFit/>
          </a:bodyPr>
          <a:lstStyle/>
          <a:p>
            <a:r>
              <a:rPr lang="de-DE" sz="1200" dirty="0"/>
              <a:t>Twerenbold, D.; Gerber, D.; Gritti, D.; Gonin, Y.; Netuschill, A.; Rossel, F.; Schenker, D.; Vuilleumier, J-L. </a:t>
            </a:r>
            <a:r>
              <a:rPr lang="en-US" sz="1200" dirty="0"/>
              <a:t>“Single Molecule Detector for Mass Spectrometry with Mass Independent Detection Efficiency”, </a:t>
            </a:r>
            <a:r>
              <a:rPr lang="en-US" sz="1200" i="1" dirty="0"/>
              <a:t>Proteomics</a:t>
            </a:r>
            <a:r>
              <a:rPr lang="en-US" sz="1200" dirty="0"/>
              <a:t> 2001, 1, p69.</a:t>
            </a:r>
          </a:p>
        </p:txBody>
      </p:sp>
      <p:sp>
        <p:nvSpPr>
          <p:cNvPr id="3" name="Slide Number Placeholder 2"/>
          <p:cNvSpPr>
            <a:spLocks noGrp="1"/>
          </p:cNvSpPr>
          <p:nvPr>
            <p:ph type="sldNum" sz="quarter" idx="12"/>
          </p:nvPr>
        </p:nvSpPr>
        <p:spPr/>
        <p:txBody>
          <a:bodyPr/>
          <a:lstStyle/>
          <a:p>
            <a:fld id="{930B106A-7BC3-46F9-8BC1-1AD71DFEBA55}" type="slidenum">
              <a:rPr lang="en-US" smtClean="0"/>
              <a:pPr/>
              <a:t>4</a:t>
            </a:fld>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635" y="648070"/>
            <a:ext cx="8229600" cy="4376692"/>
          </a:xfrm>
        </p:spPr>
        <p:txBody>
          <a:bodyPr/>
          <a:lstStyle/>
          <a:p>
            <a:r>
              <a:rPr lang="en-US" dirty="0" smtClean="0"/>
              <a:t>Ta-STJ  MS</a:t>
            </a:r>
            <a:endParaRPr lang="en-US" dirty="0"/>
          </a:p>
        </p:txBody>
      </p:sp>
    </p:spTree>
    <p:extLst>
      <p:ext uri="{BB962C8B-B14F-4D97-AF65-F5344CB8AC3E}">
        <p14:creationId xmlns:p14="http://schemas.microsoft.com/office/powerpoint/2010/main" val="26948029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558" y="899044"/>
            <a:ext cx="4638639" cy="800100"/>
          </a:xfrm>
        </p:spPr>
        <p:txBody>
          <a:bodyPr/>
          <a:lstStyle/>
          <a:p>
            <a:r>
              <a:rPr lang="en-US" sz="1800" dirty="0" smtClean="0">
                <a:solidFill>
                  <a:srgbClr val="FFC000"/>
                </a:solidFill>
              </a:rPr>
              <a:t>What is the noise level Ta-STJs at 350mK?</a:t>
            </a:r>
            <a:endParaRPr lang="en-US" sz="1800" dirty="0">
              <a:solidFill>
                <a:srgbClr val="FFC000"/>
              </a:solidFill>
            </a:endParaRPr>
          </a:p>
        </p:txBody>
      </p:sp>
      <p:sp>
        <p:nvSpPr>
          <p:cNvPr id="4" name="Slide Number Placeholder 3"/>
          <p:cNvSpPr>
            <a:spLocks noGrp="1"/>
          </p:cNvSpPr>
          <p:nvPr>
            <p:ph type="sldNum" sz="quarter" idx="12"/>
          </p:nvPr>
        </p:nvSpPr>
        <p:spPr/>
        <p:txBody>
          <a:bodyPr/>
          <a:lstStyle/>
          <a:p>
            <a:fld id="{930B106A-7BC3-46F9-8BC1-1AD71DFEBA55}" type="slidenum">
              <a:rPr lang="en-US" smtClean="0"/>
              <a:pPr/>
              <a:t>6</a:t>
            </a:fld>
            <a:endParaRPr lang="en-US"/>
          </a:p>
        </p:txBody>
      </p:sp>
      <p:pic>
        <p:nvPicPr>
          <p:cNvPr id="7" name="Picture 6"/>
          <p:cNvPicPr>
            <a:picLocks noChangeAspect="1"/>
          </p:cNvPicPr>
          <p:nvPr/>
        </p:nvPicPr>
        <p:blipFill>
          <a:blip r:embed="rId2"/>
          <a:stretch>
            <a:fillRect/>
          </a:stretch>
        </p:blipFill>
        <p:spPr>
          <a:xfrm>
            <a:off x="5567035" y="1086739"/>
            <a:ext cx="2938314" cy="2623866"/>
          </a:xfrm>
          <a:prstGeom prst="rect">
            <a:avLst/>
          </a:prstGeom>
          <a:ln>
            <a:solidFill>
              <a:srgbClr val="FFC000"/>
            </a:solidFill>
          </a:ln>
        </p:spPr>
      </p:pic>
      <p:pic>
        <p:nvPicPr>
          <p:cNvPr id="10" name="Picture 9"/>
          <p:cNvPicPr>
            <a:picLocks noChangeAspect="1"/>
          </p:cNvPicPr>
          <p:nvPr/>
        </p:nvPicPr>
        <p:blipFill>
          <a:blip r:embed="rId3"/>
          <a:stretch>
            <a:fillRect/>
          </a:stretch>
        </p:blipFill>
        <p:spPr>
          <a:xfrm>
            <a:off x="776469" y="3061036"/>
            <a:ext cx="4301558" cy="3234123"/>
          </a:xfrm>
          <a:prstGeom prst="rect">
            <a:avLst/>
          </a:prstGeom>
          <a:ln>
            <a:solidFill>
              <a:srgbClr val="FFC000"/>
            </a:solidFill>
          </a:ln>
        </p:spPr>
      </p:pic>
      <p:sp>
        <p:nvSpPr>
          <p:cNvPr id="11" name="Title 1"/>
          <p:cNvSpPr txBox="1">
            <a:spLocks/>
          </p:cNvSpPr>
          <p:nvPr/>
        </p:nvSpPr>
        <p:spPr bwMode="auto">
          <a:xfrm>
            <a:off x="359404" y="1805826"/>
            <a:ext cx="4989372" cy="8001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r>
              <a:rPr lang="en-US" sz="1800" kern="0" dirty="0" smtClean="0">
                <a:solidFill>
                  <a:srgbClr val="FFC000"/>
                </a:solidFill>
              </a:rPr>
              <a:t>Would the signals be fast enough?</a:t>
            </a:r>
          </a:p>
          <a:p>
            <a:pPr algn="l"/>
            <a:endParaRPr lang="en-US" sz="1800" kern="0" dirty="0" smtClean="0">
              <a:solidFill>
                <a:srgbClr val="FFC000"/>
              </a:solidFill>
            </a:endParaRPr>
          </a:p>
          <a:p>
            <a:pPr algn="l"/>
            <a:r>
              <a:rPr lang="en-US" sz="1800" kern="0" dirty="0" smtClean="0">
                <a:solidFill>
                  <a:srgbClr val="FFC000"/>
                </a:solidFill>
              </a:rPr>
              <a:t>What would be the maximum resolving power?</a:t>
            </a:r>
            <a:endParaRPr lang="en-US" sz="1800" kern="0" dirty="0">
              <a:solidFill>
                <a:srgbClr val="FFC000"/>
              </a:solidFill>
            </a:endParaRPr>
          </a:p>
        </p:txBody>
      </p:sp>
      <p:sp>
        <p:nvSpPr>
          <p:cNvPr id="12" name="Title 1"/>
          <p:cNvSpPr txBox="1">
            <a:spLocks/>
          </p:cNvSpPr>
          <p:nvPr/>
        </p:nvSpPr>
        <p:spPr bwMode="auto">
          <a:xfrm>
            <a:off x="138896" y="50444"/>
            <a:ext cx="8808333" cy="80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400" b="1" kern="0" dirty="0" smtClean="0">
                <a:solidFill>
                  <a:srgbClr val="FFC000"/>
                </a:solidFill>
              </a:rPr>
              <a:t>X-ray data for StarCryo Ta-STJs acquired at LLNL</a:t>
            </a:r>
            <a:endParaRPr lang="en-US" sz="2400" b="1" kern="0" dirty="0">
              <a:solidFill>
                <a:srgbClr val="FFC000"/>
              </a:solidFill>
            </a:endParaRPr>
          </a:p>
        </p:txBody>
      </p:sp>
      <p:pic>
        <p:nvPicPr>
          <p:cNvPr id="13" name="Picture 12"/>
          <p:cNvPicPr>
            <a:picLocks noChangeAspect="1"/>
          </p:cNvPicPr>
          <p:nvPr/>
        </p:nvPicPr>
        <p:blipFill>
          <a:blip r:embed="rId4"/>
          <a:stretch>
            <a:fillRect/>
          </a:stretch>
        </p:blipFill>
        <p:spPr>
          <a:xfrm>
            <a:off x="5618530" y="4287656"/>
            <a:ext cx="3016773" cy="1835463"/>
          </a:xfrm>
          <a:prstGeom prst="rect">
            <a:avLst/>
          </a:prstGeom>
          <a:ln>
            <a:solidFill>
              <a:srgbClr val="FFC000"/>
            </a:solidFill>
          </a:ln>
        </p:spPr>
      </p:pic>
      <p:sp>
        <p:nvSpPr>
          <p:cNvPr id="14" name="Right Arrow 13"/>
          <p:cNvSpPr/>
          <p:nvPr/>
        </p:nvSpPr>
        <p:spPr>
          <a:xfrm>
            <a:off x="4986741" y="1104305"/>
            <a:ext cx="396798" cy="389578"/>
          </a:xfrm>
          <a:prstGeom prst="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7086600" y="1595242"/>
            <a:ext cx="1066800" cy="400110"/>
          </a:xfrm>
          <a:prstGeom prst="rect">
            <a:avLst/>
          </a:prstGeom>
          <a:noFill/>
        </p:spPr>
        <p:txBody>
          <a:bodyPr wrap="square" rtlCol="0">
            <a:spAutoFit/>
          </a:bodyPr>
          <a:lstStyle/>
          <a:p>
            <a:r>
              <a:rPr lang="en-US" sz="2000" b="1" dirty="0" smtClean="0">
                <a:solidFill>
                  <a:srgbClr val="000000"/>
                </a:solidFill>
              </a:rPr>
              <a:t>400mK</a:t>
            </a:r>
            <a:endParaRPr lang="en-US" sz="2000" b="1" dirty="0">
              <a:solidFill>
                <a:srgbClr val="000000"/>
              </a:solidFill>
            </a:endParaRPr>
          </a:p>
        </p:txBody>
      </p:sp>
      <p:sp>
        <p:nvSpPr>
          <p:cNvPr id="16" name="Right Arrow 15"/>
          <p:cNvSpPr/>
          <p:nvPr/>
        </p:nvSpPr>
        <p:spPr>
          <a:xfrm rot="5400000">
            <a:off x="2695268" y="2638061"/>
            <a:ext cx="396798" cy="389578"/>
          </a:xfrm>
          <a:prstGeom prst="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567035" y="3984585"/>
            <a:ext cx="3119765" cy="307777"/>
          </a:xfrm>
          <a:prstGeom prst="rect">
            <a:avLst/>
          </a:prstGeom>
        </p:spPr>
        <p:txBody>
          <a:bodyPr wrap="none">
            <a:spAutoFit/>
          </a:bodyPr>
          <a:lstStyle/>
          <a:p>
            <a:r>
              <a:rPr lang="en-US" b="1" kern="0" dirty="0" smtClean="0">
                <a:solidFill>
                  <a:srgbClr val="FFC000"/>
                </a:solidFill>
              </a:rPr>
              <a:t>STAR Cryoelectronics 36 Ta-STJs </a:t>
            </a:r>
            <a:endParaRPr lang="en-US" dirty="0"/>
          </a:p>
        </p:txBody>
      </p:sp>
      <p:sp>
        <p:nvSpPr>
          <p:cNvPr id="5" name="Rectangle 4"/>
          <p:cNvSpPr/>
          <p:nvPr/>
        </p:nvSpPr>
        <p:spPr>
          <a:xfrm>
            <a:off x="8244206" y="519193"/>
            <a:ext cx="899793" cy="3343286"/>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Friedrich &amp; </a:t>
            </a:r>
          </a:p>
          <a:p>
            <a:pPr algn="ctr"/>
            <a:r>
              <a:rPr lang="en-US" dirty="0" smtClean="0"/>
              <a:t>Ponce</a:t>
            </a:r>
            <a:endParaRPr lang="en-US" dirty="0"/>
          </a:p>
        </p:txBody>
      </p:sp>
      <p:pic>
        <p:nvPicPr>
          <p:cNvPr id="6" name="Picture 5"/>
          <p:cNvPicPr>
            <a:picLocks noChangeAspect="1"/>
          </p:cNvPicPr>
          <p:nvPr/>
        </p:nvPicPr>
        <p:blipFill>
          <a:blip r:embed="rId5"/>
          <a:stretch>
            <a:fillRect/>
          </a:stretch>
        </p:blipFill>
        <p:spPr>
          <a:xfrm>
            <a:off x="7966131" y="4287656"/>
            <a:ext cx="669172" cy="769284"/>
          </a:xfrm>
          <a:prstGeom prst="rect">
            <a:avLst/>
          </a:prstGeom>
          <a:ln>
            <a:solidFill>
              <a:srgbClr val="FFC000"/>
            </a:solidFill>
          </a:ln>
        </p:spPr>
      </p:pic>
      <p:pic>
        <p:nvPicPr>
          <p:cNvPr id="3" name="Picture 2"/>
          <p:cNvPicPr>
            <a:picLocks noChangeAspect="1"/>
          </p:cNvPicPr>
          <p:nvPr/>
        </p:nvPicPr>
        <p:blipFill>
          <a:blip r:embed="rId6"/>
          <a:stretch>
            <a:fillRect/>
          </a:stretch>
        </p:blipFill>
        <p:spPr>
          <a:xfrm>
            <a:off x="8366303" y="1104305"/>
            <a:ext cx="598179" cy="692292"/>
          </a:xfrm>
          <a:prstGeom prst="rect">
            <a:avLst/>
          </a:prstGeom>
          <a:ln>
            <a:solidFill>
              <a:srgbClr val="FFC000"/>
            </a:solidFill>
          </a:ln>
        </p:spPr>
      </p:pic>
    </p:spTree>
    <p:extLst>
      <p:ext uri="{BB962C8B-B14F-4D97-AF65-F5344CB8AC3E}">
        <p14:creationId xmlns:p14="http://schemas.microsoft.com/office/powerpoint/2010/main" val="26939955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92" name="Rectangle 76"/>
          <p:cNvSpPr>
            <a:spLocks noChangeArrowheads="1"/>
          </p:cNvSpPr>
          <p:nvPr/>
        </p:nvSpPr>
        <p:spPr bwMode="auto">
          <a:xfrm>
            <a:off x="6723063" y="4371975"/>
            <a:ext cx="935037" cy="561975"/>
          </a:xfrm>
          <a:prstGeom prst="rect">
            <a:avLst/>
          </a:prstGeom>
          <a:solidFill>
            <a:srgbClr val="006600"/>
          </a:solidFill>
          <a:ln w="1905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76" name="Line 160"/>
          <p:cNvSpPr>
            <a:spLocks noChangeShapeType="1"/>
          </p:cNvSpPr>
          <p:nvPr/>
        </p:nvSpPr>
        <p:spPr bwMode="auto">
          <a:xfrm>
            <a:off x="5246688" y="4619625"/>
            <a:ext cx="595312" cy="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557" name="Rectangle 141"/>
          <p:cNvSpPr>
            <a:spLocks noChangeArrowheads="1"/>
          </p:cNvSpPr>
          <p:nvPr/>
        </p:nvSpPr>
        <p:spPr bwMode="auto">
          <a:xfrm>
            <a:off x="4991100" y="2495550"/>
            <a:ext cx="1428750" cy="3000375"/>
          </a:xfrm>
          <a:prstGeom prst="rect">
            <a:avLst/>
          </a:prstGeom>
          <a:solidFill>
            <a:schemeClr val="tx1"/>
          </a:solidFill>
          <a:ln w="28575">
            <a:solidFill>
              <a:srgbClr val="99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63" name="Rectangle 147"/>
          <p:cNvSpPr>
            <a:spLocks noChangeArrowheads="1"/>
          </p:cNvSpPr>
          <p:nvPr/>
        </p:nvSpPr>
        <p:spPr bwMode="auto">
          <a:xfrm>
            <a:off x="5286375" y="3914775"/>
            <a:ext cx="933450" cy="1228725"/>
          </a:xfrm>
          <a:prstGeom prst="rect">
            <a:avLst/>
          </a:prstGeom>
          <a:noFill/>
          <a:ln w="28575">
            <a:solidFill>
              <a:srgbClr val="3333FF"/>
            </a:solidFill>
            <a:miter lim="800000"/>
            <a:headEnd/>
            <a:tailEnd/>
          </a:ln>
          <a:effectLst/>
          <a:extLst>
            <a:ext uri="{909E8E84-426E-40DD-AFC4-6F175D3DCCD1}">
              <a14:hiddenFill xmlns:a14="http://schemas.microsoft.com/office/drawing/2010/main">
                <a:solidFill>
                  <a:srgbClr val="9A95F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56" name="Rectangle 140"/>
          <p:cNvSpPr>
            <a:spLocks noChangeArrowheads="1"/>
          </p:cNvSpPr>
          <p:nvPr/>
        </p:nvSpPr>
        <p:spPr bwMode="auto">
          <a:xfrm>
            <a:off x="1628775" y="4352925"/>
            <a:ext cx="3363913" cy="523875"/>
          </a:xfrm>
          <a:prstGeom prst="rect">
            <a:avLst/>
          </a:prstGeom>
          <a:solidFill>
            <a:schemeClr val="tx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23" name="Rectangle 107"/>
          <p:cNvSpPr>
            <a:spLocks noChangeArrowheads="1"/>
          </p:cNvSpPr>
          <p:nvPr/>
        </p:nvSpPr>
        <p:spPr bwMode="auto">
          <a:xfrm>
            <a:off x="219075" y="3794125"/>
            <a:ext cx="1406525" cy="1638300"/>
          </a:xfrm>
          <a:prstGeom prst="rect">
            <a:avLst/>
          </a:prstGeom>
          <a:solidFill>
            <a:schemeClr val="tx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18" name="Rectangle 2"/>
          <p:cNvSpPr>
            <a:spLocks noGrp="1" noChangeArrowheads="1"/>
          </p:cNvSpPr>
          <p:nvPr>
            <p:ph type="title"/>
          </p:nvPr>
        </p:nvSpPr>
        <p:spPr>
          <a:xfrm>
            <a:off x="219075" y="0"/>
            <a:ext cx="8743950" cy="992188"/>
          </a:xfrm>
        </p:spPr>
        <p:txBody>
          <a:bodyPr/>
          <a:lstStyle/>
          <a:p>
            <a:r>
              <a:rPr lang="en-US" sz="2400" b="1" dirty="0">
                <a:solidFill>
                  <a:srgbClr val="FFC000"/>
                </a:solidFill>
              </a:rPr>
              <a:t>MALDI TOF </a:t>
            </a:r>
            <a:r>
              <a:rPr lang="en-US" sz="2400" b="1" dirty="0" smtClean="0">
                <a:solidFill>
                  <a:srgbClr val="FFC000"/>
                </a:solidFill>
              </a:rPr>
              <a:t>Nb- or Ta-STJ MS </a:t>
            </a:r>
            <a:r>
              <a:rPr lang="en-US" sz="2400" b="1" dirty="0">
                <a:solidFill>
                  <a:srgbClr val="FFC000"/>
                </a:solidFill>
              </a:rPr>
              <a:t/>
            </a:r>
            <a:br>
              <a:rPr lang="en-US" sz="2400" b="1" dirty="0">
                <a:solidFill>
                  <a:srgbClr val="FFC000"/>
                </a:solidFill>
              </a:rPr>
            </a:br>
            <a:endParaRPr lang="en-US" sz="2400" b="1" dirty="0">
              <a:solidFill>
                <a:srgbClr val="FFC000"/>
              </a:solidFill>
            </a:endParaRPr>
          </a:p>
        </p:txBody>
      </p:sp>
      <p:sp>
        <p:nvSpPr>
          <p:cNvPr id="60420" name="Text Box 4"/>
          <p:cNvSpPr txBox="1">
            <a:spLocks noChangeArrowheads="1"/>
          </p:cNvSpPr>
          <p:nvPr/>
        </p:nvSpPr>
        <p:spPr bwMode="auto">
          <a:xfrm>
            <a:off x="553531" y="509686"/>
            <a:ext cx="7860219"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eaLnBrk="0" hangingPunct="0">
              <a:buFontTx/>
              <a:buChar char="•"/>
            </a:pPr>
            <a:r>
              <a:rPr lang="en-US" b="1" dirty="0">
                <a:solidFill>
                  <a:srgbClr val="FFFFFF"/>
                </a:solidFill>
              </a:rPr>
              <a:t>TOF length (linear mode): </a:t>
            </a:r>
            <a:r>
              <a:rPr lang="en-US" b="1" dirty="0" smtClean="0">
                <a:solidFill>
                  <a:srgbClr val="FFFFFF"/>
                </a:solidFill>
              </a:rPr>
              <a:t> was 1.6m or 3.8m</a:t>
            </a:r>
            <a:endParaRPr lang="en-US" b="1" dirty="0">
              <a:solidFill>
                <a:srgbClr val="FFFFFF"/>
              </a:solidFill>
            </a:endParaRPr>
          </a:p>
          <a:p>
            <a:pPr eaLnBrk="0" hangingPunct="0">
              <a:buFontTx/>
              <a:buChar char="•"/>
            </a:pPr>
            <a:r>
              <a:rPr lang="en-US" b="1" dirty="0">
                <a:solidFill>
                  <a:srgbClr val="FFFFFF"/>
                </a:solidFill>
              </a:rPr>
              <a:t>Accelerating voltage up to 20,000 V</a:t>
            </a:r>
          </a:p>
          <a:p>
            <a:pPr eaLnBrk="0" hangingPunct="0">
              <a:buFontTx/>
              <a:buChar char="•"/>
            </a:pPr>
            <a:r>
              <a:rPr lang="en-US" b="1" dirty="0">
                <a:solidFill>
                  <a:srgbClr val="FFFFFF"/>
                </a:solidFill>
              </a:rPr>
              <a:t>Delayed extraction linear </a:t>
            </a:r>
            <a:r>
              <a:rPr lang="en-US" b="1" dirty="0" smtClean="0">
                <a:solidFill>
                  <a:srgbClr val="FFFFFF"/>
                </a:solidFill>
              </a:rPr>
              <a:t>resolution, R~ </a:t>
            </a:r>
            <a:r>
              <a:rPr lang="en-US" b="1" dirty="0">
                <a:solidFill>
                  <a:srgbClr val="FFFFFF"/>
                </a:solidFill>
              </a:rPr>
              <a:t>500</a:t>
            </a:r>
          </a:p>
          <a:p>
            <a:pPr eaLnBrk="0" hangingPunct="0">
              <a:buFontTx/>
              <a:buChar char="•"/>
            </a:pPr>
            <a:r>
              <a:rPr lang="en-US" b="1" dirty="0" smtClean="0">
                <a:solidFill>
                  <a:srgbClr val="FFFFFF"/>
                </a:solidFill>
              </a:rPr>
              <a:t>16 </a:t>
            </a:r>
            <a:r>
              <a:rPr lang="en-US" b="1" dirty="0">
                <a:solidFill>
                  <a:srgbClr val="FFFFFF"/>
                </a:solidFill>
              </a:rPr>
              <a:t>element </a:t>
            </a:r>
            <a:r>
              <a:rPr lang="en-US" b="1" dirty="0" smtClean="0">
                <a:solidFill>
                  <a:srgbClr val="FFFFFF"/>
                </a:solidFill>
              </a:rPr>
              <a:t>Nb-STJ </a:t>
            </a:r>
            <a:r>
              <a:rPr lang="en-US" b="1" dirty="0">
                <a:solidFill>
                  <a:srgbClr val="FFFFFF"/>
                </a:solidFill>
              </a:rPr>
              <a:t>cryodetector, dimension 2.2 x 2.2 mm, active surface 0.64 mm</a:t>
            </a:r>
            <a:r>
              <a:rPr lang="en-US" b="1" baseline="30000" dirty="0">
                <a:solidFill>
                  <a:srgbClr val="FFFFFF"/>
                </a:solidFill>
              </a:rPr>
              <a:t>2</a:t>
            </a:r>
          </a:p>
          <a:p>
            <a:pPr marL="0" indent="0" eaLnBrk="0" hangingPunct="0"/>
            <a:r>
              <a:rPr lang="en-US" b="1" dirty="0">
                <a:solidFill>
                  <a:srgbClr val="FFFFFF"/>
                </a:solidFill>
              </a:rPr>
              <a:t> </a:t>
            </a:r>
            <a:r>
              <a:rPr lang="en-US" b="1" dirty="0" smtClean="0">
                <a:solidFill>
                  <a:srgbClr val="FFFFFF"/>
                </a:solidFill>
              </a:rPr>
              <a:t>       ~ 4 to 16% </a:t>
            </a:r>
            <a:r>
              <a:rPr lang="en-US" b="1" dirty="0">
                <a:solidFill>
                  <a:srgbClr val="FFFFFF"/>
                </a:solidFill>
              </a:rPr>
              <a:t>of the ion </a:t>
            </a:r>
            <a:r>
              <a:rPr lang="en-US" b="1" dirty="0" smtClean="0">
                <a:solidFill>
                  <a:srgbClr val="FFFFFF"/>
                </a:solidFill>
              </a:rPr>
              <a:t>beam!</a:t>
            </a:r>
          </a:p>
          <a:p>
            <a:pPr eaLnBrk="0" hangingPunct="0">
              <a:buFontTx/>
              <a:buChar char="•"/>
            </a:pPr>
            <a:r>
              <a:rPr lang="en-US" b="1" dirty="0" smtClean="0">
                <a:solidFill>
                  <a:srgbClr val="FFFFFF"/>
                </a:solidFill>
              </a:rPr>
              <a:t>32 Channel Nb or Ta-STJ detector intercepts ~30% ion beam</a:t>
            </a:r>
            <a:endParaRPr lang="en-US" b="1" dirty="0">
              <a:solidFill>
                <a:srgbClr val="FFFFFF"/>
              </a:solidFill>
            </a:endParaRPr>
          </a:p>
        </p:txBody>
      </p:sp>
      <p:sp>
        <p:nvSpPr>
          <p:cNvPr id="60423" name="Rectangle 7" descr="Wide upward diagonal"/>
          <p:cNvSpPr>
            <a:spLocks noChangeArrowheads="1"/>
          </p:cNvSpPr>
          <p:nvPr/>
        </p:nvSpPr>
        <p:spPr bwMode="auto">
          <a:xfrm>
            <a:off x="542925" y="4132263"/>
            <a:ext cx="85725" cy="1020762"/>
          </a:xfrm>
          <a:prstGeom prst="rect">
            <a:avLst/>
          </a:prstGeom>
          <a:pattFill prst="wdUpDiag">
            <a:fgClr>
              <a:schemeClr val="bg1"/>
            </a:fgClr>
            <a:bgClr>
              <a:srgbClr val="FFFFFF"/>
            </a:bgClr>
          </a:patt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60433" name="Group 17"/>
          <p:cNvGrpSpPr>
            <a:grpSpLocks/>
          </p:cNvGrpSpPr>
          <p:nvPr/>
        </p:nvGrpSpPr>
        <p:grpSpPr bwMode="auto">
          <a:xfrm>
            <a:off x="5759450" y="4413250"/>
            <a:ext cx="149225" cy="500063"/>
            <a:chOff x="3759" y="3507"/>
            <a:chExt cx="105" cy="327"/>
          </a:xfrm>
        </p:grpSpPr>
        <p:grpSp>
          <p:nvGrpSpPr>
            <p:cNvPr id="60434" name="Group 18"/>
            <p:cNvGrpSpPr>
              <a:grpSpLocks/>
            </p:cNvGrpSpPr>
            <p:nvPr/>
          </p:nvGrpSpPr>
          <p:grpSpPr bwMode="auto">
            <a:xfrm>
              <a:off x="3759" y="3671"/>
              <a:ext cx="105" cy="163"/>
              <a:chOff x="3759" y="3507"/>
              <a:chExt cx="105" cy="163"/>
            </a:xfrm>
          </p:grpSpPr>
          <p:sp>
            <p:nvSpPr>
              <p:cNvPr id="60435" name="AutoShape 19"/>
              <p:cNvSpPr>
                <a:spLocks noChangeArrowheads="1"/>
              </p:cNvSpPr>
              <p:nvPr/>
            </p:nvSpPr>
            <p:spPr bwMode="auto">
              <a:xfrm>
                <a:off x="3759" y="3634"/>
                <a:ext cx="36" cy="36"/>
              </a:xfrm>
              <a:prstGeom prst="cube">
                <a:avLst>
                  <a:gd name="adj" fmla="val 25000"/>
                </a:avLst>
              </a:prstGeom>
              <a:noFill/>
              <a:ln w="6350">
                <a:solidFill>
                  <a:schemeClr val="tx1"/>
                </a:solidFill>
                <a:miter lim="800000"/>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36" name="AutoShape 20"/>
              <p:cNvSpPr>
                <a:spLocks noChangeArrowheads="1"/>
              </p:cNvSpPr>
              <p:nvPr/>
            </p:nvSpPr>
            <p:spPr bwMode="auto">
              <a:xfrm>
                <a:off x="3780" y="3592"/>
                <a:ext cx="36" cy="36"/>
              </a:xfrm>
              <a:prstGeom prst="cube">
                <a:avLst>
                  <a:gd name="adj" fmla="val 25000"/>
                </a:avLst>
              </a:prstGeom>
              <a:noFill/>
              <a:ln w="6350">
                <a:solidFill>
                  <a:schemeClr val="tx1"/>
                </a:solidFill>
                <a:miter lim="800000"/>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37" name="AutoShape 21"/>
              <p:cNvSpPr>
                <a:spLocks noChangeArrowheads="1"/>
              </p:cNvSpPr>
              <p:nvPr/>
            </p:nvSpPr>
            <p:spPr bwMode="auto">
              <a:xfrm>
                <a:off x="3803" y="3550"/>
                <a:ext cx="36" cy="36"/>
              </a:xfrm>
              <a:prstGeom prst="cube">
                <a:avLst>
                  <a:gd name="adj" fmla="val 25000"/>
                </a:avLst>
              </a:prstGeom>
              <a:noFill/>
              <a:ln w="6350">
                <a:solidFill>
                  <a:schemeClr val="tx1"/>
                </a:solidFill>
                <a:miter lim="800000"/>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38" name="AutoShape 22"/>
              <p:cNvSpPr>
                <a:spLocks noChangeArrowheads="1"/>
              </p:cNvSpPr>
              <p:nvPr/>
            </p:nvSpPr>
            <p:spPr bwMode="auto">
              <a:xfrm>
                <a:off x="3828" y="3507"/>
                <a:ext cx="36" cy="36"/>
              </a:xfrm>
              <a:prstGeom prst="cube">
                <a:avLst>
                  <a:gd name="adj" fmla="val 25000"/>
                </a:avLst>
              </a:prstGeom>
              <a:noFill/>
              <a:ln w="6350">
                <a:solidFill>
                  <a:schemeClr val="tx1"/>
                </a:solidFill>
                <a:miter lim="800000"/>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0439" name="Group 23"/>
            <p:cNvGrpSpPr>
              <a:grpSpLocks/>
            </p:cNvGrpSpPr>
            <p:nvPr/>
          </p:nvGrpSpPr>
          <p:grpSpPr bwMode="auto">
            <a:xfrm>
              <a:off x="3759" y="3617"/>
              <a:ext cx="105" cy="163"/>
              <a:chOff x="3759" y="3507"/>
              <a:chExt cx="105" cy="163"/>
            </a:xfrm>
          </p:grpSpPr>
          <p:sp>
            <p:nvSpPr>
              <p:cNvPr id="60440" name="AutoShape 24"/>
              <p:cNvSpPr>
                <a:spLocks noChangeArrowheads="1"/>
              </p:cNvSpPr>
              <p:nvPr/>
            </p:nvSpPr>
            <p:spPr bwMode="auto">
              <a:xfrm>
                <a:off x="3759" y="3634"/>
                <a:ext cx="36" cy="36"/>
              </a:xfrm>
              <a:prstGeom prst="cube">
                <a:avLst>
                  <a:gd name="adj" fmla="val 25000"/>
                </a:avLst>
              </a:prstGeom>
              <a:noFill/>
              <a:ln w="6350">
                <a:solidFill>
                  <a:schemeClr val="tx1"/>
                </a:solidFill>
                <a:miter lim="800000"/>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41" name="AutoShape 25"/>
              <p:cNvSpPr>
                <a:spLocks noChangeArrowheads="1"/>
              </p:cNvSpPr>
              <p:nvPr/>
            </p:nvSpPr>
            <p:spPr bwMode="auto">
              <a:xfrm>
                <a:off x="3780" y="3592"/>
                <a:ext cx="36" cy="36"/>
              </a:xfrm>
              <a:prstGeom prst="cube">
                <a:avLst>
                  <a:gd name="adj" fmla="val 25000"/>
                </a:avLst>
              </a:prstGeom>
              <a:noFill/>
              <a:ln w="6350">
                <a:solidFill>
                  <a:schemeClr val="tx1"/>
                </a:solidFill>
                <a:miter lim="800000"/>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42" name="AutoShape 26"/>
              <p:cNvSpPr>
                <a:spLocks noChangeArrowheads="1"/>
              </p:cNvSpPr>
              <p:nvPr/>
            </p:nvSpPr>
            <p:spPr bwMode="auto">
              <a:xfrm>
                <a:off x="3803" y="3550"/>
                <a:ext cx="36" cy="36"/>
              </a:xfrm>
              <a:prstGeom prst="cube">
                <a:avLst>
                  <a:gd name="adj" fmla="val 25000"/>
                </a:avLst>
              </a:prstGeom>
              <a:noFill/>
              <a:ln w="6350">
                <a:solidFill>
                  <a:schemeClr val="tx1"/>
                </a:solidFill>
                <a:miter lim="800000"/>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43" name="AutoShape 27"/>
              <p:cNvSpPr>
                <a:spLocks noChangeArrowheads="1"/>
              </p:cNvSpPr>
              <p:nvPr/>
            </p:nvSpPr>
            <p:spPr bwMode="auto">
              <a:xfrm>
                <a:off x="3828" y="3507"/>
                <a:ext cx="36" cy="36"/>
              </a:xfrm>
              <a:prstGeom prst="cube">
                <a:avLst>
                  <a:gd name="adj" fmla="val 25000"/>
                </a:avLst>
              </a:prstGeom>
              <a:noFill/>
              <a:ln w="6350">
                <a:solidFill>
                  <a:schemeClr val="tx1"/>
                </a:solidFill>
                <a:miter lim="800000"/>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0444" name="Group 28"/>
            <p:cNvGrpSpPr>
              <a:grpSpLocks/>
            </p:cNvGrpSpPr>
            <p:nvPr/>
          </p:nvGrpSpPr>
          <p:grpSpPr bwMode="auto">
            <a:xfrm>
              <a:off x="3759" y="3561"/>
              <a:ext cx="105" cy="163"/>
              <a:chOff x="3759" y="3507"/>
              <a:chExt cx="105" cy="163"/>
            </a:xfrm>
          </p:grpSpPr>
          <p:sp>
            <p:nvSpPr>
              <p:cNvPr id="60445" name="AutoShape 29"/>
              <p:cNvSpPr>
                <a:spLocks noChangeArrowheads="1"/>
              </p:cNvSpPr>
              <p:nvPr/>
            </p:nvSpPr>
            <p:spPr bwMode="auto">
              <a:xfrm>
                <a:off x="3759" y="3634"/>
                <a:ext cx="36" cy="36"/>
              </a:xfrm>
              <a:prstGeom prst="cube">
                <a:avLst>
                  <a:gd name="adj" fmla="val 25000"/>
                </a:avLst>
              </a:prstGeom>
              <a:noFill/>
              <a:ln w="6350">
                <a:solidFill>
                  <a:schemeClr val="tx1"/>
                </a:solidFill>
                <a:miter lim="800000"/>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46" name="AutoShape 30"/>
              <p:cNvSpPr>
                <a:spLocks noChangeArrowheads="1"/>
              </p:cNvSpPr>
              <p:nvPr/>
            </p:nvSpPr>
            <p:spPr bwMode="auto">
              <a:xfrm>
                <a:off x="3780" y="3592"/>
                <a:ext cx="36" cy="36"/>
              </a:xfrm>
              <a:prstGeom prst="cube">
                <a:avLst>
                  <a:gd name="adj" fmla="val 25000"/>
                </a:avLst>
              </a:prstGeom>
              <a:noFill/>
              <a:ln w="6350">
                <a:solidFill>
                  <a:schemeClr val="tx1"/>
                </a:solidFill>
                <a:miter lim="800000"/>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47" name="AutoShape 31"/>
              <p:cNvSpPr>
                <a:spLocks noChangeArrowheads="1"/>
              </p:cNvSpPr>
              <p:nvPr/>
            </p:nvSpPr>
            <p:spPr bwMode="auto">
              <a:xfrm>
                <a:off x="3803" y="3550"/>
                <a:ext cx="36" cy="36"/>
              </a:xfrm>
              <a:prstGeom prst="cube">
                <a:avLst>
                  <a:gd name="adj" fmla="val 25000"/>
                </a:avLst>
              </a:prstGeom>
              <a:noFill/>
              <a:ln w="6350">
                <a:solidFill>
                  <a:schemeClr val="tx1"/>
                </a:solidFill>
                <a:miter lim="800000"/>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48" name="AutoShape 32"/>
              <p:cNvSpPr>
                <a:spLocks noChangeArrowheads="1"/>
              </p:cNvSpPr>
              <p:nvPr/>
            </p:nvSpPr>
            <p:spPr bwMode="auto">
              <a:xfrm>
                <a:off x="3828" y="3507"/>
                <a:ext cx="36" cy="36"/>
              </a:xfrm>
              <a:prstGeom prst="cube">
                <a:avLst>
                  <a:gd name="adj" fmla="val 25000"/>
                </a:avLst>
              </a:prstGeom>
              <a:noFill/>
              <a:ln w="6350">
                <a:solidFill>
                  <a:schemeClr val="tx1"/>
                </a:solidFill>
                <a:miter lim="800000"/>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0449" name="Group 33"/>
            <p:cNvGrpSpPr>
              <a:grpSpLocks/>
            </p:cNvGrpSpPr>
            <p:nvPr/>
          </p:nvGrpSpPr>
          <p:grpSpPr bwMode="auto">
            <a:xfrm>
              <a:off x="3759" y="3507"/>
              <a:ext cx="105" cy="163"/>
              <a:chOff x="3759" y="3507"/>
              <a:chExt cx="105" cy="163"/>
            </a:xfrm>
          </p:grpSpPr>
          <p:sp>
            <p:nvSpPr>
              <p:cNvPr id="60450" name="AutoShape 34"/>
              <p:cNvSpPr>
                <a:spLocks noChangeArrowheads="1"/>
              </p:cNvSpPr>
              <p:nvPr/>
            </p:nvSpPr>
            <p:spPr bwMode="auto">
              <a:xfrm>
                <a:off x="3759" y="3634"/>
                <a:ext cx="36" cy="36"/>
              </a:xfrm>
              <a:prstGeom prst="cube">
                <a:avLst>
                  <a:gd name="adj" fmla="val 25000"/>
                </a:avLst>
              </a:prstGeom>
              <a:noFill/>
              <a:ln w="6350">
                <a:solidFill>
                  <a:schemeClr val="tx1"/>
                </a:solidFill>
                <a:miter lim="800000"/>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51" name="AutoShape 35"/>
              <p:cNvSpPr>
                <a:spLocks noChangeArrowheads="1"/>
              </p:cNvSpPr>
              <p:nvPr/>
            </p:nvSpPr>
            <p:spPr bwMode="auto">
              <a:xfrm>
                <a:off x="3780" y="3592"/>
                <a:ext cx="36" cy="36"/>
              </a:xfrm>
              <a:prstGeom prst="cube">
                <a:avLst>
                  <a:gd name="adj" fmla="val 25000"/>
                </a:avLst>
              </a:prstGeom>
              <a:noFill/>
              <a:ln w="6350">
                <a:solidFill>
                  <a:schemeClr val="tx1"/>
                </a:solidFill>
                <a:miter lim="800000"/>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52" name="AutoShape 36"/>
              <p:cNvSpPr>
                <a:spLocks noChangeArrowheads="1"/>
              </p:cNvSpPr>
              <p:nvPr/>
            </p:nvSpPr>
            <p:spPr bwMode="auto">
              <a:xfrm>
                <a:off x="3803" y="3550"/>
                <a:ext cx="36" cy="36"/>
              </a:xfrm>
              <a:prstGeom prst="cube">
                <a:avLst>
                  <a:gd name="adj" fmla="val 25000"/>
                </a:avLst>
              </a:prstGeom>
              <a:noFill/>
              <a:ln w="6350">
                <a:solidFill>
                  <a:schemeClr val="tx1"/>
                </a:solidFill>
                <a:miter lim="800000"/>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53" name="AutoShape 37"/>
              <p:cNvSpPr>
                <a:spLocks noChangeArrowheads="1"/>
              </p:cNvSpPr>
              <p:nvPr/>
            </p:nvSpPr>
            <p:spPr bwMode="auto">
              <a:xfrm>
                <a:off x="3828" y="3507"/>
                <a:ext cx="36" cy="36"/>
              </a:xfrm>
              <a:prstGeom prst="cube">
                <a:avLst>
                  <a:gd name="adj" fmla="val 25000"/>
                </a:avLst>
              </a:prstGeom>
              <a:noFill/>
              <a:ln w="6350">
                <a:solidFill>
                  <a:schemeClr val="tx1"/>
                </a:solidFill>
                <a:miter lim="800000"/>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60471" name="Line 55"/>
          <p:cNvSpPr>
            <a:spLocks noChangeShapeType="1"/>
          </p:cNvSpPr>
          <p:nvPr/>
        </p:nvSpPr>
        <p:spPr bwMode="auto">
          <a:xfrm flipV="1">
            <a:off x="582613" y="5153025"/>
            <a:ext cx="3175" cy="411163"/>
          </a:xfrm>
          <a:prstGeom prst="line">
            <a:avLst/>
          </a:prstGeom>
          <a:noFill/>
          <a:ln w="19050">
            <a:solidFill>
              <a:srgbClr val="E6AEF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60472" name="Group 56"/>
          <p:cNvGrpSpPr>
            <a:grpSpLocks/>
          </p:cNvGrpSpPr>
          <p:nvPr/>
        </p:nvGrpSpPr>
        <p:grpSpPr bwMode="auto">
          <a:xfrm flipV="1">
            <a:off x="249238" y="5513388"/>
            <a:ext cx="231775" cy="168275"/>
            <a:chOff x="47" y="3447"/>
            <a:chExt cx="154" cy="78"/>
          </a:xfrm>
        </p:grpSpPr>
        <p:sp>
          <p:nvSpPr>
            <p:cNvPr id="60473" name="Line 57"/>
            <p:cNvSpPr>
              <a:spLocks noChangeShapeType="1"/>
            </p:cNvSpPr>
            <p:nvPr/>
          </p:nvSpPr>
          <p:spPr bwMode="auto">
            <a:xfrm>
              <a:off x="47" y="3447"/>
              <a:ext cx="79" cy="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74" name="Line 58"/>
            <p:cNvSpPr>
              <a:spLocks noChangeShapeType="1"/>
            </p:cNvSpPr>
            <p:nvPr/>
          </p:nvSpPr>
          <p:spPr bwMode="auto">
            <a:xfrm>
              <a:off x="128" y="3447"/>
              <a:ext cx="0" cy="77"/>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75" name="Line 59"/>
            <p:cNvSpPr>
              <a:spLocks noChangeShapeType="1"/>
            </p:cNvSpPr>
            <p:nvPr/>
          </p:nvSpPr>
          <p:spPr bwMode="auto">
            <a:xfrm>
              <a:off x="131" y="3525"/>
              <a:ext cx="70" cy="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60476" name="Text Box 60"/>
          <p:cNvSpPr txBox="1">
            <a:spLocks noChangeArrowheads="1"/>
          </p:cNvSpPr>
          <p:nvPr/>
        </p:nvSpPr>
        <p:spPr bwMode="auto">
          <a:xfrm>
            <a:off x="127000" y="5689600"/>
            <a:ext cx="5730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sz="1200">
                <a:solidFill>
                  <a:srgbClr val="FFFFFF"/>
                </a:solidFill>
              </a:rPr>
              <a:t>20 kV</a:t>
            </a:r>
            <a:endParaRPr lang="en-US" sz="800">
              <a:solidFill>
                <a:srgbClr val="FFFFFF"/>
              </a:solidFill>
            </a:endParaRPr>
          </a:p>
        </p:txBody>
      </p:sp>
      <p:sp>
        <p:nvSpPr>
          <p:cNvPr id="60483" name="Line 67"/>
          <p:cNvSpPr>
            <a:spLocks noChangeShapeType="1"/>
          </p:cNvSpPr>
          <p:nvPr/>
        </p:nvSpPr>
        <p:spPr bwMode="auto">
          <a:xfrm>
            <a:off x="763588" y="4322763"/>
            <a:ext cx="0" cy="601662"/>
          </a:xfrm>
          <a:prstGeom prst="line">
            <a:avLst/>
          </a:prstGeom>
          <a:noFill/>
          <a:ln w="19050">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87" name="Rectangle 71"/>
          <p:cNvSpPr>
            <a:spLocks noChangeArrowheads="1"/>
          </p:cNvSpPr>
          <p:nvPr/>
        </p:nvSpPr>
        <p:spPr bwMode="auto">
          <a:xfrm>
            <a:off x="6518275" y="5013325"/>
            <a:ext cx="430213" cy="1920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pPr eaLnBrk="0" hangingPunct="0"/>
            <a:r>
              <a:rPr lang="en-US" sz="1200" dirty="0">
                <a:solidFill>
                  <a:srgbClr val="FFFFFF"/>
                </a:solidFill>
              </a:rPr>
              <a:t>Signal</a:t>
            </a:r>
            <a:endParaRPr lang="en-US" sz="800" dirty="0">
              <a:solidFill>
                <a:srgbClr val="FFFFFF"/>
              </a:solidFill>
            </a:endParaRPr>
          </a:p>
        </p:txBody>
      </p:sp>
      <p:sp>
        <p:nvSpPr>
          <p:cNvPr id="60493" name="Text Box 77"/>
          <p:cNvSpPr txBox="1">
            <a:spLocks noChangeArrowheads="1"/>
          </p:cNvSpPr>
          <p:nvPr/>
        </p:nvSpPr>
        <p:spPr bwMode="auto">
          <a:xfrm>
            <a:off x="6602413" y="4400550"/>
            <a:ext cx="116998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sz="1200" b="1" dirty="0" smtClean="0">
                <a:solidFill>
                  <a:srgbClr val="FFFFFF"/>
                </a:solidFill>
              </a:rPr>
              <a:t>32 channel</a:t>
            </a:r>
          </a:p>
          <a:p>
            <a:pPr algn="ctr" eaLnBrk="0" hangingPunct="0"/>
            <a:r>
              <a:rPr lang="en-US" sz="1200" b="1" dirty="0" smtClean="0">
                <a:solidFill>
                  <a:srgbClr val="FFFFFF"/>
                </a:solidFill>
              </a:rPr>
              <a:t>amplifier</a:t>
            </a:r>
            <a:endParaRPr lang="en-US" sz="800" dirty="0">
              <a:solidFill>
                <a:srgbClr val="FFFFFF"/>
              </a:solidFill>
            </a:endParaRPr>
          </a:p>
        </p:txBody>
      </p:sp>
      <p:sp>
        <p:nvSpPr>
          <p:cNvPr id="60519" name="AutoShape 103"/>
          <p:cNvSpPr>
            <a:spLocks noChangeArrowheads="1"/>
          </p:cNvSpPr>
          <p:nvPr/>
        </p:nvSpPr>
        <p:spPr bwMode="auto">
          <a:xfrm>
            <a:off x="7664450" y="4495800"/>
            <a:ext cx="349250" cy="352425"/>
          </a:xfrm>
          <a:prstGeom prst="rightArrow">
            <a:avLst>
              <a:gd name="adj1" fmla="val 50000"/>
              <a:gd name="adj2" fmla="val 25000"/>
            </a:avLst>
          </a:prstGeom>
          <a:solidFill>
            <a:schemeClr val="accent4">
              <a:lumMod val="90000"/>
            </a:schemeClr>
          </a:solidFill>
          <a:ln w="9525">
            <a:solidFill>
              <a:schemeClr val="tx2"/>
            </a:solidFill>
            <a:miter lim="800000"/>
            <a:headEnd/>
            <a:tailEnd/>
          </a:ln>
          <a:effectLst/>
          <a:extLst/>
        </p:spPr>
        <p:txBody>
          <a:bodyPr wrap="none" anchor="ctr"/>
          <a:lstStyle/>
          <a:p>
            <a:endParaRPr lang="en-US"/>
          </a:p>
        </p:txBody>
      </p:sp>
      <p:sp>
        <p:nvSpPr>
          <p:cNvPr id="60521" name="Line 105"/>
          <p:cNvSpPr>
            <a:spLocks noChangeShapeType="1"/>
          </p:cNvSpPr>
          <p:nvPr/>
        </p:nvSpPr>
        <p:spPr bwMode="auto">
          <a:xfrm>
            <a:off x="495300" y="3127375"/>
            <a:ext cx="107950" cy="1012825"/>
          </a:xfrm>
          <a:prstGeom prst="line">
            <a:avLst/>
          </a:prstGeom>
          <a:noFill/>
          <a:ln w="19050">
            <a:solidFill>
              <a:srgbClr val="E6AEF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522" name="Text Box 106"/>
          <p:cNvSpPr txBox="1">
            <a:spLocks noChangeArrowheads="1"/>
          </p:cNvSpPr>
          <p:nvPr/>
        </p:nvSpPr>
        <p:spPr bwMode="auto">
          <a:xfrm>
            <a:off x="101600" y="2867025"/>
            <a:ext cx="14605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1200">
                <a:solidFill>
                  <a:srgbClr val="FFFFFF"/>
                </a:solidFill>
              </a:rPr>
              <a:t>MALDI plate</a:t>
            </a:r>
          </a:p>
        </p:txBody>
      </p:sp>
      <p:sp>
        <p:nvSpPr>
          <p:cNvPr id="60530" name="Freeform 114"/>
          <p:cNvSpPr>
            <a:spLocks/>
          </p:cNvSpPr>
          <p:nvPr/>
        </p:nvSpPr>
        <p:spPr bwMode="auto">
          <a:xfrm rot="21586165" flipV="1">
            <a:off x="1681163" y="3194050"/>
            <a:ext cx="1735137" cy="42863"/>
          </a:xfrm>
          <a:custGeom>
            <a:avLst/>
            <a:gdLst>
              <a:gd name="T0" fmla="*/ 0 w 5584"/>
              <a:gd name="T1" fmla="*/ 56 h 635"/>
              <a:gd name="T2" fmla="*/ 320 w 5584"/>
              <a:gd name="T3" fmla="*/ 624 h 635"/>
              <a:gd name="T4" fmla="*/ 616 w 5584"/>
              <a:gd name="T5" fmla="*/ 48 h 635"/>
              <a:gd name="T6" fmla="*/ 904 w 5584"/>
              <a:gd name="T7" fmla="*/ 608 h 635"/>
              <a:gd name="T8" fmla="*/ 1208 w 5584"/>
              <a:gd name="T9" fmla="*/ 48 h 635"/>
              <a:gd name="T10" fmla="*/ 1488 w 5584"/>
              <a:gd name="T11" fmla="*/ 608 h 635"/>
              <a:gd name="T12" fmla="*/ 1800 w 5584"/>
              <a:gd name="T13" fmla="*/ 48 h 635"/>
              <a:gd name="T14" fmla="*/ 2056 w 5584"/>
              <a:gd name="T15" fmla="*/ 632 h 635"/>
              <a:gd name="T16" fmla="*/ 2368 w 5584"/>
              <a:gd name="T17" fmla="*/ 40 h 635"/>
              <a:gd name="T18" fmla="*/ 2640 w 5584"/>
              <a:gd name="T19" fmla="*/ 624 h 635"/>
              <a:gd name="T20" fmla="*/ 2952 w 5584"/>
              <a:gd name="T21" fmla="*/ 48 h 635"/>
              <a:gd name="T22" fmla="*/ 3232 w 5584"/>
              <a:gd name="T23" fmla="*/ 624 h 635"/>
              <a:gd name="T24" fmla="*/ 3544 w 5584"/>
              <a:gd name="T25" fmla="*/ 32 h 635"/>
              <a:gd name="T26" fmla="*/ 3808 w 5584"/>
              <a:gd name="T27" fmla="*/ 632 h 635"/>
              <a:gd name="T28" fmla="*/ 4128 w 5584"/>
              <a:gd name="T29" fmla="*/ 48 h 635"/>
              <a:gd name="T30" fmla="*/ 4392 w 5584"/>
              <a:gd name="T31" fmla="*/ 624 h 635"/>
              <a:gd name="T32" fmla="*/ 4704 w 5584"/>
              <a:gd name="T33" fmla="*/ 48 h 635"/>
              <a:gd name="T34" fmla="*/ 4968 w 5584"/>
              <a:gd name="T35" fmla="*/ 624 h 635"/>
              <a:gd name="T36" fmla="*/ 5312 w 5584"/>
              <a:gd name="T37" fmla="*/ 40 h 635"/>
              <a:gd name="T38" fmla="*/ 5584 w 5584"/>
              <a:gd name="T39" fmla="*/ 384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84" h="635">
                <a:moveTo>
                  <a:pt x="0" y="56"/>
                </a:moveTo>
                <a:cubicBezTo>
                  <a:pt x="108" y="340"/>
                  <a:pt x="217" y="625"/>
                  <a:pt x="320" y="624"/>
                </a:cubicBezTo>
                <a:cubicBezTo>
                  <a:pt x="423" y="623"/>
                  <a:pt x="519" y="51"/>
                  <a:pt x="616" y="48"/>
                </a:cubicBezTo>
                <a:cubicBezTo>
                  <a:pt x="713" y="45"/>
                  <a:pt x="805" y="608"/>
                  <a:pt x="904" y="608"/>
                </a:cubicBezTo>
                <a:cubicBezTo>
                  <a:pt x="1003" y="608"/>
                  <a:pt x="1111" y="48"/>
                  <a:pt x="1208" y="48"/>
                </a:cubicBezTo>
                <a:cubicBezTo>
                  <a:pt x="1305" y="48"/>
                  <a:pt x="1389" y="608"/>
                  <a:pt x="1488" y="608"/>
                </a:cubicBezTo>
                <a:cubicBezTo>
                  <a:pt x="1587" y="608"/>
                  <a:pt x="1705" y="44"/>
                  <a:pt x="1800" y="48"/>
                </a:cubicBezTo>
                <a:cubicBezTo>
                  <a:pt x="1895" y="52"/>
                  <a:pt x="1961" y="633"/>
                  <a:pt x="2056" y="632"/>
                </a:cubicBezTo>
                <a:cubicBezTo>
                  <a:pt x="2151" y="631"/>
                  <a:pt x="2271" y="41"/>
                  <a:pt x="2368" y="40"/>
                </a:cubicBezTo>
                <a:cubicBezTo>
                  <a:pt x="2465" y="39"/>
                  <a:pt x="2543" y="623"/>
                  <a:pt x="2640" y="624"/>
                </a:cubicBezTo>
                <a:cubicBezTo>
                  <a:pt x="2737" y="625"/>
                  <a:pt x="2853" y="48"/>
                  <a:pt x="2952" y="48"/>
                </a:cubicBezTo>
                <a:cubicBezTo>
                  <a:pt x="3051" y="48"/>
                  <a:pt x="3133" y="627"/>
                  <a:pt x="3232" y="624"/>
                </a:cubicBezTo>
                <a:cubicBezTo>
                  <a:pt x="3331" y="621"/>
                  <a:pt x="3448" y="31"/>
                  <a:pt x="3544" y="32"/>
                </a:cubicBezTo>
                <a:cubicBezTo>
                  <a:pt x="3640" y="33"/>
                  <a:pt x="3711" y="629"/>
                  <a:pt x="3808" y="632"/>
                </a:cubicBezTo>
                <a:cubicBezTo>
                  <a:pt x="3905" y="635"/>
                  <a:pt x="4031" y="49"/>
                  <a:pt x="4128" y="48"/>
                </a:cubicBezTo>
                <a:cubicBezTo>
                  <a:pt x="4225" y="47"/>
                  <a:pt x="4296" y="624"/>
                  <a:pt x="4392" y="624"/>
                </a:cubicBezTo>
                <a:cubicBezTo>
                  <a:pt x="4488" y="624"/>
                  <a:pt x="4608" y="48"/>
                  <a:pt x="4704" y="48"/>
                </a:cubicBezTo>
                <a:cubicBezTo>
                  <a:pt x="4800" y="48"/>
                  <a:pt x="4867" y="625"/>
                  <a:pt x="4968" y="624"/>
                </a:cubicBezTo>
                <a:cubicBezTo>
                  <a:pt x="5069" y="623"/>
                  <a:pt x="5209" y="80"/>
                  <a:pt x="5312" y="40"/>
                </a:cubicBezTo>
                <a:cubicBezTo>
                  <a:pt x="5415" y="0"/>
                  <a:pt x="5499" y="192"/>
                  <a:pt x="5584" y="384"/>
                </a:cubicBezTo>
              </a:path>
            </a:pathLst>
          </a:custGeom>
          <a:noFill/>
          <a:ln w="57150" cmpd="sng">
            <a:solidFill>
              <a:srgbClr val="E6AEFC"/>
            </a:solidFill>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532" name="Freeform 116"/>
          <p:cNvSpPr>
            <a:spLocks/>
          </p:cNvSpPr>
          <p:nvPr/>
        </p:nvSpPr>
        <p:spPr bwMode="auto">
          <a:xfrm rot="18420255" flipV="1">
            <a:off x="307975" y="3903663"/>
            <a:ext cx="1735138" cy="42862"/>
          </a:xfrm>
          <a:custGeom>
            <a:avLst/>
            <a:gdLst>
              <a:gd name="T0" fmla="*/ 0 w 5584"/>
              <a:gd name="T1" fmla="*/ 56 h 635"/>
              <a:gd name="T2" fmla="*/ 320 w 5584"/>
              <a:gd name="T3" fmla="*/ 624 h 635"/>
              <a:gd name="T4" fmla="*/ 616 w 5584"/>
              <a:gd name="T5" fmla="*/ 48 h 635"/>
              <a:gd name="T6" fmla="*/ 904 w 5584"/>
              <a:gd name="T7" fmla="*/ 608 h 635"/>
              <a:gd name="T8" fmla="*/ 1208 w 5584"/>
              <a:gd name="T9" fmla="*/ 48 h 635"/>
              <a:gd name="T10" fmla="*/ 1488 w 5584"/>
              <a:gd name="T11" fmla="*/ 608 h 635"/>
              <a:gd name="T12" fmla="*/ 1800 w 5584"/>
              <a:gd name="T13" fmla="*/ 48 h 635"/>
              <a:gd name="T14" fmla="*/ 2056 w 5584"/>
              <a:gd name="T15" fmla="*/ 632 h 635"/>
              <a:gd name="T16" fmla="*/ 2368 w 5584"/>
              <a:gd name="T17" fmla="*/ 40 h 635"/>
              <a:gd name="T18" fmla="*/ 2640 w 5584"/>
              <a:gd name="T19" fmla="*/ 624 h 635"/>
              <a:gd name="T20" fmla="*/ 2952 w 5584"/>
              <a:gd name="T21" fmla="*/ 48 h 635"/>
              <a:gd name="T22" fmla="*/ 3232 w 5584"/>
              <a:gd name="T23" fmla="*/ 624 h 635"/>
              <a:gd name="T24" fmla="*/ 3544 w 5584"/>
              <a:gd name="T25" fmla="*/ 32 h 635"/>
              <a:gd name="T26" fmla="*/ 3808 w 5584"/>
              <a:gd name="T27" fmla="*/ 632 h 635"/>
              <a:gd name="T28" fmla="*/ 4128 w 5584"/>
              <a:gd name="T29" fmla="*/ 48 h 635"/>
              <a:gd name="T30" fmla="*/ 4392 w 5584"/>
              <a:gd name="T31" fmla="*/ 624 h 635"/>
              <a:gd name="T32" fmla="*/ 4704 w 5584"/>
              <a:gd name="T33" fmla="*/ 48 h 635"/>
              <a:gd name="T34" fmla="*/ 4968 w 5584"/>
              <a:gd name="T35" fmla="*/ 624 h 635"/>
              <a:gd name="T36" fmla="*/ 5312 w 5584"/>
              <a:gd name="T37" fmla="*/ 40 h 635"/>
              <a:gd name="T38" fmla="*/ 5584 w 5584"/>
              <a:gd name="T39" fmla="*/ 384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84" h="635">
                <a:moveTo>
                  <a:pt x="0" y="56"/>
                </a:moveTo>
                <a:cubicBezTo>
                  <a:pt x="108" y="340"/>
                  <a:pt x="217" y="625"/>
                  <a:pt x="320" y="624"/>
                </a:cubicBezTo>
                <a:cubicBezTo>
                  <a:pt x="423" y="623"/>
                  <a:pt x="519" y="51"/>
                  <a:pt x="616" y="48"/>
                </a:cubicBezTo>
                <a:cubicBezTo>
                  <a:pt x="713" y="45"/>
                  <a:pt x="805" y="608"/>
                  <a:pt x="904" y="608"/>
                </a:cubicBezTo>
                <a:cubicBezTo>
                  <a:pt x="1003" y="608"/>
                  <a:pt x="1111" y="48"/>
                  <a:pt x="1208" y="48"/>
                </a:cubicBezTo>
                <a:cubicBezTo>
                  <a:pt x="1305" y="48"/>
                  <a:pt x="1389" y="608"/>
                  <a:pt x="1488" y="608"/>
                </a:cubicBezTo>
                <a:cubicBezTo>
                  <a:pt x="1587" y="608"/>
                  <a:pt x="1705" y="44"/>
                  <a:pt x="1800" y="48"/>
                </a:cubicBezTo>
                <a:cubicBezTo>
                  <a:pt x="1895" y="52"/>
                  <a:pt x="1961" y="633"/>
                  <a:pt x="2056" y="632"/>
                </a:cubicBezTo>
                <a:cubicBezTo>
                  <a:pt x="2151" y="631"/>
                  <a:pt x="2271" y="41"/>
                  <a:pt x="2368" y="40"/>
                </a:cubicBezTo>
                <a:cubicBezTo>
                  <a:pt x="2465" y="39"/>
                  <a:pt x="2543" y="623"/>
                  <a:pt x="2640" y="624"/>
                </a:cubicBezTo>
                <a:cubicBezTo>
                  <a:pt x="2737" y="625"/>
                  <a:pt x="2853" y="48"/>
                  <a:pt x="2952" y="48"/>
                </a:cubicBezTo>
                <a:cubicBezTo>
                  <a:pt x="3051" y="48"/>
                  <a:pt x="3133" y="627"/>
                  <a:pt x="3232" y="624"/>
                </a:cubicBezTo>
                <a:cubicBezTo>
                  <a:pt x="3331" y="621"/>
                  <a:pt x="3448" y="31"/>
                  <a:pt x="3544" y="32"/>
                </a:cubicBezTo>
                <a:cubicBezTo>
                  <a:pt x="3640" y="33"/>
                  <a:pt x="3711" y="629"/>
                  <a:pt x="3808" y="632"/>
                </a:cubicBezTo>
                <a:cubicBezTo>
                  <a:pt x="3905" y="635"/>
                  <a:pt x="4031" y="49"/>
                  <a:pt x="4128" y="48"/>
                </a:cubicBezTo>
                <a:cubicBezTo>
                  <a:pt x="4225" y="47"/>
                  <a:pt x="4296" y="624"/>
                  <a:pt x="4392" y="624"/>
                </a:cubicBezTo>
                <a:cubicBezTo>
                  <a:pt x="4488" y="624"/>
                  <a:pt x="4608" y="48"/>
                  <a:pt x="4704" y="48"/>
                </a:cubicBezTo>
                <a:cubicBezTo>
                  <a:pt x="4800" y="48"/>
                  <a:pt x="4867" y="625"/>
                  <a:pt x="4968" y="624"/>
                </a:cubicBezTo>
                <a:cubicBezTo>
                  <a:pt x="5069" y="623"/>
                  <a:pt x="5209" y="80"/>
                  <a:pt x="5312" y="40"/>
                </a:cubicBezTo>
                <a:cubicBezTo>
                  <a:pt x="5415" y="0"/>
                  <a:pt x="5499" y="192"/>
                  <a:pt x="5584" y="384"/>
                </a:cubicBezTo>
              </a:path>
            </a:pathLst>
          </a:custGeom>
          <a:noFill/>
          <a:ln w="38100" cmpd="sng">
            <a:solidFill>
              <a:srgbClr val="E6AEFC"/>
            </a:solidFill>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533" name="AutoShape 117"/>
          <p:cNvSpPr>
            <a:spLocks noChangeArrowheads="1"/>
          </p:cNvSpPr>
          <p:nvPr/>
        </p:nvSpPr>
        <p:spPr bwMode="auto">
          <a:xfrm rot="-5043188">
            <a:off x="1562100" y="3048000"/>
            <a:ext cx="279400" cy="304800"/>
          </a:xfrm>
          <a:prstGeom prst="rtTriangle">
            <a:avLst/>
          </a:prstGeom>
          <a:solidFill>
            <a:srgbClr val="360AD8"/>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34" name="Oval 118"/>
          <p:cNvSpPr>
            <a:spLocks noChangeArrowheads="1"/>
          </p:cNvSpPr>
          <p:nvPr/>
        </p:nvSpPr>
        <p:spPr bwMode="auto">
          <a:xfrm rot="1551982" flipV="1">
            <a:off x="1069975" y="3719513"/>
            <a:ext cx="431800" cy="127000"/>
          </a:xfrm>
          <a:prstGeom prst="ellipse">
            <a:avLst/>
          </a:prstGeom>
          <a:solidFill>
            <a:srgbClr val="360AD8"/>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60536" name="Picture 120" descr="MPj0399981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03459" y="5365124"/>
            <a:ext cx="1156447" cy="966451"/>
          </a:xfrm>
          <a:prstGeom prst="rect">
            <a:avLst/>
          </a:prstGeom>
          <a:noFill/>
          <a:extLst>
            <a:ext uri="{909E8E84-426E-40DD-AFC4-6F175D3DCCD1}">
              <a14:hiddenFill xmlns:a14="http://schemas.microsoft.com/office/drawing/2010/main">
                <a:solidFill>
                  <a:srgbClr val="FFFFFF"/>
                </a:solidFill>
              </a14:hiddenFill>
            </a:ext>
          </a:extLst>
        </p:spPr>
      </p:pic>
      <p:sp>
        <p:nvSpPr>
          <p:cNvPr id="60537" name="Line 121"/>
          <p:cNvSpPr>
            <a:spLocks noChangeShapeType="1"/>
          </p:cNvSpPr>
          <p:nvPr/>
        </p:nvSpPr>
        <p:spPr bwMode="auto">
          <a:xfrm>
            <a:off x="8413750" y="4879975"/>
            <a:ext cx="0" cy="51435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538" name="Text Box 122"/>
          <p:cNvSpPr txBox="1">
            <a:spLocks noChangeArrowheads="1"/>
          </p:cNvSpPr>
          <p:nvPr/>
        </p:nvSpPr>
        <p:spPr bwMode="auto">
          <a:xfrm>
            <a:off x="2395538" y="2965450"/>
            <a:ext cx="1712912" cy="466725"/>
          </a:xfrm>
          <a:prstGeom prst="rect">
            <a:avLst/>
          </a:prstGeom>
          <a:solidFill>
            <a:schemeClr val="tx1"/>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sz="1200" b="1">
                <a:solidFill>
                  <a:schemeClr val="bg1"/>
                </a:solidFill>
              </a:rPr>
              <a:t>Nitrogen laser </a:t>
            </a:r>
          </a:p>
          <a:p>
            <a:pPr eaLnBrk="0" hangingPunct="0"/>
            <a:r>
              <a:rPr lang="en-US" sz="1200" b="1">
                <a:solidFill>
                  <a:schemeClr val="bg1"/>
                </a:solidFill>
              </a:rPr>
              <a:t>337 nm, 3 ns pulse</a:t>
            </a:r>
            <a:endParaRPr lang="en-US" sz="800">
              <a:solidFill>
                <a:schemeClr val="bg1"/>
              </a:solidFill>
            </a:endParaRPr>
          </a:p>
        </p:txBody>
      </p:sp>
      <p:sp>
        <p:nvSpPr>
          <p:cNvPr id="60539" name="Text Box 123"/>
          <p:cNvSpPr txBox="1">
            <a:spLocks noChangeArrowheads="1"/>
          </p:cNvSpPr>
          <p:nvPr/>
        </p:nvSpPr>
        <p:spPr bwMode="auto">
          <a:xfrm>
            <a:off x="879142" y="5656263"/>
            <a:ext cx="124936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sz="1200" dirty="0" err="1">
                <a:solidFill>
                  <a:srgbClr val="FFFFFF"/>
                </a:solidFill>
              </a:rPr>
              <a:t>Einzel</a:t>
            </a:r>
            <a:r>
              <a:rPr lang="en-US" sz="1200" dirty="0">
                <a:solidFill>
                  <a:srgbClr val="FFFFFF"/>
                </a:solidFill>
              </a:rPr>
              <a:t> lens</a:t>
            </a:r>
            <a:endParaRPr lang="en-US" sz="800" dirty="0">
              <a:solidFill>
                <a:srgbClr val="FFFFFF"/>
              </a:solidFill>
            </a:endParaRPr>
          </a:p>
        </p:txBody>
      </p:sp>
      <p:sp>
        <p:nvSpPr>
          <p:cNvPr id="60540" name="Text Box 124"/>
          <p:cNvSpPr txBox="1">
            <a:spLocks noChangeArrowheads="1"/>
          </p:cNvSpPr>
          <p:nvPr/>
        </p:nvSpPr>
        <p:spPr bwMode="auto">
          <a:xfrm>
            <a:off x="1944688" y="2871788"/>
            <a:ext cx="4032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kumimoji="1" lang="en-US" sz="1600" i="1">
                <a:solidFill>
                  <a:srgbClr val="FFFFFF"/>
                </a:solidFill>
              </a:rPr>
              <a:t>h</a:t>
            </a:r>
            <a:r>
              <a:rPr kumimoji="1" lang="en-US" sz="1600" i="1">
                <a:solidFill>
                  <a:srgbClr val="FFFFFF"/>
                </a:solidFill>
                <a:latin typeface="Symbol" pitchFamily="18" charset="2"/>
              </a:rPr>
              <a:t>n</a:t>
            </a:r>
            <a:endParaRPr kumimoji="1" lang="en-US" sz="1600" i="1">
              <a:solidFill>
                <a:srgbClr val="FFFFFF"/>
              </a:solidFill>
            </a:endParaRPr>
          </a:p>
        </p:txBody>
      </p:sp>
      <p:grpSp>
        <p:nvGrpSpPr>
          <p:cNvPr id="60566" name="Group 150"/>
          <p:cNvGrpSpPr>
            <a:grpSpLocks/>
          </p:cNvGrpSpPr>
          <p:nvPr/>
        </p:nvGrpSpPr>
        <p:grpSpPr bwMode="auto">
          <a:xfrm>
            <a:off x="1076325" y="4325938"/>
            <a:ext cx="204788" cy="600075"/>
            <a:chOff x="686" y="2612"/>
            <a:chExt cx="64" cy="639"/>
          </a:xfrm>
        </p:grpSpPr>
        <p:grpSp>
          <p:nvGrpSpPr>
            <p:cNvPr id="60542" name="Group 126"/>
            <p:cNvGrpSpPr>
              <a:grpSpLocks/>
            </p:cNvGrpSpPr>
            <p:nvPr/>
          </p:nvGrpSpPr>
          <p:grpSpPr bwMode="auto">
            <a:xfrm>
              <a:off x="686" y="2612"/>
              <a:ext cx="0" cy="639"/>
              <a:chOff x="686" y="2612"/>
              <a:chExt cx="0" cy="639"/>
            </a:xfrm>
          </p:grpSpPr>
          <p:sp>
            <p:nvSpPr>
              <p:cNvPr id="60484" name="Line 68"/>
              <p:cNvSpPr>
                <a:spLocks noChangeShapeType="1"/>
              </p:cNvSpPr>
              <p:nvPr/>
            </p:nvSpPr>
            <p:spPr bwMode="auto">
              <a:xfrm>
                <a:off x="686" y="3040"/>
                <a:ext cx="0" cy="211"/>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n w="38100">
                    <a:solidFill>
                      <a:schemeClr val="tx1"/>
                    </a:solidFill>
                  </a:ln>
                </a:endParaRPr>
              </a:p>
            </p:txBody>
          </p:sp>
          <p:sp>
            <p:nvSpPr>
              <p:cNvPr id="60541" name="Line 125"/>
              <p:cNvSpPr>
                <a:spLocks noChangeShapeType="1"/>
              </p:cNvSpPr>
              <p:nvPr/>
            </p:nvSpPr>
            <p:spPr bwMode="auto">
              <a:xfrm>
                <a:off x="686" y="2612"/>
                <a:ext cx="0" cy="211"/>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n w="38100">
                    <a:solidFill>
                      <a:schemeClr val="tx1"/>
                    </a:solidFill>
                  </a:ln>
                </a:endParaRPr>
              </a:p>
            </p:txBody>
          </p:sp>
        </p:grpSp>
        <p:grpSp>
          <p:nvGrpSpPr>
            <p:cNvPr id="60543" name="Group 127"/>
            <p:cNvGrpSpPr>
              <a:grpSpLocks/>
            </p:cNvGrpSpPr>
            <p:nvPr/>
          </p:nvGrpSpPr>
          <p:grpSpPr bwMode="auto">
            <a:xfrm>
              <a:off x="750" y="2612"/>
              <a:ext cx="0" cy="639"/>
              <a:chOff x="686" y="2612"/>
              <a:chExt cx="0" cy="639"/>
            </a:xfrm>
          </p:grpSpPr>
          <p:sp>
            <p:nvSpPr>
              <p:cNvPr id="60544" name="Line 128"/>
              <p:cNvSpPr>
                <a:spLocks noChangeShapeType="1"/>
              </p:cNvSpPr>
              <p:nvPr/>
            </p:nvSpPr>
            <p:spPr bwMode="auto">
              <a:xfrm>
                <a:off x="686" y="3040"/>
                <a:ext cx="0" cy="211"/>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n w="38100">
                    <a:solidFill>
                      <a:schemeClr val="tx1"/>
                    </a:solidFill>
                  </a:ln>
                </a:endParaRPr>
              </a:p>
            </p:txBody>
          </p:sp>
          <p:sp>
            <p:nvSpPr>
              <p:cNvPr id="60545" name="Line 129"/>
              <p:cNvSpPr>
                <a:spLocks noChangeShapeType="1"/>
              </p:cNvSpPr>
              <p:nvPr/>
            </p:nvSpPr>
            <p:spPr bwMode="auto">
              <a:xfrm>
                <a:off x="686" y="2612"/>
                <a:ext cx="0" cy="211"/>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n w="38100">
                    <a:solidFill>
                      <a:schemeClr val="tx1"/>
                    </a:solidFill>
                  </a:ln>
                </a:endParaRPr>
              </a:p>
            </p:txBody>
          </p:sp>
        </p:grpSp>
        <p:grpSp>
          <p:nvGrpSpPr>
            <p:cNvPr id="60546" name="Group 130"/>
            <p:cNvGrpSpPr>
              <a:grpSpLocks/>
            </p:cNvGrpSpPr>
            <p:nvPr/>
          </p:nvGrpSpPr>
          <p:grpSpPr bwMode="auto">
            <a:xfrm>
              <a:off x="718" y="2612"/>
              <a:ext cx="0" cy="639"/>
              <a:chOff x="686" y="2612"/>
              <a:chExt cx="0" cy="639"/>
            </a:xfrm>
          </p:grpSpPr>
          <p:sp>
            <p:nvSpPr>
              <p:cNvPr id="60547" name="Line 131"/>
              <p:cNvSpPr>
                <a:spLocks noChangeShapeType="1"/>
              </p:cNvSpPr>
              <p:nvPr/>
            </p:nvSpPr>
            <p:spPr bwMode="auto">
              <a:xfrm>
                <a:off x="686" y="3040"/>
                <a:ext cx="0" cy="211"/>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n w="38100">
                    <a:solidFill>
                      <a:schemeClr val="tx1"/>
                    </a:solidFill>
                  </a:ln>
                </a:endParaRPr>
              </a:p>
            </p:txBody>
          </p:sp>
          <p:sp>
            <p:nvSpPr>
              <p:cNvPr id="60548" name="Line 132"/>
              <p:cNvSpPr>
                <a:spLocks noChangeShapeType="1"/>
              </p:cNvSpPr>
              <p:nvPr/>
            </p:nvSpPr>
            <p:spPr bwMode="auto">
              <a:xfrm>
                <a:off x="686" y="2612"/>
                <a:ext cx="0" cy="211"/>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n w="38100">
                    <a:solidFill>
                      <a:schemeClr val="tx1"/>
                    </a:solidFill>
                  </a:ln>
                </a:endParaRPr>
              </a:p>
            </p:txBody>
          </p:sp>
        </p:grpSp>
      </p:grpSp>
      <p:sp>
        <p:nvSpPr>
          <p:cNvPr id="60553" name="Oval 137"/>
          <p:cNvSpPr>
            <a:spLocks noChangeArrowheads="1"/>
          </p:cNvSpPr>
          <p:nvPr/>
        </p:nvSpPr>
        <p:spPr bwMode="auto">
          <a:xfrm>
            <a:off x="1259731" y="5707380"/>
            <a:ext cx="51543" cy="45719"/>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54" name="Text Box 138"/>
          <p:cNvSpPr txBox="1">
            <a:spLocks noChangeArrowheads="1"/>
          </p:cNvSpPr>
          <p:nvPr/>
        </p:nvSpPr>
        <p:spPr bwMode="auto">
          <a:xfrm>
            <a:off x="504825" y="6162675"/>
            <a:ext cx="666750" cy="30480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t>grid</a:t>
            </a:r>
          </a:p>
        </p:txBody>
      </p:sp>
      <p:sp>
        <p:nvSpPr>
          <p:cNvPr id="60558" name="Line 142"/>
          <p:cNvSpPr>
            <a:spLocks noChangeShapeType="1"/>
          </p:cNvSpPr>
          <p:nvPr/>
        </p:nvSpPr>
        <p:spPr bwMode="auto">
          <a:xfrm>
            <a:off x="1485900" y="4629150"/>
            <a:ext cx="295275"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560" name="Rectangle 144"/>
          <p:cNvSpPr>
            <a:spLocks noChangeArrowheads="1"/>
          </p:cNvSpPr>
          <p:nvPr/>
        </p:nvSpPr>
        <p:spPr bwMode="auto">
          <a:xfrm>
            <a:off x="4672013" y="4505325"/>
            <a:ext cx="463550" cy="219075"/>
          </a:xfrm>
          <a:prstGeom prst="rect">
            <a:avLst/>
          </a:prstGeom>
          <a:solidFill>
            <a:schemeClr val="tx1"/>
          </a:solidFill>
          <a:ln w="1905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61" name="Line 145"/>
          <p:cNvSpPr>
            <a:spLocks noChangeShapeType="1"/>
          </p:cNvSpPr>
          <p:nvPr/>
        </p:nvSpPr>
        <p:spPr bwMode="auto">
          <a:xfrm flipH="1" flipV="1">
            <a:off x="766763" y="4918075"/>
            <a:ext cx="4762" cy="1206500"/>
          </a:xfrm>
          <a:prstGeom prst="line">
            <a:avLst/>
          </a:prstGeom>
          <a:noFill/>
          <a:ln w="19050">
            <a:solidFill>
              <a:srgbClr val="E6AEF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564" name="Rectangle 148" descr="Wide upward diagonal"/>
          <p:cNvSpPr>
            <a:spLocks noChangeArrowheads="1"/>
          </p:cNvSpPr>
          <p:nvPr/>
        </p:nvSpPr>
        <p:spPr bwMode="auto">
          <a:xfrm>
            <a:off x="5991225" y="2476500"/>
            <a:ext cx="155575" cy="1431925"/>
          </a:xfrm>
          <a:prstGeom prst="rect">
            <a:avLst/>
          </a:prstGeom>
          <a:pattFill prst="wdUpDiag">
            <a:fgClr>
              <a:srgbClr val="3333FF"/>
            </a:fgClr>
            <a:bgClr>
              <a:srgbClr val="FFFFFF"/>
            </a:bgClr>
          </a:pattFill>
          <a:ln w="19050">
            <a:solidFill>
              <a:srgbClr val="3333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67" name="AutoShape 151"/>
          <p:cNvSpPr>
            <a:spLocks/>
          </p:cNvSpPr>
          <p:nvPr/>
        </p:nvSpPr>
        <p:spPr bwMode="auto">
          <a:xfrm rot="5400000">
            <a:off x="1097756" y="5379244"/>
            <a:ext cx="142875" cy="357188"/>
          </a:xfrm>
          <a:prstGeom prst="rightBrace">
            <a:avLst>
              <a:gd name="adj1" fmla="val 20833"/>
              <a:gd name="adj2" fmla="val 53569"/>
            </a:avLst>
          </a:prstGeom>
          <a:noFill/>
          <a:ln w="1270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68" name="Text Box 152"/>
          <p:cNvSpPr txBox="1">
            <a:spLocks noChangeArrowheads="1"/>
          </p:cNvSpPr>
          <p:nvPr/>
        </p:nvSpPr>
        <p:spPr bwMode="auto">
          <a:xfrm>
            <a:off x="4967288" y="5573713"/>
            <a:ext cx="14732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1200" dirty="0" smtClean="0">
                <a:solidFill>
                  <a:srgbClr val="FFFFFF"/>
                </a:solidFill>
              </a:rPr>
              <a:t>cryostat</a:t>
            </a:r>
            <a:endParaRPr lang="en-US" sz="1200" dirty="0">
              <a:solidFill>
                <a:srgbClr val="FFFFFF"/>
              </a:solidFill>
            </a:endParaRPr>
          </a:p>
        </p:txBody>
      </p:sp>
      <p:sp>
        <p:nvSpPr>
          <p:cNvPr id="60569" name="Text Box 153"/>
          <p:cNvSpPr txBox="1">
            <a:spLocks noChangeArrowheads="1"/>
          </p:cNvSpPr>
          <p:nvPr/>
        </p:nvSpPr>
        <p:spPr bwMode="auto">
          <a:xfrm>
            <a:off x="5005388" y="3648075"/>
            <a:ext cx="8921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sz="1200" b="1" dirty="0" smtClean="0">
                <a:solidFill>
                  <a:schemeClr val="bg1"/>
                </a:solidFill>
              </a:rPr>
              <a:t>4K</a:t>
            </a:r>
            <a:endParaRPr lang="en-US" sz="1200" b="1" dirty="0">
              <a:solidFill>
                <a:schemeClr val="bg1"/>
              </a:solidFill>
            </a:endParaRPr>
          </a:p>
        </p:txBody>
      </p:sp>
      <p:sp>
        <p:nvSpPr>
          <p:cNvPr id="60570" name="Rectangle 154"/>
          <p:cNvSpPr>
            <a:spLocks noChangeArrowheads="1"/>
          </p:cNvSpPr>
          <p:nvPr/>
        </p:nvSpPr>
        <p:spPr bwMode="auto">
          <a:xfrm>
            <a:off x="5130800" y="2743200"/>
            <a:ext cx="1193800" cy="2527300"/>
          </a:xfrm>
          <a:prstGeom prst="rect">
            <a:avLst/>
          </a:prstGeom>
          <a:noFill/>
          <a:ln w="28575">
            <a:solidFill>
              <a:srgbClr val="9A95F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71" name="Text Box 155"/>
          <p:cNvSpPr txBox="1">
            <a:spLocks noChangeArrowheads="1"/>
          </p:cNvSpPr>
          <p:nvPr/>
        </p:nvSpPr>
        <p:spPr bwMode="auto">
          <a:xfrm>
            <a:off x="5002213" y="2520950"/>
            <a:ext cx="8445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sz="1200" b="1" dirty="0">
                <a:solidFill>
                  <a:schemeClr val="bg1"/>
                </a:solidFill>
              </a:rPr>
              <a:t> </a:t>
            </a:r>
            <a:r>
              <a:rPr lang="en-US" sz="1200" b="1" dirty="0" smtClean="0">
                <a:solidFill>
                  <a:schemeClr val="bg1"/>
                </a:solidFill>
              </a:rPr>
              <a:t>30K</a:t>
            </a:r>
            <a:endParaRPr lang="en-US" sz="1200" b="1" dirty="0">
              <a:solidFill>
                <a:schemeClr val="bg1"/>
              </a:solidFill>
            </a:endParaRPr>
          </a:p>
        </p:txBody>
      </p:sp>
      <p:sp>
        <p:nvSpPr>
          <p:cNvPr id="60572" name="Text Box 156"/>
          <p:cNvSpPr txBox="1">
            <a:spLocks noChangeArrowheads="1"/>
          </p:cNvSpPr>
          <p:nvPr/>
        </p:nvSpPr>
        <p:spPr bwMode="auto">
          <a:xfrm>
            <a:off x="4960938" y="2251075"/>
            <a:ext cx="8445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sz="1200" b="1" dirty="0"/>
              <a:t> </a:t>
            </a:r>
            <a:r>
              <a:rPr lang="en-US" sz="1200" b="1" dirty="0" smtClean="0"/>
              <a:t>298K</a:t>
            </a:r>
            <a:endParaRPr lang="en-US" sz="1200" b="1" dirty="0"/>
          </a:p>
        </p:txBody>
      </p:sp>
      <p:sp>
        <p:nvSpPr>
          <p:cNvPr id="60573" name="Text Box 157"/>
          <p:cNvSpPr txBox="1">
            <a:spLocks noChangeArrowheads="1"/>
          </p:cNvSpPr>
          <p:nvPr/>
        </p:nvSpPr>
        <p:spPr bwMode="auto">
          <a:xfrm>
            <a:off x="5246688" y="4794250"/>
            <a:ext cx="10255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sz="1200" b="1" dirty="0" smtClean="0">
                <a:solidFill>
                  <a:schemeClr val="bg1"/>
                </a:solidFill>
              </a:rPr>
              <a:t>0.3K  </a:t>
            </a:r>
            <a:r>
              <a:rPr lang="en-US" sz="1200" b="1" baseline="30000" dirty="0">
                <a:solidFill>
                  <a:schemeClr val="bg1"/>
                </a:solidFill>
              </a:rPr>
              <a:t>3</a:t>
            </a:r>
            <a:r>
              <a:rPr lang="en-US" sz="1200" b="1" dirty="0">
                <a:solidFill>
                  <a:schemeClr val="bg1"/>
                </a:solidFill>
              </a:rPr>
              <a:t>He</a:t>
            </a:r>
          </a:p>
        </p:txBody>
      </p:sp>
      <p:sp>
        <p:nvSpPr>
          <p:cNvPr id="60574" name="Rectangle 158" descr="Wide upward diagonal"/>
          <p:cNvSpPr>
            <a:spLocks noChangeArrowheads="1"/>
          </p:cNvSpPr>
          <p:nvPr/>
        </p:nvSpPr>
        <p:spPr bwMode="auto">
          <a:xfrm>
            <a:off x="5910263" y="4552950"/>
            <a:ext cx="42862" cy="200025"/>
          </a:xfrm>
          <a:prstGeom prst="rect">
            <a:avLst/>
          </a:prstGeom>
          <a:pattFill prst="wdUpDiag">
            <a:fgClr>
              <a:srgbClr val="3333FF"/>
            </a:fgClr>
            <a:bgClr>
              <a:srgbClr val="FFFFFF"/>
            </a:bgClr>
          </a:pattFill>
          <a:ln w="9525">
            <a:solidFill>
              <a:srgbClr val="3333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75" name="Line 159"/>
          <p:cNvSpPr>
            <a:spLocks noChangeShapeType="1"/>
          </p:cNvSpPr>
          <p:nvPr/>
        </p:nvSpPr>
        <p:spPr bwMode="auto">
          <a:xfrm>
            <a:off x="5799138" y="4454525"/>
            <a:ext cx="0" cy="300038"/>
          </a:xfrm>
          <a:prstGeom prst="line">
            <a:avLst/>
          </a:prstGeom>
          <a:noFill/>
          <a:ln w="190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577" name="Rectangle 161"/>
          <p:cNvSpPr>
            <a:spLocks noChangeArrowheads="1"/>
          </p:cNvSpPr>
          <p:nvPr/>
        </p:nvSpPr>
        <p:spPr bwMode="auto">
          <a:xfrm>
            <a:off x="5868988" y="4552950"/>
            <a:ext cx="42862" cy="133350"/>
          </a:xfrm>
          <a:prstGeom prst="rect">
            <a:avLst/>
          </a:prstGeom>
          <a:solidFill>
            <a:schemeClr val="hlink"/>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78" name="Text Box 162"/>
          <p:cNvSpPr txBox="1">
            <a:spLocks noChangeArrowheads="1"/>
          </p:cNvSpPr>
          <p:nvPr/>
        </p:nvSpPr>
        <p:spPr bwMode="auto">
          <a:xfrm>
            <a:off x="3094737" y="3961835"/>
            <a:ext cx="1460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1200" b="1" dirty="0">
                <a:solidFill>
                  <a:srgbClr val="FFFFFF"/>
                </a:solidFill>
              </a:rPr>
              <a:t>3</a:t>
            </a:r>
            <a:r>
              <a:rPr lang="en-US" sz="1200" b="1" dirty="0" smtClean="0">
                <a:solidFill>
                  <a:srgbClr val="FFFFFF"/>
                </a:solidFill>
              </a:rPr>
              <a:t> </a:t>
            </a:r>
            <a:r>
              <a:rPr lang="en-US" sz="1200" b="1" dirty="0">
                <a:solidFill>
                  <a:srgbClr val="FFFFFF"/>
                </a:solidFill>
              </a:rPr>
              <a:t>X 10</a:t>
            </a:r>
            <a:r>
              <a:rPr lang="en-US" sz="1200" b="1" baseline="30000" dirty="0">
                <a:solidFill>
                  <a:srgbClr val="FFFFFF"/>
                </a:solidFill>
              </a:rPr>
              <a:t>-8</a:t>
            </a:r>
            <a:r>
              <a:rPr lang="en-US" sz="1200" b="1" dirty="0">
                <a:solidFill>
                  <a:srgbClr val="FFFFFF"/>
                </a:solidFill>
              </a:rPr>
              <a:t> </a:t>
            </a:r>
            <a:r>
              <a:rPr lang="en-US" sz="1200" b="1" dirty="0" err="1">
                <a:solidFill>
                  <a:srgbClr val="FFFFFF"/>
                </a:solidFill>
              </a:rPr>
              <a:t>Torr</a:t>
            </a:r>
            <a:endParaRPr lang="en-US" sz="1200" b="1" dirty="0">
              <a:solidFill>
                <a:srgbClr val="FFFFFF"/>
              </a:solidFill>
            </a:endParaRPr>
          </a:p>
        </p:txBody>
      </p:sp>
      <p:sp>
        <p:nvSpPr>
          <p:cNvPr id="60579" name="Text Box 163"/>
          <p:cNvSpPr txBox="1">
            <a:spLocks noChangeArrowheads="1"/>
          </p:cNvSpPr>
          <p:nvPr/>
        </p:nvSpPr>
        <p:spPr bwMode="auto">
          <a:xfrm>
            <a:off x="6800850" y="1993900"/>
            <a:ext cx="12065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1200" b="1" baseline="30000">
                <a:solidFill>
                  <a:srgbClr val="FFFFFF"/>
                </a:solidFill>
              </a:rPr>
              <a:t>4</a:t>
            </a:r>
            <a:r>
              <a:rPr lang="en-US" sz="1200" b="1">
                <a:solidFill>
                  <a:srgbClr val="FFFFFF"/>
                </a:solidFill>
              </a:rPr>
              <a:t>He coldhead</a:t>
            </a:r>
          </a:p>
        </p:txBody>
      </p:sp>
      <p:sp>
        <p:nvSpPr>
          <p:cNvPr id="60580" name="Rectangle 164"/>
          <p:cNvSpPr>
            <a:spLocks noChangeArrowheads="1"/>
          </p:cNvSpPr>
          <p:nvPr/>
        </p:nvSpPr>
        <p:spPr bwMode="auto">
          <a:xfrm>
            <a:off x="5876925" y="2124075"/>
            <a:ext cx="361950" cy="342900"/>
          </a:xfrm>
          <a:prstGeom prst="rect">
            <a:avLst/>
          </a:prstGeom>
          <a:solidFill>
            <a:srgbClr val="3333FF"/>
          </a:solidFill>
          <a:ln w="2857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81" name="Line 165"/>
          <p:cNvSpPr>
            <a:spLocks noChangeShapeType="1"/>
          </p:cNvSpPr>
          <p:nvPr/>
        </p:nvSpPr>
        <p:spPr bwMode="auto">
          <a:xfrm flipV="1">
            <a:off x="6067425" y="2171700"/>
            <a:ext cx="723900" cy="9525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582" name="Oval 166"/>
          <p:cNvSpPr>
            <a:spLocks noChangeArrowheads="1"/>
          </p:cNvSpPr>
          <p:nvPr/>
        </p:nvSpPr>
        <p:spPr bwMode="auto">
          <a:xfrm>
            <a:off x="5925724" y="2166749"/>
            <a:ext cx="257175" cy="247650"/>
          </a:xfrm>
          <a:prstGeom prst="ellipse">
            <a:avLst/>
          </a:prstGeom>
          <a:solidFill>
            <a:schemeClr val="tx2"/>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84" name="Rectangle 168"/>
          <p:cNvSpPr>
            <a:spLocks noChangeArrowheads="1"/>
          </p:cNvSpPr>
          <p:nvPr/>
        </p:nvSpPr>
        <p:spPr bwMode="auto">
          <a:xfrm>
            <a:off x="5988050" y="3914775"/>
            <a:ext cx="69850" cy="809625"/>
          </a:xfrm>
          <a:prstGeom prst="rect">
            <a:avLst/>
          </a:prstGeom>
          <a:solidFill>
            <a:schemeClr val="tx2"/>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85" name="Rectangle 169"/>
          <p:cNvSpPr>
            <a:spLocks noChangeArrowheads="1"/>
          </p:cNvSpPr>
          <p:nvPr/>
        </p:nvSpPr>
        <p:spPr bwMode="auto">
          <a:xfrm>
            <a:off x="5956300" y="4641850"/>
            <a:ext cx="112713" cy="111125"/>
          </a:xfrm>
          <a:prstGeom prst="rect">
            <a:avLst/>
          </a:prstGeom>
          <a:solidFill>
            <a:srgbClr val="9A95FD"/>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29" name="Line 113"/>
          <p:cNvSpPr>
            <a:spLocks noChangeShapeType="1"/>
          </p:cNvSpPr>
          <p:nvPr/>
        </p:nvSpPr>
        <p:spPr bwMode="auto">
          <a:xfrm flipH="1">
            <a:off x="5873750" y="3606631"/>
            <a:ext cx="2901062" cy="1078081"/>
          </a:xfrm>
          <a:prstGeom prst="line">
            <a:avLst/>
          </a:prstGeom>
          <a:noFill/>
          <a:ln w="19050">
            <a:solidFill>
              <a:srgbClr val="9A95FD"/>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586" name="Rectangle 170"/>
          <p:cNvSpPr>
            <a:spLocks noChangeArrowheads="1"/>
          </p:cNvSpPr>
          <p:nvPr/>
        </p:nvSpPr>
        <p:spPr bwMode="auto">
          <a:xfrm>
            <a:off x="5883275" y="3814763"/>
            <a:ext cx="331788" cy="88900"/>
          </a:xfrm>
          <a:prstGeom prst="rect">
            <a:avLst/>
          </a:prstGeom>
          <a:solidFill>
            <a:schemeClr val="tx2"/>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28" name="Line 112"/>
          <p:cNvSpPr>
            <a:spLocks noChangeShapeType="1"/>
          </p:cNvSpPr>
          <p:nvPr/>
        </p:nvSpPr>
        <p:spPr bwMode="auto">
          <a:xfrm flipH="1">
            <a:off x="5886449" y="2466975"/>
            <a:ext cx="1408929" cy="2071688"/>
          </a:xfrm>
          <a:prstGeom prst="line">
            <a:avLst/>
          </a:prstGeom>
          <a:noFill/>
          <a:ln w="19050">
            <a:solidFill>
              <a:srgbClr val="9A95FD"/>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518" name="AutoShape 102"/>
          <p:cNvSpPr>
            <a:spLocks noChangeArrowheads="1"/>
          </p:cNvSpPr>
          <p:nvPr/>
        </p:nvSpPr>
        <p:spPr bwMode="auto">
          <a:xfrm>
            <a:off x="6438900" y="4457700"/>
            <a:ext cx="266700" cy="352425"/>
          </a:xfrm>
          <a:prstGeom prst="rightArrow">
            <a:avLst>
              <a:gd name="adj1" fmla="val 50000"/>
              <a:gd name="adj2" fmla="val 25000"/>
            </a:avLst>
          </a:prstGeom>
          <a:solidFill>
            <a:schemeClr val="accent4">
              <a:lumMod val="90000"/>
            </a:schemeClr>
          </a:solidFill>
          <a:ln w="9525">
            <a:solidFill>
              <a:schemeClr val="tx2"/>
            </a:solidFill>
            <a:miter lim="800000"/>
            <a:headEnd/>
            <a:tailEnd/>
          </a:ln>
          <a:effectLst/>
          <a:extLst/>
        </p:spPr>
        <p:txBody>
          <a:bodyPr wrap="none" anchor="ctr"/>
          <a:lstStyle/>
          <a:p>
            <a:endParaRPr lang="en-US"/>
          </a:p>
        </p:txBody>
      </p:sp>
      <p:sp>
        <p:nvSpPr>
          <p:cNvPr id="60593" name="Oval 177"/>
          <p:cNvSpPr>
            <a:spLocks noChangeArrowheads="1"/>
          </p:cNvSpPr>
          <p:nvPr/>
        </p:nvSpPr>
        <p:spPr bwMode="auto">
          <a:xfrm>
            <a:off x="558800" y="5562600"/>
            <a:ext cx="53975" cy="53975"/>
          </a:xfrm>
          <a:prstGeom prst="ellipse">
            <a:avLst/>
          </a:prstGeom>
          <a:solidFill>
            <a:srgbClr val="000000"/>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sz="1800">
              <a:solidFill>
                <a:schemeClr val="tx2"/>
              </a:solidFill>
              <a:latin typeface="Arial Black" pitchFamily="34" charset="0"/>
            </a:endParaRPr>
          </a:p>
        </p:txBody>
      </p:sp>
      <p:grpSp>
        <p:nvGrpSpPr>
          <p:cNvPr id="60488" name="Group 72"/>
          <p:cNvGrpSpPr>
            <a:grpSpLocks/>
          </p:cNvGrpSpPr>
          <p:nvPr/>
        </p:nvGrpSpPr>
        <p:grpSpPr bwMode="auto">
          <a:xfrm>
            <a:off x="8026400" y="4337933"/>
            <a:ext cx="850012" cy="625344"/>
            <a:chOff x="4451" y="1564"/>
            <a:chExt cx="531" cy="346"/>
          </a:xfrm>
        </p:grpSpPr>
        <p:sp>
          <p:nvSpPr>
            <p:cNvPr id="60489" name="Rectangle 73"/>
            <p:cNvSpPr>
              <a:spLocks noChangeArrowheads="1"/>
            </p:cNvSpPr>
            <p:nvPr/>
          </p:nvSpPr>
          <p:spPr bwMode="auto">
            <a:xfrm>
              <a:off x="4451" y="1564"/>
              <a:ext cx="531" cy="346"/>
            </a:xfrm>
            <a:prstGeom prst="rect">
              <a:avLst/>
            </a:prstGeom>
            <a:solidFill>
              <a:srgbClr val="006600"/>
            </a:solidFill>
            <a:ln w="15875" cap="rnd">
              <a:solidFill>
                <a:schemeClr val="tx2"/>
              </a:solidFill>
              <a:miter lim="800000"/>
              <a:headEnd/>
              <a:tailEnd/>
            </a:ln>
          </p:spPr>
          <p:txBody>
            <a:bodyPr/>
            <a:lstStyle/>
            <a:p>
              <a:endParaRPr lang="en-US"/>
            </a:p>
          </p:txBody>
        </p:sp>
        <p:sp>
          <p:nvSpPr>
            <p:cNvPr id="60490" name="Rectangle 74"/>
            <p:cNvSpPr>
              <a:spLocks noChangeArrowheads="1"/>
            </p:cNvSpPr>
            <p:nvPr/>
          </p:nvSpPr>
          <p:spPr bwMode="auto">
            <a:xfrm>
              <a:off x="4478" y="1585"/>
              <a:ext cx="476" cy="307"/>
            </a:xfrm>
            <a:prstGeom prst="rect">
              <a:avLst/>
            </a:prstGeom>
            <a:solidFill>
              <a:srgbClr val="006600"/>
            </a:solidFill>
            <a:ln>
              <a:noFill/>
            </a:ln>
            <a:extLst>
              <a:ext uri="{91240B29-F687-4F45-9708-019B960494DF}">
                <a14:hiddenLine xmlns:a14="http://schemas.microsoft.com/office/drawing/2010/main" w="9525">
                  <a:solidFill>
                    <a:schemeClr val="tx2"/>
                  </a:solidFill>
                  <a:miter lim="800000"/>
                  <a:headEnd/>
                  <a:tailEnd/>
                </a14:hiddenLine>
              </a:ext>
            </a:extLst>
          </p:spPr>
          <p:txBody>
            <a:bodyPr lIns="0" tIns="0" rIns="0" bIns="0">
              <a:spAutoFit/>
            </a:bodyPr>
            <a:lstStyle/>
            <a:p>
              <a:pPr algn="ctr" eaLnBrk="0" hangingPunct="0"/>
              <a:r>
                <a:rPr lang="en-US" sz="1200" b="1" dirty="0" smtClean="0">
                  <a:solidFill>
                    <a:srgbClr val="FFFFFF"/>
                  </a:solidFill>
                </a:rPr>
                <a:t>XIA transient recorder</a:t>
              </a:r>
              <a:endParaRPr lang="en-US" sz="800" dirty="0">
                <a:solidFill>
                  <a:srgbClr val="FFFFFF"/>
                </a:solidFill>
              </a:endParaRPr>
            </a:p>
          </p:txBody>
        </p:sp>
      </p:grpSp>
      <p:sp>
        <p:nvSpPr>
          <p:cNvPr id="60596" name="Text Box 180"/>
          <p:cNvSpPr txBox="1">
            <a:spLocks noChangeArrowheads="1"/>
          </p:cNvSpPr>
          <p:nvPr/>
        </p:nvSpPr>
        <p:spPr bwMode="auto">
          <a:xfrm>
            <a:off x="7150100" y="6553200"/>
            <a:ext cx="21399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t>Mass spectrum</a:t>
            </a:r>
          </a:p>
        </p:txBody>
      </p:sp>
      <p:sp>
        <p:nvSpPr>
          <p:cNvPr id="60597" name="Rectangle 181"/>
          <p:cNvSpPr>
            <a:spLocks noChangeArrowheads="1"/>
          </p:cNvSpPr>
          <p:nvPr/>
        </p:nvSpPr>
        <p:spPr bwMode="auto">
          <a:xfrm>
            <a:off x="1736725" y="2327275"/>
            <a:ext cx="22717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solidFill>
                  <a:schemeClr val="hlink"/>
                </a:solidFill>
              </a:rPr>
              <a:t>COMET AG Macromizer</a:t>
            </a:r>
            <a:r>
              <a:rPr lang="en-US" baseline="30000">
                <a:solidFill>
                  <a:schemeClr val="hlink"/>
                </a:solidFill>
              </a:rPr>
              <a:t>TM</a:t>
            </a:r>
          </a:p>
        </p:txBody>
      </p:sp>
      <p:sp>
        <p:nvSpPr>
          <p:cNvPr id="60598" name="Oval 182"/>
          <p:cNvSpPr>
            <a:spLocks noChangeArrowheads="1"/>
          </p:cNvSpPr>
          <p:nvPr/>
        </p:nvSpPr>
        <p:spPr bwMode="auto">
          <a:xfrm>
            <a:off x="744538" y="6110288"/>
            <a:ext cx="53975" cy="53975"/>
          </a:xfrm>
          <a:prstGeom prst="ellipse">
            <a:avLst/>
          </a:prstGeom>
          <a:solidFill>
            <a:srgbClr val="000000"/>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sz="1800">
              <a:solidFill>
                <a:schemeClr val="tx2"/>
              </a:solidFill>
              <a:latin typeface="Arial Black" pitchFamily="34" charset="0"/>
            </a:endParaRPr>
          </a:p>
        </p:txBody>
      </p:sp>
      <p:sp>
        <p:nvSpPr>
          <p:cNvPr id="60599" name="Freeform 183"/>
          <p:cNvSpPr>
            <a:spLocks/>
          </p:cNvSpPr>
          <p:nvPr/>
        </p:nvSpPr>
        <p:spPr bwMode="auto">
          <a:xfrm>
            <a:off x="633413" y="4508500"/>
            <a:ext cx="9525" cy="233363"/>
          </a:xfrm>
          <a:custGeom>
            <a:avLst/>
            <a:gdLst>
              <a:gd name="T0" fmla="*/ 0 w 6"/>
              <a:gd name="T1" fmla="*/ 0 h 147"/>
              <a:gd name="T2" fmla="*/ 5 w 6"/>
              <a:gd name="T3" fmla="*/ 45 h 147"/>
              <a:gd name="T4" fmla="*/ 5 w 6"/>
              <a:gd name="T5" fmla="*/ 102 h 147"/>
              <a:gd name="T6" fmla="*/ 2 w 6"/>
              <a:gd name="T7" fmla="*/ 147 h 147"/>
            </a:gdLst>
            <a:ahLst/>
            <a:cxnLst>
              <a:cxn ang="0">
                <a:pos x="T0" y="T1"/>
              </a:cxn>
              <a:cxn ang="0">
                <a:pos x="T2" y="T3"/>
              </a:cxn>
              <a:cxn ang="0">
                <a:pos x="T4" y="T5"/>
              </a:cxn>
              <a:cxn ang="0">
                <a:pos x="T6" y="T7"/>
              </a:cxn>
            </a:cxnLst>
            <a:rect l="0" t="0" r="r" b="b"/>
            <a:pathLst>
              <a:path w="6" h="147">
                <a:moveTo>
                  <a:pt x="0" y="0"/>
                </a:moveTo>
                <a:cubicBezTo>
                  <a:pt x="2" y="14"/>
                  <a:pt x="4" y="28"/>
                  <a:pt x="5" y="45"/>
                </a:cubicBezTo>
                <a:cubicBezTo>
                  <a:pt x="6" y="62"/>
                  <a:pt x="6" y="85"/>
                  <a:pt x="5" y="102"/>
                </a:cubicBezTo>
                <a:cubicBezTo>
                  <a:pt x="4" y="119"/>
                  <a:pt x="3" y="133"/>
                  <a:pt x="2" y="147"/>
                </a:cubicBezTo>
              </a:path>
            </a:pathLst>
          </a:custGeom>
          <a:noFill/>
          <a:ln w="127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600" name="Rectangle 184"/>
          <p:cNvSpPr>
            <a:spLocks noChangeArrowheads="1"/>
          </p:cNvSpPr>
          <p:nvPr/>
        </p:nvSpPr>
        <p:spPr bwMode="auto">
          <a:xfrm>
            <a:off x="4776788" y="4546600"/>
            <a:ext cx="511175" cy="134938"/>
          </a:xfrm>
          <a:prstGeom prst="rect">
            <a:avLst/>
          </a:prstGeom>
          <a:solidFill>
            <a:schemeClr val="tx1"/>
          </a:solidFill>
          <a:ln w="9525">
            <a:solidFill>
              <a:srgbClr val="3333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559" name="Line 143"/>
          <p:cNvSpPr>
            <a:spLocks noChangeShapeType="1"/>
          </p:cNvSpPr>
          <p:nvPr/>
        </p:nvSpPr>
        <p:spPr bwMode="auto">
          <a:xfrm flipV="1">
            <a:off x="4344988" y="4611688"/>
            <a:ext cx="1504950" cy="9525"/>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96" name="Line 80"/>
          <p:cNvSpPr>
            <a:spLocks noChangeShapeType="1"/>
          </p:cNvSpPr>
          <p:nvPr/>
        </p:nvSpPr>
        <p:spPr bwMode="auto">
          <a:xfrm flipV="1">
            <a:off x="673100" y="4619625"/>
            <a:ext cx="4948238" cy="15875"/>
          </a:xfrm>
          <a:prstGeom prst="line">
            <a:avLst/>
          </a:prstGeom>
          <a:noFill/>
          <a:ln w="9525">
            <a:solidFill>
              <a:schemeClr val="bg1"/>
            </a:solidFill>
            <a:prstDash val="dash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85" name="Text Box 69"/>
          <p:cNvSpPr txBox="1">
            <a:spLocks noChangeArrowheads="1"/>
          </p:cNvSpPr>
          <p:nvPr/>
        </p:nvSpPr>
        <p:spPr bwMode="auto">
          <a:xfrm>
            <a:off x="7150100" y="3659942"/>
            <a:ext cx="1536700" cy="461665"/>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en-US" sz="1200" b="1" dirty="0" smtClean="0">
                <a:solidFill>
                  <a:srgbClr val="FFFFFF"/>
                </a:solidFill>
              </a:rPr>
              <a:t>32 </a:t>
            </a:r>
            <a:r>
              <a:rPr lang="en-US" sz="1200" b="1" dirty="0">
                <a:solidFill>
                  <a:srgbClr val="FFFFFF"/>
                </a:solidFill>
              </a:rPr>
              <a:t>element </a:t>
            </a:r>
            <a:r>
              <a:rPr lang="en-US" sz="1200" b="1" dirty="0" smtClean="0">
                <a:solidFill>
                  <a:srgbClr val="FFFFFF"/>
                </a:solidFill>
              </a:rPr>
              <a:t>Ta-STJ </a:t>
            </a:r>
            <a:r>
              <a:rPr lang="en-US" sz="1200" b="1" dirty="0">
                <a:solidFill>
                  <a:srgbClr val="FFFFFF"/>
                </a:solidFill>
              </a:rPr>
              <a:t>cryodetector</a:t>
            </a:r>
          </a:p>
        </p:txBody>
      </p:sp>
      <p:sp>
        <p:nvSpPr>
          <p:cNvPr id="60602" name="Text Box 186"/>
          <p:cNvSpPr txBox="1">
            <a:spLocks noChangeArrowheads="1"/>
          </p:cNvSpPr>
          <p:nvPr/>
        </p:nvSpPr>
        <p:spPr bwMode="auto">
          <a:xfrm>
            <a:off x="0" y="6613525"/>
            <a:ext cx="21764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000" dirty="0">
                <a:solidFill>
                  <a:schemeClr val="accent1"/>
                </a:solidFill>
                <a:latin typeface="Times New Roman" pitchFamily="18" charset="0"/>
              </a:rPr>
              <a:t>Carnegie Mellon</a:t>
            </a:r>
          </a:p>
        </p:txBody>
      </p:sp>
      <p:pic>
        <p:nvPicPr>
          <p:cNvPr id="60594" name="Picture 17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43815" y="5278920"/>
            <a:ext cx="1905000" cy="127428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1" name="Picture 2" descr="http://viperdb.scripps.edu/Capsomers/Unscaled/White/1ohg_cpsmr_white.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99400"/>
                    </a14:imgEffect>
                  </a14:imgLayer>
                </a14:imgProps>
              </a:ext>
              <a:ext uri="{28A0092B-C50C-407E-A947-70E740481C1C}">
                <a14:useLocalDpi xmlns:a14="http://schemas.microsoft.com/office/drawing/2010/main" val="0"/>
              </a:ext>
            </a:extLst>
          </a:blip>
          <a:srcRect/>
          <a:stretch>
            <a:fillRect/>
          </a:stretch>
        </p:blipFill>
        <p:spPr bwMode="auto">
          <a:xfrm rot="16200000" flipV="1">
            <a:off x="2329731" y="4417727"/>
            <a:ext cx="443394" cy="443353"/>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10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52157" y="2451661"/>
            <a:ext cx="1220110" cy="110581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idx="1"/>
          </p:nvPr>
        </p:nvSpPr>
        <p:spPr>
          <a:xfrm>
            <a:off x="2699157" y="4337931"/>
            <a:ext cx="922595" cy="668162"/>
          </a:xfrm>
        </p:spPr>
        <p:txBody>
          <a:bodyPr/>
          <a:lstStyle/>
          <a:p>
            <a:pPr marL="0" indent="0">
              <a:buNone/>
            </a:pPr>
            <a:r>
              <a:rPr lang="en-US" sz="1200" dirty="0" smtClean="0">
                <a:solidFill>
                  <a:srgbClr val="000000"/>
                </a:solidFill>
              </a:rPr>
              <a:t>+50</a:t>
            </a:r>
            <a:endParaRPr lang="en-US" sz="1200" dirty="0">
              <a:solidFill>
                <a:srgbClr val="000000"/>
              </a:solidFill>
            </a:endParaRPr>
          </a:p>
        </p:txBody>
      </p:sp>
      <p:cxnSp>
        <p:nvCxnSpPr>
          <p:cNvPr id="4" name="Straight Arrow Connector 3"/>
          <p:cNvCxnSpPr/>
          <p:nvPr/>
        </p:nvCxnSpPr>
        <p:spPr>
          <a:xfrm>
            <a:off x="2872581" y="4629150"/>
            <a:ext cx="399256" cy="0"/>
          </a:xfrm>
          <a:prstGeom prst="straightConnector1">
            <a:avLst/>
          </a:prstGeom>
          <a:ln>
            <a:solidFill>
              <a:schemeClr val="bg2"/>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4687888" y="4740091"/>
            <a:ext cx="127635" cy="348314"/>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115" name="Text Box 69"/>
          <p:cNvSpPr txBox="1">
            <a:spLocks noChangeArrowheads="1"/>
          </p:cNvSpPr>
          <p:nvPr/>
        </p:nvSpPr>
        <p:spPr bwMode="auto">
          <a:xfrm>
            <a:off x="4043526" y="5059204"/>
            <a:ext cx="912486" cy="26161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en-US" sz="1000" b="1" dirty="0" smtClean="0">
                <a:solidFill>
                  <a:srgbClr val="FFFFFF"/>
                </a:solidFill>
              </a:rPr>
              <a:t>IR </a:t>
            </a:r>
            <a:r>
              <a:rPr lang="en-US" sz="1100" b="1" dirty="0" smtClean="0">
                <a:solidFill>
                  <a:srgbClr val="FFFFFF"/>
                </a:solidFill>
              </a:rPr>
              <a:t>shields</a:t>
            </a:r>
            <a:endParaRPr lang="en-US" sz="1100" b="1" dirty="0">
              <a:solidFill>
                <a:srgbClr val="FFFFFF"/>
              </a:solidFill>
            </a:endParaRPr>
          </a:p>
        </p:txBody>
      </p:sp>
      <p:pic>
        <p:nvPicPr>
          <p:cNvPr id="111" name="Picture 110"/>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41538" y="5441127"/>
            <a:ext cx="2507615" cy="1307465"/>
          </a:xfrm>
          <a:prstGeom prst="rect">
            <a:avLst/>
          </a:prstGeom>
          <a:noFill/>
          <a:ln w="9525">
            <a:solidFill>
              <a:srgbClr val="000000"/>
            </a:solidFill>
            <a:miter lim="800000"/>
            <a:headEnd/>
            <a:tailEnd/>
          </a:ln>
        </p:spPr>
      </p:pic>
      <p:sp>
        <p:nvSpPr>
          <p:cNvPr id="3" name="Slide Number Placeholder 2"/>
          <p:cNvSpPr>
            <a:spLocks noGrp="1"/>
          </p:cNvSpPr>
          <p:nvPr>
            <p:ph type="sldNum" sz="quarter" idx="12"/>
          </p:nvPr>
        </p:nvSpPr>
        <p:spPr/>
        <p:txBody>
          <a:bodyPr/>
          <a:lstStyle/>
          <a:p>
            <a:fld id="{930B106A-7BC3-46F9-8BC1-1AD71DFEBA55}" type="slidenum">
              <a:rPr lang="en-US" smtClean="0"/>
              <a:pPr/>
              <a:t>7</a:t>
            </a:fld>
            <a:endParaRPr lang="en-US"/>
          </a:p>
        </p:txBody>
      </p:sp>
      <p:pic>
        <p:nvPicPr>
          <p:cNvPr id="6" name="Picture 5"/>
          <p:cNvPicPr>
            <a:picLocks noChangeAspect="1"/>
          </p:cNvPicPr>
          <p:nvPr/>
        </p:nvPicPr>
        <p:blipFill>
          <a:blip r:embed="rId9"/>
          <a:stretch>
            <a:fillRect/>
          </a:stretch>
        </p:blipFill>
        <p:spPr>
          <a:xfrm>
            <a:off x="7319118" y="2281136"/>
            <a:ext cx="1488986" cy="1358547"/>
          </a:xfrm>
          <a:prstGeom prst="rect">
            <a:avLst/>
          </a:prstGeom>
        </p:spPr>
      </p:pic>
      <p:cxnSp>
        <p:nvCxnSpPr>
          <p:cNvPr id="10" name="Straight Connector 9"/>
          <p:cNvCxnSpPr>
            <a:endCxn id="11" idx="0"/>
          </p:cNvCxnSpPr>
          <p:nvPr/>
        </p:nvCxnSpPr>
        <p:spPr>
          <a:xfrm>
            <a:off x="3641820" y="4837419"/>
            <a:ext cx="8683" cy="171371"/>
          </a:xfrm>
          <a:prstGeom prst="line">
            <a:avLst/>
          </a:prstGeom>
          <a:ln>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3606561" y="5008790"/>
            <a:ext cx="87884" cy="96044"/>
          </a:xfrm>
          <a:prstGeom prst="ellipse">
            <a:avLst/>
          </a:prstGeom>
          <a:solidFill>
            <a:srgbClr val="00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751206" y="4922027"/>
            <a:ext cx="883961" cy="307777"/>
          </a:xfrm>
          <a:prstGeom prst="rect">
            <a:avLst/>
          </a:prstGeom>
          <a:noFill/>
        </p:spPr>
        <p:txBody>
          <a:bodyPr wrap="square" rtlCol="0">
            <a:spAutoFit/>
          </a:bodyPr>
          <a:lstStyle/>
          <a:p>
            <a:r>
              <a:rPr lang="en-US" dirty="0" smtClean="0"/>
              <a:t>deflector</a:t>
            </a:r>
            <a:endParaRPr lang="en-US" dirty="0"/>
          </a:p>
        </p:txBody>
      </p:sp>
      <p:sp>
        <p:nvSpPr>
          <p:cNvPr id="60562" name="Line 146"/>
          <p:cNvSpPr>
            <a:spLocks noChangeShapeType="1"/>
          </p:cNvSpPr>
          <p:nvPr/>
        </p:nvSpPr>
        <p:spPr bwMode="auto">
          <a:xfrm>
            <a:off x="3483815" y="4830734"/>
            <a:ext cx="333375" cy="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30B106A-7BC3-46F9-8BC1-1AD71DFEBA55}" type="slidenum">
              <a:rPr lang="en-US" smtClean="0"/>
              <a:pPr/>
              <a:t>8</a:t>
            </a:fld>
            <a:endParaRPr lang="en-US"/>
          </a:p>
        </p:txBody>
      </p:sp>
      <p:sp>
        <p:nvSpPr>
          <p:cNvPr id="5" name="Text Box 478">
            <a:extLst>
              <a:ext uri="{FF2B5EF4-FFF2-40B4-BE49-F238E27FC236}">
                <a16:creationId xmlns="" xmlns:a16="http://schemas.microsoft.com/office/drawing/2014/main" xmlns:lc="http://schemas.openxmlformats.org/drawingml/2006/lockedCanvas" id="{9BF2FEB4-09A6-0944-BA00-51D4C6B2E0C3}"/>
              </a:ext>
            </a:extLst>
          </p:cNvPr>
          <p:cNvSpPr txBox="1">
            <a:spLocks noGrp="1" noChangeArrowheads="1"/>
          </p:cNvSpPr>
          <p:nvPr>
            <p:ph type="title"/>
          </p:nvPr>
        </p:nvSpPr>
        <p:spPr bwMode="auto">
          <a:xfrm>
            <a:off x="457200" y="175565"/>
            <a:ext cx="8229600" cy="461471"/>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267" tIns="45624" rIns="91267" bIns="45624">
            <a:spAutoFit/>
          </a:bodyPr>
          <a:lstStyle>
            <a:defPPr>
              <a:defRPr lang="en-US"/>
            </a:defPPr>
            <a:lvl1pPr algn="l" rtl="0" fontAlgn="base">
              <a:spcBef>
                <a:spcPct val="0"/>
              </a:spcBef>
              <a:spcAft>
                <a:spcPct val="0"/>
              </a:spcAft>
              <a:defRPr sz="2900" kern="1200">
                <a:solidFill>
                  <a:schemeClr val="tx1"/>
                </a:solidFill>
                <a:latin typeface="Arial Narrow" charset="0"/>
                <a:ea typeface="ＭＳ Ｐゴシック" charset="-128"/>
                <a:cs typeface="ＭＳ Ｐゴシック" charset="-128"/>
              </a:defRPr>
            </a:lvl1pPr>
            <a:lvl2pPr marL="457200" algn="l" rtl="0" fontAlgn="base">
              <a:spcBef>
                <a:spcPct val="0"/>
              </a:spcBef>
              <a:spcAft>
                <a:spcPct val="0"/>
              </a:spcAft>
              <a:defRPr sz="2900" kern="1200">
                <a:solidFill>
                  <a:schemeClr val="tx1"/>
                </a:solidFill>
                <a:latin typeface="Arial Narrow" charset="0"/>
                <a:ea typeface="ＭＳ Ｐゴシック" charset="-128"/>
                <a:cs typeface="ＭＳ Ｐゴシック" charset="-128"/>
              </a:defRPr>
            </a:lvl2pPr>
            <a:lvl3pPr marL="914400" algn="l" rtl="0" fontAlgn="base">
              <a:spcBef>
                <a:spcPct val="0"/>
              </a:spcBef>
              <a:spcAft>
                <a:spcPct val="0"/>
              </a:spcAft>
              <a:defRPr sz="2900" kern="1200">
                <a:solidFill>
                  <a:schemeClr val="tx1"/>
                </a:solidFill>
                <a:latin typeface="Arial Narrow" charset="0"/>
                <a:ea typeface="ＭＳ Ｐゴシック" charset="-128"/>
                <a:cs typeface="ＭＳ Ｐゴシック" charset="-128"/>
              </a:defRPr>
            </a:lvl3pPr>
            <a:lvl4pPr marL="1371600" algn="l" rtl="0" fontAlgn="base">
              <a:spcBef>
                <a:spcPct val="0"/>
              </a:spcBef>
              <a:spcAft>
                <a:spcPct val="0"/>
              </a:spcAft>
              <a:defRPr sz="2900" kern="1200">
                <a:solidFill>
                  <a:schemeClr val="tx1"/>
                </a:solidFill>
                <a:latin typeface="Arial Narrow" charset="0"/>
                <a:ea typeface="ＭＳ Ｐゴシック" charset="-128"/>
                <a:cs typeface="ＭＳ Ｐゴシック" charset="-128"/>
              </a:defRPr>
            </a:lvl4pPr>
            <a:lvl5pPr marL="1828800" algn="l" rtl="0" fontAlgn="base">
              <a:spcBef>
                <a:spcPct val="0"/>
              </a:spcBef>
              <a:spcAft>
                <a:spcPct val="0"/>
              </a:spcAft>
              <a:defRPr sz="2900" kern="1200">
                <a:solidFill>
                  <a:schemeClr val="tx1"/>
                </a:solidFill>
                <a:latin typeface="Arial Narrow" charset="0"/>
                <a:ea typeface="ＭＳ Ｐゴシック" charset="-128"/>
                <a:cs typeface="ＭＳ Ｐゴシック" charset="-128"/>
              </a:defRPr>
            </a:lvl5pPr>
            <a:lvl6pPr marL="2286000" algn="l" defTabSz="457200" rtl="0" eaLnBrk="1" latinLnBrk="0" hangingPunct="1">
              <a:defRPr sz="2900" kern="1200">
                <a:solidFill>
                  <a:schemeClr val="tx1"/>
                </a:solidFill>
                <a:latin typeface="Arial Narrow" charset="0"/>
                <a:ea typeface="ＭＳ Ｐゴシック" charset="-128"/>
                <a:cs typeface="ＭＳ Ｐゴシック" charset="-128"/>
              </a:defRPr>
            </a:lvl6pPr>
            <a:lvl7pPr marL="2743200" algn="l" defTabSz="457200" rtl="0" eaLnBrk="1" latinLnBrk="0" hangingPunct="1">
              <a:defRPr sz="2900" kern="1200">
                <a:solidFill>
                  <a:schemeClr val="tx1"/>
                </a:solidFill>
                <a:latin typeface="Arial Narrow" charset="0"/>
                <a:ea typeface="ＭＳ Ｐゴシック" charset="-128"/>
                <a:cs typeface="ＭＳ Ｐゴシック" charset="-128"/>
              </a:defRPr>
            </a:lvl7pPr>
            <a:lvl8pPr marL="3200400" algn="l" defTabSz="457200" rtl="0" eaLnBrk="1" latinLnBrk="0" hangingPunct="1">
              <a:defRPr sz="2900" kern="1200">
                <a:solidFill>
                  <a:schemeClr val="tx1"/>
                </a:solidFill>
                <a:latin typeface="Arial Narrow" charset="0"/>
                <a:ea typeface="ＭＳ Ｐゴシック" charset="-128"/>
                <a:cs typeface="ＭＳ Ｐゴシック" charset="-128"/>
              </a:defRPr>
            </a:lvl8pPr>
            <a:lvl9pPr marL="3657600" algn="l" defTabSz="457200" rtl="0" eaLnBrk="1" latinLnBrk="0" hangingPunct="1">
              <a:defRPr sz="2900" kern="1200">
                <a:solidFill>
                  <a:schemeClr val="tx1"/>
                </a:solidFill>
                <a:latin typeface="Arial Narrow" charset="0"/>
                <a:ea typeface="ＭＳ Ｐゴシック" charset="-128"/>
                <a:cs typeface="ＭＳ Ｐゴシック"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smtClean="0">
                <a:ln>
                  <a:noFill/>
                </a:ln>
                <a:solidFill>
                  <a:srgbClr val="FFC000"/>
                </a:solidFill>
                <a:effectLst/>
                <a:uLnTx/>
                <a:uFillTx/>
                <a:latin typeface="Arial"/>
                <a:ea typeface="ＭＳ Ｐゴシック" charset="0"/>
                <a:cs typeface="Arial"/>
              </a:rPr>
              <a:t>Ta-STJ </a:t>
            </a:r>
            <a:r>
              <a:rPr kumimoji="0" lang="en-US" sz="2400" b="1" i="0" u="none" strike="noStrike" kern="1200" cap="none" spc="0" normalizeH="0" baseline="0" noProof="0" dirty="0">
                <a:ln>
                  <a:noFill/>
                </a:ln>
                <a:solidFill>
                  <a:srgbClr val="FFC000"/>
                </a:solidFill>
                <a:effectLst/>
                <a:uLnTx/>
                <a:uFillTx/>
                <a:latin typeface="Arial"/>
                <a:ea typeface="ＭＳ Ｐゴシック" charset="0"/>
                <a:cs typeface="Arial"/>
              </a:rPr>
              <a:t>Cryodetection MS of Large Protein Complexes</a:t>
            </a:r>
          </a:p>
        </p:txBody>
      </p:sp>
      <p:pic>
        <p:nvPicPr>
          <p:cNvPr id="7" name="Picture 6"/>
          <p:cNvPicPr>
            <a:picLocks noChangeAspect="1"/>
          </p:cNvPicPr>
          <p:nvPr/>
        </p:nvPicPr>
        <p:blipFill>
          <a:blip r:embed="rId2"/>
          <a:stretch>
            <a:fillRect/>
          </a:stretch>
        </p:blipFill>
        <p:spPr>
          <a:xfrm>
            <a:off x="4639946" y="691663"/>
            <a:ext cx="4295710" cy="2769419"/>
          </a:xfrm>
          <a:prstGeom prst="rect">
            <a:avLst/>
          </a:prstGeom>
        </p:spPr>
      </p:pic>
      <p:pic>
        <p:nvPicPr>
          <p:cNvPr id="8" name="Picture 7"/>
          <p:cNvPicPr>
            <a:picLocks noChangeAspect="1"/>
          </p:cNvPicPr>
          <p:nvPr/>
        </p:nvPicPr>
        <p:blipFill>
          <a:blip r:embed="rId3"/>
          <a:stretch>
            <a:fillRect/>
          </a:stretch>
        </p:blipFill>
        <p:spPr>
          <a:xfrm>
            <a:off x="4506686" y="3461083"/>
            <a:ext cx="4428970" cy="2579954"/>
          </a:xfrm>
          <a:prstGeom prst="rect">
            <a:avLst/>
          </a:prstGeom>
        </p:spPr>
      </p:pic>
      <p:sp>
        <p:nvSpPr>
          <p:cNvPr id="9" name="TextBox 8"/>
          <p:cNvSpPr txBox="1"/>
          <p:nvPr/>
        </p:nvSpPr>
        <p:spPr>
          <a:xfrm>
            <a:off x="7852837" y="898441"/>
            <a:ext cx="979714" cy="523220"/>
          </a:xfrm>
          <a:prstGeom prst="rect">
            <a:avLst/>
          </a:prstGeom>
          <a:noFill/>
        </p:spPr>
        <p:txBody>
          <a:bodyPr wrap="square" rtlCol="0">
            <a:spAutoFit/>
          </a:bodyPr>
          <a:lstStyle/>
          <a:p>
            <a:r>
              <a:rPr lang="en-US" sz="2800" dirty="0" smtClean="0"/>
              <a:t>IgM</a:t>
            </a:r>
            <a:endParaRPr lang="en-US" sz="2800" dirty="0"/>
          </a:p>
        </p:txBody>
      </p:sp>
      <p:pic>
        <p:nvPicPr>
          <p:cNvPr id="10" name="Picture 9"/>
          <p:cNvPicPr>
            <a:picLocks noChangeAspect="1"/>
          </p:cNvPicPr>
          <p:nvPr/>
        </p:nvPicPr>
        <p:blipFill>
          <a:blip r:embed="rId4"/>
          <a:stretch>
            <a:fillRect/>
          </a:stretch>
        </p:blipFill>
        <p:spPr>
          <a:xfrm>
            <a:off x="209005" y="691662"/>
            <a:ext cx="4094999" cy="2769419"/>
          </a:xfrm>
          <a:prstGeom prst="rect">
            <a:avLst/>
          </a:prstGeom>
        </p:spPr>
      </p:pic>
      <p:sp>
        <p:nvSpPr>
          <p:cNvPr id="11" name="TextBox 10"/>
          <p:cNvSpPr txBox="1"/>
          <p:nvPr/>
        </p:nvSpPr>
        <p:spPr>
          <a:xfrm>
            <a:off x="3103745" y="924209"/>
            <a:ext cx="979714" cy="523220"/>
          </a:xfrm>
          <a:prstGeom prst="rect">
            <a:avLst/>
          </a:prstGeom>
          <a:noFill/>
        </p:spPr>
        <p:txBody>
          <a:bodyPr wrap="square" rtlCol="0">
            <a:spAutoFit/>
          </a:bodyPr>
          <a:lstStyle/>
          <a:p>
            <a:r>
              <a:rPr lang="en-US" sz="2800" dirty="0" smtClean="0"/>
              <a:t>IgG1</a:t>
            </a:r>
            <a:endParaRPr lang="en-US" sz="2800" dirty="0"/>
          </a:p>
        </p:txBody>
      </p:sp>
      <p:pic>
        <p:nvPicPr>
          <p:cNvPr id="13" name="Picture 12"/>
          <p:cNvPicPr>
            <a:picLocks noChangeAspect="1"/>
          </p:cNvPicPr>
          <p:nvPr/>
        </p:nvPicPr>
        <p:blipFill>
          <a:blip r:embed="rId5"/>
          <a:stretch>
            <a:fillRect/>
          </a:stretch>
        </p:blipFill>
        <p:spPr>
          <a:xfrm>
            <a:off x="209005" y="3461081"/>
            <a:ext cx="4198104" cy="2586492"/>
          </a:xfrm>
          <a:prstGeom prst="rect">
            <a:avLst/>
          </a:prstGeom>
        </p:spPr>
      </p:pic>
      <p:pic>
        <p:nvPicPr>
          <p:cNvPr id="14" name="Picture 47"/>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738" b="100000" l="1254" r="100000"/>
                    </a14:imgEffect>
                  </a14:imgLayer>
                </a14:imgProps>
              </a:ext>
              <a:ext uri="{28A0092B-C50C-407E-A947-70E740481C1C}">
                <a14:useLocalDpi xmlns:a14="http://schemas.microsoft.com/office/drawing/2010/main" val="0"/>
              </a:ext>
            </a:extLst>
          </a:blip>
          <a:srcRect/>
          <a:stretch>
            <a:fillRect/>
          </a:stretch>
        </p:blipFill>
        <p:spPr bwMode="auto">
          <a:xfrm>
            <a:off x="2138805" y="968032"/>
            <a:ext cx="798339" cy="67788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 name="Picture 68"/>
          <p:cNvPicPr>
            <a:picLocks noChangeAspect="1"/>
          </p:cNvPicPr>
          <p:nvPr/>
        </p:nvPicPr>
        <p:blipFill>
          <a:blip r:embed="rId8"/>
          <a:stretch>
            <a:fillRect/>
          </a:stretch>
        </p:blipFill>
        <p:spPr>
          <a:xfrm>
            <a:off x="6883678" y="924209"/>
            <a:ext cx="969159" cy="906800"/>
          </a:xfrm>
          <a:prstGeom prst="rect">
            <a:avLst/>
          </a:prstGeom>
        </p:spPr>
      </p:pic>
    </p:spTree>
    <p:extLst>
      <p:ext uri="{BB962C8B-B14F-4D97-AF65-F5344CB8AC3E}">
        <p14:creationId xmlns:p14="http://schemas.microsoft.com/office/powerpoint/2010/main" val="17013744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342" y="1189633"/>
            <a:ext cx="8229600" cy="4620491"/>
          </a:xfrm>
        </p:spPr>
        <p:txBody>
          <a:bodyPr/>
          <a:lstStyle/>
          <a:p>
            <a:r>
              <a:rPr lang="en-US" dirty="0" smtClean="0"/>
              <a:t>Virus particles</a:t>
            </a:r>
            <a:br>
              <a:rPr lang="en-US" dirty="0" smtClean="0"/>
            </a:br>
            <a:r>
              <a:rPr lang="en-US" dirty="0" smtClean="0"/>
              <a:t> </a:t>
            </a:r>
            <a:br>
              <a:rPr lang="en-US" dirty="0" smtClean="0"/>
            </a:br>
            <a:r>
              <a:rPr lang="en-US" dirty="0" err="1" smtClean="0"/>
              <a:t>Nb</a:t>
            </a:r>
            <a:r>
              <a:rPr lang="en-US" dirty="0" smtClean="0"/>
              <a:t>-STJ </a:t>
            </a:r>
            <a:r>
              <a:rPr lang="en-US" dirty="0" smtClean="0"/>
              <a:t>MS</a:t>
            </a:r>
            <a:br>
              <a:rPr lang="en-US" dirty="0" smtClean="0"/>
            </a:br>
            <a:r>
              <a:rPr lang="en-US" dirty="0" smtClean="0"/>
              <a:t/>
            </a:r>
            <a:br>
              <a:rPr lang="en-US" dirty="0" smtClean="0"/>
            </a:br>
            <a:r>
              <a:rPr lang="en-US" dirty="0"/>
              <a:t/>
            </a:r>
            <a:br>
              <a:rPr lang="en-US" dirty="0"/>
            </a:br>
            <a:r>
              <a:rPr lang="en-US" dirty="0"/>
              <a:t/>
            </a:r>
            <a:br>
              <a:rPr lang="en-US" dirty="0"/>
            </a:br>
            <a:r>
              <a:rPr lang="en-US" dirty="0" err="1" smtClean="0"/>
              <a:t>Th</a:t>
            </a:r>
            <a:r>
              <a:rPr lang="en-US" dirty="0" smtClean="0"/>
              <a:t>=Thomson=m/z</a:t>
            </a:r>
            <a:endParaRPr lang="en-US" dirty="0"/>
          </a:p>
        </p:txBody>
      </p:sp>
    </p:spTree>
    <p:extLst>
      <p:ext uri="{BB962C8B-B14F-4D97-AF65-F5344CB8AC3E}">
        <p14:creationId xmlns:p14="http://schemas.microsoft.com/office/powerpoint/2010/main" val="671739359"/>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Default Design">
  <a:themeElements>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59686</TotalTime>
  <Words>1435</Words>
  <Application>Microsoft Office PowerPoint</Application>
  <PresentationFormat>On-screen Show (4:3)</PresentationFormat>
  <Paragraphs>317</Paragraphs>
  <Slides>33</Slides>
  <Notes>6</Notes>
  <HiddenSlides>0</HiddenSlides>
  <MMClips>0</MMClips>
  <ScaleCrop>false</ScaleCrop>
  <HeadingPairs>
    <vt:vector size="6" baseType="variant">
      <vt:variant>
        <vt:lpstr>Fonts Used</vt:lpstr>
      </vt:variant>
      <vt:variant>
        <vt:i4>11</vt:i4>
      </vt:variant>
      <vt:variant>
        <vt:lpstr>Theme</vt:lpstr>
      </vt:variant>
      <vt:variant>
        <vt:i4>7</vt:i4>
      </vt:variant>
      <vt:variant>
        <vt:lpstr>Slide Titles</vt:lpstr>
      </vt:variant>
      <vt:variant>
        <vt:i4>33</vt:i4>
      </vt:variant>
    </vt:vector>
  </HeadingPairs>
  <TitlesOfParts>
    <vt:vector size="51" baseType="lpstr">
      <vt:lpstr>MS Mincho</vt:lpstr>
      <vt:lpstr>ＭＳ Ｐゴシック</vt:lpstr>
      <vt:lpstr>Arial</vt:lpstr>
      <vt:lpstr>Arial Black</vt:lpstr>
      <vt:lpstr>Arno Pro</vt:lpstr>
      <vt:lpstr>Calibri</vt:lpstr>
      <vt:lpstr>Garamond</vt:lpstr>
      <vt:lpstr>Symbol</vt:lpstr>
      <vt:lpstr>Tahoma</vt:lpstr>
      <vt:lpstr>Times New Roman</vt:lpstr>
      <vt:lpstr>Wingdings</vt:lpstr>
      <vt:lpstr>Default Design</vt:lpstr>
      <vt:lpstr>3_Office Theme</vt:lpstr>
      <vt:lpstr>6_Office Theme</vt:lpstr>
      <vt:lpstr>1_Default Design</vt:lpstr>
      <vt:lpstr>2_Default Design</vt:lpstr>
      <vt:lpstr>1_Office Theme</vt:lpstr>
      <vt:lpstr>2_Office Theme</vt:lpstr>
      <vt:lpstr>       Mark E. Bier*, Logan Plath*, Stephan Friedrich#, Mohammad Halim*,  Francisco Ponce#, Jack Harris+, Jonathan Shulgach*, Robin Cantor++   *Department of Chemistry, Carnegie Mellon University, Pittsburgh, PA, USA #Lawrence Livermore National Laboratory, Livermore, CA, USA +XIA LLC, Hayward, CA, USA ++ STAR Cryoelectronics Inc., Santa Fe, NM, USA     </vt:lpstr>
      <vt:lpstr>Outline</vt:lpstr>
      <vt:lpstr>History of Cryogenic Detection MS</vt:lpstr>
      <vt:lpstr>Cryodetector and MCP efficiency vs. Mass</vt:lpstr>
      <vt:lpstr>Ta-STJ  MS</vt:lpstr>
      <vt:lpstr>What is the noise level Ta-STJs at 350mK?</vt:lpstr>
      <vt:lpstr>MALDI TOF Nb- or Ta-STJ MS  </vt:lpstr>
      <vt:lpstr>Ta-STJ Cryodetection MS of Large Protein Complexes</vt:lpstr>
      <vt:lpstr>Virus particles   Nb-STJ MS    Th=Thomson=m/z</vt:lpstr>
      <vt:lpstr>TOP:  For the first time, two ~5MDa intact whole virion particles from CPMV have been separated in a mass spectrometer and the individual charge states resolved and detected by STJ MS.</vt:lpstr>
      <vt:lpstr>Synthetic gold nanoparticles    Nb-STJ MS</vt:lpstr>
      <vt:lpstr>PowerPoint Presentation</vt:lpstr>
      <vt:lpstr> Energy deposition measurements  Nb-STJ</vt:lpstr>
      <vt:lpstr>PowerPoint Presentation</vt:lpstr>
      <vt:lpstr>PowerPoint Presentation</vt:lpstr>
      <vt:lpstr>STJ energy response vs number of Au atoms </vt:lpstr>
      <vt:lpstr>PowerPoint Presentation</vt:lpstr>
      <vt:lpstr>PowerPoint Presentation</vt:lpstr>
      <vt:lpstr>PowerPoint Presentation</vt:lpstr>
      <vt:lpstr>PowerPoint Presentation</vt:lpstr>
      <vt:lpstr>  Metastable fragmentation  MS/ MS  mproduct= m*precursor (Eproduct/Eprecursor)   Nb-STJ MS</vt:lpstr>
      <vt:lpstr>PowerPoint Presentation</vt:lpstr>
      <vt:lpstr>PowerPoint Presentation</vt:lpstr>
      <vt:lpstr> ESI Nb-STJ/CEM LIT MS </vt:lpstr>
      <vt:lpstr>Electrospray ionization Linear Ion Trap STJ MS</vt:lpstr>
      <vt:lpstr>Native Protein carbonic anhydrase by ESI-LIT-STJ MS MW=29kDa</vt:lpstr>
      <vt:lpstr>Is there an energy deposition difference for a folded vs unfolded protein?</vt:lpstr>
      <vt:lpstr>Native and Partially Unfolded Bovine Serum Albumin by ESI-LIT-STJ MS</vt:lpstr>
      <vt:lpstr>Relative Energy Deposited into a STJ Detector for Folded vs Unfolded BSA</vt:lpstr>
      <vt:lpstr>PowerPoint Presentation</vt:lpstr>
      <vt:lpstr>Conclusions</vt:lpstr>
      <vt:lpstr>PowerPoint Presentation</vt:lpstr>
      <vt:lpstr>PowerPoint Presentation</vt:lpstr>
    </vt:vector>
  </TitlesOfParts>
  <Company>CMU</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Macromolecular Analysis BY MALD TOF Mass Spectrometry with a Super-Conducting Tunnel Junction Cryodetector</dc:title>
  <dc:creator>Mark Bier</dc:creator>
  <cp:lastModifiedBy>mbier</cp:lastModifiedBy>
  <cp:revision>1849</cp:revision>
  <cp:lastPrinted>2019-07-17T18:07:58Z</cp:lastPrinted>
  <dcterms:created xsi:type="dcterms:W3CDTF">2006-12-26T22:16:24Z</dcterms:created>
  <dcterms:modified xsi:type="dcterms:W3CDTF">2019-07-24T23:11:23Z</dcterms:modified>
</cp:coreProperties>
</file>