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0" r:id="rId2"/>
    <p:sldMasterId id="2147483651" r:id="rId3"/>
  </p:sldMasterIdLst>
  <p:notesMasterIdLst>
    <p:notesMasterId r:id="rId42"/>
  </p:notesMasterIdLst>
  <p:sldIdLst>
    <p:sldId id="358" r:id="rId4"/>
    <p:sldId id="325" r:id="rId5"/>
    <p:sldId id="259" r:id="rId6"/>
    <p:sldId id="263" r:id="rId7"/>
    <p:sldId id="265" r:id="rId8"/>
    <p:sldId id="266" r:id="rId9"/>
    <p:sldId id="327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264" r:id="rId20"/>
    <p:sldId id="356" r:id="rId21"/>
    <p:sldId id="275" r:id="rId22"/>
    <p:sldId id="359" r:id="rId23"/>
    <p:sldId id="354" r:id="rId24"/>
    <p:sldId id="339" r:id="rId25"/>
    <p:sldId id="340" r:id="rId26"/>
    <p:sldId id="355" r:id="rId27"/>
    <p:sldId id="344" r:id="rId28"/>
    <p:sldId id="345" r:id="rId29"/>
    <p:sldId id="341" r:id="rId30"/>
    <p:sldId id="349" r:id="rId31"/>
    <p:sldId id="351" r:id="rId32"/>
    <p:sldId id="348" r:id="rId33"/>
    <p:sldId id="357" r:id="rId34"/>
    <p:sldId id="343" r:id="rId35"/>
    <p:sldId id="360" r:id="rId36"/>
    <p:sldId id="353" r:id="rId37"/>
    <p:sldId id="361" r:id="rId38"/>
    <p:sldId id="362" r:id="rId39"/>
    <p:sldId id="363" r:id="rId40"/>
    <p:sldId id="320" r:id="rId41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ct val="8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1pPr>
    <a:lvl2pPr marL="742950" indent="-285750" algn="l" defTabSz="449263" rtl="0" fontAlgn="base">
      <a:lnSpc>
        <a:spcPct val="8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2pPr>
    <a:lvl3pPr marL="1143000" indent="-228600" algn="l" defTabSz="449263" rtl="0" fontAlgn="base">
      <a:lnSpc>
        <a:spcPct val="8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3pPr>
    <a:lvl4pPr marL="1600200" indent="-228600" algn="l" defTabSz="449263" rtl="0" fontAlgn="base">
      <a:lnSpc>
        <a:spcPct val="8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4pPr>
    <a:lvl5pPr marL="2057400" indent="-228600" algn="l" defTabSz="449263" rtl="0" fontAlgn="base">
      <a:lnSpc>
        <a:spcPct val="8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92"/>
    <p:restoredTop sz="94708"/>
  </p:normalViewPr>
  <p:slideViewPr>
    <p:cSldViewPr>
      <p:cViewPr varScale="1">
        <p:scale>
          <a:sx n="88" d="100"/>
          <a:sy n="88" d="100"/>
        </p:scale>
        <p:origin x="1448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3300" y="695325"/>
            <a:ext cx="4838700" cy="3419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5127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476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3881438" y="0"/>
            <a:ext cx="2967037" cy="4476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476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81438" y="8686800"/>
            <a:ext cx="2967037" cy="4476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CA0F4DB4-E652-004E-AE41-EA21E3B2807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1858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8A0B39-455E-4243-BC05-A73809C245D1}" type="slidenum">
              <a:rPr lang="en-GB"/>
              <a:pPr/>
              <a:t>1</a:t>
            </a:fld>
            <a:endParaRPr lang="en-GB"/>
          </a:p>
        </p:txBody>
      </p:sp>
      <p:sp>
        <p:nvSpPr>
          <p:cNvPr id="10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68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xfrm>
            <a:off x="3881438" y="8686800"/>
            <a:ext cx="2967037" cy="447675"/>
          </a:xfrm>
          <a:prstGeom prst="rect">
            <a:avLst/>
          </a:prstGeom>
          <a:ln/>
        </p:spPr>
        <p:txBody>
          <a:bodyPr/>
          <a:lstStyle/>
          <a:p>
            <a:fld id="{2ED752D5-815E-B443-A40D-D84E26F6A233}" type="slidenum">
              <a:rPr lang="en-GB"/>
              <a:pPr/>
              <a:t>15</a:t>
            </a:fld>
            <a:endParaRPr lang="en-GB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0888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017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22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xfrm>
            <a:off x="3881438" y="8686800"/>
            <a:ext cx="2967037" cy="447675"/>
          </a:xfrm>
          <a:prstGeom prst="rect">
            <a:avLst/>
          </a:prstGeom>
          <a:ln/>
        </p:spPr>
        <p:txBody>
          <a:bodyPr/>
          <a:lstStyle/>
          <a:p>
            <a:fld id="{2ED752D5-815E-B443-A40D-D84E26F6A233}" type="slidenum">
              <a:rPr lang="en-GB"/>
              <a:pPr/>
              <a:t>16</a:t>
            </a:fld>
            <a:endParaRPr lang="en-GB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0888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017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90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F0B42E-CC2D-5845-8A09-A7F9979BA3C0}" type="slidenum">
              <a:rPr lang="en-GB"/>
              <a:pPr/>
              <a:t>17</a:t>
            </a:fld>
            <a:endParaRPr lang="en-GB"/>
          </a:p>
        </p:txBody>
      </p:sp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66D30F-8207-F441-8F2A-A62929648B34}" type="slidenum">
              <a:rPr lang="en-GB"/>
              <a:pPr/>
              <a:t>18</a:t>
            </a:fld>
            <a:endParaRPr lang="en-GB"/>
          </a:p>
        </p:txBody>
      </p:sp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987425" y="819150"/>
            <a:ext cx="5459413" cy="40957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59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269BAF-ABD8-6844-9B29-40B5B9286913}" type="slidenum">
              <a:rPr lang="en-GB"/>
              <a:pPr/>
              <a:t>19</a:t>
            </a:fld>
            <a:endParaRPr lang="en-GB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987425" y="819150"/>
            <a:ext cx="5459413" cy="40957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269BAF-ABD8-6844-9B29-40B5B9286913}" type="slidenum">
              <a:rPr lang="en-GB"/>
              <a:pPr/>
              <a:t>20</a:t>
            </a:fld>
            <a:endParaRPr lang="en-GB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987425" y="819150"/>
            <a:ext cx="5459413" cy="40957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72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CF1200-9D1F-D445-994D-B69B26D2A713}" type="slidenum">
              <a:rPr lang="en-GB"/>
              <a:pPr/>
              <a:t>21</a:t>
            </a:fld>
            <a:endParaRPr lang="en-GB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4763" y="303213"/>
            <a:ext cx="1587" cy="15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4dba15e6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4dba15e6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653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4dba15e6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4dba15e6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81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261565574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261565574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068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8A0B39-455E-4243-BC05-A73809C245D1}" type="slidenum">
              <a:rPr lang="en-GB"/>
              <a:pPr/>
              <a:t>2</a:t>
            </a:fld>
            <a:endParaRPr lang="en-GB"/>
          </a:p>
        </p:txBody>
      </p:sp>
      <p:sp>
        <p:nvSpPr>
          <p:cNvPr id="10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4dba15e6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4dba15e6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248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22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627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86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738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CBA7CE-BDA2-E74C-812D-5D5F44CADB04}" type="slidenum">
              <a:rPr lang="en-GB"/>
              <a:pPr/>
              <a:t>38</a:t>
            </a:fld>
            <a:endParaRPr lang="en-GB"/>
          </a:p>
        </p:txBody>
      </p:sp>
      <p:sp>
        <p:nvSpPr>
          <p:cNvPr id="138241" name="Text Box 1"/>
          <p:cNvSpPr txBox="1">
            <a:spLocks noChangeArrowheads="1"/>
          </p:cNvSpPr>
          <p:nvPr/>
        </p:nvSpPr>
        <p:spPr bwMode="auto">
          <a:xfrm>
            <a:off x="4763" y="0"/>
            <a:ext cx="1587" cy="15511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A84DA8-7947-8449-8E45-E7102C7B4B04}" type="slidenum">
              <a:rPr lang="en-GB"/>
              <a:pPr/>
              <a:t>3</a:t>
            </a:fld>
            <a:endParaRPr lang="en-GB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0" y="-6367463"/>
            <a:ext cx="1588" cy="15511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9974E1-A392-0B43-86E5-762A7C786F08}" type="slidenum">
              <a:rPr lang="en-GB"/>
              <a:pPr/>
              <a:t>4</a:t>
            </a:fld>
            <a:endParaRPr lang="en-GB"/>
          </a:p>
        </p:txBody>
      </p:sp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4763" y="303213"/>
            <a:ext cx="1587" cy="15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9E6701-C0F1-5F43-A013-511F6446AA50}" type="slidenum">
              <a:rPr lang="en-GB"/>
              <a:pPr/>
              <a:t>5</a:t>
            </a:fld>
            <a:endParaRPr lang="en-GB"/>
          </a:p>
        </p:txBody>
      </p:sp>
      <p:sp>
        <p:nvSpPr>
          <p:cNvPr id="81921" name="Text Box 1"/>
          <p:cNvSpPr txBox="1">
            <a:spLocks noChangeArrowheads="1"/>
          </p:cNvSpPr>
          <p:nvPr/>
        </p:nvSpPr>
        <p:spPr bwMode="auto">
          <a:xfrm>
            <a:off x="4763" y="0"/>
            <a:ext cx="1587" cy="15511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309481-51A1-724E-A52D-0C23E937583E}" type="slidenum">
              <a:rPr lang="en-GB"/>
              <a:pPr/>
              <a:t>6</a:t>
            </a:fld>
            <a:endParaRPr lang="en-GB"/>
          </a:p>
        </p:txBody>
      </p:sp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0" y="-6367463"/>
            <a:ext cx="1588" cy="15511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4763" y="303213"/>
            <a:ext cx="1587" cy="15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503238" y="4316413"/>
            <a:ext cx="5851525" cy="4056062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41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4dba15e69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4dba15e69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942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xfrm>
            <a:off x="3881438" y="8686800"/>
            <a:ext cx="2967037" cy="447675"/>
          </a:xfrm>
          <a:prstGeom prst="rect">
            <a:avLst/>
          </a:prstGeom>
          <a:ln/>
        </p:spPr>
        <p:txBody>
          <a:bodyPr/>
          <a:lstStyle/>
          <a:p>
            <a:fld id="{513151EB-F042-474D-B7EA-78A90DFF40D7}" type="slidenum">
              <a:rPr lang="en-GB"/>
              <a:pPr/>
              <a:t>11</a:t>
            </a:fld>
            <a:endParaRPr lang="en-GB"/>
          </a:p>
        </p:txBody>
      </p:sp>
      <p:sp>
        <p:nvSpPr>
          <p:cNvPr id="1105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0888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05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017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938B27-F5EB-D94E-9604-AEB1605DECC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800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CD88CEA-D3E1-F84E-AB2D-F0F0E2C147A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06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8288" y="1604963"/>
            <a:ext cx="2052637" cy="4513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08688" cy="4513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A2AFB8A-A542-4A46-BD2F-6DFEBB259CD9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993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EEB2BAE-DF09-2845-9B15-EBFEA4C695C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480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5C7A80A-08FA-4447-9133-82E206DC2BA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815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2140531-6D12-8A40-A9A5-30E887A00E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355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6338"/>
            <a:ext cx="4033838" cy="5670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176338"/>
            <a:ext cx="4033837" cy="5670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A104A1D-A1E9-3642-BDED-9336583E6AA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166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90E4748-791B-DB4D-A3E5-5CB347AEB01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097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BC31C5B-54FE-3544-A42C-503B624EDA6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245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CDC94E-DF53-1845-86D0-BF46CB41F2A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957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367440A-2548-C64E-B40F-5205267BDB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41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A06E39E-56EB-F44C-8FBC-13C74D765A7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651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A6BEC0D-8E91-864A-9474-1305215F7CE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47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D11CAAC-9797-4E40-A1A5-D840E1364CE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064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273050"/>
            <a:ext cx="2054225" cy="6573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3450" cy="6573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E497BF-4FBF-1141-9087-BF2D039372A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758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0075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89250" cy="4635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fld id="{78DB2DF4-F236-7B44-8BE2-5A879D77AA4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104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0075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76338"/>
            <a:ext cx="4033838" cy="567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3438" y="1176338"/>
            <a:ext cx="4033837" cy="56705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89250" cy="4635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fld id="{D05ECA6C-715E-1746-8006-71429EB044E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35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597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132C1F4-7586-D84F-8C62-089E055E5E7F}" type="slidenum">
              <a:rPr lang="en-GB"/>
              <a:pPr/>
              <a:t>‹#›</a:t>
            </a:fld>
            <a:fld id="{7EE87F03-008F-4948-B399-2C62FE345D2D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312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38B06D5-28D1-3E40-8CAA-2CF955915D2C}" type="slidenum">
              <a:rPr lang="en-GB"/>
              <a:pPr/>
              <a:t>‹#›</a:t>
            </a:fld>
            <a:fld id="{7BE3B4E5-126F-6A40-8A1B-7C12C3C18503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23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ED90125-66B4-6747-B230-A8FCD3E3C350}" type="slidenum">
              <a:rPr lang="en-GB"/>
              <a:pPr/>
              <a:t>‹#›</a:t>
            </a:fld>
            <a:fld id="{3C13C3A7-EE30-3840-B41A-12861E61C12A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251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3375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3375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B4FC3D3-2A4C-CE40-95B6-6174F762787D}" type="slidenum">
              <a:rPr lang="en-GB"/>
              <a:pPr/>
              <a:t>‹#›</a:t>
            </a:fld>
            <a:fld id="{0B3AB659-74D1-8249-B1D8-F20C3833327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28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1369A5E-97A2-594C-A854-11CA7204DBD2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7547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C5E53F-FBDB-B343-8284-2BE32EE641F9}" type="slidenum">
              <a:rPr lang="en-GB"/>
              <a:pPr/>
              <a:t>‹#›</a:t>
            </a:fld>
            <a:fld id="{CE24C24F-3E59-5D4B-82D4-61E5A4308A79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41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C6D3440-2F79-8E44-8E98-F9C4F3F99CC3}" type="slidenum">
              <a:rPr lang="en-GB"/>
              <a:pPr/>
              <a:t>‹#›</a:t>
            </a:fld>
            <a:fld id="{D5736D79-AC85-5B44-90C7-4F1D766801D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820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ECB8D3A-0B88-0644-A734-FFCAB431E612}" type="slidenum">
              <a:rPr lang="en-GB"/>
              <a:pPr/>
              <a:t>‹#›</a:t>
            </a:fld>
            <a:fld id="{F4B6FD5E-4278-2C49-9E15-247DBABFCB1F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139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88E22EC-368D-7447-BE57-E4527A20EF45}" type="slidenum">
              <a:rPr lang="en-GB"/>
              <a:pPr/>
              <a:t>‹#›</a:t>
            </a:fld>
            <a:fld id="{B925BAB9-B6C7-5942-8402-38450CC7DCE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10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F9762E7-174D-E04D-ADEE-0EA4C0E009AC}" type="slidenum">
              <a:rPr lang="en-GB"/>
              <a:pPr/>
              <a:t>‹#›</a:t>
            </a:fld>
            <a:fld id="{A70FA4A1-FB50-8C45-A382-EC038EAF2A7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686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89E5C72-CAB1-704E-8D8D-76731B458722}" type="slidenum">
              <a:rPr lang="en-GB"/>
              <a:pPr/>
              <a:t>‹#›</a:t>
            </a:fld>
            <a:fld id="{2568D0BD-5F93-AA43-8653-635D57BF44BA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730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271463"/>
            <a:ext cx="2054225" cy="5845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1463"/>
            <a:ext cx="6010275" cy="5845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2B6934D-3993-B941-A234-8D665F1A1CAB}" type="slidenum">
              <a:rPr lang="en-GB"/>
              <a:pPr/>
              <a:t>‹#›</a:t>
            </a:fld>
            <a:fld id="{23054407-2CB9-AB40-8DE2-2DEA4475829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901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0662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9F58389-2CDC-404D-BE61-9EE214F90842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2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573D18-9C14-8745-AFF5-BA68F78A8610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94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0524126-25CE-F34D-AF3E-BCB30057821A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716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2C833AF-A0C7-E24F-AD23-1D7F9BEADAC3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F8F1F62-F01B-E948-9D1D-303E964EB2F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49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9BCFF13-D77F-0B47-AC3E-3218232C45F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20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796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Freeform 2"/>
          <p:cNvSpPr>
            <a:spLocks noChangeArrowheads="1"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7725" cy="460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fld id="{62146D06-F4C5-6F4A-B09D-51960DEB5C2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17725" cy="460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3725" cy="45132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449263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2pPr>
      <a:lvl3pPr marL="1143000" indent="-228600" algn="l" defTabSz="449263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3pPr>
      <a:lvl4pPr marL="1600200" indent="-228600" algn="l" defTabSz="449263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4pPr>
      <a:lvl5pPr marL="2057400" indent="-228600" algn="l" defTabSz="449263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5pPr>
      <a:lvl6pPr marL="2514600" indent="-228600" algn="l" defTabSz="449263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6pPr>
      <a:lvl7pPr marL="2971800" indent="-228600" algn="l" defTabSz="449263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7pPr>
      <a:lvl8pPr marL="3429000" indent="-228600" algn="l" defTabSz="449263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8pPr>
      <a:lvl9pPr marL="3886200" indent="-228600" algn="l" defTabSz="449263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9pPr>
    </p:titleStyle>
    <p:bodyStyle>
      <a:lvl1pPr marL="342900" indent="-342900" algn="l" defTabSz="449263" rtl="0" fontAlgn="base">
        <a:lnSpc>
          <a:spcPct val="10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10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0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0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0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0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0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0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0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0075" cy="11350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76338"/>
            <a:ext cx="8220075" cy="5670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162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89250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6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BC972D5A-4DDB-E94F-8694-4266355F2DA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6" r:id="rId12"/>
    <p:sldLayoutId id="2147483697" r:id="rId13"/>
    <p:sldLayoutId id="2147483698" r:id="rId14"/>
  </p:sldLayoutIdLst>
  <p:txStyles>
    <p:titleStyle>
      <a:lvl1pPr algn="ctr" defTabSz="449263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2pPr>
      <a:lvl3pPr marL="1143000" indent="-228600" algn="ctr" defTabSz="449263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3pPr>
      <a:lvl4pPr marL="1600200" indent="-228600" algn="ctr" defTabSz="449263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4pPr>
      <a:lvl5pPr marL="2057400" indent="-228600" algn="ctr" defTabSz="449263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5pPr>
      <a:lvl6pPr marL="2514600" indent="-228600" algn="ctr" defTabSz="449263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6pPr>
      <a:lvl7pPr marL="2971800" indent="-228600" algn="ctr" defTabSz="449263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7pPr>
      <a:lvl8pPr marL="3429000" indent="-228600" algn="ctr" defTabSz="449263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8pPr>
      <a:lvl9pPr marL="3886200" indent="-228600" algn="ctr" defTabSz="449263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defTabSz="449263" rtl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8232775" y="0"/>
            <a:ext cx="490538" cy="4651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2000"/>
              </a:lnSpc>
              <a:defRPr sz="1200">
                <a:solidFill>
                  <a:srgbClr val="CCECFF"/>
                </a:solidFill>
                <a:latin typeface="+mn-lt"/>
              </a:defRPr>
            </a:lvl1pPr>
          </a:lstStyle>
          <a:p>
            <a:fld id="{9B38C4FB-22E4-354A-B3A8-B7786BC68146}" type="slidenum">
              <a:rPr lang="en-GB"/>
              <a:pPr/>
              <a:t>‹#›</a:t>
            </a:fld>
            <a:fld id="{151F43D1-7F77-8549-A17E-72E04F9CBE6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216900" cy="1131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3375"/>
            <a:ext cx="8216900" cy="45132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5613" y="6246813"/>
            <a:ext cx="2117725" cy="460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5788" y="6246813"/>
            <a:ext cx="2884487" cy="460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6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49263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Verdana" charset="0"/>
          <a:ea typeface="ＭＳ Ｐゴシック" charset="0"/>
          <a:cs typeface="MS Gothic" charset="0"/>
        </a:defRPr>
      </a:lvl2pPr>
      <a:lvl3pPr marL="1143000" indent="-228600" algn="l" defTabSz="449263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Verdana" charset="0"/>
          <a:ea typeface="ＭＳ Ｐゴシック" charset="0"/>
          <a:cs typeface="MS Gothic" charset="0"/>
        </a:defRPr>
      </a:lvl3pPr>
      <a:lvl4pPr marL="1600200" indent="-228600" algn="l" defTabSz="449263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Verdana" charset="0"/>
          <a:ea typeface="ＭＳ Ｐゴシック" charset="0"/>
          <a:cs typeface="MS Gothic" charset="0"/>
        </a:defRPr>
      </a:lvl4pPr>
      <a:lvl5pPr marL="2057400" indent="-228600" algn="l" defTabSz="449263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Verdana" charset="0"/>
          <a:ea typeface="ＭＳ Ｐゴシック" charset="0"/>
          <a:cs typeface="MS Gothic" charset="0"/>
        </a:defRPr>
      </a:lvl5pPr>
      <a:lvl6pPr marL="2514600" indent="-228600" algn="l" defTabSz="449263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Verdana" charset="0"/>
          <a:ea typeface="ＭＳ Ｐゴシック" charset="0"/>
          <a:cs typeface="MS Gothic" charset="0"/>
        </a:defRPr>
      </a:lvl6pPr>
      <a:lvl7pPr marL="2971800" indent="-228600" algn="l" defTabSz="449263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Verdana" charset="0"/>
          <a:ea typeface="ＭＳ Ｐゴシック" charset="0"/>
          <a:cs typeface="MS Gothic" charset="0"/>
        </a:defRPr>
      </a:lvl7pPr>
      <a:lvl8pPr marL="3429000" indent="-228600" algn="l" defTabSz="449263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Verdana" charset="0"/>
          <a:ea typeface="ＭＳ Ｐゴシック" charset="0"/>
          <a:cs typeface="MS Gothic" charset="0"/>
        </a:defRPr>
      </a:lvl8pPr>
      <a:lvl9pPr marL="3886200" indent="-228600" algn="l" defTabSz="449263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Verdana" charset="0"/>
          <a:ea typeface="ＭＳ Ｐゴシック" charset="0"/>
          <a:cs typeface="MS Gothic" charset="0"/>
        </a:defRPr>
      </a:lvl9pPr>
    </p:titleStyle>
    <p:bodyStyle>
      <a:lvl1pPr marL="342900" indent="-342900" algn="l" defTabSz="449263" rtl="0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000">
          <a:solidFill>
            <a:srgbClr val="FFFFCC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>
          <a:solidFill>
            <a:srgbClr val="FFFFCC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01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Tahoma" charset="0"/>
          <a:ea typeface="+mn-ea"/>
          <a:cs typeface="+mn-cs"/>
        </a:defRPr>
      </a:lvl3pPr>
      <a:lvl4pPr marL="1600200" indent="-228600" algn="l" defTabSz="449263" rtl="0" fontAlgn="base">
        <a:lnSpc>
          <a:spcPct val="101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Tahoma" charset="0"/>
          <a:ea typeface="+mn-ea"/>
          <a:cs typeface="+mn-cs"/>
        </a:defRPr>
      </a:lvl4pPr>
      <a:lvl5pPr marL="2057400" indent="-228600" algn="l" defTabSz="449263" rtl="0" fontAlgn="base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Tahoma" charset="0"/>
          <a:ea typeface="+mn-ea"/>
          <a:cs typeface="+mn-cs"/>
        </a:defRPr>
      </a:lvl5pPr>
      <a:lvl6pPr marL="2514600" indent="-228600" algn="l" defTabSz="449263" rtl="0" fontAlgn="base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Tahoma" charset="0"/>
          <a:ea typeface="+mn-ea"/>
          <a:cs typeface="+mn-cs"/>
        </a:defRPr>
      </a:lvl6pPr>
      <a:lvl7pPr marL="2971800" indent="-228600" algn="l" defTabSz="449263" rtl="0" fontAlgn="base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Tahoma" charset="0"/>
          <a:ea typeface="+mn-ea"/>
          <a:cs typeface="+mn-cs"/>
        </a:defRPr>
      </a:lvl7pPr>
      <a:lvl8pPr marL="3429000" indent="-228600" algn="l" defTabSz="449263" rtl="0" fontAlgn="base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Tahoma" charset="0"/>
          <a:ea typeface="+mn-ea"/>
          <a:cs typeface="+mn-cs"/>
        </a:defRPr>
      </a:lvl8pPr>
      <a:lvl9pPr marL="3886200" indent="-228600" algn="l" defTabSz="449263" rtl="0" fontAlgn="base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Tahoma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1.wdp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tiff"/><Relationship Id="rId3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jpe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8.png"/><Relationship Id="rId5" Type="http://schemas.openxmlformats.org/officeDocument/2006/relationships/image" Target="../media/image27.jpeg"/><Relationship Id="rId6" Type="http://schemas.openxmlformats.org/officeDocument/2006/relationships/image" Target="../media/image35.jpe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8.png"/><Relationship Id="rId5" Type="http://schemas.openxmlformats.org/officeDocument/2006/relationships/image" Target="../media/image27.jpeg"/><Relationship Id="rId6" Type="http://schemas.openxmlformats.org/officeDocument/2006/relationships/image" Target="../media/image35.jpeg"/><Relationship Id="rId7" Type="http://schemas.openxmlformats.org/officeDocument/2006/relationships/image" Target="../media/image36.png"/><Relationship Id="rId8" Type="http://schemas.openxmlformats.org/officeDocument/2006/relationships/image" Target="../media/image34.png"/><Relationship Id="rId9" Type="http://schemas.openxmlformats.org/officeDocument/2006/relationships/image" Target="../media/image37.png"/><Relationship Id="rId10" Type="http://schemas.openxmlformats.org/officeDocument/2006/relationships/image" Target="../media/image38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5.jpeg"/><Relationship Id="rId6" Type="http://schemas.openxmlformats.org/officeDocument/2006/relationships/image" Target="../media/image41.jpeg"/><Relationship Id="rId7" Type="http://schemas.openxmlformats.org/officeDocument/2006/relationships/image" Target="../media/image14.jpeg"/><Relationship Id="rId8" Type="http://schemas.openxmlformats.org/officeDocument/2006/relationships/image" Target="../media/image37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817914"/>
            <a:ext cx="1398272" cy="188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205581" y="-152400"/>
            <a:ext cx="8228012" cy="1309687"/>
          </a:xfrm>
          <a:ln/>
        </p:spPr>
        <p:txBody>
          <a:bodyPr tIns="223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Readout systems for large arrays of superconducting resonators </a:t>
            </a:r>
            <a:r>
              <a:rPr lang="en-US" sz="2400" dirty="0" smtClean="0">
                <a:solidFill>
                  <a:srgbClr val="FFFF00"/>
                </a:solidFill>
              </a:rPr>
              <a:t>for astronomical </a:t>
            </a:r>
            <a:r>
              <a:rPr lang="en-US" sz="2400" dirty="0">
                <a:solidFill>
                  <a:srgbClr val="FFFF00"/>
                </a:solidFill>
              </a:rPr>
              <a:t>imaging and spectroscopy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002213"/>
            <a:ext cx="1371600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525"/>
            <a:ext cx="13716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65702"/>
            <a:ext cx="1366522" cy="184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13131"/>
          <a:stretch/>
        </p:blipFill>
        <p:spPr>
          <a:xfrm>
            <a:off x="76200" y="1066801"/>
            <a:ext cx="7719180" cy="502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6248400"/>
            <a:ext cx="4211538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 </a:t>
            </a:r>
            <a:r>
              <a:rPr lang="en-US" dirty="0" err="1" smtClean="0"/>
              <a:t>Mauskopf</a:t>
            </a:r>
            <a:r>
              <a:rPr lang="en-US" dirty="0" smtClean="0"/>
              <a:t>, Arizona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97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hudsonmod.com/wp-content/uploads/2013/07/Cigars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84" y="869778"/>
            <a:ext cx="7308496" cy="51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00" y="1072830"/>
            <a:ext cx="8520600" cy="572700"/>
          </a:xfrm>
        </p:spPr>
        <p:txBody>
          <a:bodyPr/>
          <a:lstStyle/>
          <a:p>
            <a:r>
              <a:rPr lang="en-US" dirty="0" smtClean="0"/>
              <a:t>Cigars</a:t>
            </a:r>
            <a:endParaRPr lang="en-US" dirty="0"/>
          </a:p>
        </p:txBody>
      </p:sp>
      <p:pic>
        <p:nvPicPr>
          <p:cNvPr id="1028" name="Picture 4" descr="ttps://encrypted-tbn0.gstatic.com/images?q=tbn:ANd9GcSq-BkCAGrQhvocB0GSZyYPIj6DkXJwziabq_CTbMjBVkJtDR38J"/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56" b="93778" l="4889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85" y="3813841"/>
            <a:ext cx="1175657" cy="11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ge result for IRAS 08470-4243 hii region blast calib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9" y="4128953"/>
            <a:ext cx="32766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6248400"/>
            <a:ext cx="8161209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many strong atomic and molecular emission lines from gas are in mm-FIR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8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8" y="708127"/>
            <a:ext cx="8888855" cy="605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282646" y="149963"/>
            <a:ext cx="502086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GB" sz="2400" dirty="0"/>
              <a:t>Andromeda with HERSCHEL (and optical/X-ray</a:t>
            </a:r>
            <a:r>
              <a:rPr lang="en-GB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6000" y="934721"/>
            <a:ext cx="723275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Stars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067" y="934720"/>
            <a:ext cx="902811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Smoke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48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4231">
            <a:off x="214804" y="605366"/>
            <a:ext cx="8675352" cy="571878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0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635845">
            <a:off x="400075" y="-729426"/>
            <a:ext cx="11257860" cy="9339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rot="544231">
            <a:off x="214804" y="605366"/>
            <a:ext cx="8675352" cy="571878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3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robgendlerastropics.com/RosetteHAwid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20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43" y="5573485"/>
            <a:ext cx="4905829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Rosette Nebula, Optical </a:t>
            </a:r>
            <a:r>
              <a:rPr lang="en-US" sz="2400" dirty="0" err="1"/>
              <a:t>Halpha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791201" y="406400"/>
            <a:ext cx="3528907" cy="57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Pink is Hydrogen gas = fuel to produce </a:t>
            </a:r>
            <a:r>
              <a:rPr lang="en-US" smtClean="0">
                <a:solidFill>
                  <a:schemeClr val="tx1"/>
                </a:solidFill>
              </a:rPr>
              <a:t>more stars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" y="-40640"/>
            <a:ext cx="8964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5546" y="5441723"/>
            <a:ext cx="8221663" cy="1047751"/>
          </a:xfrm>
          <a:ln/>
        </p:spPr>
        <p:txBody>
          <a:bodyPr/>
          <a:lstStyle/>
          <a:p>
            <a:pPr>
              <a:tabLst>
                <a:tab pos="0" algn="l"/>
                <a:tab pos="447663" algn="l"/>
                <a:tab pos="896916" algn="l"/>
                <a:tab pos="1346166" algn="l"/>
                <a:tab pos="1795418" algn="l"/>
                <a:tab pos="2244669" algn="l"/>
                <a:tab pos="2693921" algn="l"/>
                <a:tab pos="3143172" algn="l"/>
                <a:tab pos="3592424" algn="l"/>
                <a:tab pos="4041674" algn="l"/>
                <a:tab pos="4490926" algn="l"/>
                <a:tab pos="4940176" algn="l"/>
                <a:tab pos="5389428" algn="l"/>
                <a:tab pos="5838679" algn="l"/>
                <a:tab pos="6287931" algn="l"/>
                <a:tab pos="6737182" algn="l"/>
                <a:tab pos="7186434" algn="l"/>
                <a:tab pos="7635684" algn="l"/>
                <a:tab pos="8084937" algn="l"/>
                <a:tab pos="8534187" algn="l"/>
                <a:tab pos="8983438" algn="l"/>
              </a:tabLst>
            </a:pPr>
            <a:r>
              <a:rPr lang="en-GB" sz="2400"/>
              <a:t>Rosette Nebula: HERSCHEL SPIRE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8389" y="537029"/>
            <a:ext cx="3005951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”</a:t>
            </a:r>
            <a:r>
              <a:rPr lang="en-US" dirty="0" smtClean="0"/>
              <a:t>Interstellar dust” </a:t>
            </a:r>
            <a:r>
              <a:rPr lang="en-US" dirty="0" smtClean="0"/>
              <a:t>from </a:t>
            </a:r>
            <a:r>
              <a:rPr lang="en-US" dirty="0" smtClean="0"/>
              <a:t>stars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00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robgendlerastropics.com/RosetteHAwide4S.jpg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43393" r="33676" b="-296"/>
          <a:stretch/>
        </p:blipFill>
        <p:spPr bwMode="auto">
          <a:xfrm rot="3283472">
            <a:off x="-1840" y="-1793351"/>
            <a:ext cx="10906139" cy="93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" y="-54187"/>
            <a:ext cx="8964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5546" y="5441723"/>
            <a:ext cx="8221663" cy="1047751"/>
          </a:xfrm>
          <a:ln/>
        </p:spPr>
        <p:txBody>
          <a:bodyPr/>
          <a:lstStyle/>
          <a:p>
            <a:pPr>
              <a:tabLst>
                <a:tab pos="0" algn="l"/>
                <a:tab pos="447663" algn="l"/>
                <a:tab pos="896916" algn="l"/>
                <a:tab pos="1346166" algn="l"/>
                <a:tab pos="1795418" algn="l"/>
                <a:tab pos="2244669" algn="l"/>
                <a:tab pos="2693921" algn="l"/>
                <a:tab pos="3143172" algn="l"/>
                <a:tab pos="3592424" algn="l"/>
                <a:tab pos="4041674" algn="l"/>
                <a:tab pos="4490926" algn="l"/>
                <a:tab pos="4940176" algn="l"/>
                <a:tab pos="5389428" algn="l"/>
                <a:tab pos="5838679" algn="l"/>
                <a:tab pos="6287931" algn="l"/>
                <a:tab pos="6737182" algn="l"/>
                <a:tab pos="7186434" algn="l"/>
                <a:tab pos="7635684" algn="l"/>
                <a:tab pos="8084937" algn="l"/>
                <a:tab pos="8534187" algn="l"/>
                <a:tab pos="8983438" algn="l"/>
              </a:tabLst>
            </a:pPr>
            <a:r>
              <a:rPr lang="en-GB" sz="2400"/>
              <a:t>Rosette Nebula: HERSCHEL SPIRE</a:t>
            </a:r>
          </a:p>
        </p:txBody>
      </p:sp>
    </p:spTree>
    <p:extLst>
      <p:ext uri="{BB962C8B-B14F-4D97-AF65-F5344CB8AC3E}">
        <p14:creationId xmlns:p14="http://schemas.microsoft.com/office/powerpoint/2010/main" val="788520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5613" y="-133350"/>
            <a:ext cx="8228012" cy="1144588"/>
          </a:xfrm>
          <a:ln/>
        </p:spPr>
        <p:txBody>
          <a:bodyPr tIns="162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/>
              <a:t>Technical challenges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685800"/>
            <a:ext cx="6675437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2000"/>
              </a:lnSpc>
            </a:pPr>
            <a:r>
              <a:rPr lang="en-GB" sz="2000" dirty="0"/>
              <a:t>Measurements at different wavelengths have different challenges:</a:t>
            </a:r>
          </a:p>
          <a:p>
            <a:pPr>
              <a:lnSpc>
                <a:spcPct val="92000"/>
              </a:lnSpc>
            </a:pPr>
            <a:r>
              <a:rPr lang="en-GB" sz="2000" dirty="0" smtClean="0"/>
              <a:t>Radio/mm-wave:</a:t>
            </a:r>
            <a:endParaRPr lang="en-GB" sz="2000" dirty="0"/>
          </a:p>
          <a:p>
            <a:pPr>
              <a:lnSpc>
                <a:spcPct val="92000"/>
              </a:lnSpc>
            </a:pPr>
            <a:r>
              <a:rPr lang="en-GB" sz="2000" dirty="0"/>
              <a:t>- Lots of photons (high occupation number)/Large background (</a:t>
            </a:r>
            <a:r>
              <a:rPr lang="en-GB" sz="2000" dirty="0" err="1" smtClean="0"/>
              <a:t>CMB+Galaxies</a:t>
            </a:r>
            <a:r>
              <a:rPr lang="en-GB" sz="2000" dirty="0" smtClean="0"/>
              <a:t>)</a:t>
            </a:r>
            <a:endParaRPr lang="en-GB" sz="2000" dirty="0"/>
          </a:p>
          <a:p>
            <a:pPr>
              <a:lnSpc>
                <a:spcPct val="92000"/>
              </a:lnSpc>
            </a:pPr>
            <a:r>
              <a:rPr lang="en-GB" sz="2000" dirty="0"/>
              <a:t>- Receiver sensitivity not a problem – need lots of receivers/detectors</a:t>
            </a:r>
          </a:p>
          <a:p>
            <a:pPr>
              <a:lnSpc>
                <a:spcPct val="92000"/>
              </a:lnSpc>
            </a:pPr>
            <a:r>
              <a:rPr lang="en-GB" sz="2000" dirty="0"/>
              <a:t>- Need large baselines</a:t>
            </a:r>
          </a:p>
          <a:p>
            <a:pPr>
              <a:lnSpc>
                <a:spcPct val="92000"/>
              </a:lnSpc>
            </a:pPr>
            <a:r>
              <a:rPr lang="en-GB" sz="2000" dirty="0"/>
              <a:t>- Need large collecting area (ground</a:t>
            </a:r>
            <a:r>
              <a:rPr lang="en-GB" sz="2000" dirty="0" smtClean="0"/>
              <a:t>) </a:t>
            </a:r>
            <a:r>
              <a:rPr lang="en-GB" sz="2000" dirty="0"/>
              <a:t>– large throughput</a:t>
            </a:r>
          </a:p>
          <a:p>
            <a:pPr>
              <a:lnSpc>
                <a:spcPct val="92000"/>
              </a:lnSpc>
            </a:pPr>
            <a:r>
              <a:rPr lang="en-GB" sz="2000" dirty="0"/>
              <a:t>- Need sites with low interference  (atmosphere/communications)</a:t>
            </a:r>
          </a:p>
          <a:p>
            <a:pPr>
              <a:lnSpc>
                <a:spcPct val="92000"/>
              </a:lnSpc>
            </a:pPr>
            <a:endParaRPr lang="en-GB" sz="2000" dirty="0"/>
          </a:p>
          <a:p>
            <a:pPr>
              <a:lnSpc>
                <a:spcPct val="92000"/>
              </a:lnSpc>
            </a:pPr>
            <a:r>
              <a:rPr lang="en-GB" sz="2000" dirty="0" smtClean="0"/>
              <a:t>FIR-MIR</a:t>
            </a:r>
            <a:r>
              <a:rPr lang="en-GB" sz="2000" dirty="0"/>
              <a:t>: </a:t>
            </a:r>
          </a:p>
          <a:p>
            <a:pPr>
              <a:lnSpc>
                <a:spcPct val="92000"/>
              </a:lnSpc>
            </a:pPr>
            <a:r>
              <a:rPr lang="en-GB" sz="2000" dirty="0"/>
              <a:t>- Quite a lot of photons per source (~1000/s/m</a:t>
            </a:r>
            <a:r>
              <a:rPr lang="en-GB" sz="2000" baseline="33000" dirty="0"/>
              <a:t>2</a:t>
            </a:r>
            <a:r>
              <a:rPr lang="en-GB" sz="2000" dirty="0"/>
              <a:t> in line emission per galaxy)</a:t>
            </a:r>
          </a:p>
          <a:p>
            <a:pPr>
              <a:lnSpc>
                <a:spcPct val="92000"/>
              </a:lnSpc>
            </a:pPr>
            <a:r>
              <a:rPr lang="en-GB" sz="2000" dirty="0"/>
              <a:t>- Potentially large thermal background</a:t>
            </a:r>
          </a:p>
          <a:p>
            <a:pPr>
              <a:lnSpc>
                <a:spcPct val="92000"/>
              </a:lnSpc>
            </a:pPr>
            <a:r>
              <a:rPr lang="en-GB" sz="2000" dirty="0"/>
              <a:t>- Need a cold telescope in space</a:t>
            </a:r>
          </a:p>
          <a:p>
            <a:pPr>
              <a:lnSpc>
                <a:spcPct val="92000"/>
              </a:lnSpc>
            </a:pPr>
            <a:r>
              <a:rPr lang="en-GB" sz="2000" dirty="0"/>
              <a:t>- Need large (~few-10s m) apertures</a:t>
            </a:r>
          </a:p>
          <a:p>
            <a:pPr>
              <a:lnSpc>
                <a:spcPct val="92000"/>
              </a:lnSpc>
            </a:pPr>
            <a:r>
              <a:rPr lang="en-GB" sz="2000" dirty="0">
                <a:solidFill>
                  <a:srgbClr val="FFFF00"/>
                </a:solidFill>
              </a:rPr>
              <a:t>- Need </a:t>
            </a:r>
            <a:r>
              <a:rPr lang="en-GB" sz="2000" dirty="0" smtClean="0">
                <a:solidFill>
                  <a:srgbClr val="FFFF00"/>
                </a:solidFill>
              </a:rPr>
              <a:t>large arrays of sensitive </a:t>
            </a:r>
            <a:r>
              <a:rPr lang="en-GB" sz="2000" dirty="0">
                <a:solidFill>
                  <a:srgbClr val="FFFF00"/>
                </a:solidFill>
              </a:rPr>
              <a:t>cryogenic </a:t>
            </a:r>
            <a:r>
              <a:rPr lang="en-GB" sz="2000" dirty="0" smtClean="0">
                <a:solidFill>
                  <a:srgbClr val="FFFF00"/>
                </a:solidFill>
              </a:rPr>
              <a:t>detectors</a:t>
            </a:r>
            <a:endParaRPr lang="en-GB" sz="2000" dirty="0">
              <a:solidFill>
                <a:srgbClr val="FFFF00"/>
              </a:solidFill>
            </a:endParaRPr>
          </a:p>
          <a:p>
            <a:pPr>
              <a:lnSpc>
                <a:spcPct val="92000"/>
              </a:lnSpc>
            </a:pPr>
            <a:r>
              <a:rPr lang="en-GB" sz="2000" dirty="0">
                <a:solidFill>
                  <a:srgbClr val="FFFF00"/>
                </a:solidFill>
              </a:rPr>
              <a:t>- Need </a:t>
            </a:r>
            <a:r>
              <a:rPr lang="en-GB" sz="2000" dirty="0" smtClean="0">
                <a:solidFill>
                  <a:srgbClr val="FFFF00"/>
                </a:solidFill>
              </a:rPr>
              <a:t>cryogenic multiplexing readout electronics + simple integration</a:t>
            </a:r>
            <a:endParaRPr lang="en-GB" sz="2000" dirty="0">
              <a:solidFill>
                <a:srgbClr val="FFFF00"/>
              </a:solidFill>
            </a:endParaRPr>
          </a:p>
          <a:p>
            <a:pPr>
              <a:lnSpc>
                <a:spcPct val="92000"/>
              </a:lnSpc>
            </a:pPr>
            <a:endParaRPr lang="en-GB" sz="2000" dirty="0"/>
          </a:p>
          <a:p>
            <a:pPr>
              <a:lnSpc>
                <a:spcPct val="92000"/>
              </a:lnSpc>
            </a:pPr>
            <a:r>
              <a:rPr lang="en-GB" sz="2000" dirty="0"/>
              <a:t>IR-optical:</a:t>
            </a:r>
          </a:p>
          <a:p>
            <a:pPr>
              <a:lnSpc>
                <a:spcPct val="92000"/>
              </a:lnSpc>
            </a:pPr>
            <a:r>
              <a:rPr lang="en-GB" sz="2000" dirty="0"/>
              <a:t>- Few photons per source (&lt;10/s/m</a:t>
            </a:r>
            <a:r>
              <a:rPr lang="en-GB" sz="2000" baseline="33000" dirty="0"/>
              <a:t>2</a:t>
            </a:r>
            <a:r>
              <a:rPr lang="en-GB" sz="2000" dirty="0"/>
              <a:t> in line emission per galaxy)</a:t>
            </a:r>
          </a:p>
          <a:p>
            <a:pPr>
              <a:lnSpc>
                <a:spcPct val="92000"/>
              </a:lnSpc>
            </a:pPr>
            <a:r>
              <a:rPr lang="en-GB" sz="2000" dirty="0"/>
              <a:t>- Low background interference</a:t>
            </a:r>
          </a:p>
          <a:p>
            <a:pPr>
              <a:lnSpc>
                <a:spcPct val="92000"/>
              </a:lnSpc>
            </a:pPr>
            <a:r>
              <a:rPr lang="en-GB" sz="2000" dirty="0"/>
              <a:t>- Single photon detectors exist (semiconductor based</a:t>
            </a:r>
            <a:r>
              <a:rPr lang="en-GB" sz="2000" dirty="0" smtClean="0"/>
              <a:t>) </a:t>
            </a:r>
            <a:r>
              <a:rPr lang="mr-IN" sz="2000" dirty="0" smtClean="0"/>
              <a:t>–</a:t>
            </a:r>
            <a:r>
              <a:rPr lang="en-GB" sz="2000" dirty="0" smtClean="0"/>
              <a:t> need low background</a:t>
            </a:r>
            <a:endParaRPr lang="en-GB" sz="2000" dirty="0"/>
          </a:p>
          <a:p>
            <a:pPr>
              <a:lnSpc>
                <a:spcPct val="92000"/>
              </a:lnSpc>
            </a:pPr>
            <a:r>
              <a:rPr lang="en-GB" sz="2000" dirty="0"/>
              <a:t>- Large arrays exist – started with invention of CCD in </a:t>
            </a:r>
            <a:r>
              <a:rPr lang="en-GB" sz="2000" dirty="0" smtClean="0"/>
              <a:t>1969</a:t>
            </a:r>
            <a:endParaRPr lang="en-GB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0" y="71438"/>
            <a:ext cx="8999538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lnSpc>
                <a:spcPct val="96000"/>
              </a:lnSpc>
              <a:buClrTx/>
              <a:buFontTx/>
              <a:buNone/>
            </a:pPr>
            <a:r>
              <a:rPr lang="en-GB" sz="2400" b="1"/>
              <a:t>Detector gallery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239963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959225"/>
            <a:ext cx="18573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3959225"/>
            <a:ext cx="2232025" cy="2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5605463"/>
            <a:ext cx="1606550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9050" y="84138"/>
            <a:ext cx="41719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22263" indent="-322263">
              <a:lnSpc>
                <a:spcPct val="86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</a:pPr>
            <a:r>
              <a:rPr lang="en-GB" sz="2000" dirty="0">
                <a:solidFill>
                  <a:srgbClr val="FFFFFF"/>
                </a:solidFill>
              </a:rPr>
              <a:t>Bolometers: Detectors used in current or past instruments</a:t>
            </a:r>
          </a:p>
          <a:p>
            <a:pPr marL="322263" indent="-322263">
              <a:lnSpc>
                <a:spcPct val="86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</a:pPr>
            <a:r>
              <a:rPr lang="en-GB" sz="2000" dirty="0">
                <a:solidFill>
                  <a:srgbClr val="FFFFFF"/>
                </a:solidFill>
              </a:rPr>
              <a:t>BOLOCAM/</a:t>
            </a:r>
            <a:r>
              <a:rPr lang="en-GB" sz="2000" dirty="0" err="1">
                <a:solidFill>
                  <a:srgbClr val="FFFFFF"/>
                </a:solidFill>
              </a:rPr>
              <a:t>SuZIE</a:t>
            </a:r>
            <a:r>
              <a:rPr lang="en-GB" sz="2000" dirty="0">
                <a:solidFill>
                  <a:srgbClr val="FFFFFF"/>
                </a:solidFill>
              </a:rPr>
              <a:t> – ground-based (Hawaii)</a:t>
            </a:r>
          </a:p>
          <a:p>
            <a:pPr marL="322263" indent="-322263">
              <a:lnSpc>
                <a:spcPct val="86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</a:pPr>
            <a:r>
              <a:rPr lang="en-GB" sz="2000" dirty="0">
                <a:solidFill>
                  <a:srgbClr val="FFFFFF"/>
                </a:solidFill>
              </a:rPr>
              <a:t>HERSCHEL/PLANCK – space-based (L2)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r="22054" b="19307"/>
          <a:stretch>
            <a:fillRect/>
          </a:stretch>
        </p:blipFill>
        <p:spPr bwMode="auto">
          <a:xfrm>
            <a:off x="6000750" y="908050"/>
            <a:ext cx="270033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430" r="22054" b="193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71788"/>
            <a:ext cx="2286000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072" r="25475" b="7719"/>
          <a:stretch>
            <a:fillRect/>
          </a:stretch>
        </p:blipFill>
        <p:spPr bwMode="auto">
          <a:xfrm>
            <a:off x="7094538" y="4618038"/>
            <a:ext cx="157956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3158" t="3072" r="25475" b="77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-77788" y="5486400"/>
            <a:ext cx="2032001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/>
              <a:t>SuZIE, 1997-2005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914400" y="6629400"/>
            <a:ext cx="2309813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/>
              <a:t>PLANCK, 2008-2012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1828800" y="4011613"/>
            <a:ext cx="2638425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/>
              <a:t>HERSCHEL, 2008-2012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0" y="1954213"/>
            <a:ext cx="25400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/>
              <a:t>BOLOCAM, 2000-2012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915150" y="658813"/>
            <a:ext cx="18542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/>
              <a:t>ACT, 2006-2011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375400" y="2868613"/>
            <a:ext cx="20828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/>
              <a:t>SPICA, 2019-2022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354763" y="6604000"/>
            <a:ext cx="1423987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/>
              <a:t>NIKA, 2009-</a:t>
            </a:r>
          </a:p>
        </p:txBody>
      </p:sp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4114800"/>
            <a:ext cx="238601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0" y="0"/>
            <a:ext cx="4343400" cy="6858000"/>
          </a:xfrm>
          <a:prstGeom prst="rect">
            <a:avLst/>
          </a:prstGeom>
          <a:solidFill>
            <a:srgbClr val="FFFF99">
              <a:alpha val="9999"/>
            </a:srgbClr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743200" y="2057400"/>
            <a:ext cx="3632200" cy="1778000"/>
          </a:xfrm>
          <a:prstGeom prst="rect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/>
              <a:t>Superconducting detectors:</a:t>
            </a:r>
          </a:p>
          <a:p>
            <a:r>
              <a:rPr lang="en-US"/>
              <a:t>TES bolometers</a:t>
            </a:r>
          </a:p>
          <a:p>
            <a:r>
              <a:rPr lang="en-US"/>
              <a:t>Kinetic Inductance Detectors</a:t>
            </a:r>
          </a:p>
          <a:p>
            <a:endParaRPr lang="en-US"/>
          </a:p>
          <a:p>
            <a:r>
              <a:rPr lang="en-US"/>
              <a:t>For current and future instruments</a:t>
            </a:r>
          </a:p>
          <a:p>
            <a:r>
              <a:rPr lang="en-US"/>
              <a:t>More pixels</a:t>
            </a:r>
          </a:p>
          <a:p>
            <a:r>
              <a:rPr lang="en-US"/>
              <a:t>More sensitive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572000" y="685800"/>
            <a:ext cx="4572000" cy="6172200"/>
          </a:xfrm>
          <a:prstGeom prst="rect">
            <a:avLst/>
          </a:prstGeom>
          <a:solidFill>
            <a:srgbClr val="23FF23">
              <a:alpha val="9999"/>
            </a:srgbClr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74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687388"/>
            <a:ext cx="789222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FFFF00"/>
                </a:solidFill>
              </a:rPr>
              <a:t>1980s-90s</a:t>
            </a:r>
            <a:r>
              <a:rPr lang="en-GB" dirty="0">
                <a:solidFill>
                  <a:srgbClr val="FFFFFF"/>
                </a:solidFill>
              </a:rPr>
              <a:t> - single pixel systems or </a:t>
            </a:r>
            <a:r>
              <a:rPr lang="en-GB" dirty="0" err="1">
                <a:solidFill>
                  <a:srgbClr val="FFFFFF"/>
                </a:solidFill>
              </a:rPr>
              <a:t>multipixel</a:t>
            </a:r>
            <a:r>
              <a:rPr lang="en-GB" dirty="0">
                <a:solidFill>
                  <a:srgbClr val="FFFFFF"/>
                </a:solidFill>
              </a:rPr>
              <a:t> assembled by hand (e.g. FIRAS, SCUBA - 37 pixels, BOOMERANG – 10 pixels)‏</a:t>
            </a:r>
          </a:p>
          <a:p>
            <a:pPr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FFFF00"/>
                </a:solidFill>
              </a:rPr>
              <a:t>1998</a:t>
            </a:r>
            <a:r>
              <a:rPr lang="en-GB" dirty="0">
                <a:solidFill>
                  <a:srgbClr val="FFFFFF"/>
                </a:solidFill>
              </a:rPr>
              <a:t> - First hybrid detector wafer: BOLOCAM - 144 pixels using Ge thermometers</a:t>
            </a:r>
          </a:p>
          <a:p>
            <a:pPr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FFFF00"/>
                </a:solidFill>
              </a:rPr>
              <a:t>2009</a:t>
            </a:r>
            <a:r>
              <a:rPr lang="en-GB" dirty="0">
                <a:solidFill>
                  <a:srgbClr val="FFFFFF"/>
                </a:solidFill>
              </a:rPr>
              <a:t> - Bolometers on ESA satellites (HERSCHEL, PLANCK) including 64x64 </a:t>
            </a:r>
            <a:r>
              <a:rPr lang="en-GB" dirty="0" err="1">
                <a:solidFill>
                  <a:srgbClr val="FFFFFF"/>
                </a:solidFill>
              </a:rPr>
              <a:t>micromachined</a:t>
            </a:r>
            <a:r>
              <a:rPr lang="en-GB" dirty="0">
                <a:solidFill>
                  <a:srgbClr val="FFFFFF"/>
                </a:solidFill>
              </a:rPr>
              <a:t> pixel array (PACS) with </a:t>
            </a:r>
            <a:r>
              <a:rPr lang="en-GB" dirty="0">
                <a:solidFill>
                  <a:srgbClr val="FFFF00"/>
                </a:solidFill>
              </a:rPr>
              <a:t>CMOS multiplexed readout</a:t>
            </a:r>
          </a:p>
          <a:p>
            <a:pPr>
              <a:lnSpc>
                <a:spcPct val="96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FFFF00"/>
                </a:solidFill>
              </a:rPr>
              <a:t>2000s</a:t>
            </a:r>
            <a:r>
              <a:rPr lang="en-GB" dirty="0">
                <a:solidFill>
                  <a:srgbClr val="FFFFFF"/>
                </a:solidFill>
              </a:rPr>
              <a:t> - Development of transition edge superconducting (TES) bolometers - no hybrid, all photolithographic (10 steps for TES, 14 for SQUIDs)</a:t>
            </a:r>
            <a:r>
              <a:rPr lang="en-GB" dirty="0" smtClean="0">
                <a:solidFill>
                  <a:srgbClr val="FFFFFF"/>
                </a:solidFill>
              </a:rPr>
              <a:t>‏</a:t>
            </a:r>
          </a:p>
          <a:p>
            <a:pPr>
              <a:lnSpc>
                <a:spcPct val="96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FFFF00"/>
                </a:solidFill>
              </a:rPr>
              <a:t>2003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smtClean="0"/>
              <a:t>Kinetic Inductance Detectors (KIDs) with </a:t>
            </a:r>
            <a:r>
              <a:rPr lang="en-GB" dirty="0" smtClean="0">
                <a:solidFill>
                  <a:srgbClr val="FFFF00"/>
                </a:solidFill>
              </a:rPr>
              <a:t>GHz FDM (</a:t>
            </a:r>
            <a:r>
              <a:rPr lang="en-GB" dirty="0" err="1" smtClean="0">
                <a:solidFill>
                  <a:srgbClr val="FFFF00"/>
                </a:solidFill>
              </a:rPr>
              <a:t>uMUX</a:t>
            </a:r>
            <a:r>
              <a:rPr lang="en-GB" dirty="0" smtClean="0">
                <a:solidFill>
                  <a:srgbClr val="FFFF00"/>
                </a:solidFill>
              </a:rPr>
              <a:t>)</a:t>
            </a:r>
            <a:endParaRPr lang="en-GB" dirty="0">
              <a:solidFill>
                <a:srgbClr val="FFFF00"/>
              </a:solidFill>
            </a:endParaRPr>
          </a:p>
          <a:p>
            <a:pPr>
              <a:lnSpc>
                <a:spcPct val="96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FFFF00"/>
                </a:solidFill>
              </a:rPr>
              <a:t>2007-</a:t>
            </a:r>
            <a:r>
              <a:rPr lang="en-GB" dirty="0">
                <a:solidFill>
                  <a:srgbClr val="FFFFFF"/>
                </a:solidFill>
              </a:rPr>
              <a:t> ACT and SPT SZ survey experiments with &gt;3000 TES </a:t>
            </a:r>
            <a:r>
              <a:rPr lang="en-GB" dirty="0" smtClean="0">
                <a:solidFill>
                  <a:srgbClr val="FFFFFF"/>
                </a:solidFill>
              </a:rPr>
              <a:t>pixels</a:t>
            </a:r>
            <a:endParaRPr lang="en-GB" dirty="0">
              <a:solidFill>
                <a:srgbClr val="FFFFFF"/>
              </a:solidFill>
            </a:endParaRPr>
          </a:p>
          <a:p>
            <a:pPr>
              <a:lnSpc>
                <a:spcPct val="96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FFFF00"/>
                </a:solidFill>
              </a:rPr>
              <a:t>2011-</a:t>
            </a:r>
            <a:r>
              <a:rPr lang="en-GB" dirty="0">
                <a:solidFill>
                  <a:srgbClr val="FFFFFF"/>
                </a:solidFill>
              </a:rPr>
              <a:t> SCUBA2 TES camera - 10,000 pixels with </a:t>
            </a:r>
            <a:r>
              <a:rPr lang="en-GB" dirty="0">
                <a:solidFill>
                  <a:srgbClr val="FFFF00"/>
                </a:solidFill>
              </a:rPr>
              <a:t>SQUID </a:t>
            </a:r>
            <a:r>
              <a:rPr lang="en-GB" dirty="0" smtClean="0">
                <a:solidFill>
                  <a:srgbClr val="FFFF00"/>
                </a:solidFill>
              </a:rPr>
              <a:t>TDM</a:t>
            </a:r>
          </a:p>
          <a:p>
            <a:pPr>
              <a:lnSpc>
                <a:spcPct val="96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FFFF00"/>
                </a:solidFill>
              </a:rPr>
              <a:t>2015 - </a:t>
            </a:r>
            <a:r>
              <a:rPr lang="en-GB" dirty="0" smtClean="0"/>
              <a:t>”Stage 2/Stage 3” CMB experiments with ~ 10,000 detectors (</a:t>
            </a:r>
            <a:r>
              <a:rPr lang="en-GB" dirty="0" err="1" smtClean="0"/>
              <a:t>Adv-ACTPol</a:t>
            </a:r>
            <a:r>
              <a:rPr lang="en-GB" dirty="0" smtClean="0"/>
              <a:t>, BICEP/Keck, SPIDER, etc.) with </a:t>
            </a:r>
            <a:r>
              <a:rPr lang="en-GB" dirty="0">
                <a:solidFill>
                  <a:srgbClr val="FFFF00"/>
                </a:solidFill>
              </a:rPr>
              <a:t>SQUID </a:t>
            </a:r>
            <a:r>
              <a:rPr lang="en-GB" dirty="0" smtClean="0">
                <a:solidFill>
                  <a:srgbClr val="FFFF00"/>
                </a:solidFill>
              </a:rPr>
              <a:t>TDM</a:t>
            </a:r>
            <a:endParaRPr lang="en-GB" dirty="0" smtClean="0"/>
          </a:p>
          <a:p>
            <a:pPr>
              <a:lnSpc>
                <a:spcPct val="96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FFFF00"/>
                </a:solidFill>
              </a:rPr>
              <a:t>2017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smtClean="0"/>
              <a:t>“Stage 2/Stage 3” CMB experiments with ~ few-10,000 detectors (SPT-3G, POLARBEAR, EBEX, etc.) with </a:t>
            </a:r>
            <a:r>
              <a:rPr lang="en-GB" dirty="0">
                <a:solidFill>
                  <a:srgbClr val="FFFF00"/>
                </a:solidFill>
              </a:rPr>
              <a:t>SQUID </a:t>
            </a:r>
            <a:r>
              <a:rPr lang="en-GB" dirty="0" smtClean="0">
                <a:solidFill>
                  <a:srgbClr val="FFFF00"/>
                </a:solidFill>
              </a:rPr>
              <a:t>FDM (MHz)</a:t>
            </a:r>
          </a:p>
          <a:p>
            <a:pPr>
              <a:lnSpc>
                <a:spcPct val="96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FFFF00"/>
                </a:solidFill>
              </a:rPr>
              <a:t>2020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smtClean="0"/>
              <a:t>”Stage 3/Stage 4” CMB experiments with 50-500k detectors (e.g. Simons Observatory, CMB-S4) with </a:t>
            </a:r>
            <a:r>
              <a:rPr lang="en-GB" dirty="0" smtClean="0">
                <a:solidFill>
                  <a:srgbClr val="FFFF00"/>
                </a:solidFill>
              </a:rPr>
              <a:t>FDM/</a:t>
            </a:r>
            <a:r>
              <a:rPr lang="en-GB" dirty="0" err="1" smtClean="0">
                <a:solidFill>
                  <a:srgbClr val="FFFF00"/>
                </a:solidFill>
              </a:rPr>
              <a:t>uMUX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>
                <a:solidFill>
                  <a:srgbClr val="FFFF00"/>
                </a:solidFill>
              </a:rPr>
              <a:t>(</a:t>
            </a:r>
            <a:r>
              <a:rPr lang="en-GB" dirty="0" smtClean="0">
                <a:solidFill>
                  <a:srgbClr val="FFFF00"/>
                </a:solidFill>
              </a:rPr>
              <a:t>MHz - GHz)</a:t>
            </a:r>
            <a:endParaRPr lang="en-GB" dirty="0">
              <a:solidFill>
                <a:srgbClr val="FFFF00"/>
              </a:solidFill>
            </a:endParaRPr>
          </a:p>
          <a:p>
            <a:pPr>
              <a:lnSpc>
                <a:spcPct val="96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>
              <a:solidFill>
                <a:srgbClr val="FFFFFF"/>
              </a:solidFill>
            </a:endParaRPr>
          </a:p>
          <a:p>
            <a:pPr>
              <a:lnSpc>
                <a:spcPct val="96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84188" y="92075"/>
            <a:ext cx="6082540" cy="38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6000"/>
              </a:lnSpc>
            </a:pPr>
            <a:r>
              <a:rPr lang="en-GB" sz="2000" dirty="0" smtClean="0"/>
              <a:t>Timeline</a:t>
            </a:r>
            <a:r>
              <a:rPr lang="en-GB" sz="2000" dirty="0" smtClean="0"/>
              <a:t> of Mm-wave/THz instruments </a:t>
            </a:r>
            <a:r>
              <a:rPr lang="en-GB" sz="2000" dirty="0"/>
              <a:t>in astronomy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1"/>
          <a:stretch>
            <a:fillRect/>
          </a:stretch>
        </p:blipFill>
        <p:spPr bwMode="auto">
          <a:xfrm>
            <a:off x="8001000" y="2623515"/>
            <a:ext cx="1143000" cy="112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30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7701"/>
            <a:ext cx="1106488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45117"/>
            <a:ext cx="1141413" cy="87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749062"/>
            <a:ext cx="1141413" cy="7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25526"/>
            <a:ext cx="1143000" cy="103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817914"/>
            <a:ext cx="1398272" cy="188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205581" y="-152400"/>
            <a:ext cx="8228012" cy="1309687"/>
          </a:xfrm>
          <a:ln/>
        </p:spPr>
        <p:txBody>
          <a:bodyPr tIns="223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Readout systems for large arrays of superconducting resonators </a:t>
            </a:r>
            <a:r>
              <a:rPr lang="en-US" sz="2400" dirty="0" smtClean="0">
                <a:solidFill>
                  <a:srgbClr val="FFFF00"/>
                </a:solidFill>
              </a:rPr>
              <a:t>for astronomical </a:t>
            </a:r>
            <a:r>
              <a:rPr lang="en-US" sz="2400" dirty="0">
                <a:solidFill>
                  <a:srgbClr val="FFFF00"/>
                </a:solidFill>
              </a:rPr>
              <a:t>imaging and spectroscopy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002213"/>
            <a:ext cx="1371600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525"/>
            <a:ext cx="13716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6200" y="1128713"/>
            <a:ext cx="7664450" cy="595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620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30213" indent="-215900"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6000"/>
              </a:lnSpc>
              <a:spcAft>
                <a:spcPts val="1425"/>
              </a:spcAft>
              <a:buClrTx/>
              <a:buSzPct val="60000"/>
              <a:buFontTx/>
              <a:buNone/>
            </a:pPr>
            <a:r>
              <a:rPr lang="en-US" dirty="0" smtClean="0"/>
              <a:t>Cosmology</a:t>
            </a:r>
          </a:p>
          <a:p>
            <a:pPr lvl="1">
              <a:lnSpc>
                <a:spcPct val="96000"/>
              </a:lnSpc>
              <a:spcAft>
                <a:spcPts val="1138"/>
              </a:spcAft>
              <a:buClr>
                <a:srgbClr val="FFFFFF"/>
              </a:buClr>
              <a:buSzPct val="60000"/>
              <a:buFont typeface="Wingdings" charset="0"/>
              <a:buChar char=""/>
            </a:pPr>
            <a:r>
              <a:rPr lang="en-US" dirty="0" smtClean="0"/>
              <a:t> Science (Dark energy, Dark matter, Inflation, Neutrinos, etc.)</a:t>
            </a:r>
          </a:p>
          <a:p>
            <a:pPr lvl="1">
              <a:lnSpc>
                <a:spcPct val="96000"/>
              </a:lnSpc>
              <a:spcAft>
                <a:spcPts val="1138"/>
              </a:spcAft>
              <a:buClr>
                <a:srgbClr val="FFFFFF"/>
              </a:buClr>
              <a:buSzPct val="60000"/>
              <a:buFont typeface="Wingdings" charset="0"/>
              <a:buChar char=""/>
            </a:pPr>
            <a:r>
              <a:rPr lang="en-US" dirty="0" smtClean="0"/>
              <a:t> </a:t>
            </a:r>
            <a:r>
              <a:rPr lang="en-US" dirty="0"/>
              <a:t>Techniques (CMB, LSS, Lensing, Clusters, </a:t>
            </a:r>
            <a:r>
              <a:rPr lang="en-US" dirty="0" err="1"/>
              <a:t>SNIa</a:t>
            </a:r>
            <a:r>
              <a:rPr lang="en-US" dirty="0"/>
              <a:t>)</a:t>
            </a:r>
          </a:p>
          <a:p>
            <a:pPr lvl="1">
              <a:lnSpc>
                <a:spcPct val="96000"/>
              </a:lnSpc>
              <a:spcAft>
                <a:spcPts val="1138"/>
              </a:spcAft>
              <a:buClr>
                <a:srgbClr val="FFFFFF"/>
              </a:buClr>
              <a:buSzPct val="60000"/>
              <a:buFont typeface="Wingdings" charset="0"/>
              <a:buChar char=""/>
            </a:pPr>
            <a:r>
              <a:rPr lang="en-US" dirty="0"/>
              <a:t> CMB Instruments and measurements (</a:t>
            </a:r>
            <a:r>
              <a:rPr lang="en-US" dirty="0" smtClean="0"/>
              <a:t>COBE, </a:t>
            </a:r>
            <a:r>
              <a:rPr lang="en-US" dirty="0"/>
              <a:t>WMAP, PLANCK</a:t>
            </a:r>
            <a:r>
              <a:rPr lang="en-US" dirty="0" smtClean="0"/>
              <a:t>, Balloons, Ground-based...)</a:t>
            </a:r>
          </a:p>
          <a:p>
            <a:pPr>
              <a:lnSpc>
                <a:spcPct val="96000"/>
              </a:lnSpc>
              <a:spcAft>
                <a:spcPts val="1425"/>
              </a:spcAft>
              <a:buClrTx/>
              <a:buSzPct val="60000"/>
              <a:buFontTx/>
              <a:buNone/>
            </a:pPr>
            <a:r>
              <a:rPr lang="en-US" dirty="0" smtClean="0"/>
              <a:t>FIR astronomy</a:t>
            </a:r>
          </a:p>
          <a:p>
            <a:pPr lvl="1">
              <a:lnSpc>
                <a:spcPct val="96000"/>
              </a:lnSpc>
              <a:spcAft>
                <a:spcPts val="1138"/>
              </a:spcAft>
              <a:buClr>
                <a:srgbClr val="FFFFFF"/>
              </a:buClr>
              <a:buSzPct val="60000"/>
              <a:buFont typeface="Wingdings" charset="0"/>
              <a:buChar char=""/>
            </a:pPr>
            <a:r>
              <a:rPr lang="en-US" dirty="0" smtClean="0"/>
              <a:t> </a:t>
            </a:r>
            <a:r>
              <a:rPr lang="en-US" dirty="0"/>
              <a:t>Science (Galaxy evolution and LSS, star formation, planetary system formation)</a:t>
            </a:r>
          </a:p>
          <a:p>
            <a:pPr lvl="1">
              <a:lnSpc>
                <a:spcPct val="96000"/>
              </a:lnSpc>
              <a:spcAft>
                <a:spcPts val="1138"/>
              </a:spcAft>
              <a:buClr>
                <a:srgbClr val="FFFFFF"/>
              </a:buClr>
              <a:buSzPct val="60000"/>
              <a:buFont typeface="Wingdings" charset="0"/>
              <a:buChar char=""/>
            </a:pPr>
            <a:r>
              <a:rPr lang="en-US" dirty="0"/>
              <a:t> Instruments and measurements (</a:t>
            </a:r>
            <a:r>
              <a:rPr lang="en-US" dirty="0" smtClean="0"/>
              <a:t>SCUBA/SCUBA2, </a:t>
            </a:r>
            <a:r>
              <a:rPr lang="en-US" dirty="0" err="1" smtClean="0"/>
              <a:t>Bolocam</a:t>
            </a:r>
            <a:r>
              <a:rPr lang="en-US" dirty="0" smtClean="0"/>
              <a:t>/</a:t>
            </a:r>
            <a:r>
              <a:rPr lang="en-US" dirty="0" err="1" smtClean="0"/>
              <a:t>AzTec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FFFF00"/>
                </a:solidFill>
              </a:rPr>
              <a:t>Toltec</a:t>
            </a:r>
            <a:r>
              <a:rPr lang="en-US" dirty="0" smtClean="0"/>
              <a:t>, BLAST</a:t>
            </a:r>
            <a:r>
              <a:rPr lang="en-US" dirty="0"/>
              <a:t>, </a:t>
            </a:r>
            <a:r>
              <a:rPr lang="en-US" dirty="0" smtClean="0"/>
              <a:t>HERSCHEL, NIKA/NIKA2...)</a:t>
            </a:r>
            <a:endParaRPr lang="en-US" dirty="0"/>
          </a:p>
          <a:p>
            <a:pPr>
              <a:lnSpc>
                <a:spcPct val="96000"/>
              </a:lnSpc>
              <a:spcAft>
                <a:spcPts val="1425"/>
              </a:spcAft>
              <a:buClrTx/>
              <a:buSzPct val="60000"/>
              <a:buFontTx/>
              <a:buNone/>
            </a:pPr>
            <a:r>
              <a:rPr lang="en-US" dirty="0" smtClean="0"/>
              <a:t>Readout systems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technologies</a:t>
            </a:r>
            <a:endParaRPr lang="en-US" dirty="0"/>
          </a:p>
          <a:p>
            <a:pPr lvl="1">
              <a:lnSpc>
                <a:spcPct val="96000"/>
              </a:lnSpc>
              <a:spcAft>
                <a:spcPts val="1138"/>
              </a:spcAft>
              <a:buClr>
                <a:srgbClr val="FFFFFF"/>
              </a:buClr>
              <a:buSzPct val="60000"/>
              <a:buFont typeface="Wingdings" charset="0"/>
              <a:buChar char=""/>
            </a:pPr>
            <a:r>
              <a:rPr lang="en-US" dirty="0"/>
              <a:t> TES </a:t>
            </a:r>
            <a:r>
              <a:rPr lang="en-US" dirty="0" smtClean="0"/>
              <a:t>detector arrays </a:t>
            </a:r>
            <a:r>
              <a:rPr lang="en-US" dirty="0"/>
              <a:t>(SPICA/SAFARI, </a:t>
            </a:r>
            <a:r>
              <a:rPr lang="en-US" dirty="0" smtClean="0">
                <a:solidFill>
                  <a:srgbClr val="FFFF00"/>
                </a:solidFill>
              </a:rPr>
              <a:t>SO</a:t>
            </a:r>
            <a:r>
              <a:rPr lang="en-US" dirty="0" smtClean="0"/>
              <a:t>, CMB-S4</a:t>
            </a:r>
            <a:r>
              <a:rPr lang="en-US" dirty="0" smtClean="0"/>
              <a:t>,...)</a:t>
            </a:r>
            <a:endParaRPr lang="en-US" dirty="0"/>
          </a:p>
          <a:p>
            <a:pPr lvl="1">
              <a:lnSpc>
                <a:spcPct val="96000"/>
              </a:lnSpc>
              <a:spcAft>
                <a:spcPts val="1138"/>
              </a:spcAft>
              <a:buClr>
                <a:srgbClr val="FFFFFF"/>
              </a:buClr>
              <a:buSzPct val="60000"/>
              <a:buFont typeface="Wingdings" charset="0"/>
              <a:buChar char=""/>
            </a:pPr>
            <a:r>
              <a:rPr lang="en-US" dirty="0"/>
              <a:t> Kinetic inductance detector arrays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FF00"/>
                </a:solidFill>
              </a:rPr>
              <a:t>BLAST-TNG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OLIMPO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Toltec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Superspec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MUSCAT</a:t>
            </a:r>
            <a:r>
              <a:rPr lang="en-US" dirty="0" smtClean="0"/>
              <a:t>, AMKID, DESHIMA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  <a:endParaRPr lang="en-US" dirty="0"/>
          </a:p>
          <a:p>
            <a:pPr lvl="1">
              <a:lnSpc>
                <a:spcPct val="96000"/>
              </a:lnSpc>
              <a:spcAft>
                <a:spcPts val="1138"/>
              </a:spcAft>
              <a:buClr>
                <a:srgbClr val="FFFFFF"/>
              </a:buClr>
              <a:buSzPct val="60000"/>
              <a:buFont typeface="Wingdings" charset="0"/>
              <a:buChar char=""/>
            </a:pPr>
            <a:r>
              <a:rPr lang="en-US" dirty="0"/>
              <a:t> Superconducting single photon counting </a:t>
            </a:r>
            <a:r>
              <a:rPr lang="en-US" dirty="0" smtClean="0"/>
              <a:t>detector arrays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65702"/>
            <a:ext cx="1366522" cy="184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653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84188" y="92075"/>
            <a:ext cx="6501886" cy="50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6000"/>
              </a:lnSpc>
            </a:pPr>
            <a:r>
              <a:rPr lang="en-GB" sz="2800" dirty="0" smtClean="0"/>
              <a:t>Challenges for Readout of Large Arrays</a:t>
            </a:r>
            <a:endParaRPr lang="en-GB" sz="28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1"/>
          <a:stretch>
            <a:fillRect/>
          </a:stretch>
        </p:blipFill>
        <p:spPr bwMode="auto">
          <a:xfrm>
            <a:off x="3086101" y="4042606"/>
            <a:ext cx="1143000" cy="112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30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78233"/>
            <a:ext cx="1106488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4297412"/>
            <a:ext cx="1141413" cy="87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14" y="3532877"/>
            <a:ext cx="1335087" cy="9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4" y="2312888"/>
            <a:ext cx="1336674" cy="120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609600" y="1967562"/>
            <a:ext cx="0" cy="4204637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602343" y="6172199"/>
            <a:ext cx="7246257" cy="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2"/>
          <a:stretch/>
        </p:blipFill>
        <p:spPr bwMode="auto">
          <a:xfrm>
            <a:off x="4965115" y="3647527"/>
            <a:ext cx="1041858" cy="103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777" y="2646936"/>
            <a:ext cx="1086323" cy="14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372" y="655809"/>
            <a:ext cx="5003293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System integration complexity</a:t>
            </a:r>
          </a:p>
          <a:p>
            <a:r>
              <a:rPr lang="en-US" sz="2000" dirty="0" smtClean="0"/>
              <a:t>Size, Weight, Power and Cost</a:t>
            </a:r>
          </a:p>
          <a:p>
            <a:r>
              <a:rPr lang="en-US" sz="2000" dirty="0" smtClean="0"/>
              <a:t>Ease of operation and interface = software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1042" y="2729597"/>
            <a:ext cx="1050646" cy="9947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538616" y="5175809"/>
            <a:ext cx="14718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533400" y="4425242"/>
            <a:ext cx="14718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536008" y="3657600"/>
            <a:ext cx="14718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539750" y="2917854"/>
            <a:ext cx="14718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08357" y="5007750"/>
            <a:ext cx="441146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10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4269166"/>
            <a:ext cx="569387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042" y="3522820"/>
            <a:ext cx="526106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10</a:t>
            </a:r>
            <a:r>
              <a:rPr lang="en-US" baseline="30000" smtClean="0"/>
              <a:t>3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3042" y="2749795"/>
            <a:ext cx="526106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/>
              <a:t>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42630" y="6304042"/>
            <a:ext cx="697627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350373" y="6302772"/>
            <a:ext cx="697627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657601" y="6302772"/>
            <a:ext cx="697627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486044" y="6302772"/>
            <a:ext cx="697627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98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"/>
            <a:ext cx="9144000" cy="63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0163" y="42085"/>
            <a:ext cx="7494211" cy="44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160" tIns="46080" rIns="92160" bIns="4608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6000"/>
              </a:lnSpc>
            </a:pPr>
            <a:r>
              <a:rPr lang="en-GB" sz="2400" dirty="0" smtClean="0"/>
              <a:t>Low temperature detectors f</a:t>
            </a:r>
            <a:r>
              <a:rPr lang="en-GB" sz="2400" dirty="0" smtClean="0"/>
              <a:t>rom </a:t>
            </a:r>
            <a:r>
              <a:rPr lang="en-GB" sz="2400" dirty="0"/>
              <a:t>balloons to satellites: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077913"/>
            <a:ext cx="341947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647700"/>
            <a:ext cx="18002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2388"/>
            <a:ext cx="2160588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5219700" y="2808288"/>
            <a:ext cx="1079500" cy="1587"/>
          </a:xfrm>
          <a:prstGeom prst="line">
            <a:avLst/>
          </a:prstGeom>
          <a:noFill/>
          <a:ln w="108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1"/>
          <a:stretch>
            <a:fillRect/>
          </a:stretch>
        </p:blipFill>
        <p:spPr bwMode="auto">
          <a:xfrm>
            <a:off x="6264275" y="977900"/>
            <a:ext cx="2879725" cy="28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30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979613" y="720725"/>
            <a:ext cx="2900362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GB"/>
              <a:t>BOOMERANG: 1998/2001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673499" y="583293"/>
            <a:ext cx="1730375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GB"/>
              <a:t>PLANCK and HERSCHEL, 2009</a:t>
            </a: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600450"/>
            <a:ext cx="247967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 t="36082" r="26813" b="34409"/>
          <a:stretch>
            <a:fillRect/>
          </a:stretch>
        </p:blipFill>
        <p:spPr bwMode="auto">
          <a:xfrm>
            <a:off x="2160588" y="4489450"/>
            <a:ext cx="3779837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48991" t="36082" r="26813" b="344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679950"/>
            <a:ext cx="306705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5688013" y="5399088"/>
            <a:ext cx="1079500" cy="1587"/>
          </a:xfrm>
          <a:prstGeom prst="line">
            <a:avLst/>
          </a:prstGeom>
          <a:noFill/>
          <a:ln w="108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2339975" y="4140200"/>
            <a:ext cx="2087563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BLAST: 2005/2006</a:t>
            </a:r>
          </a:p>
        </p:txBody>
      </p:sp>
    </p:spTree>
    <p:extLst>
      <p:ext uri="{BB962C8B-B14F-4D97-AF65-F5344CB8AC3E}">
        <p14:creationId xmlns:p14="http://schemas.microsoft.com/office/powerpoint/2010/main" val="1349807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MG_20181203_162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2418"/>
            <a:ext cx="5134187" cy="684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G_20181211_1154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28" y="-4"/>
            <a:ext cx="5137571" cy="685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ter, Laura and Pau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12" y="8626"/>
            <a:ext cx="5134187" cy="684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k is still in there putting on more mylar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12" y="1"/>
            <a:ext cx="51434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813123" y="6172200"/>
            <a:ext cx="2087563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BLAST</a:t>
            </a:r>
            <a:r>
              <a:rPr lang="en-GB">
                <a:solidFill>
                  <a:schemeClr val="tx1"/>
                </a:solidFill>
              </a:rPr>
              <a:t>: </a:t>
            </a:r>
            <a:r>
              <a:rPr lang="en-GB" smtClean="0">
                <a:solidFill>
                  <a:schemeClr val="tx1"/>
                </a:solidFill>
              </a:rPr>
              <a:t>2019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8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8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9322" y="4578774"/>
            <a:ext cx="1954679" cy="173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08764"/>
            <a:ext cx="8839200" cy="319757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9"/>
          <p:cNvSpPr txBox="1">
            <a:spLocks noGrp="1"/>
          </p:cNvSpPr>
          <p:nvPr>
            <p:ph type="title"/>
          </p:nvPr>
        </p:nvSpPr>
        <p:spPr>
          <a:xfrm>
            <a:off x="501228" y="76605"/>
            <a:ext cx="8114453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600" dirty="0">
                <a:latin typeface="Proxima Nova"/>
                <a:ea typeface="Proxima Nova"/>
                <a:cs typeface="Proxima Nova"/>
                <a:sym typeface="Proxima Nova"/>
              </a:rPr>
              <a:t>BLAST-TNG uses </a:t>
            </a:r>
            <a:r>
              <a:rPr lang="en" sz="2600" dirty="0" smtClean="0">
                <a:latin typeface="Proxima Nova"/>
                <a:ea typeface="Proxima Nova"/>
                <a:cs typeface="Proxima Nova"/>
                <a:sym typeface="Proxima Nova"/>
              </a:rPr>
              <a:t>Lumped </a:t>
            </a:r>
            <a:r>
              <a:rPr lang="en" sz="2600" dirty="0">
                <a:latin typeface="Proxima Nova"/>
                <a:ea typeface="Proxima Nova"/>
                <a:cs typeface="Proxima Nova"/>
                <a:sym typeface="Proxima Nova"/>
              </a:rPr>
              <a:t>Element</a:t>
            </a:r>
            <a:r>
              <a:rPr lang="en-US" sz="2600" dirty="0"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-US" sz="2600" dirty="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2600" dirty="0">
                <a:latin typeface="Proxima Nova"/>
                <a:ea typeface="Proxima Nova"/>
                <a:cs typeface="Proxima Nova"/>
                <a:sym typeface="Proxima Nova"/>
              </a:rPr>
              <a:t>Kinetic </a:t>
            </a:r>
            <a:r>
              <a:rPr lang="en" sz="2600" dirty="0">
                <a:latin typeface="Proxima Nova"/>
                <a:ea typeface="Proxima Nova"/>
                <a:cs typeface="Proxima Nova"/>
                <a:sym typeface="Proxima Nova"/>
              </a:rPr>
              <a:t>Inductance </a:t>
            </a:r>
            <a:r>
              <a:rPr lang="en" sz="2600" dirty="0">
                <a:latin typeface="Proxima Nova"/>
                <a:ea typeface="Proxima Nova"/>
                <a:cs typeface="Proxima Nova"/>
                <a:sym typeface="Proxima Nova"/>
              </a:rPr>
              <a:t>Detect</a:t>
            </a:r>
            <a:r>
              <a:rPr lang="en-US" sz="2600" dirty="0" err="1">
                <a:latin typeface="Proxima Nova"/>
                <a:ea typeface="Proxima Nova"/>
                <a:cs typeface="Proxima Nova"/>
                <a:sym typeface="Proxima Nova"/>
              </a:rPr>
              <a:t>ors</a:t>
            </a:r>
            <a:r>
              <a:rPr lang="en-US" sz="2600" dirty="0">
                <a:latin typeface="Proxima Nova"/>
                <a:ea typeface="Proxima Nova"/>
                <a:cs typeface="Proxima Nova"/>
                <a:sym typeface="Proxima Nova"/>
              </a:rPr>
              <a:t> (</a:t>
            </a:r>
            <a:r>
              <a:rPr lang="en" sz="2600" dirty="0">
                <a:latin typeface="Proxima Nova"/>
                <a:ea typeface="Proxima Nova"/>
                <a:cs typeface="Proxima Nova"/>
                <a:sym typeface="Proxima Nova"/>
              </a:rPr>
              <a:t>KIDs</a:t>
            </a:r>
            <a:r>
              <a:rPr lang="en-US" sz="2600" dirty="0"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26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8774"/>
            <a:ext cx="7626773" cy="189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chemeClr val="tx1"/>
                </a:solidFill>
              </a:rPr>
              <a:t>10x more detectors than in BLAST-Pol</a:t>
            </a:r>
          </a:p>
          <a:p>
            <a:pPr marL="457189" indent="-457189">
              <a:buFont typeface="Wingdings" charset="2"/>
              <a:buChar char="Ø"/>
            </a:pPr>
            <a:r>
              <a:rPr lang="en-US" sz="2667" dirty="0">
                <a:solidFill>
                  <a:schemeClr val="tx1"/>
                </a:solidFill>
              </a:rPr>
              <a:t>Each detector is a superconducting resonator with a unique frequency</a:t>
            </a:r>
          </a:p>
          <a:p>
            <a:pPr marL="457189" indent="-457189">
              <a:buFont typeface="Wingdings" charset="2"/>
              <a:buChar char="Ø"/>
            </a:pPr>
            <a:r>
              <a:rPr lang="en-US" sz="2667" dirty="0">
                <a:solidFill>
                  <a:schemeClr val="tx1"/>
                </a:solidFill>
              </a:rPr>
              <a:t>More than 10x mapping speed</a:t>
            </a:r>
          </a:p>
          <a:p>
            <a:pPr marL="457189" indent="-457189">
              <a:buFont typeface="Wingdings" charset="2"/>
              <a:buChar char="Ø"/>
            </a:pPr>
            <a:r>
              <a:rPr lang="en-US" sz="2667" dirty="0">
                <a:solidFill>
                  <a:schemeClr val="tx1"/>
                </a:solidFill>
              </a:rPr>
              <a:t>Readout uses high speed digital electronics </a:t>
            </a:r>
            <a:endParaRPr lang="en-US" sz="266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361701" y="45720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sz="2600" dirty="0"/>
              <a:t>ROACH-2 </a:t>
            </a:r>
            <a:r>
              <a:rPr lang="en-US" sz="2600" dirty="0" smtClean="0"/>
              <a:t>FIR </a:t>
            </a:r>
            <a:r>
              <a:rPr lang="en" sz="2600" dirty="0" smtClean="0"/>
              <a:t>KID </a:t>
            </a:r>
            <a:r>
              <a:rPr lang="en-US" sz="2600" dirty="0" smtClean="0"/>
              <a:t>Array </a:t>
            </a:r>
            <a:r>
              <a:rPr lang="en" sz="2600" dirty="0" smtClean="0"/>
              <a:t>Readout System</a:t>
            </a:r>
            <a:r>
              <a:rPr lang="en-US" sz="2600" dirty="0" smtClean="0"/>
              <a:t>:</a:t>
            </a:r>
            <a:br>
              <a:rPr lang="en-US" sz="2600" dirty="0" smtClean="0"/>
            </a:br>
            <a:r>
              <a:rPr lang="en-US" sz="2600" dirty="0" smtClean="0"/>
              <a:t>Developed for BLAST-TNG balloon-borne instrument</a:t>
            </a:r>
            <a:br>
              <a:rPr lang="en-US" sz="2600" dirty="0" smtClean="0"/>
            </a:br>
            <a:r>
              <a:rPr lang="en-US" sz="2600" dirty="0" smtClean="0"/>
              <a:t>- Based on similar readout developed for Optical KIDs (</a:t>
            </a:r>
            <a:r>
              <a:rPr lang="en-US" sz="2600" dirty="0" err="1" smtClean="0"/>
              <a:t>Mazin</a:t>
            </a:r>
            <a:r>
              <a:rPr lang="en-US" sz="2600" dirty="0" smtClean="0"/>
              <a:t>, et al.) optimized for mm-wave/FIR arrays</a:t>
            </a:r>
            <a:endParaRPr sz="2600" dirty="0"/>
          </a:p>
        </p:txBody>
      </p:sp>
      <p:pic>
        <p:nvPicPr>
          <p:cNvPr id="113" name="Google Shape;1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175" y="2514600"/>
            <a:ext cx="7877651" cy="3244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78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43000"/>
            <a:ext cx="6284949" cy="4806950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 smtClean="0"/>
              <a:t>Kinetic inductance detector readout </a:t>
            </a:r>
            <a:r>
              <a:rPr lang="en-US" sz="8000" dirty="0" smtClean="0"/>
              <a:t>systems </a:t>
            </a:r>
            <a:r>
              <a:rPr lang="mr-IN" sz="8000" dirty="0" smtClean="0"/>
              <a:t>–</a:t>
            </a:r>
            <a:endParaRPr lang="en-US" sz="8000" dirty="0"/>
          </a:p>
          <a:p>
            <a:r>
              <a:rPr lang="en-US" sz="7200" dirty="0" smtClean="0"/>
              <a:t>Components:</a:t>
            </a:r>
          </a:p>
          <a:p>
            <a:r>
              <a:rPr lang="en-US" sz="7200" dirty="0" smtClean="0">
                <a:solidFill>
                  <a:srgbClr val="FFFF00"/>
                </a:solidFill>
              </a:rPr>
              <a:t>Cryogenic low noise amplifiers (LNA):</a:t>
            </a:r>
          </a:p>
          <a:p>
            <a:r>
              <a:rPr lang="en-US" sz="7200" dirty="0">
                <a:solidFill>
                  <a:srgbClr val="FFFF00"/>
                </a:solidFill>
              </a:rPr>
              <a:t>	</a:t>
            </a:r>
            <a:r>
              <a:rPr lang="en-US" sz="7200" dirty="0" smtClean="0"/>
              <a:t>Commercially available or provided by ASU</a:t>
            </a:r>
          </a:p>
          <a:p>
            <a:r>
              <a:rPr lang="en-US" sz="7200" dirty="0"/>
              <a:t>	</a:t>
            </a:r>
            <a:r>
              <a:rPr lang="en-US" sz="7200" dirty="0" smtClean="0"/>
              <a:t>Cost is about $3-5k per signal chain</a:t>
            </a:r>
          </a:p>
          <a:p>
            <a:r>
              <a:rPr lang="en-US" sz="7200" dirty="0" smtClean="0">
                <a:solidFill>
                  <a:srgbClr val="FFFF00"/>
                </a:solidFill>
              </a:rPr>
              <a:t>Cryogenic cabling:</a:t>
            </a:r>
          </a:p>
          <a:p>
            <a:r>
              <a:rPr lang="en-US" sz="7200" dirty="0">
                <a:solidFill>
                  <a:srgbClr val="FFFF00"/>
                </a:solidFill>
              </a:rPr>
              <a:t>	</a:t>
            </a:r>
            <a:r>
              <a:rPr lang="en-US" sz="7200" dirty="0" smtClean="0"/>
              <a:t>Superconducting/stainless steel/</a:t>
            </a:r>
            <a:r>
              <a:rPr lang="en-US" sz="7200" dirty="0" err="1" smtClean="0"/>
              <a:t>CuproNickel</a:t>
            </a:r>
            <a:r>
              <a:rPr lang="en-US" sz="7200" dirty="0" smtClean="0"/>
              <a:t> coax or </a:t>
            </a:r>
            <a:r>
              <a:rPr lang="en-US" sz="7200" dirty="0" err="1" smtClean="0"/>
              <a:t>stripline</a:t>
            </a:r>
            <a:endParaRPr lang="en-US" sz="7200" dirty="0" smtClean="0"/>
          </a:p>
          <a:p>
            <a:r>
              <a:rPr lang="en-US" sz="7200" dirty="0"/>
              <a:t>	</a:t>
            </a:r>
            <a:r>
              <a:rPr lang="en-US" sz="7200" dirty="0" smtClean="0"/>
              <a:t>Cost </a:t>
            </a:r>
            <a:r>
              <a:rPr lang="en-US" sz="7200" dirty="0" smtClean="0"/>
              <a:t>is about </a:t>
            </a:r>
            <a:r>
              <a:rPr lang="en-US" sz="7200" dirty="0" smtClean="0"/>
              <a:t>$3k </a:t>
            </a:r>
            <a:r>
              <a:rPr lang="en-US" sz="7200" dirty="0" smtClean="0"/>
              <a:t>per signal </a:t>
            </a:r>
            <a:r>
              <a:rPr lang="en-US" sz="7200" dirty="0" smtClean="0"/>
              <a:t>chain</a:t>
            </a:r>
          </a:p>
          <a:p>
            <a:r>
              <a:rPr lang="en-US" sz="7200" dirty="0" smtClean="0">
                <a:solidFill>
                  <a:srgbClr val="FFFF00"/>
                </a:solidFill>
              </a:rPr>
              <a:t>Warm electronics:</a:t>
            </a:r>
            <a:endParaRPr lang="en-US" sz="7200" dirty="0">
              <a:solidFill>
                <a:srgbClr val="FFFF00"/>
              </a:solidFill>
            </a:endParaRPr>
          </a:p>
          <a:p>
            <a:r>
              <a:rPr lang="en-US" sz="7200" dirty="0">
                <a:solidFill>
                  <a:srgbClr val="FFFF00"/>
                </a:solidFill>
              </a:rPr>
              <a:t>	</a:t>
            </a:r>
            <a:r>
              <a:rPr lang="en-US" sz="7200" dirty="0" smtClean="0"/>
              <a:t>IF </a:t>
            </a:r>
            <a:r>
              <a:rPr lang="en-US" sz="7200" dirty="0" smtClean="0"/>
              <a:t>components = IQ mixers, warm amplifiers, variable attenuators, </a:t>
            </a:r>
            <a:r>
              <a:rPr lang="en-US" sz="7200" dirty="0" err="1" smtClean="0"/>
              <a:t>nyquist</a:t>
            </a:r>
            <a:r>
              <a:rPr lang="en-US" sz="7200" dirty="0" smtClean="0"/>
              <a:t> </a:t>
            </a:r>
            <a:r>
              <a:rPr lang="en-US" sz="7200" dirty="0" smtClean="0"/>
              <a:t>filters</a:t>
            </a:r>
          </a:p>
          <a:p>
            <a:r>
              <a:rPr lang="en-US" sz="7200" dirty="0"/>
              <a:t>	</a:t>
            </a:r>
            <a:r>
              <a:rPr lang="en-US" sz="7200" dirty="0" smtClean="0"/>
              <a:t>Currently </a:t>
            </a:r>
            <a:r>
              <a:rPr lang="en-US" sz="7200" dirty="0" smtClean="0"/>
              <a:t>using ROACH2 </a:t>
            </a:r>
            <a:r>
              <a:rPr lang="en-US" sz="7200" dirty="0" smtClean="0">
                <a:solidFill>
                  <a:srgbClr val="FFFF00"/>
                </a:solidFill>
              </a:rPr>
              <a:t>open source </a:t>
            </a:r>
            <a:r>
              <a:rPr lang="en-US" sz="7200" dirty="0" smtClean="0"/>
              <a:t>hardware/firmware/software</a:t>
            </a:r>
          </a:p>
          <a:p>
            <a:r>
              <a:rPr lang="en-US" sz="7200" dirty="0"/>
              <a:t>	</a:t>
            </a:r>
            <a:r>
              <a:rPr lang="en-US" sz="7200" dirty="0" smtClean="0"/>
              <a:t>Bandwidth </a:t>
            </a:r>
            <a:r>
              <a:rPr lang="en-US" sz="7200" dirty="0" smtClean="0"/>
              <a:t>= 512 MHz per </a:t>
            </a:r>
            <a:r>
              <a:rPr lang="en-US" sz="7200" dirty="0" smtClean="0"/>
              <a:t>board, Power </a:t>
            </a:r>
            <a:r>
              <a:rPr lang="en-US" sz="7200" dirty="0" smtClean="0"/>
              <a:t>= 60-80 W per </a:t>
            </a:r>
            <a:r>
              <a:rPr lang="en-US" sz="7200" dirty="0" smtClean="0"/>
              <a:t>board</a:t>
            </a:r>
          </a:p>
          <a:p>
            <a:r>
              <a:rPr lang="en-US" sz="7200" dirty="0"/>
              <a:t>	</a:t>
            </a:r>
            <a:r>
              <a:rPr lang="en-US" sz="7200" dirty="0" smtClean="0"/>
              <a:t>Cost </a:t>
            </a:r>
            <a:r>
              <a:rPr lang="en-US" sz="7200" dirty="0" smtClean="0"/>
              <a:t>is about $</a:t>
            </a:r>
            <a:r>
              <a:rPr lang="en-US" sz="7200" dirty="0" smtClean="0"/>
              <a:t>15k </a:t>
            </a:r>
            <a:r>
              <a:rPr lang="en-US" sz="7200" dirty="0" smtClean="0"/>
              <a:t>per signal chain without Xilinx FPGA donation ($8k)</a:t>
            </a:r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6250" y="0"/>
            <a:ext cx="8134350" cy="994172"/>
          </a:xfrm>
        </p:spPr>
        <p:txBody>
          <a:bodyPr/>
          <a:lstStyle/>
          <a:p>
            <a:r>
              <a:rPr lang="en-US" sz="3600" dirty="0" smtClean="0"/>
              <a:t>Microwave multiplexing </a:t>
            </a:r>
            <a:r>
              <a:rPr lang="en-US" sz="3600" dirty="0" smtClean="0"/>
              <a:t>KIDs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8323" b="1349"/>
          <a:stretch/>
        </p:blipFill>
        <p:spPr>
          <a:xfrm>
            <a:off x="6411949" y="851914"/>
            <a:ext cx="2732051" cy="1357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8960"/>
          <a:stretch/>
        </p:blipFill>
        <p:spPr>
          <a:xfrm>
            <a:off x="5736770" y="2191600"/>
            <a:ext cx="3407230" cy="1176123"/>
          </a:xfrm>
          <a:prstGeom prst="rect">
            <a:avLst/>
          </a:prstGeom>
        </p:spPr>
      </p:pic>
      <p:pic>
        <p:nvPicPr>
          <p:cNvPr id="8" name="Shape 152" descr="module.jpg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1738" y="3367723"/>
            <a:ext cx="2965891" cy="3062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709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8323" b="1349"/>
          <a:stretch/>
        </p:blipFill>
        <p:spPr>
          <a:xfrm>
            <a:off x="5842263" y="2520004"/>
            <a:ext cx="3265451" cy="1622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3"/>
            <a:ext cx="7783360" cy="857250"/>
          </a:xfrm>
        </p:spPr>
        <p:txBody>
          <a:bodyPr/>
          <a:lstStyle/>
          <a:p>
            <a:r>
              <a:rPr lang="en-US" sz="2800" dirty="0" smtClean="0"/>
              <a:t>Readout: </a:t>
            </a:r>
            <a:r>
              <a:rPr lang="en-US" sz="2800" dirty="0" smtClean="0"/>
              <a:t>Cryogenic LNAs</a:t>
            </a:r>
            <a:r>
              <a:rPr lang="en-US" sz="2800" dirty="0" smtClean="0"/>
              <a:t> </a:t>
            </a:r>
            <a:r>
              <a:rPr lang="en-US" sz="2800" dirty="0" smtClean="0"/>
              <a:t>from </a:t>
            </a:r>
            <a:r>
              <a:rPr lang="en-US" sz="2800" dirty="0" smtClean="0"/>
              <a:t>0.1-2 </a:t>
            </a:r>
            <a:r>
              <a:rPr lang="en-US" sz="2800" dirty="0" smtClean="0"/>
              <a:t>GHz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77737"/>
            <a:ext cx="6172200" cy="985187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en-US" sz="1400" dirty="0"/>
              <a:t> </a:t>
            </a:r>
            <a:r>
              <a:rPr lang="en-US" sz="2400" dirty="0" smtClean="0"/>
              <a:t>Custom built LNAs for low power dissipation</a:t>
            </a:r>
          </a:p>
          <a:p>
            <a:pPr>
              <a:spcAft>
                <a:spcPts val="800"/>
              </a:spcAft>
            </a:pPr>
            <a:r>
              <a:rPr lang="en-US" sz="2400" dirty="0" smtClean="0"/>
              <a:t> 4 K noise temperature at &lt;20 K operating temperature</a:t>
            </a:r>
          </a:p>
          <a:p>
            <a:pPr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&gt;20 </a:t>
            </a:r>
            <a:r>
              <a:rPr lang="en-US" sz="2400" dirty="0" smtClean="0">
                <a:solidFill>
                  <a:schemeClr val="bg1"/>
                </a:solidFill>
              </a:rPr>
              <a:t>dB gain from &lt; 1 MHz to 2 GHz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520" y="4310272"/>
            <a:ext cx="3168027" cy="2378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45" y="3486595"/>
            <a:ext cx="5137776" cy="32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9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712361"/>
            <a:ext cx="5191248" cy="413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253" y="1009654"/>
            <a:ext cx="3629027" cy="483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1251" y="767139"/>
            <a:ext cx="3952749" cy="50812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7752" y="193974"/>
            <a:ext cx="9007594" cy="417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Sunset in Palestine, TX with the BLAST-TNG readout electronics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64389" y="1078147"/>
            <a:ext cx="5121915" cy="67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 smtClean="0"/>
              <a:t>FPGA-based Software Defined Radio</a:t>
            </a:r>
          </a:p>
          <a:p>
            <a:r>
              <a:rPr lang="en-US" sz="2133" dirty="0"/>
              <a:t>(</a:t>
            </a:r>
            <a:r>
              <a:rPr lang="en-US" sz="2133" dirty="0" smtClean="0"/>
              <a:t>Can </a:t>
            </a:r>
            <a:r>
              <a:rPr lang="en-US" sz="2133" dirty="0"/>
              <a:t>also be used for electronic </a:t>
            </a:r>
            <a:r>
              <a:rPr lang="en-US" sz="2133" dirty="0" smtClean="0"/>
              <a:t>warfare)</a:t>
            </a:r>
            <a:endParaRPr lang="en-US" sz="2133" dirty="0"/>
          </a:p>
        </p:txBody>
      </p:sp>
      <p:sp>
        <p:nvSpPr>
          <p:cNvPr id="4" name="TextBox 3"/>
          <p:cNvSpPr txBox="1"/>
          <p:nvPr/>
        </p:nvSpPr>
        <p:spPr>
          <a:xfrm>
            <a:off x="5437830" y="5929064"/>
            <a:ext cx="3952751" cy="57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Mounting the electronics on the receiver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7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 descr="modul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2899" y="1299875"/>
            <a:ext cx="4459726" cy="460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119050" y="53425"/>
            <a:ext cx="8423700" cy="92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" sz="2800">
                <a:solidFill>
                  <a:srgbClr val="FFFF00"/>
                </a:solidFill>
              </a:rPr>
              <a:t>Anatomy of a BLAST-TNG readout module 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365875" y="1511950"/>
            <a:ext cx="2365500" cy="88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2200">
                <a:solidFill>
                  <a:srgbClr val="FFFFFF"/>
                </a:solidFill>
              </a:rPr>
              <a:t>CASPER</a:t>
            </a:r>
          </a:p>
          <a:p>
            <a:r>
              <a:rPr lang="en" sz="2200">
                <a:solidFill>
                  <a:srgbClr val="FFFFFF"/>
                </a:solidFill>
              </a:rPr>
              <a:t>ROACH2 Board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313900" y="2471075"/>
            <a:ext cx="2365500" cy="88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2200" dirty="0" err="1">
                <a:solidFill>
                  <a:srgbClr val="FFFFFF"/>
                </a:solidFill>
              </a:rPr>
              <a:t>Techne</a:t>
            </a:r>
            <a:r>
              <a:rPr lang="en" sz="2200" dirty="0">
                <a:solidFill>
                  <a:srgbClr val="FFFFFF"/>
                </a:solidFill>
              </a:rPr>
              <a:t> Instruments</a:t>
            </a:r>
          </a:p>
          <a:p>
            <a:r>
              <a:rPr lang="en" sz="2200" dirty="0">
                <a:solidFill>
                  <a:srgbClr val="FFFFFF"/>
                </a:solidFill>
              </a:rPr>
              <a:t>MUSIC DAC/ADC Board</a:t>
            </a:r>
          </a:p>
          <a:p>
            <a:endParaRPr sz="2200" dirty="0">
              <a:solidFill>
                <a:srgbClr val="FFFFFF"/>
              </a:solidFill>
            </a:endParaRPr>
          </a:p>
          <a:p>
            <a:endParaRPr sz="2200" dirty="0">
              <a:solidFill>
                <a:srgbClr val="FFFFFF"/>
              </a:solidFill>
            </a:endParaRPr>
          </a:p>
          <a:p>
            <a:endParaRPr sz="2200" dirty="0">
              <a:solidFill>
                <a:srgbClr val="FFFFFF"/>
              </a:solidFill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313900" y="4091775"/>
            <a:ext cx="2365500" cy="88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2200">
                <a:solidFill>
                  <a:srgbClr val="FFFFFF"/>
                </a:solidFill>
              </a:rPr>
              <a:t>Front end RF electronics</a:t>
            </a:r>
          </a:p>
        </p:txBody>
      </p:sp>
      <p:cxnSp>
        <p:nvCxnSpPr>
          <p:cNvPr id="157" name="Shape 157"/>
          <p:cNvCxnSpPr/>
          <p:nvPr/>
        </p:nvCxnSpPr>
        <p:spPr>
          <a:xfrm>
            <a:off x="2575450" y="2104150"/>
            <a:ext cx="1714500" cy="519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8" name="Shape 158"/>
          <p:cNvCxnSpPr/>
          <p:nvPr/>
        </p:nvCxnSpPr>
        <p:spPr>
          <a:xfrm>
            <a:off x="2263725" y="3076450"/>
            <a:ext cx="2105400" cy="508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9" name="Shape 159"/>
          <p:cNvCxnSpPr/>
          <p:nvPr/>
        </p:nvCxnSpPr>
        <p:spPr>
          <a:xfrm>
            <a:off x="2256300" y="4375325"/>
            <a:ext cx="1860300" cy="278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0" name="Shape 160"/>
          <p:cNvSpPr txBox="1"/>
          <p:nvPr/>
        </p:nvSpPr>
        <p:spPr>
          <a:xfrm>
            <a:off x="119050" y="5112475"/>
            <a:ext cx="3658800" cy="64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2000" dirty="0">
                <a:solidFill>
                  <a:srgbClr val="FFFF00"/>
                </a:solidFill>
              </a:rPr>
              <a:t>Power consumption per module is ~</a:t>
            </a:r>
            <a:r>
              <a:rPr lang="en-US" sz="2000" dirty="0">
                <a:solidFill>
                  <a:srgbClr val="FFFF00"/>
                </a:solidFill>
              </a:rPr>
              <a:t>60</a:t>
            </a:r>
            <a:r>
              <a:rPr lang="en" sz="2000" dirty="0">
                <a:solidFill>
                  <a:srgbClr val="FFFF00"/>
                </a:solidFill>
              </a:rPr>
              <a:t> W</a:t>
            </a:r>
          </a:p>
        </p:txBody>
      </p:sp>
    </p:spTree>
    <p:extLst>
      <p:ext uri="{BB962C8B-B14F-4D97-AF65-F5344CB8AC3E}">
        <p14:creationId xmlns:p14="http://schemas.microsoft.com/office/powerpoint/2010/main" val="750562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 descr="modul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2899" y="1299875"/>
            <a:ext cx="4459726" cy="460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119050" y="53425"/>
            <a:ext cx="8423700" cy="92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" sz="2800">
                <a:solidFill>
                  <a:srgbClr val="FFFF00"/>
                </a:solidFill>
              </a:rPr>
              <a:t>Anatomy of a BLAST-TNG readout module 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365875" y="1511950"/>
            <a:ext cx="2365500" cy="88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2200">
                <a:solidFill>
                  <a:srgbClr val="FFFFFF"/>
                </a:solidFill>
              </a:rPr>
              <a:t>CASPER</a:t>
            </a:r>
          </a:p>
          <a:p>
            <a:r>
              <a:rPr lang="en" sz="2200">
                <a:solidFill>
                  <a:srgbClr val="FFFFFF"/>
                </a:solidFill>
              </a:rPr>
              <a:t>ROACH2 Board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313900" y="2471075"/>
            <a:ext cx="2365500" cy="88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2200" dirty="0" err="1">
                <a:solidFill>
                  <a:srgbClr val="FFFFFF"/>
                </a:solidFill>
              </a:rPr>
              <a:t>Techne</a:t>
            </a:r>
            <a:r>
              <a:rPr lang="en" sz="2200" dirty="0">
                <a:solidFill>
                  <a:srgbClr val="FFFFFF"/>
                </a:solidFill>
              </a:rPr>
              <a:t> Instruments</a:t>
            </a:r>
          </a:p>
          <a:p>
            <a:r>
              <a:rPr lang="en" sz="2200" dirty="0">
                <a:solidFill>
                  <a:srgbClr val="FFFFFF"/>
                </a:solidFill>
              </a:rPr>
              <a:t>MUSIC DAC/ADC Board</a:t>
            </a:r>
          </a:p>
          <a:p>
            <a:endParaRPr sz="2200" dirty="0">
              <a:solidFill>
                <a:srgbClr val="FFFFFF"/>
              </a:solidFill>
            </a:endParaRPr>
          </a:p>
          <a:p>
            <a:endParaRPr sz="2200" dirty="0">
              <a:solidFill>
                <a:srgbClr val="FFFFFF"/>
              </a:solidFill>
            </a:endParaRPr>
          </a:p>
          <a:p>
            <a:endParaRPr sz="2200" dirty="0">
              <a:solidFill>
                <a:srgbClr val="FFFFFF"/>
              </a:solidFill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313900" y="4091775"/>
            <a:ext cx="2365500" cy="88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2200">
                <a:solidFill>
                  <a:srgbClr val="FFFFFF"/>
                </a:solidFill>
              </a:rPr>
              <a:t>Front end RF electronics</a:t>
            </a:r>
          </a:p>
        </p:txBody>
      </p:sp>
      <p:cxnSp>
        <p:nvCxnSpPr>
          <p:cNvPr id="157" name="Shape 157"/>
          <p:cNvCxnSpPr/>
          <p:nvPr/>
        </p:nvCxnSpPr>
        <p:spPr>
          <a:xfrm>
            <a:off x="2575450" y="2104150"/>
            <a:ext cx="1714500" cy="519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8" name="Shape 158"/>
          <p:cNvCxnSpPr/>
          <p:nvPr/>
        </p:nvCxnSpPr>
        <p:spPr>
          <a:xfrm>
            <a:off x="2263725" y="3076450"/>
            <a:ext cx="2105400" cy="508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9" name="Shape 159"/>
          <p:cNvCxnSpPr/>
          <p:nvPr/>
        </p:nvCxnSpPr>
        <p:spPr>
          <a:xfrm>
            <a:off x="2256300" y="4375325"/>
            <a:ext cx="1860300" cy="278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0" name="Shape 160"/>
          <p:cNvSpPr txBox="1"/>
          <p:nvPr/>
        </p:nvSpPr>
        <p:spPr>
          <a:xfrm>
            <a:off x="119050" y="5112475"/>
            <a:ext cx="3658800" cy="64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2000" dirty="0">
                <a:solidFill>
                  <a:srgbClr val="FFFF00"/>
                </a:solidFill>
              </a:rPr>
              <a:t>Power consumption per module is ~</a:t>
            </a:r>
            <a:r>
              <a:rPr lang="en-US" sz="2000" dirty="0">
                <a:solidFill>
                  <a:srgbClr val="FFFF00"/>
                </a:solidFill>
              </a:rPr>
              <a:t>60</a:t>
            </a:r>
            <a:r>
              <a:rPr lang="en" sz="2000" dirty="0">
                <a:solidFill>
                  <a:srgbClr val="FFFF00"/>
                </a:solidFill>
              </a:rPr>
              <a:t> W</a:t>
            </a:r>
          </a:p>
        </p:txBody>
      </p:sp>
      <p:pic>
        <p:nvPicPr>
          <p:cNvPr id="11" name="Picture 10" descr="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6" y="1892801"/>
            <a:ext cx="5072680" cy="21709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40101" y="2020318"/>
            <a:ext cx="3533260" cy="15550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System allows multiplexing up to 1024 detectors</a:t>
            </a:r>
          </a:p>
          <a:p>
            <a:r>
              <a:rPr lang="en-US" dirty="0">
                <a:solidFill>
                  <a:schemeClr val="tx1"/>
                </a:solidFill>
              </a:rPr>
              <a:t>per readout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TolTEC will multiplex from 500-750 detectors per </a:t>
            </a:r>
            <a:r>
              <a:rPr lang="en-US" dirty="0" err="1">
                <a:solidFill>
                  <a:schemeClr val="tx1"/>
                </a:solidFill>
              </a:rPr>
              <a:t>Tx</a:t>
            </a:r>
            <a:r>
              <a:rPr lang="en-US" dirty="0">
                <a:solidFill>
                  <a:schemeClr val="tx1"/>
                </a:solidFill>
              </a:rPr>
              <a:t> lin.</a:t>
            </a:r>
          </a:p>
        </p:txBody>
      </p:sp>
    </p:spTree>
    <p:extLst>
      <p:ext uri="{BB962C8B-B14F-4D97-AF65-F5344CB8AC3E}">
        <p14:creationId xmlns:p14="http://schemas.microsoft.com/office/powerpoint/2010/main" val="102470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875"/>
            <a:ext cx="7772400" cy="1143000"/>
          </a:xfrm>
          <a:ln/>
        </p:spPr>
        <p:txBody>
          <a:bodyPr lIns="92160" tIns="46080" rIns="92160" bIns="46080"/>
          <a:lstStyle/>
          <a:p>
            <a:pPr>
              <a:lnSpc>
                <a:spcPct val="10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Q</a:t>
            </a:r>
            <a:r>
              <a:rPr lang="en-GB" dirty="0" smtClean="0"/>
              <a:t>uestions </a:t>
            </a:r>
            <a:r>
              <a:rPr lang="en-GB" dirty="0"/>
              <a:t>in cosmology: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3700" y="1463675"/>
            <a:ext cx="3962400" cy="5054600"/>
          </a:xfrm>
          <a:ln/>
        </p:spPr>
        <p:txBody>
          <a:bodyPr lIns="92160" tIns="46080" rIns="92160" bIns="46080"/>
          <a:lstStyle/>
          <a:p>
            <a:pPr marL="325438" indent="-325438" eaLnBrk="0">
              <a:spcBef>
                <a:spcPts val="700"/>
              </a:spcBef>
              <a:buClr>
                <a:srgbClr val="FFFFFF"/>
              </a:buClr>
              <a:buFont typeface="Times New Roman" charset="0"/>
              <a:buChar char="•"/>
              <a:tabLst>
                <a:tab pos="325438" algn="l"/>
                <a:tab pos="430213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</a:tabLst>
            </a:pPr>
            <a:r>
              <a:rPr lang="en-GB" sz="2400" dirty="0"/>
              <a:t>What is the fate of the universe?</a:t>
            </a:r>
          </a:p>
          <a:p>
            <a:pPr marL="325438" indent="-325438" eaLnBrk="0">
              <a:spcBef>
                <a:spcPts val="700"/>
              </a:spcBef>
              <a:buClr>
                <a:srgbClr val="FFFFFF"/>
              </a:buClr>
              <a:buFont typeface="Times New Roman" charset="0"/>
              <a:buChar char="•"/>
              <a:tabLst>
                <a:tab pos="325438" algn="l"/>
                <a:tab pos="430213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</a:tabLst>
            </a:pPr>
            <a:r>
              <a:rPr lang="en-GB" sz="2400" dirty="0"/>
              <a:t>What is nature of dark matter and dark energy?</a:t>
            </a:r>
          </a:p>
          <a:p>
            <a:pPr marL="325438" indent="-325438" eaLnBrk="0">
              <a:spcBef>
                <a:spcPts val="700"/>
              </a:spcBef>
              <a:buClr>
                <a:srgbClr val="FFFFFF"/>
              </a:buClr>
              <a:buFont typeface="Times New Roman" charset="0"/>
              <a:buChar char="•"/>
              <a:tabLst>
                <a:tab pos="325438" algn="l"/>
                <a:tab pos="430213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</a:tabLst>
            </a:pPr>
            <a:r>
              <a:rPr lang="en-GB" sz="2400" dirty="0"/>
              <a:t>What is the topology of the universe?</a:t>
            </a:r>
          </a:p>
          <a:p>
            <a:pPr marL="325438" indent="-325438" eaLnBrk="0">
              <a:spcBef>
                <a:spcPts val="700"/>
              </a:spcBef>
              <a:buClr>
                <a:srgbClr val="FFFFFF"/>
              </a:buClr>
              <a:buFont typeface="Times New Roman" charset="0"/>
              <a:buChar char="•"/>
              <a:tabLst>
                <a:tab pos="325438" algn="l"/>
                <a:tab pos="430213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</a:tabLst>
            </a:pPr>
            <a:r>
              <a:rPr lang="en-GB" sz="2400" dirty="0"/>
              <a:t>What processes generated the initial conditions in the universe that led to our existence?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057275"/>
            <a:ext cx="1836738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44575"/>
            <a:ext cx="18002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32250"/>
            <a:ext cx="1836738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4032250"/>
            <a:ext cx="1836737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327650" y="3600450"/>
            <a:ext cx="777875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GB"/>
              <a:t>SN1A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7559675" y="3600450"/>
            <a:ext cx="688975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GB"/>
              <a:t>CMB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667625" y="6516688"/>
            <a:ext cx="612775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GB"/>
              <a:t>LSS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693" y="16210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" sz="2600" dirty="0">
                <a:solidFill>
                  <a:schemeClr val="tx1"/>
                </a:solidFill>
              </a:rPr>
              <a:t>ROACH2 BLAST-TNG 250μm Array </a:t>
            </a:r>
            <a:r>
              <a:rPr lang="en-US" sz="2600" dirty="0" smtClean="0">
                <a:solidFill>
                  <a:schemeClr val="tx1"/>
                </a:solidFill>
              </a:rPr>
              <a:t>Optical </a:t>
            </a:r>
            <a:r>
              <a:rPr lang="en" sz="2600" dirty="0" smtClean="0">
                <a:solidFill>
                  <a:schemeClr val="tx1"/>
                </a:solidFill>
              </a:rPr>
              <a:t>Test</a:t>
            </a:r>
            <a:r>
              <a:rPr lang="en-US" sz="2600" dirty="0" smtClean="0">
                <a:solidFill>
                  <a:schemeClr val="tx1"/>
                </a:solidFill>
              </a:rPr>
              <a:t> at NIST</a:t>
            </a:r>
            <a:endParaRPr lang="en" sz="2600" dirty="0">
              <a:solidFill>
                <a:schemeClr val="tx1"/>
              </a:solidFill>
            </a:endParaRPr>
          </a:p>
          <a:p>
            <a:pPr marL="1828754" indent="457189"/>
            <a:r>
              <a:rPr lang="en" sz="2600" dirty="0">
                <a:solidFill>
                  <a:schemeClr val="bg1"/>
                </a:solidFill>
              </a:rPr>
              <a:t>NIST, December, 2016</a:t>
            </a:r>
          </a:p>
        </p:txBody>
      </p:sp>
      <p:pic>
        <p:nvPicPr>
          <p:cNvPr id="112" name="Shape 112" descr="two_tem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389" y="1697425"/>
            <a:ext cx="6915836" cy="4137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Shape 113"/>
          <p:cNvCxnSpPr/>
          <p:nvPr/>
        </p:nvCxnSpPr>
        <p:spPr>
          <a:xfrm flipH="1">
            <a:off x="7468450" y="1537825"/>
            <a:ext cx="903300" cy="319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" name="Shape 114"/>
          <p:cNvSpPr txBox="1"/>
          <p:nvPr/>
        </p:nvSpPr>
        <p:spPr>
          <a:xfrm>
            <a:off x="8093075" y="1102325"/>
            <a:ext cx="915600" cy="39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2000" b="1" dirty="0">
                <a:solidFill>
                  <a:schemeClr val="tx1"/>
                </a:solidFill>
              </a:rPr>
              <a:t>T</a:t>
            </a:r>
            <a:r>
              <a:rPr lang="en" sz="2000" b="1" baseline="-25000" dirty="0">
                <a:solidFill>
                  <a:schemeClr val="tx1"/>
                </a:solidFill>
              </a:rPr>
              <a:t>STAGE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8156225" y="1895025"/>
            <a:ext cx="915600" cy="39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2000" b="1" dirty="0">
                <a:solidFill>
                  <a:schemeClr val="tx1"/>
                </a:solidFill>
              </a:rPr>
              <a:t>T</a:t>
            </a:r>
            <a:r>
              <a:rPr lang="en" sz="2000" b="1" baseline="-25000" dirty="0">
                <a:solidFill>
                  <a:schemeClr val="tx1"/>
                </a:solidFill>
              </a:rPr>
              <a:t>BB</a:t>
            </a:r>
          </a:p>
        </p:txBody>
      </p:sp>
      <p:cxnSp>
        <p:nvCxnSpPr>
          <p:cNvPr id="116" name="Shape 116"/>
          <p:cNvCxnSpPr/>
          <p:nvPr/>
        </p:nvCxnSpPr>
        <p:spPr>
          <a:xfrm rot="10800000">
            <a:off x="7763525" y="2224550"/>
            <a:ext cx="578100" cy="108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032884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693" y="16210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" sz="2600" dirty="0">
                <a:solidFill>
                  <a:schemeClr val="tx1"/>
                </a:solidFill>
              </a:rPr>
              <a:t>ROACH2 BLAST-TNG 250μm Array </a:t>
            </a:r>
            <a:r>
              <a:rPr lang="en-US" sz="2600" dirty="0" smtClean="0">
                <a:solidFill>
                  <a:schemeClr val="tx1"/>
                </a:solidFill>
              </a:rPr>
              <a:t>Readout Power Optimization in Antarctica</a:t>
            </a:r>
            <a:endParaRPr lang="en" sz="2600" dirty="0">
              <a:solidFill>
                <a:schemeClr val="tx1"/>
              </a:solidFill>
            </a:endParaRPr>
          </a:p>
          <a:p>
            <a:pPr marL="1828754" indent="457189"/>
            <a:r>
              <a:rPr lang="en" sz="2600" dirty="0">
                <a:solidFill>
                  <a:schemeClr val="bg1"/>
                </a:solidFill>
              </a:rPr>
              <a:t>NIST, December, 2016</a:t>
            </a:r>
          </a:p>
        </p:txBody>
      </p:sp>
      <p:pic>
        <p:nvPicPr>
          <p:cNvPr id="8" name="Google Shape;1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30" y="1295400"/>
            <a:ext cx="5846826" cy="311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4800" y="3148575"/>
            <a:ext cx="4706607" cy="279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273085" y="1773628"/>
            <a:ext cx="2835071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See </a:t>
            </a:r>
            <a:r>
              <a:rPr lang="en-US" smtClean="0">
                <a:solidFill>
                  <a:schemeClr val="tx1"/>
                </a:solidFill>
              </a:rPr>
              <a:t>BLAST talk on Friday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15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29"/>
            <a:ext cx="8439150" cy="994172"/>
          </a:xfrm>
        </p:spPr>
        <p:txBody>
          <a:bodyPr/>
          <a:lstStyle/>
          <a:p>
            <a:r>
              <a:rPr lang="en-US" sz="3600" dirty="0" smtClean="0"/>
              <a:t>Microwave multiplexing </a:t>
            </a:r>
            <a:r>
              <a:rPr lang="en-US" sz="3600" dirty="0" smtClean="0"/>
              <a:t>KIDs </a:t>
            </a:r>
            <a:r>
              <a:rPr lang="mr-IN" sz="3600" dirty="0" smtClean="0"/>
              <a:t>–</a:t>
            </a:r>
            <a:r>
              <a:rPr lang="en-US" sz="3600" dirty="0" smtClean="0"/>
              <a:t> ROACH2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801"/>
            <a:ext cx="8334375" cy="4873228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 smtClean="0"/>
              <a:t>Kinetic inductance detector readout </a:t>
            </a:r>
            <a:r>
              <a:rPr lang="en-US" sz="7200" dirty="0" smtClean="0"/>
              <a:t>systems in current and future instruments:</a:t>
            </a:r>
          </a:p>
          <a:p>
            <a:pPr lvl="1"/>
            <a:r>
              <a:rPr lang="en-US" sz="7200" dirty="0" smtClean="0">
                <a:solidFill>
                  <a:srgbClr val="FFFF00"/>
                </a:solidFill>
              </a:rPr>
              <a:t>OLIMPO</a:t>
            </a:r>
            <a:r>
              <a:rPr lang="en-US" sz="7200" dirty="0" smtClean="0"/>
              <a:t> (balloon borne 500 detectors), PI, Silvia </a:t>
            </a:r>
            <a:r>
              <a:rPr lang="en-US" sz="7200" dirty="0" err="1" smtClean="0"/>
              <a:t>Masi</a:t>
            </a:r>
            <a:r>
              <a:rPr lang="en-US" sz="7200" dirty="0" smtClean="0"/>
              <a:t>, Rome, Italy</a:t>
            </a:r>
          </a:p>
          <a:p>
            <a:pPr lvl="2"/>
            <a:r>
              <a:rPr lang="en-US" sz="7200" dirty="0" smtClean="0"/>
              <a:t>Successful </a:t>
            </a:r>
            <a:r>
              <a:rPr lang="en-US" sz="7200" dirty="0" smtClean="0"/>
              <a:t>flight in July, </a:t>
            </a:r>
            <a:r>
              <a:rPr lang="en-US" sz="7200" dirty="0" smtClean="0"/>
              <a:t>2018 (see talk 112: </a:t>
            </a:r>
            <a:r>
              <a:rPr lang="en-US" sz="7200" dirty="0" err="1" smtClean="0"/>
              <a:t>Paiella</a:t>
            </a:r>
            <a:r>
              <a:rPr lang="en-US" sz="7200" dirty="0" smtClean="0"/>
              <a:t>, et al., Wednesday)</a:t>
            </a:r>
          </a:p>
          <a:p>
            <a:pPr lvl="1"/>
            <a:r>
              <a:rPr lang="en-US" sz="7200" dirty="0" smtClean="0">
                <a:solidFill>
                  <a:srgbClr val="FFFF00"/>
                </a:solidFill>
              </a:rPr>
              <a:t>BLAST-TNG</a:t>
            </a:r>
            <a:r>
              <a:rPr lang="en-US" sz="7200" dirty="0" smtClean="0"/>
              <a:t> </a:t>
            </a:r>
            <a:r>
              <a:rPr lang="en-US" sz="7200" dirty="0" smtClean="0"/>
              <a:t>(balloon borne 3500 detectors)</a:t>
            </a:r>
          </a:p>
          <a:p>
            <a:pPr lvl="2"/>
            <a:r>
              <a:rPr lang="en-US" sz="7200" dirty="0" smtClean="0"/>
              <a:t>Fully integrated, flight from Antarctica </a:t>
            </a:r>
            <a:r>
              <a:rPr lang="en-US" sz="7200" dirty="0" smtClean="0"/>
              <a:t>2019/2020 season (see talk 320, Gordon, et al., Friday)</a:t>
            </a:r>
            <a:endParaRPr lang="en-US" sz="7200" dirty="0" smtClean="0"/>
          </a:p>
          <a:p>
            <a:pPr lvl="1"/>
            <a:r>
              <a:rPr lang="en-US" sz="7200" dirty="0" err="1" smtClean="0">
                <a:solidFill>
                  <a:srgbClr val="FFFF00"/>
                </a:solidFill>
              </a:rPr>
              <a:t>Superspec</a:t>
            </a:r>
            <a:r>
              <a:rPr lang="en-US" sz="7200" dirty="0" smtClean="0"/>
              <a:t> (superconducting on chip spectrometer </a:t>
            </a:r>
            <a:r>
              <a:rPr lang="mr-IN" sz="7200" dirty="0" smtClean="0"/>
              <a:t>–</a:t>
            </a:r>
            <a:r>
              <a:rPr lang="en-US" sz="7200" dirty="0" smtClean="0"/>
              <a:t> 1500 detectors)</a:t>
            </a:r>
          </a:p>
          <a:p>
            <a:pPr lvl="2"/>
            <a:r>
              <a:rPr lang="en-US" sz="7200" dirty="0" smtClean="0"/>
              <a:t>Fall</a:t>
            </a:r>
            <a:r>
              <a:rPr lang="en-US" sz="7200" dirty="0" smtClean="0"/>
              <a:t>, </a:t>
            </a:r>
            <a:r>
              <a:rPr lang="en-US" sz="7200" dirty="0" smtClean="0"/>
              <a:t>2019 </a:t>
            </a:r>
            <a:r>
              <a:rPr lang="en-US" sz="7200" dirty="0" smtClean="0"/>
              <a:t>integration (see poster/talk)</a:t>
            </a:r>
          </a:p>
          <a:p>
            <a:pPr lvl="1"/>
            <a:r>
              <a:rPr lang="en-US" sz="7200" dirty="0" smtClean="0">
                <a:solidFill>
                  <a:srgbClr val="FFFF00"/>
                </a:solidFill>
              </a:rPr>
              <a:t>MUSCAT</a:t>
            </a:r>
            <a:r>
              <a:rPr lang="en-US" sz="7200" dirty="0" smtClean="0"/>
              <a:t> (millimeter-wave imager</a:t>
            </a:r>
            <a:r>
              <a:rPr lang="en-US" sz="7200" dirty="0"/>
              <a:t> </a:t>
            </a:r>
            <a:r>
              <a:rPr lang="en-US" sz="7200" dirty="0" smtClean="0"/>
              <a:t>with ~2000 pixels)</a:t>
            </a:r>
          </a:p>
          <a:p>
            <a:pPr lvl="1"/>
            <a:r>
              <a:rPr lang="en-US" sz="7200" dirty="0"/>
              <a:t>	</a:t>
            </a:r>
            <a:r>
              <a:rPr lang="en-US" sz="7200" dirty="0" smtClean="0"/>
              <a:t>	Fall, 2019 integration on LMT telescope in Mexico (see poster(s))</a:t>
            </a:r>
            <a:endParaRPr lang="en-US" sz="7200" dirty="0" smtClean="0"/>
          </a:p>
          <a:p>
            <a:pPr lvl="1"/>
            <a:r>
              <a:rPr lang="en-US" sz="7200" dirty="0" smtClean="0">
                <a:solidFill>
                  <a:srgbClr val="FFFF00"/>
                </a:solidFill>
              </a:rPr>
              <a:t>Toltec</a:t>
            </a:r>
            <a:r>
              <a:rPr lang="en-US" sz="7200" dirty="0" smtClean="0"/>
              <a:t> (3 band millimeter-wave imaging </a:t>
            </a:r>
            <a:r>
              <a:rPr lang="en-US" sz="7200" dirty="0" err="1" smtClean="0"/>
              <a:t>polarimeter</a:t>
            </a:r>
            <a:r>
              <a:rPr lang="en-US" sz="7200" dirty="0" smtClean="0"/>
              <a:t>.- 8000 detectors)</a:t>
            </a:r>
          </a:p>
          <a:p>
            <a:pPr lvl="2"/>
            <a:r>
              <a:rPr lang="en-US" sz="7200" dirty="0" smtClean="0"/>
              <a:t>Winter, </a:t>
            </a:r>
            <a:r>
              <a:rPr lang="en-US" sz="7200" dirty="0" smtClean="0"/>
              <a:t>2019 </a:t>
            </a:r>
            <a:r>
              <a:rPr lang="en-US" sz="7200" dirty="0" smtClean="0"/>
              <a:t>integration on </a:t>
            </a:r>
            <a:r>
              <a:rPr lang="en-US" sz="7200" dirty="0" smtClean="0"/>
              <a:t>LMT telescope </a:t>
            </a:r>
            <a:r>
              <a:rPr lang="en-US" sz="7200" dirty="0" smtClean="0"/>
              <a:t>in </a:t>
            </a:r>
            <a:r>
              <a:rPr lang="en-US" sz="7200" dirty="0" smtClean="0"/>
              <a:t>Mexico (talk/poster)</a:t>
            </a:r>
            <a:endParaRPr lang="en-US" sz="7200" dirty="0" smtClean="0"/>
          </a:p>
          <a:p>
            <a:pPr lvl="1"/>
            <a:r>
              <a:rPr lang="en-US" sz="7200" dirty="0" smtClean="0">
                <a:solidFill>
                  <a:srgbClr val="FFFF00"/>
                </a:solidFill>
              </a:rPr>
              <a:t>EXCLAIM</a:t>
            </a:r>
            <a:r>
              <a:rPr lang="en-US" sz="7200" dirty="0" smtClean="0"/>
              <a:t> (FIR balloon borne spectrometer)</a:t>
            </a:r>
          </a:p>
          <a:p>
            <a:pPr lvl="2"/>
            <a:r>
              <a:rPr lang="en-US" sz="7200" dirty="0" smtClean="0"/>
              <a:t>Project </a:t>
            </a:r>
            <a:r>
              <a:rPr lang="en-US" sz="7200" dirty="0" smtClean="0"/>
              <a:t>just started Spring,</a:t>
            </a:r>
            <a:r>
              <a:rPr lang="en-US" sz="7200" dirty="0" smtClean="0"/>
              <a:t> 2019 (talk/poster)</a:t>
            </a:r>
            <a:endParaRPr lang="en-US" sz="7200" dirty="0" smtClean="0"/>
          </a:p>
          <a:p>
            <a:pPr lvl="1"/>
            <a:r>
              <a:rPr lang="en-US" sz="7200" dirty="0" smtClean="0">
                <a:solidFill>
                  <a:srgbClr val="FFFF00"/>
                </a:solidFill>
              </a:rPr>
              <a:t>TIM</a:t>
            </a:r>
            <a:r>
              <a:rPr lang="en-US" sz="7200" dirty="0" smtClean="0"/>
              <a:t> </a:t>
            </a:r>
            <a:r>
              <a:rPr lang="en-US" sz="7200" dirty="0" smtClean="0"/>
              <a:t>(Formerly STARFIRE FIR </a:t>
            </a:r>
            <a:r>
              <a:rPr lang="en-US" sz="7200" dirty="0" smtClean="0"/>
              <a:t>balloon borne spectrometer)</a:t>
            </a:r>
          </a:p>
          <a:p>
            <a:pPr lvl="2"/>
            <a:r>
              <a:rPr lang="en-US" sz="7200" dirty="0" smtClean="0"/>
              <a:t>Project </a:t>
            </a:r>
            <a:r>
              <a:rPr lang="en-US" sz="7200" dirty="0" smtClean="0"/>
              <a:t>just started Spring,</a:t>
            </a:r>
            <a:r>
              <a:rPr lang="en-US" sz="7200" dirty="0" smtClean="0"/>
              <a:t> 2019</a:t>
            </a:r>
          </a:p>
          <a:p>
            <a:pPr lvl="1"/>
            <a:r>
              <a:rPr lang="en-US" sz="7600" dirty="0" smtClean="0"/>
              <a:t>+ others</a:t>
            </a:r>
            <a:endParaRPr lang="en-US" sz="7600" dirty="0" smtClean="0"/>
          </a:p>
          <a:p>
            <a:pPr lvl="1"/>
            <a:endParaRPr lang="en-US" dirty="0"/>
          </a:p>
        </p:txBody>
      </p:sp>
      <p:pic>
        <p:nvPicPr>
          <p:cNvPr id="4" name="Google Shape;288;p41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8599" y="5029200"/>
            <a:ext cx="2295401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39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908050"/>
            <a:ext cx="5969000" cy="4806950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 smtClean="0"/>
              <a:t>TES </a:t>
            </a:r>
            <a:r>
              <a:rPr lang="en-US" sz="8000" dirty="0" err="1" smtClean="0"/>
              <a:t>uMUX</a:t>
            </a:r>
            <a:r>
              <a:rPr lang="en-US" sz="8000" dirty="0" smtClean="0"/>
              <a:t> detector </a:t>
            </a:r>
            <a:r>
              <a:rPr lang="en-US" sz="8000" dirty="0" smtClean="0"/>
              <a:t>readout </a:t>
            </a:r>
            <a:r>
              <a:rPr lang="en-US" sz="8000" dirty="0" smtClean="0"/>
              <a:t>systems </a:t>
            </a:r>
            <a:r>
              <a:rPr lang="mr-IN" sz="8000" dirty="0" smtClean="0"/>
              <a:t>–</a:t>
            </a:r>
            <a:endParaRPr lang="en-US" sz="8000" dirty="0"/>
          </a:p>
          <a:p>
            <a:r>
              <a:rPr lang="en-US" sz="7200" dirty="0" smtClean="0"/>
              <a:t>Components:</a:t>
            </a:r>
          </a:p>
          <a:p>
            <a:r>
              <a:rPr lang="en-US" sz="7200" dirty="0" smtClean="0">
                <a:solidFill>
                  <a:srgbClr val="FFFF00"/>
                </a:solidFill>
              </a:rPr>
              <a:t>Cryogenic low noise amplifiers (LNA):</a:t>
            </a:r>
          </a:p>
          <a:p>
            <a:r>
              <a:rPr lang="en-US" sz="7200" dirty="0">
                <a:solidFill>
                  <a:srgbClr val="FFFF00"/>
                </a:solidFill>
              </a:rPr>
              <a:t>	</a:t>
            </a:r>
            <a:r>
              <a:rPr lang="en-US" sz="7200" dirty="0" smtClean="0"/>
              <a:t>Commercially available or provided by ASU</a:t>
            </a:r>
          </a:p>
          <a:p>
            <a:r>
              <a:rPr lang="en-US" sz="7200" dirty="0"/>
              <a:t>	</a:t>
            </a:r>
            <a:r>
              <a:rPr lang="en-US" sz="7200" dirty="0" smtClean="0"/>
              <a:t>Cost is about $3-5k per signal chain</a:t>
            </a:r>
          </a:p>
          <a:p>
            <a:r>
              <a:rPr lang="en-US" sz="7200" dirty="0" smtClean="0">
                <a:solidFill>
                  <a:srgbClr val="FFFF00"/>
                </a:solidFill>
              </a:rPr>
              <a:t>Cryogenic cabling:</a:t>
            </a:r>
          </a:p>
          <a:p>
            <a:r>
              <a:rPr lang="en-US" sz="7200" dirty="0">
                <a:solidFill>
                  <a:srgbClr val="FFFF00"/>
                </a:solidFill>
              </a:rPr>
              <a:t>	</a:t>
            </a:r>
            <a:r>
              <a:rPr lang="en-US" sz="7200" dirty="0" smtClean="0"/>
              <a:t>Superconducting/stainless steel/</a:t>
            </a:r>
            <a:r>
              <a:rPr lang="en-US" sz="7200" dirty="0" err="1" smtClean="0"/>
              <a:t>CuproNickel</a:t>
            </a:r>
            <a:r>
              <a:rPr lang="en-US" sz="7200" dirty="0" smtClean="0"/>
              <a:t> coax or </a:t>
            </a:r>
            <a:r>
              <a:rPr lang="en-US" sz="7200" dirty="0" err="1" smtClean="0"/>
              <a:t>stripline</a:t>
            </a:r>
            <a:endParaRPr lang="en-US" sz="7200" dirty="0" smtClean="0"/>
          </a:p>
          <a:p>
            <a:r>
              <a:rPr lang="en-US" sz="7200" dirty="0"/>
              <a:t>	</a:t>
            </a:r>
            <a:r>
              <a:rPr lang="en-US" sz="7200" dirty="0" smtClean="0"/>
              <a:t>Cost </a:t>
            </a:r>
            <a:r>
              <a:rPr lang="en-US" sz="7200" dirty="0" smtClean="0"/>
              <a:t>is about </a:t>
            </a:r>
            <a:r>
              <a:rPr lang="en-US" sz="7200" dirty="0" smtClean="0"/>
              <a:t>$3k </a:t>
            </a:r>
            <a:r>
              <a:rPr lang="en-US" sz="7200" dirty="0" smtClean="0"/>
              <a:t>per signal </a:t>
            </a:r>
            <a:r>
              <a:rPr lang="en-US" sz="7200" dirty="0" smtClean="0"/>
              <a:t>chain</a:t>
            </a:r>
          </a:p>
          <a:p>
            <a:r>
              <a:rPr lang="en-US" sz="7200" dirty="0" smtClean="0">
                <a:solidFill>
                  <a:srgbClr val="FFFF00"/>
                </a:solidFill>
              </a:rPr>
              <a:t>Warm electronics:</a:t>
            </a:r>
            <a:endParaRPr lang="en-US" sz="7200" dirty="0">
              <a:solidFill>
                <a:srgbClr val="FFFF00"/>
              </a:solidFill>
            </a:endParaRPr>
          </a:p>
          <a:p>
            <a:r>
              <a:rPr lang="en-US" sz="7200" dirty="0">
                <a:solidFill>
                  <a:srgbClr val="FFFF00"/>
                </a:solidFill>
              </a:rPr>
              <a:t>	</a:t>
            </a:r>
            <a:r>
              <a:rPr lang="en-US" sz="7200" dirty="0" smtClean="0"/>
              <a:t>IF </a:t>
            </a:r>
            <a:r>
              <a:rPr lang="en-US" sz="7200" dirty="0" smtClean="0"/>
              <a:t>components = IQ mixers, warm amplifiers, variable attenuators, </a:t>
            </a:r>
            <a:r>
              <a:rPr lang="en-US" sz="7200" dirty="0" err="1" smtClean="0"/>
              <a:t>nyquist</a:t>
            </a:r>
            <a:r>
              <a:rPr lang="en-US" sz="7200" dirty="0" smtClean="0"/>
              <a:t> </a:t>
            </a:r>
            <a:r>
              <a:rPr lang="en-US" sz="7200" dirty="0" smtClean="0"/>
              <a:t>filters</a:t>
            </a:r>
          </a:p>
          <a:p>
            <a:r>
              <a:rPr lang="en-US" sz="7200" dirty="0"/>
              <a:t>	</a:t>
            </a:r>
            <a:r>
              <a:rPr lang="en-US" sz="7200" dirty="0" smtClean="0"/>
              <a:t>Wide band FPGA board (4 GHz) e.g. SMURF, </a:t>
            </a:r>
            <a:r>
              <a:rPr lang="en-US" sz="7200" dirty="0" err="1" smtClean="0"/>
              <a:t>RFSoC</a:t>
            </a:r>
            <a:r>
              <a:rPr lang="en-US" sz="7200" dirty="0" smtClean="0"/>
              <a:t>, etc.</a:t>
            </a:r>
          </a:p>
          <a:p>
            <a:r>
              <a:rPr lang="en-US" sz="7200" dirty="0"/>
              <a:t>	</a:t>
            </a:r>
            <a:r>
              <a:rPr lang="en-US" sz="7200" dirty="0" smtClean="0"/>
              <a:t>Power </a:t>
            </a:r>
            <a:r>
              <a:rPr lang="en-US" sz="7200" dirty="0" smtClean="0"/>
              <a:t>consumption = </a:t>
            </a:r>
            <a:r>
              <a:rPr lang="en-US" sz="7200" dirty="0" smtClean="0"/>
              <a:t>250</a:t>
            </a:r>
            <a:r>
              <a:rPr lang="en-US" sz="7200" dirty="0" smtClean="0"/>
              <a:t> </a:t>
            </a:r>
            <a:r>
              <a:rPr lang="en-US" sz="7200" dirty="0" smtClean="0"/>
              <a:t>W per </a:t>
            </a:r>
            <a:r>
              <a:rPr lang="en-US" sz="7200" dirty="0" smtClean="0"/>
              <a:t>board (SMURF), 25 W (</a:t>
            </a:r>
            <a:r>
              <a:rPr lang="en-US" sz="7200" dirty="0" err="1" smtClean="0"/>
              <a:t>RFSoC</a:t>
            </a:r>
            <a:r>
              <a:rPr lang="en-US" sz="7200" dirty="0" smtClean="0"/>
              <a:t>)</a:t>
            </a:r>
          </a:p>
          <a:p>
            <a:r>
              <a:rPr lang="en-US" sz="7200" dirty="0"/>
              <a:t>	</a:t>
            </a:r>
            <a:r>
              <a:rPr lang="en-US" sz="7200" dirty="0" smtClean="0"/>
              <a:t>Cost is about $9k per signal chain (ZCU111) or more (e.g. SMURF, </a:t>
            </a:r>
            <a:r>
              <a:rPr lang="en-US" sz="7200" dirty="0" err="1" smtClean="0"/>
              <a:t>Pentek</a:t>
            </a:r>
            <a:r>
              <a:rPr lang="en-US" sz="7200" dirty="0" smtClean="0"/>
              <a:t>, Abaco)</a:t>
            </a:r>
            <a:endParaRPr lang="en-US" sz="7200" dirty="0" smtClean="0"/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6250" y="0"/>
            <a:ext cx="8134350" cy="994172"/>
          </a:xfrm>
        </p:spPr>
        <p:txBody>
          <a:bodyPr/>
          <a:lstStyle/>
          <a:p>
            <a:r>
              <a:rPr lang="en-US" sz="3600" dirty="0" smtClean="0"/>
              <a:t>Microwave multiplexing </a:t>
            </a:r>
            <a:r>
              <a:rPr lang="en-US" sz="3600" dirty="0" smtClean="0"/>
              <a:t>TES</a:t>
            </a:r>
            <a:r>
              <a:rPr lang="en-US" sz="3600" dirty="0" smtClean="0"/>
              <a:t>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8323" b="1349"/>
          <a:stretch/>
        </p:blipFill>
        <p:spPr>
          <a:xfrm>
            <a:off x="6411949" y="851914"/>
            <a:ext cx="2732051" cy="1357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209" t="23376" r="9157"/>
          <a:stretch/>
        </p:blipFill>
        <p:spPr>
          <a:xfrm>
            <a:off x="6095999" y="2209744"/>
            <a:ext cx="3066143" cy="1987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472" t="10556" r="14796"/>
          <a:stretch/>
        </p:blipFill>
        <p:spPr>
          <a:xfrm>
            <a:off x="6360076" y="4197683"/>
            <a:ext cx="2776667" cy="26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65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68" y="3573890"/>
            <a:ext cx="3811573" cy="3131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30"/>
            <a:ext cx="7886700" cy="994172"/>
          </a:xfrm>
        </p:spPr>
        <p:txBody>
          <a:bodyPr/>
          <a:lstStyle/>
          <a:p>
            <a:r>
              <a:rPr lang="en-US" sz="2800" dirty="0" smtClean="0"/>
              <a:t>Xilinx </a:t>
            </a:r>
            <a:r>
              <a:rPr lang="en-US" sz="2800" dirty="0" err="1" smtClean="0"/>
              <a:t>Ultrascale</a:t>
            </a:r>
            <a:r>
              <a:rPr lang="en-US" sz="2800" dirty="0" smtClean="0"/>
              <a:t>+ FPGAs available now </a:t>
            </a:r>
            <a:r>
              <a:rPr lang="en-US" sz="2800" dirty="0" smtClean="0">
                <a:solidFill>
                  <a:srgbClr val="FFFF00"/>
                </a:solidFill>
              </a:rPr>
              <a:t>16 GHz </a:t>
            </a:r>
            <a:r>
              <a:rPr lang="en-US" sz="2800" dirty="0" smtClean="0">
                <a:solidFill>
                  <a:srgbClr val="FFFF00"/>
                </a:solidFill>
              </a:rPr>
              <a:t>DAC and ADC at </a:t>
            </a:r>
            <a:r>
              <a:rPr lang="en-US" sz="2800" dirty="0" smtClean="0">
                <a:solidFill>
                  <a:srgbClr val="FFFF00"/>
                </a:solidFill>
              </a:rPr>
              <a:t>25 W total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06" y="1004459"/>
            <a:ext cx="5815694" cy="3263504"/>
          </a:xfrm>
        </p:spPr>
        <p:txBody>
          <a:bodyPr/>
          <a:lstStyle/>
          <a:p>
            <a:r>
              <a:rPr lang="en-US" sz="2400" dirty="0" smtClean="0"/>
              <a:t>Makes all mux schemes possible from </a:t>
            </a:r>
            <a:r>
              <a:rPr lang="en-US" sz="2400" dirty="0" smtClean="0"/>
              <a:t>space (via ASIC or space qualification) </a:t>
            </a:r>
            <a:r>
              <a:rPr lang="en-US" sz="2400" dirty="0" smtClean="0"/>
              <a:t>and </a:t>
            </a:r>
            <a:r>
              <a:rPr lang="en-US" sz="2400" dirty="0" smtClean="0"/>
              <a:t>balloons</a:t>
            </a:r>
            <a:endParaRPr lang="en-US" sz="2400" dirty="0" smtClean="0"/>
          </a:p>
          <a:p>
            <a:r>
              <a:rPr lang="en-US" sz="2400" dirty="0" smtClean="0"/>
              <a:t>Detector count is not limited by </a:t>
            </a:r>
            <a:r>
              <a:rPr lang="en-US" sz="2400" dirty="0" smtClean="0"/>
              <a:t>readout po</a:t>
            </a:r>
            <a:r>
              <a:rPr lang="en-US" sz="2400" dirty="0" smtClean="0"/>
              <a:t>wer, size or weight (</a:t>
            </a:r>
            <a:r>
              <a:rPr lang="en-US" sz="2400" dirty="0" err="1" smtClean="0"/>
              <a:t>PSaW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041" y="2354301"/>
            <a:ext cx="3073853" cy="4351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8948"/>
            <a:ext cx="2273468" cy="18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8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04800"/>
            <a:ext cx="6172200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RFSoC</a:t>
            </a:r>
            <a:r>
              <a:rPr lang="en-US" sz="3600" dirty="0"/>
              <a:t> Development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883181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905461" cy="48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304800"/>
            <a:ext cx="6172200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RFSoC</a:t>
            </a:r>
            <a:r>
              <a:rPr lang="en-US" sz="3600" dirty="0"/>
              <a:t> Development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117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779788"/>
            <a:ext cx="8915400" cy="24874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Naïve Algorithm scaling</a:t>
            </a:r>
          </a:p>
          <a:p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SMURF: Uses one KU060 </a:t>
            </a:r>
            <a:r>
              <a:rPr lang="en-US" sz="2100" dirty="0" err="1">
                <a:solidFill>
                  <a:schemeClr val="tx1"/>
                </a:solidFill>
              </a:rPr>
              <a:t>Ultrascale</a:t>
            </a:r>
            <a:r>
              <a:rPr lang="en-US" sz="2100" dirty="0">
                <a:solidFill>
                  <a:schemeClr val="tx1"/>
                </a:solidFill>
              </a:rPr>
              <a:t> FPGA</a:t>
            </a:r>
          </a:p>
          <a:p>
            <a:pPr marL="685800" lvl="1" indent="-342900">
              <a:buFont typeface="Arial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Has 2,760 DSP slices (Henderson, et al., 2018)</a:t>
            </a:r>
          </a:p>
          <a:p>
            <a:pPr marL="685800" lvl="1" indent="-342900">
              <a:buFont typeface="Arial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C</a:t>
            </a:r>
            <a:r>
              <a:rPr lang="en-US" sz="2100" dirty="0">
                <a:solidFill>
                  <a:schemeClr val="tx1"/>
                </a:solidFill>
              </a:rPr>
              <a:t>an process up to 4,000 channels</a:t>
            </a:r>
            <a:endParaRPr lang="en-US" sz="2100" dirty="0">
              <a:solidFill>
                <a:schemeClr val="tx1"/>
              </a:solidFill>
            </a:endParaRPr>
          </a:p>
          <a:p>
            <a:pPr marL="685800" lvl="1" indent="-342900">
              <a:buFont typeface="Arial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Scaling to the 4,272 slices on the </a:t>
            </a:r>
            <a:r>
              <a:rPr lang="en-US" sz="2100" dirty="0" err="1">
                <a:solidFill>
                  <a:schemeClr val="tx1"/>
                </a:solidFill>
              </a:rPr>
              <a:t>RFSoC</a:t>
            </a:r>
            <a:r>
              <a:rPr lang="en-US" sz="2100" dirty="0">
                <a:solidFill>
                  <a:schemeClr val="tx1"/>
                </a:solidFill>
              </a:rPr>
              <a:t> yields</a:t>
            </a:r>
          </a:p>
          <a:p>
            <a:pPr marL="3086100" lvl="8" indent="-342900">
              <a:buFont typeface="Arial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6,191 detectors</a:t>
            </a:r>
          </a:p>
          <a:p>
            <a:endParaRPr lang="en-US" sz="21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304800"/>
            <a:ext cx="6172200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RFSoC</a:t>
            </a:r>
            <a:r>
              <a:rPr lang="en-US" sz="3600" dirty="0"/>
              <a:t> Development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611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442232" y="171677"/>
            <a:ext cx="2025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160" tIns="46080" rIns="92160" bIns="4608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101000"/>
              </a:lnSpc>
            </a:pPr>
            <a:r>
              <a:rPr lang="en-GB" sz="3200">
                <a:latin typeface="Tahoma" charset="0"/>
              </a:rPr>
              <a:t>Summary:</a:t>
            </a:r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409575" y="792163"/>
            <a:ext cx="8662988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solidFill>
                  <a:srgbClr val="FFFFFF"/>
                </a:solidFill>
              </a:rPr>
              <a:t>Microwave readout of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>
                <a:solidFill>
                  <a:srgbClr val="FFFFFF"/>
                </a:solidFill>
              </a:rPr>
              <a:t>detector arrays: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solidFill>
                  <a:srgbClr val="FFFFFF"/>
                </a:solidFill>
              </a:rPr>
              <a:t>Used for several KID instruments </a:t>
            </a:r>
            <a:r>
              <a:rPr lang="mr-IN" sz="2400" dirty="0" smtClean="0">
                <a:solidFill>
                  <a:srgbClr val="FFFFFF"/>
                </a:solidFill>
              </a:rPr>
              <a:t>–</a:t>
            </a:r>
            <a:r>
              <a:rPr lang="en-GB" sz="2400" dirty="0" smtClean="0">
                <a:solidFill>
                  <a:srgbClr val="FFFFFF"/>
                </a:solidFill>
              </a:rPr>
              <a:t> NIKA/NIKA2, AMKID, DESHIMA, OLIMPO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FFFFFF"/>
              </a:solidFill>
            </a:endParaRP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solidFill>
                  <a:srgbClr val="FFFFFF"/>
                </a:solidFill>
              </a:rPr>
              <a:t>Current systems scale well to ~10k detectors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solidFill>
                  <a:srgbClr val="FFFFFF"/>
                </a:solidFill>
              </a:rPr>
              <a:t>More KID instruments coming on line soon - Toltec, MUSCAT, </a:t>
            </a:r>
            <a:r>
              <a:rPr lang="en-GB" sz="2400" dirty="0" err="1" smtClean="0">
                <a:solidFill>
                  <a:srgbClr val="FFFFFF"/>
                </a:solidFill>
              </a:rPr>
              <a:t>Superspec</a:t>
            </a:r>
            <a:r>
              <a:rPr lang="en-GB" sz="2400" dirty="0" smtClean="0">
                <a:solidFill>
                  <a:srgbClr val="FFFFFF"/>
                </a:solidFill>
              </a:rPr>
              <a:t>, etc.</a:t>
            </a:r>
            <a:endParaRPr lang="en-GB" sz="2400" dirty="0" smtClean="0">
              <a:solidFill>
                <a:srgbClr val="FFFFFF"/>
              </a:solidFill>
            </a:endParaRP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FFFFFF"/>
              </a:solidFill>
            </a:endParaRP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solidFill>
                  <a:srgbClr val="FFFFFF"/>
                </a:solidFill>
              </a:rPr>
              <a:t>Microwave readout being developed for TES and TKIDs: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solidFill>
                  <a:srgbClr val="FFFFFF"/>
                </a:solidFill>
              </a:rPr>
              <a:t>Demonstration on Keck Array, </a:t>
            </a:r>
            <a:r>
              <a:rPr lang="en-GB" sz="2400" dirty="0" smtClean="0">
                <a:solidFill>
                  <a:srgbClr val="FFFFFF"/>
                </a:solidFill>
              </a:rPr>
              <a:t>Simons Observatory, etc.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 smtClean="0">
              <a:solidFill>
                <a:srgbClr val="FFFFFF"/>
              </a:solidFill>
            </a:endParaRP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solidFill>
                  <a:srgbClr val="FFFFFF"/>
                </a:solidFill>
              </a:rPr>
              <a:t>Also developing microwav</a:t>
            </a:r>
            <a:r>
              <a:rPr lang="en-GB" sz="2400" dirty="0" smtClean="0">
                <a:solidFill>
                  <a:srgbClr val="FFFFFF"/>
                </a:solidFill>
              </a:rPr>
              <a:t>e readout for </a:t>
            </a:r>
            <a:r>
              <a:rPr lang="en-GB" sz="2400" dirty="0">
                <a:solidFill>
                  <a:srgbClr val="FFFFFF"/>
                </a:solidFill>
              </a:rPr>
              <a:t>s</a:t>
            </a:r>
            <a:r>
              <a:rPr lang="en-GB" sz="2400" dirty="0" smtClean="0">
                <a:solidFill>
                  <a:srgbClr val="FFFFFF"/>
                </a:solidFill>
              </a:rPr>
              <a:t>uperconducting </a:t>
            </a:r>
            <a:r>
              <a:rPr lang="en-GB" sz="2400" dirty="0">
                <a:solidFill>
                  <a:srgbClr val="FFFFFF"/>
                </a:solidFill>
              </a:rPr>
              <a:t>single photon counting detectors</a:t>
            </a:r>
            <a:r>
              <a:rPr lang="en-GB" sz="2400" dirty="0" smtClean="0">
                <a:solidFill>
                  <a:srgbClr val="FFFFFF"/>
                </a:solidFill>
              </a:rPr>
              <a:t>: see Glasby, et al., poster</a:t>
            </a:r>
            <a:endParaRPr lang="en-GB" sz="2400" dirty="0">
              <a:solidFill>
                <a:srgbClr val="FFFFFF"/>
              </a:solidFill>
            </a:endParaRP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>
                <a:solidFill>
                  <a:srgbClr val="FFFFFF"/>
                </a:solidFill>
              </a:rPr>
              <a:t>Optical-NIR – </a:t>
            </a:r>
            <a:r>
              <a:rPr lang="en-GB" sz="2400" dirty="0" err="1">
                <a:solidFill>
                  <a:srgbClr val="FFFFFF"/>
                </a:solidFill>
              </a:rPr>
              <a:t>NbN</a:t>
            </a:r>
            <a:r>
              <a:rPr lang="en-GB" sz="2400" dirty="0">
                <a:solidFill>
                  <a:srgbClr val="FFFFFF"/>
                </a:solidFill>
              </a:rPr>
              <a:t>, </a:t>
            </a:r>
            <a:r>
              <a:rPr lang="en-GB" sz="2400" dirty="0" err="1">
                <a:solidFill>
                  <a:srgbClr val="FFFFFF"/>
                </a:solidFill>
              </a:rPr>
              <a:t>TiN</a:t>
            </a:r>
            <a:r>
              <a:rPr lang="en-GB" sz="2400" dirty="0">
                <a:solidFill>
                  <a:srgbClr val="FFFFFF"/>
                </a:solidFill>
              </a:rPr>
              <a:t> for HBT interferometry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FFFFFF"/>
              </a:solidFill>
            </a:endParaRP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95263" y="179388"/>
            <a:ext cx="85883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160" tIns="46080" rIns="92160" bIns="4608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6000"/>
              </a:lnSpc>
            </a:pPr>
            <a:r>
              <a:rPr lang="en-GB" sz="3200"/>
              <a:t>Experimental Cosmology/Particle Astrophysics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9388" y="914400"/>
            <a:ext cx="8964612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dirty="0"/>
              <a:t>Studying the evolution of the universe and probing fundamental physics (+ particle physics e.g. accelerators, </a:t>
            </a:r>
            <a:r>
              <a:rPr lang="en-GB" sz="2400" dirty="0" err="1"/>
              <a:t>tabletop</a:t>
            </a:r>
            <a:r>
              <a:rPr lang="en-GB" sz="2400" dirty="0"/>
              <a:t>):</a:t>
            </a:r>
          </a:p>
          <a:p>
            <a:pPr>
              <a:lnSpc>
                <a:spcPct val="144000"/>
              </a:lnSpc>
            </a:pPr>
            <a:r>
              <a:rPr lang="en-GB" sz="2000" dirty="0">
                <a:solidFill>
                  <a:srgbClr val="FFFF00"/>
                </a:solidFill>
              </a:rPr>
              <a:t>1. Measure the baryons (small percentage of the matter)‏</a:t>
            </a:r>
          </a:p>
          <a:p>
            <a:pPr>
              <a:lnSpc>
                <a:spcPct val="144000"/>
              </a:lnSpc>
            </a:pPr>
            <a:r>
              <a:rPr lang="en-GB" sz="2000" dirty="0"/>
              <a:t>    - CMB (photon-baryon fluid) = mm-waves (BOOM, WMAP, PLANCK, etc.)</a:t>
            </a:r>
          </a:p>
          <a:p>
            <a:pPr>
              <a:lnSpc>
                <a:spcPct val="144000"/>
              </a:lnSpc>
            </a:pPr>
            <a:r>
              <a:rPr lang="en-GB" sz="2000" dirty="0"/>
              <a:t>    - Stars = optical/UV/IR light (e.g. EUCLID, </a:t>
            </a:r>
            <a:r>
              <a:rPr lang="en-GB" sz="2000" dirty="0" smtClean="0"/>
              <a:t>WFIRST</a:t>
            </a:r>
            <a:r>
              <a:rPr lang="en-GB" sz="2000" dirty="0" smtClean="0"/>
              <a:t>, </a:t>
            </a:r>
            <a:r>
              <a:rPr lang="en-GB" sz="2000" dirty="0" err="1" smtClean="0"/>
              <a:t>SPHEREx</a:t>
            </a:r>
            <a:r>
              <a:rPr lang="en-GB" sz="2000" dirty="0" smtClean="0"/>
              <a:t>, LSST, etc</a:t>
            </a:r>
            <a:r>
              <a:rPr lang="en-GB" sz="2000" dirty="0"/>
              <a:t>.)‏</a:t>
            </a:r>
          </a:p>
          <a:p>
            <a:pPr>
              <a:lnSpc>
                <a:spcPct val="144000"/>
              </a:lnSpc>
            </a:pPr>
            <a:r>
              <a:rPr lang="en-GB" sz="2000" dirty="0"/>
              <a:t>    - Dust = FIR (e.g. HERSCHEL, SCUBA2, ALMA, etc.)‏</a:t>
            </a:r>
          </a:p>
          <a:p>
            <a:pPr>
              <a:lnSpc>
                <a:spcPct val="144000"/>
              </a:lnSpc>
            </a:pPr>
            <a:r>
              <a:rPr lang="en-GB" sz="2000" dirty="0"/>
              <a:t>    - Gas (Hydrogen) = Radio/X-ray (e.g. SKA</a:t>
            </a:r>
            <a:r>
              <a:rPr lang="en-GB" sz="2000" dirty="0">
                <a:cs typeface="Symbol" charset="0"/>
              </a:rPr>
              <a:t>, SZ</a:t>
            </a:r>
            <a:r>
              <a:rPr lang="en-GB" sz="2000" dirty="0"/>
              <a:t>, IXO, etc.)‏</a:t>
            </a:r>
          </a:p>
          <a:p>
            <a:pPr>
              <a:lnSpc>
                <a:spcPct val="144000"/>
              </a:lnSpc>
            </a:pPr>
            <a:r>
              <a:rPr lang="en-GB" sz="2000" dirty="0"/>
              <a:t>2. </a:t>
            </a:r>
            <a:r>
              <a:rPr lang="en-GB" sz="2000" dirty="0">
                <a:solidFill>
                  <a:srgbClr val="FFFF00"/>
                </a:solidFill>
              </a:rPr>
              <a:t>Measure the dark matter (larger percentage of matter)‏</a:t>
            </a:r>
          </a:p>
          <a:p>
            <a:pPr>
              <a:lnSpc>
                <a:spcPct val="144000"/>
              </a:lnSpc>
            </a:pPr>
            <a:r>
              <a:rPr lang="en-GB" sz="2000" dirty="0"/>
              <a:t>	- Direct detection (e.g. CDMS, </a:t>
            </a:r>
            <a:r>
              <a:rPr lang="en-GB" sz="2000" dirty="0" smtClean="0"/>
              <a:t>EDELWEISS, XENON100</a:t>
            </a:r>
            <a:r>
              <a:rPr lang="en-GB" sz="2000" dirty="0"/>
              <a:t>, </a:t>
            </a:r>
            <a:r>
              <a:rPr lang="en-GB" sz="2000" dirty="0" smtClean="0"/>
              <a:t>LZ</a:t>
            </a:r>
            <a:r>
              <a:rPr lang="en-GB" sz="2000" dirty="0" smtClean="0"/>
              <a:t>, </a:t>
            </a:r>
            <a:r>
              <a:rPr lang="en-GB" sz="2000" dirty="0"/>
              <a:t>etc.)‏</a:t>
            </a:r>
          </a:p>
          <a:p>
            <a:pPr>
              <a:lnSpc>
                <a:spcPct val="144000"/>
              </a:lnSpc>
            </a:pPr>
            <a:r>
              <a:rPr lang="en-GB" sz="2000" dirty="0"/>
              <a:t>	- Indirect detection (e.g. </a:t>
            </a:r>
            <a:r>
              <a:rPr lang="en-GB" sz="2000" dirty="0">
                <a:latin typeface="Symbol" charset="0"/>
                <a:cs typeface="Symbol" charset="0"/>
              </a:rPr>
              <a:t></a:t>
            </a:r>
            <a:r>
              <a:rPr lang="en-GB" sz="2000" dirty="0">
                <a:cs typeface="Symbol" charset="0"/>
              </a:rPr>
              <a:t>-</a:t>
            </a:r>
            <a:r>
              <a:rPr lang="en-GB" sz="2000" dirty="0"/>
              <a:t>rays, CMB, LSS, lensing, etc.)‏</a:t>
            </a:r>
          </a:p>
          <a:p>
            <a:pPr>
              <a:lnSpc>
                <a:spcPct val="144000"/>
              </a:lnSpc>
            </a:pPr>
            <a:r>
              <a:rPr lang="en-GB" sz="2000" dirty="0"/>
              <a:t>3. </a:t>
            </a:r>
            <a:r>
              <a:rPr lang="en-GB" sz="2000" dirty="0">
                <a:solidFill>
                  <a:srgbClr val="FFFF00"/>
                </a:solidFill>
              </a:rPr>
              <a:t>Measure </a:t>
            </a:r>
            <a:r>
              <a:rPr lang="en-GB" sz="2000" dirty="0" smtClean="0">
                <a:solidFill>
                  <a:srgbClr val="FFFF00"/>
                </a:solidFill>
              </a:rPr>
              <a:t>weird/extreme </a:t>
            </a:r>
            <a:r>
              <a:rPr lang="en-GB" sz="2000" dirty="0">
                <a:solidFill>
                  <a:srgbClr val="FFFF00"/>
                </a:solidFill>
              </a:rPr>
              <a:t>phenomena or other particles</a:t>
            </a:r>
          </a:p>
          <a:p>
            <a:pPr>
              <a:lnSpc>
                <a:spcPct val="144000"/>
              </a:lnSpc>
            </a:pPr>
            <a:r>
              <a:rPr lang="en-GB" sz="2000" dirty="0"/>
              <a:t>	- Gamma ray </a:t>
            </a:r>
            <a:r>
              <a:rPr lang="en-GB" sz="2000" dirty="0" smtClean="0"/>
              <a:t>bursts, fast radio bursts </a:t>
            </a:r>
            <a:r>
              <a:rPr lang="en-GB" sz="2000" dirty="0"/>
              <a:t>(still photons)</a:t>
            </a:r>
          </a:p>
          <a:p>
            <a:pPr>
              <a:lnSpc>
                <a:spcPct val="144000"/>
              </a:lnSpc>
            </a:pPr>
            <a:r>
              <a:rPr lang="en-GB" sz="2000" dirty="0"/>
              <a:t>	- Ultrahigh energy cosmic rays, neutrinos, </a:t>
            </a:r>
            <a:r>
              <a:rPr lang="en-GB" sz="2000" dirty="0" smtClean="0">
                <a:solidFill>
                  <a:schemeClr val="bg1"/>
                </a:solidFill>
              </a:rPr>
              <a:t>gravitational </a:t>
            </a:r>
            <a:r>
              <a:rPr lang="en-GB" sz="2000" dirty="0">
                <a:solidFill>
                  <a:schemeClr val="bg1"/>
                </a:solidFill>
              </a:rPr>
              <a:t>waves</a:t>
            </a:r>
            <a:r>
              <a:rPr lang="en-GB" sz="2000" dirty="0"/>
              <a:t>, etc</a:t>
            </a:r>
            <a:r>
              <a:rPr lang="en-GB" sz="2000" dirty="0" smtClean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720725" y="-179388"/>
            <a:ext cx="7772400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101000"/>
              </a:lnSpc>
            </a:pPr>
            <a:r>
              <a:rPr lang="en-GB" sz="3200">
                <a:latin typeface="Tahoma" charset="0"/>
              </a:rPr>
              <a:t>Extragalactic Radiation</a:t>
            </a:r>
            <a:r>
              <a:rPr lang="en-GB" sz="4400">
                <a:solidFill>
                  <a:srgbClr val="000000"/>
                </a:solidFill>
                <a:latin typeface="Tahoma" charset="0"/>
              </a:rPr>
              <a:t/>
            </a:r>
            <a:br>
              <a:rPr lang="en-GB" sz="4400">
                <a:solidFill>
                  <a:srgbClr val="000000"/>
                </a:solidFill>
                <a:latin typeface="Tahoma" charset="0"/>
              </a:rPr>
            </a:br>
            <a:endParaRPr lang="en-GB" sz="44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508750" y="1143000"/>
            <a:ext cx="2787650" cy="495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2000"/>
              </a:lnSpc>
            </a:pPr>
            <a:r>
              <a:rPr lang="en-GB" sz="1600" dirty="0"/>
              <a:t>99.6% of total EM energy</a:t>
            </a:r>
          </a:p>
          <a:p>
            <a:pPr>
              <a:lnSpc>
                <a:spcPct val="92000"/>
              </a:lnSpc>
            </a:pPr>
            <a:r>
              <a:rPr lang="en-GB" sz="1600" dirty="0"/>
              <a:t>in Universe is the CMB:</a:t>
            </a:r>
          </a:p>
          <a:p>
            <a:pPr>
              <a:lnSpc>
                <a:spcPct val="92000"/>
              </a:lnSpc>
            </a:pPr>
            <a:r>
              <a:rPr lang="en-GB" sz="1600" dirty="0"/>
              <a:t>2.73 K blackbody with</a:t>
            </a:r>
          </a:p>
          <a:p>
            <a:pPr>
              <a:lnSpc>
                <a:spcPct val="92000"/>
              </a:lnSpc>
            </a:pPr>
            <a:r>
              <a:rPr lang="en-GB" sz="1600" dirty="0"/>
              <a:t>a peak at 150 GHz</a:t>
            </a:r>
          </a:p>
          <a:p>
            <a:pPr>
              <a:lnSpc>
                <a:spcPct val="92000"/>
              </a:lnSpc>
            </a:pPr>
            <a:endParaRPr lang="en-GB" sz="1600" dirty="0"/>
          </a:p>
          <a:p>
            <a:pPr>
              <a:lnSpc>
                <a:spcPct val="92000"/>
              </a:lnSpc>
            </a:pPr>
            <a:r>
              <a:rPr lang="en-GB" sz="1600" dirty="0"/>
              <a:t>Half of the EM radiation</a:t>
            </a:r>
          </a:p>
          <a:p>
            <a:pPr>
              <a:lnSpc>
                <a:spcPct val="92000"/>
              </a:lnSpc>
            </a:pPr>
            <a:r>
              <a:rPr lang="en-GB" sz="1600" dirty="0"/>
              <a:t>in the universe emitted</a:t>
            </a:r>
          </a:p>
          <a:p>
            <a:pPr>
              <a:lnSpc>
                <a:spcPct val="92000"/>
              </a:lnSpc>
            </a:pPr>
            <a:r>
              <a:rPr lang="en-GB" sz="1600" dirty="0"/>
              <a:t>since the BB is optical</a:t>
            </a:r>
          </a:p>
          <a:p>
            <a:pPr>
              <a:lnSpc>
                <a:spcPct val="92000"/>
              </a:lnSpc>
            </a:pPr>
            <a:r>
              <a:rPr lang="en-GB" sz="1600" dirty="0"/>
              <a:t>light from stars</a:t>
            </a:r>
          </a:p>
          <a:p>
            <a:pPr>
              <a:lnSpc>
                <a:spcPct val="92000"/>
              </a:lnSpc>
            </a:pPr>
            <a:endParaRPr lang="en-GB" sz="1600" dirty="0"/>
          </a:p>
          <a:p>
            <a:pPr>
              <a:lnSpc>
                <a:spcPct val="92000"/>
              </a:lnSpc>
            </a:pPr>
            <a:r>
              <a:rPr lang="en-GB" sz="1600" dirty="0"/>
              <a:t>Half of the EM radiation</a:t>
            </a:r>
          </a:p>
          <a:p>
            <a:pPr>
              <a:lnSpc>
                <a:spcPct val="92000"/>
              </a:lnSpc>
            </a:pPr>
            <a:r>
              <a:rPr lang="en-GB" sz="1600" dirty="0"/>
              <a:t>in the universe emitted</a:t>
            </a:r>
          </a:p>
          <a:p>
            <a:pPr>
              <a:lnSpc>
                <a:spcPct val="92000"/>
              </a:lnSpc>
            </a:pPr>
            <a:r>
              <a:rPr lang="en-GB" sz="1600" dirty="0"/>
              <a:t>since the big bang is</a:t>
            </a:r>
          </a:p>
          <a:p>
            <a:pPr>
              <a:lnSpc>
                <a:spcPct val="92000"/>
              </a:lnSpc>
            </a:pPr>
            <a:r>
              <a:rPr lang="en-GB" sz="1600" dirty="0"/>
              <a:t>THz radiation</a:t>
            </a:r>
          </a:p>
          <a:p>
            <a:pPr>
              <a:lnSpc>
                <a:spcPct val="92000"/>
              </a:lnSpc>
            </a:pPr>
            <a:endParaRPr lang="en-GB" sz="1600" dirty="0"/>
          </a:p>
          <a:p>
            <a:pPr>
              <a:lnSpc>
                <a:spcPct val="92000"/>
              </a:lnSpc>
            </a:pPr>
            <a:r>
              <a:rPr lang="en-GB" sz="1600" dirty="0"/>
              <a:t>Measuring this radiation</a:t>
            </a:r>
          </a:p>
          <a:p>
            <a:pPr>
              <a:lnSpc>
                <a:spcPct val="92000"/>
              </a:lnSpc>
            </a:pPr>
            <a:r>
              <a:rPr lang="en-GB" sz="1600" dirty="0"/>
              <a:t>Is key to understanding the</a:t>
            </a:r>
          </a:p>
          <a:p>
            <a:pPr>
              <a:lnSpc>
                <a:spcPct val="92000"/>
              </a:lnSpc>
            </a:pPr>
            <a:r>
              <a:rPr lang="en-GB" sz="1600" dirty="0"/>
              <a:t>evolution of the universe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084263"/>
            <a:ext cx="630078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1152525" y="1835150"/>
            <a:ext cx="1620838" cy="3421063"/>
          </a:xfrm>
          <a:prstGeom prst="ellipse">
            <a:avLst/>
          </a:prstGeom>
          <a:solidFill>
            <a:srgbClr val="99CCFF">
              <a:alpha val="50000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4103688" y="3095625"/>
            <a:ext cx="1620837" cy="2160588"/>
          </a:xfrm>
          <a:prstGeom prst="ellipse">
            <a:avLst/>
          </a:prstGeom>
          <a:solidFill>
            <a:srgbClr val="99CCFF">
              <a:alpha val="50000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2087563" y="3095625"/>
            <a:ext cx="1620837" cy="2160588"/>
          </a:xfrm>
          <a:prstGeom prst="ellipse">
            <a:avLst/>
          </a:prstGeom>
          <a:solidFill>
            <a:srgbClr val="99CCFF">
              <a:alpha val="50000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44463" y="5816600"/>
            <a:ext cx="541020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GB"/>
              <a:t>VLA GBT </a:t>
            </a:r>
            <a:r>
              <a:rPr lang="en-GB" sz="2000"/>
              <a:t>  </a:t>
            </a:r>
            <a:r>
              <a:rPr lang="en-GB"/>
              <a:t>PLANCK HERSCHEL</a:t>
            </a:r>
            <a:r>
              <a:rPr lang="en-GB" sz="2000"/>
              <a:t>         </a:t>
            </a:r>
            <a:r>
              <a:rPr lang="en-GB"/>
              <a:t>HUBBLE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60363" y="6445250"/>
            <a:ext cx="659765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224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6000"/>
              </a:lnSpc>
            </a:pPr>
            <a:r>
              <a:rPr lang="en-US" sz="2200"/>
              <a:t>SKA     CoRE ALMA SPICA JWST EUCLID E-ELT, etc.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539750" y="6119813"/>
            <a:ext cx="179388" cy="360362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1611313" y="6119813"/>
            <a:ext cx="198437" cy="360362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2330450" y="6119813"/>
            <a:ext cx="198438" cy="360362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3419475" y="6119813"/>
            <a:ext cx="179388" cy="360362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219700" y="6119813"/>
            <a:ext cx="720725" cy="360362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H="1">
            <a:off x="3949700" y="6119813"/>
            <a:ext cx="379413" cy="360362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  <p:bldP spid="153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r="6175"/>
          <a:stretch>
            <a:fillRect/>
          </a:stretch>
        </p:blipFill>
        <p:spPr bwMode="auto">
          <a:xfrm>
            <a:off x="161925" y="0"/>
            <a:ext cx="4751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6175" r="61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17488" y="2051050"/>
            <a:ext cx="15017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96000"/>
              </a:lnSpc>
              <a:spcBef>
                <a:spcPts val="1500"/>
              </a:spcBef>
            </a:pPr>
            <a:r>
              <a:rPr lang="en-GB" sz="2400">
                <a:solidFill>
                  <a:srgbClr val="000000"/>
                </a:solidFill>
              </a:rPr>
              <a:t>Uniform...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15900" y="4037013"/>
            <a:ext cx="12985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96000"/>
              </a:lnSpc>
              <a:spcBef>
                <a:spcPts val="1500"/>
              </a:spcBef>
            </a:pPr>
            <a:r>
              <a:rPr lang="en-GB" sz="2400">
                <a:solidFill>
                  <a:srgbClr val="000000"/>
                </a:solidFill>
              </a:rPr>
              <a:t>Dipole...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17488" y="6189663"/>
            <a:ext cx="23241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96000"/>
              </a:lnSpc>
              <a:spcBef>
                <a:spcPts val="1500"/>
              </a:spcBef>
            </a:pPr>
            <a:r>
              <a:rPr lang="en-GB" sz="2400">
                <a:solidFill>
                  <a:srgbClr val="000000"/>
                </a:solidFill>
              </a:rPr>
              <a:t>Galaxy + CMB !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37263" y="11113"/>
            <a:ext cx="20034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lnSpc>
                <a:spcPct val="96000"/>
              </a:lnSpc>
              <a:spcBef>
                <a:spcPts val="2125"/>
              </a:spcBef>
            </a:pPr>
            <a:r>
              <a:rPr lang="en-GB" sz="3400" u="sng"/>
              <a:t>The CMB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79400" y="165100"/>
            <a:ext cx="11430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6000"/>
              </a:lnSpc>
              <a:spcBef>
                <a:spcPts val="1500"/>
              </a:spcBef>
            </a:pPr>
            <a:r>
              <a:rPr lang="en-GB" sz="2400">
                <a:solidFill>
                  <a:srgbClr val="000000"/>
                </a:solidFill>
              </a:rPr>
              <a:t>COBE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116513" y="700088"/>
            <a:ext cx="37226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FF"/>
                </a:solidFill>
              </a:rPr>
              <a:t>Unlike other backgrounds,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FF"/>
                </a:solidFill>
              </a:rPr>
              <a:t>the CMB is not resolvable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FF"/>
                </a:solidFill>
              </a:rPr>
              <a:t>into individual objects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076825" y="1920875"/>
            <a:ext cx="4067175" cy="390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FF"/>
                </a:solidFill>
              </a:rPr>
              <a:t>Tiny variations in CMB: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FF"/>
                </a:solidFill>
              </a:rPr>
              <a:t> </a:t>
            </a:r>
            <a:r>
              <a:rPr lang="en-GB" sz="2400">
                <a:solidFill>
                  <a:srgbClr val="FFFFFF"/>
                </a:solidFill>
                <a:latin typeface="Symbol" charset="0"/>
              </a:rPr>
              <a:t></a:t>
            </a:r>
            <a:r>
              <a:rPr lang="en-GB" sz="2400">
                <a:solidFill>
                  <a:srgbClr val="FFFFFF"/>
                </a:solidFill>
              </a:rPr>
              <a:t>T/T ~ 100 ppm maximum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FF"/>
                </a:solidFill>
              </a:rPr>
              <a:t>Compare to earth’s surface:</a:t>
            </a:r>
          </a:p>
          <a:p>
            <a:pPr>
              <a:lnSpc>
                <a:spcPct val="8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FF"/>
                </a:solidFill>
                <a:latin typeface="Symbol" charset="0"/>
              </a:rPr>
              <a:t></a:t>
            </a:r>
            <a:r>
              <a:rPr lang="en-GB" sz="2400">
                <a:solidFill>
                  <a:srgbClr val="FFFFFF"/>
                </a:solidFill>
              </a:rPr>
              <a:t>R/R ~ 1000 ppm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>
              <a:solidFill>
                <a:srgbClr val="FFFFFF"/>
              </a:solidFill>
            </a:endParaRP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FF"/>
                </a:solidFill>
              </a:rPr>
              <a:t>Ripples in the CMB tell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FF"/>
                </a:solidFill>
              </a:rPr>
              <a:t>us about the physics of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FF"/>
                </a:solidFill>
              </a:rPr>
              <a:t>the early universe</a:t>
            </a: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>
              <a:solidFill>
                <a:srgbClr val="FFFFFF"/>
              </a:solidFill>
            </a:endParaRPr>
          </a:p>
          <a:p>
            <a:pPr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FF"/>
                </a:solidFill>
              </a:rPr>
              <a:t>Measurements from ground, balloons and space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685800" y="152401"/>
            <a:ext cx="8008939" cy="95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>
              <a:spcBef>
                <a:spcPts val="1888"/>
              </a:spcBef>
              <a:buSzPct val="99000"/>
              <a:defRPr/>
            </a:pPr>
            <a:r>
              <a:rPr lang="en-GB" sz="3200" b="1" i="1" u="sng"/>
              <a:t>History of CMB Anisotropy Measurements</a:t>
            </a:r>
          </a:p>
        </p:txBody>
      </p:sp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1371601" y="1143000"/>
            <a:ext cx="1588" cy="5181600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1295400" y="1295401"/>
            <a:ext cx="152400" cy="1588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1295400" y="4914901"/>
            <a:ext cx="152400" cy="1588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1295400" y="1760539"/>
            <a:ext cx="152400" cy="1587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1295400" y="2763839"/>
            <a:ext cx="152400" cy="1587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1295400" y="2227264"/>
            <a:ext cx="152400" cy="1587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295400" y="3302001"/>
            <a:ext cx="152400" cy="1588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1295400" y="4376739"/>
            <a:ext cx="152400" cy="1587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1295400" y="3840164"/>
            <a:ext cx="152400" cy="1587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360363" y="1143002"/>
            <a:ext cx="855663" cy="2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spcBef>
                <a:spcPts val="1051"/>
              </a:spcBef>
              <a:buClr>
                <a:srgbClr val="000099"/>
              </a:buClr>
              <a:defRPr/>
            </a:pPr>
            <a:r>
              <a:rPr lang="en-GB" sz="1400" dirty="0">
                <a:solidFill>
                  <a:schemeClr val="bg1"/>
                </a:solidFill>
              </a:rPr>
              <a:t>1965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60363" y="1608140"/>
            <a:ext cx="855663" cy="2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spcBef>
                <a:spcPts val="1051"/>
              </a:spcBef>
              <a:buClr>
                <a:srgbClr val="000099"/>
              </a:buClr>
              <a:defRPr/>
            </a:pPr>
            <a:r>
              <a:rPr lang="en-GB" sz="1400">
                <a:solidFill>
                  <a:schemeClr val="bg1"/>
                </a:solidFill>
              </a:rPr>
              <a:t>1970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360363" y="2074865"/>
            <a:ext cx="855663" cy="2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spcBef>
                <a:spcPts val="1051"/>
              </a:spcBef>
              <a:buClr>
                <a:srgbClr val="000099"/>
              </a:buClr>
              <a:defRPr/>
            </a:pPr>
            <a:r>
              <a:rPr lang="en-GB" sz="1400">
                <a:solidFill>
                  <a:schemeClr val="bg1"/>
                </a:solidFill>
              </a:rPr>
              <a:t>1975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360363" y="2611440"/>
            <a:ext cx="855663" cy="2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spcBef>
                <a:spcPts val="1051"/>
              </a:spcBef>
              <a:buClr>
                <a:srgbClr val="000099"/>
              </a:buClr>
              <a:defRPr/>
            </a:pPr>
            <a:r>
              <a:rPr lang="en-GB" sz="1400">
                <a:solidFill>
                  <a:schemeClr val="bg1"/>
                </a:solidFill>
              </a:rPr>
              <a:t>1980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360363" y="3149602"/>
            <a:ext cx="855663" cy="2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spcBef>
                <a:spcPts val="1051"/>
              </a:spcBef>
              <a:buClr>
                <a:srgbClr val="000099"/>
              </a:buClr>
              <a:defRPr/>
            </a:pPr>
            <a:r>
              <a:rPr lang="en-GB" sz="1400">
                <a:solidFill>
                  <a:schemeClr val="bg1"/>
                </a:solidFill>
              </a:rPr>
              <a:t>1985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60363" y="3687765"/>
            <a:ext cx="855663" cy="2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spcBef>
                <a:spcPts val="1051"/>
              </a:spcBef>
              <a:buClr>
                <a:srgbClr val="000099"/>
              </a:buClr>
              <a:defRPr/>
            </a:pPr>
            <a:r>
              <a:rPr lang="en-GB" sz="1400">
                <a:solidFill>
                  <a:schemeClr val="bg1"/>
                </a:solidFill>
              </a:rPr>
              <a:t>1990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360363" y="4224340"/>
            <a:ext cx="855663" cy="2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spcBef>
                <a:spcPts val="1051"/>
              </a:spcBef>
              <a:buClr>
                <a:srgbClr val="000099"/>
              </a:buClr>
              <a:defRPr/>
            </a:pPr>
            <a:r>
              <a:rPr lang="en-GB" sz="1400">
                <a:solidFill>
                  <a:schemeClr val="bg1"/>
                </a:solidFill>
              </a:rPr>
              <a:t>1995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60363" y="4762502"/>
            <a:ext cx="855663" cy="2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spcBef>
                <a:spcPts val="1051"/>
              </a:spcBef>
              <a:buClr>
                <a:srgbClr val="000099"/>
              </a:buClr>
              <a:defRPr/>
            </a:pPr>
            <a:r>
              <a:rPr lang="en-GB" sz="140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1600201" y="1155700"/>
            <a:ext cx="4340225" cy="36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413"/>
              </a:spcBef>
              <a:defRPr/>
            </a:pPr>
            <a:r>
              <a:rPr lang="en-GB" sz="2000"/>
              <a:t>Penzias &amp; Wilson discover CMB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1676401" y="3687763"/>
            <a:ext cx="5559425" cy="36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413"/>
              </a:spcBef>
              <a:defRPr/>
            </a:pPr>
            <a:r>
              <a:rPr lang="en-GB" sz="2000"/>
              <a:t>COBE-DMR makes first all sky CMB map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1744665" y="4281488"/>
            <a:ext cx="5864225" cy="36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413"/>
              </a:spcBef>
              <a:defRPr/>
            </a:pPr>
            <a:r>
              <a:rPr lang="en-GB" sz="2000" dirty="0">
                <a:solidFill>
                  <a:srgbClr val="FFFF00"/>
                </a:solidFill>
              </a:rPr>
              <a:t>First detailed images of </a:t>
            </a:r>
            <a:r>
              <a:rPr lang="en-GB" sz="2000" dirty="0">
                <a:solidFill>
                  <a:srgbClr val="FFFF00"/>
                </a:solidFill>
              </a:rPr>
              <a:t>CMB, B98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12310" name="Freeform 22"/>
          <p:cNvSpPr>
            <a:spLocks noChangeArrowheads="1"/>
          </p:cNvSpPr>
          <p:nvPr/>
        </p:nvSpPr>
        <p:spPr bwMode="auto">
          <a:xfrm>
            <a:off x="1828801" y="1600200"/>
            <a:ext cx="225425" cy="2000251"/>
          </a:xfrm>
          <a:custGeom>
            <a:avLst/>
            <a:gdLst>
              <a:gd name="T0" fmla="*/ 0 w 632"/>
              <a:gd name="T1" fmla="*/ 6769 h 6770"/>
              <a:gd name="T2" fmla="*/ 316 w 632"/>
              <a:gd name="T3" fmla="*/ 6092 h 6770"/>
              <a:gd name="T4" fmla="*/ 316 w 632"/>
              <a:gd name="T5" fmla="*/ 4064 h 6770"/>
              <a:gd name="T6" fmla="*/ 631 w 632"/>
              <a:gd name="T7" fmla="*/ 3386 h 6770"/>
              <a:gd name="T8" fmla="*/ 316 w 632"/>
              <a:gd name="T9" fmla="*/ 2709 h 6770"/>
              <a:gd name="T10" fmla="*/ 316 w 632"/>
              <a:gd name="T11" fmla="*/ 677 h 6770"/>
              <a:gd name="T12" fmla="*/ 0 w 632"/>
              <a:gd name="T13" fmla="*/ 0 h 6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2" h="6770">
                <a:moveTo>
                  <a:pt x="0" y="6769"/>
                </a:moveTo>
                <a:cubicBezTo>
                  <a:pt x="158" y="6769"/>
                  <a:pt x="316" y="6434"/>
                  <a:pt x="316" y="6092"/>
                </a:cubicBezTo>
                <a:cubicBezTo>
                  <a:pt x="316" y="6092"/>
                  <a:pt x="316" y="4064"/>
                  <a:pt x="316" y="4064"/>
                </a:cubicBezTo>
                <a:cubicBezTo>
                  <a:pt x="316" y="3725"/>
                  <a:pt x="473" y="3386"/>
                  <a:pt x="631" y="3386"/>
                </a:cubicBezTo>
                <a:cubicBezTo>
                  <a:pt x="473" y="3386"/>
                  <a:pt x="316" y="3048"/>
                  <a:pt x="316" y="2709"/>
                </a:cubicBezTo>
                <a:cubicBezTo>
                  <a:pt x="316" y="2709"/>
                  <a:pt x="316" y="677"/>
                  <a:pt x="316" y="677"/>
                </a:cubicBezTo>
                <a:cubicBezTo>
                  <a:pt x="316" y="342"/>
                  <a:pt x="158" y="0"/>
                  <a:pt x="0" y="0"/>
                </a:cubicBezTo>
              </a:path>
            </a:pathLst>
          </a:custGeom>
          <a:noFill/>
          <a:ln w="936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2209801" y="2370139"/>
            <a:ext cx="4187825" cy="36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413"/>
              </a:spcBef>
              <a:defRPr/>
            </a:pPr>
            <a:r>
              <a:rPr lang="en-GB" sz="2000"/>
              <a:t>The age of upper limits</a:t>
            </a: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1747840" y="4654551"/>
            <a:ext cx="5178425" cy="36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413"/>
              </a:spcBef>
              <a:defRPr/>
            </a:pPr>
            <a:r>
              <a:rPr lang="en-GB" sz="2000" dirty="0">
                <a:solidFill>
                  <a:srgbClr val="FFFF00"/>
                </a:solidFill>
              </a:rPr>
              <a:t>Evidence for 'flat' universe </a:t>
            </a:r>
            <a:r>
              <a:rPr lang="en-GB" sz="1400" dirty="0">
                <a:solidFill>
                  <a:srgbClr val="FFFF00"/>
                </a:solidFill>
              </a:rPr>
              <a:t>B98, MAXIMA, </a:t>
            </a:r>
            <a:r>
              <a:rPr lang="en-GB" sz="1400" dirty="0" err="1">
                <a:solidFill>
                  <a:srgbClr val="FFFF00"/>
                </a:solidFill>
              </a:rPr>
              <a:t>ToCo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1852614" y="5554663"/>
            <a:ext cx="2282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400"/>
          </a:p>
        </p:txBody>
      </p:sp>
      <p:sp>
        <p:nvSpPr>
          <p:cNvPr id="12314" name="Line 26"/>
          <p:cNvSpPr>
            <a:spLocks noChangeShapeType="1"/>
          </p:cNvSpPr>
          <p:nvPr/>
        </p:nvSpPr>
        <p:spPr bwMode="auto">
          <a:xfrm flipV="1">
            <a:off x="1371601" y="4676775"/>
            <a:ext cx="428625" cy="165100"/>
          </a:xfrm>
          <a:prstGeom prst="line">
            <a:avLst/>
          </a:prstGeom>
          <a:noFill/>
          <a:ln w="936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315" name="Line 27"/>
          <p:cNvSpPr>
            <a:spLocks noChangeShapeType="1"/>
          </p:cNvSpPr>
          <p:nvPr/>
        </p:nvSpPr>
        <p:spPr bwMode="auto">
          <a:xfrm>
            <a:off x="1371600" y="3916364"/>
            <a:ext cx="381000" cy="1587"/>
          </a:xfrm>
          <a:prstGeom prst="line">
            <a:avLst/>
          </a:prstGeom>
          <a:noFill/>
          <a:ln w="936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316" name="Line 28"/>
          <p:cNvSpPr>
            <a:spLocks noChangeShapeType="1"/>
          </p:cNvSpPr>
          <p:nvPr/>
        </p:nvSpPr>
        <p:spPr bwMode="auto">
          <a:xfrm>
            <a:off x="1447800" y="1295401"/>
            <a:ext cx="228600" cy="1588"/>
          </a:xfrm>
          <a:prstGeom prst="line">
            <a:avLst/>
          </a:prstGeom>
          <a:noFill/>
          <a:ln w="936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2317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838201"/>
            <a:ext cx="1300163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318" name="Text Box 30"/>
          <p:cNvSpPr txBox="1">
            <a:spLocks noChangeArrowheads="1"/>
          </p:cNvSpPr>
          <p:nvPr/>
        </p:nvSpPr>
        <p:spPr bwMode="auto">
          <a:xfrm>
            <a:off x="1852614" y="5159375"/>
            <a:ext cx="5178425" cy="36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413"/>
              </a:spcBef>
              <a:defRPr/>
            </a:pPr>
            <a:r>
              <a:rPr lang="en-GB" sz="2000" dirty="0">
                <a:solidFill>
                  <a:srgbClr val="FFFF00"/>
                </a:solidFill>
              </a:rPr>
              <a:t>Polarisation anisotropy </a:t>
            </a:r>
            <a:r>
              <a:rPr lang="en-GB" sz="2000" dirty="0">
                <a:solidFill>
                  <a:srgbClr val="FFFF00"/>
                </a:solidFill>
              </a:rPr>
              <a:t>detected, DASI, B2K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360363" y="5643565"/>
            <a:ext cx="855663" cy="2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spcBef>
                <a:spcPts val="1051"/>
              </a:spcBef>
              <a:buClr>
                <a:srgbClr val="000099"/>
              </a:buClr>
              <a:defRPr/>
            </a:pPr>
            <a:r>
              <a:rPr lang="en-GB" sz="1400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2320" name="Line 32"/>
          <p:cNvSpPr>
            <a:spLocks noChangeShapeType="1"/>
          </p:cNvSpPr>
          <p:nvPr/>
        </p:nvSpPr>
        <p:spPr bwMode="auto">
          <a:xfrm>
            <a:off x="1371601" y="5295902"/>
            <a:ext cx="428625" cy="104775"/>
          </a:xfrm>
          <a:prstGeom prst="line">
            <a:avLst/>
          </a:prstGeom>
          <a:noFill/>
          <a:ln w="936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1981201" y="1612900"/>
            <a:ext cx="4492625" cy="36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413"/>
              </a:spcBef>
              <a:defRPr/>
            </a:pPr>
            <a:r>
              <a:rPr lang="en-GB" sz="2000"/>
              <a:t>CMB dipole discovered at +-3 mK</a:t>
            </a:r>
          </a:p>
        </p:txBody>
      </p:sp>
      <p:sp>
        <p:nvSpPr>
          <p:cNvPr id="12322" name="Line 34"/>
          <p:cNvSpPr>
            <a:spLocks noChangeShapeType="1"/>
          </p:cNvSpPr>
          <p:nvPr/>
        </p:nvSpPr>
        <p:spPr bwMode="auto">
          <a:xfrm>
            <a:off x="1371600" y="1841501"/>
            <a:ext cx="457200" cy="1588"/>
          </a:xfrm>
          <a:prstGeom prst="line">
            <a:avLst/>
          </a:prstGeom>
          <a:noFill/>
          <a:ln w="936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323" name="Line 35"/>
          <p:cNvSpPr>
            <a:spLocks noChangeShapeType="1"/>
          </p:cNvSpPr>
          <p:nvPr/>
        </p:nvSpPr>
        <p:spPr bwMode="auto">
          <a:xfrm>
            <a:off x="1295400" y="5815013"/>
            <a:ext cx="152400" cy="1587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324" name="Text Box 36"/>
          <p:cNvSpPr txBox="1">
            <a:spLocks noChangeArrowheads="1"/>
          </p:cNvSpPr>
          <p:nvPr/>
        </p:nvSpPr>
        <p:spPr bwMode="auto">
          <a:xfrm>
            <a:off x="2160589" y="2879726"/>
            <a:ext cx="5178425" cy="41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413"/>
              </a:spcBef>
              <a:defRPr/>
            </a:pPr>
            <a:r>
              <a:rPr lang="en-GB" sz="2400">
                <a:solidFill>
                  <a:srgbClr val="FF0000"/>
                </a:solidFill>
              </a:rPr>
              <a:t>Nobel prize for CMB discovery</a:t>
            </a:r>
          </a:p>
        </p:txBody>
      </p:sp>
      <p:sp>
        <p:nvSpPr>
          <p:cNvPr id="12325" name="Line 37"/>
          <p:cNvSpPr>
            <a:spLocks noChangeShapeType="1"/>
          </p:cNvSpPr>
          <p:nvPr/>
        </p:nvSpPr>
        <p:spPr bwMode="auto">
          <a:xfrm>
            <a:off x="1371601" y="2579689"/>
            <a:ext cx="788988" cy="481012"/>
          </a:xfrm>
          <a:prstGeom prst="line">
            <a:avLst/>
          </a:prstGeom>
          <a:noFill/>
          <a:ln w="936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326" name="Text Box 38"/>
          <p:cNvSpPr txBox="1">
            <a:spLocks noChangeArrowheads="1"/>
          </p:cNvSpPr>
          <p:nvPr/>
        </p:nvSpPr>
        <p:spPr bwMode="auto">
          <a:xfrm>
            <a:off x="1820864" y="5522914"/>
            <a:ext cx="5919787" cy="36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413"/>
              </a:spcBef>
              <a:defRPr/>
            </a:pPr>
            <a:r>
              <a:rPr lang="en-GB" sz="2000"/>
              <a:t>WMAP makes improved all-sky CMB maps</a:t>
            </a:r>
          </a:p>
        </p:txBody>
      </p:sp>
      <p:sp>
        <p:nvSpPr>
          <p:cNvPr id="12327" name="Line 39"/>
          <p:cNvSpPr>
            <a:spLocks noChangeShapeType="1"/>
          </p:cNvSpPr>
          <p:nvPr/>
        </p:nvSpPr>
        <p:spPr bwMode="auto">
          <a:xfrm>
            <a:off x="1371601" y="5619751"/>
            <a:ext cx="428625" cy="104775"/>
          </a:xfrm>
          <a:prstGeom prst="line">
            <a:avLst/>
          </a:prstGeom>
          <a:noFill/>
          <a:ln w="936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328" name="Text Box 40"/>
          <p:cNvSpPr txBox="1">
            <a:spLocks noChangeArrowheads="1"/>
          </p:cNvSpPr>
          <p:nvPr/>
        </p:nvSpPr>
        <p:spPr bwMode="auto">
          <a:xfrm>
            <a:off x="1871665" y="5868990"/>
            <a:ext cx="5178425" cy="41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413"/>
              </a:spcBef>
              <a:defRPr/>
            </a:pPr>
            <a:r>
              <a:rPr lang="en-GB" sz="2400">
                <a:solidFill>
                  <a:srgbClr val="FF0000"/>
                </a:solidFill>
              </a:rPr>
              <a:t>Nobel prize for COBE leaders</a:t>
            </a:r>
          </a:p>
        </p:txBody>
      </p:sp>
      <p:sp>
        <p:nvSpPr>
          <p:cNvPr id="12329" name="Line 41"/>
          <p:cNvSpPr>
            <a:spLocks noChangeShapeType="1"/>
          </p:cNvSpPr>
          <p:nvPr/>
        </p:nvSpPr>
        <p:spPr bwMode="auto">
          <a:xfrm>
            <a:off x="1371601" y="5943602"/>
            <a:ext cx="428625" cy="104775"/>
          </a:xfrm>
          <a:prstGeom prst="line">
            <a:avLst/>
          </a:prstGeom>
          <a:noFill/>
          <a:ln w="936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217488" y="6229352"/>
            <a:ext cx="6411913" cy="41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defTabSz="449263" fontAlgn="base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413"/>
              </a:spcBef>
              <a:defRPr/>
            </a:pPr>
            <a:r>
              <a:rPr lang="en-GB" sz="2400"/>
              <a:t>2009: Launch of </a:t>
            </a:r>
            <a:r>
              <a:rPr lang="en-GB" sz="2400"/>
              <a:t>PLANCK and HERSCHEL</a:t>
            </a:r>
            <a:endParaRPr lang="en-GB" sz="2400"/>
          </a:p>
        </p:txBody>
      </p:sp>
      <p:pic>
        <p:nvPicPr>
          <p:cNvPr id="12331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581400"/>
            <a:ext cx="21605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332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2" y="2362201"/>
            <a:ext cx="23399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4" t="6669" r="5730" b="26663"/>
          <a:stretch/>
        </p:blipFill>
        <p:spPr bwMode="auto">
          <a:xfrm>
            <a:off x="7050088" y="5029200"/>
            <a:ext cx="1408112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36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 descr="m16_fir.png"/>
          <p:cNvPicPr preferRelativeResize="0"/>
          <p:nvPr/>
        </p:nvPicPr>
        <p:blipFill rotWithShape="1">
          <a:blip r:embed="rId3">
            <a:alphaModFix/>
          </a:blip>
          <a:srcRect l="15318" t="7295" r="18196" b="18183"/>
          <a:stretch/>
        </p:blipFill>
        <p:spPr>
          <a:xfrm rot="-1799994">
            <a:off x="5251621" y="1885885"/>
            <a:ext cx="3168107" cy="357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 descr="M16_HS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1103994"/>
            <a:ext cx="4874175" cy="480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6"/>
          <p:cNvSpPr txBox="1"/>
          <p:nvPr/>
        </p:nvSpPr>
        <p:spPr>
          <a:xfrm>
            <a:off x="602975" y="87989"/>
            <a:ext cx="79311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>
                <a:solidFill>
                  <a:srgbClr val="FFFF00"/>
                </a:solidFill>
                <a:latin typeface="Proxima Nova"/>
                <a:ea typeface="Proxima Nova"/>
                <a:cs typeface="Proxima Nova"/>
                <a:sym typeface="Proxima Nova"/>
              </a:rPr>
              <a:t>Why Submillimeter/Far-infrared Astronomy?</a:t>
            </a:r>
            <a:endParaRPr sz="3000" b="1" dirty="0">
              <a:solidFill>
                <a:srgbClr val="FFFF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endParaRPr sz="2300" b="1" dirty="0">
              <a:solidFill>
                <a:srgbClr val="00FF00"/>
              </a:solidFill>
            </a:endParaRPr>
          </a:p>
        </p:txBody>
      </p:sp>
      <p:sp>
        <p:nvSpPr>
          <p:cNvPr id="145" name="Google Shape;145;p26"/>
          <p:cNvSpPr txBox="1"/>
          <p:nvPr/>
        </p:nvSpPr>
        <p:spPr>
          <a:xfrm>
            <a:off x="278910" y="5889283"/>
            <a:ext cx="27627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Image credit: Hester &amp; Scowen</a:t>
            </a:r>
            <a:endParaRPr sz="12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6" name="Google Shape;146;p26"/>
          <p:cNvSpPr txBox="1"/>
          <p:nvPr/>
        </p:nvSpPr>
        <p:spPr>
          <a:xfrm>
            <a:off x="5053500" y="1464019"/>
            <a:ext cx="26016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Image credit: ESA/Herschel</a:t>
            </a:r>
            <a:endParaRPr sz="12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7" name="Google Shape;147;p26"/>
          <p:cNvSpPr txBox="1"/>
          <p:nvPr/>
        </p:nvSpPr>
        <p:spPr>
          <a:xfrm>
            <a:off x="5602665" y="5476063"/>
            <a:ext cx="33867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And radiates in the sub-mm/far-infrared</a:t>
            </a:r>
            <a:endParaRPr sz="2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8" name="Google Shape;148;p26"/>
          <p:cNvSpPr txBox="1"/>
          <p:nvPr/>
        </p:nvSpPr>
        <p:spPr>
          <a:xfrm>
            <a:off x="318449" y="2184480"/>
            <a:ext cx="39165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Dust </a:t>
            </a:r>
            <a:r>
              <a:rPr lang="en-US" sz="2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absorbs</a:t>
            </a:r>
            <a:r>
              <a:rPr lang="en" sz="2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optical, UV and near-infrared light</a:t>
            </a:r>
            <a:endParaRPr sz="2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49" name="Google Shape;149;p26"/>
          <p:cNvCxnSpPr/>
          <p:nvPr/>
        </p:nvCxnSpPr>
        <p:spPr>
          <a:xfrm flipH="1">
            <a:off x="4863601" y="3487768"/>
            <a:ext cx="1490700" cy="2383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" name="Google Shape;150;p26"/>
          <p:cNvSpPr/>
          <p:nvPr/>
        </p:nvSpPr>
        <p:spPr>
          <a:xfrm>
            <a:off x="6363375" y="2605568"/>
            <a:ext cx="1131600" cy="89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/>
          </a:p>
        </p:txBody>
      </p:sp>
      <p:cxnSp>
        <p:nvCxnSpPr>
          <p:cNvPr id="151" name="Google Shape;151;p26"/>
          <p:cNvCxnSpPr/>
          <p:nvPr/>
        </p:nvCxnSpPr>
        <p:spPr>
          <a:xfrm rot="10800000">
            <a:off x="2450175" y="1642818"/>
            <a:ext cx="3918900" cy="974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127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089334"/>
            <a:ext cx="8520600" cy="572700"/>
          </a:xfrm>
        </p:spPr>
        <p:txBody>
          <a:bodyPr/>
          <a:lstStyle/>
          <a:p>
            <a:r>
              <a:rPr lang="en-US" dirty="0" smtClean="0"/>
              <a:t>Because stars are like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7" name="Picture 4" descr="ttps://encrypted-tbn0.gstatic.com/images?q=tbn:ANd9GcSq-BkCAGrQhvocB0GSZyYPIj6DkXJwziabq_CTbMjBVkJtDR38J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757" y="3788789"/>
            <a:ext cx="1175657" cy="11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ＭＳ Ｐゴシック"/>
        <a:cs typeface="Arial"/>
      </a:majorFont>
      <a:minorFont>
        <a:latin typeface="Tahom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Verdana"/>
        <a:ea typeface="ＭＳ Ｐゴシック"/>
        <a:cs typeface="MS Gothic"/>
      </a:majorFont>
      <a:minorFont>
        <a:latin typeface="Verdana"/>
        <a:ea typeface="ＭＳ Ｐゴシック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45637</TotalTime>
  <Words>1674</Words>
  <Application>Microsoft Macintosh PowerPoint</Application>
  <PresentationFormat>On-screen Show (4:3)</PresentationFormat>
  <Paragraphs>305</Paragraphs>
  <Slides>38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MS Gothic</vt:lpstr>
      <vt:lpstr>ＭＳ Ｐゴシック</vt:lpstr>
      <vt:lpstr>Proxima Nova</vt:lpstr>
      <vt:lpstr>Symbol</vt:lpstr>
      <vt:lpstr>Tahoma</vt:lpstr>
      <vt:lpstr>Times New Roman</vt:lpstr>
      <vt:lpstr>Verdana</vt:lpstr>
      <vt:lpstr>Wingdings</vt:lpstr>
      <vt:lpstr>Arial</vt:lpstr>
      <vt:lpstr>Office Theme</vt:lpstr>
      <vt:lpstr>Office Theme</vt:lpstr>
      <vt:lpstr>Office Theme</vt:lpstr>
      <vt:lpstr>Readout systems for large arrays of superconducting resonators for astronomical imaging and spectroscopy</vt:lpstr>
      <vt:lpstr>Readout systems for large arrays of superconducting resonators for astronomical imaging and spectroscopy</vt:lpstr>
      <vt:lpstr>Questions in cosmology: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Because stars are like…</vt:lpstr>
      <vt:lpstr>Cigars</vt:lpstr>
      <vt:lpstr>PowerPoint Presentation</vt:lpstr>
      <vt:lpstr>PowerPoint Presentation</vt:lpstr>
      <vt:lpstr>PowerPoint Presentation</vt:lpstr>
      <vt:lpstr>PowerPoint Presentation</vt:lpstr>
      <vt:lpstr>Rosette Nebula: HERSCHEL SPIRE</vt:lpstr>
      <vt:lpstr>Rosette Nebula: HERSCHEL SPIRE</vt:lpstr>
      <vt:lpstr>Technical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BLAST-TNG uses Lumped Element Kinetic Inductance Detectors (KIDs)</vt:lpstr>
      <vt:lpstr>ROACH-2 FIR KID Array Readout System: Developed for BLAST-TNG balloon-borne instrument - Based on similar readout developed for Optical KIDs (Mazin, et al.) optimized for mm-wave/FIR arrays</vt:lpstr>
      <vt:lpstr>Microwave multiplexing KIDs</vt:lpstr>
      <vt:lpstr>Readout: Cryogenic LNAs from 0.1-2 GHz</vt:lpstr>
      <vt:lpstr>PowerPoint Presentation</vt:lpstr>
      <vt:lpstr>PowerPoint Presentation</vt:lpstr>
      <vt:lpstr>PowerPoint Presentation</vt:lpstr>
      <vt:lpstr>ROACH2 BLAST-TNG 250μm Array Optical Test at NIST NIST, December, 2016</vt:lpstr>
      <vt:lpstr>ROACH2 BLAST-TNG 250μm Array Readout Power Optimization in Antarctica NIST, December, 2016</vt:lpstr>
      <vt:lpstr>Microwave multiplexing KIDs – ROACH2</vt:lpstr>
      <vt:lpstr>Microwave multiplexing TESs</vt:lpstr>
      <vt:lpstr>Xilinx Ultrascale+ FPGAs available now 16 GHz DAC and ADC at 25 W total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Herschel &amp; Planck Missions</dc:title>
  <cp:lastModifiedBy>pmauskop@gmail.com</cp:lastModifiedBy>
  <cp:revision>82</cp:revision>
  <cp:lastPrinted>1601-01-01T00:00:00Z</cp:lastPrinted>
  <dcterms:created xsi:type="dcterms:W3CDTF">1601-01-01T00:00:00Z</dcterms:created>
  <dcterms:modified xsi:type="dcterms:W3CDTF">2019-07-23T12:27:06Z</dcterms:modified>
</cp:coreProperties>
</file>