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63" r:id="rId4"/>
    <p:sldId id="266" r:id="rId5"/>
    <p:sldId id="264" r:id="rId6"/>
    <p:sldId id="267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2" autoAdjust="0"/>
    <p:restoredTop sz="94660"/>
  </p:normalViewPr>
  <p:slideViewPr>
    <p:cSldViewPr>
      <p:cViewPr varScale="1">
        <p:scale>
          <a:sx n="64" d="100"/>
          <a:sy n="64" d="100"/>
        </p:scale>
        <p:origin x="-114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9A939-829C-496B-BA70-583EBB18868E}" type="datetimeFigureOut">
              <a:rPr lang="en-US" smtClean="0"/>
              <a:pPr/>
              <a:t>3/16/2018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44AF4-4776-4C0D-8093-9624861782DC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44AF4-4776-4C0D-8093-9624861782D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it-IT" smtClean="0"/>
              <a:t>06/12/2017</a:t>
            </a:r>
            <a:endParaRPr lang="en-US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Foglio_di_lavoro_di_Microsoft_Office_Excel1.xlsx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Foglio_di_lavoro_di_Microsoft_Office_Excel2.xlsx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5904656"/>
          </a:xfrm>
        </p:spPr>
        <p:txBody>
          <a:bodyPr>
            <a:normAutofit/>
          </a:bodyPr>
          <a:lstStyle/>
          <a:p>
            <a:pPr algn="ctr"/>
            <a:r>
              <a:rPr lang="en-US" sz="5400" dirty="0" err="1" smtClean="0"/>
              <a:t>Stato</a:t>
            </a:r>
            <a:r>
              <a:rPr lang="en-US" sz="5400" dirty="0" smtClean="0"/>
              <a:t> XPR</a:t>
            </a:r>
            <a:br>
              <a:rPr lang="en-US" sz="5400" dirty="0" smtClean="0"/>
            </a:br>
            <a:r>
              <a:rPr lang="en-US" sz="4400" dirty="0" err="1" smtClean="0"/>
              <a:t>Gare</a:t>
            </a:r>
            <a:r>
              <a:rPr lang="en-US" sz="4400" dirty="0" smtClean="0"/>
              <a:t> </a:t>
            </a:r>
            <a:r>
              <a:rPr lang="en-US" sz="4400" dirty="0" err="1" smtClean="0"/>
              <a:t>ed</a:t>
            </a:r>
            <a:r>
              <a:rPr lang="en-US" sz="4400" dirty="0" smtClean="0"/>
              <a:t> </a:t>
            </a:r>
            <a:r>
              <a:rPr lang="en-US" sz="4400" dirty="0" err="1" smtClean="0"/>
              <a:t>ordini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16 </a:t>
            </a:r>
            <a:r>
              <a:rPr lang="en-US" sz="3200" dirty="0" err="1" smtClean="0"/>
              <a:t>marzo</a:t>
            </a:r>
            <a:r>
              <a:rPr lang="en-US" sz="3200" dirty="0" smtClean="0"/>
              <a:t> </a:t>
            </a:r>
            <a:r>
              <a:rPr lang="en-US" sz="3200" dirty="0" smtClean="0"/>
              <a:t>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A. Lanza – INFN Pavia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Autofit/>
          </a:bodyPr>
          <a:lstStyle/>
          <a:p>
            <a:r>
              <a:rPr lang="it-IT" sz="3600" b="1" dirty="0" smtClean="0"/>
              <a:t>Situazione delle commesse in corso</a:t>
            </a:r>
            <a:endParaRPr lang="it-IT" sz="36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06/12/2017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51520" y="980728"/>
            <a:ext cx="8568952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 err="1" smtClean="0"/>
              <a:t>Impianto</a:t>
            </a:r>
            <a:r>
              <a:rPr lang="en-US" sz="2000" dirty="0" smtClean="0"/>
              <a:t> </a:t>
            </a:r>
            <a:r>
              <a:rPr lang="en-US" sz="2000" dirty="0" err="1" smtClean="0"/>
              <a:t>elettrico</a:t>
            </a:r>
            <a:r>
              <a:rPr lang="en-US" sz="2000" dirty="0" smtClean="0"/>
              <a:t> (ESA </a:t>
            </a:r>
            <a:r>
              <a:rPr lang="en-US" sz="2000" dirty="0" err="1" smtClean="0"/>
              <a:t>Electromech</a:t>
            </a:r>
            <a:r>
              <a:rPr lang="en-US" sz="2000" dirty="0" smtClean="0"/>
              <a:t>). </a:t>
            </a:r>
            <a:r>
              <a:rPr lang="en-US" sz="2000" dirty="0" err="1" smtClean="0"/>
              <a:t>Commessa</a:t>
            </a:r>
            <a:r>
              <a:rPr lang="en-US" sz="2000" dirty="0" smtClean="0"/>
              <a:t> </a:t>
            </a:r>
            <a:r>
              <a:rPr lang="en-US" sz="2000" dirty="0" err="1" smtClean="0"/>
              <a:t>aperta</a:t>
            </a:r>
            <a:r>
              <a:rPr lang="en-US" sz="2000" dirty="0" smtClean="0"/>
              <a:t> </a:t>
            </a:r>
            <a:r>
              <a:rPr lang="en-US" sz="2000" dirty="0" err="1" smtClean="0"/>
              <a:t>dal</a:t>
            </a:r>
            <a:r>
              <a:rPr lang="en-US" sz="2000" dirty="0" smtClean="0"/>
              <a:t> </a:t>
            </a:r>
            <a:r>
              <a:rPr lang="en-US" sz="2000" dirty="0" err="1" smtClean="0"/>
              <a:t>luglio</a:t>
            </a:r>
            <a:r>
              <a:rPr lang="en-US" sz="2000" dirty="0" smtClean="0"/>
              <a:t> 2016. E’ </a:t>
            </a:r>
            <a:r>
              <a:rPr lang="en-US" sz="2000" dirty="0" err="1" smtClean="0"/>
              <a:t>stata</a:t>
            </a:r>
            <a:r>
              <a:rPr lang="en-US" sz="2000" dirty="0" smtClean="0"/>
              <a:t> </a:t>
            </a:r>
            <a:r>
              <a:rPr lang="en-US" sz="2000" dirty="0" err="1" smtClean="0"/>
              <a:t>sospesa</a:t>
            </a:r>
            <a:r>
              <a:rPr lang="en-US" sz="2000" dirty="0" smtClean="0"/>
              <a:t> </a:t>
            </a:r>
            <a:r>
              <a:rPr lang="en-US" sz="2000" dirty="0" err="1" smtClean="0"/>
              <a:t>quattro</a:t>
            </a:r>
            <a:r>
              <a:rPr lang="en-US" sz="2000" dirty="0" smtClean="0"/>
              <a:t> </a:t>
            </a:r>
            <a:r>
              <a:rPr lang="en-US" sz="2000" dirty="0" err="1" smtClean="0"/>
              <a:t>mesi</a:t>
            </a:r>
            <a:r>
              <a:rPr lang="en-US" sz="2000" dirty="0" smtClean="0"/>
              <a:t> </a:t>
            </a:r>
            <a:r>
              <a:rPr lang="en-US" sz="2000" dirty="0" err="1" smtClean="0"/>
              <a:t>nel</a:t>
            </a:r>
            <a:r>
              <a:rPr lang="en-US" sz="2000" dirty="0" smtClean="0"/>
              <a:t> 2017 per </a:t>
            </a:r>
            <a:r>
              <a:rPr lang="en-US" sz="2000" dirty="0" err="1" smtClean="0"/>
              <a:t>consentire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ritardare</a:t>
            </a:r>
            <a:r>
              <a:rPr lang="en-US" sz="2000" dirty="0" smtClean="0"/>
              <a:t> la </a:t>
            </a:r>
            <a:r>
              <a:rPr lang="en-US" sz="2000" dirty="0" err="1" smtClean="0"/>
              <a:t>chiusura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fornitura</a:t>
            </a:r>
            <a:r>
              <a:rPr lang="en-US" sz="2000" dirty="0" smtClean="0"/>
              <a:t> </a:t>
            </a:r>
            <a:r>
              <a:rPr lang="en-US" sz="2000" dirty="0" err="1" smtClean="0"/>
              <a:t>alla</a:t>
            </a:r>
            <a:r>
              <a:rPr lang="en-US" sz="2000" dirty="0" smtClean="0"/>
              <a:t> fine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aprile</a:t>
            </a:r>
            <a:r>
              <a:rPr lang="en-US" sz="2000" dirty="0" smtClean="0"/>
              <a:t> 2018. Non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possibili</a:t>
            </a:r>
            <a:r>
              <a:rPr lang="en-US" sz="2000" dirty="0" smtClean="0"/>
              <a:t> </a:t>
            </a:r>
            <a:r>
              <a:rPr lang="en-US" sz="2000" dirty="0" err="1" smtClean="0"/>
              <a:t>altre</a:t>
            </a:r>
            <a:r>
              <a:rPr lang="en-US" sz="2000" dirty="0" smtClean="0"/>
              <a:t> </a:t>
            </a:r>
            <a:r>
              <a:rPr lang="en-US" sz="2000" dirty="0" err="1" smtClean="0"/>
              <a:t>sospensioni</a:t>
            </a:r>
            <a:r>
              <a:rPr lang="en-US" sz="2000" dirty="0" smtClean="0"/>
              <a:t>, </a:t>
            </a:r>
            <a:r>
              <a:rPr lang="en-US" sz="2000" dirty="0" err="1" smtClean="0"/>
              <a:t>quindi</a:t>
            </a:r>
            <a:r>
              <a:rPr lang="en-US" sz="2000" dirty="0" smtClean="0"/>
              <a:t> se la </a:t>
            </a:r>
            <a:r>
              <a:rPr lang="en-US" sz="2000" dirty="0" err="1" smtClean="0"/>
              <a:t>conclusione</a:t>
            </a:r>
            <a:r>
              <a:rPr lang="en-US" sz="2000" dirty="0" smtClean="0"/>
              <a:t> del </a:t>
            </a:r>
            <a:r>
              <a:rPr lang="en-US" sz="2000" dirty="0" err="1" smtClean="0"/>
              <a:t>contratto</a:t>
            </a:r>
            <a:r>
              <a:rPr lang="en-US" sz="2000" dirty="0" smtClean="0"/>
              <a:t> </a:t>
            </a:r>
            <a:r>
              <a:rPr lang="en-US" sz="2000" dirty="0" err="1" smtClean="0"/>
              <a:t>andrà</a:t>
            </a:r>
            <a:r>
              <a:rPr lang="en-US" sz="2000" dirty="0" smtClean="0"/>
              <a:t> </a:t>
            </a:r>
            <a:r>
              <a:rPr lang="en-US" sz="2000" dirty="0" err="1" smtClean="0"/>
              <a:t>oltre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10 </a:t>
            </a:r>
            <a:r>
              <a:rPr lang="en-US" sz="2000" dirty="0" err="1" smtClean="0"/>
              <a:t>giugno</a:t>
            </a:r>
            <a:r>
              <a:rPr lang="en-US" sz="2000" dirty="0" smtClean="0"/>
              <a:t> 2018, </a:t>
            </a:r>
            <a:r>
              <a:rPr lang="en-US" sz="2000" dirty="0" err="1" smtClean="0"/>
              <a:t>termine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validità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fidejussione</a:t>
            </a:r>
            <a:r>
              <a:rPr lang="en-US" sz="2000" dirty="0" smtClean="0"/>
              <a:t>, </a:t>
            </a:r>
            <a:r>
              <a:rPr lang="en-US" sz="2000" dirty="0" err="1" smtClean="0"/>
              <a:t>sarà</a:t>
            </a:r>
            <a:r>
              <a:rPr lang="en-US" sz="2000" dirty="0" smtClean="0"/>
              <a:t> </a:t>
            </a:r>
            <a:r>
              <a:rPr lang="en-US" sz="2000" dirty="0" err="1" smtClean="0"/>
              <a:t>necessario</a:t>
            </a:r>
            <a:r>
              <a:rPr lang="en-US" sz="2000" dirty="0" smtClean="0"/>
              <a:t> </a:t>
            </a:r>
            <a:r>
              <a:rPr lang="en-US" sz="2000" dirty="0" err="1" smtClean="0"/>
              <a:t>chiedere</a:t>
            </a:r>
            <a:r>
              <a:rPr lang="en-US" sz="2000" dirty="0" smtClean="0"/>
              <a:t> </a:t>
            </a:r>
            <a:r>
              <a:rPr lang="en-US" sz="2000" dirty="0" err="1" smtClean="0"/>
              <a:t>un’ulteriore</a:t>
            </a:r>
            <a:r>
              <a:rPr lang="en-US" sz="2000" dirty="0" smtClean="0"/>
              <a:t> </a:t>
            </a:r>
            <a:r>
              <a:rPr lang="en-US" sz="2000" dirty="0" err="1" smtClean="0"/>
              <a:t>proroga</a:t>
            </a:r>
            <a:r>
              <a:rPr lang="en-US" sz="2000" dirty="0" smtClean="0"/>
              <a:t> (!?)</a:t>
            </a:r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SIS (SIDEA). </a:t>
            </a:r>
            <a:r>
              <a:rPr lang="en-US" sz="2000" dirty="0" err="1" smtClean="0"/>
              <a:t>Commessa</a:t>
            </a:r>
            <a:r>
              <a:rPr lang="en-US" sz="2000" dirty="0" smtClean="0"/>
              <a:t> </a:t>
            </a:r>
            <a:r>
              <a:rPr lang="en-US" sz="2000" dirty="0" err="1" smtClean="0"/>
              <a:t>aperta</a:t>
            </a:r>
            <a:r>
              <a:rPr lang="en-US" sz="2000" dirty="0" smtClean="0"/>
              <a:t> </a:t>
            </a:r>
            <a:r>
              <a:rPr lang="en-US" sz="2000" dirty="0" err="1" smtClean="0"/>
              <a:t>dal</a:t>
            </a:r>
            <a:r>
              <a:rPr lang="en-US" sz="2000" dirty="0" smtClean="0"/>
              <a:t> 13 </a:t>
            </a:r>
            <a:r>
              <a:rPr lang="en-US" sz="2000" dirty="0" err="1" smtClean="0"/>
              <a:t>marzo</a:t>
            </a:r>
            <a:r>
              <a:rPr lang="en-US" sz="2000" dirty="0" smtClean="0"/>
              <a:t> 2017. </a:t>
            </a:r>
            <a:r>
              <a:rPr lang="en-US" sz="2000" dirty="0" err="1" smtClean="0"/>
              <a:t>Già</a:t>
            </a:r>
            <a:r>
              <a:rPr lang="en-US" sz="2000" dirty="0" smtClean="0"/>
              <a:t> </a:t>
            </a:r>
            <a:r>
              <a:rPr lang="en-US" sz="2000" dirty="0" err="1" smtClean="0"/>
              <a:t>estesa</a:t>
            </a:r>
            <a:r>
              <a:rPr lang="en-US" sz="2000" dirty="0" smtClean="0"/>
              <a:t> al 31 </a:t>
            </a:r>
            <a:r>
              <a:rPr lang="en-US" sz="2000" dirty="0" err="1" smtClean="0"/>
              <a:t>dicembre</a:t>
            </a:r>
            <a:r>
              <a:rPr lang="en-US" sz="2000" dirty="0" smtClean="0"/>
              <a:t> 2017 per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svista</a:t>
            </a:r>
            <a:r>
              <a:rPr lang="en-US" sz="2000" dirty="0" smtClean="0"/>
              <a:t> </a:t>
            </a:r>
            <a:r>
              <a:rPr lang="en-US" sz="2000" dirty="0" err="1" smtClean="0"/>
              <a:t>sulla</a:t>
            </a:r>
            <a:r>
              <a:rPr lang="en-US" sz="2000" dirty="0" smtClean="0"/>
              <a:t> </a:t>
            </a:r>
            <a:r>
              <a:rPr lang="en-US" sz="2000" dirty="0" err="1" smtClean="0"/>
              <a:t>durata</a:t>
            </a:r>
            <a:r>
              <a:rPr lang="en-US" sz="2000" dirty="0" smtClean="0"/>
              <a:t> </a:t>
            </a:r>
            <a:r>
              <a:rPr lang="en-US" sz="2000" dirty="0" err="1" smtClean="0"/>
              <a:t>riportata</a:t>
            </a:r>
            <a:r>
              <a:rPr lang="en-US" sz="2000" dirty="0" smtClean="0"/>
              <a:t> </a:t>
            </a:r>
            <a:r>
              <a:rPr lang="en-US" sz="2000" dirty="0" err="1" smtClean="0"/>
              <a:t>nel</a:t>
            </a:r>
            <a:r>
              <a:rPr lang="en-US" sz="2000" dirty="0" smtClean="0"/>
              <a:t> </a:t>
            </a:r>
            <a:r>
              <a:rPr lang="en-US" sz="2000" dirty="0" err="1" smtClean="0"/>
              <a:t>contratto</a:t>
            </a:r>
            <a:r>
              <a:rPr lang="en-US" sz="2000" dirty="0" smtClean="0"/>
              <a:t>. </a:t>
            </a:r>
            <a:r>
              <a:rPr lang="en-US" sz="2000" dirty="0" err="1" smtClean="0"/>
              <a:t>Richiesta</a:t>
            </a:r>
            <a:r>
              <a:rPr lang="en-US" sz="2000" dirty="0" smtClean="0"/>
              <a:t> </a:t>
            </a:r>
            <a:r>
              <a:rPr lang="en-US" sz="2000" dirty="0" err="1" smtClean="0"/>
              <a:t>ulteriore</a:t>
            </a:r>
            <a:r>
              <a:rPr lang="en-US" sz="2000" dirty="0" smtClean="0"/>
              <a:t> </a:t>
            </a:r>
            <a:r>
              <a:rPr lang="en-US" sz="2000" dirty="0" err="1" smtClean="0"/>
              <a:t>estensione</a:t>
            </a:r>
            <a:r>
              <a:rPr lang="en-US" sz="2000" dirty="0" smtClean="0"/>
              <a:t> lo </a:t>
            </a:r>
            <a:r>
              <a:rPr lang="en-US" sz="2000" dirty="0" err="1" smtClean="0"/>
              <a:t>scorso</a:t>
            </a:r>
            <a:r>
              <a:rPr lang="en-US" sz="2000" dirty="0" smtClean="0"/>
              <a:t> </a:t>
            </a:r>
            <a:r>
              <a:rPr lang="en-US" sz="2000" dirty="0" err="1" smtClean="0"/>
              <a:t>gennaio</a:t>
            </a:r>
            <a:r>
              <a:rPr lang="en-US" sz="2000" dirty="0" smtClean="0"/>
              <a:t> </a:t>
            </a:r>
            <a:r>
              <a:rPr lang="en-US" sz="2000" dirty="0" err="1" smtClean="0"/>
              <a:t>fino</a:t>
            </a:r>
            <a:r>
              <a:rPr lang="en-US" sz="2000" dirty="0" smtClean="0"/>
              <a:t> al 30 </a:t>
            </a:r>
            <a:r>
              <a:rPr lang="en-US" sz="2000" dirty="0" err="1" smtClean="0"/>
              <a:t>giugno</a:t>
            </a:r>
            <a:r>
              <a:rPr lang="en-US" sz="2000" dirty="0" smtClean="0"/>
              <a:t> 2018</a:t>
            </a:r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Beam stopper (RMP). </a:t>
            </a:r>
            <a:r>
              <a:rPr lang="en-US" sz="2000" dirty="0" err="1" smtClean="0"/>
              <a:t>Consegnato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19 </a:t>
            </a:r>
            <a:r>
              <a:rPr lang="en-US" sz="2000" dirty="0" err="1" smtClean="0"/>
              <a:t>febbraio</a:t>
            </a:r>
            <a:r>
              <a:rPr lang="en-US" sz="2000" dirty="0" smtClean="0"/>
              <a:t> 2018. </a:t>
            </a:r>
            <a:r>
              <a:rPr lang="en-US" sz="2000" dirty="0" err="1" smtClean="0"/>
              <a:t>Verbale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collaudo</a:t>
            </a:r>
            <a:r>
              <a:rPr lang="en-US" sz="2000" dirty="0" smtClean="0"/>
              <a:t> </a:t>
            </a:r>
            <a:r>
              <a:rPr lang="en-US" sz="2000" dirty="0" err="1" smtClean="0"/>
              <a:t>rilasciato</a:t>
            </a:r>
            <a:endParaRPr lang="en-US" sz="2000" dirty="0" smtClean="0"/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SFP (COMEB). </a:t>
            </a:r>
            <a:r>
              <a:rPr lang="en-US" sz="2000" dirty="0" err="1" smtClean="0"/>
              <a:t>Consegnato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27 </a:t>
            </a:r>
            <a:r>
              <a:rPr lang="en-US" sz="2000" dirty="0" err="1" smtClean="0"/>
              <a:t>febbraio</a:t>
            </a:r>
            <a:r>
              <a:rPr lang="en-US" sz="2000" dirty="0" smtClean="0"/>
              <a:t> 2018. </a:t>
            </a:r>
            <a:r>
              <a:rPr lang="en-US" sz="2000" dirty="0" err="1" smtClean="0"/>
              <a:t>Verbale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collaudo</a:t>
            </a:r>
            <a:r>
              <a:rPr lang="en-US" sz="2000" dirty="0" smtClean="0"/>
              <a:t> </a:t>
            </a:r>
            <a:r>
              <a:rPr lang="en-US" sz="2000" dirty="0" err="1" smtClean="0"/>
              <a:t>rilasciato</a:t>
            </a:r>
            <a:endParaRPr lang="en-US" sz="2000" dirty="0" smtClean="0"/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 err="1" smtClean="0"/>
              <a:t>Camere</a:t>
            </a:r>
            <a:r>
              <a:rPr lang="en-US" sz="2000" dirty="0" smtClean="0"/>
              <a:t> in </a:t>
            </a:r>
            <a:r>
              <a:rPr lang="en-US" sz="2000" dirty="0" err="1" smtClean="0"/>
              <a:t>acciaio</a:t>
            </a:r>
            <a:r>
              <a:rPr lang="en-US" sz="2000" dirty="0" smtClean="0"/>
              <a:t>. </a:t>
            </a:r>
            <a:r>
              <a:rPr lang="en-US" sz="2000" dirty="0" err="1" smtClean="0"/>
              <a:t>Aggiudicato</a:t>
            </a:r>
            <a:r>
              <a:rPr lang="en-US" sz="2000" dirty="0" smtClean="0"/>
              <a:t> </a:t>
            </a:r>
            <a:r>
              <a:rPr lang="en-US" sz="2000" dirty="0" smtClean="0"/>
              <a:t>a SAES RIAL </a:t>
            </a:r>
            <a:r>
              <a:rPr lang="en-US" sz="2000" dirty="0" err="1" smtClean="0"/>
              <a:t>il</a:t>
            </a:r>
            <a:r>
              <a:rPr lang="en-US" sz="2000" dirty="0" smtClean="0"/>
              <a:t> 25 </a:t>
            </a:r>
            <a:r>
              <a:rPr lang="en-US" sz="2000" dirty="0" err="1" smtClean="0"/>
              <a:t>gennaio</a:t>
            </a:r>
            <a:r>
              <a:rPr lang="en-US" sz="2000" dirty="0" smtClean="0"/>
              <a:t> 2018. </a:t>
            </a:r>
            <a:r>
              <a:rPr lang="en-US" sz="2000" dirty="0" err="1" smtClean="0"/>
              <a:t>Ordine</a:t>
            </a:r>
            <a:r>
              <a:rPr lang="en-US" sz="2000" dirty="0" smtClean="0"/>
              <a:t> del 27 </a:t>
            </a:r>
            <a:r>
              <a:rPr lang="en-US" sz="2000" dirty="0" err="1" smtClean="0"/>
              <a:t>febbraio</a:t>
            </a:r>
            <a:r>
              <a:rPr lang="en-US" sz="2000" dirty="0" smtClean="0"/>
              <a:t> 2018. </a:t>
            </a:r>
            <a:r>
              <a:rPr lang="en-US" sz="2000" dirty="0" err="1" smtClean="0"/>
              <a:t>Qualche</a:t>
            </a:r>
            <a:r>
              <a:rPr lang="en-US" sz="2000" dirty="0" smtClean="0"/>
              <a:t> </a:t>
            </a:r>
            <a:r>
              <a:rPr lang="en-US" sz="2000" dirty="0" err="1" smtClean="0"/>
              <a:t>modifica</a:t>
            </a:r>
            <a:r>
              <a:rPr lang="en-US" sz="2000" dirty="0" smtClean="0"/>
              <a:t> </a:t>
            </a:r>
            <a:r>
              <a:rPr lang="en-US" sz="2000" dirty="0" err="1" smtClean="0"/>
              <a:t>ai</a:t>
            </a:r>
            <a:r>
              <a:rPr lang="en-US" sz="2000" dirty="0" smtClean="0"/>
              <a:t> </a:t>
            </a:r>
            <a:r>
              <a:rPr lang="en-US" sz="2000" dirty="0" err="1" smtClean="0"/>
              <a:t>disegni</a:t>
            </a:r>
            <a:r>
              <a:rPr lang="en-US" sz="2000" dirty="0" smtClean="0"/>
              <a:t> </a:t>
            </a:r>
            <a:r>
              <a:rPr lang="en-US" sz="2000" dirty="0" err="1" smtClean="0"/>
              <a:t>richiesta</a:t>
            </a:r>
            <a:r>
              <a:rPr lang="en-US" sz="2000" dirty="0" smtClean="0"/>
              <a:t> </a:t>
            </a:r>
            <a:r>
              <a:rPr lang="en-US" sz="2000" dirty="0" err="1" smtClean="0"/>
              <a:t>dall’aggiudicatario</a:t>
            </a:r>
            <a:r>
              <a:rPr lang="en-US" sz="2000" dirty="0" smtClean="0"/>
              <a:t> prima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iniziare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lavori</a:t>
            </a:r>
            <a:r>
              <a:rPr lang="en-US" sz="2000" dirty="0" smtClean="0"/>
              <a:t>. Lorenzo è in </a:t>
            </a:r>
            <a:r>
              <a:rPr lang="en-US" sz="2000" dirty="0" err="1" smtClean="0"/>
              <a:t>contatto</a:t>
            </a:r>
            <a:r>
              <a:rPr lang="en-US" sz="2000" dirty="0" smtClean="0"/>
              <a:t> </a:t>
            </a:r>
            <a:r>
              <a:rPr lang="en-US" sz="2000" dirty="0" smtClean="0"/>
              <a:t>con SAES RIAL e </a:t>
            </a:r>
            <a:r>
              <a:rPr lang="en-US" sz="2000" dirty="0" err="1" smtClean="0"/>
              <a:t>sta</a:t>
            </a:r>
            <a:r>
              <a:rPr lang="en-US" sz="2000" dirty="0" smtClean="0"/>
              <a:t> </a:t>
            </a:r>
            <a:r>
              <a:rPr lang="en-US" sz="2000" dirty="0" err="1" smtClean="0"/>
              <a:t>attuando</a:t>
            </a:r>
            <a:r>
              <a:rPr lang="en-US" sz="2000" dirty="0" smtClean="0"/>
              <a:t> le </a:t>
            </a:r>
            <a:r>
              <a:rPr lang="en-US" sz="2000" dirty="0" err="1" smtClean="0"/>
              <a:t>modifiche</a:t>
            </a:r>
            <a:r>
              <a:rPr lang="en-US" sz="2000" dirty="0" smtClean="0"/>
              <a:t>. La </a:t>
            </a:r>
            <a:r>
              <a:rPr lang="en-US" sz="2000" dirty="0" err="1" smtClean="0"/>
              <a:t>consegna</a:t>
            </a:r>
            <a:r>
              <a:rPr lang="en-US" sz="2000" dirty="0" smtClean="0"/>
              <a:t> è </a:t>
            </a:r>
            <a:r>
              <a:rPr lang="en-US" sz="2000" dirty="0" err="1" smtClean="0"/>
              <a:t>prevista</a:t>
            </a:r>
            <a:r>
              <a:rPr lang="en-US" sz="2000" dirty="0" smtClean="0"/>
              <a:t> 9 </a:t>
            </a:r>
            <a:r>
              <a:rPr lang="en-US" sz="2000" dirty="0" err="1" smtClean="0"/>
              <a:t>settimane</a:t>
            </a:r>
            <a:r>
              <a:rPr lang="en-US" sz="2000" dirty="0" smtClean="0"/>
              <a:t> </a:t>
            </a:r>
            <a:r>
              <a:rPr lang="en-US" sz="2000" dirty="0" err="1" smtClean="0"/>
              <a:t>dall’inizio</a:t>
            </a:r>
            <a:r>
              <a:rPr lang="en-US" sz="2000" dirty="0" smtClean="0"/>
              <a:t> </a:t>
            </a:r>
            <a:r>
              <a:rPr lang="en-US" sz="2000" dirty="0" err="1" smtClean="0"/>
              <a:t>dei</a:t>
            </a:r>
            <a:r>
              <a:rPr lang="en-US" sz="2000" dirty="0" smtClean="0"/>
              <a:t> </a:t>
            </a:r>
            <a:r>
              <a:rPr lang="en-US" sz="2000" dirty="0" err="1" smtClean="0"/>
              <a:t>lavori</a:t>
            </a:r>
            <a:r>
              <a:rPr 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>
            <a:noAutofit/>
          </a:bodyPr>
          <a:lstStyle/>
          <a:p>
            <a:r>
              <a:rPr lang="it-IT" sz="3600" b="1" dirty="0" smtClean="0"/>
              <a:t>UTA</a:t>
            </a:r>
            <a:endParaRPr lang="it-IT" sz="36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06/12/2017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3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51520" y="908720"/>
            <a:ext cx="88924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 err="1" smtClean="0"/>
              <a:t>Dopo</a:t>
            </a:r>
            <a:r>
              <a:rPr lang="en-US" sz="2000" dirty="0" smtClean="0"/>
              <a:t> </a:t>
            </a:r>
            <a:r>
              <a:rPr lang="en-US" sz="2000" dirty="0" err="1" smtClean="0"/>
              <a:t>colloqui</a:t>
            </a:r>
            <a:r>
              <a:rPr lang="en-US" sz="2000" dirty="0" smtClean="0"/>
              <a:t> con </a:t>
            </a:r>
            <a:r>
              <a:rPr lang="en-US" sz="2000" dirty="0" err="1" smtClean="0"/>
              <a:t>Ugo</a:t>
            </a:r>
            <a:r>
              <a:rPr lang="en-US" sz="2000" dirty="0" smtClean="0"/>
              <a:t> (e con </a:t>
            </a:r>
            <a:r>
              <a:rPr lang="en-US" sz="2000" dirty="0" err="1" smtClean="0"/>
              <a:t>D’emma</a:t>
            </a:r>
            <a:r>
              <a:rPr lang="en-US" sz="2000" dirty="0" smtClean="0"/>
              <a:t> e </a:t>
            </a:r>
            <a:r>
              <a:rPr lang="en-US" sz="2000" dirty="0" err="1" smtClean="0"/>
              <a:t>Pulcinella</a:t>
            </a:r>
            <a:r>
              <a:rPr lang="en-US" sz="2000" dirty="0" smtClean="0"/>
              <a:t> </a:t>
            </a:r>
            <a:r>
              <a:rPr lang="en-US" sz="2000" dirty="0" err="1" smtClean="0"/>
              <a:t>dell’ufficio</a:t>
            </a:r>
            <a:r>
              <a:rPr lang="en-US" sz="2000" dirty="0" smtClean="0"/>
              <a:t> </a:t>
            </a:r>
            <a:r>
              <a:rPr lang="en-US" sz="2000" dirty="0" err="1" smtClean="0"/>
              <a:t>lavori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DAC) </a:t>
            </a:r>
            <a:r>
              <a:rPr lang="en-US" sz="2000" dirty="0" err="1" smtClean="0"/>
              <a:t>abbiamo</a:t>
            </a:r>
            <a:r>
              <a:rPr lang="en-US" sz="2000" dirty="0" smtClean="0"/>
              <a:t> </a:t>
            </a:r>
            <a:r>
              <a:rPr lang="en-US" sz="2000" dirty="0" err="1" smtClean="0"/>
              <a:t>deciso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fare la </a:t>
            </a:r>
            <a:r>
              <a:rPr lang="en-US" sz="2000" dirty="0" err="1" smtClean="0"/>
              <a:t>gara</a:t>
            </a:r>
            <a:r>
              <a:rPr lang="en-US" sz="2000" dirty="0" smtClean="0"/>
              <a:t> </a:t>
            </a:r>
            <a:r>
              <a:rPr lang="en-US" sz="2000" dirty="0" err="1" smtClean="0"/>
              <a:t>dell’UTA</a:t>
            </a:r>
            <a:r>
              <a:rPr lang="en-US" sz="2000" dirty="0" smtClean="0"/>
              <a:t> ad aria per </a:t>
            </a:r>
            <a:r>
              <a:rPr lang="en-US" sz="2000" dirty="0" err="1" smtClean="0"/>
              <a:t>lavori</a:t>
            </a:r>
            <a:r>
              <a:rPr lang="en-US" sz="2000" dirty="0" smtClean="0"/>
              <a:t> e non per </a:t>
            </a:r>
            <a:r>
              <a:rPr lang="en-US" sz="2000" dirty="0" err="1" smtClean="0"/>
              <a:t>forniture</a:t>
            </a:r>
            <a:endParaRPr lang="en-US" sz="2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 err="1" smtClean="0"/>
              <a:t>Questo</a:t>
            </a:r>
            <a:r>
              <a:rPr lang="en-US" sz="2000" dirty="0" smtClean="0"/>
              <a:t> ha </a:t>
            </a:r>
            <a:r>
              <a:rPr lang="en-US" sz="2000" dirty="0" err="1" smtClean="0"/>
              <a:t>richiesto</a:t>
            </a:r>
            <a:r>
              <a:rPr lang="en-US" sz="2000" dirty="0" smtClean="0"/>
              <a:t> la </a:t>
            </a:r>
            <a:r>
              <a:rPr lang="en-US" sz="2000" dirty="0" err="1" smtClean="0"/>
              <a:t>modifica</a:t>
            </a:r>
            <a:r>
              <a:rPr lang="en-US" sz="2000" dirty="0" smtClean="0"/>
              <a:t> del </a:t>
            </a:r>
            <a:r>
              <a:rPr lang="en-US" sz="2000" dirty="0" err="1" smtClean="0"/>
              <a:t>documento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programmazione</a:t>
            </a:r>
            <a:r>
              <a:rPr lang="en-US" sz="2000" dirty="0" smtClean="0"/>
              <a:t> </a:t>
            </a:r>
            <a:r>
              <a:rPr lang="en-US" sz="2000" dirty="0" err="1" smtClean="0"/>
              <a:t>triennale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sezione</a:t>
            </a:r>
            <a:r>
              <a:rPr lang="en-US" sz="2000" dirty="0" smtClean="0"/>
              <a:t>. Il </a:t>
            </a:r>
            <a:r>
              <a:rPr lang="en-US" sz="2000" dirty="0" err="1" smtClean="0"/>
              <a:t>nuovo</a:t>
            </a:r>
            <a:r>
              <a:rPr lang="en-US" sz="2000" dirty="0" smtClean="0"/>
              <a:t> </a:t>
            </a:r>
            <a:r>
              <a:rPr lang="en-US" sz="2000" dirty="0" err="1" smtClean="0"/>
              <a:t>documento</a:t>
            </a:r>
            <a:r>
              <a:rPr lang="en-US" sz="2000" dirty="0" smtClean="0"/>
              <a:t> è </a:t>
            </a:r>
            <a:r>
              <a:rPr lang="en-US" sz="2000" dirty="0" err="1" smtClean="0"/>
              <a:t>stato</a:t>
            </a:r>
            <a:r>
              <a:rPr lang="en-US" sz="2000" dirty="0" smtClean="0"/>
              <a:t> </a:t>
            </a:r>
            <a:r>
              <a:rPr lang="en-US" sz="2000" dirty="0" err="1" smtClean="0"/>
              <a:t>approvato</a:t>
            </a:r>
            <a:r>
              <a:rPr lang="en-US" sz="2000" dirty="0" smtClean="0"/>
              <a:t> </a:t>
            </a:r>
            <a:r>
              <a:rPr lang="en-US" sz="2000" dirty="0" err="1" smtClean="0"/>
              <a:t>dal</a:t>
            </a:r>
            <a:r>
              <a:rPr lang="en-US" sz="2000" dirty="0" smtClean="0"/>
              <a:t> </a:t>
            </a:r>
            <a:r>
              <a:rPr lang="en-US" sz="2000" dirty="0" err="1" smtClean="0"/>
              <a:t>Direttivo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fine </a:t>
            </a:r>
            <a:r>
              <a:rPr lang="en-US" sz="2000" dirty="0" err="1" smtClean="0"/>
              <a:t>febbraio</a:t>
            </a:r>
            <a:r>
              <a:rPr lang="en-US" sz="2000" dirty="0" smtClean="0"/>
              <a:t> per un </a:t>
            </a:r>
            <a:r>
              <a:rPr lang="en-US" sz="2000" dirty="0" err="1" smtClean="0"/>
              <a:t>valore</a:t>
            </a:r>
            <a:r>
              <a:rPr lang="en-US" sz="2000" dirty="0" smtClean="0"/>
              <a:t> </a:t>
            </a:r>
            <a:r>
              <a:rPr lang="en-US" sz="2000" dirty="0" err="1" smtClean="0"/>
              <a:t>totale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180 </a:t>
            </a:r>
            <a:r>
              <a:rPr lang="en-US" sz="2000" dirty="0" err="1" smtClean="0"/>
              <a:t>keuro</a:t>
            </a:r>
            <a:endParaRPr lang="en-US" sz="2000" dirty="0" smtClean="0"/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commessa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lavori</a:t>
            </a:r>
            <a:r>
              <a:rPr lang="en-US" sz="2000" dirty="0" smtClean="0"/>
              <a:t> </a:t>
            </a:r>
            <a:r>
              <a:rPr lang="en-US" sz="2000" dirty="0" err="1" smtClean="0"/>
              <a:t>richiede</a:t>
            </a:r>
            <a:r>
              <a:rPr lang="en-US" sz="2000" dirty="0" smtClean="0"/>
              <a:t> </a:t>
            </a:r>
            <a:r>
              <a:rPr lang="en-US" sz="2000" dirty="0" err="1" smtClean="0"/>
              <a:t>molti</a:t>
            </a:r>
            <a:r>
              <a:rPr lang="en-US" sz="2000" dirty="0" smtClean="0"/>
              <a:t> </a:t>
            </a:r>
            <a:r>
              <a:rPr lang="en-US" sz="2000" dirty="0" err="1" smtClean="0"/>
              <a:t>piu</a:t>
            </a:r>
            <a:r>
              <a:rPr lang="en-US" sz="2000" dirty="0" smtClean="0"/>
              <a:t>’ </a:t>
            </a:r>
            <a:r>
              <a:rPr lang="en-US" sz="2000" dirty="0" err="1" smtClean="0"/>
              <a:t>passaggi</a:t>
            </a:r>
            <a:r>
              <a:rPr lang="en-US" sz="2000" dirty="0" smtClean="0"/>
              <a:t> </a:t>
            </a:r>
            <a:r>
              <a:rPr lang="en-US" sz="2000" dirty="0" err="1" smtClean="0"/>
              <a:t>tecnico-amministrativi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per </a:t>
            </a:r>
            <a:r>
              <a:rPr lang="en-US" sz="2000" dirty="0" err="1" smtClean="0"/>
              <a:t>forniture</a:t>
            </a:r>
            <a:r>
              <a:rPr lang="en-US" sz="2000" dirty="0" smtClean="0"/>
              <a:t>. Il primo </a:t>
            </a:r>
            <a:r>
              <a:rPr lang="en-US" sz="2000" dirty="0" err="1" smtClean="0"/>
              <a:t>passaggio</a:t>
            </a:r>
            <a:r>
              <a:rPr lang="en-US" sz="2000" dirty="0" smtClean="0"/>
              <a:t> </a:t>
            </a:r>
            <a:r>
              <a:rPr lang="en-US" sz="2000" dirty="0" err="1" smtClean="0"/>
              <a:t>necessario</a:t>
            </a:r>
            <a:r>
              <a:rPr lang="en-US" sz="2000" dirty="0" smtClean="0"/>
              <a:t> è la </a:t>
            </a:r>
            <a:r>
              <a:rPr lang="en-US" sz="2000" dirty="0" err="1" smtClean="0"/>
              <a:t>nomina</a:t>
            </a:r>
            <a:r>
              <a:rPr lang="en-US" sz="2000" dirty="0" smtClean="0"/>
              <a:t> del </a:t>
            </a:r>
            <a:r>
              <a:rPr lang="en-US" sz="2000" dirty="0" err="1" smtClean="0"/>
              <a:t>responsabile</a:t>
            </a:r>
            <a:r>
              <a:rPr lang="en-US" sz="2000" dirty="0" smtClean="0"/>
              <a:t> del </a:t>
            </a:r>
            <a:r>
              <a:rPr lang="en-US" sz="2000" dirty="0" err="1" smtClean="0"/>
              <a:t>progetto</a:t>
            </a:r>
            <a:r>
              <a:rPr lang="en-US" sz="2000" dirty="0" smtClean="0"/>
              <a:t>,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deve</a:t>
            </a:r>
            <a:r>
              <a:rPr lang="en-US" sz="2000" dirty="0" smtClean="0"/>
              <a:t> </a:t>
            </a:r>
            <a:r>
              <a:rPr lang="en-US" sz="2000" dirty="0" err="1" smtClean="0"/>
              <a:t>firmarlo</a:t>
            </a:r>
            <a:r>
              <a:rPr lang="en-US" sz="2000" dirty="0" smtClean="0"/>
              <a:t>. </a:t>
            </a:r>
            <a:r>
              <a:rPr lang="en-US" sz="2000" dirty="0" err="1" smtClean="0"/>
              <a:t>Deve</a:t>
            </a:r>
            <a:r>
              <a:rPr lang="en-US" sz="2000" dirty="0" smtClean="0"/>
              <a:t> </a:t>
            </a:r>
            <a:r>
              <a:rPr lang="en-US" sz="2000" dirty="0" err="1" smtClean="0"/>
              <a:t>essere</a:t>
            </a:r>
            <a:r>
              <a:rPr lang="en-US" sz="2000" dirty="0" smtClean="0"/>
              <a:t> un </a:t>
            </a:r>
            <a:r>
              <a:rPr lang="en-US" sz="2000" dirty="0" err="1" smtClean="0"/>
              <a:t>ingegnere</a:t>
            </a:r>
            <a:r>
              <a:rPr lang="en-US" sz="2000" dirty="0" smtClean="0"/>
              <a:t> o </a:t>
            </a:r>
            <a:r>
              <a:rPr lang="en-US" sz="2000" dirty="0" err="1" smtClean="0"/>
              <a:t>equivalente</a:t>
            </a:r>
            <a:r>
              <a:rPr lang="en-US" sz="2000" dirty="0" smtClean="0"/>
              <a:t> </a:t>
            </a:r>
            <a:r>
              <a:rPr lang="en-US" sz="2000" dirty="0" err="1" smtClean="0"/>
              <a:t>iscritto</a:t>
            </a:r>
            <a:r>
              <a:rPr lang="en-US" sz="2000" dirty="0" smtClean="0"/>
              <a:t> </a:t>
            </a:r>
            <a:r>
              <a:rPr lang="en-US" sz="2000" dirty="0" err="1" smtClean="0"/>
              <a:t>all’albo</a:t>
            </a:r>
            <a:r>
              <a:rPr lang="en-US" sz="2000" dirty="0" smtClean="0"/>
              <a:t>. Data la </a:t>
            </a:r>
            <a:r>
              <a:rPr lang="en-US" sz="2000" dirty="0" err="1" smtClean="0"/>
              <a:t>mancanza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tale </a:t>
            </a:r>
            <a:r>
              <a:rPr lang="en-US" sz="2000" dirty="0" err="1" smtClean="0"/>
              <a:t>figura</a:t>
            </a:r>
            <a:r>
              <a:rPr lang="en-US" sz="2000" dirty="0" smtClean="0"/>
              <a:t> </a:t>
            </a:r>
            <a:r>
              <a:rPr lang="en-US" sz="2000" dirty="0" err="1" smtClean="0"/>
              <a:t>nell’INFN</a:t>
            </a:r>
            <a:r>
              <a:rPr lang="en-US" sz="2000" dirty="0" smtClean="0"/>
              <a:t>, </a:t>
            </a:r>
            <a:r>
              <a:rPr lang="en-US" sz="2000" dirty="0" err="1" smtClean="0"/>
              <a:t>abbiamo</a:t>
            </a:r>
            <a:r>
              <a:rPr lang="en-US" sz="2000" dirty="0" smtClean="0"/>
              <a:t> </a:t>
            </a:r>
            <a:r>
              <a:rPr lang="en-US" sz="2000" dirty="0" err="1" smtClean="0"/>
              <a:t>deciso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la </a:t>
            </a:r>
            <a:r>
              <a:rPr lang="en-US" sz="2000" dirty="0" err="1" smtClean="0"/>
              <a:t>selezione</a:t>
            </a:r>
            <a:r>
              <a:rPr lang="en-US" sz="2000" dirty="0" smtClean="0"/>
              <a:t> </a:t>
            </a:r>
            <a:r>
              <a:rPr lang="en-US" sz="2000" dirty="0" err="1" smtClean="0"/>
              <a:t>ed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relativo</a:t>
            </a:r>
            <a:r>
              <a:rPr lang="en-US" sz="2000" dirty="0" smtClean="0"/>
              <a:t> </a:t>
            </a:r>
            <a:r>
              <a:rPr lang="en-US" sz="2000" dirty="0" err="1" smtClean="0"/>
              <a:t>pagamento</a:t>
            </a:r>
            <a:r>
              <a:rPr lang="en-US" sz="2000" dirty="0" smtClean="0"/>
              <a:t> </a:t>
            </a:r>
            <a:r>
              <a:rPr lang="en-US" sz="2000" dirty="0" err="1" smtClean="0"/>
              <a:t>sarà</a:t>
            </a:r>
            <a:r>
              <a:rPr lang="en-US" sz="2000" dirty="0" smtClean="0"/>
              <a:t> </a:t>
            </a:r>
            <a:r>
              <a:rPr lang="en-US" sz="2000" dirty="0" err="1" smtClean="0"/>
              <a:t>fatto</a:t>
            </a:r>
            <a:r>
              <a:rPr lang="en-US" sz="2000" dirty="0" smtClean="0"/>
              <a:t> </a:t>
            </a:r>
            <a:r>
              <a:rPr lang="en-US" sz="2000" dirty="0" err="1" smtClean="0"/>
              <a:t>dal</a:t>
            </a:r>
            <a:r>
              <a:rPr lang="en-US" sz="2000" dirty="0" smtClean="0"/>
              <a:t> CNAO (</a:t>
            </a:r>
            <a:r>
              <a:rPr lang="en-US" sz="2000" dirty="0" err="1" smtClean="0"/>
              <a:t>vedi</a:t>
            </a:r>
            <a:r>
              <a:rPr lang="en-US" sz="2000" dirty="0" smtClean="0"/>
              <a:t> Marco). Il </a:t>
            </a:r>
            <a:r>
              <a:rPr lang="en-US" sz="2000" dirty="0" err="1" smtClean="0"/>
              <a:t>responsabile</a:t>
            </a:r>
            <a:r>
              <a:rPr lang="en-US" sz="2000" dirty="0" smtClean="0"/>
              <a:t> del </a:t>
            </a:r>
            <a:r>
              <a:rPr lang="en-US" sz="2000" dirty="0" err="1" smtClean="0"/>
              <a:t>progetto</a:t>
            </a:r>
            <a:r>
              <a:rPr lang="en-US" sz="2000" dirty="0" smtClean="0"/>
              <a:t> </a:t>
            </a:r>
            <a:r>
              <a:rPr lang="en-US" sz="2000" dirty="0" err="1" smtClean="0"/>
              <a:t>sarà</a:t>
            </a:r>
            <a:r>
              <a:rPr lang="en-US" sz="2000" dirty="0" smtClean="0"/>
              <a:t> </a:t>
            </a:r>
            <a:r>
              <a:rPr lang="en-US" sz="2000" dirty="0" err="1" smtClean="0"/>
              <a:t>anche</a:t>
            </a:r>
            <a:r>
              <a:rPr lang="en-US" sz="2000" dirty="0" smtClean="0"/>
              <a:t> </a:t>
            </a:r>
            <a:r>
              <a:rPr lang="en-US" sz="2000" dirty="0" err="1" smtClean="0"/>
              <a:t>incaricato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direzione</a:t>
            </a:r>
            <a:r>
              <a:rPr lang="en-US" sz="2000" dirty="0" smtClean="0"/>
              <a:t> </a:t>
            </a:r>
            <a:r>
              <a:rPr lang="en-US" sz="2000" dirty="0" err="1" smtClean="0"/>
              <a:t>dei</a:t>
            </a:r>
            <a:r>
              <a:rPr lang="en-US" sz="2000" dirty="0" smtClean="0"/>
              <a:t> </a:t>
            </a:r>
            <a:r>
              <a:rPr lang="en-US" sz="2000" dirty="0" err="1" smtClean="0"/>
              <a:t>lavori</a:t>
            </a:r>
            <a:endParaRPr lang="en-US" sz="2000" dirty="0" smtClean="0"/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A </a:t>
            </a:r>
            <a:r>
              <a:rPr lang="en-US" sz="2000" dirty="0" err="1" smtClean="0"/>
              <a:t>seguire</a:t>
            </a:r>
            <a:r>
              <a:rPr lang="en-US" sz="2000" dirty="0" smtClean="0"/>
              <a:t> è </a:t>
            </a:r>
            <a:r>
              <a:rPr lang="en-US" sz="2000" dirty="0" err="1" smtClean="0"/>
              <a:t>necessario</a:t>
            </a:r>
            <a:r>
              <a:rPr lang="en-US" sz="2000" dirty="0" smtClean="0"/>
              <a:t> fare la </a:t>
            </a:r>
            <a:r>
              <a:rPr lang="en-US" sz="2000" dirty="0" err="1" smtClean="0"/>
              <a:t>verifica</a:t>
            </a:r>
            <a:r>
              <a:rPr lang="en-US" sz="2000" dirty="0" smtClean="0"/>
              <a:t> del </a:t>
            </a:r>
            <a:r>
              <a:rPr lang="en-US" sz="2000" dirty="0" err="1" smtClean="0"/>
              <a:t>progetto</a:t>
            </a:r>
            <a:r>
              <a:rPr lang="en-US" sz="2000" dirty="0" smtClean="0"/>
              <a:t>, ad opera del RUP se </a:t>
            </a:r>
            <a:r>
              <a:rPr lang="en-US" sz="2000" dirty="0" err="1" smtClean="0"/>
              <a:t>tecnico</a:t>
            </a:r>
            <a:r>
              <a:rPr lang="en-US" sz="2000" dirty="0" smtClean="0"/>
              <a:t>. </a:t>
            </a:r>
            <a:r>
              <a:rPr lang="en-US" sz="2000" dirty="0" err="1" smtClean="0"/>
              <a:t>Poiche</a:t>
            </a:r>
            <a:r>
              <a:rPr lang="en-US" sz="2000" dirty="0" smtClean="0"/>
              <a:t>’ </a:t>
            </a:r>
            <a:r>
              <a:rPr lang="en-US" sz="2000" dirty="0" err="1" smtClean="0"/>
              <a:t>io</a:t>
            </a:r>
            <a:r>
              <a:rPr lang="en-US" sz="2000" dirty="0" smtClean="0"/>
              <a:t> non </a:t>
            </a:r>
            <a:r>
              <a:rPr lang="en-US" sz="2000" dirty="0" err="1" smtClean="0"/>
              <a:t>posso</a:t>
            </a:r>
            <a:r>
              <a:rPr lang="en-US" sz="2000" dirty="0" smtClean="0"/>
              <a:t> </a:t>
            </a:r>
            <a:r>
              <a:rPr lang="en-US" sz="2000" dirty="0" err="1" smtClean="0"/>
              <a:t>farla</a:t>
            </a:r>
            <a:r>
              <a:rPr lang="en-US" sz="2000" dirty="0" smtClean="0"/>
              <a:t>, è </a:t>
            </a:r>
            <a:r>
              <a:rPr lang="en-US" sz="2000" dirty="0" err="1" smtClean="0"/>
              <a:t>necessario</a:t>
            </a:r>
            <a:r>
              <a:rPr lang="en-US" sz="2000" dirty="0" smtClean="0"/>
              <a:t> </a:t>
            </a:r>
            <a:r>
              <a:rPr lang="en-US" sz="2000" dirty="0" err="1" smtClean="0"/>
              <a:t>creare</a:t>
            </a:r>
            <a:r>
              <a:rPr lang="en-US" sz="2000" dirty="0" smtClean="0"/>
              <a:t> </a:t>
            </a:r>
            <a:r>
              <a:rPr lang="en-US" sz="2000" dirty="0" err="1" smtClean="0"/>
              <a:t>l’ufficio</a:t>
            </a:r>
            <a:r>
              <a:rPr lang="en-US" sz="2000" dirty="0" smtClean="0"/>
              <a:t> del RUP. </a:t>
            </a:r>
            <a:r>
              <a:rPr lang="en-US" sz="2000" dirty="0" err="1" smtClean="0"/>
              <a:t>Bestiani</a:t>
            </a:r>
            <a:r>
              <a:rPr lang="en-US" sz="2000" dirty="0" smtClean="0"/>
              <a:t> </a:t>
            </a:r>
            <a:r>
              <a:rPr lang="en-US" sz="2000" dirty="0" err="1" smtClean="0"/>
              <a:t>sarà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tecnico</a:t>
            </a:r>
            <a:r>
              <a:rPr lang="en-US" sz="2000" dirty="0" smtClean="0"/>
              <a:t> </a:t>
            </a:r>
            <a:r>
              <a:rPr lang="en-US" sz="2000" dirty="0" err="1" smtClean="0"/>
              <a:t>incaricato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fare la </a:t>
            </a:r>
            <a:r>
              <a:rPr lang="en-US" sz="2000" dirty="0" err="1" smtClean="0"/>
              <a:t>verifica</a:t>
            </a:r>
            <a:r>
              <a:rPr lang="en-US" sz="2000" dirty="0" smtClean="0"/>
              <a:t> del </a:t>
            </a:r>
            <a:r>
              <a:rPr lang="en-US" sz="2000" dirty="0" err="1" smtClean="0"/>
              <a:t>progetto</a:t>
            </a:r>
            <a:endParaRPr lang="en-US" sz="2000" dirty="0" smtClean="0"/>
          </a:p>
          <a:p>
            <a:endParaRPr lang="en-US" sz="1000" dirty="0" smtClean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2000" dirty="0" err="1" smtClean="0"/>
              <a:t>Finita</a:t>
            </a:r>
            <a:r>
              <a:rPr lang="en-US" sz="2000" dirty="0" smtClean="0"/>
              <a:t> la </a:t>
            </a:r>
            <a:r>
              <a:rPr lang="en-US" sz="2000" dirty="0" err="1" smtClean="0"/>
              <a:t>verifica</a:t>
            </a:r>
            <a:r>
              <a:rPr lang="en-US" sz="2000" dirty="0" smtClean="0"/>
              <a:t>, </a:t>
            </a:r>
            <a:r>
              <a:rPr lang="en-US" sz="2000" dirty="0" err="1" smtClean="0"/>
              <a:t>deve</a:t>
            </a:r>
            <a:r>
              <a:rPr lang="en-US" sz="2000" dirty="0" smtClean="0"/>
              <a:t> </a:t>
            </a:r>
            <a:r>
              <a:rPr lang="en-US" sz="2000" dirty="0" err="1" smtClean="0"/>
              <a:t>esserci</a:t>
            </a:r>
            <a:r>
              <a:rPr lang="en-US" sz="2000" dirty="0" smtClean="0"/>
              <a:t> </a:t>
            </a:r>
            <a:r>
              <a:rPr lang="en-US" sz="2000" dirty="0" err="1" smtClean="0"/>
              <a:t>l’approvazione</a:t>
            </a:r>
            <a:r>
              <a:rPr lang="en-US" sz="2000" dirty="0" smtClean="0"/>
              <a:t> </a:t>
            </a:r>
            <a:r>
              <a:rPr lang="en-US" sz="2000" dirty="0" smtClean="0"/>
              <a:t>del </a:t>
            </a:r>
            <a:r>
              <a:rPr lang="en-US" sz="2000" dirty="0" err="1" smtClean="0"/>
              <a:t>progetto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parte del RUP. Solo a </a:t>
            </a:r>
            <a:r>
              <a:rPr lang="en-US" sz="2000" dirty="0" err="1" smtClean="0"/>
              <a:t>questo</a:t>
            </a:r>
            <a:r>
              <a:rPr lang="en-US" sz="2000" dirty="0" smtClean="0"/>
              <a:t> </a:t>
            </a:r>
            <a:r>
              <a:rPr lang="en-US" sz="2000" dirty="0" err="1" smtClean="0"/>
              <a:t>punto</a:t>
            </a:r>
            <a:r>
              <a:rPr lang="en-US" sz="2000" dirty="0" smtClean="0"/>
              <a:t> </a:t>
            </a:r>
            <a:r>
              <a:rPr lang="en-US" sz="2000" dirty="0" err="1" smtClean="0"/>
              <a:t>può</a:t>
            </a:r>
            <a:r>
              <a:rPr lang="en-US" sz="2000" dirty="0" smtClean="0"/>
              <a:t> </a:t>
            </a:r>
            <a:r>
              <a:rPr lang="en-US" sz="2000" dirty="0" err="1" smtClean="0"/>
              <a:t>partire</a:t>
            </a:r>
            <a:r>
              <a:rPr lang="en-US" sz="2000" dirty="0" smtClean="0"/>
              <a:t> la </a:t>
            </a:r>
            <a:r>
              <a:rPr lang="en-US" sz="2000" dirty="0" err="1" smtClean="0"/>
              <a:t>gara</a:t>
            </a:r>
            <a:r>
              <a:rPr lang="en-US" sz="2000" dirty="0" smtClean="0"/>
              <a:t> per </a:t>
            </a:r>
            <a:r>
              <a:rPr lang="en-US" sz="2000" dirty="0" err="1" smtClean="0"/>
              <a:t>l’assegnazione</a:t>
            </a:r>
            <a:r>
              <a:rPr lang="en-US" sz="2000" dirty="0" smtClean="0"/>
              <a:t> </a:t>
            </a:r>
            <a:r>
              <a:rPr lang="en-US" sz="2000" dirty="0" err="1" smtClean="0"/>
              <a:t>della</a:t>
            </a:r>
            <a:r>
              <a:rPr lang="en-US" sz="2000" dirty="0" smtClean="0"/>
              <a:t> </a:t>
            </a:r>
            <a:r>
              <a:rPr lang="en-US" sz="2000" dirty="0" err="1" smtClean="0"/>
              <a:t>commessa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0"/>
            <a:ext cx="8568952" cy="778098"/>
          </a:xfrm>
        </p:spPr>
        <p:txBody>
          <a:bodyPr>
            <a:noAutofit/>
          </a:bodyPr>
          <a:lstStyle/>
          <a:p>
            <a:r>
              <a:rPr lang="it-IT" sz="3600" b="1" dirty="0" smtClean="0"/>
              <a:t>Quadro degli ordini emessi al 16 marzo</a:t>
            </a:r>
            <a:endParaRPr lang="it-IT" sz="36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06/12/2017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4</a:t>
            </a:fld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32777" name="Object 9"/>
          <p:cNvGraphicFramePr>
            <a:graphicFrameLocks noChangeAspect="1"/>
          </p:cNvGraphicFramePr>
          <p:nvPr/>
        </p:nvGraphicFramePr>
        <p:xfrm>
          <a:off x="514350" y="1042988"/>
          <a:ext cx="8162925" cy="5135562"/>
        </p:xfrm>
        <a:graphic>
          <a:graphicData uri="http://schemas.openxmlformats.org/presentationml/2006/ole">
            <p:oleObj spid="_x0000_s32777" name="Foglio di lavoro" r:id="rId5" imgW="10944117" imgH="6886522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78098"/>
          </a:xfrm>
        </p:spPr>
        <p:txBody>
          <a:bodyPr>
            <a:noAutofit/>
          </a:bodyPr>
          <a:lstStyle/>
          <a:p>
            <a:r>
              <a:rPr lang="it-IT" sz="2800" b="1" dirty="0" smtClean="0"/>
              <a:t>Quadro delle procedure in corso o da attivare al 16 marzo</a:t>
            </a:r>
            <a:endParaRPr lang="it-IT" sz="2800" b="1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z="1400" smtClean="0">
                <a:solidFill>
                  <a:schemeClr val="tx1"/>
                </a:solidFill>
              </a:rPr>
              <a:t>06/12/2017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z="1400" dirty="0" smtClean="0">
                <a:solidFill>
                  <a:schemeClr val="tx1"/>
                </a:solidFill>
              </a:rPr>
              <a:t>Plenary XPR CNAO - A. Lanza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z="1400" smtClean="0">
                <a:solidFill>
                  <a:schemeClr val="tx1"/>
                </a:solidFill>
              </a:rPr>
              <a:pPr/>
              <a:t>5</a:t>
            </a:fld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333375" y="1020763"/>
          <a:ext cx="8370888" cy="5221287"/>
        </p:xfrm>
        <a:graphic>
          <a:graphicData uri="http://schemas.openxmlformats.org/presentationml/2006/ole">
            <p:oleObj spid="_x0000_s65538" name="Foglio di lavoro" r:id="rId5" imgW="9848760" imgH="613415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tro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tr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t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8893</TotalTime>
  <Words>466</Words>
  <Application>Microsoft Office PowerPoint</Application>
  <PresentationFormat>Presentazione su schermo (4:3)</PresentationFormat>
  <Paragraphs>39</Paragraphs>
  <Slides>5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Tema di Office</vt:lpstr>
      <vt:lpstr>Astro</vt:lpstr>
      <vt:lpstr>Foglio di lavoro</vt:lpstr>
      <vt:lpstr>Stato XPR Gare ed ordini  16 marzo 2018  A. Lanza – INFN Pavia </vt:lpstr>
      <vt:lpstr>Situazione delle commesse in corso</vt:lpstr>
      <vt:lpstr>UTA</vt:lpstr>
      <vt:lpstr>Quadro degli ordini emessi al 16 marzo</vt:lpstr>
      <vt:lpstr>Quadro delle procedure in corso o da attivare al 16 marzo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NSW LV system</dc:title>
  <dc:creator>Agostino Lanza</dc:creator>
  <cp:lastModifiedBy>Agostino Lanza</cp:lastModifiedBy>
  <cp:revision>663</cp:revision>
  <dcterms:created xsi:type="dcterms:W3CDTF">2013-09-04T14:38:56Z</dcterms:created>
  <dcterms:modified xsi:type="dcterms:W3CDTF">2018-03-16T11:52:10Z</dcterms:modified>
</cp:coreProperties>
</file>