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37" r:id="rId3"/>
    <p:sldId id="299" r:id="rId4"/>
    <p:sldId id="535" r:id="rId5"/>
    <p:sldId id="511" r:id="rId6"/>
    <p:sldId id="538" r:id="rId7"/>
    <p:sldId id="540" r:id="rId8"/>
    <p:sldId id="541" r:id="rId9"/>
    <p:sldId id="542" r:id="rId10"/>
    <p:sldId id="543" r:id="rId11"/>
    <p:sldId id="546" r:id="rId12"/>
    <p:sldId id="547" r:id="rId13"/>
    <p:sldId id="548" r:id="rId14"/>
    <p:sldId id="549" r:id="rId15"/>
    <p:sldId id="550" r:id="rId16"/>
    <p:sldId id="551" r:id="rId17"/>
    <p:sldId id="553" r:id="rId18"/>
    <p:sldId id="545" r:id="rId19"/>
    <p:sldId id="537"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7E1"/>
    <a:srgbClr val="0F3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17" autoAdjust="0"/>
    <p:restoredTop sz="94660"/>
  </p:normalViewPr>
  <p:slideViewPr>
    <p:cSldViewPr>
      <p:cViewPr varScale="1">
        <p:scale>
          <a:sx n="65" d="100"/>
          <a:sy n="65" d="100"/>
        </p:scale>
        <p:origin x="1052" y="48"/>
      </p:cViewPr>
      <p:guideLst>
        <p:guide orient="horz" pos="2160"/>
        <p:guide pos="2880"/>
      </p:guideLst>
    </p:cSldViewPr>
  </p:slideViewPr>
  <p:notesTextViewPr>
    <p:cViewPr>
      <p:scale>
        <a:sx n="66" d="100"/>
        <a:sy n="66" d="100"/>
      </p:scale>
      <p:origin x="0" y="0"/>
    </p:cViewPr>
  </p:notesTextViewPr>
  <p:sorterViewPr>
    <p:cViewPr>
      <p:scale>
        <a:sx n="66" d="100"/>
        <a:sy n="66" d="100"/>
      </p:scale>
      <p:origin x="0" y="16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CA572-1F69-4FCB-AAD0-09FD9C247D6B}" type="datetimeFigureOut">
              <a:rPr lang="it-IT" smtClean="0"/>
              <a:pPr/>
              <a:t>08/07/2018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4C501-E03D-47B0-AA37-93010DBD9F9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6</a:t>
            </a:fld>
            <a:endParaRPr lang="it-IT"/>
          </a:p>
        </p:txBody>
      </p:sp>
    </p:spTree>
    <p:extLst>
      <p:ext uri="{BB962C8B-B14F-4D97-AF65-F5344CB8AC3E}">
        <p14:creationId xmlns:p14="http://schemas.microsoft.com/office/powerpoint/2010/main" val="230893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15</a:t>
            </a:fld>
            <a:endParaRPr lang="it-IT"/>
          </a:p>
        </p:txBody>
      </p:sp>
    </p:spTree>
    <p:extLst>
      <p:ext uri="{BB962C8B-B14F-4D97-AF65-F5344CB8AC3E}">
        <p14:creationId xmlns:p14="http://schemas.microsoft.com/office/powerpoint/2010/main" val="230893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16</a:t>
            </a:fld>
            <a:endParaRPr lang="it-IT"/>
          </a:p>
        </p:txBody>
      </p:sp>
    </p:spTree>
    <p:extLst>
      <p:ext uri="{BB962C8B-B14F-4D97-AF65-F5344CB8AC3E}">
        <p14:creationId xmlns:p14="http://schemas.microsoft.com/office/powerpoint/2010/main" val="246364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17</a:t>
            </a:fld>
            <a:endParaRPr lang="it-IT"/>
          </a:p>
        </p:txBody>
      </p:sp>
    </p:spTree>
    <p:extLst>
      <p:ext uri="{BB962C8B-B14F-4D97-AF65-F5344CB8AC3E}">
        <p14:creationId xmlns:p14="http://schemas.microsoft.com/office/powerpoint/2010/main" val="413807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7</a:t>
            </a:fld>
            <a:endParaRPr lang="it-IT"/>
          </a:p>
        </p:txBody>
      </p:sp>
    </p:spTree>
    <p:extLst>
      <p:ext uri="{BB962C8B-B14F-4D97-AF65-F5344CB8AC3E}">
        <p14:creationId xmlns:p14="http://schemas.microsoft.com/office/powerpoint/2010/main" val="335937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8</a:t>
            </a:fld>
            <a:endParaRPr lang="it-IT"/>
          </a:p>
        </p:txBody>
      </p:sp>
    </p:spTree>
    <p:extLst>
      <p:ext uri="{BB962C8B-B14F-4D97-AF65-F5344CB8AC3E}">
        <p14:creationId xmlns:p14="http://schemas.microsoft.com/office/powerpoint/2010/main" val="230893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9</a:t>
            </a:fld>
            <a:endParaRPr lang="it-IT"/>
          </a:p>
        </p:txBody>
      </p:sp>
    </p:spTree>
    <p:extLst>
      <p:ext uri="{BB962C8B-B14F-4D97-AF65-F5344CB8AC3E}">
        <p14:creationId xmlns:p14="http://schemas.microsoft.com/office/powerpoint/2010/main" val="246364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10</a:t>
            </a:fld>
            <a:endParaRPr lang="it-IT"/>
          </a:p>
        </p:txBody>
      </p:sp>
    </p:spTree>
    <p:extLst>
      <p:ext uri="{BB962C8B-B14F-4D97-AF65-F5344CB8AC3E}">
        <p14:creationId xmlns:p14="http://schemas.microsoft.com/office/powerpoint/2010/main" val="70609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11</a:t>
            </a:fld>
            <a:endParaRPr lang="it-IT"/>
          </a:p>
        </p:txBody>
      </p:sp>
    </p:spTree>
    <p:extLst>
      <p:ext uri="{BB962C8B-B14F-4D97-AF65-F5344CB8AC3E}">
        <p14:creationId xmlns:p14="http://schemas.microsoft.com/office/powerpoint/2010/main" val="230893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12</a:t>
            </a:fld>
            <a:endParaRPr lang="it-IT"/>
          </a:p>
        </p:txBody>
      </p:sp>
    </p:spTree>
    <p:extLst>
      <p:ext uri="{BB962C8B-B14F-4D97-AF65-F5344CB8AC3E}">
        <p14:creationId xmlns:p14="http://schemas.microsoft.com/office/powerpoint/2010/main" val="246364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13</a:t>
            </a:fld>
            <a:endParaRPr lang="it-IT"/>
          </a:p>
        </p:txBody>
      </p:sp>
    </p:spTree>
    <p:extLst>
      <p:ext uri="{BB962C8B-B14F-4D97-AF65-F5344CB8AC3E}">
        <p14:creationId xmlns:p14="http://schemas.microsoft.com/office/powerpoint/2010/main" val="70609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14</a:t>
            </a:fld>
            <a:endParaRPr lang="it-IT"/>
          </a:p>
        </p:txBody>
      </p:sp>
    </p:spTree>
    <p:extLst>
      <p:ext uri="{BB962C8B-B14F-4D97-AF65-F5344CB8AC3E}">
        <p14:creationId xmlns:p14="http://schemas.microsoft.com/office/powerpoint/2010/main" val="413807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08/07/2018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08/07/2018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640960" cy="769441"/>
          </a:xfrm>
          <a:prstGeom prst="rect">
            <a:avLst/>
          </a:prstGeom>
          <a:noFill/>
        </p:spPr>
        <p:txBody>
          <a:bodyPr wrap="square" rtlCol="0">
            <a:spAutoFit/>
          </a:bodyPr>
          <a:lstStyle/>
          <a:p>
            <a:pPr algn="ctr"/>
            <a:r>
              <a:rPr lang="en-US" sz="4400" dirty="0" err="1" smtClean="0">
                <a:solidFill>
                  <a:srgbClr val="FFFF00"/>
                </a:solidFill>
              </a:rPr>
              <a:t>Gruppo</a:t>
            </a:r>
            <a:r>
              <a:rPr lang="en-US" sz="4400" dirty="0" smtClean="0">
                <a:solidFill>
                  <a:srgbClr val="FFFF00"/>
                </a:solidFill>
              </a:rPr>
              <a:t> </a:t>
            </a:r>
            <a:r>
              <a:rPr lang="en-US" sz="4400" dirty="0" err="1" smtClean="0">
                <a:solidFill>
                  <a:srgbClr val="FFFF00"/>
                </a:solidFill>
              </a:rPr>
              <a:t>Terzo</a:t>
            </a:r>
            <a:endParaRPr lang="en-US" sz="4400" dirty="0">
              <a:solidFill>
                <a:srgbClr val="FFFF00"/>
              </a:solidFill>
            </a:endParaRPr>
          </a:p>
        </p:txBody>
      </p:sp>
      <p:sp>
        <p:nvSpPr>
          <p:cNvPr id="6" name="TextBox 5"/>
          <p:cNvSpPr txBox="1"/>
          <p:nvPr/>
        </p:nvSpPr>
        <p:spPr>
          <a:xfrm>
            <a:off x="4644008" y="1196752"/>
            <a:ext cx="3888432" cy="1200329"/>
          </a:xfrm>
          <a:prstGeom prst="rect">
            <a:avLst/>
          </a:prstGeom>
          <a:noFill/>
        </p:spPr>
        <p:txBody>
          <a:bodyPr wrap="square" rtlCol="0">
            <a:spAutoFit/>
          </a:bodyPr>
          <a:lstStyle/>
          <a:p>
            <a:r>
              <a:rPr lang="en-US" sz="2400" dirty="0" err="1" smtClean="0">
                <a:solidFill>
                  <a:schemeClr val="bg1"/>
                </a:solidFill>
              </a:rPr>
              <a:t>Totale</a:t>
            </a:r>
            <a:r>
              <a:rPr lang="en-US" sz="2400" dirty="0" smtClean="0">
                <a:solidFill>
                  <a:schemeClr val="bg1"/>
                </a:solidFill>
              </a:rPr>
              <a:t> (Mi) </a:t>
            </a:r>
          </a:p>
          <a:p>
            <a:r>
              <a:rPr lang="en-US" sz="2400" dirty="0" smtClean="0">
                <a:solidFill>
                  <a:schemeClr val="bg1"/>
                </a:solidFill>
              </a:rPr>
              <a:t>32 FTE </a:t>
            </a:r>
          </a:p>
          <a:p>
            <a:r>
              <a:rPr lang="en-US" sz="2400" dirty="0" err="1" smtClean="0">
                <a:solidFill>
                  <a:schemeClr val="bg1"/>
                </a:solidFill>
              </a:rPr>
              <a:t>Progetto</a:t>
            </a:r>
            <a:r>
              <a:rPr lang="en-US" sz="2400" dirty="0" smtClean="0">
                <a:solidFill>
                  <a:schemeClr val="bg1"/>
                </a:solidFill>
              </a:rPr>
              <a:t> EU - ENSAR2</a:t>
            </a:r>
          </a:p>
        </p:txBody>
      </p:sp>
      <p:sp>
        <p:nvSpPr>
          <p:cNvPr id="8" name="Rectangle 7"/>
          <p:cNvSpPr/>
          <p:nvPr/>
        </p:nvSpPr>
        <p:spPr>
          <a:xfrm>
            <a:off x="4572000" y="1124744"/>
            <a:ext cx="4248472" cy="13681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
          <p:cNvSpPr txBox="1"/>
          <p:nvPr/>
        </p:nvSpPr>
        <p:spPr>
          <a:xfrm>
            <a:off x="385517" y="1124744"/>
            <a:ext cx="3292312" cy="5016758"/>
          </a:xfrm>
          <a:prstGeom prst="rect">
            <a:avLst/>
          </a:prstGeom>
          <a:noFill/>
        </p:spPr>
        <p:txBody>
          <a:bodyPr wrap="none" rtlCol="0">
            <a:spAutoFit/>
          </a:bodyPr>
          <a:lstStyle/>
          <a:p>
            <a:r>
              <a:rPr lang="en-US" sz="3200" dirty="0" err="1" smtClean="0">
                <a:solidFill>
                  <a:schemeClr val="bg1"/>
                </a:solidFill>
              </a:rPr>
              <a:t>Esperimenti</a:t>
            </a:r>
            <a:r>
              <a:rPr lang="en-US" sz="3200" dirty="0" smtClean="0">
                <a:solidFill>
                  <a:schemeClr val="bg1"/>
                </a:solidFill>
              </a:rPr>
              <a:t>   2019</a:t>
            </a:r>
          </a:p>
          <a:p>
            <a:r>
              <a:rPr lang="en-US" sz="3200" dirty="0" smtClean="0">
                <a:solidFill>
                  <a:schemeClr val="bg1"/>
                </a:solidFill>
              </a:rPr>
              <a:t> </a:t>
            </a:r>
          </a:p>
          <a:p>
            <a:pPr>
              <a:buFont typeface="Arial" pitchFamily="34" charset="0"/>
              <a:buChar char="•"/>
            </a:pPr>
            <a:r>
              <a:rPr lang="en-US" sz="3200" dirty="0" smtClean="0">
                <a:solidFill>
                  <a:schemeClr val="bg1"/>
                </a:solidFill>
              </a:rPr>
              <a:t> FAMU</a:t>
            </a:r>
          </a:p>
          <a:p>
            <a:pPr>
              <a:buFont typeface="Arial" pitchFamily="34" charset="0"/>
              <a:buChar char="•"/>
            </a:pPr>
            <a:r>
              <a:rPr lang="en-US" sz="3200" dirty="0">
                <a:solidFill>
                  <a:schemeClr val="bg1"/>
                </a:solidFill>
              </a:rPr>
              <a:t> </a:t>
            </a:r>
            <a:r>
              <a:rPr lang="en-US" sz="3200" dirty="0" smtClean="0">
                <a:solidFill>
                  <a:schemeClr val="bg1"/>
                </a:solidFill>
              </a:rPr>
              <a:t>FOOT</a:t>
            </a:r>
          </a:p>
          <a:p>
            <a:pPr>
              <a:buFont typeface="Arial" pitchFamily="34" charset="0"/>
              <a:buChar char="•"/>
            </a:pPr>
            <a:r>
              <a:rPr lang="en-US" sz="3200" dirty="0">
                <a:solidFill>
                  <a:schemeClr val="bg1"/>
                </a:solidFill>
              </a:rPr>
              <a:t> </a:t>
            </a:r>
            <a:r>
              <a:rPr lang="en-US" sz="3200" dirty="0" smtClean="0">
                <a:solidFill>
                  <a:schemeClr val="bg1"/>
                </a:solidFill>
              </a:rPr>
              <a:t>KAONNIS</a:t>
            </a:r>
          </a:p>
          <a:p>
            <a:pPr>
              <a:buFont typeface="Arial" pitchFamily="34" charset="0"/>
              <a:buChar char="•"/>
            </a:pPr>
            <a:r>
              <a:rPr lang="en-US" sz="3200" dirty="0" smtClean="0">
                <a:solidFill>
                  <a:schemeClr val="bg1"/>
                </a:solidFill>
              </a:rPr>
              <a:t> </a:t>
            </a:r>
            <a:r>
              <a:rPr lang="en-US" sz="3200" dirty="0">
                <a:solidFill>
                  <a:schemeClr val="bg1"/>
                </a:solidFill>
              </a:rPr>
              <a:t>LUNA3</a:t>
            </a:r>
            <a:endParaRPr lang="en-US" sz="3200" dirty="0" smtClean="0">
              <a:solidFill>
                <a:schemeClr val="bg1"/>
              </a:solidFill>
            </a:endParaRPr>
          </a:p>
          <a:p>
            <a:pPr>
              <a:buFont typeface="Arial" pitchFamily="34" charset="0"/>
              <a:buChar char="•"/>
            </a:pPr>
            <a:endParaRPr lang="en-US" sz="3200" dirty="0" smtClean="0">
              <a:solidFill>
                <a:schemeClr val="bg1"/>
              </a:solidFill>
            </a:endParaRPr>
          </a:p>
          <a:p>
            <a:pPr>
              <a:buFont typeface="Arial" pitchFamily="34" charset="0"/>
              <a:buChar char="•"/>
            </a:pPr>
            <a:r>
              <a:rPr lang="en-US" sz="3200" dirty="0" smtClean="0">
                <a:solidFill>
                  <a:schemeClr val="bg1"/>
                </a:solidFill>
              </a:rPr>
              <a:t> GAMMA </a:t>
            </a:r>
          </a:p>
          <a:p>
            <a:pPr>
              <a:buFont typeface="Arial" pitchFamily="34" charset="0"/>
              <a:buChar char="•"/>
            </a:pPr>
            <a:r>
              <a:rPr lang="en-US" sz="3200" dirty="0" smtClean="0">
                <a:solidFill>
                  <a:schemeClr val="bg1"/>
                </a:solidFill>
              </a:rPr>
              <a:t> NEWCHIM</a:t>
            </a:r>
          </a:p>
          <a:p>
            <a:pPr>
              <a:buFont typeface="Arial" pitchFamily="34" charset="0"/>
              <a:buChar char="•"/>
            </a:pPr>
            <a:r>
              <a:rPr lang="en-US" sz="3200" dirty="0" smtClean="0">
                <a:solidFill>
                  <a:schemeClr val="bg1"/>
                </a:solidFill>
              </a:rPr>
              <a:t> AEGIS</a:t>
            </a:r>
          </a:p>
        </p:txBody>
      </p:sp>
      <p:sp>
        <p:nvSpPr>
          <p:cNvPr id="12" name="Rectangle 6"/>
          <p:cNvSpPr/>
          <p:nvPr/>
        </p:nvSpPr>
        <p:spPr>
          <a:xfrm>
            <a:off x="251520" y="1124744"/>
            <a:ext cx="4176464" cy="55446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4932040" y="2636912"/>
            <a:ext cx="3571875" cy="4057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44624"/>
            <a:ext cx="8640960" cy="584775"/>
          </a:xfrm>
          <a:prstGeom prst="rect">
            <a:avLst/>
          </a:prstGeom>
          <a:noFill/>
        </p:spPr>
        <p:txBody>
          <a:bodyPr wrap="square" rtlCol="0">
            <a:spAutoFit/>
          </a:bodyPr>
          <a:lstStyle/>
          <a:p>
            <a:pPr algn="ctr"/>
            <a:r>
              <a:rPr lang="en-US" sz="3200" dirty="0" err="1" smtClean="0">
                <a:solidFill>
                  <a:srgbClr val="FFFF00"/>
                </a:solidFill>
              </a:rPr>
              <a:t>Attività</a:t>
            </a:r>
            <a:r>
              <a:rPr lang="en-US" sz="3200" dirty="0" smtClean="0">
                <a:solidFill>
                  <a:srgbClr val="FFFF00"/>
                </a:solidFill>
              </a:rPr>
              <a:t> </a:t>
            </a:r>
            <a:r>
              <a:rPr lang="en-US" sz="3200" dirty="0" err="1" smtClean="0">
                <a:solidFill>
                  <a:srgbClr val="FFFF00"/>
                </a:solidFill>
              </a:rPr>
              <a:t>di</a:t>
            </a:r>
            <a:r>
              <a:rPr lang="en-US" sz="3200" dirty="0" smtClean="0">
                <a:solidFill>
                  <a:srgbClr val="FFFF00"/>
                </a:solidFill>
              </a:rPr>
              <a:t> Milano </a:t>
            </a:r>
            <a:r>
              <a:rPr lang="en-US" sz="3200" dirty="0" err="1" smtClean="0">
                <a:solidFill>
                  <a:srgbClr val="FFFF00"/>
                </a:solidFill>
              </a:rPr>
              <a:t>nel</a:t>
            </a:r>
            <a:r>
              <a:rPr lang="en-US" sz="3200" dirty="0" smtClean="0">
                <a:solidFill>
                  <a:srgbClr val="FFFF00"/>
                </a:solidFill>
              </a:rPr>
              <a:t> 2017-18 e </a:t>
            </a:r>
            <a:r>
              <a:rPr lang="en-US" sz="3200" dirty="0" err="1" smtClean="0">
                <a:solidFill>
                  <a:srgbClr val="FFFF00"/>
                </a:solidFill>
              </a:rPr>
              <a:t>nel</a:t>
            </a:r>
            <a:r>
              <a:rPr lang="en-US" sz="3200" dirty="0" smtClean="0">
                <a:solidFill>
                  <a:srgbClr val="FFFF00"/>
                </a:solidFill>
              </a:rPr>
              <a:t> </a:t>
            </a:r>
            <a:r>
              <a:rPr lang="en-US" sz="3200" dirty="0" err="1" smtClean="0">
                <a:solidFill>
                  <a:srgbClr val="FFFF00"/>
                </a:solidFill>
              </a:rPr>
              <a:t>futuro</a:t>
            </a:r>
            <a:endParaRPr lang="en-US" sz="3200" dirty="0">
              <a:solidFill>
                <a:srgbClr val="FFFF00"/>
              </a:solidFill>
            </a:endParaRPr>
          </a:p>
        </p:txBody>
      </p:sp>
      <p:sp>
        <p:nvSpPr>
          <p:cNvPr id="2" name="TextBox 1">
            <a:extLst>
              <a:ext uri="{FF2B5EF4-FFF2-40B4-BE49-F238E27FC236}">
                <a16:creationId xmlns:a16="http://schemas.microsoft.com/office/drawing/2014/main" id="{AC5EF74A-FC62-484A-B4E7-DA3D509FCFF5}"/>
              </a:ext>
            </a:extLst>
          </p:cNvPr>
          <p:cNvSpPr txBox="1"/>
          <p:nvPr/>
        </p:nvSpPr>
        <p:spPr>
          <a:xfrm>
            <a:off x="35496" y="692696"/>
            <a:ext cx="9000553" cy="4324261"/>
          </a:xfrm>
          <a:prstGeom prst="rect">
            <a:avLst/>
          </a:prstGeom>
          <a:noFill/>
        </p:spPr>
        <p:txBody>
          <a:bodyPr wrap="square" rtlCol="0">
            <a:spAutoFit/>
          </a:bodyPr>
          <a:lstStyle/>
          <a:p>
            <a:pPr marL="342900" indent="-342900" algn="just">
              <a:spcAft>
                <a:spcPts val="600"/>
              </a:spcAft>
              <a:buFont typeface="+mj-lt"/>
              <a:buAutoNum type="arabicPeriod"/>
            </a:pPr>
            <a:r>
              <a:rPr lang="it-IT" sz="1600" b="1" dirty="0">
                <a:solidFill>
                  <a:srgbClr val="FFFF00"/>
                </a:solidFill>
              </a:rPr>
              <a:t>Simulazione Monte Carlo</a:t>
            </a:r>
            <a:r>
              <a:rPr lang="it-IT" sz="1600" b="1" dirty="0">
                <a:solidFill>
                  <a:schemeClr val="bg1"/>
                </a:solidFill>
              </a:rPr>
              <a:t>: lo sviluppo della simulazione di FOOT è portata avanti sotto la responsabilità di Milano e ha permesso la stesura del </a:t>
            </a:r>
            <a:r>
              <a:rPr lang="it-IT" sz="1600" b="1" dirty="0" err="1">
                <a:solidFill>
                  <a:schemeClr val="bg1"/>
                </a:solidFill>
              </a:rPr>
              <a:t>Conceptual</a:t>
            </a:r>
            <a:r>
              <a:rPr lang="it-IT" sz="1600" b="1" dirty="0">
                <a:solidFill>
                  <a:schemeClr val="bg1"/>
                </a:solidFill>
              </a:rPr>
              <a:t> Design Report dell’esperimento. La simulazione è basata sul codice MC FLUKA </a:t>
            </a:r>
            <a:r>
              <a:rPr lang="it-IT" sz="1600" b="1" dirty="0">
                <a:solidFill>
                  <a:srgbClr val="FFFF00"/>
                </a:solidFill>
              </a:rPr>
              <a:t>(</a:t>
            </a:r>
            <a:r>
              <a:rPr lang="it-IT" sz="1600" b="1" dirty="0" err="1">
                <a:solidFill>
                  <a:srgbClr val="FFFF00"/>
                </a:solidFill>
              </a:rPr>
              <a:t>Ph.D</a:t>
            </a:r>
            <a:r>
              <a:rPr lang="it-IT" sz="1600" b="1" dirty="0">
                <a:solidFill>
                  <a:srgbClr val="FFFF00"/>
                </a:solidFill>
              </a:rPr>
              <a:t>.:  S. M. Valle)</a:t>
            </a:r>
          </a:p>
          <a:p>
            <a:pPr marL="342900" indent="-342900" algn="just">
              <a:spcAft>
                <a:spcPts val="600"/>
              </a:spcAft>
              <a:buFont typeface="+mj-lt"/>
              <a:buAutoNum type="arabicPeriod"/>
            </a:pPr>
            <a:r>
              <a:rPr lang="it-IT" sz="1600" b="1" dirty="0">
                <a:solidFill>
                  <a:srgbClr val="FFFF00"/>
                </a:solidFill>
              </a:rPr>
              <a:t>Coordinamento attività di Performance Analysis (</a:t>
            </a:r>
            <a:r>
              <a:rPr lang="it-IT" sz="1600" b="1" dirty="0" smtClean="0">
                <a:solidFill>
                  <a:srgbClr val="FFFF00"/>
                </a:solidFill>
              </a:rPr>
              <a:t>G.B.)</a:t>
            </a:r>
            <a:endParaRPr lang="it-IT" sz="1600" b="1" dirty="0">
              <a:solidFill>
                <a:schemeClr val="bg1"/>
              </a:solidFill>
            </a:endParaRPr>
          </a:p>
          <a:p>
            <a:pPr marL="342900" indent="-342900" algn="just">
              <a:spcAft>
                <a:spcPts val="600"/>
              </a:spcAft>
              <a:buFont typeface="+mj-lt"/>
              <a:buAutoNum type="arabicPeriod"/>
            </a:pPr>
            <a:r>
              <a:rPr lang="it-IT" sz="1600" b="1" dirty="0" err="1">
                <a:solidFill>
                  <a:srgbClr val="FFFF00"/>
                </a:solidFill>
              </a:rPr>
              <a:t>Drift</a:t>
            </a:r>
            <a:r>
              <a:rPr lang="it-IT" sz="1600" b="1" dirty="0">
                <a:solidFill>
                  <a:srgbClr val="FFFF00"/>
                </a:solidFill>
              </a:rPr>
              <a:t> </a:t>
            </a:r>
            <a:r>
              <a:rPr lang="it-IT" sz="1600" b="1" dirty="0" err="1">
                <a:solidFill>
                  <a:srgbClr val="FFFF00"/>
                </a:solidFill>
              </a:rPr>
              <a:t>chamber</a:t>
            </a:r>
            <a:r>
              <a:rPr lang="it-IT" sz="1600" b="1" dirty="0">
                <a:solidFill>
                  <a:srgbClr val="FFFF00"/>
                </a:solidFill>
              </a:rPr>
              <a:t> (</a:t>
            </a:r>
            <a:r>
              <a:rPr lang="it-IT" sz="1600" b="1" dirty="0" err="1">
                <a:solidFill>
                  <a:srgbClr val="FFFF00"/>
                </a:solidFill>
              </a:rPr>
              <a:t>Beam</a:t>
            </a:r>
            <a:r>
              <a:rPr lang="it-IT" sz="1600" b="1" dirty="0">
                <a:solidFill>
                  <a:srgbClr val="FFFF00"/>
                </a:solidFill>
              </a:rPr>
              <a:t> Monitor): </a:t>
            </a:r>
            <a:r>
              <a:rPr lang="it-IT" sz="1600" b="1" dirty="0">
                <a:solidFill>
                  <a:schemeClr val="bg1"/>
                </a:solidFill>
              </a:rPr>
              <a:t>Milano (in </a:t>
            </a:r>
            <a:r>
              <a:rPr lang="it-IT" sz="1600" b="1" dirty="0" err="1">
                <a:solidFill>
                  <a:schemeClr val="bg1"/>
                </a:solidFill>
              </a:rPr>
              <a:t>collab</a:t>
            </a:r>
            <a:r>
              <a:rPr lang="it-IT" sz="1600" b="1" dirty="0">
                <a:solidFill>
                  <a:schemeClr val="bg1"/>
                </a:solidFill>
              </a:rPr>
              <a:t>. Con TIFPA) si occupa del suo funzionamento insieme all’acquisizione dati e software di ricostruzione. </a:t>
            </a:r>
            <a:r>
              <a:rPr lang="it-IT" sz="1600" b="1" dirty="0">
                <a:solidFill>
                  <a:srgbClr val="FFFF00"/>
                </a:solidFill>
              </a:rPr>
              <a:t>(Master </a:t>
            </a:r>
            <a:r>
              <a:rPr lang="it-IT" sz="1600" b="1" dirty="0" err="1">
                <a:solidFill>
                  <a:srgbClr val="FFFF00"/>
                </a:solidFill>
              </a:rPr>
              <a:t>thesis</a:t>
            </a:r>
            <a:r>
              <a:rPr lang="it-IT" sz="1600" b="1" dirty="0">
                <a:solidFill>
                  <a:srgbClr val="FFFF00"/>
                </a:solidFill>
              </a:rPr>
              <a:t> + </a:t>
            </a:r>
            <a:r>
              <a:rPr lang="it-IT" sz="1600" b="1" dirty="0" err="1">
                <a:solidFill>
                  <a:srgbClr val="FFFF00"/>
                </a:solidFill>
              </a:rPr>
              <a:t>Ph.D</a:t>
            </a:r>
            <a:r>
              <a:rPr lang="it-IT" sz="1600" b="1" dirty="0">
                <a:solidFill>
                  <a:srgbClr val="FFFF00"/>
                </a:solidFill>
              </a:rPr>
              <a:t>.: Y. </a:t>
            </a:r>
            <a:r>
              <a:rPr lang="it-IT" sz="1600" b="1" dirty="0" err="1">
                <a:solidFill>
                  <a:srgbClr val="FFFF00"/>
                </a:solidFill>
              </a:rPr>
              <a:t>Dong</a:t>
            </a:r>
            <a:r>
              <a:rPr lang="it-IT" sz="1600" b="1" dirty="0">
                <a:solidFill>
                  <a:srgbClr val="FFFF00"/>
                </a:solidFill>
              </a:rPr>
              <a:t>; </a:t>
            </a:r>
            <a:r>
              <a:rPr lang="it-IT" sz="1600" b="1" dirty="0" err="1">
                <a:solidFill>
                  <a:srgbClr val="FFFF00"/>
                </a:solidFill>
              </a:rPr>
              <a:t>Serv</a:t>
            </a:r>
            <a:r>
              <a:rPr lang="it-IT" sz="1600" b="1" dirty="0">
                <a:solidFill>
                  <a:srgbClr val="FFFF00"/>
                </a:solidFill>
              </a:rPr>
              <a:t>. Elettronica: S. Brambilla and C. Boiano)</a:t>
            </a:r>
            <a:endParaRPr lang="it-IT" sz="1600" b="1" dirty="0">
              <a:solidFill>
                <a:schemeClr val="bg1"/>
              </a:solidFill>
            </a:endParaRPr>
          </a:p>
          <a:p>
            <a:pPr marL="342900" indent="-342900" algn="just">
              <a:spcAft>
                <a:spcPts val="600"/>
              </a:spcAft>
              <a:buFont typeface="+mj-lt"/>
              <a:buAutoNum type="arabicPeriod"/>
            </a:pPr>
            <a:r>
              <a:rPr lang="it-IT" sz="1600" b="1" dirty="0">
                <a:solidFill>
                  <a:srgbClr val="FFFF00"/>
                </a:solidFill>
              </a:rPr>
              <a:t>Test </a:t>
            </a:r>
            <a:r>
              <a:rPr lang="it-IT" sz="1600" b="1" dirty="0" err="1">
                <a:solidFill>
                  <a:srgbClr val="FFFF00"/>
                </a:solidFill>
              </a:rPr>
              <a:t>beams</a:t>
            </a:r>
            <a:r>
              <a:rPr lang="it-IT" sz="1600" b="1" dirty="0">
                <a:solidFill>
                  <a:srgbClr val="FFFF00"/>
                </a:solidFill>
              </a:rPr>
              <a:t> e misure preliminari: </a:t>
            </a:r>
          </a:p>
          <a:p>
            <a:pPr marL="742950" lvl="1" indent="-285750" algn="just">
              <a:spcAft>
                <a:spcPts val="600"/>
              </a:spcAft>
              <a:buFont typeface="Arial" panose="020B0604020202020204" pitchFamily="34" charset="0"/>
              <a:buChar char="•"/>
            </a:pPr>
            <a:r>
              <a:rPr lang="it-IT" sz="1600" b="1" dirty="0">
                <a:solidFill>
                  <a:schemeClr val="bg1"/>
                </a:solidFill>
              </a:rPr>
              <a:t>test alla </a:t>
            </a:r>
            <a:r>
              <a:rPr lang="it-IT" sz="1600" b="1" dirty="0" err="1">
                <a:solidFill>
                  <a:schemeClr val="bg1"/>
                </a:solidFill>
              </a:rPr>
              <a:t>protonterapia</a:t>
            </a:r>
            <a:r>
              <a:rPr lang="it-IT" sz="1600" b="1" dirty="0">
                <a:solidFill>
                  <a:schemeClr val="bg1"/>
                </a:solidFill>
              </a:rPr>
              <a:t> di Trento di sistemi di scintillatore per TOF </a:t>
            </a:r>
            <a:r>
              <a:rPr lang="it-IT" sz="1600" b="1" dirty="0" smtClean="0">
                <a:solidFill>
                  <a:schemeClr val="bg1"/>
                </a:solidFill>
              </a:rPr>
              <a:t>e </a:t>
            </a:r>
            <a:r>
              <a:rPr lang="it-IT" sz="1600" b="1" dirty="0">
                <a:solidFill>
                  <a:schemeClr val="bg1"/>
                </a:solidFill>
              </a:rPr>
              <a:t>calibrazione </a:t>
            </a:r>
            <a:r>
              <a:rPr lang="it-IT" sz="1600" b="1" dirty="0" smtClean="0">
                <a:solidFill>
                  <a:schemeClr val="bg1"/>
                </a:solidFill>
              </a:rPr>
              <a:t>ECC</a:t>
            </a:r>
            <a:endParaRPr lang="it-IT" sz="1600" b="1" dirty="0">
              <a:solidFill>
                <a:schemeClr val="bg1"/>
              </a:solidFill>
            </a:endParaRPr>
          </a:p>
          <a:p>
            <a:pPr marL="742950" lvl="1" indent="-285750" algn="just">
              <a:spcAft>
                <a:spcPts val="600"/>
              </a:spcAft>
              <a:buFont typeface="Arial" panose="020B0604020202020204" pitchFamily="34" charset="0"/>
              <a:buChar char="•"/>
            </a:pPr>
            <a:r>
              <a:rPr lang="it-IT" sz="1600" b="1" dirty="0">
                <a:solidFill>
                  <a:schemeClr val="bg1"/>
                </a:solidFill>
              </a:rPr>
              <a:t>Test al CNAO per la realizzazione di un sistema di controllo del fascio a bassa </a:t>
            </a:r>
            <a:r>
              <a:rPr lang="it-IT" sz="1600" b="1" dirty="0" smtClean="0">
                <a:solidFill>
                  <a:schemeClr val="bg1"/>
                </a:solidFill>
              </a:rPr>
              <a:t>intensità</a:t>
            </a:r>
            <a:endParaRPr lang="it-IT" sz="1600" b="1" dirty="0">
              <a:solidFill>
                <a:schemeClr val="bg1"/>
              </a:solidFill>
            </a:endParaRPr>
          </a:p>
          <a:p>
            <a:pPr marL="742950" lvl="1" indent="-285750" algn="just">
              <a:spcAft>
                <a:spcPts val="600"/>
              </a:spcAft>
              <a:buFont typeface="Arial" panose="020B0604020202020204" pitchFamily="34" charset="0"/>
              <a:buChar char="•"/>
            </a:pPr>
            <a:r>
              <a:rPr lang="it-IT" sz="1600" b="1" dirty="0">
                <a:solidFill>
                  <a:schemeClr val="bg1"/>
                </a:solidFill>
              </a:rPr>
              <a:t>Esperimento preliminare al CNAO  (in </a:t>
            </a:r>
            <a:r>
              <a:rPr lang="it-IT" sz="1600" b="1" dirty="0" err="1">
                <a:solidFill>
                  <a:schemeClr val="bg1"/>
                </a:solidFill>
              </a:rPr>
              <a:t>collab</a:t>
            </a:r>
            <a:r>
              <a:rPr lang="it-IT" sz="1600" b="1" dirty="0">
                <a:solidFill>
                  <a:schemeClr val="bg1"/>
                </a:solidFill>
              </a:rPr>
              <a:t>. con Roma-1) per la misura della sezione d’urto di  produzione di frammenti a grande angolo da parte di  C-</a:t>
            </a:r>
            <a:r>
              <a:rPr lang="it-IT" sz="1600" b="1" dirty="0" err="1">
                <a:solidFill>
                  <a:schemeClr val="bg1"/>
                </a:solidFill>
              </a:rPr>
              <a:t>ions</a:t>
            </a:r>
            <a:r>
              <a:rPr lang="it-IT" sz="1600" b="1" dirty="0">
                <a:solidFill>
                  <a:schemeClr val="bg1"/>
                </a:solidFill>
              </a:rPr>
              <a:t> a 100~350 </a:t>
            </a:r>
            <a:r>
              <a:rPr lang="it-IT" sz="1600" b="1" dirty="0" err="1">
                <a:solidFill>
                  <a:schemeClr val="bg1"/>
                </a:solidFill>
              </a:rPr>
              <a:t>Mev</a:t>
            </a:r>
            <a:r>
              <a:rPr lang="it-IT" sz="1600" b="1" dirty="0">
                <a:solidFill>
                  <a:schemeClr val="bg1"/>
                </a:solidFill>
              </a:rPr>
              <a:t>/u su bersagli  C,H,O.  Analisi dati in corso. </a:t>
            </a:r>
            <a:r>
              <a:rPr lang="it-IT" sz="1600" b="1" dirty="0">
                <a:solidFill>
                  <a:srgbClr val="FFFF00"/>
                </a:solidFill>
              </a:rPr>
              <a:t>(Post doc.: I. Mattei)</a:t>
            </a:r>
          </a:p>
          <a:p>
            <a:pPr marL="342900" indent="-342900" algn="just">
              <a:spcAft>
                <a:spcPts val="600"/>
              </a:spcAft>
              <a:buFont typeface="+mj-lt"/>
              <a:buAutoNum type="arabicPeriod"/>
            </a:pPr>
            <a:r>
              <a:rPr lang="it-IT" sz="1600" b="1" dirty="0">
                <a:solidFill>
                  <a:srgbClr val="FFFF00"/>
                </a:solidFill>
              </a:rPr>
              <a:t>Preparazione Presa Dati al GSI con ECC (nov. 2018): </a:t>
            </a:r>
            <a:r>
              <a:rPr lang="it-IT" sz="1600" b="1" dirty="0">
                <a:solidFill>
                  <a:schemeClr val="bg1"/>
                </a:solidFill>
              </a:rPr>
              <a:t>misure preliminari in ambito programma ESA per radioprotezione nello spazio. Test di calibrazione </a:t>
            </a:r>
            <a:r>
              <a:rPr lang="it-IT" sz="1600" b="1" dirty="0" err="1">
                <a:solidFill>
                  <a:schemeClr val="bg1"/>
                </a:solidFill>
              </a:rPr>
              <a:t>Beam</a:t>
            </a:r>
            <a:r>
              <a:rPr lang="it-IT" sz="1600" b="1" dirty="0">
                <a:solidFill>
                  <a:schemeClr val="bg1"/>
                </a:solidFill>
              </a:rPr>
              <a:t> Monitor alla </a:t>
            </a:r>
            <a:r>
              <a:rPr lang="it-IT" sz="1600" b="1" dirty="0" err="1">
                <a:solidFill>
                  <a:schemeClr val="bg1"/>
                </a:solidFill>
              </a:rPr>
              <a:t>protonterapia</a:t>
            </a:r>
            <a:r>
              <a:rPr lang="it-IT" sz="1600" b="1" dirty="0">
                <a:solidFill>
                  <a:schemeClr val="bg1"/>
                </a:solidFill>
              </a:rPr>
              <a:t> di </a:t>
            </a:r>
            <a:r>
              <a:rPr lang="it-IT" sz="1600" b="1" dirty="0" smtClean="0">
                <a:solidFill>
                  <a:schemeClr val="bg1"/>
                </a:solidFill>
              </a:rPr>
              <a:t>Trento</a:t>
            </a:r>
            <a:endParaRPr lang="it-IT" sz="1600" b="1" dirty="0">
              <a:solidFill>
                <a:schemeClr val="bg1"/>
              </a:solidFill>
            </a:endParaRPr>
          </a:p>
        </p:txBody>
      </p:sp>
      <p:cxnSp>
        <p:nvCxnSpPr>
          <p:cNvPr id="6" name="Connettore 1 5"/>
          <p:cNvCxnSpPr/>
          <p:nvPr/>
        </p:nvCxnSpPr>
        <p:spPr>
          <a:xfrm>
            <a:off x="0" y="5157192"/>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4457FF66-1105-0F45-9D00-BA0B1F560276}"/>
              </a:ext>
            </a:extLst>
          </p:cNvPr>
          <p:cNvSpPr txBox="1"/>
          <p:nvPr/>
        </p:nvSpPr>
        <p:spPr>
          <a:xfrm>
            <a:off x="197768" y="5229200"/>
            <a:ext cx="8748464" cy="1477328"/>
          </a:xfrm>
          <a:prstGeom prst="rect">
            <a:avLst/>
          </a:prstGeom>
          <a:noFill/>
        </p:spPr>
        <p:txBody>
          <a:bodyPr wrap="square" rtlCol="0">
            <a:spAutoFit/>
          </a:bodyPr>
          <a:lstStyle/>
          <a:p>
            <a:pPr marL="342900" indent="-342900">
              <a:buAutoNum type="arabicParenR"/>
            </a:pPr>
            <a:r>
              <a:rPr lang="it-IT" b="1" dirty="0">
                <a:solidFill>
                  <a:schemeClr val="bg1"/>
                </a:solidFill>
              </a:rPr>
              <a:t>Collaborazione alla preparazione setup apparato elettronico</a:t>
            </a:r>
          </a:p>
          <a:p>
            <a:pPr marL="342900" indent="-342900">
              <a:buAutoNum type="arabicParenR"/>
            </a:pPr>
            <a:r>
              <a:rPr lang="it-IT" b="1" dirty="0">
                <a:solidFill>
                  <a:schemeClr val="bg1"/>
                </a:solidFill>
              </a:rPr>
              <a:t>Continuazione della gestione simulazioni MC e coordinamento dello studio delle Performances </a:t>
            </a:r>
            <a:r>
              <a:rPr lang="it-IT" b="1" dirty="0" err="1">
                <a:solidFill>
                  <a:schemeClr val="bg1"/>
                </a:solidFill>
              </a:rPr>
              <a:t>analysis</a:t>
            </a:r>
            <a:endParaRPr lang="it-IT" b="1" dirty="0">
              <a:solidFill>
                <a:schemeClr val="bg1"/>
              </a:solidFill>
            </a:endParaRPr>
          </a:p>
          <a:p>
            <a:pPr marL="342900" indent="-342900">
              <a:buAutoNum type="arabicParenR"/>
            </a:pPr>
            <a:r>
              <a:rPr lang="it-IT" b="1" dirty="0">
                <a:solidFill>
                  <a:schemeClr val="bg1"/>
                </a:solidFill>
              </a:rPr>
              <a:t>Partecipazioni a prime campagne di misure previste al GSI</a:t>
            </a:r>
          </a:p>
          <a:p>
            <a:pPr marL="342900" indent="-342900">
              <a:buAutoNum type="arabicParenR"/>
            </a:pPr>
            <a:r>
              <a:rPr lang="it-IT" b="1" dirty="0">
                <a:solidFill>
                  <a:schemeClr val="bg1"/>
                </a:solidFill>
              </a:rPr>
              <a:t>Analisi </a:t>
            </a:r>
            <a:r>
              <a:rPr lang="it-IT" b="1" dirty="0" smtClean="0">
                <a:solidFill>
                  <a:schemeClr val="bg1"/>
                </a:solidFill>
              </a:rPr>
              <a:t>dati</a:t>
            </a:r>
            <a:endParaRPr lang="it-IT" b="1" dirty="0">
              <a:solidFill>
                <a:schemeClr val="bg1"/>
              </a:solidFill>
            </a:endParaRPr>
          </a:p>
        </p:txBody>
      </p:sp>
    </p:spTree>
    <p:extLst>
      <p:ext uri="{BB962C8B-B14F-4D97-AF65-F5344CB8AC3E}">
        <p14:creationId xmlns:p14="http://schemas.microsoft.com/office/powerpoint/2010/main" val="62295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7271"/>
            <a:ext cx="8640960" cy="1261884"/>
          </a:xfrm>
          <a:prstGeom prst="rect">
            <a:avLst/>
          </a:prstGeom>
          <a:noFill/>
        </p:spPr>
        <p:txBody>
          <a:bodyPr wrap="square" rtlCol="0">
            <a:spAutoFit/>
          </a:bodyPr>
          <a:lstStyle/>
          <a:p>
            <a:r>
              <a:rPr lang="it-IT" sz="4400" b="1" dirty="0" smtClean="0">
                <a:solidFill>
                  <a:srgbClr val="FFFF00"/>
                </a:solidFill>
              </a:rPr>
              <a:t>KAONNIS</a:t>
            </a:r>
            <a:endParaRPr lang="en-US" sz="4400" b="1" dirty="0" smtClean="0">
              <a:solidFill>
                <a:srgbClr val="FFFF00"/>
              </a:solidFill>
            </a:endParaRPr>
          </a:p>
          <a:p>
            <a:r>
              <a:rPr lang="en-US" sz="1600" b="1" dirty="0" err="1" smtClean="0">
                <a:solidFill>
                  <a:schemeClr val="bg1"/>
                </a:solidFill>
              </a:rPr>
              <a:t>Responsabile</a:t>
            </a:r>
            <a:r>
              <a:rPr lang="en-US" sz="1600" b="1" dirty="0" smtClean="0">
                <a:solidFill>
                  <a:schemeClr val="bg1"/>
                </a:solidFill>
              </a:rPr>
              <a:t> </a:t>
            </a:r>
            <a:r>
              <a:rPr lang="en-US" sz="1600" b="1" dirty="0" err="1" smtClean="0">
                <a:solidFill>
                  <a:schemeClr val="bg1"/>
                </a:solidFill>
              </a:rPr>
              <a:t>nazionale</a:t>
            </a:r>
            <a:r>
              <a:rPr lang="en-US" sz="1600" b="1" dirty="0" smtClean="0">
                <a:solidFill>
                  <a:schemeClr val="bg1"/>
                </a:solidFill>
              </a:rPr>
              <a:t>: </a:t>
            </a:r>
            <a:r>
              <a:rPr lang="en-US" sz="1600" b="1" dirty="0" smtClean="0">
                <a:solidFill>
                  <a:srgbClr val="FFFF00"/>
                </a:solidFill>
              </a:rPr>
              <a:t>Catalina </a:t>
            </a:r>
            <a:r>
              <a:rPr lang="en-US" sz="1600" b="1" dirty="0" err="1" smtClean="0">
                <a:solidFill>
                  <a:srgbClr val="FFFF00"/>
                </a:solidFill>
              </a:rPr>
              <a:t>Curceanu</a:t>
            </a:r>
            <a:r>
              <a:rPr lang="en-US" sz="1600" b="1" dirty="0" smtClean="0">
                <a:solidFill>
                  <a:srgbClr val="FFFF00"/>
                </a:solidFill>
              </a:rPr>
              <a:t> (LNF)</a:t>
            </a:r>
          </a:p>
          <a:p>
            <a:r>
              <a:rPr lang="en-US" sz="1600" b="1" dirty="0" err="1" smtClean="0">
                <a:solidFill>
                  <a:schemeClr val="bg1"/>
                </a:solidFill>
              </a:rPr>
              <a:t>Responsabile</a:t>
            </a:r>
            <a:r>
              <a:rPr lang="en-US" sz="1600" b="1" dirty="0" smtClean="0">
                <a:solidFill>
                  <a:schemeClr val="bg1"/>
                </a:solidFill>
              </a:rPr>
              <a:t> Locale: </a:t>
            </a:r>
            <a:r>
              <a:rPr lang="en-US" sz="1600" b="1" dirty="0">
                <a:solidFill>
                  <a:schemeClr val="bg1"/>
                </a:solidFill>
              </a:rPr>
              <a:t> </a:t>
            </a:r>
            <a:r>
              <a:rPr lang="en-US" sz="1600" b="1" dirty="0" smtClean="0">
                <a:solidFill>
                  <a:schemeClr val="bg1"/>
                </a:solidFill>
              </a:rPr>
              <a:t>   </a:t>
            </a:r>
            <a:r>
              <a:rPr lang="en-US" sz="1600" b="1" dirty="0" smtClean="0">
                <a:solidFill>
                  <a:srgbClr val="FFFF00"/>
                </a:solidFill>
              </a:rPr>
              <a:t>Giancarlo </a:t>
            </a:r>
            <a:r>
              <a:rPr lang="en-US" sz="1600" b="1" dirty="0" err="1" smtClean="0">
                <a:solidFill>
                  <a:srgbClr val="FFFF00"/>
                </a:solidFill>
              </a:rPr>
              <a:t>Ripamonti</a:t>
            </a:r>
            <a:endParaRPr lang="en-US" sz="1600" b="1" dirty="0">
              <a:solidFill>
                <a:schemeClr val="bg1"/>
              </a:solidFill>
            </a:endParaRPr>
          </a:p>
        </p:txBody>
      </p:sp>
      <p:sp>
        <p:nvSpPr>
          <p:cNvPr id="3" name="TextBox 2"/>
          <p:cNvSpPr txBox="1"/>
          <p:nvPr/>
        </p:nvSpPr>
        <p:spPr>
          <a:xfrm>
            <a:off x="7143768" y="2708920"/>
            <a:ext cx="1873019" cy="2862322"/>
          </a:xfrm>
          <a:prstGeom prst="rect">
            <a:avLst/>
          </a:prstGeom>
          <a:noFill/>
          <a:ln>
            <a:solidFill>
              <a:schemeClr val="bg1"/>
            </a:solidFill>
          </a:ln>
        </p:spPr>
        <p:txBody>
          <a:bodyPr wrap="square" rtlCol="0">
            <a:spAutoFit/>
          </a:bodyPr>
          <a:lstStyle/>
          <a:p>
            <a:pPr algn="ctr"/>
            <a:r>
              <a:rPr lang="en-US" b="1" dirty="0" err="1" smtClean="0">
                <a:solidFill>
                  <a:schemeClr val="bg1"/>
                </a:solidFill>
              </a:rPr>
              <a:t>Sigla</a:t>
            </a:r>
            <a:r>
              <a:rPr lang="en-US" b="1" dirty="0" smtClean="0">
                <a:solidFill>
                  <a:schemeClr val="bg1"/>
                </a:solidFill>
              </a:rPr>
              <a:t> Milano</a:t>
            </a:r>
          </a:p>
          <a:p>
            <a:endParaRPr lang="en-US" b="1" dirty="0" smtClean="0">
              <a:solidFill>
                <a:schemeClr val="bg1"/>
              </a:solidFill>
            </a:endParaRPr>
          </a:p>
          <a:p>
            <a:r>
              <a:rPr lang="en-US" b="1" dirty="0" smtClean="0">
                <a:solidFill>
                  <a:schemeClr val="bg1"/>
                </a:solidFill>
              </a:rPr>
              <a:t>FTE =  </a:t>
            </a:r>
            <a:r>
              <a:rPr lang="en-US" b="1" dirty="0" smtClean="0">
                <a:solidFill>
                  <a:srgbClr val="FFFF00"/>
                </a:solidFill>
              </a:rPr>
              <a:t>1.7</a:t>
            </a:r>
          </a:p>
          <a:p>
            <a:r>
              <a:rPr lang="en-US" b="1" dirty="0" smtClean="0">
                <a:solidFill>
                  <a:schemeClr val="bg1"/>
                </a:solidFill>
              </a:rPr>
              <a:t>Part. </a:t>
            </a:r>
            <a:r>
              <a:rPr lang="en-US" b="1" dirty="0" smtClean="0">
                <a:solidFill>
                  <a:srgbClr val="FFFF00"/>
                </a:solidFill>
              </a:rPr>
              <a:t>53 %</a:t>
            </a:r>
          </a:p>
          <a:p>
            <a:endParaRPr lang="en-US" b="1" dirty="0" smtClean="0">
              <a:solidFill>
                <a:schemeClr val="bg1"/>
              </a:solidFill>
            </a:endParaRPr>
          </a:p>
          <a:p>
            <a:r>
              <a:rPr lang="en-US" b="1" dirty="0" smtClean="0">
                <a:solidFill>
                  <a:schemeClr val="bg1"/>
                </a:solidFill>
              </a:rPr>
              <a:t>Tot. </a:t>
            </a:r>
            <a:r>
              <a:rPr lang="en-US" b="1" dirty="0" smtClean="0">
                <a:solidFill>
                  <a:srgbClr val="FFFF00"/>
                </a:solidFill>
              </a:rPr>
              <a:t>3</a:t>
            </a:r>
            <a:r>
              <a:rPr lang="en-US" b="1" dirty="0" smtClean="0">
                <a:solidFill>
                  <a:schemeClr val="bg1"/>
                </a:solidFill>
              </a:rPr>
              <a:t> </a:t>
            </a:r>
            <a:r>
              <a:rPr lang="en-US" b="1" dirty="0" err="1" smtClean="0">
                <a:solidFill>
                  <a:schemeClr val="bg1"/>
                </a:solidFill>
              </a:rPr>
              <a:t>persone</a:t>
            </a:r>
            <a:endParaRPr lang="en-US" b="1" dirty="0" smtClean="0">
              <a:solidFill>
                <a:schemeClr val="bg1"/>
              </a:solidFill>
            </a:endParaRPr>
          </a:p>
          <a:p>
            <a:endParaRPr lang="en-US" b="1" dirty="0" smtClean="0">
              <a:solidFill>
                <a:schemeClr val="bg1"/>
              </a:solidFill>
            </a:endParaRPr>
          </a:p>
          <a:p>
            <a:r>
              <a:rPr lang="en-US" b="1" dirty="0" err="1" smtClean="0">
                <a:solidFill>
                  <a:schemeClr val="bg1"/>
                </a:solidFill>
              </a:rPr>
              <a:t>Ricercatori</a:t>
            </a:r>
            <a:r>
              <a:rPr lang="en-US" b="1" dirty="0" smtClean="0">
                <a:solidFill>
                  <a:schemeClr val="bg1"/>
                </a:solidFill>
              </a:rPr>
              <a:t> </a:t>
            </a:r>
            <a:r>
              <a:rPr lang="en-US" b="1" dirty="0" smtClean="0">
                <a:solidFill>
                  <a:srgbClr val="FFFF00"/>
                </a:solidFill>
              </a:rPr>
              <a:t>0</a:t>
            </a:r>
            <a:endParaRPr lang="en-US" b="1" dirty="0" smtClean="0">
              <a:solidFill>
                <a:schemeClr val="bg1"/>
              </a:solidFill>
            </a:endParaRPr>
          </a:p>
          <a:p>
            <a:r>
              <a:rPr lang="en-US" b="1" dirty="0" err="1" smtClean="0">
                <a:solidFill>
                  <a:schemeClr val="bg1"/>
                </a:solidFill>
              </a:rPr>
              <a:t>Tecnologi</a:t>
            </a:r>
            <a:r>
              <a:rPr lang="en-US" b="1" dirty="0" smtClean="0">
                <a:solidFill>
                  <a:schemeClr val="bg1"/>
                </a:solidFill>
              </a:rPr>
              <a:t> </a:t>
            </a:r>
            <a:r>
              <a:rPr lang="en-US" b="1" dirty="0" smtClean="0">
                <a:solidFill>
                  <a:srgbClr val="FFFF00"/>
                </a:solidFill>
              </a:rPr>
              <a:t>2</a:t>
            </a:r>
            <a:endParaRPr lang="en-US" b="1" dirty="0" smtClean="0">
              <a:solidFill>
                <a:schemeClr val="bg1"/>
              </a:solidFill>
            </a:endParaRPr>
          </a:p>
          <a:p>
            <a:r>
              <a:rPr lang="en-US" b="1" dirty="0" smtClean="0">
                <a:solidFill>
                  <a:schemeClr val="bg1"/>
                </a:solidFill>
              </a:rPr>
              <a:t>Ass-</a:t>
            </a:r>
            <a:r>
              <a:rPr lang="en-US" b="1" dirty="0" err="1" smtClean="0">
                <a:solidFill>
                  <a:schemeClr val="bg1"/>
                </a:solidFill>
              </a:rPr>
              <a:t>Dott</a:t>
            </a:r>
            <a:r>
              <a:rPr lang="en-US" b="1" dirty="0" smtClean="0">
                <a:solidFill>
                  <a:schemeClr val="bg1"/>
                </a:solidFill>
              </a:rPr>
              <a:t> </a:t>
            </a:r>
            <a:r>
              <a:rPr lang="en-US" b="1" dirty="0" smtClean="0">
                <a:solidFill>
                  <a:srgbClr val="FFFF00"/>
                </a:solidFill>
              </a:rPr>
              <a:t>1</a:t>
            </a:r>
            <a:endParaRPr lang="en-US" b="1" dirty="0" smtClean="0">
              <a:solidFill>
                <a:schemeClr val="bg1"/>
              </a:solidFill>
            </a:endParaRPr>
          </a:p>
        </p:txBody>
      </p:sp>
      <p:sp>
        <p:nvSpPr>
          <p:cNvPr id="4" name="TextBox 3"/>
          <p:cNvSpPr txBox="1"/>
          <p:nvPr/>
        </p:nvSpPr>
        <p:spPr>
          <a:xfrm>
            <a:off x="179512" y="1484784"/>
            <a:ext cx="6768752" cy="3416320"/>
          </a:xfrm>
          <a:prstGeom prst="rect">
            <a:avLst/>
          </a:prstGeom>
          <a:noFill/>
        </p:spPr>
        <p:txBody>
          <a:bodyPr wrap="square" rtlCol="0">
            <a:spAutoFit/>
          </a:bodyPr>
          <a:lstStyle/>
          <a:p>
            <a:r>
              <a:rPr lang="en-US" b="1" u="sng" dirty="0" err="1" smtClean="0">
                <a:solidFill>
                  <a:schemeClr val="bg1"/>
                </a:solidFill>
              </a:rPr>
              <a:t>Programma</a:t>
            </a:r>
            <a:r>
              <a:rPr lang="en-US" b="1" u="sng" dirty="0" smtClean="0">
                <a:solidFill>
                  <a:schemeClr val="bg1"/>
                </a:solidFill>
              </a:rPr>
              <a:t> </a:t>
            </a:r>
            <a:r>
              <a:rPr lang="en-US" b="1" u="sng" dirty="0" err="1" smtClean="0">
                <a:solidFill>
                  <a:schemeClr val="bg1"/>
                </a:solidFill>
              </a:rPr>
              <a:t>Scientifico</a:t>
            </a:r>
            <a:r>
              <a:rPr lang="en-US" b="1" u="sng" dirty="0" smtClean="0">
                <a:solidFill>
                  <a:schemeClr val="bg1"/>
                </a:solidFill>
              </a:rPr>
              <a:t> </a:t>
            </a:r>
            <a:r>
              <a:rPr lang="en-US" b="1" u="sng" dirty="0" err="1" smtClean="0">
                <a:solidFill>
                  <a:schemeClr val="bg1"/>
                </a:solidFill>
              </a:rPr>
              <a:t>della</a:t>
            </a:r>
            <a:r>
              <a:rPr lang="en-US" b="1" u="sng" dirty="0" smtClean="0">
                <a:solidFill>
                  <a:schemeClr val="bg1"/>
                </a:solidFill>
              </a:rPr>
              <a:t> </a:t>
            </a:r>
            <a:r>
              <a:rPr lang="en-US" b="1" u="sng" dirty="0" err="1" smtClean="0">
                <a:solidFill>
                  <a:schemeClr val="bg1"/>
                </a:solidFill>
              </a:rPr>
              <a:t>sigla</a:t>
            </a:r>
            <a:r>
              <a:rPr lang="en-US" b="1" u="sng" dirty="0" smtClean="0">
                <a:solidFill>
                  <a:schemeClr val="bg1"/>
                </a:solidFill>
              </a:rPr>
              <a:t>:</a:t>
            </a:r>
            <a:r>
              <a:rPr lang="en-US" b="1" dirty="0" smtClean="0">
                <a:solidFill>
                  <a:schemeClr val="bg1"/>
                </a:solidFill>
              </a:rPr>
              <a:t> </a:t>
            </a:r>
            <a:endParaRPr lang="en-US" dirty="0" smtClean="0">
              <a:solidFill>
                <a:schemeClr val="bg1"/>
              </a:solidFill>
            </a:endParaRPr>
          </a:p>
          <a:p>
            <a:r>
              <a:rPr lang="it-IT" b="1" u="sng" dirty="0">
                <a:solidFill>
                  <a:srgbClr val="FFFF00"/>
                </a:solidFill>
              </a:rPr>
              <a:t>Misure di spettroscopia X per lo studio di atomi kaonici </a:t>
            </a:r>
            <a:endParaRPr lang="it-IT" b="1" u="sng" dirty="0" smtClean="0">
              <a:solidFill>
                <a:srgbClr val="FFFF00"/>
              </a:solidFill>
            </a:endParaRPr>
          </a:p>
          <a:p>
            <a:r>
              <a:rPr lang="it-IT" b="1" u="sng" dirty="0" smtClean="0">
                <a:solidFill>
                  <a:srgbClr val="FFFF00"/>
                </a:solidFill>
              </a:rPr>
              <a:t>(</a:t>
            </a:r>
            <a:r>
              <a:rPr lang="it-IT" b="1" u="sng" dirty="0">
                <a:solidFill>
                  <a:srgbClr val="FFFF00"/>
                </a:solidFill>
              </a:rPr>
              <a:t>Deuterio kaonico) presso DAFNE</a:t>
            </a:r>
          </a:p>
          <a:p>
            <a:endParaRPr lang="en-US" b="1" u="sng" dirty="0" smtClean="0">
              <a:solidFill>
                <a:schemeClr val="bg1"/>
              </a:solidFill>
            </a:endParaRPr>
          </a:p>
          <a:p>
            <a:r>
              <a:rPr lang="en-US" b="1" u="sng" dirty="0" err="1" smtClean="0">
                <a:solidFill>
                  <a:schemeClr val="bg1"/>
                </a:solidFill>
              </a:rPr>
              <a:t>Attivit</a:t>
            </a:r>
            <a:r>
              <a:rPr lang="en-US" b="1" u="sng" dirty="0" err="1">
                <a:solidFill>
                  <a:schemeClr val="bg1"/>
                </a:solidFill>
              </a:rPr>
              <a:t>à</a:t>
            </a:r>
            <a:r>
              <a:rPr lang="en-US" b="1" u="sng" dirty="0" smtClean="0">
                <a:solidFill>
                  <a:schemeClr val="bg1"/>
                </a:solidFill>
              </a:rPr>
              <a:t> di R&amp;D </a:t>
            </a:r>
            <a:r>
              <a:rPr lang="en-US" b="1" u="sng" dirty="0" err="1" smtClean="0">
                <a:solidFill>
                  <a:schemeClr val="bg1"/>
                </a:solidFill>
              </a:rPr>
              <a:t>della</a:t>
            </a:r>
            <a:r>
              <a:rPr lang="en-US" b="1" u="sng" dirty="0" smtClean="0">
                <a:solidFill>
                  <a:schemeClr val="bg1"/>
                </a:solidFill>
              </a:rPr>
              <a:t> </a:t>
            </a:r>
            <a:r>
              <a:rPr lang="en-US" b="1" u="sng" dirty="0" err="1" smtClean="0">
                <a:solidFill>
                  <a:schemeClr val="bg1"/>
                </a:solidFill>
              </a:rPr>
              <a:t>sigla</a:t>
            </a:r>
            <a:endParaRPr lang="en-US" b="1" u="sng" dirty="0" smtClean="0">
              <a:solidFill>
                <a:schemeClr val="bg1"/>
              </a:solidFill>
            </a:endParaRPr>
          </a:p>
          <a:p>
            <a:r>
              <a:rPr lang="it-IT" b="1" u="sng" dirty="0">
                <a:solidFill>
                  <a:srgbClr val="FFFF00"/>
                </a:solidFill>
              </a:rPr>
              <a:t>Sviluppo dei moduli di rivelazione X basati su matrici di </a:t>
            </a:r>
            <a:r>
              <a:rPr lang="it-IT" b="1" u="sng" dirty="0" err="1">
                <a:solidFill>
                  <a:srgbClr val="FFFF00"/>
                </a:solidFill>
              </a:rPr>
              <a:t>Silicon</a:t>
            </a:r>
            <a:r>
              <a:rPr lang="it-IT" b="1" u="sng" dirty="0">
                <a:solidFill>
                  <a:srgbClr val="FFFF00"/>
                </a:solidFill>
              </a:rPr>
              <a:t> </a:t>
            </a:r>
            <a:r>
              <a:rPr lang="it-IT" b="1" u="sng" dirty="0" err="1">
                <a:solidFill>
                  <a:srgbClr val="FFFF00"/>
                </a:solidFill>
              </a:rPr>
              <a:t>Drift</a:t>
            </a:r>
            <a:r>
              <a:rPr lang="it-IT" b="1" u="sng" dirty="0">
                <a:solidFill>
                  <a:srgbClr val="FFFF00"/>
                </a:solidFill>
              </a:rPr>
              <a:t> Detectors (</a:t>
            </a:r>
            <a:r>
              <a:rPr lang="it-IT" b="1" u="sng" dirty="0" err="1">
                <a:solidFill>
                  <a:srgbClr val="FFFF00"/>
                </a:solidFill>
              </a:rPr>
              <a:t>SDDs</a:t>
            </a:r>
            <a:r>
              <a:rPr lang="it-IT" b="1" u="sng" dirty="0">
                <a:solidFill>
                  <a:srgbClr val="FFFF00"/>
                </a:solidFill>
              </a:rPr>
              <a:t>) e </a:t>
            </a:r>
            <a:r>
              <a:rPr lang="it-IT" b="1" u="sng" dirty="0" smtClean="0">
                <a:solidFill>
                  <a:srgbClr val="FFFF00"/>
                </a:solidFill>
              </a:rPr>
              <a:t>su </a:t>
            </a:r>
            <a:r>
              <a:rPr lang="it-IT" b="1" u="sng" dirty="0">
                <a:solidFill>
                  <a:srgbClr val="FFFF00"/>
                </a:solidFill>
              </a:rPr>
              <a:t>circuiti integrati (</a:t>
            </a:r>
            <a:r>
              <a:rPr lang="it-IT" b="1" u="sng" dirty="0" err="1">
                <a:solidFill>
                  <a:srgbClr val="FFFF00"/>
                </a:solidFill>
              </a:rPr>
              <a:t>ASICs</a:t>
            </a:r>
            <a:r>
              <a:rPr lang="it-IT" b="1" u="sng" dirty="0">
                <a:solidFill>
                  <a:srgbClr val="FFFF00"/>
                </a:solidFill>
              </a:rPr>
              <a:t>) per la lettura e </a:t>
            </a:r>
            <a:r>
              <a:rPr lang="it-IT" b="1" u="sng" dirty="0" err="1">
                <a:solidFill>
                  <a:srgbClr val="FFFF00"/>
                </a:solidFill>
              </a:rPr>
              <a:t>processamento</a:t>
            </a:r>
            <a:r>
              <a:rPr lang="it-IT" b="1" u="sng" dirty="0">
                <a:solidFill>
                  <a:srgbClr val="FFFF00"/>
                </a:solidFill>
              </a:rPr>
              <a:t> analogico dei segnali.</a:t>
            </a:r>
          </a:p>
          <a:p>
            <a:endParaRPr lang="en-US" dirty="0" smtClean="0">
              <a:solidFill>
                <a:schemeClr val="bg1"/>
              </a:solidFill>
              <a:sym typeface="Symbol"/>
            </a:endParaRPr>
          </a:p>
          <a:p>
            <a:r>
              <a:rPr lang="en-US" b="1" u="sng" dirty="0" err="1" smtClean="0">
                <a:solidFill>
                  <a:schemeClr val="bg1"/>
                </a:solidFill>
                <a:sym typeface="Symbol"/>
              </a:rPr>
              <a:t>Laboratori</a:t>
            </a:r>
            <a:r>
              <a:rPr lang="en-US" b="1" u="sng" dirty="0" smtClean="0">
                <a:solidFill>
                  <a:schemeClr val="bg1"/>
                </a:solidFill>
                <a:sym typeface="Symbol"/>
              </a:rPr>
              <a:t> per </a:t>
            </a:r>
            <a:r>
              <a:rPr lang="en-US" b="1" u="sng" dirty="0" err="1" smtClean="0">
                <a:solidFill>
                  <a:schemeClr val="bg1"/>
                </a:solidFill>
                <a:sym typeface="Symbol"/>
              </a:rPr>
              <a:t>Misure</a:t>
            </a:r>
            <a:r>
              <a:rPr lang="en-US" b="1" u="sng" dirty="0" smtClean="0">
                <a:solidFill>
                  <a:schemeClr val="bg1"/>
                </a:solidFill>
                <a:sym typeface="Symbol"/>
              </a:rPr>
              <a:t> </a:t>
            </a:r>
            <a:r>
              <a:rPr lang="en-US" b="1" u="sng" dirty="0" err="1" smtClean="0">
                <a:solidFill>
                  <a:schemeClr val="bg1"/>
                </a:solidFill>
                <a:sym typeface="Symbol"/>
              </a:rPr>
              <a:t>della</a:t>
            </a:r>
            <a:r>
              <a:rPr lang="en-US" b="1" u="sng" dirty="0" smtClean="0">
                <a:solidFill>
                  <a:schemeClr val="bg1"/>
                </a:solidFill>
                <a:sym typeface="Symbol"/>
              </a:rPr>
              <a:t> </a:t>
            </a:r>
            <a:r>
              <a:rPr lang="en-US" b="1" u="sng" dirty="0" err="1" smtClean="0">
                <a:solidFill>
                  <a:schemeClr val="bg1"/>
                </a:solidFill>
                <a:sym typeface="Symbol"/>
              </a:rPr>
              <a:t>sigla</a:t>
            </a:r>
            <a:endParaRPr lang="it-IT" b="1" dirty="0" smtClean="0">
              <a:solidFill>
                <a:schemeClr val="bg1"/>
              </a:solidFill>
              <a:sym typeface="Symbol"/>
            </a:endParaRPr>
          </a:p>
          <a:p>
            <a:r>
              <a:rPr lang="it-IT" b="1" u="sng" dirty="0" smtClean="0">
                <a:solidFill>
                  <a:srgbClr val="FFFF00"/>
                </a:solidFill>
              </a:rPr>
              <a:t>DAFNE (LNF)</a:t>
            </a:r>
            <a:endParaRPr lang="en-US" b="1" u="sng" dirty="0">
              <a:solidFill>
                <a:srgbClr val="FFFF00"/>
              </a:solidFill>
            </a:endParaRPr>
          </a:p>
          <a:p>
            <a:endParaRPr lang="en-US" dirty="0" smtClean="0">
              <a:solidFill>
                <a:schemeClr val="bg1"/>
              </a:solidFill>
              <a:sym typeface="Symbol"/>
            </a:endParaRPr>
          </a:p>
        </p:txBody>
      </p:sp>
      <p:sp>
        <p:nvSpPr>
          <p:cNvPr id="5" name="Text Box 5"/>
          <p:cNvSpPr txBox="1">
            <a:spLocks noChangeArrowheads="1"/>
          </p:cNvSpPr>
          <p:nvPr/>
        </p:nvSpPr>
        <p:spPr bwMode="auto">
          <a:xfrm>
            <a:off x="179512" y="6237312"/>
            <a:ext cx="8784976" cy="369332"/>
          </a:xfrm>
          <a:prstGeom prst="rect">
            <a:avLst/>
          </a:prstGeom>
          <a:noFill/>
          <a:ln w="9525">
            <a:noFill/>
            <a:miter lim="800000"/>
            <a:headEnd/>
            <a:tailEnd/>
          </a:ln>
          <a:effectLst/>
        </p:spPr>
        <p:txBody>
          <a:bodyPr wrap="square">
            <a:spAutoFit/>
          </a:bodyPr>
          <a:lstStyle/>
          <a:p>
            <a:pPr>
              <a:spcBef>
                <a:spcPct val="50000"/>
              </a:spcBef>
            </a:pPr>
            <a:r>
              <a:rPr lang="it-IT" b="1" u="sng" dirty="0">
                <a:solidFill>
                  <a:schemeClr val="bg1"/>
                </a:solidFill>
                <a:latin typeface="Comic Sans MS" pitchFamily="66" charset="0"/>
              </a:rPr>
              <a:t>Sezioni coinvolte</a:t>
            </a:r>
            <a:r>
              <a:rPr lang="it-IT" dirty="0" smtClean="0">
                <a:solidFill>
                  <a:schemeClr val="bg1"/>
                </a:solidFill>
                <a:latin typeface="Comic Sans MS" pitchFamily="66" charset="0"/>
              </a:rPr>
              <a:t>: </a:t>
            </a:r>
            <a:r>
              <a:rPr lang="it-IT" b="1" dirty="0" smtClean="0">
                <a:solidFill>
                  <a:srgbClr val="FFFF00"/>
                </a:solidFill>
                <a:latin typeface="Comic Sans MS" pitchFamily="66" charset="0"/>
              </a:rPr>
              <a:t>LNF, INFN-MI</a:t>
            </a:r>
            <a:endParaRPr lang="it-IT" b="1" dirty="0">
              <a:solidFill>
                <a:srgbClr val="FFFF00"/>
              </a:solidFill>
              <a:latin typeface="Comic Sans MS" pitchFamily="66" charset="0"/>
            </a:endParaRPr>
          </a:p>
        </p:txBody>
      </p:sp>
    </p:spTree>
    <p:extLst>
      <p:ext uri="{BB962C8B-B14F-4D97-AF65-F5344CB8AC3E}">
        <p14:creationId xmlns:p14="http://schemas.microsoft.com/office/powerpoint/2010/main" val="3605188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116632"/>
            <a:ext cx="8640960" cy="707886"/>
          </a:xfrm>
          <a:prstGeom prst="rect">
            <a:avLst/>
          </a:prstGeom>
          <a:noFill/>
        </p:spPr>
        <p:txBody>
          <a:bodyPr wrap="square" rtlCol="0">
            <a:spAutoFit/>
          </a:bodyPr>
          <a:lstStyle/>
          <a:p>
            <a:pPr algn="ctr"/>
            <a:r>
              <a:rPr lang="en-US" sz="4000" dirty="0" err="1" smtClean="0">
                <a:solidFill>
                  <a:srgbClr val="FFFF00"/>
                </a:solidFill>
              </a:rPr>
              <a:t>Kaonnis</a:t>
            </a:r>
            <a:endParaRPr lang="en-US" sz="4000" dirty="0" smtClean="0">
              <a:solidFill>
                <a:srgbClr val="FFFF00"/>
              </a:solidFill>
            </a:endParaRPr>
          </a:p>
        </p:txBody>
      </p:sp>
      <p:grpSp>
        <p:nvGrpSpPr>
          <p:cNvPr id="2" name="Gruppo 2"/>
          <p:cNvGrpSpPr/>
          <p:nvPr/>
        </p:nvGrpSpPr>
        <p:grpSpPr>
          <a:xfrm>
            <a:off x="285797" y="3890919"/>
            <a:ext cx="3216924" cy="2490409"/>
            <a:chOff x="-53975" y="3976887"/>
            <a:chExt cx="3780779" cy="2908101"/>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 y="3976887"/>
              <a:ext cx="3780779" cy="29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77" y="4002088"/>
              <a:ext cx="2587044" cy="554840"/>
            </a:xfrm>
            <a:prstGeom prst="rect">
              <a:avLst/>
            </a:prstGeom>
            <a:noFill/>
            <a:ln>
              <a:noFill/>
            </a:ln>
            <a:effectLst>
              <a:outerShdw dist="63499" dir="54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909605"/>
            <a:ext cx="4068848" cy="322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2"/>
          <p:cNvSpPr txBox="1">
            <a:spLocks noChangeArrowheads="1"/>
          </p:cNvSpPr>
          <p:nvPr/>
        </p:nvSpPr>
        <p:spPr bwMode="auto">
          <a:xfrm>
            <a:off x="4788024" y="1019130"/>
            <a:ext cx="4256087" cy="830997"/>
          </a:xfrm>
          <a:prstGeom prst="rect">
            <a:avLst/>
          </a:prstGeom>
          <a:solidFill>
            <a:schemeClr val="bg1"/>
          </a:solidFill>
          <a:ln w="28575">
            <a:solidFill>
              <a:srgbClr val="FF0000"/>
            </a:solidFill>
            <a:miter lim="800000"/>
            <a:headEnd/>
            <a:tailEnd/>
          </a:ln>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600" dirty="0">
                <a:solidFill>
                  <a:srgbClr val="FF0000"/>
                </a:solidFill>
                <a:latin typeface="Comic Sans MS" panose="030F0702030302020204" pitchFamily="66" charset="0"/>
              </a:rPr>
              <a:t>Strong interaction</a:t>
            </a:r>
            <a:r>
              <a:rPr lang="en-US" sz="1600" dirty="0">
                <a:solidFill>
                  <a:srgbClr val="0070C0"/>
                </a:solidFill>
                <a:latin typeface="Comic Sans MS" panose="030F0702030302020204" pitchFamily="66" charset="0"/>
              </a:rPr>
              <a:t> </a:t>
            </a:r>
            <a:r>
              <a:rPr lang="en-US" sz="1600" dirty="0">
                <a:latin typeface="Comic Sans MS" panose="030F0702030302020204" pitchFamily="66" charset="0"/>
              </a:rPr>
              <a:t>studies al low energy </a:t>
            </a:r>
            <a:r>
              <a:rPr lang="en-US" sz="1600" dirty="0" smtClean="0">
                <a:latin typeface="Comic Sans MS" panose="030F0702030302020204" pitchFamily="66" charset="0"/>
              </a:rPr>
              <a:t>through</a:t>
            </a:r>
            <a:r>
              <a:rPr lang="en-US" sz="1600" dirty="0" smtClean="0">
                <a:solidFill>
                  <a:srgbClr val="0070C0"/>
                </a:solidFill>
                <a:latin typeface="Comic Sans MS" panose="030F0702030302020204" pitchFamily="66" charset="0"/>
              </a:rPr>
              <a:t> </a:t>
            </a:r>
            <a:r>
              <a:rPr lang="en-US" sz="1600" dirty="0" smtClean="0">
                <a:solidFill>
                  <a:srgbClr val="FF0000"/>
                </a:solidFill>
                <a:latin typeface="Comic Sans MS" panose="030F0702030302020204" pitchFamily="66" charset="0"/>
              </a:rPr>
              <a:t>precise </a:t>
            </a:r>
            <a:r>
              <a:rPr lang="en-US" sz="1600" dirty="0">
                <a:solidFill>
                  <a:srgbClr val="FF0000"/>
                </a:solidFill>
                <a:latin typeface="Comic Sans MS" panose="030F0702030302020204" pitchFamily="66" charset="0"/>
              </a:rPr>
              <a:t>X-ray spectroscopy measurements</a:t>
            </a:r>
            <a:r>
              <a:rPr lang="en-US" sz="1600" dirty="0">
                <a:solidFill>
                  <a:srgbClr val="0070C0"/>
                </a:solidFill>
                <a:latin typeface="Comic Sans MS" panose="030F0702030302020204" pitchFamily="66" charset="0"/>
              </a:rPr>
              <a:t> </a:t>
            </a:r>
            <a:r>
              <a:rPr lang="en-US" sz="1600" dirty="0">
                <a:latin typeface="Comic Sans MS" panose="030F0702030302020204" pitchFamily="66" charset="0"/>
              </a:rPr>
              <a:t>of </a:t>
            </a:r>
            <a:r>
              <a:rPr lang="en-US" sz="1600" dirty="0" err="1">
                <a:latin typeface="Comic Sans MS" panose="030F0702030302020204" pitchFamily="66" charset="0"/>
              </a:rPr>
              <a:t>Kaonic</a:t>
            </a:r>
            <a:r>
              <a:rPr lang="en-US" sz="1600" dirty="0">
                <a:latin typeface="Comic Sans MS" panose="030F0702030302020204" pitchFamily="66" charset="0"/>
              </a:rPr>
              <a:t> atoms transitions</a:t>
            </a:r>
          </a:p>
        </p:txBody>
      </p:sp>
      <p:pic>
        <p:nvPicPr>
          <p:cNvPr id="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962"/>
          <a:stretch/>
        </p:blipFill>
        <p:spPr bwMode="auto">
          <a:xfrm>
            <a:off x="285797" y="1166430"/>
            <a:ext cx="4269359" cy="259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3840915" y="5229200"/>
            <a:ext cx="4823803" cy="1200329"/>
          </a:xfrm>
          <a:prstGeom prst="rect">
            <a:avLst/>
          </a:prstGeom>
          <a:solidFill>
            <a:schemeClr val="bg1"/>
          </a:solidFill>
          <a:ln w="19050">
            <a:solidFill>
              <a:srgbClr val="FF0000"/>
            </a:solidFill>
          </a:ln>
        </p:spPr>
        <p:txBody>
          <a:bodyPr wrap="square">
            <a:spAutoFit/>
          </a:bodyPr>
          <a:lstStyle/>
          <a:p>
            <a:r>
              <a:rPr lang="it-IT" sz="1800" dirty="0" smtClean="0">
                <a:solidFill>
                  <a:srgbClr val="FF0000"/>
                </a:solidFill>
                <a:latin typeface="Comic Sans MS" panose="030F0702030302020204" pitchFamily="66" charset="0"/>
              </a:rPr>
              <a:t>New goal:</a:t>
            </a:r>
            <a:endParaRPr lang="it-IT" sz="1800" dirty="0">
              <a:solidFill>
                <a:srgbClr val="FF0000"/>
              </a:solidFill>
              <a:latin typeface="Comic Sans MS" panose="030F0702030302020204" pitchFamily="66" charset="0"/>
            </a:endParaRPr>
          </a:p>
          <a:p>
            <a:r>
              <a:rPr lang="en-US" sz="1800" dirty="0" smtClean="0">
                <a:solidFill>
                  <a:srgbClr val="0070C0"/>
                </a:solidFill>
                <a:latin typeface="Comic Sans MS" panose="030F0702030302020204" pitchFamily="66" charset="0"/>
              </a:rPr>
              <a:t>Measurement </a:t>
            </a:r>
            <a:r>
              <a:rPr lang="en-US" sz="1800" dirty="0">
                <a:solidFill>
                  <a:srgbClr val="0070C0"/>
                </a:solidFill>
                <a:latin typeface="Comic Sans MS" panose="030F0702030302020204" pitchFamily="66" charset="0"/>
              </a:rPr>
              <a:t>of the strong interaction induced shift and width of the </a:t>
            </a:r>
            <a:r>
              <a:rPr lang="en-US" sz="1800" dirty="0" smtClean="0">
                <a:solidFill>
                  <a:srgbClr val="0070C0"/>
                </a:solidFill>
                <a:latin typeface="Comic Sans MS" panose="030F0702030302020204" pitchFamily="66" charset="0"/>
              </a:rPr>
              <a:t>1</a:t>
            </a:r>
            <a:r>
              <a:rPr lang="en-US" sz="1800" baseline="30000" dirty="0" smtClean="0">
                <a:solidFill>
                  <a:srgbClr val="0070C0"/>
                </a:solidFill>
                <a:latin typeface="Comic Sans MS" panose="030F0702030302020204" pitchFamily="66" charset="0"/>
              </a:rPr>
              <a:t>s</a:t>
            </a:r>
            <a:r>
              <a:rPr lang="en-US" sz="1800" dirty="0" smtClean="0">
                <a:solidFill>
                  <a:srgbClr val="0070C0"/>
                </a:solidFill>
                <a:latin typeface="Comic Sans MS" panose="030F0702030302020204" pitchFamily="66" charset="0"/>
              </a:rPr>
              <a:t> </a:t>
            </a:r>
            <a:r>
              <a:rPr lang="en-US" sz="1800" dirty="0">
                <a:solidFill>
                  <a:srgbClr val="0070C0"/>
                </a:solidFill>
                <a:latin typeface="Comic Sans MS" panose="030F0702030302020204" pitchFamily="66" charset="0"/>
              </a:rPr>
              <a:t>state of </a:t>
            </a:r>
            <a:r>
              <a:rPr lang="en-US" sz="1800" dirty="0" err="1">
                <a:solidFill>
                  <a:srgbClr val="FF0000"/>
                </a:solidFill>
                <a:latin typeface="Comic Sans MS" panose="030F0702030302020204" pitchFamily="66" charset="0"/>
              </a:rPr>
              <a:t>kaonic</a:t>
            </a:r>
            <a:r>
              <a:rPr lang="en-US" sz="1800" dirty="0">
                <a:solidFill>
                  <a:srgbClr val="FF0000"/>
                </a:solidFill>
                <a:latin typeface="Comic Sans MS" panose="030F0702030302020204" pitchFamily="66" charset="0"/>
              </a:rPr>
              <a:t> deuterium </a:t>
            </a:r>
            <a:endParaRPr lang="it-IT" sz="1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05407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116632"/>
            <a:ext cx="8640960" cy="584775"/>
          </a:xfrm>
          <a:prstGeom prst="rect">
            <a:avLst/>
          </a:prstGeom>
          <a:noFill/>
        </p:spPr>
        <p:txBody>
          <a:bodyPr wrap="square" rtlCol="0">
            <a:spAutoFit/>
          </a:bodyPr>
          <a:lstStyle/>
          <a:p>
            <a:pPr algn="ctr"/>
            <a:r>
              <a:rPr lang="en-US" sz="3200" dirty="0" err="1" smtClean="0">
                <a:solidFill>
                  <a:srgbClr val="FFFF00"/>
                </a:solidFill>
              </a:rPr>
              <a:t>Attività</a:t>
            </a:r>
            <a:r>
              <a:rPr lang="en-US" sz="3200" dirty="0" smtClean="0">
                <a:solidFill>
                  <a:srgbClr val="FFFF00"/>
                </a:solidFill>
              </a:rPr>
              <a:t> </a:t>
            </a:r>
            <a:r>
              <a:rPr lang="en-US" sz="3200" dirty="0" err="1" smtClean="0">
                <a:solidFill>
                  <a:srgbClr val="FFFF00"/>
                </a:solidFill>
              </a:rPr>
              <a:t>svolta</a:t>
            </a:r>
            <a:r>
              <a:rPr lang="en-US" sz="3200" dirty="0" smtClean="0">
                <a:solidFill>
                  <a:srgbClr val="FFFF00"/>
                </a:solidFill>
              </a:rPr>
              <a:t> a Milano (2017-2018)</a:t>
            </a:r>
          </a:p>
        </p:txBody>
      </p:sp>
      <p:pic>
        <p:nvPicPr>
          <p:cNvPr id="3" name="Grafik 25"/>
          <p:cNvPicPr>
            <a:picLocks noChangeAspect="1"/>
          </p:cNvPicPr>
          <p:nvPr/>
        </p:nvPicPr>
        <p:blipFill>
          <a:blip r:embed="rId3" cstate="print"/>
          <a:stretch>
            <a:fillRect/>
          </a:stretch>
        </p:blipFill>
        <p:spPr>
          <a:xfrm>
            <a:off x="251520" y="1131863"/>
            <a:ext cx="1870744" cy="1891747"/>
          </a:xfrm>
          <a:prstGeom prst="rect">
            <a:avLst/>
          </a:prstGeom>
        </p:spPr>
      </p:pic>
      <p:sp>
        <p:nvSpPr>
          <p:cNvPr id="4" name="Textfeld 9"/>
          <p:cNvSpPr txBox="1"/>
          <p:nvPr/>
        </p:nvSpPr>
        <p:spPr>
          <a:xfrm>
            <a:off x="123230" y="3141202"/>
            <a:ext cx="3136900" cy="338554"/>
          </a:xfrm>
          <a:prstGeom prst="rect">
            <a:avLst/>
          </a:prstGeom>
          <a:noFill/>
        </p:spPr>
        <p:txBody>
          <a:bodyPr wrap="square" rtlCol="0">
            <a:spAutoFit/>
          </a:bodyPr>
          <a:lstStyle/>
          <a:p>
            <a:r>
              <a:rPr lang="en-GB" sz="1600" dirty="0" smtClean="0">
                <a:solidFill>
                  <a:srgbClr val="FFFF00"/>
                </a:solidFill>
                <a:latin typeface="Palatino Linotype" panose="02040502050505030304" pitchFamily="18" charset="0"/>
                <a:cs typeface="Arial" panose="020B0604020202020204" pitchFamily="34" charset="0"/>
              </a:rPr>
              <a:t>SDDs production (FBK)</a:t>
            </a:r>
            <a:endParaRPr lang="en-GB" sz="1600" dirty="0">
              <a:solidFill>
                <a:srgbClr val="FFFF00"/>
              </a:solidFill>
              <a:latin typeface="Palatino Linotype" panose="02040502050505030304" pitchFamily="18" charset="0"/>
              <a:cs typeface="Arial" panose="020B0604020202020204" pitchFamily="34" charset="0"/>
            </a:endParaRPr>
          </a:p>
        </p:txBody>
      </p:sp>
      <p:pic>
        <p:nvPicPr>
          <p:cNvPr id="5" name="Grafik 10"/>
          <p:cNvPicPr>
            <a:picLocks noChangeAspect="1"/>
          </p:cNvPicPr>
          <p:nvPr/>
        </p:nvPicPr>
        <p:blipFill rotWithShape="1">
          <a:blip r:embed="rId4" cstate="print">
            <a:extLst>
              <a:ext uri="{28A0092B-C50C-407E-A947-70E740481C1C}">
                <a14:useLocalDpi xmlns:a14="http://schemas.microsoft.com/office/drawing/2010/main" val="0"/>
              </a:ext>
            </a:extLst>
          </a:blip>
          <a:srcRect l="13631" t="20505" r="21063" b="32224"/>
          <a:stretch/>
        </p:blipFill>
        <p:spPr>
          <a:xfrm>
            <a:off x="3031803" y="2236098"/>
            <a:ext cx="1668255" cy="894608"/>
          </a:xfrm>
          <a:prstGeom prst="rect">
            <a:avLst/>
          </a:prstGeom>
        </p:spPr>
      </p:pic>
      <p:sp>
        <p:nvSpPr>
          <p:cNvPr id="6" name="Freccia a destra 5"/>
          <p:cNvSpPr/>
          <p:nvPr/>
        </p:nvSpPr>
        <p:spPr>
          <a:xfrm>
            <a:off x="2339752" y="1877559"/>
            <a:ext cx="531628" cy="4425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le 1"/>
          <p:cNvSpPr txBox="1">
            <a:spLocks/>
          </p:cNvSpPr>
          <p:nvPr/>
        </p:nvSpPr>
        <p:spPr>
          <a:xfrm>
            <a:off x="150606" y="548680"/>
            <a:ext cx="8669866" cy="511175"/>
          </a:xfrm>
          <a:prstGeom prst="rect">
            <a:avLst/>
          </a:prstGeom>
        </p:spPr>
        <p:txBody>
          <a:bodyPr/>
          <a:lstStyle>
            <a:lvl1pPr algn="l" rtl="0" eaLnBrk="0" fontAlgn="base" hangingPunct="0">
              <a:spcBef>
                <a:spcPct val="0"/>
              </a:spcBef>
              <a:spcAft>
                <a:spcPct val="0"/>
              </a:spcAft>
              <a:defRPr sz="2600" b="1">
                <a:solidFill>
                  <a:srgbClr val="003F6E"/>
                </a:solidFill>
                <a:latin typeface="Times New Roman"/>
                <a:ea typeface="ＭＳ Ｐゴシック" charset="-128"/>
                <a:cs typeface="Times New Roman"/>
              </a:defRPr>
            </a:lvl1pPr>
            <a:lvl2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2pPr>
            <a:lvl3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3pPr>
            <a:lvl4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4pPr>
            <a:lvl5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5pPr>
            <a:lvl6pPr marL="457200" algn="l" rtl="0" fontAlgn="base">
              <a:spcBef>
                <a:spcPct val="0"/>
              </a:spcBef>
              <a:spcAft>
                <a:spcPct val="0"/>
              </a:spcAft>
              <a:defRPr sz="3400" b="1">
                <a:solidFill>
                  <a:srgbClr val="003F6E"/>
                </a:solidFill>
                <a:latin typeface="Arial Rounded MT Bold" pitchFamily="34" charset="0"/>
              </a:defRPr>
            </a:lvl6pPr>
            <a:lvl7pPr marL="914400" algn="l" rtl="0" fontAlgn="base">
              <a:spcBef>
                <a:spcPct val="0"/>
              </a:spcBef>
              <a:spcAft>
                <a:spcPct val="0"/>
              </a:spcAft>
              <a:defRPr sz="3400" b="1">
                <a:solidFill>
                  <a:srgbClr val="003F6E"/>
                </a:solidFill>
                <a:latin typeface="Arial Rounded MT Bold" pitchFamily="34" charset="0"/>
              </a:defRPr>
            </a:lvl7pPr>
            <a:lvl8pPr marL="1371600" algn="l" rtl="0" fontAlgn="base">
              <a:spcBef>
                <a:spcPct val="0"/>
              </a:spcBef>
              <a:spcAft>
                <a:spcPct val="0"/>
              </a:spcAft>
              <a:defRPr sz="3400" b="1">
                <a:solidFill>
                  <a:srgbClr val="003F6E"/>
                </a:solidFill>
                <a:latin typeface="Arial Rounded MT Bold" pitchFamily="34" charset="0"/>
              </a:defRPr>
            </a:lvl8pPr>
            <a:lvl9pPr marL="1828800" algn="l" rtl="0" fontAlgn="base">
              <a:spcBef>
                <a:spcPct val="0"/>
              </a:spcBef>
              <a:spcAft>
                <a:spcPct val="0"/>
              </a:spcAft>
              <a:defRPr sz="3400" b="1">
                <a:solidFill>
                  <a:srgbClr val="003F6E"/>
                </a:solidFill>
                <a:latin typeface="Arial Rounded MT Bold" pitchFamily="34" charset="0"/>
              </a:defRPr>
            </a:lvl9pPr>
          </a:lstStyle>
          <a:p>
            <a:r>
              <a:rPr lang="en-US" sz="2400" kern="0" dirty="0" smtClean="0">
                <a:solidFill>
                  <a:srgbClr val="FF0000"/>
                </a:solidFill>
                <a:latin typeface="+mn-lt"/>
                <a:cs typeface="Comic Sans MS"/>
              </a:rPr>
              <a:t>Detectors production, assembly and test:</a:t>
            </a:r>
            <a:endParaRPr lang="en-US" sz="2400" kern="0" dirty="0">
              <a:solidFill>
                <a:srgbClr val="FF0000"/>
              </a:solidFill>
              <a:latin typeface="+mn-lt"/>
              <a:cs typeface="Comic Sans MS"/>
            </a:endParaRPr>
          </a:p>
        </p:txBody>
      </p:sp>
      <p:pic>
        <p:nvPicPr>
          <p:cNvPr id="8" name="Grafik 4"/>
          <p:cNvPicPr>
            <a:picLocks noChangeAspect="1"/>
          </p:cNvPicPr>
          <p:nvPr/>
        </p:nvPicPr>
        <p:blipFill rotWithShape="1">
          <a:blip r:embed="rId5" cstate="print">
            <a:extLst>
              <a:ext uri="{28A0092B-C50C-407E-A947-70E740481C1C}">
                <a14:useLocalDpi xmlns:a14="http://schemas.microsoft.com/office/drawing/2010/main" val="0"/>
              </a:ext>
            </a:extLst>
          </a:blip>
          <a:srcRect l="18907" t="7963" r="15116" b="5871"/>
          <a:stretch/>
        </p:blipFill>
        <p:spPr>
          <a:xfrm>
            <a:off x="5360826" y="1206160"/>
            <a:ext cx="1878732" cy="1817450"/>
          </a:xfrm>
          <a:prstGeom prst="rect">
            <a:avLst/>
          </a:prstGeom>
        </p:spPr>
      </p:pic>
      <p:sp>
        <p:nvSpPr>
          <p:cNvPr id="11" name="Textfeld 9"/>
          <p:cNvSpPr txBox="1"/>
          <p:nvPr/>
        </p:nvSpPr>
        <p:spPr>
          <a:xfrm>
            <a:off x="2483768" y="3149973"/>
            <a:ext cx="3136900" cy="338554"/>
          </a:xfrm>
          <a:prstGeom prst="rect">
            <a:avLst/>
          </a:prstGeom>
          <a:noFill/>
        </p:spPr>
        <p:txBody>
          <a:bodyPr wrap="square" rtlCol="0">
            <a:spAutoFit/>
          </a:bodyPr>
          <a:lstStyle/>
          <a:p>
            <a:r>
              <a:rPr lang="en-GB" sz="1600" dirty="0" smtClean="0">
                <a:solidFill>
                  <a:srgbClr val="FFFF00"/>
                </a:solidFill>
                <a:latin typeface="Palatino Linotype" panose="02040502050505030304" pitchFamily="18" charset="0"/>
                <a:cs typeface="Arial" panose="020B0604020202020204" pitchFamily="34" charset="0"/>
              </a:rPr>
              <a:t>assembly and bonding (Milano)</a:t>
            </a:r>
            <a:endParaRPr lang="en-GB" sz="1600" dirty="0">
              <a:solidFill>
                <a:srgbClr val="FFFF00"/>
              </a:solidFill>
              <a:latin typeface="Palatino Linotype" panose="02040502050505030304" pitchFamily="18" charset="0"/>
              <a:cs typeface="Arial" panose="020B0604020202020204" pitchFamily="34" charset="0"/>
            </a:endParaRPr>
          </a:p>
        </p:txBody>
      </p:sp>
      <p:sp>
        <p:nvSpPr>
          <p:cNvPr id="12" name="Textfeld 9"/>
          <p:cNvSpPr txBox="1"/>
          <p:nvPr/>
        </p:nvSpPr>
        <p:spPr>
          <a:xfrm>
            <a:off x="5612430" y="3005616"/>
            <a:ext cx="1728192" cy="830997"/>
          </a:xfrm>
          <a:prstGeom prst="rect">
            <a:avLst/>
          </a:prstGeom>
          <a:noFill/>
        </p:spPr>
        <p:txBody>
          <a:bodyPr wrap="square" rtlCol="0">
            <a:spAutoFit/>
          </a:bodyPr>
          <a:lstStyle/>
          <a:p>
            <a:r>
              <a:rPr lang="en-GB" sz="1600" dirty="0" smtClean="0">
                <a:solidFill>
                  <a:srgbClr val="FFFF00"/>
                </a:solidFill>
                <a:latin typeface="Palatino Linotype" panose="02040502050505030304" pitchFamily="18" charset="0"/>
                <a:cs typeface="Arial" panose="020B0604020202020204" pitchFamily="34" charset="0"/>
              </a:rPr>
              <a:t>test and qualification (Milano)</a:t>
            </a:r>
            <a:endParaRPr lang="en-GB" sz="1600" dirty="0">
              <a:solidFill>
                <a:srgbClr val="FFFF00"/>
              </a:solidFill>
              <a:latin typeface="Palatino Linotype" panose="02040502050505030304" pitchFamily="18" charset="0"/>
              <a:cs typeface="Arial" panose="020B0604020202020204" pitchFamily="34" charset="0"/>
            </a:endParaRPr>
          </a:p>
        </p:txBody>
      </p:sp>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218" t="33114" r="39425" b="12381"/>
          <a:stretch/>
        </p:blipFill>
        <p:spPr bwMode="auto">
          <a:xfrm>
            <a:off x="7337510" y="1658739"/>
            <a:ext cx="1796591" cy="136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feld 9"/>
          <p:cNvSpPr txBox="1"/>
          <p:nvPr/>
        </p:nvSpPr>
        <p:spPr>
          <a:xfrm>
            <a:off x="7371709" y="3005615"/>
            <a:ext cx="1728192" cy="830997"/>
          </a:xfrm>
          <a:prstGeom prst="rect">
            <a:avLst/>
          </a:prstGeom>
          <a:noFill/>
        </p:spPr>
        <p:txBody>
          <a:bodyPr wrap="square" rtlCol="0">
            <a:spAutoFit/>
          </a:bodyPr>
          <a:lstStyle/>
          <a:p>
            <a:pPr algn="r"/>
            <a:r>
              <a:rPr lang="en-GB" sz="1600" dirty="0" smtClean="0">
                <a:solidFill>
                  <a:srgbClr val="FFFF00"/>
                </a:solidFill>
                <a:latin typeface="Palatino Linotype" panose="02040502050505030304" pitchFamily="18" charset="0"/>
                <a:cs typeface="Arial" panose="020B0604020202020204" pitchFamily="34" charset="0"/>
              </a:rPr>
              <a:t>reporting and shipping to </a:t>
            </a:r>
            <a:r>
              <a:rPr lang="en-GB" sz="1600" dirty="0" err="1" smtClean="0">
                <a:solidFill>
                  <a:srgbClr val="FFFF00"/>
                </a:solidFill>
                <a:latin typeface="Palatino Linotype" panose="02040502050505030304" pitchFamily="18" charset="0"/>
                <a:cs typeface="Arial" panose="020B0604020202020204" pitchFamily="34" charset="0"/>
              </a:rPr>
              <a:t>Frascati</a:t>
            </a:r>
            <a:r>
              <a:rPr lang="en-GB" sz="1600" dirty="0" smtClean="0">
                <a:solidFill>
                  <a:srgbClr val="FFFF00"/>
                </a:solidFill>
                <a:latin typeface="Palatino Linotype" panose="02040502050505030304" pitchFamily="18" charset="0"/>
                <a:cs typeface="Arial" panose="020B0604020202020204" pitchFamily="34" charset="0"/>
              </a:rPr>
              <a:t> (Milano)</a:t>
            </a:r>
            <a:endParaRPr lang="en-GB" sz="1600" dirty="0">
              <a:solidFill>
                <a:srgbClr val="FFFF00"/>
              </a:solidFill>
              <a:latin typeface="Palatino Linotype" panose="02040502050505030304" pitchFamily="18" charset="0"/>
              <a:cs typeface="Arial" panose="020B0604020202020204" pitchFamily="34" charset="0"/>
            </a:endParaRPr>
          </a:p>
        </p:txBody>
      </p:sp>
      <p:sp>
        <p:nvSpPr>
          <p:cNvPr id="16" name="Freccia a destra 15"/>
          <p:cNvSpPr/>
          <p:nvPr/>
        </p:nvSpPr>
        <p:spPr>
          <a:xfrm rot="2495246">
            <a:off x="7624298" y="1131880"/>
            <a:ext cx="531628" cy="4425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Grafik 1"/>
          <p:cNvPicPr>
            <a:picLocks noChangeAspect="1"/>
          </p:cNvPicPr>
          <p:nvPr/>
        </p:nvPicPr>
        <p:blipFill>
          <a:blip r:embed="rId7" cstate="print"/>
          <a:stretch>
            <a:fillRect/>
          </a:stretch>
        </p:blipFill>
        <p:spPr>
          <a:xfrm>
            <a:off x="3059832" y="1011219"/>
            <a:ext cx="1256770" cy="1103666"/>
          </a:xfrm>
          <a:prstGeom prst="rect">
            <a:avLst/>
          </a:prstGeom>
        </p:spPr>
      </p:pic>
      <p:sp>
        <p:nvSpPr>
          <p:cNvPr id="22" name="Freccia a destra 21"/>
          <p:cNvSpPr/>
          <p:nvPr/>
        </p:nvSpPr>
        <p:spPr>
          <a:xfrm>
            <a:off x="4730060" y="1808674"/>
            <a:ext cx="531628" cy="4425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itle 1"/>
          <p:cNvSpPr txBox="1">
            <a:spLocks/>
          </p:cNvSpPr>
          <p:nvPr/>
        </p:nvSpPr>
        <p:spPr>
          <a:xfrm>
            <a:off x="222614" y="3810821"/>
            <a:ext cx="8669866" cy="511175"/>
          </a:xfrm>
          <a:prstGeom prst="rect">
            <a:avLst/>
          </a:prstGeom>
        </p:spPr>
        <p:txBody>
          <a:bodyPr/>
          <a:lstStyle>
            <a:lvl1pPr algn="l" rtl="0" eaLnBrk="0" fontAlgn="base" hangingPunct="0">
              <a:spcBef>
                <a:spcPct val="0"/>
              </a:spcBef>
              <a:spcAft>
                <a:spcPct val="0"/>
              </a:spcAft>
              <a:defRPr sz="2600" b="1">
                <a:solidFill>
                  <a:srgbClr val="003F6E"/>
                </a:solidFill>
                <a:latin typeface="Times New Roman"/>
                <a:ea typeface="ＭＳ Ｐゴシック" charset="-128"/>
                <a:cs typeface="Times New Roman"/>
              </a:defRPr>
            </a:lvl1pPr>
            <a:lvl2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2pPr>
            <a:lvl3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3pPr>
            <a:lvl4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4pPr>
            <a:lvl5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5pPr>
            <a:lvl6pPr marL="457200" algn="l" rtl="0" fontAlgn="base">
              <a:spcBef>
                <a:spcPct val="0"/>
              </a:spcBef>
              <a:spcAft>
                <a:spcPct val="0"/>
              </a:spcAft>
              <a:defRPr sz="3400" b="1">
                <a:solidFill>
                  <a:srgbClr val="003F6E"/>
                </a:solidFill>
                <a:latin typeface="Arial Rounded MT Bold" pitchFamily="34" charset="0"/>
              </a:defRPr>
            </a:lvl6pPr>
            <a:lvl7pPr marL="914400" algn="l" rtl="0" fontAlgn="base">
              <a:spcBef>
                <a:spcPct val="0"/>
              </a:spcBef>
              <a:spcAft>
                <a:spcPct val="0"/>
              </a:spcAft>
              <a:defRPr sz="3400" b="1">
                <a:solidFill>
                  <a:srgbClr val="003F6E"/>
                </a:solidFill>
                <a:latin typeface="Arial Rounded MT Bold" pitchFamily="34" charset="0"/>
              </a:defRPr>
            </a:lvl7pPr>
            <a:lvl8pPr marL="1371600" algn="l" rtl="0" fontAlgn="base">
              <a:spcBef>
                <a:spcPct val="0"/>
              </a:spcBef>
              <a:spcAft>
                <a:spcPct val="0"/>
              </a:spcAft>
              <a:defRPr sz="3400" b="1">
                <a:solidFill>
                  <a:srgbClr val="003F6E"/>
                </a:solidFill>
                <a:latin typeface="Arial Rounded MT Bold" pitchFamily="34" charset="0"/>
              </a:defRPr>
            </a:lvl8pPr>
            <a:lvl9pPr marL="1828800" algn="l" rtl="0" fontAlgn="base">
              <a:spcBef>
                <a:spcPct val="0"/>
              </a:spcBef>
              <a:spcAft>
                <a:spcPct val="0"/>
              </a:spcAft>
              <a:defRPr sz="3400" b="1">
                <a:solidFill>
                  <a:srgbClr val="003F6E"/>
                </a:solidFill>
                <a:latin typeface="Arial Rounded MT Bold" pitchFamily="34" charset="0"/>
              </a:defRPr>
            </a:lvl9pPr>
          </a:lstStyle>
          <a:p>
            <a:r>
              <a:rPr lang="en-US" sz="2400" kern="0" dirty="0" smtClean="0">
                <a:solidFill>
                  <a:srgbClr val="FF0000"/>
                </a:solidFill>
                <a:latin typeface="+mn-lt"/>
                <a:cs typeface="Comic Sans MS"/>
              </a:rPr>
              <a:t>ASIC design and test:</a:t>
            </a:r>
            <a:endParaRPr lang="en-US" sz="2400" kern="0" dirty="0">
              <a:solidFill>
                <a:srgbClr val="FF0000"/>
              </a:solidFill>
              <a:latin typeface="+mn-lt"/>
              <a:cs typeface="Comic Sans MS"/>
            </a:endParaRPr>
          </a:p>
        </p:txBody>
      </p:sp>
      <p:pic>
        <p:nvPicPr>
          <p:cNvPr id="25" name="Picture 450"/>
          <p:cNvPicPr>
            <a:picLocks noChangeAspect="1" noChangeArrowheads="1"/>
          </p:cNvPicPr>
          <p:nvPr/>
        </p:nvPicPr>
        <p:blipFill>
          <a:blip r:embed="rId8" cstate="print">
            <a:extLst>
              <a:ext uri="{28A0092B-C50C-407E-A947-70E740481C1C}">
                <a14:useLocalDpi xmlns:a14="http://schemas.microsoft.com/office/drawing/2010/main" val="0"/>
              </a:ext>
            </a:extLst>
          </a:blip>
          <a:srcRect t="-2733" b="-2676"/>
          <a:stretch>
            <a:fillRect/>
          </a:stretch>
        </p:blipFill>
        <p:spPr bwMode="auto">
          <a:xfrm>
            <a:off x="5765851" y="2341175"/>
            <a:ext cx="1473708" cy="682436"/>
          </a:xfrm>
          <a:prstGeom prst="rect">
            <a:avLst/>
          </a:prstGeom>
          <a:solidFill>
            <a:srgbClr val="FFFFFF"/>
          </a:solidFill>
        </p:spPr>
      </p:pic>
      <p:pic>
        <p:nvPicPr>
          <p:cNvPr id="26" name="Immagin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4321996"/>
            <a:ext cx="3687525" cy="2347364"/>
          </a:xfrm>
          <a:prstGeom prst="rect">
            <a:avLst/>
          </a:prstGeom>
        </p:spPr>
      </p:pic>
      <p:pic>
        <p:nvPicPr>
          <p:cNvPr id="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7709" y="4066408"/>
            <a:ext cx="1956734" cy="117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54"/>
          <p:cNvPicPr>
            <a:picLocks noChangeAspect="1" noChangeArrowheads="1"/>
          </p:cNvPicPr>
          <p:nvPr/>
        </p:nvPicPr>
        <p:blipFill>
          <a:blip r:embed="rId11" cstate="print">
            <a:extLst>
              <a:ext uri="{28A0092B-C50C-407E-A947-70E740481C1C}">
                <a14:useLocalDpi xmlns:a14="http://schemas.microsoft.com/office/drawing/2010/main" val="0"/>
              </a:ext>
            </a:extLst>
          </a:blip>
          <a:srcRect l="2612" r="8405" b="1717"/>
          <a:stretch>
            <a:fillRect/>
          </a:stretch>
        </p:blipFill>
        <p:spPr bwMode="auto">
          <a:xfrm>
            <a:off x="6476526" y="4066408"/>
            <a:ext cx="2515459" cy="25569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55849" y="5410636"/>
            <a:ext cx="1839590" cy="1258724"/>
          </a:xfrm>
          <a:prstGeom prst="rect">
            <a:avLst/>
          </a:prstGeom>
        </p:spPr>
      </p:pic>
      <p:sp>
        <p:nvSpPr>
          <p:cNvPr id="2" name="Ovale 1"/>
          <p:cNvSpPr/>
          <p:nvPr/>
        </p:nvSpPr>
        <p:spPr>
          <a:xfrm>
            <a:off x="6588224" y="5410636"/>
            <a:ext cx="288032" cy="1212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950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188640"/>
            <a:ext cx="8640960" cy="584775"/>
          </a:xfrm>
          <a:prstGeom prst="rect">
            <a:avLst/>
          </a:prstGeom>
          <a:noFill/>
        </p:spPr>
        <p:txBody>
          <a:bodyPr wrap="square" rtlCol="0">
            <a:spAutoFit/>
          </a:bodyPr>
          <a:lstStyle/>
          <a:p>
            <a:pPr algn="ctr"/>
            <a:r>
              <a:rPr lang="en-US" sz="3200" dirty="0" err="1" smtClean="0">
                <a:solidFill>
                  <a:srgbClr val="FFFF00"/>
                </a:solidFill>
              </a:rPr>
              <a:t>Attività</a:t>
            </a:r>
            <a:r>
              <a:rPr lang="en-US" sz="3200" dirty="0" smtClean="0">
                <a:solidFill>
                  <a:srgbClr val="FFFF00"/>
                </a:solidFill>
              </a:rPr>
              <a:t> da </a:t>
            </a:r>
            <a:r>
              <a:rPr lang="en-US" sz="3200" dirty="0" err="1" smtClean="0">
                <a:solidFill>
                  <a:srgbClr val="FFFF00"/>
                </a:solidFill>
              </a:rPr>
              <a:t>svolgere</a:t>
            </a:r>
            <a:r>
              <a:rPr lang="en-US" sz="3200" dirty="0" smtClean="0">
                <a:solidFill>
                  <a:srgbClr val="FFFF00"/>
                </a:solidFill>
              </a:rPr>
              <a:t> </a:t>
            </a:r>
            <a:r>
              <a:rPr lang="en-US" sz="3200" dirty="0" err="1" smtClean="0">
                <a:solidFill>
                  <a:srgbClr val="FFFF00"/>
                </a:solidFill>
              </a:rPr>
              <a:t>nel</a:t>
            </a:r>
            <a:r>
              <a:rPr lang="en-US" sz="3200" dirty="0" smtClean="0">
                <a:solidFill>
                  <a:srgbClr val="FFFF00"/>
                </a:solidFill>
              </a:rPr>
              <a:t> 2019 </a:t>
            </a:r>
          </a:p>
        </p:txBody>
      </p:sp>
      <p:sp>
        <p:nvSpPr>
          <p:cNvPr id="3" name="Title 1"/>
          <p:cNvSpPr txBox="1">
            <a:spLocks/>
          </p:cNvSpPr>
          <p:nvPr/>
        </p:nvSpPr>
        <p:spPr>
          <a:xfrm>
            <a:off x="150606" y="757585"/>
            <a:ext cx="8669866" cy="511175"/>
          </a:xfrm>
          <a:prstGeom prst="rect">
            <a:avLst/>
          </a:prstGeom>
        </p:spPr>
        <p:txBody>
          <a:bodyPr/>
          <a:lstStyle>
            <a:lvl1pPr algn="l" rtl="0" eaLnBrk="0" fontAlgn="base" hangingPunct="0">
              <a:spcBef>
                <a:spcPct val="0"/>
              </a:spcBef>
              <a:spcAft>
                <a:spcPct val="0"/>
              </a:spcAft>
              <a:defRPr sz="2600" b="1">
                <a:solidFill>
                  <a:srgbClr val="003F6E"/>
                </a:solidFill>
                <a:latin typeface="Times New Roman"/>
                <a:ea typeface="ＭＳ Ｐゴシック" charset="-128"/>
                <a:cs typeface="Times New Roman"/>
              </a:defRPr>
            </a:lvl1pPr>
            <a:lvl2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2pPr>
            <a:lvl3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3pPr>
            <a:lvl4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4pPr>
            <a:lvl5pPr algn="l" rtl="0" eaLnBrk="0" fontAlgn="base" hangingPunct="0">
              <a:spcBef>
                <a:spcPct val="0"/>
              </a:spcBef>
              <a:spcAft>
                <a:spcPct val="0"/>
              </a:spcAft>
              <a:defRPr sz="2600" b="1">
                <a:solidFill>
                  <a:srgbClr val="003F6E"/>
                </a:solidFill>
                <a:latin typeface="Times New Roman" charset="0"/>
                <a:ea typeface="ＭＳ Ｐゴシック" charset="-128"/>
                <a:cs typeface="Times New Roman" charset="0"/>
              </a:defRPr>
            </a:lvl5pPr>
            <a:lvl6pPr marL="457200" algn="l" rtl="0" fontAlgn="base">
              <a:spcBef>
                <a:spcPct val="0"/>
              </a:spcBef>
              <a:spcAft>
                <a:spcPct val="0"/>
              </a:spcAft>
              <a:defRPr sz="3400" b="1">
                <a:solidFill>
                  <a:srgbClr val="003F6E"/>
                </a:solidFill>
                <a:latin typeface="Arial Rounded MT Bold" pitchFamily="34" charset="0"/>
              </a:defRPr>
            </a:lvl6pPr>
            <a:lvl7pPr marL="914400" algn="l" rtl="0" fontAlgn="base">
              <a:spcBef>
                <a:spcPct val="0"/>
              </a:spcBef>
              <a:spcAft>
                <a:spcPct val="0"/>
              </a:spcAft>
              <a:defRPr sz="3400" b="1">
                <a:solidFill>
                  <a:srgbClr val="003F6E"/>
                </a:solidFill>
                <a:latin typeface="Arial Rounded MT Bold" pitchFamily="34" charset="0"/>
              </a:defRPr>
            </a:lvl7pPr>
            <a:lvl8pPr marL="1371600" algn="l" rtl="0" fontAlgn="base">
              <a:spcBef>
                <a:spcPct val="0"/>
              </a:spcBef>
              <a:spcAft>
                <a:spcPct val="0"/>
              </a:spcAft>
              <a:defRPr sz="3400" b="1">
                <a:solidFill>
                  <a:srgbClr val="003F6E"/>
                </a:solidFill>
                <a:latin typeface="Arial Rounded MT Bold" pitchFamily="34" charset="0"/>
              </a:defRPr>
            </a:lvl8pPr>
            <a:lvl9pPr marL="1828800" algn="l" rtl="0" fontAlgn="base">
              <a:spcBef>
                <a:spcPct val="0"/>
              </a:spcBef>
              <a:spcAft>
                <a:spcPct val="0"/>
              </a:spcAft>
              <a:defRPr sz="3400" b="1">
                <a:solidFill>
                  <a:srgbClr val="003F6E"/>
                </a:solidFill>
                <a:latin typeface="Arial Rounded MT Bold" pitchFamily="34" charset="0"/>
              </a:defRPr>
            </a:lvl9pPr>
          </a:lstStyle>
          <a:p>
            <a:pPr algn="ctr"/>
            <a:r>
              <a:rPr lang="en-US" sz="2400" kern="0" dirty="0" err="1" smtClean="0">
                <a:solidFill>
                  <a:srgbClr val="FF0000"/>
                </a:solidFill>
                <a:latin typeface="+mn-lt"/>
                <a:cs typeface="Comic Sans MS"/>
              </a:rPr>
              <a:t>Installazione</a:t>
            </a:r>
            <a:r>
              <a:rPr lang="en-US" sz="2400" kern="0" dirty="0" smtClean="0">
                <a:solidFill>
                  <a:srgbClr val="FF0000"/>
                </a:solidFill>
                <a:latin typeface="+mn-lt"/>
                <a:cs typeface="Comic Sans MS"/>
              </a:rPr>
              <a:t> </a:t>
            </a:r>
            <a:r>
              <a:rPr lang="en-US" sz="2400" kern="0" dirty="0" err="1" smtClean="0">
                <a:solidFill>
                  <a:srgbClr val="FF0000"/>
                </a:solidFill>
                <a:latin typeface="+mn-lt"/>
                <a:cs typeface="Comic Sans MS"/>
              </a:rPr>
              <a:t>rivelatori</a:t>
            </a:r>
            <a:r>
              <a:rPr lang="en-US" sz="2400" kern="0" dirty="0" smtClean="0">
                <a:solidFill>
                  <a:srgbClr val="FF0000"/>
                </a:solidFill>
                <a:latin typeface="+mn-lt"/>
                <a:cs typeface="Comic Sans MS"/>
              </a:rPr>
              <a:t> </a:t>
            </a:r>
            <a:r>
              <a:rPr lang="en-US" sz="2400" kern="0" dirty="0" err="1" smtClean="0">
                <a:solidFill>
                  <a:srgbClr val="FF0000"/>
                </a:solidFill>
                <a:latin typeface="+mn-lt"/>
                <a:cs typeface="Comic Sans MS"/>
              </a:rPr>
              <a:t>ed</a:t>
            </a:r>
            <a:r>
              <a:rPr lang="en-US" sz="2400" kern="0" dirty="0" smtClean="0">
                <a:solidFill>
                  <a:srgbClr val="FF0000"/>
                </a:solidFill>
                <a:latin typeface="+mn-lt"/>
                <a:cs typeface="Comic Sans MS"/>
              </a:rPr>
              <a:t> </a:t>
            </a:r>
            <a:r>
              <a:rPr lang="en-US" sz="2400" kern="0" dirty="0" err="1" smtClean="0">
                <a:solidFill>
                  <a:srgbClr val="FF0000"/>
                </a:solidFill>
                <a:latin typeface="+mn-lt"/>
                <a:cs typeface="Comic Sans MS"/>
              </a:rPr>
              <a:t>elettronica</a:t>
            </a:r>
            <a:r>
              <a:rPr lang="en-US" sz="2400" kern="0" dirty="0" smtClean="0">
                <a:solidFill>
                  <a:srgbClr val="FF0000"/>
                </a:solidFill>
                <a:latin typeface="+mn-lt"/>
                <a:cs typeface="Comic Sans MS"/>
              </a:rPr>
              <a:t> e run </a:t>
            </a:r>
            <a:r>
              <a:rPr lang="en-US" sz="2400" kern="0" dirty="0" err="1" smtClean="0">
                <a:solidFill>
                  <a:srgbClr val="FF0000"/>
                </a:solidFill>
                <a:latin typeface="+mn-lt"/>
                <a:cs typeface="Comic Sans MS"/>
              </a:rPr>
              <a:t>esperimento</a:t>
            </a:r>
            <a:r>
              <a:rPr lang="en-US" sz="2400" kern="0" dirty="0" smtClean="0">
                <a:solidFill>
                  <a:srgbClr val="FF0000"/>
                </a:solidFill>
                <a:latin typeface="+mn-lt"/>
                <a:cs typeface="Comic Sans MS"/>
              </a:rPr>
              <a:t> </a:t>
            </a:r>
            <a:endParaRPr lang="en-US" sz="2400" kern="0" dirty="0">
              <a:solidFill>
                <a:srgbClr val="FF0000"/>
              </a:solidFill>
              <a:latin typeface="+mn-lt"/>
              <a:cs typeface="Comic Sans MS"/>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3417" y="3885077"/>
            <a:ext cx="3584927" cy="256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5"/>
          <p:cNvPicPr>
            <a:picLocks noChangeAspect="1"/>
          </p:cNvPicPr>
          <p:nvPr/>
        </p:nvPicPr>
        <p:blipFill>
          <a:blip r:embed="rId4" cstate="print"/>
          <a:stretch>
            <a:fillRect/>
          </a:stretch>
        </p:blipFill>
        <p:spPr>
          <a:xfrm>
            <a:off x="159855" y="1412776"/>
            <a:ext cx="3764073" cy="5040560"/>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1419894"/>
            <a:ext cx="4936823" cy="2343803"/>
          </a:xfrm>
          <a:prstGeom prst="rect">
            <a:avLst/>
          </a:prstGeom>
          <a:solidFill>
            <a:schemeClr val="bg1"/>
          </a:solidFill>
          <a:ln>
            <a:noFill/>
          </a:ln>
          <a:effectLst/>
        </p:spPr>
      </p:pic>
      <p:cxnSp>
        <p:nvCxnSpPr>
          <p:cNvPr id="12" name="Connettore 2 11"/>
          <p:cNvCxnSpPr/>
          <p:nvPr/>
        </p:nvCxnSpPr>
        <p:spPr>
          <a:xfrm>
            <a:off x="1187624" y="5373216"/>
            <a:ext cx="21602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80379" y="5172136"/>
            <a:ext cx="707245" cy="369332"/>
          </a:xfrm>
          <a:prstGeom prst="rect">
            <a:avLst/>
          </a:prstGeom>
          <a:noFill/>
        </p:spPr>
        <p:txBody>
          <a:bodyPr wrap="none" rtlCol="0">
            <a:spAutoFit/>
          </a:bodyPr>
          <a:lstStyle/>
          <a:p>
            <a:r>
              <a:rPr lang="it-IT" b="1" dirty="0" err="1" smtClean="0">
                <a:solidFill>
                  <a:srgbClr val="FF0000"/>
                </a:solidFill>
              </a:rPr>
              <a:t>ASICs</a:t>
            </a:r>
            <a:endParaRPr lang="en-US" b="1" dirty="0">
              <a:solidFill>
                <a:srgbClr val="FF0000"/>
              </a:solidFill>
            </a:endParaRPr>
          </a:p>
        </p:txBody>
      </p:sp>
      <p:cxnSp>
        <p:nvCxnSpPr>
          <p:cNvPr id="15" name="Connettore 2 14"/>
          <p:cNvCxnSpPr/>
          <p:nvPr/>
        </p:nvCxnSpPr>
        <p:spPr>
          <a:xfrm>
            <a:off x="1232248" y="6078352"/>
            <a:ext cx="21602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525003" y="5877272"/>
            <a:ext cx="676788" cy="369332"/>
          </a:xfrm>
          <a:prstGeom prst="rect">
            <a:avLst/>
          </a:prstGeom>
          <a:noFill/>
        </p:spPr>
        <p:txBody>
          <a:bodyPr wrap="none" rtlCol="0">
            <a:spAutoFit/>
          </a:bodyPr>
          <a:lstStyle/>
          <a:p>
            <a:r>
              <a:rPr lang="it-IT" b="1" dirty="0" err="1" smtClean="0">
                <a:solidFill>
                  <a:srgbClr val="FF0000"/>
                </a:solidFill>
              </a:rPr>
              <a:t>SDDs</a:t>
            </a:r>
            <a:endParaRPr lang="en-US" b="1" dirty="0">
              <a:solidFill>
                <a:srgbClr val="FF0000"/>
              </a:solidFill>
            </a:endParaRPr>
          </a:p>
        </p:txBody>
      </p:sp>
    </p:spTree>
    <p:extLst>
      <p:ext uri="{BB962C8B-B14F-4D97-AF65-F5344CB8AC3E}">
        <p14:creationId xmlns:p14="http://schemas.microsoft.com/office/powerpoint/2010/main" val="3345826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7271"/>
            <a:ext cx="8640960" cy="1261884"/>
          </a:xfrm>
          <a:prstGeom prst="rect">
            <a:avLst/>
          </a:prstGeom>
          <a:noFill/>
        </p:spPr>
        <p:txBody>
          <a:bodyPr wrap="square" rtlCol="0">
            <a:spAutoFit/>
          </a:bodyPr>
          <a:lstStyle/>
          <a:p>
            <a:r>
              <a:rPr lang="en-US" sz="4400" b="1" dirty="0" smtClean="0">
                <a:solidFill>
                  <a:srgbClr val="FFFF00"/>
                </a:solidFill>
              </a:rPr>
              <a:t>LUNA 3</a:t>
            </a:r>
          </a:p>
          <a:p>
            <a:r>
              <a:rPr lang="en-US" sz="1600" b="1" dirty="0" err="1" smtClean="0">
                <a:solidFill>
                  <a:schemeClr val="bg1"/>
                </a:solidFill>
              </a:rPr>
              <a:t>Responsabili</a:t>
            </a:r>
            <a:r>
              <a:rPr lang="en-US" sz="1600" b="1" dirty="0" smtClean="0">
                <a:solidFill>
                  <a:schemeClr val="bg1"/>
                </a:solidFill>
              </a:rPr>
              <a:t> </a:t>
            </a:r>
            <a:r>
              <a:rPr lang="en-US" sz="1600" b="1" dirty="0" err="1" smtClean="0">
                <a:solidFill>
                  <a:schemeClr val="bg1"/>
                </a:solidFill>
              </a:rPr>
              <a:t>nazionali</a:t>
            </a:r>
            <a:r>
              <a:rPr lang="en-US" sz="1600" b="1" dirty="0" smtClean="0">
                <a:solidFill>
                  <a:schemeClr val="bg1"/>
                </a:solidFill>
              </a:rPr>
              <a:t>: </a:t>
            </a:r>
            <a:r>
              <a:rPr lang="en-US" sz="1600" b="1" dirty="0" smtClean="0">
                <a:solidFill>
                  <a:srgbClr val="FFFF00"/>
                </a:solidFill>
              </a:rPr>
              <a:t>Paolo </a:t>
            </a:r>
            <a:r>
              <a:rPr lang="en-US" sz="1600" b="1" dirty="0" err="1" smtClean="0">
                <a:solidFill>
                  <a:srgbClr val="FFFF00"/>
                </a:solidFill>
              </a:rPr>
              <a:t>Prati</a:t>
            </a:r>
            <a:r>
              <a:rPr lang="en-US" sz="1600" b="1" dirty="0" smtClean="0">
                <a:solidFill>
                  <a:srgbClr val="FFFF00"/>
                </a:solidFill>
              </a:rPr>
              <a:t>, </a:t>
            </a:r>
            <a:r>
              <a:rPr lang="en-US" sz="1600" b="1" dirty="0" err="1" smtClean="0">
                <a:solidFill>
                  <a:srgbClr val="FFFF00"/>
                </a:solidFill>
              </a:rPr>
              <a:t>Università</a:t>
            </a:r>
            <a:r>
              <a:rPr lang="en-US" sz="1600" b="1" dirty="0" smtClean="0">
                <a:solidFill>
                  <a:srgbClr val="FFFF00"/>
                </a:solidFill>
              </a:rPr>
              <a:t> di Genova e INFN </a:t>
            </a:r>
            <a:r>
              <a:rPr lang="en-US" sz="1600" b="1" dirty="0" err="1" smtClean="0">
                <a:solidFill>
                  <a:srgbClr val="FFFF00"/>
                </a:solidFill>
              </a:rPr>
              <a:t>Genoca</a:t>
            </a:r>
            <a:endParaRPr lang="en-US" sz="1600" b="1" dirty="0" smtClean="0">
              <a:solidFill>
                <a:srgbClr val="FFFF00"/>
              </a:solidFill>
            </a:endParaRPr>
          </a:p>
          <a:p>
            <a:r>
              <a:rPr lang="en-US" sz="1600" b="1" dirty="0" err="1" smtClean="0">
                <a:solidFill>
                  <a:schemeClr val="bg1"/>
                </a:solidFill>
              </a:rPr>
              <a:t>Responsabile</a:t>
            </a:r>
            <a:r>
              <a:rPr lang="en-US" sz="1600" b="1" dirty="0" smtClean="0">
                <a:solidFill>
                  <a:schemeClr val="bg1"/>
                </a:solidFill>
              </a:rPr>
              <a:t> Locale: </a:t>
            </a:r>
            <a:r>
              <a:rPr lang="en-US" sz="1600" b="1" dirty="0">
                <a:solidFill>
                  <a:schemeClr val="bg1"/>
                </a:solidFill>
              </a:rPr>
              <a:t> </a:t>
            </a:r>
            <a:r>
              <a:rPr lang="en-US" sz="1600" b="1" dirty="0" smtClean="0">
                <a:solidFill>
                  <a:schemeClr val="bg1"/>
                </a:solidFill>
              </a:rPr>
              <a:t>Alessandra </a:t>
            </a:r>
            <a:r>
              <a:rPr lang="en-US" sz="1600" b="1" dirty="0" err="1" smtClean="0">
                <a:solidFill>
                  <a:schemeClr val="bg1"/>
                </a:solidFill>
              </a:rPr>
              <a:t>Guglielmetti</a:t>
            </a:r>
            <a:r>
              <a:rPr lang="en-US" sz="1600" b="1" dirty="0" smtClean="0">
                <a:solidFill>
                  <a:schemeClr val="bg1"/>
                </a:solidFill>
              </a:rPr>
              <a:t>, </a:t>
            </a:r>
            <a:r>
              <a:rPr lang="en-US" sz="1600" b="1" dirty="0" err="1" smtClean="0">
                <a:solidFill>
                  <a:schemeClr val="bg1"/>
                </a:solidFill>
              </a:rPr>
              <a:t>Università</a:t>
            </a:r>
            <a:r>
              <a:rPr lang="en-US" sz="1600" b="1" dirty="0" smtClean="0">
                <a:solidFill>
                  <a:schemeClr val="bg1"/>
                </a:solidFill>
              </a:rPr>
              <a:t> di Milano e INFN </a:t>
            </a:r>
            <a:r>
              <a:rPr lang="en-US" sz="1600" b="1" dirty="0" err="1" smtClean="0">
                <a:solidFill>
                  <a:schemeClr val="bg1"/>
                </a:solidFill>
              </a:rPr>
              <a:t>Mi</a:t>
            </a:r>
            <a:endParaRPr lang="en-US" sz="1600" b="1" dirty="0">
              <a:solidFill>
                <a:schemeClr val="bg1"/>
              </a:solidFill>
            </a:endParaRPr>
          </a:p>
        </p:txBody>
      </p:sp>
      <p:sp>
        <p:nvSpPr>
          <p:cNvPr id="3" name="TextBox 2"/>
          <p:cNvSpPr txBox="1"/>
          <p:nvPr/>
        </p:nvSpPr>
        <p:spPr>
          <a:xfrm>
            <a:off x="7143768" y="2708920"/>
            <a:ext cx="1873019" cy="2585323"/>
          </a:xfrm>
          <a:prstGeom prst="rect">
            <a:avLst/>
          </a:prstGeom>
          <a:noFill/>
          <a:ln>
            <a:solidFill>
              <a:schemeClr val="bg1"/>
            </a:solidFill>
          </a:ln>
        </p:spPr>
        <p:txBody>
          <a:bodyPr wrap="square" rtlCol="0">
            <a:spAutoFit/>
          </a:bodyPr>
          <a:lstStyle/>
          <a:p>
            <a:pPr algn="ctr"/>
            <a:r>
              <a:rPr lang="en-US" b="1" dirty="0" err="1" smtClean="0">
                <a:solidFill>
                  <a:schemeClr val="bg1"/>
                </a:solidFill>
              </a:rPr>
              <a:t>Sigla</a:t>
            </a:r>
            <a:r>
              <a:rPr lang="en-US" b="1" dirty="0" smtClean="0">
                <a:solidFill>
                  <a:schemeClr val="bg1"/>
                </a:solidFill>
              </a:rPr>
              <a:t> Milano</a:t>
            </a:r>
          </a:p>
          <a:p>
            <a:endParaRPr lang="en-US" b="1" dirty="0" smtClean="0">
              <a:solidFill>
                <a:schemeClr val="bg1"/>
              </a:solidFill>
            </a:endParaRPr>
          </a:p>
          <a:p>
            <a:r>
              <a:rPr lang="en-US" b="1" dirty="0" smtClean="0">
                <a:solidFill>
                  <a:schemeClr val="bg1"/>
                </a:solidFill>
              </a:rPr>
              <a:t>FTE =  </a:t>
            </a:r>
            <a:r>
              <a:rPr lang="en-US" b="1" dirty="0" smtClean="0">
                <a:solidFill>
                  <a:srgbClr val="FFFF00"/>
                </a:solidFill>
              </a:rPr>
              <a:t>1</a:t>
            </a:r>
          </a:p>
          <a:p>
            <a:r>
              <a:rPr lang="en-US" b="1" dirty="0" smtClean="0">
                <a:solidFill>
                  <a:schemeClr val="bg1"/>
                </a:solidFill>
              </a:rPr>
              <a:t>Part. </a:t>
            </a:r>
            <a:r>
              <a:rPr lang="en-US" b="1" dirty="0" smtClean="0">
                <a:solidFill>
                  <a:srgbClr val="FFFF00"/>
                </a:solidFill>
              </a:rPr>
              <a:t>50 %</a:t>
            </a:r>
          </a:p>
          <a:p>
            <a:endParaRPr lang="en-US" b="1" dirty="0" smtClean="0">
              <a:solidFill>
                <a:schemeClr val="bg1"/>
              </a:solidFill>
            </a:endParaRPr>
          </a:p>
          <a:p>
            <a:r>
              <a:rPr lang="en-US" b="1" dirty="0" smtClean="0">
                <a:solidFill>
                  <a:schemeClr val="bg1"/>
                </a:solidFill>
              </a:rPr>
              <a:t>Tot. </a:t>
            </a:r>
            <a:r>
              <a:rPr lang="en-US" b="1" dirty="0" smtClean="0">
                <a:solidFill>
                  <a:srgbClr val="FFFF00"/>
                </a:solidFill>
              </a:rPr>
              <a:t>2</a:t>
            </a:r>
            <a:r>
              <a:rPr lang="en-US" b="1" dirty="0" smtClean="0">
                <a:solidFill>
                  <a:schemeClr val="bg1"/>
                </a:solidFill>
              </a:rPr>
              <a:t> </a:t>
            </a:r>
            <a:r>
              <a:rPr lang="en-US" b="1" dirty="0" err="1" smtClean="0">
                <a:solidFill>
                  <a:schemeClr val="bg1"/>
                </a:solidFill>
              </a:rPr>
              <a:t>persone</a:t>
            </a:r>
            <a:endParaRPr lang="en-US" b="1" dirty="0" smtClean="0">
              <a:solidFill>
                <a:schemeClr val="bg1"/>
              </a:solidFill>
            </a:endParaRPr>
          </a:p>
          <a:p>
            <a:endParaRPr lang="en-US" b="1" dirty="0" smtClean="0">
              <a:solidFill>
                <a:schemeClr val="bg1"/>
              </a:solidFill>
            </a:endParaRPr>
          </a:p>
          <a:p>
            <a:r>
              <a:rPr lang="en-US" b="1" dirty="0" err="1" smtClean="0">
                <a:solidFill>
                  <a:schemeClr val="bg1"/>
                </a:solidFill>
              </a:rPr>
              <a:t>Ricercatori</a:t>
            </a:r>
            <a:r>
              <a:rPr lang="en-US" b="1" dirty="0" smtClean="0">
                <a:solidFill>
                  <a:schemeClr val="bg1"/>
                </a:solidFill>
              </a:rPr>
              <a:t> </a:t>
            </a:r>
            <a:r>
              <a:rPr lang="en-US" b="1" dirty="0" smtClean="0">
                <a:solidFill>
                  <a:srgbClr val="FFFF00"/>
                </a:solidFill>
              </a:rPr>
              <a:t>1</a:t>
            </a:r>
            <a:endParaRPr lang="en-US" b="1" dirty="0" smtClean="0">
              <a:solidFill>
                <a:schemeClr val="bg1"/>
              </a:solidFill>
            </a:endParaRPr>
          </a:p>
          <a:p>
            <a:r>
              <a:rPr lang="en-US" b="1" dirty="0" err="1" smtClean="0">
                <a:solidFill>
                  <a:schemeClr val="bg1"/>
                </a:solidFill>
              </a:rPr>
              <a:t>Tecnologi</a:t>
            </a:r>
            <a:r>
              <a:rPr lang="en-US" b="1" dirty="0" smtClean="0">
                <a:solidFill>
                  <a:schemeClr val="bg1"/>
                </a:solidFill>
              </a:rPr>
              <a:t> </a:t>
            </a:r>
            <a:r>
              <a:rPr lang="en-US" b="1" dirty="0" smtClean="0">
                <a:solidFill>
                  <a:srgbClr val="FFFF00"/>
                </a:solidFill>
              </a:rPr>
              <a:t>1</a:t>
            </a:r>
            <a:endParaRPr lang="en-US" b="1" dirty="0" smtClean="0">
              <a:solidFill>
                <a:schemeClr val="bg1"/>
              </a:solidFill>
            </a:endParaRPr>
          </a:p>
        </p:txBody>
      </p:sp>
      <p:sp>
        <p:nvSpPr>
          <p:cNvPr id="4" name="TextBox 3"/>
          <p:cNvSpPr txBox="1"/>
          <p:nvPr/>
        </p:nvSpPr>
        <p:spPr>
          <a:xfrm>
            <a:off x="179512" y="1484784"/>
            <a:ext cx="6768752" cy="4247317"/>
          </a:xfrm>
          <a:prstGeom prst="rect">
            <a:avLst/>
          </a:prstGeom>
          <a:noFill/>
        </p:spPr>
        <p:txBody>
          <a:bodyPr wrap="square" rtlCol="0">
            <a:spAutoFit/>
          </a:bodyPr>
          <a:lstStyle/>
          <a:p>
            <a:r>
              <a:rPr lang="en-US" b="1" u="sng" dirty="0" err="1" smtClean="0">
                <a:solidFill>
                  <a:schemeClr val="bg1"/>
                </a:solidFill>
              </a:rPr>
              <a:t>Programma</a:t>
            </a:r>
            <a:r>
              <a:rPr lang="en-US" b="1" u="sng" dirty="0" smtClean="0">
                <a:solidFill>
                  <a:schemeClr val="bg1"/>
                </a:solidFill>
              </a:rPr>
              <a:t> </a:t>
            </a:r>
            <a:r>
              <a:rPr lang="en-US" b="1" u="sng" dirty="0" err="1" smtClean="0">
                <a:solidFill>
                  <a:schemeClr val="bg1"/>
                </a:solidFill>
              </a:rPr>
              <a:t>Scientifico</a:t>
            </a:r>
            <a:r>
              <a:rPr lang="en-US" b="1" u="sng" dirty="0" smtClean="0">
                <a:solidFill>
                  <a:schemeClr val="bg1"/>
                </a:solidFill>
              </a:rPr>
              <a:t> </a:t>
            </a:r>
            <a:r>
              <a:rPr lang="en-US" b="1" u="sng" dirty="0" err="1" smtClean="0">
                <a:solidFill>
                  <a:schemeClr val="bg1"/>
                </a:solidFill>
              </a:rPr>
              <a:t>della</a:t>
            </a:r>
            <a:r>
              <a:rPr lang="en-US" b="1" u="sng" dirty="0" smtClean="0">
                <a:solidFill>
                  <a:schemeClr val="bg1"/>
                </a:solidFill>
              </a:rPr>
              <a:t> </a:t>
            </a:r>
            <a:r>
              <a:rPr lang="en-US" b="1" u="sng" dirty="0" err="1" smtClean="0">
                <a:solidFill>
                  <a:schemeClr val="bg1"/>
                </a:solidFill>
              </a:rPr>
              <a:t>sigla</a:t>
            </a:r>
            <a:r>
              <a:rPr lang="en-US" b="1" u="sng" dirty="0" smtClean="0">
                <a:solidFill>
                  <a:schemeClr val="bg1"/>
                </a:solidFill>
              </a:rPr>
              <a:t>:</a:t>
            </a:r>
            <a:r>
              <a:rPr lang="en-US" b="1" dirty="0" smtClean="0">
                <a:solidFill>
                  <a:schemeClr val="bg1"/>
                </a:solidFill>
              </a:rPr>
              <a:t> </a:t>
            </a:r>
            <a:endParaRPr lang="en-US" dirty="0" smtClean="0">
              <a:solidFill>
                <a:schemeClr val="bg1"/>
              </a:solidFill>
            </a:endParaRPr>
          </a:p>
          <a:p>
            <a:r>
              <a:rPr lang="en-US" b="1" dirty="0" err="1" smtClean="0">
                <a:solidFill>
                  <a:srgbClr val="FFFF00"/>
                </a:solidFill>
              </a:rPr>
              <a:t>Astrofisica</a:t>
            </a:r>
            <a:r>
              <a:rPr lang="en-US" b="1" dirty="0" smtClean="0">
                <a:solidFill>
                  <a:srgbClr val="FFFF00"/>
                </a:solidFill>
              </a:rPr>
              <a:t> </a:t>
            </a:r>
            <a:r>
              <a:rPr lang="en-US" b="1" dirty="0" err="1">
                <a:solidFill>
                  <a:srgbClr val="FFFF00"/>
                </a:solidFill>
              </a:rPr>
              <a:t>nucleare</a:t>
            </a:r>
            <a:endParaRPr lang="en-US" b="1" dirty="0">
              <a:solidFill>
                <a:srgbClr val="FFFF00"/>
              </a:solidFill>
            </a:endParaRPr>
          </a:p>
          <a:p>
            <a:r>
              <a:rPr lang="en-US" b="1" dirty="0" err="1">
                <a:solidFill>
                  <a:srgbClr val="FFFF00"/>
                </a:solidFill>
              </a:rPr>
              <a:t>Misure</a:t>
            </a:r>
            <a:r>
              <a:rPr lang="en-US" b="1" dirty="0">
                <a:solidFill>
                  <a:srgbClr val="FFFF00"/>
                </a:solidFill>
              </a:rPr>
              <a:t> di </a:t>
            </a:r>
            <a:r>
              <a:rPr lang="en-US" b="1" dirty="0" err="1">
                <a:solidFill>
                  <a:srgbClr val="FFFF00"/>
                </a:solidFill>
              </a:rPr>
              <a:t>sezioni</a:t>
            </a:r>
            <a:r>
              <a:rPr lang="en-US" b="1" dirty="0">
                <a:solidFill>
                  <a:srgbClr val="FFFF00"/>
                </a:solidFill>
              </a:rPr>
              <a:t> </a:t>
            </a:r>
            <a:r>
              <a:rPr lang="en-US" b="1" dirty="0" err="1">
                <a:solidFill>
                  <a:srgbClr val="FFFF00"/>
                </a:solidFill>
              </a:rPr>
              <a:t>d’urto</a:t>
            </a:r>
            <a:r>
              <a:rPr lang="en-US" b="1" dirty="0">
                <a:solidFill>
                  <a:srgbClr val="FFFF00"/>
                </a:solidFill>
              </a:rPr>
              <a:t> di </a:t>
            </a:r>
            <a:r>
              <a:rPr lang="en-US" b="1" dirty="0" err="1">
                <a:solidFill>
                  <a:srgbClr val="FFFF00"/>
                </a:solidFill>
              </a:rPr>
              <a:t>reazioni</a:t>
            </a:r>
            <a:r>
              <a:rPr lang="en-US" b="1" dirty="0">
                <a:solidFill>
                  <a:srgbClr val="FFFF00"/>
                </a:solidFill>
              </a:rPr>
              <a:t> </a:t>
            </a:r>
            <a:r>
              <a:rPr lang="en-US" b="1" dirty="0" err="1">
                <a:solidFill>
                  <a:srgbClr val="FFFF00"/>
                </a:solidFill>
              </a:rPr>
              <a:t>nucleari</a:t>
            </a:r>
            <a:r>
              <a:rPr lang="en-US" b="1" dirty="0">
                <a:solidFill>
                  <a:srgbClr val="FFFF00"/>
                </a:solidFill>
              </a:rPr>
              <a:t> di </a:t>
            </a:r>
            <a:r>
              <a:rPr lang="en-US" b="1" dirty="0" err="1">
                <a:solidFill>
                  <a:srgbClr val="FFFF00"/>
                </a:solidFill>
              </a:rPr>
              <a:t>interesse</a:t>
            </a:r>
            <a:r>
              <a:rPr lang="en-US" b="1" dirty="0">
                <a:solidFill>
                  <a:srgbClr val="FFFF00"/>
                </a:solidFill>
              </a:rPr>
              <a:t> </a:t>
            </a:r>
            <a:r>
              <a:rPr lang="en-US" b="1" dirty="0" err="1">
                <a:solidFill>
                  <a:srgbClr val="FFFF00"/>
                </a:solidFill>
              </a:rPr>
              <a:t>astrofisico</a:t>
            </a:r>
            <a:endParaRPr lang="en-US" b="1" dirty="0">
              <a:solidFill>
                <a:srgbClr val="FFFF00"/>
              </a:solidFill>
            </a:endParaRPr>
          </a:p>
          <a:p>
            <a:r>
              <a:rPr lang="en-US" b="1" dirty="0" err="1">
                <a:solidFill>
                  <a:srgbClr val="FFFF00"/>
                </a:solidFill>
              </a:rPr>
              <a:t>effettuate</a:t>
            </a:r>
            <a:r>
              <a:rPr lang="en-US" b="1" dirty="0">
                <a:solidFill>
                  <a:srgbClr val="FFFF00"/>
                </a:solidFill>
              </a:rPr>
              <a:t> in un </a:t>
            </a:r>
            <a:r>
              <a:rPr lang="en-US" b="1" dirty="0" err="1">
                <a:solidFill>
                  <a:srgbClr val="FFFF00"/>
                </a:solidFill>
              </a:rPr>
              <a:t>laboratorio</a:t>
            </a:r>
            <a:r>
              <a:rPr lang="en-US" b="1" dirty="0">
                <a:solidFill>
                  <a:srgbClr val="FFFF00"/>
                </a:solidFill>
              </a:rPr>
              <a:t> </a:t>
            </a:r>
            <a:r>
              <a:rPr lang="en-US" b="1" dirty="0" err="1">
                <a:solidFill>
                  <a:srgbClr val="FFFF00"/>
                </a:solidFill>
              </a:rPr>
              <a:t>sotterraneo</a:t>
            </a:r>
            <a:r>
              <a:rPr lang="en-US" b="1" dirty="0">
                <a:solidFill>
                  <a:srgbClr val="FFFF00"/>
                </a:solidFill>
              </a:rPr>
              <a:t> a </a:t>
            </a:r>
            <a:r>
              <a:rPr lang="en-US" b="1" dirty="0" err="1">
                <a:solidFill>
                  <a:srgbClr val="FFFF00"/>
                </a:solidFill>
              </a:rPr>
              <a:t>bassissimo</a:t>
            </a:r>
            <a:r>
              <a:rPr lang="en-US" b="1" dirty="0">
                <a:solidFill>
                  <a:srgbClr val="FFFF00"/>
                </a:solidFill>
              </a:rPr>
              <a:t> </a:t>
            </a:r>
            <a:r>
              <a:rPr lang="en-US" b="1" dirty="0" err="1">
                <a:solidFill>
                  <a:srgbClr val="FFFF00"/>
                </a:solidFill>
              </a:rPr>
              <a:t>fondo</a:t>
            </a:r>
            <a:r>
              <a:rPr lang="en-US" b="1" dirty="0">
                <a:solidFill>
                  <a:srgbClr val="FFFF00"/>
                </a:solidFill>
              </a:rPr>
              <a:t>. </a:t>
            </a:r>
          </a:p>
          <a:p>
            <a:r>
              <a:rPr lang="en-US" b="1" dirty="0" err="1">
                <a:solidFill>
                  <a:srgbClr val="FFFF00"/>
                </a:solidFill>
              </a:rPr>
              <a:t>Vengono</a:t>
            </a:r>
            <a:r>
              <a:rPr lang="en-US" b="1" dirty="0">
                <a:solidFill>
                  <a:srgbClr val="FFFF00"/>
                </a:solidFill>
              </a:rPr>
              <a:t> </a:t>
            </a:r>
            <a:r>
              <a:rPr lang="en-US" b="1" dirty="0" err="1">
                <a:solidFill>
                  <a:srgbClr val="FFFF00"/>
                </a:solidFill>
              </a:rPr>
              <a:t>studiate</a:t>
            </a:r>
            <a:r>
              <a:rPr lang="en-US" b="1" dirty="0">
                <a:solidFill>
                  <a:srgbClr val="FFFF00"/>
                </a:solidFill>
              </a:rPr>
              <a:t> </a:t>
            </a:r>
            <a:r>
              <a:rPr lang="en-US" b="1" dirty="0" err="1">
                <a:solidFill>
                  <a:srgbClr val="FFFF00"/>
                </a:solidFill>
              </a:rPr>
              <a:t>reazioni</a:t>
            </a:r>
            <a:r>
              <a:rPr lang="en-US" b="1" dirty="0">
                <a:solidFill>
                  <a:srgbClr val="FFFF00"/>
                </a:solidFill>
              </a:rPr>
              <a:t> </a:t>
            </a:r>
            <a:r>
              <a:rPr lang="en-US" b="1" dirty="0" err="1" smtClean="0">
                <a:solidFill>
                  <a:srgbClr val="FFFF00"/>
                </a:solidFill>
              </a:rPr>
              <a:t>dei</a:t>
            </a:r>
            <a:r>
              <a:rPr lang="en-US" b="1" dirty="0" smtClean="0">
                <a:solidFill>
                  <a:srgbClr val="FFFF00"/>
                </a:solidFill>
              </a:rPr>
              <a:t> </a:t>
            </a:r>
            <a:r>
              <a:rPr lang="en-US" b="1" dirty="0" err="1" smtClean="0">
                <a:solidFill>
                  <a:srgbClr val="FFFF00"/>
                </a:solidFill>
              </a:rPr>
              <a:t>cicli</a:t>
            </a:r>
            <a:r>
              <a:rPr lang="en-US" b="1" dirty="0" smtClean="0">
                <a:solidFill>
                  <a:srgbClr val="FFFF00"/>
                </a:solidFill>
              </a:rPr>
              <a:t> </a:t>
            </a:r>
            <a:r>
              <a:rPr lang="en-US" b="1" dirty="0">
                <a:solidFill>
                  <a:srgbClr val="FFFF00"/>
                </a:solidFill>
              </a:rPr>
              <a:t>di </a:t>
            </a:r>
            <a:r>
              <a:rPr lang="en-US" b="1" dirty="0" err="1">
                <a:solidFill>
                  <a:srgbClr val="FFFF00"/>
                </a:solidFill>
              </a:rPr>
              <a:t>combustione</a:t>
            </a:r>
            <a:r>
              <a:rPr lang="en-US" b="1" dirty="0">
                <a:solidFill>
                  <a:srgbClr val="FFFF00"/>
                </a:solidFill>
              </a:rPr>
              <a:t> </a:t>
            </a:r>
            <a:r>
              <a:rPr lang="en-US" b="1" dirty="0" err="1">
                <a:solidFill>
                  <a:srgbClr val="FFFF00"/>
                </a:solidFill>
              </a:rPr>
              <a:t>dell’idrogeno</a:t>
            </a:r>
            <a:r>
              <a:rPr lang="en-US" b="1" dirty="0">
                <a:solidFill>
                  <a:srgbClr val="FFFF00"/>
                </a:solidFill>
              </a:rPr>
              <a:t> </a:t>
            </a:r>
            <a:r>
              <a:rPr lang="en-US" b="1" dirty="0" smtClean="0">
                <a:solidFill>
                  <a:srgbClr val="FFFF00"/>
                </a:solidFill>
              </a:rPr>
              <a:t>e </a:t>
            </a:r>
            <a:r>
              <a:rPr lang="en-US" b="1" dirty="0" err="1" smtClean="0">
                <a:solidFill>
                  <a:srgbClr val="FFFF00"/>
                </a:solidFill>
              </a:rPr>
              <a:t>dell’elio</a:t>
            </a:r>
            <a:r>
              <a:rPr lang="en-US" b="1" dirty="0" smtClean="0">
                <a:solidFill>
                  <a:srgbClr val="FFFF00"/>
                </a:solidFill>
              </a:rPr>
              <a:t> e </a:t>
            </a:r>
            <a:r>
              <a:rPr lang="en-US" b="1" dirty="0" err="1">
                <a:solidFill>
                  <a:srgbClr val="FFFF00"/>
                </a:solidFill>
              </a:rPr>
              <a:t>reazioni</a:t>
            </a:r>
            <a:r>
              <a:rPr lang="en-US" b="1" dirty="0">
                <a:solidFill>
                  <a:srgbClr val="FFFF00"/>
                </a:solidFill>
              </a:rPr>
              <a:t> </a:t>
            </a:r>
            <a:r>
              <a:rPr lang="en-US" b="1" dirty="0" err="1">
                <a:solidFill>
                  <a:srgbClr val="FFFF00"/>
                </a:solidFill>
              </a:rPr>
              <a:t>chiave</a:t>
            </a:r>
            <a:r>
              <a:rPr lang="en-US" b="1" dirty="0">
                <a:solidFill>
                  <a:srgbClr val="FFFF00"/>
                </a:solidFill>
              </a:rPr>
              <a:t> per la </a:t>
            </a:r>
            <a:r>
              <a:rPr lang="en-US" b="1" dirty="0" err="1">
                <a:solidFill>
                  <a:srgbClr val="FFFF00"/>
                </a:solidFill>
              </a:rPr>
              <a:t>nucleosintesi</a:t>
            </a:r>
            <a:r>
              <a:rPr lang="en-US" b="1" dirty="0">
                <a:solidFill>
                  <a:srgbClr val="FFFF00"/>
                </a:solidFill>
              </a:rPr>
              <a:t> </a:t>
            </a:r>
            <a:r>
              <a:rPr lang="en-US" b="1" dirty="0" err="1">
                <a:solidFill>
                  <a:srgbClr val="FFFF00"/>
                </a:solidFill>
              </a:rPr>
              <a:t>primordiale</a:t>
            </a:r>
            <a:endParaRPr lang="en-US" b="1" u="sng" dirty="0">
              <a:solidFill>
                <a:srgbClr val="FFFF00"/>
              </a:solidFill>
            </a:endParaRPr>
          </a:p>
          <a:p>
            <a:endParaRPr lang="en-US" b="1" u="sng" dirty="0" smtClean="0">
              <a:solidFill>
                <a:srgbClr val="FFFF00"/>
              </a:solidFill>
            </a:endParaRPr>
          </a:p>
          <a:p>
            <a:r>
              <a:rPr lang="en-US" b="1" u="sng" dirty="0" err="1" smtClean="0">
                <a:solidFill>
                  <a:schemeClr val="bg1"/>
                </a:solidFill>
              </a:rPr>
              <a:t>Attivita</a:t>
            </a:r>
            <a:r>
              <a:rPr lang="en-US" b="1" u="sng" dirty="0" smtClean="0">
                <a:solidFill>
                  <a:schemeClr val="bg1"/>
                </a:solidFill>
              </a:rPr>
              <a:t> di R&amp;D </a:t>
            </a:r>
            <a:r>
              <a:rPr lang="en-US" b="1" u="sng" dirty="0" err="1" smtClean="0">
                <a:solidFill>
                  <a:schemeClr val="bg1"/>
                </a:solidFill>
              </a:rPr>
              <a:t>della</a:t>
            </a:r>
            <a:r>
              <a:rPr lang="en-US" b="1" u="sng" dirty="0" smtClean="0">
                <a:solidFill>
                  <a:schemeClr val="bg1"/>
                </a:solidFill>
              </a:rPr>
              <a:t> </a:t>
            </a:r>
            <a:r>
              <a:rPr lang="en-US" b="1" u="sng" dirty="0" err="1" smtClean="0">
                <a:solidFill>
                  <a:schemeClr val="bg1"/>
                </a:solidFill>
              </a:rPr>
              <a:t>sigla</a:t>
            </a:r>
            <a:endParaRPr lang="en-US" b="1" u="sng" dirty="0" smtClean="0">
              <a:solidFill>
                <a:schemeClr val="bg1"/>
              </a:solidFill>
            </a:endParaRPr>
          </a:p>
          <a:p>
            <a:r>
              <a:rPr lang="it-IT" b="1" dirty="0">
                <a:solidFill>
                  <a:srgbClr val="FFFF00"/>
                </a:solidFill>
              </a:rPr>
              <a:t>Installazione di un acceleratore da 3,5 MV nella sala B dei LNGS per misure di interesse per i cicli di combustione dell’He e del C</a:t>
            </a:r>
          </a:p>
          <a:p>
            <a:endParaRPr lang="en-US" dirty="0" smtClean="0">
              <a:solidFill>
                <a:schemeClr val="bg1"/>
              </a:solidFill>
              <a:sym typeface="Symbol"/>
            </a:endParaRPr>
          </a:p>
          <a:p>
            <a:r>
              <a:rPr lang="en-US" b="1" u="sng" dirty="0" err="1" smtClean="0">
                <a:solidFill>
                  <a:schemeClr val="bg1"/>
                </a:solidFill>
                <a:sym typeface="Symbol"/>
              </a:rPr>
              <a:t>Laboratori</a:t>
            </a:r>
            <a:r>
              <a:rPr lang="en-US" b="1" u="sng" dirty="0" smtClean="0">
                <a:solidFill>
                  <a:schemeClr val="bg1"/>
                </a:solidFill>
                <a:sym typeface="Symbol"/>
              </a:rPr>
              <a:t> per </a:t>
            </a:r>
            <a:r>
              <a:rPr lang="en-US" b="1" u="sng" dirty="0" err="1" smtClean="0">
                <a:solidFill>
                  <a:schemeClr val="bg1"/>
                </a:solidFill>
                <a:sym typeface="Symbol"/>
              </a:rPr>
              <a:t>Misure</a:t>
            </a:r>
            <a:r>
              <a:rPr lang="en-US" b="1" u="sng" dirty="0" smtClean="0">
                <a:solidFill>
                  <a:schemeClr val="bg1"/>
                </a:solidFill>
                <a:sym typeface="Symbol"/>
              </a:rPr>
              <a:t> </a:t>
            </a:r>
            <a:r>
              <a:rPr lang="en-US" b="1" u="sng" dirty="0" err="1" smtClean="0">
                <a:solidFill>
                  <a:schemeClr val="bg1"/>
                </a:solidFill>
                <a:sym typeface="Symbol"/>
              </a:rPr>
              <a:t>della</a:t>
            </a:r>
            <a:r>
              <a:rPr lang="en-US" b="1" u="sng" dirty="0" smtClean="0">
                <a:solidFill>
                  <a:schemeClr val="bg1"/>
                </a:solidFill>
                <a:sym typeface="Symbol"/>
              </a:rPr>
              <a:t> </a:t>
            </a:r>
            <a:r>
              <a:rPr lang="en-US" b="1" u="sng" dirty="0" err="1" smtClean="0">
                <a:solidFill>
                  <a:schemeClr val="bg1"/>
                </a:solidFill>
                <a:sym typeface="Symbol"/>
              </a:rPr>
              <a:t>sigla</a:t>
            </a:r>
            <a:endParaRPr lang="it-IT" b="1" dirty="0" smtClean="0">
              <a:solidFill>
                <a:schemeClr val="bg1"/>
              </a:solidFill>
              <a:sym typeface="Symbol"/>
            </a:endParaRPr>
          </a:p>
          <a:p>
            <a:pPr>
              <a:buFontTx/>
              <a:buChar char="-"/>
            </a:pPr>
            <a:r>
              <a:rPr lang="it-IT" b="1" dirty="0">
                <a:solidFill>
                  <a:srgbClr val="FFFF00"/>
                </a:solidFill>
                <a:sym typeface="Symbol"/>
              </a:rPr>
              <a:t>Italia: LNGS, LNL</a:t>
            </a:r>
          </a:p>
          <a:p>
            <a:pPr>
              <a:buFontTx/>
              <a:buChar char="-"/>
            </a:pPr>
            <a:r>
              <a:rPr lang="it-IT" b="1" dirty="0">
                <a:solidFill>
                  <a:srgbClr val="FFFF00"/>
                </a:solidFill>
                <a:sym typeface="Symbol"/>
              </a:rPr>
              <a:t>Estero: Dresda (Germania), </a:t>
            </a:r>
            <a:r>
              <a:rPr lang="it-IT" b="1" dirty="0" err="1">
                <a:solidFill>
                  <a:srgbClr val="FFFF00"/>
                </a:solidFill>
                <a:sym typeface="Symbol"/>
              </a:rPr>
              <a:t>Atomki</a:t>
            </a:r>
            <a:r>
              <a:rPr lang="it-IT" b="1" dirty="0">
                <a:solidFill>
                  <a:srgbClr val="FFFF00"/>
                </a:solidFill>
                <a:sym typeface="Symbol"/>
              </a:rPr>
              <a:t> (Ungheria), Notre Dame (USA)</a:t>
            </a:r>
            <a:endParaRPr lang="en-US" b="1" dirty="0">
              <a:solidFill>
                <a:srgbClr val="FFFF00"/>
              </a:solidFill>
              <a:sym typeface="Symbol"/>
            </a:endParaRPr>
          </a:p>
          <a:p>
            <a:endParaRPr lang="en-US" dirty="0" smtClean="0">
              <a:solidFill>
                <a:schemeClr val="bg1"/>
              </a:solidFill>
              <a:sym typeface="Symbol"/>
            </a:endParaRPr>
          </a:p>
        </p:txBody>
      </p:sp>
      <p:sp>
        <p:nvSpPr>
          <p:cNvPr id="5" name="Text Box 5"/>
          <p:cNvSpPr txBox="1">
            <a:spLocks noChangeArrowheads="1"/>
          </p:cNvSpPr>
          <p:nvPr/>
        </p:nvSpPr>
        <p:spPr bwMode="auto">
          <a:xfrm>
            <a:off x="179512" y="6237312"/>
            <a:ext cx="8784976" cy="369332"/>
          </a:xfrm>
          <a:prstGeom prst="rect">
            <a:avLst/>
          </a:prstGeom>
          <a:noFill/>
          <a:ln w="9525">
            <a:noFill/>
            <a:miter lim="800000"/>
            <a:headEnd/>
            <a:tailEnd/>
          </a:ln>
          <a:effectLst/>
        </p:spPr>
        <p:txBody>
          <a:bodyPr wrap="square">
            <a:spAutoFit/>
          </a:bodyPr>
          <a:lstStyle/>
          <a:p>
            <a:pPr>
              <a:spcBef>
                <a:spcPct val="50000"/>
              </a:spcBef>
            </a:pPr>
            <a:r>
              <a:rPr lang="it-IT" b="1" u="sng" dirty="0">
                <a:solidFill>
                  <a:schemeClr val="bg1"/>
                </a:solidFill>
                <a:latin typeface="Comic Sans MS" pitchFamily="66" charset="0"/>
              </a:rPr>
              <a:t>Sezioni coinvolte</a:t>
            </a:r>
            <a:r>
              <a:rPr lang="it-IT" dirty="0" smtClean="0">
                <a:solidFill>
                  <a:schemeClr val="bg1"/>
                </a:solidFill>
                <a:latin typeface="Comic Sans MS" pitchFamily="66" charset="0"/>
              </a:rPr>
              <a:t>: </a:t>
            </a:r>
            <a:r>
              <a:rPr lang="it-IT" b="1" dirty="0">
                <a:solidFill>
                  <a:srgbClr val="FFFF00"/>
                </a:solidFill>
                <a:latin typeface="Comic Sans MS" pitchFamily="66" charset="0"/>
              </a:rPr>
              <a:t>BA, GE, LNGS, MI, PD, RM1, TO</a:t>
            </a:r>
          </a:p>
        </p:txBody>
      </p:sp>
      <p:sp>
        <p:nvSpPr>
          <p:cNvPr id="7" name="Rettangolo 6"/>
          <p:cNvSpPr/>
          <p:nvPr/>
        </p:nvSpPr>
        <p:spPr>
          <a:xfrm>
            <a:off x="7072571" y="87049"/>
            <a:ext cx="1944216"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LOGO</a:t>
            </a:r>
          </a:p>
          <a:p>
            <a:pPr algn="ctr"/>
            <a:endParaRPr lang="it-IT" dirty="0"/>
          </a:p>
          <a:p>
            <a:pPr algn="ctr"/>
            <a:r>
              <a:rPr lang="it-IT" dirty="0" smtClean="0"/>
              <a:t>(Se presente)</a:t>
            </a:r>
            <a:endParaRPr lang="it-IT" dirty="0"/>
          </a:p>
        </p:txBody>
      </p:sp>
      <p:pic>
        <p:nvPicPr>
          <p:cNvPr id="8"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2571" y="67272"/>
            <a:ext cx="1944216" cy="260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188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67271"/>
            <a:ext cx="8640960" cy="769441"/>
          </a:xfrm>
          <a:prstGeom prst="rect">
            <a:avLst/>
          </a:prstGeom>
          <a:noFill/>
        </p:spPr>
        <p:txBody>
          <a:bodyPr wrap="square" rtlCol="0">
            <a:spAutoFit/>
          </a:bodyPr>
          <a:lstStyle/>
          <a:p>
            <a:pPr algn="ctr"/>
            <a:r>
              <a:rPr lang="en-US" sz="4400" dirty="0" smtClean="0">
                <a:solidFill>
                  <a:srgbClr val="FFFF00"/>
                </a:solidFill>
              </a:rPr>
              <a:t>LUNA 3</a:t>
            </a:r>
            <a:endParaRPr lang="en-US" sz="3600" dirty="0">
              <a:solidFill>
                <a:srgbClr val="FFFF00"/>
              </a:solidFill>
            </a:endParaRPr>
          </a:p>
        </p:txBody>
      </p:sp>
      <p:sp>
        <p:nvSpPr>
          <p:cNvPr id="2" name="CasellaDiTesto 1"/>
          <p:cNvSpPr txBox="1"/>
          <p:nvPr/>
        </p:nvSpPr>
        <p:spPr>
          <a:xfrm>
            <a:off x="35496" y="836712"/>
            <a:ext cx="9045950" cy="2446824"/>
          </a:xfrm>
          <a:prstGeom prst="rect">
            <a:avLst/>
          </a:prstGeom>
          <a:noFill/>
        </p:spPr>
        <p:txBody>
          <a:bodyPr wrap="square" rtlCol="0">
            <a:spAutoFit/>
          </a:bodyPr>
          <a:lstStyle/>
          <a:p>
            <a:r>
              <a:rPr lang="it-IT" baseline="30000" dirty="0" smtClean="0">
                <a:solidFill>
                  <a:schemeClr val="bg1"/>
                </a:solidFill>
              </a:rPr>
              <a:t>2</a:t>
            </a:r>
            <a:r>
              <a:rPr lang="it-IT" dirty="0" smtClean="0">
                <a:solidFill>
                  <a:schemeClr val="bg1"/>
                </a:solidFill>
              </a:rPr>
              <a:t>H(p,</a:t>
            </a:r>
            <a:r>
              <a:rPr lang="it-IT" dirty="0" smtClean="0">
                <a:solidFill>
                  <a:schemeClr val="bg1"/>
                </a:solidFill>
                <a:latin typeface="Symbol" pitchFamily="18" charset="2"/>
              </a:rPr>
              <a:t>g</a:t>
            </a:r>
            <a:r>
              <a:rPr lang="it-IT" dirty="0" smtClean="0">
                <a:solidFill>
                  <a:schemeClr val="bg1"/>
                </a:solidFill>
              </a:rPr>
              <a:t>)</a:t>
            </a:r>
            <a:r>
              <a:rPr lang="it-IT" baseline="30000" dirty="0" smtClean="0">
                <a:solidFill>
                  <a:schemeClr val="bg1"/>
                </a:solidFill>
              </a:rPr>
              <a:t>3</a:t>
            </a:r>
            <a:r>
              <a:rPr lang="it-IT" dirty="0" smtClean="0">
                <a:solidFill>
                  <a:schemeClr val="bg1"/>
                </a:solidFill>
              </a:rPr>
              <a:t>He:  per determinare l’abbondanza di deuterio primordiale</a:t>
            </a:r>
          </a:p>
          <a:p>
            <a:pPr>
              <a:lnSpc>
                <a:spcPct val="50000"/>
              </a:lnSpc>
            </a:pPr>
            <a:endParaRPr lang="it-IT" dirty="0">
              <a:solidFill>
                <a:schemeClr val="bg1"/>
              </a:solidFill>
            </a:endParaRPr>
          </a:p>
          <a:p>
            <a:r>
              <a:rPr lang="it-IT" baseline="30000" dirty="0" smtClean="0">
                <a:solidFill>
                  <a:schemeClr val="bg1"/>
                </a:solidFill>
              </a:rPr>
              <a:t>6</a:t>
            </a:r>
            <a:r>
              <a:rPr lang="it-IT" dirty="0" smtClean="0">
                <a:solidFill>
                  <a:schemeClr val="bg1"/>
                </a:solidFill>
              </a:rPr>
              <a:t>Li(p,</a:t>
            </a:r>
            <a:r>
              <a:rPr lang="it-IT" dirty="0" smtClean="0">
                <a:solidFill>
                  <a:schemeClr val="bg1"/>
                </a:solidFill>
                <a:latin typeface="Symbol" pitchFamily="18" charset="2"/>
              </a:rPr>
              <a:t>g</a:t>
            </a:r>
            <a:r>
              <a:rPr lang="it-IT" dirty="0" smtClean="0">
                <a:solidFill>
                  <a:schemeClr val="bg1"/>
                </a:solidFill>
              </a:rPr>
              <a:t>)</a:t>
            </a:r>
            <a:r>
              <a:rPr lang="it-IT" baseline="30000" dirty="0" smtClean="0">
                <a:solidFill>
                  <a:schemeClr val="bg1"/>
                </a:solidFill>
              </a:rPr>
              <a:t>7</a:t>
            </a:r>
            <a:r>
              <a:rPr lang="it-IT" dirty="0" smtClean="0">
                <a:solidFill>
                  <a:schemeClr val="bg1"/>
                </a:solidFill>
              </a:rPr>
              <a:t>Be:  per la nucleo-sintesi primordiale  e nei primi stadi dell’evoluzione stellare. Importante anche indirettamente per la reazione </a:t>
            </a:r>
            <a:r>
              <a:rPr lang="it-IT" baseline="30000" dirty="0" smtClean="0">
                <a:solidFill>
                  <a:schemeClr val="bg1"/>
                </a:solidFill>
              </a:rPr>
              <a:t>3</a:t>
            </a:r>
            <a:r>
              <a:rPr lang="it-IT" dirty="0" smtClean="0">
                <a:solidFill>
                  <a:schemeClr val="bg1"/>
                </a:solidFill>
              </a:rPr>
              <a:t>He(4He,</a:t>
            </a:r>
            <a:r>
              <a:rPr lang="it-IT" dirty="0" smtClean="0">
                <a:solidFill>
                  <a:schemeClr val="bg1"/>
                </a:solidFill>
                <a:latin typeface="Symbol" pitchFamily="18" charset="2"/>
              </a:rPr>
              <a:t>g</a:t>
            </a:r>
            <a:r>
              <a:rPr lang="it-IT" dirty="0" smtClean="0">
                <a:solidFill>
                  <a:schemeClr val="bg1"/>
                </a:solidFill>
              </a:rPr>
              <a:t>)</a:t>
            </a:r>
            <a:r>
              <a:rPr lang="it-IT" baseline="30000" dirty="0" smtClean="0">
                <a:solidFill>
                  <a:schemeClr val="bg1"/>
                </a:solidFill>
              </a:rPr>
              <a:t>7</a:t>
            </a:r>
            <a:r>
              <a:rPr lang="it-IT" dirty="0" smtClean="0">
                <a:solidFill>
                  <a:schemeClr val="bg1"/>
                </a:solidFill>
              </a:rPr>
              <a:t>Be (stesso nucleo composto)</a:t>
            </a:r>
          </a:p>
          <a:p>
            <a:pPr>
              <a:lnSpc>
                <a:spcPct val="50000"/>
              </a:lnSpc>
            </a:pPr>
            <a:endParaRPr lang="it-IT" dirty="0">
              <a:solidFill>
                <a:schemeClr val="bg1"/>
              </a:solidFill>
            </a:endParaRPr>
          </a:p>
          <a:p>
            <a:r>
              <a:rPr lang="it-IT" baseline="30000" dirty="0" smtClean="0">
                <a:solidFill>
                  <a:schemeClr val="bg1"/>
                </a:solidFill>
              </a:rPr>
              <a:t>22</a:t>
            </a:r>
            <a:r>
              <a:rPr lang="it-IT" dirty="0" smtClean="0">
                <a:solidFill>
                  <a:schemeClr val="bg1"/>
                </a:solidFill>
              </a:rPr>
              <a:t>Ne(</a:t>
            </a:r>
            <a:r>
              <a:rPr lang="it-IT" dirty="0" smtClean="0">
                <a:solidFill>
                  <a:schemeClr val="bg1"/>
                </a:solidFill>
                <a:latin typeface="Symbol" pitchFamily="18" charset="2"/>
              </a:rPr>
              <a:t>a,g</a:t>
            </a:r>
            <a:r>
              <a:rPr lang="it-IT" dirty="0" smtClean="0">
                <a:solidFill>
                  <a:schemeClr val="bg1"/>
                </a:solidFill>
              </a:rPr>
              <a:t>)</a:t>
            </a:r>
            <a:r>
              <a:rPr lang="it-IT" baseline="30000" dirty="0" smtClean="0">
                <a:solidFill>
                  <a:schemeClr val="bg1"/>
                </a:solidFill>
              </a:rPr>
              <a:t>26</a:t>
            </a:r>
            <a:r>
              <a:rPr lang="it-IT" dirty="0" smtClean="0">
                <a:solidFill>
                  <a:schemeClr val="bg1"/>
                </a:solidFill>
              </a:rPr>
              <a:t>Mg:  reazione che compete con la </a:t>
            </a:r>
            <a:r>
              <a:rPr lang="it-IT" baseline="30000" dirty="0" smtClean="0">
                <a:solidFill>
                  <a:schemeClr val="bg1"/>
                </a:solidFill>
              </a:rPr>
              <a:t>22</a:t>
            </a:r>
            <a:r>
              <a:rPr lang="it-IT" dirty="0" smtClean="0">
                <a:solidFill>
                  <a:schemeClr val="bg1"/>
                </a:solidFill>
              </a:rPr>
              <a:t>Ne(</a:t>
            </a:r>
            <a:r>
              <a:rPr lang="it-IT" dirty="0" smtClean="0">
                <a:solidFill>
                  <a:schemeClr val="bg1"/>
                </a:solidFill>
                <a:latin typeface="Symbol" pitchFamily="18" charset="2"/>
              </a:rPr>
              <a:t>a,</a:t>
            </a:r>
            <a:r>
              <a:rPr lang="it-IT" dirty="0" smtClean="0">
                <a:solidFill>
                  <a:schemeClr val="bg1"/>
                </a:solidFill>
              </a:rPr>
              <a:t>n)25Mg, fondamentale per il flusso di neutroni che attivano il processo «s»</a:t>
            </a:r>
          </a:p>
          <a:p>
            <a:pPr>
              <a:lnSpc>
                <a:spcPct val="50000"/>
              </a:lnSpc>
            </a:pPr>
            <a:endParaRPr lang="it-IT" dirty="0">
              <a:solidFill>
                <a:schemeClr val="bg1"/>
              </a:solidFill>
            </a:endParaRPr>
          </a:p>
          <a:p>
            <a:r>
              <a:rPr lang="it-IT" baseline="30000" dirty="0" smtClean="0">
                <a:solidFill>
                  <a:schemeClr val="bg1"/>
                </a:solidFill>
              </a:rPr>
              <a:t>13</a:t>
            </a:r>
            <a:r>
              <a:rPr lang="it-IT" dirty="0" smtClean="0">
                <a:solidFill>
                  <a:schemeClr val="bg1"/>
                </a:solidFill>
              </a:rPr>
              <a:t>C(</a:t>
            </a:r>
            <a:r>
              <a:rPr lang="it-IT" dirty="0" smtClean="0">
                <a:solidFill>
                  <a:schemeClr val="bg1"/>
                </a:solidFill>
                <a:latin typeface="Symbol" pitchFamily="18" charset="2"/>
              </a:rPr>
              <a:t>a</a:t>
            </a:r>
            <a:r>
              <a:rPr lang="it-IT" dirty="0" smtClean="0">
                <a:solidFill>
                  <a:schemeClr val="bg1"/>
                </a:solidFill>
              </a:rPr>
              <a:t>, n)</a:t>
            </a:r>
            <a:r>
              <a:rPr lang="it-IT" baseline="30000" dirty="0" smtClean="0">
                <a:solidFill>
                  <a:schemeClr val="bg1"/>
                </a:solidFill>
              </a:rPr>
              <a:t>16</a:t>
            </a:r>
            <a:r>
              <a:rPr lang="it-IT" dirty="0" smtClean="0">
                <a:solidFill>
                  <a:schemeClr val="bg1"/>
                </a:solidFill>
              </a:rPr>
              <a:t>O: reazione che fornisce, insieme alla </a:t>
            </a:r>
            <a:r>
              <a:rPr lang="it-IT" baseline="30000" dirty="0" smtClean="0">
                <a:solidFill>
                  <a:schemeClr val="bg1"/>
                </a:solidFill>
              </a:rPr>
              <a:t>22</a:t>
            </a:r>
            <a:r>
              <a:rPr lang="it-IT" dirty="0" smtClean="0">
                <a:solidFill>
                  <a:schemeClr val="bg1"/>
                </a:solidFill>
              </a:rPr>
              <a:t>Ne(</a:t>
            </a:r>
            <a:r>
              <a:rPr lang="it-IT" dirty="0" smtClean="0">
                <a:solidFill>
                  <a:schemeClr val="bg1"/>
                </a:solidFill>
                <a:latin typeface="Symbol" pitchFamily="18" charset="2"/>
              </a:rPr>
              <a:t>a</a:t>
            </a:r>
            <a:r>
              <a:rPr lang="it-IT" dirty="0" smtClean="0">
                <a:solidFill>
                  <a:schemeClr val="bg1"/>
                </a:solidFill>
              </a:rPr>
              <a:t>,n)</a:t>
            </a:r>
            <a:r>
              <a:rPr lang="it-IT" baseline="30000" dirty="0" smtClean="0">
                <a:solidFill>
                  <a:schemeClr val="bg1"/>
                </a:solidFill>
              </a:rPr>
              <a:t>25</a:t>
            </a:r>
            <a:r>
              <a:rPr lang="it-IT" dirty="0" smtClean="0">
                <a:solidFill>
                  <a:schemeClr val="bg1"/>
                </a:solidFill>
              </a:rPr>
              <a:t>Mg, il flusso di neutroni che attivano il processo s </a:t>
            </a:r>
          </a:p>
        </p:txBody>
      </p:sp>
      <p:sp>
        <p:nvSpPr>
          <p:cNvPr id="4" name="CasellaDiTesto 3"/>
          <p:cNvSpPr txBox="1"/>
          <p:nvPr/>
        </p:nvSpPr>
        <p:spPr>
          <a:xfrm>
            <a:off x="98050" y="4194954"/>
            <a:ext cx="9045950" cy="1754326"/>
          </a:xfrm>
          <a:prstGeom prst="rect">
            <a:avLst/>
          </a:prstGeom>
          <a:noFill/>
        </p:spPr>
        <p:txBody>
          <a:bodyPr wrap="square" rtlCol="0">
            <a:spAutoFit/>
          </a:bodyPr>
          <a:lstStyle/>
          <a:p>
            <a:r>
              <a:rPr lang="it-IT" dirty="0" smtClean="0">
                <a:solidFill>
                  <a:schemeClr val="bg1"/>
                </a:solidFill>
              </a:rPr>
              <a:t>Il gruppo di Milano ha contribuito alla reazione </a:t>
            </a:r>
            <a:r>
              <a:rPr lang="it-IT" baseline="30000" dirty="0" smtClean="0">
                <a:solidFill>
                  <a:schemeClr val="bg1"/>
                </a:solidFill>
              </a:rPr>
              <a:t>2</a:t>
            </a:r>
            <a:r>
              <a:rPr lang="it-IT" dirty="0" smtClean="0">
                <a:solidFill>
                  <a:schemeClr val="bg1"/>
                </a:solidFill>
              </a:rPr>
              <a:t>H(p,</a:t>
            </a:r>
            <a:r>
              <a:rPr lang="it-IT" dirty="0" smtClean="0">
                <a:solidFill>
                  <a:schemeClr val="bg1"/>
                </a:solidFill>
                <a:latin typeface="Symbol" pitchFamily="18" charset="2"/>
              </a:rPr>
              <a:t>g</a:t>
            </a:r>
            <a:r>
              <a:rPr lang="it-IT" dirty="0" smtClean="0">
                <a:solidFill>
                  <a:schemeClr val="bg1"/>
                </a:solidFill>
              </a:rPr>
              <a:t>)</a:t>
            </a:r>
            <a:r>
              <a:rPr lang="it-IT" baseline="30000" dirty="0" smtClean="0">
                <a:solidFill>
                  <a:schemeClr val="bg1"/>
                </a:solidFill>
              </a:rPr>
              <a:t>3</a:t>
            </a:r>
            <a:r>
              <a:rPr lang="it-IT" dirty="0" smtClean="0">
                <a:solidFill>
                  <a:schemeClr val="bg1"/>
                </a:solidFill>
              </a:rPr>
              <a:t>He: fondamentale per determinare l’abbondanza di deuterio primordiale.</a:t>
            </a:r>
          </a:p>
          <a:p>
            <a:endParaRPr lang="it-IT" dirty="0">
              <a:solidFill>
                <a:schemeClr val="bg1"/>
              </a:solidFill>
            </a:endParaRPr>
          </a:p>
          <a:p>
            <a:r>
              <a:rPr lang="it-IT" dirty="0" smtClean="0">
                <a:solidFill>
                  <a:schemeClr val="bg1"/>
                </a:solidFill>
              </a:rPr>
              <a:t>A. </a:t>
            </a:r>
            <a:r>
              <a:rPr lang="it-IT" dirty="0" err="1" smtClean="0">
                <a:solidFill>
                  <a:schemeClr val="bg1"/>
                </a:solidFill>
              </a:rPr>
              <a:t>Guglielmetti</a:t>
            </a:r>
            <a:r>
              <a:rPr lang="it-IT" dirty="0" smtClean="0">
                <a:solidFill>
                  <a:schemeClr val="bg1"/>
                </a:solidFill>
              </a:rPr>
              <a:t> è membro dell’</a:t>
            </a:r>
            <a:r>
              <a:rPr lang="it-IT" dirty="0" err="1" smtClean="0">
                <a:solidFill>
                  <a:schemeClr val="bg1"/>
                </a:solidFill>
              </a:rPr>
              <a:t>Editorial</a:t>
            </a:r>
            <a:r>
              <a:rPr lang="it-IT" dirty="0" smtClean="0">
                <a:solidFill>
                  <a:schemeClr val="bg1"/>
                </a:solidFill>
              </a:rPr>
              <a:t> Board di LUNA</a:t>
            </a:r>
          </a:p>
          <a:p>
            <a:endParaRPr lang="it-IT" dirty="0">
              <a:solidFill>
                <a:schemeClr val="bg1"/>
              </a:solidFill>
            </a:endParaRPr>
          </a:p>
          <a:p>
            <a:r>
              <a:rPr lang="it-IT" dirty="0" smtClean="0">
                <a:solidFill>
                  <a:schemeClr val="bg1"/>
                </a:solidFill>
              </a:rPr>
              <a:t>A. </a:t>
            </a:r>
            <a:r>
              <a:rPr lang="it-IT" dirty="0" err="1" smtClean="0">
                <a:solidFill>
                  <a:schemeClr val="bg1"/>
                </a:solidFill>
              </a:rPr>
              <a:t>Guglielmetti</a:t>
            </a:r>
            <a:r>
              <a:rPr lang="it-IT" dirty="0" smtClean="0">
                <a:solidFill>
                  <a:schemeClr val="bg1"/>
                </a:solidFill>
              </a:rPr>
              <a:t>  è coordinatore di un gruppo di lavoro sulla misura </a:t>
            </a:r>
            <a:r>
              <a:rPr lang="it-IT" baseline="30000" dirty="0" smtClean="0">
                <a:solidFill>
                  <a:schemeClr val="bg1"/>
                </a:solidFill>
              </a:rPr>
              <a:t>12</a:t>
            </a:r>
            <a:r>
              <a:rPr lang="it-IT" dirty="0" smtClean="0">
                <a:solidFill>
                  <a:schemeClr val="bg1"/>
                </a:solidFill>
              </a:rPr>
              <a:t>C+</a:t>
            </a:r>
            <a:r>
              <a:rPr lang="it-IT" baseline="30000" dirty="0" smtClean="0">
                <a:solidFill>
                  <a:schemeClr val="bg1"/>
                </a:solidFill>
              </a:rPr>
              <a:t>12</a:t>
            </a:r>
            <a:r>
              <a:rPr lang="it-IT" dirty="0" smtClean="0">
                <a:solidFill>
                  <a:schemeClr val="bg1"/>
                </a:solidFill>
              </a:rPr>
              <a:t>C per LUNA MV</a:t>
            </a:r>
          </a:p>
        </p:txBody>
      </p:sp>
      <p:sp>
        <p:nvSpPr>
          <p:cNvPr id="5" name="TextBox 3"/>
          <p:cNvSpPr txBox="1"/>
          <p:nvPr/>
        </p:nvSpPr>
        <p:spPr>
          <a:xfrm>
            <a:off x="107504" y="3402866"/>
            <a:ext cx="8640960" cy="769441"/>
          </a:xfrm>
          <a:prstGeom prst="rect">
            <a:avLst/>
          </a:prstGeom>
          <a:noFill/>
        </p:spPr>
        <p:txBody>
          <a:bodyPr wrap="square" rtlCol="0">
            <a:spAutoFit/>
          </a:bodyPr>
          <a:lstStyle/>
          <a:p>
            <a:pPr algn="ctr"/>
            <a:r>
              <a:rPr lang="en-US" sz="4400" dirty="0" smtClean="0">
                <a:solidFill>
                  <a:srgbClr val="FFFF00"/>
                </a:solidFill>
              </a:rPr>
              <a:t>LUNA 3 - Milano</a:t>
            </a:r>
            <a:endParaRPr lang="en-US" sz="3600" dirty="0">
              <a:solidFill>
                <a:srgbClr val="FFFF00"/>
              </a:solidFill>
            </a:endParaRPr>
          </a:p>
        </p:txBody>
      </p:sp>
    </p:spTree>
    <p:extLst>
      <p:ext uri="{BB962C8B-B14F-4D97-AF65-F5344CB8AC3E}">
        <p14:creationId xmlns:p14="http://schemas.microsoft.com/office/powerpoint/2010/main" val="2705407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188640"/>
            <a:ext cx="8640960" cy="769441"/>
          </a:xfrm>
          <a:prstGeom prst="rect">
            <a:avLst/>
          </a:prstGeom>
          <a:noFill/>
        </p:spPr>
        <p:txBody>
          <a:bodyPr wrap="square" rtlCol="0">
            <a:spAutoFit/>
          </a:bodyPr>
          <a:lstStyle/>
          <a:p>
            <a:pPr algn="ctr"/>
            <a:r>
              <a:rPr lang="en-US" sz="4400" dirty="0" err="1" smtClean="0">
                <a:solidFill>
                  <a:srgbClr val="FFFF00"/>
                </a:solidFill>
              </a:rPr>
              <a:t>Attività</a:t>
            </a:r>
            <a:r>
              <a:rPr lang="en-US" sz="4400" dirty="0" smtClean="0">
                <a:solidFill>
                  <a:srgbClr val="FFFF00"/>
                </a:solidFill>
              </a:rPr>
              <a:t> Milano 2019</a:t>
            </a:r>
            <a:endParaRPr lang="en-US" sz="3600" dirty="0">
              <a:solidFill>
                <a:srgbClr val="FFFF00"/>
              </a:solidFill>
            </a:endParaRPr>
          </a:p>
        </p:txBody>
      </p:sp>
      <p:sp>
        <p:nvSpPr>
          <p:cNvPr id="3" name="CasellaDiTesto 2"/>
          <p:cNvSpPr txBox="1"/>
          <p:nvPr/>
        </p:nvSpPr>
        <p:spPr>
          <a:xfrm>
            <a:off x="98051" y="1340768"/>
            <a:ext cx="9045950" cy="3970318"/>
          </a:xfrm>
          <a:prstGeom prst="rect">
            <a:avLst/>
          </a:prstGeom>
          <a:noFill/>
        </p:spPr>
        <p:txBody>
          <a:bodyPr wrap="square" rtlCol="0">
            <a:spAutoFit/>
          </a:bodyPr>
          <a:lstStyle/>
          <a:p>
            <a:r>
              <a:rPr lang="it-IT" dirty="0" smtClean="0">
                <a:solidFill>
                  <a:schemeClr val="bg1"/>
                </a:solidFill>
              </a:rPr>
              <a:t>Nel 2019 il gruppo di Milano, oltre a partecipare alle attività in corso all’acceleratore LUNA 400 </a:t>
            </a:r>
            <a:r>
              <a:rPr lang="it-IT" dirty="0" err="1" smtClean="0">
                <a:solidFill>
                  <a:schemeClr val="bg1"/>
                </a:solidFill>
              </a:rPr>
              <a:t>kV</a:t>
            </a:r>
            <a:r>
              <a:rPr lang="it-IT" dirty="0" smtClean="0">
                <a:solidFill>
                  <a:schemeClr val="bg1"/>
                </a:solidFill>
              </a:rPr>
              <a:t> (in particolare misure di </a:t>
            </a:r>
            <a:r>
              <a:rPr lang="it-IT" baseline="30000" dirty="0" smtClean="0">
                <a:solidFill>
                  <a:schemeClr val="bg1"/>
                </a:solidFill>
              </a:rPr>
              <a:t>22</a:t>
            </a:r>
            <a:r>
              <a:rPr lang="it-IT" dirty="0" smtClean="0">
                <a:solidFill>
                  <a:schemeClr val="bg1"/>
                </a:solidFill>
              </a:rPr>
              <a:t>Ne(</a:t>
            </a:r>
            <a:r>
              <a:rPr lang="it-IT" dirty="0" smtClean="0">
                <a:solidFill>
                  <a:schemeClr val="bg1"/>
                </a:solidFill>
                <a:latin typeface="Symbol" pitchFamily="18" charset="2"/>
              </a:rPr>
              <a:t>a,g</a:t>
            </a:r>
            <a:r>
              <a:rPr lang="it-IT" dirty="0" smtClean="0">
                <a:solidFill>
                  <a:schemeClr val="bg1"/>
                </a:solidFill>
              </a:rPr>
              <a:t>)</a:t>
            </a:r>
            <a:r>
              <a:rPr lang="it-IT" baseline="30000" dirty="0" smtClean="0">
                <a:solidFill>
                  <a:schemeClr val="bg1"/>
                </a:solidFill>
              </a:rPr>
              <a:t>26</a:t>
            </a:r>
            <a:r>
              <a:rPr lang="it-IT" dirty="0" smtClean="0">
                <a:solidFill>
                  <a:schemeClr val="bg1"/>
                </a:solidFill>
              </a:rPr>
              <a:t>Mg e </a:t>
            </a:r>
            <a:r>
              <a:rPr lang="it-IT" baseline="30000" dirty="0" smtClean="0">
                <a:solidFill>
                  <a:schemeClr val="bg1"/>
                </a:solidFill>
              </a:rPr>
              <a:t>13</a:t>
            </a:r>
            <a:r>
              <a:rPr lang="it-IT" dirty="0" smtClean="0">
                <a:solidFill>
                  <a:schemeClr val="bg1"/>
                </a:solidFill>
              </a:rPr>
              <a:t>C(</a:t>
            </a:r>
            <a:r>
              <a:rPr lang="it-IT" dirty="0" smtClean="0">
                <a:solidFill>
                  <a:schemeClr val="bg1"/>
                </a:solidFill>
                <a:latin typeface="Symbol" pitchFamily="18" charset="2"/>
              </a:rPr>
              <a:t>a</a:t>
            </a:r>
            <a:r>
              <a:rPr lang="it-IT" dirty="0" smtClean="0">
                <a:solidFill>
                  <a:schemeClr val="bg1"/>
                </a:solidFill>
              </a:rPr>
              <a:t>,n)</a:t>
            </a:r>
            <a:r>
              <a:rPr lang="it-IT" baseline="30000" dirty="0" smtClean="0">
                <a:solidFill>
                  <a:schemeClr val="bg1"/>
                </a:solidFill>
              </a:rPr>
              <a:t>16</a:t>
            </a:r>
            <a:r>
              <a:rPr lang="it-IT" dirty="0" smtClean="0">
                <a:solidFill>
                  <a:schemeClr val="bg1"/>
                </a:solidFill>
              </a:rPr>
              <a:t>O) sarà impegnato sul gruppo di lavoro per lo studio della </a:t>
            </a:r>
            <a:r>
              <a:rPr lang="it-IT" baseline="30000" dirty="0" smtClean="0">
                <a:solidFill>
                  <a:schemeClr val="bg1"/>
                </a:solidFill>
              </a:rPr>
              <a:t>12</a:t>
            </a:r>
            <a:r>
              <a:rPr lang="it-IT" dirty="0" smtClean="0">
                <a:solidFill>
                  <a:schemeClr val="bg1"/>
                </a:solidFill>
              </a:rPr>
              <a:t>C+</a:t>
            </a:r>
            <a:r>
              <a:rPr lang="it-IT" baseline="30000" dirty="0" smtClean="0">
                <a:solidFill>
                  <a:schemeClr val="bg1"/>
                </a:solidFill>
              </a:rPr>
              <a:t>12</a:t>
            </a:r>
            <a:r>
              <a:rPr lang="it-IT" dirty="0" smtClean="0">
                <a:solidFill>
                  <a:schemeClr val="bg1"/>
                </a:solidFill>
              </a:rPr>
              <a:t>C a LUNA MV</a:t>
            </a:r>
          </a:p>
          <a:p>
            <a:endParaRPr lang="it-IT" dirty="0">
              <a:solidFill>
                <a:schemeClr val="bg1"/>
              </a:solidFill>
            </a:endParaRPr>
          </a:p>
          <a:p>
            <a:r>
              <a:rPr lang="it-IT" baseline="30000" dirty="0" smtClean="0">
                <a:solidFill>
                  <a:schemeClr val="bg1"/>
                </a:solidFill>
              </a:rPr>
              <a:t>12</a:t>
            </a:r>
            <a:r>
              <a:rPr lang="it-IT" dirty="0" smtClean="0">
                <a:solidFill>
                  <a:schemeClr val="bg1"/>
                </a:solidFill>
              </a:rPr>
              <a:t>C+</a:t>
            </a:r>
            <a:r>
              <a:rPr lang="it-IT" baseline="30000" dirty="0" smtClean="0">
                <a:solidFill>
                  <a:schemeClr val="bg1"/>
                </a:solidFill>
              </a:rPr>
              <a:t>12</a:t>
            </a:r>
            <a:r>
              <a:rPr lang="it-IT" dirty="0" smtClean="0">
                <a:solidFill>
                  <a:schemeClr val="bg1"/>
                </a:solidFill>
              </a:rPr>
              <a:t>C è la reazione fondamentale del ciclo di combustione del Carbonio che regola l’evoluzione globale dell’universo. Il suo rate influenza il valore limite di massa al di sopra del quale le stelle bruciano carbonio ed evolveranno in supernova di tipo II. Il rate è importante anche per le supernova di tipo 1a.</a:t>
            </a:r>
          </a:p>
          <a:p>
            <a:endParaRPr lang="it-IT" dirty="0">
              <a:solidFill>
                <a:schemeClr val="bg1"/>
              </a:solidFill>
            </a:endParaRPr>
          </a:p>
          <a:p>
            <a:r>
              <a:rPr lang="it-IT" dirty="0" smtClean="0">
                <a:solidFill>
                  <a:schemeClr val="bg1"/>
                </a:solidFill>
              </a:rPr>
              <a:t>Il gruppo di lavoro si occuperà dello studio di bersagli solidi di C con basse impurità di H e </a:t>
            </a:r>
            <a:r>
              <a:rPr lang="it-IT" baseline="30000" dirty="0" smtClean="0">
                <a:solidFill>
                  <a:schemeClr val="bg1"/>
                </a:solidFill>
              </a:rPr>
              <a:t>2</a:t>
            </a:r>
            <a:r>
              <a:rPr lang="it-IT" dirty="0" smtClean="0">
                <a:solidFill>
                  <a:schemeClr val="bg1"/>
                </a:solidFill>
              </a:rPr>
              <a:t>H e della progettazione degli apparati di rivelazione (gamma e particelle) per lo studio della reazione</a:t>
            </a:r>
          </a:p>
          <a:p>
            <a:endParaRPr lang="it-IT" dirty="0">
              <a:solidFill>
                <a:schemeClr val="bg1"/>
              </a:solidFill>
            </a:endParaRPr>
          </a:p>
          <a:p>
            <a:r>
              <a:rPr lang="it-IT" dirty="0" smtClean="0">
                <a:solidFill>
                  <a:schemeClr val="bg1"/>
                </a:solidFill>
              </a:rPr>
              <a:t> </a:t>
            </a:r>
            <a:endParaRPr lang="it-IT" dirty="0">
              <a:solidFill>
                <a:schemeClr val="bg1"/>
              </a:solidFill>
            </a:endParaRPr>
          </a:p>
        </p:txBody>
      </p:sp>
    </p:spTree>
    <p:extLst>
      <p:ext uri="{BB962C8B-B14F-4D97-AF65-F5344CB8AC3E}">
        <p14:creationId xmlns:p14="http://schemas.microsoft.com/office/powerpoint/2010/main" val="3345826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251520" y="188640"/>
            <a:ext cx="8640960" cy="769441"/>
          </a:xfrm>
          <a:prstGeom prst="rect">
            <a:avLst/>
          </a:prstGeom>
          <a:noFill/>
        </p:spPr>
        <p:txBody>
          <a:bodyPr wrap="square" rtlCol="0">
            <a:spAutoFit/>
          </a:bodyPr>
          <a:lstStyle/>
          <a:p>
            <a:pPr algn="ctr"/>
            <a:r>
              <a:rPr lang="en-US" sz="4400" dirty="0" smtClean="0">
                <a:solidFill>
                  <a:srgbClr val="FFFF00"/>
                </a:solidFill>
              </a:rPr>
              <a:t>Grazie per </a:t>
            </a:r>
            <a:r>
              <a:rPr lang="en-US" sz="4400" dirty="0" err="1" smtClean="0">
                <a:solidFill>
                  <a:srgbClr val="FFFF00"/>
                </a:solidFill>
              </a:rPr>
              <a:t>l’attenzione</a:t>
            </a:r>
            <a:endParaRPr lang="en-US" sz="3600"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640960" cy="769441"/>
          </a:xfrm>
          <a:prstGeom prst="rect">
            <a:avLst/>
          </a:prstGeom>
          <a:noFill/>
        </p:spPr>
        <p:txBody>
          <a:bodyPr wrap="square" rtlCol="0">
            <a:spAutoFit/>
          </a:bodyPr>
          <a:lstStyle/>
          <a:p>
            <a:pPr algn="ctr"/>
            <a:r>
              <a:rPr lang="en-US" sz="4400" dirty="0" err="1" smtClean="0">
                <a:solidFill>
                  <a:srgbClr val="FFFF00"/>
                </a:solidFill>
              </a:rPr>
              <a:t>Gruppo</a:t>
            </a:r>
            <a:r>
              <a:rPr lang="en-US" sz="4400" dirty="0" smtClean="0">
                <a:solidFill>
                  <a:srgbClr val="FFFF00"/>
                </a:solidFill>
              </a:rPr>
              <a:t> III: </a:t>
            </a:r>
            <a:r>
              <a:rPr lang="en-US" sz="4400" dirty="0" err="1" smtClean="0">
                <a:solidFill>
                  <a:srgbClr val="FFFF00"/>
                </a:solidFill>
              </a:rPr>
              <a:t>Distribuzione</a:t>
            </a:r>
            <a:r>
              <a:rPr lang="en-US" sz="4400" dirty="0" smtClean="0">
                <a:solidFill>
                  <a:srgbClr val="FFFF00"/>
                </a:solidFill>
              </a:rPr>
              <a:t> FTE</a:t>
            </a:r>
            <a:endParaRPr lang="en-US" sz="4400" dirty="0">
              <a:solidFill>
                <a:srgbClr val="FFFF00"/>
              </a:solidFill>
            </a:endParaRPr>
          </a:p>
        </p:txBody>
      </p:sp>
      <p:sp>
        <p:nvSpPr>
          <p:cNvPr id="12" name="CasellaDiTesto 11"/>
          <p:cNvSpPr txBox="1"/>
          <p:nvPr/>
        </p:nvSpPr>
        <p:spPr>
          <a:xfrm>
            <a:off x="6372200" y="5013176"/>
            <a:ext cx="2592288" cy="1477328"/>
          </a:xfrm>
          <a:prstGeom prst="rect">
            <a:avLst/>
          </a:prstGeom>
          <a:noFill/>
          <a:ln>
            <a:solidFill>
              <a:schemeClr val="bg1"/>
            </a:solidFill>
          </a:ln>
        </p:spPr>
        <p:txBody>
          <a:bodyPr wrap="square" rtlCol="0">
            <a:spAutoFit/>
          </a:bodyPr>
          <a:lstStyle/>
          <a:p>
            <a:r>
              <a:rPr lang="it-IT" b="1" dirty="0" smtClean="0">
                <a:solidFill>
                  <a:schemeClr val="bg1"/>
                </a:solidFill>
              </a:rPr>
              <a:t>Milano 2017-2018</a:t>
            </a:r>
          </a:p>
          <a:p>
            <a:r>
              <a:rPr lang="it-IT" b="1" dirty="0" err="1" smtClean="0">
                <a:solidFill>
                  <a:schemeClr val="bg1"/>
                </a:solidFill>
              </a:rPr>
              <a:t>Papers</a:t>
            </a:r>
            <a:r>
              <a:rPr lang="it-IT" b="1" dirty="0" smtClean="0">
                <a:solidFill>
                  <a:schemeClr val="bg1"/>
                </a:solidFill>
              </a:rPr>
              <a:t>  89 (ISI)</a:t>
            </a:r>
          </a:p>
          <a:p>
            <a:r>
              <a:rPr lang="it-IT" b="1" dirty="0" smtClean="0">
                <a:solidFill>
                  <a:schemeClr val="bg1"/>
                </a:solidFill>
              </a:rPr>
              <a:t>LT-LM-PHD =&gt; 19</a:t>
            </a:r>
          </a:p>
          <a:p>
            <a:r>
              <a:rPr lang="it-IT" b="1" dirty="0" smtClean="0">
                <a:solidFill>
                  <a:schemeClr val="bg1"/>
                </a:solidFill>
              </a:rPr>
              <a:t>Giovani a Milano</a:t>
            </a:r>
          </a:p>
          <a:p>
            <a:r>
              <a:rPr lang="it-IT" b="1" dirty="0" smtClean="0">
                <a:solidFill>
                  <a:schemeClr val="bg1"/>
                </a:solidFill>
              </a:rPr>
              <a:t>13  </a:t>
            </a:r>
            <a:r>
              <a:rPr lang="it-IT" b="1" dirty="0" err="1" smtClean="0">
                <a:solidFill>
                  <a:schemeClr val="bg1"/>
                </a:solidFill>
              </a:rPr>
              <a:t>A.R</a:t>
            </a:r>
            <a:r>
              <a:rPr lang="it-IT" b="1" dirty="0" smtClean="0">
                <a:solidFill>
                  <a:schemeClr val="bg1"/>
                </a:solidFill>
              </a:rPr>
              <a:t> o Dott. Su 32 FTE</a:t>
            </a:r>
            <a:endParaRPr lang="it-IT" b="1" dirty="0">
              <a:solidFill>
                <a:schemeClr val="bg1"/>
              </a:solidFill>
            </a:endParaRPr>
          </a:p>
        </p:txBody>
      </p:sp>
      <p:sp>
        <p:nvSpPr>
          <p:cNvPr id="13" name="CasellaDiTesto 12"/>
          <p:cNvSpPr txBox="1"/>
          <p:nvPr/>
        </p:nvSpPr>
        <p:spPr>
          <a:xfrm>
            <a:off x="6372200" y="3645024"/>
            <a:ext cx="2627784" cy="1200329"/>
          </a:xfrm>
          <a:prstGeom prst="rect">
            <a:avLst/>
          </a:prstGeom>
          <a:noFill/>
          <a:ln>
            <a:solidFill>
              <a:schemeClr val="bg1"/>
            </a:solidFill>
          </a:ln>
        </p:spPr>
        <p:txBody>
          <a:bodyPr wrap="square" rtlCol="0">
            <a:spAutoFit/>
          </a:bodyPr>
          <a:lstStyle/>
          <a:p>
            <a:pPr algn="ctr"/>
            <a:r>
              <a:rPr lang="it-IT" b="1" dirty="0" smtClean="0">
                <a:solidFill>
                  <a:schemeClr val="bg1"/>
                </a:solidFill>
              </a:rPr>
              <a:t>Sigle (assegnazioni 2017)</a:t>
            </a:r>
          </a:p>
          <a:p>
            <a:endParaRPr lang="it-IT" b="1" dirty="0" smtClean="0">
              <a:solidFill>
                <a:schemeClr val="bg1"/>
              </a:solidFill>
            </a:endParaRPr>
          </a:p>
          <a:p>
            <a:r>
              <a:rPr lang="it-IT" b="1" dirty="0" smtClean="0">
                <a:solidFill>
                  <a:schemeClr val="bg1"/>
                </a:solidFill>
              </a:rPr>
              <a:t>Italia (2018) 169  FTE</a:t>
            </a:r>
          </a:p>
          <a:p>
            <a:r>
              <a:rPr lang="it-IT" b="1" dirty="0" smtClean="0">
                <a:solidFill>
                  <a:schemeClr val="bg1"/>
                </a:solidFill>
              </a:rPr>
              <a:t>Milano  (2018)  32 FTE</a:t>
            </a:r>
          </a:p>
        </p:txBody>
      </p:sp>
      <p:pic>
        <p:nvPicPr>
          <p:cNvPr id="2050" name="Picture 2"/>
          <p:cNvPicPr>
            <a:picLocks noChangeAspect="1" noChangeArrowheads="1"/>
          </p:cNvPicPr>
          <p:nvPr/>
        </p:nvPicPr>
        <p:blipFill>
          <a:blip r:embed="rId2" cstate="print"/>
          <a:srcRect/>
          <a:stretch>
            <a:fillRect/>
          </a:stretch>
        </p:blipFill>
        <p:spPr bwMode="auto">
          <a:xfrm>
            <a:off x="467544" y="3682305"/>
            <a:ext cx="2745073" cy="2771031"/>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275856" y="3682305"/>
            <a:ext cx="2880320" cy="2745003"/>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67544" y="980728"/>
            <a:ext cx="8243838" cy="2401282"/>
          </a:xfrm>
          <a:prstGeom prst="rect">
            <a:avLst/>
          </a:prstGeom>
          <a:noFill/>
          <a:ln w="9525">
            <a:noFill/>
            <a:miter lim="800000"/>
            <a:headEnd/>
            <a:tailEnd/>
          </a:ln>
        </p:spPr>
      </p:pic>
      <p:sp>
        <p:nvSpPr>
          <p:cNvPr id="14" name="Rettangolo 13"/>
          <p:cNvSpPr/>
          <p:nvPr/>
        </p:nvSpPr>
        <p:spPr>
          <a:xfrm>
            <a:off x="2339752" y="1988840"/>
            <a:ext cx="720080" cy="4320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640960" cy="1446550"/>
          </a:xfrm>
          <a:prstGeom prst="rect">
            <a:avLst/>
          </a:prstGeom>
          <a:noFill/>
        </p:spPr>
        <p:txBody>
          <a:bodyPr wrap="square" rtlCol="0">
            <a:spAutoFit/>
          </a:bodyPr>
          <a:lstStyle/>
          <a:p>
            <a:pPr algn="ctr"/>
            <a:r>
              <a:rPr lang="en-US" sz="4400" dirty="0" err="1" smtClean="0">
                <a:solidFill>
                  <a:srgbClr val="FFFF00"/>
                </a:solidFill>
              </a:rPr>
              <a:t>Gruppo</a:t>
            </a:r>
            <a:r>
              <a:rPr lang="en-US" sz="4400" dirty="0" smtClean="0">
                <a:solidFill>
                  <a:srgbClr val="FFFF00"/>
                </a:solidFill>
              </a:rPr>
              <a:t> </a:t>
            </a:r>
            <a:r>
              <a:rPr lang="en-US" sz="4400" dirty="0" err="1" smtClean="0">
                <a:solidFill>
                  <a:srgbClr val="FFFF00"/>
                </a:solidFill>
              </a:rPr>
              <a:t>Terzo</a:t>
            </a:r>
            <a:r>
              <a:rPr lang="en-US" sz="4400" dirty="0" smtClean="0">
                <a:solidFill>
                  <a:srgbClr val="FFFF00"/>
                </a:solidFill>
              </a:rPr>
              <a:t>: </a:t>
            </a:r>
          </a:p>
          <a:p>
            <a:pPr algn="ctr"/>
            <a:r>
              <a:rPr lang="en-US" sz="4400" dirty="0" err="1" smtClean="0">
                <a:solidFill>
                  <a:srgbClr val="FFFF00"/>
                </a:solidFill>
              </a:rPr>
              <a:t>Richieste</a:t>
            </a:r>
            <a:r>
              <a:rPr lang="en-US" sz="4400" dirty="0" smtClean="0">
                <a:solidFill>
                  <a:srgbClr val="FFFF00"/>
                </a:solidFill>
              </a:rPr>
              <a:t> </a:t>
            </a:r>
            <a:r>
              <a:rPr lang="en-US" sz="4400" dirty="0" err="1" smtClean="0">
                <a:solidFill>
                  <a:srgbClr val="FFFF00"/>
                </a:solidFill>
              </a:rPr>
              <a:t>Servizi</a:t>
            </a:r>
            <a:r>
              <a:rPr lang="en-US" sz="4400" dirty="0" smtClean="0">
                <a:solidFill>
                  <a:srgbClr val="FFFF00"/>
                </a:solidFill>
              </a:rPr>
              <a:t> </a:t>
            </a:r>
            <a:r>
              <a:rPr lang="en-US" sz="2800" dirty="0" smtClean="0">
                <a:solidFill>
                  <a:srgbClr val="FFFF00"/>
                </a:solidFill>
              </a:rPr>
              <a:t>(</a:t>
            </a:r>
            <a:r>
              <a:rPr lang="en-US" sz="2800" dirty="0" err="1" smtClean="0">
                <a:solidFill>
                  <a:srgbClr val="FFFF00"/>
                </a:solidFill>
              </a:rPr>
              <a:t>vedi</a:t>
            </a:r>
            <a:r>
              <a:rPr lang="en-US" sz="2800" dirty="0" smtClean="0">
                <a:solidFill>
                  <a:srgbClr val="FFFF00"/>
                </a:solidFill>
              </a:rPr>
              <a:t> CDS </a:t>
            </a:r>
            <a:r>
              <a:rPr lang="en-US" sz="2800" dirty="0" err="1" smtClean="0">
                <a:solidFill>
                  <a:srgbClr val="FFFF00"/>
                </a:solidFill>
              </a:rPr>
              <a:t>Giugno</a:t>
            </a:r>
            <a:r>
              <a:rPr lang="en-US" sz="2800" dirty="0" smtClean="0">
                <a:solidFill>
                  <a:srgbClr val="FFFF00"/>
                </a:solidFill>
              </a:rPr>
              <a:t>)</a:t>
            </a:r>
            <a:r>
              <a:rPr lang="en-US" sz="3600" dirty="0" smtClean="0">
                <a:solidFill>
                  <a:srgbClr val="FFFF00"/>
                </a:solidFill>
              </a:rPr>
              <a:t> </a:t>
            </a:r>
            <a:endParaRPr lang="en-US" sz="3600" dirty="0">
              <a:solidFill>
                <a:srgbClr val="FFFF00"/>
              </a:solidFill>
            </a:endParaRPr>
          </a:p>
        </p:txBody>
      </p:sp>
      <p:sp>
        <p:nvSpPr>
          <p:cNvPr id="5" name="CasellaDiTesto 4"/>
          <p:cNvSpPr txBox="1"/>
          <p:nvPr/>
        </p:nvSpPr>
        <p:spPr>
          <a:xfrm>
            <a:off x="323528" y="3933056"/>
            <a:ext cx="8424936" cy="1754326"/>
          </a:xfrm>
          <a:prstGeom prst="rect">
            <a:avLst/>
          </a:prstGeom>
          <a:noFill/>
        </p:spPr>
        <p:txBody>
          <a:bodyPr wrap="square" rtlCol="0">
            <a:spAutoFit/>
          </a:bodyPr>
          <a:lstStyle/>
          <a:p>
            <a:r>
              <a:rPr lang="it-IT" dirty="0" smtClean="0">
                <a:solidFill>
                  <a:schemeClr val="bg1"/>
                </a:solidFill>
              </a:rPr>
              <a:t>Vi è una riduzione nelle richieste di servizi di officina per il 2019 di GAMMA (cosi da permettere una turnazione con gli altri gruppi INFN) ma presumibilmente le richieste di GAMMA aumenteranno  di nuovo per il 2020 </a:t>
            </a:r>
          </a:p>
          <a:p>
            <a:endParaRPr lang="it-IT" dirty="0" smtClean="0">
              <a:solidFill>
                <a:schemeClr val="bg1"/>
              </a:solidFill>
            </a:endParaRPr>
          </a:p>
          <a:p>
            <a:r>
              <a:rPr lang="it-IT" dirty="0" smtClean="0">
                <a:solidFill>
                  <a:schemeClr val="bg1"/>
                </a:solidFill>
              </a:rPr>
              <a:t>Il resto delle richieste sono in linea con Il passato (in questa ottica sono stati presi gli impegni con le varie collaborazioni).</a:t>
            </a:r>
          </a:p>
        </p:txBody>
      </p:sp>
      <p:sp>
        <p:nvSpPr>
          <p:cNvPr id="6" name="CasellaDiTesto 5"/>
          <p:cNvSpPr txBox="1"/>
          <p:nvPr/>
        </p:nvSpPr>
        <p:spPr>
          <a:xfrm>
            <a:off x="611560" y="2204864"/>
            <a:ext cx="2529860" cy="954107"/>
          </a:xfrm>
          <a:prstGeom prst="rect">
            <a:avLst/>
          </a:prstGeom>
          <a:noFill/>
        </p:spPr>
        <p:txBody>
          <a:bodyPr wrap="none" rtlCol="0">
            <a:spAutoFit/>
          </a:bodyPr>
          <a:lstStyle/>
          <a:p>
            <a:r>
              <a:rPr lang="it-IT" sz="2800" dirty="0" smtClean="0">
                <a:solidFill>
                  <a:schemeClr val="bg1"/>
                </a:solidFill>
              </a:rPr>
              <a:t>Servizi officina</a:t>
            </a:r>
          </a:p>
          <a:p>
            <a:r>
              <a:rPr lang="it-IT" sz="2800" dirty="0" smtClean="0">
                <a:solidFill>
                  <a:schemeClr val="bg1"/>
                </a:solidFill>
              </a:rPr>
              <a:t>13.5 mesi uomo</a:t>
            </a:r>
            <a:endParaRPr lang="en-GB" sz="2800" dirty="0">
              <a:solidFill>
                <a:schemeClr val="bg1"/>
              </a:solidFill>
            </a:endParaRPr>
          </a:p>
        </p:txBody>
      </p:sp>
      <p:sp>
        <p:nvSpPr>
          <p:cNvPr id="7" name="CasellaDiTesto 6"/>
          <p:cNvSpPr txBox="1"/>
          <p:nvPr/>
        </p:nvSpPr>
        <p:spPr>
          <a:xfrm>
            <a:off x="5148064" y="2204864"/>
            <a:ext cx="2854115" cy="954107"/>
          </a:xfrm>
          <a:prstGeom prst="rect">
            <a:avLst/>
          </a:prstGeom>
          <a:noFill/>
        </p:spPr>
        <p:txBody>
          <a:bodyPr wrap="none" rtlCol="0">
            <a:spAutoFit/>
          </a:bodyPr>
          <a:lstStyle/>
          <a:p>
            <a:r>
              <a:rPr lang="it-IT" sz="2800" dirty="0" smtClean="0">
                <a:solidFill>
                  <a:schemeClr val="bg1"/>
                </a:solidFill>
              </a:rPr>
              <a:t>Servizi Elettronica </a:t>
            </a:r>
          </a:p>
          <a:p>
            <a:r>
              <a:rPr lang="it-IT" sz="2800" dirty="0" smtClean="0">
                <a:solidFill>
                  <a:schemeClr val="bg1"/>
                </a:solidFill>
              </a:rPr>
              <a:t>12 mesi uomo</a:t>
            </a:r>
            <a:endParaRPr lang="en-GB" sz="2800" dirty="0">
              <a:solidFill>
                <a:schemeClr val="bg1"/>
              </a:solidFill>
            </a:endParaRPr>
          </a:p>
        </p:txBody>
      </p:sp>
    </p:spTree>
  </p:cSld>
  <p:clrMapOvr>
    <a:masterClrMapping/>
  </p:clrMapOvr>
  <p:transition advTm="2811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16632"/>
            <a:ext cx="4248472" cy="2308324"/>
          </a:xfrm>
          <a:prstGeom prst="rect">
            <a:avLst/>
          </a:prstGeom>
          <a:noFill/>
        </p:spPr>
        <p:txBody>
          <a:bodyPr wrap="square" rtlCol="0">
            <a:spAutoFit/>
          </a:bodyPr>
          <a:lstStyle/>
          <a:p>
            <a:pPr algn="ctr"/>
            <a:r>
              <a:rPr lang="it-IT" sz="4800" dirty="0" smtClean="0">
                <a:solidFill>
                  <a:srgbClr val="FFFF00"/>
                </a:solidFill>
              </a:rPr>
              <a:t>ENSAR2</a:t>
            </a:r>
          </a:p>
          <a:p>
            <a:pPr algn="ctr">
              <a:lnSpc>
                <a:spcPct val="50000"/>
              </a:lnSpc>
            </a:pPr>
            <a:endParaRPr lang="it-IT" sz="4800" dirty="0" smtClean="0">
              <a:solidFill>
                <a:srgbClr val="FFFF00"/>
              </a:solidFill>
            </a:endParaRPr>
          </a:p>
          <a:p>
            <a:pPr algn="ctr"/>
            <a:r>
              <a:rPr lang="en-US" sz="2400" dirty="0" smtClean="0">
                <a:solidFill>
                  <a:srgbClr val="FFFF00"/>
                </a:solidFill>
              </a:rPr>
              <a:t>European Nuclear Science and Applications Research </a:t>
            </a:r>
          </a:p>
          <a:p>
            <a:pPr algn="ctr"/>
            <a:r>
              <a:rPr lang="en-US" sz="2400" dirty="0" smtClean="0">
                <a:solidFill>
                  <a:srgbClr val="FFFF00"/>
                </a:solidFill>
              </a:rPr>
              <a:t>(2016-2020)</a:t>
            </a:r>
            <a:endParaRPr lang="en-GB" sz="2400" dirty="0">
              <a:solidFill>
                <a:srgbClr val="FFFF00"/>
              </a:solidFill>
            </a:endParaRPr>
          </a:p>
        </p:txBody>
      </p:sp>
      <p:sp>
        <p:nvSpPr>
          <p:cNvPr id="5" name="CasellaDiTesto 4"/>
          <p:cNvSpPr txBox="1"/>
          <p:nvPr/>
        </p:nvSpPr>
        <p:spPr>
          <a:xfrm>
            <a:off x="35496" y="2852936"/>
            <a:ext cx="4320480" cy="3139321"/>
          </a:xfrm>
          <a:prstGeom prst="rect">
            <a:avLst/>
          </a:prstGeom>
          <a:noFill/>
        </p:spPr>
        <p:txBody>
          <a:bodyPr wrap="square" rtlCol="0">
            <a:spAutoFit/>
          </a:bodyPr>
          <a:lstStyle/>
          <a:p>
            <a:r>
              <a:rPr lang="it-IT" sz="2400" dirty="0" smtClean="0">
                <a:solidFill>
                  <a:srgbClr val="FFFF00"/>
                </a:solidFill>
              </a:rPr>
              <a:t>Milano </a:t>
            </a:r>
          </a:p>
          <a:p>
            <a:pPr>
              <a:lnSpc>
                <a:spcPct val="50000"/>
              </a:lnSpc>
            </a:pPr>
            <a:endParaRPr lang="it-IT" sz="2400" dirty="0" smtClean="0">
              <a:solidFill>
                <a:srgbClr val="FFFF00"/>
              </a:solidFill>
            </a:endParaRPr>
          </a:p>
          <a:p>
            <a:pPr lvl="1">
              <a:buFont typeface="Arial" pitchFamily="34" charset="0"/>
              <a:buChar char="•"/>
            </a:pPr>
            <a:r>
              <a:rPr lang="it-IT" sz="2400" dirty="0" smtClean="0">
                <a:solidFill>
                  <a:srgbClr val="FFFF00"/>
                </a:solidFill>
              </a:rPr>
              <a:t> JRA-PASPAG  - </a:t>
            </a:r>
            <a:r>
              <a:rPr lang="it-IT" sz="2400" dirty="0" err="1" smtClean="0">
                <a:solidFill>
                  <a:srgbClr val="FFFF00"/>
                </a:solidFill>
              </a:rPr>
              <a:t>deputy</a:t>
            </a:r>
            <a:r>
              <a:rPr lang="it-IT" sz="2400" dirty="0" smtClean="0">
                <a:solidFill>
                  <a:srgbClr val="FFFF00"/>
                </a:solidFill>
              </a:rPr>
              <a:t> </a:t>
            </a:r>
          </a:p>
          <a:p>
            <a:pPr lvl="2">
              <a:buFontTx/>
              <a:buChar char="-"/>
            </a:pPr>
            <a:r>
              <a:rPr lang="it-IT" b="1" i="1" dirty="0" smtClean="0">
                <a:solidFill>
                  <a:srgbClr val="FFFF00"/>
                </a:solidFill>
              </a:rPr>
              <a:t> </a:t>
            </a:r>
            <a:r>
              <a:rPr lang="it-IT" b="1" i="1" dirty="0" err="1" smtClean="0">
                <a:solidFill>
                  <a:srgbClr val="FFFF00"/>
                </a:solidFill>
              </a:rPr>
              <a:t>Spokeperson</a:t>
            </a:r>
            <a:r>
              <a:rPr lang="it-IT" b="1" i="1" dirty="0" smtClean="0">
                <a:solidFill>
                  <a:srgbClr val="FFFF00"/>
                </a:solidFill>
              </a:rPr>
              <a:t> WP1 </a:t>
            </a:r>
          </a:p>
          <a:p>
            <a:pPr lvl="3">
              <a:buFontTx/>
              <a:buChar char="-"/>
            </a:pPr>
            <a:r>
              <a:rPr lang="it-IT" b="1" i="1" dirty="0" smtClean="0">
                <a:solidFill>
                  <a:srgbClr val="FFFF00"/>
                </a:solidFill>
              </a:rPr>
              <a:t> </a:t>
            </a:r>
            <a:r>
              <a:rPr lang="it-IT" b="1" i="1" dirty="0" err="1" smtClean="0">
                <a:solidFill>
                  <a:srgbClr val="FFFF00"/>
                </a:solidFill>
              </a:rPr>
              <a:t>Novel</a:t>
            </a:r>
            <a:r>
              <a:rPr lang="it-IT" b="1" i="1" dirty="0" smtClean="0">
                <a:solidFill>
                  <a:srgbClr val="FFFF00"/>
                </a:solidFill>
              </a:rPr>
              <a:t> </a:t>
            </a:r>
            <a:r>
              <a:rPr lang="it-IT" b="1" i="1" dirty="0" err="1" smtClean="0">
                <a:solidFill>
                  <a:srgbClr val="FFFF00"/>
                </a:solidFill>
              </a:rPr>
              <a:t>Scintillator</a:t>
            </a:r>
            <a:r>
              <a:rPr lang="it-IT" b="1" i="1" dirty="0" smtClean="0">
                <a:solidFill>
                  <a:srgbClr val="FFFF00"/>
                </a:solidFill>
              </a:rPr>
              <a:t> </a:t>
            </a:r>
            <a:r>
              <a:rPr lang="it-IT" b="1" i="1" dirty="0" err="1" smtClean="0">
                <a:solidFill>
                  <a:srgbClr val="FFFF00"/>
                </a:solidFill>
              </a:rPr>
              <a:t>Materials</a:t>
            </a:r>
            <a:r>
              <a:rPr lang="it-IT" b="1" i="1" dirty="0" smtClean="0">
                <a:solidFill>
                  <a:srgbClr val="FFFF00"/>
                </a:solidFill>
              </a:rPr>
              <a:t>  	</a:t>
            </a:r>
            <a:endParaRPr lang="it-IT" sz="2400" dirty="0" smtClean="0">
              <a:solidFill>
                <a:srgbClr val="FFFF00"/>
              </a:solidFill>
            </a:endParaRPr>
          </a:p>
          <a:p>
            <a:pPr lvl="1">
              <a:buFont typeface="Arial" pitchFamily="34" charset="0"/>
              <a:buChar char="•"/>
            </a:pPr>
            <a:r>
              <a:rPr lang="it-IT" sz="2400" dirty="0" smtClean="0">
                <a:solidFill>
                  <a:srgbClr val="FFFF00"/>
                </a:solidFill>
              </a:rPr>
              <a:t> </a:t>
            </a:r>
            <a:r>
              <a:rPr lang="it-IT" sz="2400" dirty="0" err="1" smtClean="0">
                <a:solidFill>
                  <a:srgbClr val="FFFF00"/>
                </a:solidFill>
              </a:rPr>
              <a:t>JRA–PSeGe</a:t>
            </a:r>
            <a:endParaRPr lang="it-IT" sz="2400" dirty="0" smtClean="0">
              <a:solidFill>
                <a:srgbClr val="FFFF00"/>
              </a:solidFill>
            </a:endParaRPr>
          </a:p>
          <a:p>
            <a:pPr>
              <a:lnSpc>
                <a:spcPct val="50000"/>
              </a:lnSpc>
            </a:pPr>
            <a:endParaRPr lang="it-IT" sz="2400" dirty="0" smtClean="0">
              <a:solidFill>
                <a:srgbClr val="FFFF00"/>
              </a:solidFill>
            </a:endParaRPr>
          </a:p>
          <a:p>
            <a:pPr lvl="1">
              <a:buFont typeface="Arial" pitchFamily="34" charset="0"/>
              <a:buChar char="•"/>
            </a:pPr>
            <a:r>
              <a:rPr lang="it-IT" sz="2400" dirty="0" smtClean="0">
                <a:solidFill>
                  <a:srgbClr val="FFFF00"/>
                </a:solidFill>
              </a:rPr>
              <a:t> JRA - </a:t>
            </a:r>
            <a:r>
              <a:rPr lang="it-IT" sz="2400" dirty="0" err="1" smtClean="0">
                <a:solidFill>
                  <a:srgbClr val="FFFF00"/>
                </a:solidFill>
              </a:rPr>
              <a:t>TheoS</a:t>
            </a:r>
            <a:r>
              <a:rPr lang="it-IT" sz="2400" dirty="0" smtClean="0">
                <a:solidFill>
                  <a:srgbClr val="FFFF00"/>
                </a:solidFill>
              </a:rPr>
              <a:t>  (</a:t>
            </a:r>
            <a:r>
              <a:rPr lang="it-IT" sz="2400" dirty="0" err="1" smtClean="0">
                <a:solidFill>
                  <a:srgbClr val="FFFF00"/>
                </a:solidFill>
              </a:rPr>
              <a:t>Unimi</a:t>
            </a:r>
            <a:r>
              <a:rPr lang="it-IT" sz="2400" dirty="0" smtClean="0">
                <a:solidFill>
                  <a:srgbClr val="FFFF00"/>
                </a:solidFill>
              </a:rPr>
              <a:t>)</a:t>
            </a:r>
          </a:p>
          <a:p>
            <a:endParaRPr lang="it-IT" sz="2400" dirty="0">
              <a:solidFill>
                <a:srgbClr val="FFFF00"/>
              </a:solidFill>
            </a:endParaRPr>
          </a:p>
        </p:txBody>
      </p:sp>
      <p:cxnSp>
        <p:nvCxnSpPr>
          <p:cNvPr id="7" name="Connettore 1 6"/>
          <p:cNvCxnSpPr/>
          <p:nvPr/>
        </p:nvCxnSpPr>
        <p:spPr>
          <a:xfrm>
            <a:off x="4427984" y="44624"/>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499992" y="116632"/>
            <a:ext cx="4536504" cy="707886"/>
          </a:xfrm>
          <a:prstGeom prst="rect">
            <a:avLst/>
          </a:prstGeom>
          <a:noFill/>
        </p:spPr>
        <p:txBody>
          <a:bodyPr wrap="square" rtlCol="0">
            <a:spAutoFit/>
          </a:bodyPr>
          <a:lstStyle/>
          <a:p>
            <a:pPr algn="ctr"/>
            <a:r>
              <a:rPr lang="it-IT" sz="4000" dirty="0" smtClean="0">
                <a:solidFill>
                  <a:srgbClr val="FFFF00"/>
                </a:solidFill>
              </a:rPr>
              <a:t>SPES</a:t>
            </a:r>
            <a:endParaRPr lang="it-IT" sz="2800" dirty="0"/>
          </a:p>
        </p:txBody>
      </p:sp>
      <p:pic>
        <p:nvPicPr>
          <p:cNvPr id="9" name="Picture 2"/>
          <p:cNvPicPr>
            <a:picLocks noChangeAspect="1" noChangeArrowheads="1"/>
          </p:cNvPicPr>
          <p:nvPr/>
        </p:nvPicPr>
        <p:blipFill>
          <a:blip r:embed="rId2" cstate="print"/>
          <a:srcRect l="67152" t="38499" r="11801" b="11101"/>
          <a:stretch>
            <a:fillRect/>
          </a:stretch>
        </p:blipFill>
        <p:spPr bwMode="auto">
          <a:xfrm>
            <a:off x="5148064" y="908720"/>
            <a:ext cx="3528392" cy="2376264"/>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l="72645" t="35000" r="19283" b="39801"/>
          <a:stretch>
            <a:fillRect/>
          </a:stretch>
        </p:blipFill>
        <p:spPr bwMode="auto">
          <a:xfrm>
            <a:off x="5722128" y="3356992"/>
            <a:ext cx="2378264" cy="2088232"/>
          </a:xfrm>
          <a:prstGeom prst="rect">
            <a:avLst/>
          </a:prstGeom>
          <a:noFill/>
          <a:ln w="9525">
            <a:noFill/>
            <a:miter lim="800000"/>
            <a:headEnd/>
            <a:tailEnd/>
          </a:ln>
        </p:spPr>
      </p:pic>
      <p:sp>
        <p:nvSpPr>
          <p:cNvPr id="11" name="CasellaDiTesto 10"/>
          <p:cNvSpPr txBox="1"/>
          <p:nvPr/>
        </p:nvSpPr>
        <p:spPr>
          <a:xfrm>
            <a:off x="4499992" y="5589240"/>
            <a:ext cx="4573016" cy="707886"/>
          </a:xfrm>
          <a:prstGeom prst="rect">
            <a:avLst/>
          </a:prstGeom>
          <a:noFill/>
        </p:spPr>
        <p:txBody>
          <a:bodyPr wrap="square" rtlCol="0">
            <a:spAutoFit/>
          </a:bodyPr>
          <a:lstStyle/>
          <a:p>
            <a:r>
              <a:rPr lang="it-IT" sz="2000" dirty="0" smtClean="0">
                <a:solidFill>
                  <a:schemeClr val="bg1"/>
                </a:solidFill>
              </a:rPr>
              <a:t>Non </a:t>
            </a:r>
            <a:r>
              <a:rPr lang="it-IT" sz="2000" dirty="0" err="1" smtClean="0">
                <a:solidFill>
                  <a:schemeClr val="bg1"/>
                </a:solidFill>
              </a:rPr>
              <a:t>reaccelerated</a:t>
            </a:r>
            <a:r>
              <a:rPr lang="it-IT" sz="2000" dirty="0" smtClean="0">
                <a:solidFill>
                  <a:schemeClr val="bg1"/>
                </a:solidFill>
              </a:rPr>
              <a:t> </a:t>
            </a:r>
            <a:r>
              <a:rPr lang="it-IT" sz="2000" dirty="0" err="1" smtClean="0">
                <a:solidFill>
                  <a:schemeClr val="bg1"/>
                </a:solidFill>
              </a:rPr>
              <a:t>exotic</a:t>
            </a:r>
            <a:r>
              <a:rPr lang="it-IT" sz="2000" dirty="0" smtClean="0">
                <a:solidFill>
                  <a:schemeClr val="bg1"/>
                </a:solidFill>
              </a:rPr>
              <a:t> </a:t>
            </a:r>
            <a:r>
              <a:rPr lang="it-IT" sz="2000" dirty="0" err="1" smtClean="0">
                <a:solidFill>
                  <a:schemeClr val="bg1"/>
                </a:solidFill>
              </a:rPr>
              <a:t>beams</a:t>
            </a:r>
            <a:r>
              <a:rPr lang="it-IT" sz="2000" dirty="0" smtClean="0">
                <a:solidFill>
                  <a:schemeClr val="bg1"/>
                </a:solidFill>
              </a:rPr>
              <a:t>   	2020</a:t>
            </a:r>
          </a:p>
          <a:p>
            <a:pPr fontAlgn="b"/>
            <a:r>
              <a:rPr lang="it-IT" sz="2000" dirty="0" err="1" smtClean="0">
                <a:solidFill>
                  <a:schemeClr val="bg1"/>
                </a:solidFill>
              </a:rPr>
              <a:t>Exotic</a:t>
            </a:r>
            <a:r>
              <a:rPr lang="it-IT" sz="2000" dirty="0" smtClean="0">
                <a:solidFill>
                  <a:schemeClr val="bg1"/>
                </a:solidFill>
              </a:rPr>
              <a:t> </a:t>
            </a:r>
            <a:r>
              <a:rPr lang="it-IT" sz="2000" dirty="0" err="1" smtClean="0">
                <a:solidFill>
                  <a:schemeClr val="bg1"/>
                </a:solidFill>
              </a:rPr>
              <a:t>beam</a:t>
            </a:r>
            <a:r>
              <a:rPr lang="it-IT" sz="2000" dirty="0" smtClean="0">
                <a:solidFill>
                  <a:schemeClr val="bg1"/>
                </a:solidFill>
              </a:rPr>
              <a:t> </a:t>
            </a:r>
            <a:r>
              <a:rPr lang="it-IT" sz="2000" dirty="0" err="1" smtClean="0">
                <a:solidFill>
                  <a:schemeClr val="bg1"/>
                </a:solidFill>
              </a:rPr>
              <a:t>to</a:t>
            </a:r>
            <a:r>
              <a:rPr lang="it-IT" sz="2000" dirty="0" smtClean="0">
                <a:solidFill>
                  <a:schemeClr val="bg1"/>
                </a:solidFill>
              </a:rPr>
              <a:t> RFQ-ALPI 		2021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1520" y="260648"/>
            <a:ext cx="5652958" cy="5016758"/>
          </a:xfrm>
          <a:prstGeom prst="rect">
            <a:avLst/>
          </a:prstGeom>
          <a:noFill/>
        </p:spPr>
        <p:txBody>
          <a:bodyPr wrap="none" rtlCol="0">
            <a:spAutoFit/>
          </a:bodyPr>
          <a:lstStyle/>
          <a:p>
            <a:r>
              <a:rPr lang="en-US" sz="3200" dirty="0" err="1" smtClean="0">
                <a:solidFill>
                  <a:schemeClr val="bg1"/>
                </a:solidFill>
              </a:rPr>
              <a:t>Esperimenti</a:t>
            </a:r>
            <a:r>
              <a:rPr lang="en-US" sz="3200" dirty="0" smtClean="0">
                <a:solidFill>
                  <a:schemeClr val="bg1"/>
                </a:solidFill>
              </a:rPr>
              <a:t> </a:t>
            </a:r>
            <a:r>
              <a:rPr lang="en-US" sz="3200" dirty="0" err="1" smtClean="0">
                <a:solidFill>
                  <a:schemeClr val="bg1"/>
                </a:solidFill>
              </a:rPr>
              <a:t>che</a:t>
            </a:r>
            <a:r>
              <a:rPr lang="en-US" sz="3200" dirty="0" smtClean="0">
                <a:solidFill>
                  <a:schemeClr val="bg1"/>
                </a:solidFill>
              </a:rPr>
              <a:t> non </a:t>
            </a:r>
            <a:r>
              <a:rPr lang="en-US" sz="3200" dirty="0" err="1" smtClean="0">
                <a:solidFill>
                  <a:schemeClr val="bg1"/>
                </a:solidFill>
              </a:rPr>
              <a:t>relazionano</a:t>
            </a:r>
            <a:endParaRPr lang="en-US" sz="3200" dirty="0" smtClean="0">
              <a:solidFill>
                <a:schemeClr val="bg1"/>
              </a:solidFill>
            </a:endParaRPr>
          </a:p>
          <a:p>
            <a:r>
              <a:rPr lang="en-US" sz="3200" dirty="0" smtClean="0">
                <a:solidFill>
                  <a:schemeClr val="bg1"/>
                </a:solidFill>
              </a:rPr>
              <a:t> </a:t>
            </a:r>
          </a:p>
          <a:p>
            <a:endParaRPr lang="en-US" sz="3200" dirty="0" smtClean="0">
              <a:solidFill>
                <a:schemeClr val="bg1"/>
              </a:solidFill>
            </a:endParaRPr>
          </a:p>
          <a:p>
            <a:pPr>
              <a:buFont typeface="Arial" pitchFamily="34" charset="0"/>
              <a:buChar char="•"/>
            </a:pPr>
            <a:r>
              <a:rPr lang="en-US" sz="3200" dirty="0" smtClean="0">
                <a:solidFill>
                  <a:schemeClr val="bg1"/>
                </a:solidFill>
              </a:rPr>
              <a:t> FAMU</a:t>
            </a:r>
          </a:p>
          <a:p>
            <a:pPr>
              <a:buFont typeface="Arial" pitchFamily="34" charset="0"/>
              <a:buChar char="•"/>
            </a:pPr>
            <a:endParaRPr lang="en-US" sz="3200" dirty="0" smtClean="0">
              <a:solidFill>
                <a:schemeClr val="bg1"/>
              </a:solidFill>
            </a:endParaRPr>
          </a:p>
          <a:p>
            <a:pPr>
              <a:buFont typeface="Arial" pitchFamily="34" charset="0"/>
              <a:buChar char="•"/>
            </a:pPr>
            <a:r>
              <a:rPr lang="en-US" sz="3200" dirty="0" smtClean="0">
                <a:solidFill>
                  <a:schemeClr val="bg1"/>
                </a:solidFill>
              </a:rPr>
              <a:t> FOOT </a:t>
            </a:r>
          </a:p>
          <a:p>
            <a:endParaRPr lang="en-US" sz="3200" dirty="0" smtClean="0">
              <a:solidFill>
                <a:schemeClr val="bg1"/>
              </a:solidFill>
            </a:endParaRPr>
          </a:p>
          <a:p>
            <a:pPr>
              <a:buFont typeface="Arial" pitchFamily="34" charset="0"/>
              <a:buChar char="•"/>
            </a:pPr>
            <a:r>
              <a:rPr lang="en-US" sz="3200" dirty="0" smtClean="0">
                <a:solidFill>
                  <a:schemeClr val="bg1"/>
                </a:solidFill>
              </a:rPr>
              <a:t> KAONNIS</a:t>
            </a:r>
          </a:p>
          <a:p>
            <a:pPr>
              <a:buFont typeface="Arial" pitchFamily="34" charset="0"/>
              <a:buChar char="•"/>
            </a:pPr>
            <a:endParaRPr lang="en-US" sz="3200" dirty="0">
              <a:solidFill>
                <a:schemeClr val="bg1"/>
              </a:solidFill>
            </a:endParaRPr>
          </a:p>
          <a:p>
            <a:pPr>
              <a:buFont typeface="Arial" pitchFamily="34" charset="0"/>
              <a:buChar char="•"/>
            </a:pPr>
            <a:r>
              <a:rPr lang="en-US" sz="3200" dirty="0" smtClean="0">
                <a:solidFill>
                  <a:schemeClr val="bg1"/>
                </a:solidFill>
              </a:rPr>
              <a:t> LUNA3</a:t>
            </a:r>
          </a:p>
        </p:txBody>
      </p:sp>
      <p:sp>
        <p:nvSpPr>
          <p:cNvPr id="5" name="Rettangolo 4"/>
          <p:cNvSpPr/>
          <p:nvPr/>
        </p:nvSpPr>
        <p:spPr>
          <a:xfrm>
            <a:off x="3985391" y="1700808"/>
            <a:ext cx="4572000" cy="1077218"/>
          </a:xfrm>
          <a:prstGeom prst="rect">
            <a:avLst/>
          </a:prstGeom>
        </p:spPr>
        <p:txBody>
          <a:bodyPr>
            <a:spAutoFit/>
          </a:bodyPr>
          <a:lstStyle/>
          <a:p>
            <a:pPr lvl="1">
              <a:buFont typeface="Arial" pitchFamily="34" charset="0"/>
              <a:buChar char="•"/>
            </a:pPr>
            <a:r>
              <a:rPr lang="en-US" sz="3200" dirty="0" smtClean="0">
                <a:solidFill>
                  <a:schemeClr val="bg1"/>
                </a:solidFill>
              </a:rPr>
              <a:t> </a:t>
            </a:r>
            <a:r>
              <a:rPr lang="en-US" sz="3200" dirty="0" err="1" smtClean="0">
                <a:solidFill>
                  <a:schemeClr val="bg1"/>
                </a:solidFill>
              </a:rPr>
              <a:t>Scheda</a:t>
            </a:r>
            <a:r>
              <a:rPr lang="en-US" sz="3200" dirty="0" smtClean="0">
                <a:solidFill>
                  <a:schemeClr val="bg1"/>
                </a:solidFill>
              </a:rPr>
              <a:t> </a:t>
            </a:r>
            <a:r>
              <a:rPr lang="en-US" sz="3200" dirty="0" err="1" smtClean="0">
                <a:solidFill>
                  <a:schemeClr val="bg1"/>
                </a:solidFill>
              </a:rPr>
              <a:t>esperimento</a:t>
            </a:r>
            <a:endParaRPr lang="en-US" sz="3200" dirty="0" smtClean="0">
              <a:solidFill>
                <a:schemeClr val="bg1"/>
              </a:solidFill>
            </a:endParaRPr>
          </a:p>
          <a:p>
            <a:pPr lvl="1">
              <a:buFont typeface="Arial" pitchFamily="34" charset="0"/>
              <a:buChar char="•"/>
            </a:pPr>
            <a:r>
              <a:rPr lang="en-US" sz="3200" dirty="0" smtClean="0">
                <a:solidFill>
                  <a:schemeClr val="bg1"/>
                </a:solidFill>
              </a:rPr>
              <a:t> </a:t>
            </a:r>
            <a:r>
              <a:rPr lang="en-US" sz="3200" dirty="0" err="1" smtClean="0">
                <a:solidFill>
                  <a:schemeClr val="bg1"/>
                </a:solidFill>
              </a:rPr>
              <a:t>Attivita</a:t>
            </a:r>
            <a:r>
              <a:rPr lang="en-US" sz="3200" dirty="0" smtClean="0">
                <a:solidFill>
                  <a:schemeClr val="bg1"/>
                </a:solidFill>
              </a:rPr>
              <a:t> di Milano</a:t>
            </a:r>
          </a:p>
        </p:txBody>
      </p:sp>
      <p:sp>
        <p:nvSpPr>
          <p:cNvPr id="6" name="Freccia a destra 5"/>
          <p:cNvSpPr>
            <a:spLocks noChangeAspect="1"/>
          </p:cNvSpPr>
          <p:nvPr/>
        </p:nvSpPr>
        <p:spPr>
          <a:xfrm>
            <a:off x="2915817" y="1700808"/>
            <a:ext cx="691277" cy="63367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a:spLocks noChangeAspect="1"/>
          </p:cNvSpPr>
          <p:nvPr/>
        </p:nvSpPr>
        <p:spPr>
          <a:xfrm>
            <a:off x="2915817" y="2636912"/>
            <a:ext cx="691277" cy="63367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a:spLocks noChangeAspect="1"/>
          </p:cNvSpPr>
          <p:nvPr/>
        </p:nvSpPr>
        <p:spPr>
          <a:xfrm>
            <a:off x="2915817" y="3573016"/>
            <a:ext cx="691277" cy="63367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a:spLocks noChangeAspect="1"/>
          </p:cNvSpPr>
          <p:nvPr/>
        </p:nvSpPr>
        <p:spPr>
          <a:xfrm>
            <a:off x="2915817" y="4581128"/>
            <a:ext cx="691277" cy="63367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7271"/>
            <a:ext cx="8640960" cy="1261884"/>
          </a:xfrm>
          <a:prstGeom prst="rect">
            <a:avLst/>
          </a:prstGeom>
          <a:noFill/>
        </p:spPr>
        <p:txBody>
          <a:bodyPr wrap="square" rtlCol="0">
            <a:spAutoFit/>
          </a:bodyPr>
          <a:lstStyle/>
          <a:p>
            <a:r>
              <a:rPr lang="en-US" sz="4400" b="1" dirty="0" smtClean="0">
                <a:solidFill>
                  <a:srgbClr val="FFFF00"/>
                </a:solidFill>
              </a:rPr>
              <a:t>SIGLA		FAMU</a:t>
            </a:r>
          </a:p>
          <a:p>
            <a:r>
              <a:rPr lang="en-US" sz="1600" b="1" dirty="0" err="1" smtClean="0">
                <a:solidFill>
                  <a:schemeClr val="bg1"/>
                </a:solidFill>
              </a:rPr>
              <a:t>Responsabili</a:t>
            </a:r>
            <a:r>
              <a:rPr lang="en-US" sz="1600" b="1" dirty="0" smtClean="0">
                <a:solidFill>
                  <a:schemeClr val="bg1"/>
                </a:solidFill>
              </a:rPr>
              <a:t> </a:t>
            </a:r>
            <a:r>
              <a:rPr lang="en-US" sz="1600" b="1" dirty="0" err="1" smtClean="0">
                <a:solidFill>
                  <a:schemeClr val="bg1"/>
                </a:solidFill>
              </a:rPr>
              <a:t>nazionali</a:t>
            </a:r>
            <a:r>
              <a:rPr lang="en-US" sz="1600" b="1" dirty="0" smtClean="0">
                <a:solidFill>
                  <a:schemeClr val="bg1"/>
                </a:solidFill>
              </a:rPr>
              <a:t>: 	</a:t>
            </a:r>
            <a:r>
              <a:rPr lang="en-US" sz="1600" b="1" dirty="0" smtClean="0">
                <a:solidFill>
                  <a:srgbClr val="FFFF00"/>
                </a:solidFill>
              </a:rPr>
              <a:t>Andrea Vacchi</a:t>
            </a:r>
          </a:p>
          <a:p>
            <a:r>
              <a:rPr lang="en-US" sz="1600" b="1" dirty="0" err="1" smtClean="0">
                <a:solidFill>
                  <a:schemeClr val="bg1"/>
                </a:solidFill>
              </a:rPr>
              <a:t>Responsabile</a:t>
            </a:r>
            <a:r>
              <a:rPr lang="en-US" sz="1600" b="1" dirty="0" smtClean="0">
                <a:solidFill>
                  <a:schemeClr val="bg1"/>
                </a:solidFill>
              </a:rPr>
              <a:t> Locale: </a:t>
            </a:r>
            <a:r>
              <a:rPr lang="en-US" sz="1600" b="1" dirty="0">
                <a:solidFill>
                  <a:schemeClr val="bg1"/>
                </a:solidFill>
              </a:rPr>
              <a:t> </a:t>
            </a:r>
            <a:r>
              <a:rPr lang="en-US" sz="1600" b="1" dirty="0" smtClean="0">
                <a:solidFill>
                  <a:schemeClr val="bg1"/>
                </a:solidFill>
              </a:rPr>
              <a:t>   	</a:t>
            </a:r>
            <a:r>
              <a:rPr lang="en-US" sz="1600" b="1" dirty="0" smtClean="0">
                <a:solidFill>
                  <a:srgbClr val="FFFF00"/>
                </a:solidFill>
              </a:rPr>
              <a:t>Roberta Ramponi</a:t>
            </a:r>
            <a:r>
              <a:rPr lang="en-US" sz="1600" b="1" dirty="0" smtClean="0">
                <a:solidFill>
                  <a:schemeClr val="bg1"/>
                </a:solidFill>
              </a:rPr>
              <a:t> </a:t>
            </a:r>
            <a:endParaRPr lang="en-US" sz="1600" b="1" dirty="0">
              <a:solidFill>
                <a:schemeClr val="bg1"/>
              </a:solidFill>
            </a:endParaRPr>
          </a:p>
        </p:txBody>
      </p:sp>
      <p:sp>
        <p:nvSpPr>
          <p:cNvPr id="3" name="TextBox 2"/>
          <p:cNvSpPr txBox="1"/>
          <p:nvPr/>
        </p:nvSpPr>
        <p:spPr>
          <a:xfrm>
            <a:off x="7143768" y="2708920"/>
            <a:ext cx="1873019" cy="2862322"/>
          </a:xfrm>
          <a:prstGeom prst="rect">
            <a:avLst/>
          </a:prstGeom>
          <a:noFill/>
          <a:ln>
            <a:solidFill>
              <a:schemeClr val="bg1"/>
            </a:solidFill>
          </a:ln>
        </p:spPr>
        <p:txBody>
          <a:bodyPr wrap="square" rtlCol="0">
            <a:spAutoFit/>
          </a:bodyPr>
          <a:lstStyle/>
          <a:p>
            <a:pPr algn="ctr"/>
            <a:r>
              <a:rPr lang="en-US" b="1" dirty="0" err="1" smtClean="0">
                <a:solidFill>
                  <a:schemeClr val="bg1"/>
                </a:solidFill>
              </a:rPr>
              <a:t>Sigla</a:t>
            </a:r>
            <a:r>
              <a:rPr lang="en-US" b="1" dirty="0" smtClean="0">
                <a:solidFill>
                  <a:schemeClr val="bg1"/>
                </a:solidFill>
              </a:rPr>
              <a:t> Milano</a:t>
            </a:r>
          </a:p>
          <a:p>
            <a:endParaRPr lang="en-US" b="1" dirty="0" smtClean="0">
              <a:solidFill>
                <a:schemeClr val="bg1"/>
              </a:solidFill>
            </a:endParaRPr>
          </a:p>
          <a:p>
            <a:r>
              <a:rPr lang="en-US" b="1" dirty="0" smtClean="0">
                <a:solidFill>
                  <a:schemeClr val="bg1"/>
                </a:solidFill>
              </a:rPr>
              <a:t>FTE =  </a:t>
            </a:r>
            <a:r>
              <a:rPr lang="en-US" b="1" dirty="0" smtClean="0">
                <a:solidFill>
                  <a:srgbClr val="FFFF00"/>
                </a:solidFill>
              </a:rPr>
              <a:t>0.3</a:t>
            </a:r>
          </a:p>
          <a:p>
            <a:r>
              <a:rPr lang="en-US" b="1" dirty="0" smtClean="0">
                <a:solidFill>
                  <a:schemeClr val="bg1"/>
                </a:solidFill>
              </a:rPr>
              <a:t>Part. </a:t>
            </a:r>
            <a:r>
              <a:rPr lang="en-US" b="1" dirty="0" smtClean="0">
                <a:solidFill>
                  <a:srgbClr val="FFFF00"/>
                </a:solidFill>
              </a:rPr>
              <a:t>25 %</a:t>
            </a:r>
          </a:p>
          <a:p>
            <a:endParaRPr lang="en-US" b="1" dirty="0" smtClean="0">
              <a:solidFill>
                <a:schemeClr val="bg1"/>
              </a:solidFill>
            </a:endParaRPr>
          </a:p>
          <a:p>
            <a:r>
              <a:rPr lang="en-US" b="1" dirty="0" smtClean="0">
                <a:solidFill>
                  <a:schemeClr val="bg1"/>
                </a:solidFill>
              </a:rPr>
              <a:t>Tot. </a:t>
            </a:r>
            <a:r>
              <a:rPr lang="en-US" b="1" dirty="0" smtClean="0">
                <a:solidFill>
                  <a:srgbClr val="FFFF00"/>
                </a:solidFill>
              </a:rPr>
              <a:t>2</a:t>
            </a:r>
            <a:r>
              <a:rPr lang="en-US" b="1" dirty="0" smtClean="0">
                <a:solidFill>
                  <a:schemeClr val="bg1"/>
                </a:solidFill>
              </a:rPr>
              <a:t> </a:t>
            </a:r>
            <a:r>
              <a:rPr lang="en-US" b="1" dirty="0" err="1" smtClean="0">
                <a:solidFill>
                  <a:schemeClr val="bg1"/>
                </a:solidFill>
              </a:rPr>
              <a:t>persone</a:t>
            </a:r>
            <a:endParaRPr lang="en-US" b="1" dirty="0" smtClean="0">
              <a:solidFill>
                <a:schemeClr val="bg1"/>
              </a:solidFill>
            </a:endParaRPr>
          </a:p>
          <a:p>
            <a:endParaRPr lang="en-US" b="1" dirty="0" smtClean="0">
              <a:solidFill>
                <a:schemeClr val="bg1"/>
              </a:solidFill>
            </a:endParaRPr>
          </a:p>
          <a:p>
            <a:r>
              <a:rPr lang="en-US" b="1" dirty="0" err="1" smtClean="0">
                <a:solidFill>
                  <a:schemeClr val="bg1"/>
                </a:solidFill>
              </a:rPr>
              <a:t>Ricercatori</a:t>
            </a:r>
            <a:r>
              <a:rPr lang="en-US" b="1" dirty="0" smtClean="0">
                <a:solidFill>
                  <a:schemeClr val="bg1"/>
                </a:solidFill>
              </a:rPr>
              <a:t> </a:t>
            </a:r>
            <a:r>
              <a:rPr lang="en-US" b="1" dirty="0" smtClean="0">
                <a:solidFill>
                  <a:srgbClr val="FFFF00"/>
                </a:solidFill>
              </a:rPr>
              <a:t>2</a:t>
            </a:r>
            <a:endParaRPr lang="en-US" b="1" dirty="0" smtClean="0">
              <a:solidFill>
                <a:schemeClr val="bg1"/>
              </a:solidFill>
            </a:endParaRPr>
          </a:p>
          <a:p>
            <a:r>
              <a:rPr lang="en-US" b="1" dirty="0" err="1" smtClean="0">
                <a:solidFill>
                  <a:schemeClr val="bg1"/>
                </a:solidFill>
              </a:rPr>
              <a:t>Tecnologi</a:t>
            </a:r>
            <a:r>
              <a:rPr lang="en-US" b="1" dirty="0" smtClean="0">
                <a:solidFill>
                  <a:schemeClr val="bg1"/>
                </a:solidFill>
              </a:rPr>
              <a:t> </a:t>
            </a:r>
            <a:r>
              <a:rPr lang="en-US" b="1" dirty="0" smtClean="0">
                <a:solidFill>
                  <a:srgbClr val="FFFF00"/>
                </a:solidFill>
              </a:rPr>
              <a:t>0</a:t>
            </a:r>
            <a:endParaRPr lang="en-US" b="1" dirty="0" smtClean="0">
              <a:solidFill>
                <a:schemeClr val="bg1"/>
              </a:solidFill>
            </a:endParaRPr>
          </a:p>
          <a:p>
            <a:r>
              <a:rPr lang="en-US" b="1" dirty="0" smtClean="0">
                <a:solidFill>
                  <a:schemeClr val="bg1"/>
                </a:solidFill>
              </a:rPr>
              <a:t>Ass-Dott </a:t>
            </a:r>
            <a:r>
              <a:rPr lang="en-US" b="1" dirty="0" smtClean="0">
                <a:solidFill>
                  <a:srgbClr val="FFFF00"/>
                </a:solidFill>
              </a:rPr>
              <a:t>0</a:t>
            </a:r>
            <a:endParaRPr lang="en-US" b="1" dirty="0" smtClean="0">
              <a:solidFill>
                <a:schemeClr val="bg1"/>
              </a:solidFill>
            </a:endParaRPr>
          </a:p>
        </p:txBody>
      </p:sp>
      <p:sp>
        <p:nvSpPr>
          <p:cNvPr id="4" name="TextBox 3"/>
          <p:cNvSpPr txBox="1"/>
          <p:nvPr/>
        </p:nvSpPr>
        <p:spPr>
          <a:xfrm>
            <a:off x="179512" y="1484784"/>
            <a:ext cx="6768752" cy="3693319"/>
          </a:xfrm>
          <a:prstGeom prst="rect">
            <a:avLst/>
          </a:prstGeom>
          <a:noFill/>
        </p:spPr>
        <p:txBody>
          <a:bodyPr wrap="square" rtlCol="0">
            <a:spAutoFit/>
          </a:bodyPr>
          <a:lstStyle/>
          <a:p>
            <a:r>
              <a:rPr lang="en-US" b="1" u="sng" dirty="0" err="1" smtClean="0">
                <a:solidFill>
                  <a:schemeClr val="bg1"/>
                </a:solidFill>
              </a:rPr>
              <a:t>Programma</a:t>
            </a:r>
            <a:r>
              <a:rPr lang="en-US" b="1" u="sng" dirty="0" smtClean="0">
                <a:solidFill>
                  <a:schemeClr val="bg1"/>
                </a:solidFill>
              </a:rPr>
              <a:t> </a:t>
            </a:r>
            <a:r>
              <a:rPr lang="en-US" b="1" u="sng" dirty="0" err="1" smtClean="0">
                <a:solidFill>
                  <a:schemeClr val="bg1"/>
                </a:solidFill>
              </a:rPr>
              <a:t>Scientifico</a:t>
            </a:r>
            <a:r>
              <a:rPr lang="en-US" b="1" u="sng" dirty="0" smtClean="0">
                <a:solidFill>
                  <a:schemeClr val="bg1"/>
                </a:solidFill>
              </a:rPr>
              <a:t> </a:t>
            </a:r>
            <a:r>
              <a:rPr lang="en-US" b="1" u="sng" dirty="0" err="1" smtClean="0">
                <a:solidFill>
                  <a:schemeClr val="bg1"/>
                </a:solidFill>
              </a:rPr>
              <a:t>della</a:t>
            </a:r>
            <a:r>
              <a:rPr lang="en-US" b="1" u="sng" dirty="0" smtClean="0">
                <a:solidFill>
                  <a:schemeClr val="bg1"/>
                </a:solidFill>
              </a:rPr>
              <a:t> </a:t>
            </a:r>
            <a:r>
              <a:rPr lang="en-US" b="1" u="sng" dirty="0" err="1" smtClean="0">
                <a:solidFill>
                  <a:schemeClr val="bg1"/>
                </a:solidFill>
              </a:rPr>
              <a:t>sigla</a:t>
            </a:r>
            <a:r>
              <a:rPr lang="en-US" b="1" u="sng" dirty="0" smtClean="0">
                <a:solidFill>
                  <a:schemeClr val="bg1"/>
                </a:solidFill>
              </a:rPr>
              <a:t>:</a:t>
            </a:r>
            <a:r>
              <a:rPr lang="en-US" b="1" dirty="0" smtClean="0">
                <a:solidFill>
                  <a:schemeClr val="bg1"/>
                </a:solidFill>
              </a:rPr>
              <a:t> </a:t>
            </a:r>
            <a:endParaRPr lang="en-US" dirty="0" smtClean="0">
              <a:solidFill>
                <a:schemeClr val="bg1"/>
              </a:solidFill>
            </a:endParaRPr>
          </a:p>
          <a:p>
            <a:r>
              <a:rPr lang="en-GB" b="1" dirty="0" err="1" smtClean="0">
                <a:solidFill>
                  <a:srgbClr val="FFFF00"/>
                </a:solidFill>
              </a:rPr>
              <a:t>Misura</a:t>
            </a:r>
            <a:r>
              <a:rPr lang="en-GB" b="1" dirty="0" smtClean="0">
                <a:solidFill>
                  <a:srgbClr val="FFFF00"/>
                </a:solidFill>
              </a:rPr>
              <a:t> di </a:t>
            </a:r>
            <a:r>
              <a:rPr lang="en-GB" b="1" dirty="0" err="1" smtClean="0">
                <a:solidFill>
                  <a:srgbClr val="FFFF00"/>
                </a:solidFill>
              </a:rPr>
              <a:t>precisione</a:t>
            </a:r>
            <a:r>
              <a:rPr lang="en-GB" b="1" dirty="0" smtClean="0">
                <a:solidFill>
                  <a:srgbClr val="FFFF00"/>
                </a:solidFill>
              </a:rPr>
              <a:t> </a:t>
            </a:r>
            <a:r>
              <a:rPr lang="en-GB" b="1" dirty="0" err="1" smtClean="0">
                <a:solidFill>
                  <a:srgbClr val="FFFF00"/>
                </a:solidFill>
              </a:rPr>
              <a:t>dello</a:t>
            </a:r>
            <a:r>
              <a:rPr lang="en-GB" b="1" dirty="0" smtClean="0">
                <a:solidFill>
                  <a:srgbClr val="FFFF00"/>
                </a:solidFill>
              </a:rPr>
              <a:t> splitting </a:t>
            </a:r>
            <a:r>
              <a:rPr lang="en-GB" b="1" dirty="0" err="1" smtClean="0">
                <a:solidFill>
                  <a:srgbClr val="FFFF00"/>
                </a:solidFill>
              </a:rPr>
              <a:t>iperfine</a:t>
            </a:r>
            <a:r>
              <a:rPr lang="en-GB" b="1" dirty="0" smtClean="0">
                <a:solidFill>
                  <a:srgbClr val="FFFF00"/>
                </a:solidFill>
              </a:rPr>
              <a:t> </a:t>
            </a:r>
            <a:r>
              <a:rPr lang="en-GB" b="1" dirty="0">
                <a:solidFill>
                  <a:srgbClr val="FFFF00"/>
                </a:solidFill>
              </a:rPr>
              <a:t>(HFS) </a:t>
            </a:r>
            <a:r>
              <a:rPr lang="en-GB" b="1" dirty="0" err="1" smtClean="0">
                <a:solidFill>
                  <a:srgbClr val="FFFF00"/>
                </a:solidFill>
              </a:rPr>
              <a:t>nello</a:t>
            </a:r>
            <a:r>
              <a:rPr lang="en-GB" b="1" dirty="0" smtClean="0">
                <a:solidFill>
                  <a:srgbClr val="FFFF00"/>
                </a:solidFill>
              </a:rPr>
              <a:t> </a:t>
            </a:r>
            <a:r>
              <a:rPr lang="en-GB" b="1" dirty="0" err="1" smtClean="0">
                <a:solidFill>
                  <a:srgbClr val="FFFF00"/>
                </a:solidFill>
              </a:rPr>
              <a:t>stato</a:t>
            </a:r>
            <a:r>
              <a:rPr lang="en-GB" b="1" dirty="0" smtClean="0">
                <a:solidFill>
                  <a:srgbClr val="FFFF00"/>
                </a:solidFill>
              </a:rPr>
              <a:t> </a:t>
            </a:r>
            <a:r>
              <a:rPr lang="en-GB" b="1" dirty="0" err="1" smtClean="0">
                <a:solidFill>
                  <a:srgbClr val="FFFF00"/>
                </a:solidFill>
              </a:rPr>
              <a:t>fondamentale</a:t>
            </a:r>
            <a:r>
              <a:rPr lang="en-GB" b="1" dirty="0" smtClean="0">
                <a:solidFill>
                  <a:srgbClr val="FFFF00"/>
                </a:solidFill>
              </a:rPr>
              <a:t> </a:t>
            </a:r>
            <a:r>
              <a:rPr lang="en-GB" b="1" dirty="0" err="1" smtClean="0">
                <a:solidFill>
                  <a:srgbClr val="FFFF00"/>
                </a:solidFill>
              </a:rPr>
              <a:t>dell’idrogeno</a:t>
            </a:r>
            <a:r>
              <a:rPr lang="en-GB" b="1" dirty="0" smtClean="0">
                <a:solidFill>
                  <a:srgbClr val="FFFF00"/>
                </a:solidFill>
              </a:rPr>
              <a:t> </a:t>
            </a:r>
            <a:r>
              <a:rPr lang="en-GB" b="1" dirty="0" err="1" smtClean="0">
                <a:solidFill>
                  <a:srgbClr val="FFFF00"/>
                </a:solidFill>
              </a:rPr>
              <a:t>muonico</a:t>
            </a:r>
            <a:r>
              <a:rPr lang="en-GB" b="1" dirty="0" smtClean="0">
                <a:solidFill>
                  <a:srgbClr val="FFFF00"/>
                </a:solidFill>
              </a:rPr>
              <a:t> (</a:t>
            </a:r>
            <a:r>
              <a:rPr lang="en-GB" b="1" dirty="0">
                <a:solidFill>
                  <a:srgbClr val="FFFF00"/>
                </a:solidFill>
              </a:rPr>
              <a:t>μ-p)1S HFS </a:t>
            </a:r>
          </a:p>
          <a:p>
            <a:endParaRPr lang="en-US" b="1" u="sng" dirty="0" smtClean="0">
              <a:solidFill>
                <a:schemeClr val="bg1"/>
              </a:solidFill>
            </a:endParaRPr>
          </a:p>
          <a:p>
            <a:r>
              <a:rPr lang="en-US" b="1" u="sng" dirty="0" err="1" smtClean="0">
                <a:solidFill>
                  <a:schemeClr val="bg1"/>
                </a:solidFill>
              </a:rPr>
              <a:t>Attivita</a:t>
            </a:r>
            <a:r>
              <a:rPr lang="en-US" b="1" u="sng" dirty="0" smtClean="0">
                <a:solidFill>
                  <a:schemeClr val="bg1"/>
                </a:solidFill>
              </a:rPr>
              <a:t> di R&amp;D </a:t>
            </a:r>
            <a:r>
              <a:rPr lang="en-US" b="1" u="sng" dirty="0" err="1" smtClean="0">
                <a:solidFill>
                  <a:schemeClr val="bg1"/>
                </a:solidFill>
              </a:rPr>
              <a:t>della</a:t>
            </a:r>
            <a:r>
              <a:rPr lang="en-US" b="1" u="sng" dirty="0" smtClean="0">
                <a:solidFill>
                  <a:schemeClr val="bg1"/>
                </a:solidFill>
              </a:rPr>
              <a:t> </a:t>
            </a:r>
            <a:r>
              <a:rPr lang="en-US" b="1" u="sng" dirty="0" err="1" smtClean="0">
                <a:solidFill>
                  <a:schemeClr val="bg1"/>
                </a:solidFill>
              </a:rPr>
              <a:t>sigla</a:t>
            </a:r>
            <a:endParaRPr lang="en-US" b="1" u="sng" dirty="0" smtClean="0">
              <a:solidFill>
                <a:schemeClr val="bg1"/>
              </a:solidFill>
            </a:endParaRPr>
          </a:p>
          <a:p>
            <a:r>
              <a:rPr lang="en-US" b="1" u="sng" dirty="0" err="1" smtClean="0">
                <a:solidFill>
                  <a:srgbClr val="FFFF00"/>
                </a:solidFill>
              </a:rPr>
              <a:t>Sviluppo</a:t>
            </a:r>
            <a:r>
              <a:rPr lang="en-US" b="1" u="sng" dirty="0" smtClean="0">
                <a:solidFill>
                  <a:srgbClr val="FFFF00"/>
                </a:solidFill>
              </a:rPr>
              <a:t> e </a:t>
            </a:r>
            <a:r>
              <a:rPr lang="en-US" b="1" u="sng" dirty="0" err="1" smtClean="0">
                <a:solidFill>
                  <a:srgbClr val="FFFF00"/>
                </a:solidFill>
              </a:rPr>
              <a:t>realizzazione</a:t>
            </a:r>
            <a:r>
              <a:rPr lang="en-US" b="1" u="sng" dirty="0" smtClean="0">
                <a:solidFill>
                  <a:srgbClr val="FFFF00"/>
                </a:solidFill>
              </a:rPr>
              <a:t> di un </a:t>
            </a:r>
            <a:r>
              <a:rPr lang="en-US" b="1" u="sng" dirty="0" err="1" smtClean="0">
                <a:solidFill>
                  <a:srgbClr val="FFFF00"/>
                </a:solidFill>
              </a:rPr>
              <a:t>sistema</a:t>
            </a:r>
            <a:r>
              <a:rPr lang="en-US" b="1" u="sng" dirty="0" smtClean="0">
                <a:solidFill>
                  <a:srgbClr val="FFFF00"/>
                </a:solidFill>
              </a:rPr>
              <a:t> laser per </a:t>
            </a:r>
            <a:r>
              <a:rPr lang="en-US" b="1" u="sng" dirty="0" err="1" smtClean="0">
                <a:solidFill>
                  <a:srgbClr val="FFFF00"/>
                </a:solidFill>
              </a:rPr>
              <a:t>spettroscopia</a:t>
            </a:r>
            <a:r>
              <a:rPr lang="en-US" b="1" u="sng" dirty="0" smtClean="0">
                <a:solidFill>
                  <a:srgbClr val="FFFF00"/>
                </a:solidFill>
              </a:rPr>
              <a:t> </a:t>
            </a:r>
            <a:r>
              <a:rPr lang="en-US" b="1" u="sng" dirty="0" err="1" smtClean="0">
                <a:solidFill>
                  <a:srgbClr val="FFFF00"/>
                </a:solidFill>
              </a:rPr>
              <a:t>iperfine</a:t>
            </a:r>
            <a:r>
              <a:rPr lang="en-US" b="1" u="sng" dirty="0" smtClean="0">
                <a:solidFill>
                  <a:srgbClr val="FFFF00"/>
                </a:solidFill>
              </a:rPr>
              <a:t>, </a:t>
            </a:r>
            <a:r>
              <a:rPr lang="en-US" b="1" u="sng" dirty="0" err="1" smtClean="0">
                <a:solidFill>
                  <a:srgbClr val="FFFF00"/>
                </a:solidFill>
              </a:rPr>
              <a:t>comprensivo</a:t>
            </a:r>
            <a:r>
              <a:rPr lang="en-US" b="1" u="sng" dirty="0" smtClean="0">
                <a:solidFill>
                  <a:srgbClr val="FFFF00"/>
                </a:solidFill>
              </a:rPr>
              <a:t> di </a:t>
            </a:r>
            <a:r>
              <a:rPr lang="en-US" b="1" u="sng" dirty="0" err="1" smtClean="0">
                <a:solidFill>
                  <a:srgbClr val="FFFF00"/>
                </a:solidFill>
              </a:rPr>
              <a:t>cavità</a:t>
            </a:r>
            <a:r>
              <a:rPr lang="en-US" b="1" u="sng" dirty="0" smtClean="0">
                <a:solidFill>
                  <a:srgbClr val="FFFF00"/>
                </a:solidFill>
              </a:rPr>
              <a:t> </a:t>
            </a:r>
            <a:r>
              <a:rPr lang="en-US" b="1" u="sng" dirty="0" err="1" smtClean="0">
                <a:solidFill>
                  <a:srgbClr val="FFFF00"/>
                </a:solidFill>
              </a:rPr>
              <a:t>multipasso</a:t>
            </a:r>
            <a:r>
              <a:rPr lang="en-US" b="1" u="sng" dirty="0" smtClean="0">
                <a:solidFill>
                  <a:srgbClr val="FFFF00"/>
                </a:solidFill>
              </a:rPr>
              <a:t>; </a:t>
            </a:r>
            <a:r>
              <a:rPr lang="en-US" b="1" u="sng" dirty="0" err="1" smtClean="0">
                <a:solidFill>
                  <a:srgbClr val="FFFF00"/>
                </a:solidFill>
              </a:rPr>
              <a:t>sviluppo</a:t>
            </a:r>
            <a:r>
              <a:rPr lang="en-US" b="1" u="sng" dirty="0" smtClean="0">
                <a:solidFill>
                  <a:srgbClr val="FFFF00"/>
                </a:solidFill>
              </a:rPr>
              <a:t> e </a:t>
            </a:r>
            <a:r>
              <a:rPr lang="en-US" b="1" u="sng" dirty="0" err="1" smtClean="0">
                <a:solidFill>
                  <a:srgbClr val="FFFF00"/>
                </a:solidFill>
              </a:rPr>
              <a:t>realizzazione</a:t>
            </a:r>
            <a:r>
              <a:rPr lang="en-US" b="1" u="sng" dirty="0" smtClean="0">
                <a:solidFill>
                  <a:srgbClr val="FFFF00"/>
                </a:solidFill>
              </a:rPr>
              <a:t> del </a:t>
            </a:r>
            <a:r>
              <a:rPr lang="en-US" b="1" u="sng" dirty="0" err="1" smtClean="0">
                <a:solidFill>
                  <a:srgbClr val="FFFF00"/>
                </a:solidFill>
              </a:rPr>
              <a:t>sistema</a:t>
            </a:r>
            <a:r>
              <a:rPr lang="en-US" b="1" u="sng" dirty="0" smtClean="0">
                <a:solidFill>
                  <a:srgbClr val="FFFF00"/>
                </a:solidFill>
              </a:rPr>
              <a:t> di </a:t>
            </a:r>
            <a:r>
              <a:rPr lang="en-US" b="1" u="sng" dirty="0" err="1" smtClean="0">
                <a:solidFill>
                  <a:srgbClr val="FFFF00"/>
                </a:solidFill>
              </a:rPr>
              <a:t>focalizzazione</a:t>
            </a:r>
            <a:r>
              <a:rPr lang="en-US" b="1" u="sng" dirty="0" smtClean="0">
                <a:solidFill>
                  <a:srgbClr val="FFFF00"/>
                </a:solidFill>
              </a:rPr>
              <a:t> del </a:t>
            </a:r>
            <a:r>
              <a:rPr lang="en-US" b="1" u="sng" dirty="0" err="1" smtClean="0">
                <a:solidFill>
                  <a:srgbClr val="FFFF00"/>
                </a:solidFill>
              </a:rPr>
              <a:t>fascio</a:t>
            </a:r>
            <a:r>
              <a:rPr lang="en-US" b="1" u="sng" dirty="0" smtClean="0">
                <a:solidFill>
                  <a:srgbClr val="FFFF00"/>
                </a:solidFill>
              </a:rPr>
              <a:t> </a:t>
            </a:r>
            <a:r>
              <a:rPr lang="en-US" b="1" u="sng" dirty="0" err="1" smtClean="0">
                <a:solidFill>
                  <a:srgbClr val="FFFF00"/>
                </a:solidFill>
              </a:rPr>
              <a:t>muonico</a:t>
            </a:r>
            <a:r>
              <a:rPr lang="en-US" b="1" u="sng" dirty="0" smtClean="0">
                <a:solidFill>
                  <a:srgbClr val="FFFF00"/>
                </a:solidFill>
              </a:rPr>
              <a:t>, del target e del </a:t>
            </a:r>
            <a:r>
              <a:rPr lang="en-US" b="1" u="sng" dirty="0" err="1" smtClean="0">
                <a:solidFill>
                  <a:srgbClr val="FFFF00"/>
                </a:solidFill>
              </a:rPr>
              <a:t>sistema</a:t>
            </a:r>
            <a:r>
              <a:rPr lang="en-US" b="1" u="sng" dirty="0" smtClean="0">
                <a:solidFill>
                  <a:srgbClr val="FFFF00"/>
                </a:solidFill>
              </a:rPr>
              <a:t> di </a:t>
            </a:r>
            <a:r>
              <a:rPr lang="en-US" b="1" u="sng" dirty="0" err="1" smtClean="0">
                <a:solidFill>
                  <a:srgbClr val="FFFF00"/>
                </a:solidFill>
              </a:rPr>
              <a:t>rivelazione</a:t>
            </a:r>
            <a:r>
              <a:rPr lang="en-US" b="1" u="sng" dirty="0" smtClean="0">
                <a:solidFill>
                  <a:srgbClr val="FFFF00"/>
                </a:solidFill>
              </a:rPr>
              <a:t>  </a:t>
            </a:r>
            <a:endParaRPr lang="en-US" b="1" u="sng" dirty="0">
              <a:solidFill>
                <a:srgbClr val="FFFF00"/>
              </a:solidFill>
            </a:endParaRPr>
          </a:p>
          <a:p>
            <a:endParaRPr lang="en-US" dirty="0" smtClean="0">
              <a:solidFill>
                <a:schemeClr val="bg1"/>
              </a:solidFill>
              <a:sym typeface="Symbol"/>
            </a:endParaRPr>
          </a:p>
          <a:p>
            <a:r>
              <a:rPr lang="en-US" b="1" u="sng" dirty="0" err="1" smtClean="0">
                <a:solidFill>
                  <a:schemeClr val="bg1"/>
                </a:solidFill>
                <a:sym typeface="Symbol"/>
              </a:rPr>
              <a:t>Laboratori</a:t>
            </a:r>
            <a:r>
              <a:rPr lang="en-US" b="1" u="sng" dirty="0" smtClean="0">
                <a:solidFill>
                  <a:schemeClr val="bg1"/>
                </a:solidFill>
                <a:sym typeface="Symbol"/>
              </a:rPr>
              <a:t> per </a:t>
            </a:r>
            <a:r>
              <a:rPr lang="en-US" b="1" u="sng" dirty="0" err="1" smtClean="0">
                <a:solidFill>
                  <a:schemeClr val="bg1"/>
                </a:solidFill>
                <a:sym typeface="Symbol"/>
              </a:rPr>
              <a:t>Misure</a:t>
            </a:r>
            <a:r>
              <a:rPr lang="en-US" b="1" u="sng" dirty="0" smtClean="0">
                <a:solidFill>
                  <a:schemeClr val="bg1"/>
                </a:solidFill>
                <a:sym typeface="Symbol"/>
              </a:rPr>
              <a:t> </a:t>
            </a:r>
            <a:r>
              <a:rPr lang="en-US" b="1" u="sng" dirty="0" err="1" smtClean="0">
                <a:solidFill>
                  <a:schemeClr val="bg1"/>
                </a:solidFill>
                <a:sym typeface="Symbol"/>
              </a:rPr>
              <a:t>della</a:t>
            </a:r>
            <a:r>
              <a:rPr lang="en-US" b="1" u="sng" dirty="0" smtClean="0">
                <a:solidFill>
                  <a:schemeClr val="bg1"/>
                </a:solidFill>
                <a:sym typeface="Symbol"/>
              </a:rPr>
              <a:t> </a:t>
            </a:r>
            <a:r>
              <a:rPr lang="en-US" b="1" u="sng" dirty="0" err="1" smtClean="0">
                <a:solidFill>
                  <a:schemeClr val="bg1"/>
                </a:solidFill>
                <a:sym typeface="Symbol"/>
              </a:rPr>
              <a:t>sigla</a:t>
            </a:r>
            <a:endParaRPr lang="it-IT" b="1" dirty="0" smtClean="0">
              <a:solidFill>
                <a:schemeClr val="bg1"/>
              </a:solidFill>
              <a:sym typeface="Symbol"/>
            </a:endParaRPr>
          </a:p>
          <a:p>
            <a:r>
              <a:rPr lang="en-US" b="1" dirty="0" err="1" smtClean="0">
                <a:solidFill>
                  <a:srgbClr val="FFFF00"/>
                </a:solidFill>
              </a:rPr>
              <a:t>Laboratorio</a:t>
            </a:r>
            <a:r>
              <a:rPr lang="en-US" b="1" dirty="0" smtClean="0">
                <a:solidFill>
                  <a:srgbClr val="FFFF00"/>
                </a:solidFill>
              </a:rPr>
              <a:t> laser </a:t>
            </a:r>
            <a:r>
              <a:rPr lang="en-US" b="1" dirty="0" err="1" smtClean="0">
                <a:solidFill>
                  <a:srgbClr val="FFFF00"/>
                </a:solidFill>
              </a:rPr>
              <a:t>presso</a:t>
            </a:r>
            <a:r>
              <a:rPr lang="en-US" b="1" dirty="0" smtClean="0">
                <a:solidFill>
                  <a:srgbClr val="FFFF00"/>
                </a:solidFill>
              </a:rPr>
              <a:t> </a:t>
            </a:r>
            <a:r>
              <a:rPr lang="en-US" b="1" dirty="0" err="1" smtClean="0">
                <a:solidFill>
                  <a:srgbClr val="FFFF00"/>
                </a:solidFill>
              </a:rPr>
              <a:t>Elettra</a:t>
            </a:r>
            <a:r>
              <a:rPr lang="en-US" b="1" dirty="0" smtClean="0">
                <a:solidFill>
                  <a:srgbClr val="FFFF00"/>
                </a:solidFill>
              </a:rPr>
              <a:t> (Trieste)</a:t>
            </a:r>
          </a:p>
          <a:p>
            <a:r>
              <a:rPr lang="en-US" b="1" dirty="0" err="1" smtClean="0">
                <a:solidFill>
                  <a:srgbClr val="FFFF00"/>
                </a:solidFill>
              </a:rPr>
              <a:t>Laboratorio</a:t>
            </a:r>
            <a:r>
              <a:rPr lang="en-US" b="1" dirty="0" smtClean="0">
                <a:solidFill>
                  <a:srgbClr val="FFFF00"/>
                </a:solidFill>
              </a:rPr>
              <a:t> </a:t>
            </a:r>
            <a:r>
              <a:rPr lang="en-US" b="1" dirty="0">
                <a:solidFill>
                  <a:srgbClr val="FFFF00"/>
                </a:solidFill>
              </a:rPr>
              <a:t>RAL </a:t>
            </a:r>
            <a:r>
              <a:rPr lang="en-US" b="1" dirty="0" smtClean="0">
                <a:solidFill>
                  <a:srgbClr val="FFFF00"/>
                </a:solidFill>
              </a:rPr>
              <a:t>(</a:t>
            </a:r>
            <a:r>
              <a:rPr lang="en-US" b="1" dirty="0" err="1" smtClean="0">
                <a:solidFill>
                  <a:srgbClr val="FFFF00"/>
                </a:solidFill>
              </a:rPr>
              <a:t>Didcot</a:t>
            </a:r>
            <a:r>
              <a:rPr lang="en-US" b="1" dirty="0" smtClean="0">
                <a:solidFill>
                  <a:srgbClr val="FFFF00"/>
                </a:solidFill>
              </a:rPr>
              <a:t>, UK)</a:t>
            </a:r>
            <a:endParaRPr lang="en-US" b="1" dirty="0">
              <a:solidFill>
                <a:srgbClr val="FFFF00"/>
              </a:solidFill>
            </a:endParaRPr>
          </a:p>
        </p:txBody>
      </p:sp>
      <p:sp>
        <p:nvSpPr>
          <p:cNvPr id="5" name="Text Box 5"/>
          <p:cNvSpPr txBox="1">
            <a:spLocks noChangeArrowheads="1"/>
          </p:cNvSpPr>
          <p:nvPr/>
        </p:nvSpPr>
        <p:spPr bwMode="auto">
          <a:xfrm>
            <a:off x="179512" y="6237312"/>
            <a:ext cx="8784976" cy="369332"/>
          </a:xfrm>
          <a:prstGeom prst="rect">
            <a:avLst/>
          </a:prstGeom>
          <a:noFill/>
          <a:ln w="9525">
            <a:noFill/>
            <a:miter lim="800000"/>
            <a:headEnd/>
            <a:tailEnd/>
          </a:ln>
          <a:effectLst/>
        </p:spPr>
        <p:txBody>
          <a:bodyPr wrap="square">
            <a:spAutoFit/>
          </a:bodyPr>
          <a:lstStyle/>
          <a:p>
            <a:pPr>
              <a:spcBef>
                <a:spcPct val="50000"/>
              </a:spcBef>
            </a:pPr>
            <a:r>
              <a:rPr lang="it-IT" b="1" u="sng" dirty="0">
                <a:solidFill>
                  <a:schemeClr val="bg1"/>
                </a:solidFill>
                <a:latin typeface="Comic Sans MS" pitchFamily="66" charset="0"/>
              </a:rPr>
              <a:t>Sezioni coinvolte</a:t>
            </a:r>
            <a:r>
              <a:rPr lang="it-IT" dirty="0" smtClean="0">
                <a:solidFill>
                  <a:schemeClr val="bg1"/>
                </a:solidFill>
                <a:latin typeface="Comic Sans MS" pitchFamily="66" charset="0"/>
              </a:rPr>
              <a:t>: </a:t>
            </a:r>
            <a:r>
              <a:rPr lang="it-IT" b="1" dirty="0">
                <a:solidFill>
                  <a:srgbClr val="FFFF00"/>
                </a:solidFill>
                <a:latin typeface="Comic Sans MS" pitchFamily="66" charset="0"/>
              </a:rPr>
              <a:t>Mib; Trieste; Pavia; Bologna; Roma3; Napoli </a:t>
            </a:r>
          </a:p>
        </p:txBody>
      </p:sp>
      <p:pic>
        <p:nvPicPr>
          <p:cNvPr id="6" name="Picture 5"/>
          <p:cNvPicPr>
            <a:picLocks noChangeAspect="1"/>
          </p:cNvPicPr>
          <p:nvPr/>
        </p:nvPicPr>
        <p:blipFill>
          <a:blip r:embed="rId3" cstate="print"/>
          <a:stretch>
            <a:fillRect/>
          </a:stretch>
        </p:blipFill>
        <p:spPr>
          <a:xfrm rot="5400000">
            <a:off x="7750082" y="131520"/>
            <a:ext cx="1182650" cy="1302828"/>
          </a:xfrm>
          <a:prstGeom prst="rect">
            <a:avLst/>
          </a:prstGeom>
        </p:spPr>
      </p:pic>
    </p:spTree>
    <p:extLst>
      <p:ext uri="{BB962C8B-B14F-4D97-AF65-F5344CB8AC3E}">
        <p14:creationId xmlns:p14="http://schemas.microsoft.com/office/powerpoint/2010/main" val="3605188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33774"/>
            <a:ext cx="8640960" cy="769441"/>
          </a:xfrm>
          <a:prstGeom prst="rect">
            <a:avLst/>
          </a:prstGeom>
          <a:noFill/>
        </p:spPr>
        <p:txBody>
          <a:bodyPr wrap="square" rtlCol="0">
            <a:spAutoFit/>
          </a:bodyPr>
          <a:lstStyle/>
          <a:p>
            <a:pPr algn="ctr"/>
            <a:r>
              <a:rPr lang="en-US" sz="4400" dirty="0" smtClean="0">
                <a:solidFill>
                  <a:srgbClr val="FFFF00"/>
                </a:solidFill>
              </a:rPr>
              <a:t>Breve </a:t>
            </a:r>
            <a:r>
              <a:rPr lang="en-US" sz="4400" dirty="0" err="1" smtClean="0">
                <a:solidFill>
                  <a:srgbClr val="FFFF00"/>
                </a:solidFill>
              </a:rPr>
              <a:t>sintesi</a:t>
            </a:r>
            <a:r>
              <a:rPr lang="en-US" sz="4400" dirty="0" smtClean="0">
                <a:solidFill>
                  <a:srgbClr val="FFFF00"/>
                </a:solidFill>
              </a:rPr>
              <a:t> </a:t>
            </a:r>
            <a:r>
              <a:rPr lang="en-US" sz="4400" dirty="0" err="1" smtClean="0">
                <a:solidFill>
                  <a:srgbClr val="FFFF00"/>
                </a:solidFill>
              </a:rPr>
              <a:t>attività</a:t>
            </a:r>
            <a:r>
              <a:rPr lang="en-US" sz="4400" dirty="0" smtClean="0">
                <a:solidFill>
                  <a:srgbClr val="FFFF00"/>
                </a:solidFill>
              </a:rPr>
              <a:t> </a:t>
            </a:r>
            <a:r>
              <a:rPr lang="en-US" sz="4400" dirty="0" err="1" smtClean="0">
                <a:solidFill>
                  <a:srgbClr val="FFFF00"/>
                </a:solidFill>
              </a:rPr>
              <a:t>svolta</a:t>
            </a:r>
            <a:r>
              <a:rPr lang="en-US" sz="4400" dirty="0" smtClean="0">
                <a:solidFill>
                  <a:srgbClr val="FFFF00"/>
                </a:solidFill>
              </a:rPr>
              <a:t> a Milano</a:t>
            </a:r>
          </a:p>
        </p:txBody>
      </p:sp>
      <p:pic>
        <p:nvPicPr>
          <p:cNvPr id="3" name="Picture 2" descr="New-preamp.JPG"/>
          <p:cNvPicPr>
            <a:picLocks noChangeAspect="1"/>
          </p:cNvPicPr>
          <p:nvPr/>
        </p:nvPicPr>
        <p:blipFill>
          <a:blip r:embed="rId3" cstate="print"/>
          <a:srcRect l="35825" t="9051" r="2751" b="19550"/>
          <a:stretch>
            <a:fillRect/>
          </a:stretch>
        </p:blipFill>
        <p:spPr>
          <a:xfrm>
            <a:off x="285406" y="2109488"/>
            <a:ext cx="1982338" cy="1728192"/>
          </a:xfrm>
          <a:prstGeom prst="rect">
            <a:avLst/>
          </a:prstGeom>
        </p:spPr>
      </p:pic>
      <p:pic>
        <p:nvPicPr>
          <p:cNvPr id="4" name="Picture 3" descr="New-preamp-installed.JPG"/>
          <p:cNvPicPr>
            <a:picLocks noChangeAspect="1"/>
          </p:cNvPicPr>
          <p:nvPr/>
        </p:nvPicPr>
        <p:blipFill>
          <a:blip r:embed="rId4" cstate="print"/>
          <a:srcRect l="38188" r="9051"/>
          <a:stretch>
            <a:fillRect/>
          </a:stretch>
        </p:blipFill>
        <p:spPr>
          <a:xfrm>
            <a:off x="2843808" y="2037480"/>
            <a:ext cx="2397314" cy="3407744"/>
          </a:xfrm>
          <a:prstGeom prst="rect">
            <a:avLst/>
          </a:prstGeom>
        </p:spPr>
      </p:pic>
      <p:sp>
        <p:nvSpPr>
          <p:cNvPr id="7" name="Right Arrow 6"/>
          <p:cNvSpPr/>
          <p:nvPr/>
        </p:nvSpPr>
        <p:spPr>
          <a:xfrm rot="1802197">
            <a:off x="1498098" y="3263562"/>
            <a:ext cx="1614815" cy="627942"/>
          </a:xfrm>
          <a:prstGeom prst="righ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107504" y="3909688"/>
            <a:ext cx="2736304" cy="1384995"/>
          </a:xfrm>
          <a:prstGeom prst="rect">
            <a:avLst/>
          </a:prstGeom>
          <a:noFill/>
        </p:spPr>
        <p:txBody>
          <a:bodyPr wrap="square" rtlCol="0">
            <a:spAutoFit/>
          </a:bodyPr>
          <a:lstStyle/>
          <a:p>
            <a:pPr algn="ctr"/>
            <a:r>
              <a:rPr lang="it-IT" sz="1400" dirty="0" smtClean="0">
                <a:solidFill>
                  <a:schemeClr val="bg1"/>
                </a:solidFill>
              </a:rPr>
              <a:t>Nuovo preamp per Ge ottimizzato per segnali catodici (lacune). E’ stato realizzato dalle unità di Milano e Padova e installato sul rivelatore al Ge c/o Milano Bicocca in Febbraio - Marzo 2018 </a:t>
            </a:r>
            <a:endParaRPr lang="it-IT" sz="1400" dirty="0">
              <a:solidFill>
                <a:schemeClr val="bg1"/>
              </a:solidFill>
            </a:endParaRPr>
          </a:p>
        </p:txBody>
      </p:sp>
      <p:sp>
        <p:nvSpPr>
          <p:cNvPr id="2" name="TextBox 1"/>
          <p:cNvSpPr txBox="1"/>
          <p:nvPr/>
        </p:nvSpPr>
        <p:spPr>
          <a:xfrm>
            <a:off x="179512" y="908720"/>
            <a:ext cx="8712968" cy="954107"/>
          </a:xfrm>
          <a:prstGeom prst="rect">
            <a:avLst/>
          </a:prstGeom>
          <a:noFill/>
        </p:spPr>
        <p:txBody>
          <a:bodyPr wrap="square" rtlCol="0">
            <a:spAutoFit/>
          </a:bodyPr>
          <a:lstStyle/>
          <a:p>
            <a:pPr marL="342900" indent="-342900">
              <a:buAutoNum type="arabicParenR"/>
            </a:pPr>
            <a:r>
              <a:rPr lang="it-IT" sz="1400" dirty="0" smtClean="0">
                <a:solidFill>
                  <a:schemeClr val="bg1"/>
                </a:solidFill>
              </a:rPr>
              <a:t>Attività di supporto alle Unità di Trieste e Napoli sulle </a:t>
            </a:r>
            <a:r>
              <a:rPr lang="it-IT" sz="1400" dirty="0">
                <a:solidFill>
                  <a:schemeClr val="bg1"/>
                </a:solidFill>
              </a:rPr>
              <a:t>scelte relative all’apparato ottico di spettroscopia che è il cuore dell’esperimento, alle prime simulazioni sulla cavità ottica e alle misure di caratterizzazione della parte preliminare del sistema laser già assemblata</a:t>
            </a:r>
            <a:r>
              <a:rPr lang="it-IT" sz="1400" dirty="0" smtClean="0">
                <a:solidFill>
                  <a:schemeClr val="bg1"/>
                </a:solidFill>
              </a:rPr>
              <a:t>.</a:t>
            </a:r>
          </a:p>
          <a:p>
            <a:pPr marL="342900" indent="-342900">
              <a:buAutoNum type="arabicParenR"/>
            </a:pPr>
            <a:r>
              <a:rPr lang="it-IT" sz="1400" dirty="0" smtClean="0">
                <a:solidFill>
                  <a:schemeClr val="bg1"/>
                </a:solidFill>
              </a:rPr>
              <a:t>Attività di sviluppo dell’elettronica per i rivelatori:</a:t>
            </a:r>
            <a:endParaRPr lang="en-US" sz="1400" dirty="0">
              <a:solidFill>
                <a:schemeClr val="bg1"/>
              </a:solidFill>
            </a:endParaRPr>
          </a:p>
        </p:txBody>
      </p:sp>
      <p:sp>
        <p:nvSpPr>
          <p:cNvPr id="14" name="TextBox 4"/>
          <p:cNvSpPr txBox="1"/>
          <p:nvPr/>
        </p:nvSpPr>
        <p:spPr>
          <a:xfrm>
            <a:off x="5148064" y="1988840"/>
            <a:ext cx="3888432" cy="3200876"/>
          </a:xfrm>
          <a:prstGeom prst="rect">
            <a:avLst/>
          </a:prstGeom>
          <a:noFill/>
        </p:spPr>
        <p:txBody>
          <a:bodyPr wrap="square" lIns="0" tIns="0" rIns="0" bIns="0" rtlCol="0">
            <a:spAutoFit/>
          </a:bodyPr>
          <a:lstStyle/>
          <a:p>
            <a:pPr marL="342900" indent="-342900"/>
            <a:r>
              <a:rPr lang="it-IT" sz="1600" b="1" dirty="0" smtClean="0">
                <a:solidFill>
                  <a:schemeClr val="bg1"/>
                </a:solidFill>
              </a:rPr>
              <a:t>	Attività Futura  (</a:t>
            </a:r>
            <a:r>
              <a:rPr lang="it-IT" sz="1600" b="1" dirty="0" err="1" smtClean="0">
                <a:solidFill>
                  <a:schemeClr val="bg1"/>
                </a:solidFill>
              </a:rPr>
              <a:t>HPGe</a:t>
            </a:r>
            <a:r>
              <a:rPr lang="it-IT" sz="1600" b="1" dirty="0" smtClean="0">
                <a:solidFill>
                  <a:schemeClr val="bg1"/>
                </a:solidFill>
              </a:rPr>
              <a:t>) </a:t>
            </a:r>
          </a:p>
          <a:p>
            <a:pPr marL="342900" indent="-342900"/>
            <a:endParaRPr lang="it-IT" sz="1600" dirty="0" smtClean="0">
              <a:solidFill>
                <a:schemeClr val="bg1"/>
              </a:solidFill>
            </a:endParaRPr>
          </a:p>
          <a:p>
            <a:pPr marL="342900" indent="-342900">
              <a:buFont typeface="Arial" pitchFamily="34" charset="0"/>
              <a:buChar char="•"/>
            </a:pPr>
            <a:r>
              <a:rPr lang="it-IT" sz="1600" dirty="0" smtClean="0">
                <a:solidFill>
                  <a:schemeClr val="bg1"/>
                </a:solidFill>
              </a:rPr>
              <a:t>Completare i test di caratterizzazione del nuovo front-end, incluse misure di range energetico, banda passante, pulse-shape analysis, risoluzione energetica, utilizzando i rivelatori al Ge disponibili a Milano Bicocca</a:t>
            </a:r>
          </a:p>
          <a:p>
            <a:pPr marL="342900" indent="-342900">
              <a:buFont typeface="Arial" pitchFamily="34" charset="0"/>
              <a:buChar char="•"/>
            </a:pPr>
            <a:endParaRPr lang="it-IT" sz="1600" dirty="0" smtClean="0">
              <a:solidFill>
                <a:schemeClr val="bg1"/>
              </a:solidFill>
            </a:endParaRPr>
          </a:p>
          <a:p>
            <a:pPr marL="342900" indent="-342900">
              <a:buFont typeface="Arial" pitchFamily="34" charset="0"/>
              <a:buChar char="•"/>
            </a:pPr>
            <a:r>
              <a:rPr lang="it-IT" sz="1600" dirty="0" smtClean="0">
                <a:solidFill>
                  <a:schemeClr val="bg1"/>
                </a:solidFill>
              </a:rPr>
              <a:t>Progettare e realizzare una versione migliorata del </a:t>
            </a:r>
            <a:r>
              <a:rPr lang="it-IT" sz="1600" dirty="0" err="1" smtClean="0">
                <a:solidFill>
                  <a:schemeClr val="bg1"/>
                </a:solidFill>
              </a:rPr>
              <a:t>front-end</a:t>
            </a:r>
            <a:r>
              <a:rPr lang="it-IT" sz="1600" dirty="0" smtClean="0">
                <a:solidFill>
                  <a:schemeClr val="bg1"/>
                </a:solidFill>
              </a:rPr>
              <a:t> sulla base dei risultati conseguiti nel corso del 2018</a:t>
            </a:r>
          </a:p>
          <a:p>
            <a:pPr marL="342900" indent="-342900">
              <a:buFont typeface="Arial" pitchFamily="34" charset="0"/>
              <a:buChar char="•"/>
            </a:pPr>
            <a:endParaRPr lang="it-IT" sz="1600" dirty="0">
              <a:solidFill>
                <a:schemeClr val="bg1"/>
              </a:solidFill>
            </a:endParaRPr>
          </a:p>
        </p:txBody>
      </p:sp>
      <p:sp>
        <p:nvSpPr>
          <p:cNvPr id="15" name="TextBox 6"/>
          <p:cNvSpPr txBox="1"/>
          <p:nvPr/>
        </p:nvSpPr>
        <p:spPr>
          <a:xfrm>
            <a:off x="179512" y="5517232"/>
            <a:ext cx="8424936" cy="1077218"/>
          </a:xfrm>
          <a:prstGeom prst="rect">
            <a:avLst/>
          </a:prstGeom>
          <a:noFill/>
        </p:spPr>
        <p:txBody>
          <a:bodyPr wrap="square" rtlCol="0">
            <a:spAutoFit/>
          </a:bodyPr>
          <a:lstStyle/>
          <a:p>
            <a:r>
              <a:rPr lang="it-IT" sz="1600" b="1" dirty="0" smtClean="0">
                <a:solidFill>
                  <a:schemeClr val="bg1"/>
                </a:solidFill>
              </a:rPr>
              <a:t>2018+  </a:t>
            </a:r>
            <a:r>
              <a:rPr lang="it-IT" sz="1600" dirty="0" smtClean="0">
                <a:solidFill>
                  <a:schemeClr val="bg1"/>
                </a:solidFill>
              </a:rPr>
              <a:t>Oltre alla prosecuzione del coordinamento </a:t>
            </a:r>
            <a:r>
              <a:rPr lang="it-IT" sz="1600" dirty="0">
                <a:solidFill>
                  <a:schemeClr val="bg1"/>
                </a:solidFill>
              </a:rPr>
              <a:t>e consulenza </a:t>
            </a:r>
            <a:r>
              <a:rPr lang="it-IT" sz="1600" dirty="0" smtClean="0">
                <a:solidFill>
                  <a:schemeClr val="bg1"/>
                </a:solidFill>
              </a:rPr>
              <a:t>relativamente al sistema </a:t>
            </a:r>
            <a:r>
              <a:rPr lang="it-IT" sz="1600" dirty="0">
                <a:solidFill>
                  <a:schemeClr val="bg1"/>
                </a:solidFill>
              </a:rPr>
              <a:t>spettroscopico di </a:t>
            </a:r>
            <a:r>
              <a:rPr lang="it-IT" sz="1600" dirty="0" smtClean="0">
                <a:solidFill>
                  <a:schemeClr val="bg1"/>
                </a:solidFill>
              </a:rPr>
              <a:t>misura (laser</a:t>
            </a:r>
            <a:r>
              <a:rPr lang="it-IT" sz="1600" dirty="0">
                <a:solidFill>
                  <a:schemeClr val="bg1"/>
                </a:solidFill>
              </a:rPr>
              <a:t>; cavità ottica; percorso </a:t>
            </a:r>
            <a:r>
              <a:rPr lang="it-IT" sz="1600" dirty="0" smtClean="0">
                <a:solidFill>
                  <a:schemeClr val="bg1"/>
                </a:solidFill>
              </a:rPr>
              <a:t>ottico/target) e alla sua integrazione presso il port di misura a RAL (Didcot, UK), per quanto concerne le attività di sviluppo dell’elettronica di controllo dei rivelatori:</a:t>
            </a:r>
            <a:endParaRPr lang="it-IT" sz="1600" dirty="0">
              <a:solidFill>
                <a:schemeClr val="bg1"/>
              </a:solidFill>
            </a:endParaRPr>
          </a:p>
        </p:txBody>
      </p:sp>
    </p:spTree>
    <p:extLst>
      <p:ext uri="{BB962C8B-B14F-4D97-AF65-F5344CB8AC3E}">
        <p14:creationId xmlns:p14="http://schemas.microsoft.com/office/powerpoint/2010/main" val="56929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7271"/>
            <a:ext cx="8640960" cy="1261884"/>
          </a:xfrm>
          <a:prstGeom prst="rect">
            <a:avLst/>
          </a:prstGeom>
          <a:noFill/>
        </p:spPr>
        <p:txBody>
          <a:bodyPr wrap="square" rtlCol="0">
            <a:spAutoFit/>
          </a:bodyPr>
          <a:lstStyle/>
          <a:p>
            <a:r>
              <a:rPr lang="en-US" sz="4400" b="1" dirty="0">
                <a:solidFill>
                  <a:srgbClr val="FFFF00"/>
                </a:solidFill>
              </a:rPr>
              <a:t>FOOT</a:t>
            </a:r>
          </a:p>
          <a:p>
            <a:r>
              <a:rPr lang="en-US" sz="1600" b="1" dirty="0" err="1">
                <a:solidFill>
                  <a:schemeClr val="bg1"/>
                </a:solidFill>
              </a:rPr>
              <a:t>Responsabili</a:t>
            </a:r>
            <a:r>
              <a:rPr lang="en-US" sz="1600" b="1" dirty="0">
                <a:solidFill>
                  <a:schemeClr val="bg1"/>
                </a:solidFill>
              </a:rPr>
              <a:t> </a:t>
            </a:r>
            <a:r>
              <a:rPr lang="en-US" sz="1600" b="1" dirty="0" err="1">
                <a:solidFill>
                  <a:schemeClr val="bg1"/>
                </a:solidFill>
              </a:rPr>
              <a:t>nazionali</a:t>
            </a:r>
            <a:r>
              <a:rPr lang="en-US" sz="1600" b="1" dirty="0">
                <a:solidFill>
                  <a:schemeClr val="bg1"/>
                </a:solidFill>
              </a:rPr>
              <a:t>: </a:t>
            </a:r>
            <a:r>
              <a:rPr lang="en-US" sz="1600" b="1" dirty="0">
                <a:solidFill>
                  <a:srgbClr val="FFFF00"/>
                </a:solidFill>
              </a:rPr>
              <a:t>V. Patera (Roma 1)</a:t>
            </a:r>
          </a:p>
          <a:p>
            <a:r>
              <a:rPr lang="en-US" sz="1600" b="1" dirty="0" err="1">
                <a:solidFill>
                  <a:schemeClr val="bg1"/>
                </a:solidFill>
              </a:rPr>
              <a:t>Responsabile</a:t>
            </a:r>
            <a:r>
              <a:rPr lang="en-US" sz="1600" b="1" dirty="0">
                <a:solidFill>
                  <a:schemeClr val="bg1"/>
                </a:solidFill>
              </a:rPr>
              <a:t> Locale:     </a:t>
            </a:r>
            <a:r>
              <a:rPr lang="en-US" sz="1600" b="1" dirty="0">
                <a:solidFill>
                  <a:srgbClr val="FFFF00"/>
                </a:solidFill>
              </a:rPr>
              <a:t>G. </a:t>
            </a:r>
            <a:r>
              <a:rPr lang="en-US" sz="1600" b="1" dirty="0" err="1">
                <a:solidFill>
                  <a:srgbClr val="FFFF00"/>
                </a:solidFill>
              </a:rPr>
              <a:t>Battistoni</a:t>
            </a:r>
            <a:endParaRPr lang="en-US" sz="1600" b="1" dirty="0">
              <a:solidFill>
                <a:schemeClr val="bg1"/>
              </a:solidFill>
            </a:endParaRPr>
          </a:p>
        </p:txBody>
      </p:sp>
      <p:sp>
        <p:nvSpPr>
          <p:cNvPr id="3" name="TextBox 2"/>
          <p:cNvSpPr txBox="1"/>
          <p:nvPr/>
        </p:nvSpPr>
        <p:spPr>
          <a:xfrm>
            <a:off x="7072571" y="1825853"/>
            <a:ext cx="1873019" cy="3693319"/>
          </a:xfrm>
          <a:prstGeom prst="rect">
            <a:avLst/>
          </a:prstGeom>
          <a:noFill/>
          <a:ln>
            <a:solidFill>
              <a:schemeClr val="bg1"/>
            </a:solidFill>
          </a:ln>
        </p:spPr>
        <p:txBody>
          <a:bodyPr wrap="square" rtlCol="0">
            <a:spAutoFit/>
          </a:bodyPr>
          <a:lstStyle/>
          <a:p>
            <a:pPr algn="ctr"/>
            <a:r>
              <a:rPr lang="en-US" b="1" dirty="0" err="1">
                <a:solidFill>
                  <a:schemeClr val="bg1"/>
                </a:solidFill>
              </a:rPr>
              <a:t>Sigla</a:t>
            </a:r>
            <a:r>
              <a:rPr lang="en-US" b="1" dirty="0">
                <a:solidFill>
                  <a:schemeClr val="bg1"/>
                </a:solidFill>
              </a:rPr>
              <a:t> Milano</a:t>
            </a:r>
          </a:p>
          <a:p>
            <a:endParaRPr lang="en-US" b="1" dirty="0">
              <a:solidFill>
                <a:schemeClr val="bg1"/>
              </a:solidFill>
            </a:endParaRPr>
          </a:p>
          <a:p>
            <a:r>
              <a:rPr lang="en-US" b="1" dirty="0">
                <a:solidFill>
                  <a:schemeClr val="bg1"/>
                </a:solidFill>
              </a:rPr>
              <a:t>FTE =  </a:t>
            </a:r>
            <a:r>
              <a:rPr lang="en-US" b="1" dirty="0">
                <a:solidFill>
                  <a:srgbClr val="FFFF00"/>
                </a:solidFill>
              </a:rPr>
              <a:t>2.3</a:t>
            </a:r>
          </a:p>
          <a:p>
            <a:r>
              <a:rPr lang="en-US" b="1" dirty="0">
                <a:solidFill>
                  <a:schemeClr val="bg1"/>
                </a:solidFill>
              </a:rPr>
              <a:t>G. </a:t>
            </a:r>
            <a:r>
              <a:rPr lang="en-US" b="1" dirty="0" err="1">
                <a:solidFill>
                  <a:schemeClr val="bg1"/>
                </a:solidFill>
              </a:rPr>
              <a:t>Battistoni</a:t>
            </a:r>
            <a:r>
              <a:rPr lang="en-US" b="1" dirty="0">
                <a:solidFill>
                  <a:schemeClr val="bg1"/>
                </a:solidFill>
              </a:rPr>
              <a:t> </a:t>
            </a:r>
            <a:r>
              <a:rPr lang="en-US" b="1" dirty="0">
                <a:solidFill>
                  <a:srgbClr val="FFFF00"/>
                </a:solidFill>
              </a:rPr>
              <a:t>50%</a:t>
            </a:r>
          </a:p>
          <a:p>
            <a:r>
              <a:rPr lang="en-US" b="1" dirty="0">
                <a:solidFill>
                  <a:schemeClr val="bg1"/>
                </a:solidFill>
              </a:rPr>
              <a:t>I. </a:t>
            </a:r>
            <a:r>
              <a:rPr lang="en-US" b="1" dirty="0" err="1">
                <a:solidFill>
                  <a:schemeClr val="bg1"/>
                </a:solidFill>
              </a:rPr>
              <a:t>Mattei</a:t>
            </a:r>
            <a:r>
              <a:rPr lang="en-US" b="1" dirty="0">
                <a:solidFill>
                  <a:schemeClr val="bg1"/>
                </a:solidFill>
              </a:rPr>
              <a:t>        </a:t>
            </a:r>
            <a:r>
              <a:rPr lang="en-US" b="1" dirty="0">
                <a:solidFill>
                  <a:srgbClr val="FFFF00"/>
                </a:solidFill>
              </a:rPr>
              <a:t>70%</a:t>
            </a:r>
          </a:p>
          <a:p>
            <a:r>
              <a:rPr lang="en-US" b="1" dirty="0">
                <a:solidFill>
                  <a:schemeClr val="bg1"/>
                </a:solidFill>
              </a:rPr>
              <a:t>Y. Dong        </a:t>
            </a:r>
            <a:r>
              <a:rPr lang="en-US" b="1" dirty="0">
                <a:solidFill>
                  <a:srgbClr val="FFFF00"/>
                </a:solidFill>
              </a:rPr>
              <a:t>100%</a:t>
            </a:r>
          </a:p>
          <a:p>
            <a:r>
              <a:rPr lang="en-US" b="1" dirty="0">
                <a:solidFill>
                  <a:schemeClr val="bg1"/>
                </a:solidFill>
              </a:rPr>
              <a:t>S. Brambilla  </a:t>
            </a:r>
            <a:r>
              <a:rPr lang="en-US" b="1" dirty="0">
                <a:solidFill>
                  <a:srgbClr val="FFFF00"/>
                </a:solidFill>
              </a:rPr>
              <a:t>10%</a:t>
            </a:r>
          </a:p>
          <a:p>
            <a:endParaRPr lang="en-US" b="1" dirty="0">
              <a:solidFill>
                <a:schemeClr val="bg1"/>
              </a:solidFill>
            </a:endParaRPr>
          </a:p>
          <a:p>
            <a:r>
              <a:rPr lang="en-US" b="1" dirty="0">
                <a:solidFill>
                  <a:schemeClr val="bg1"/>
                </a:solidFill>
              </a:rPr>
              <a:t>Tot. </a:t>
            </a:r>
            <a:r>
              <a:rPr lang="en-US" b="1" dirty="0">
                <a:solidFill>
                  <a:srgbClr val="FFFF00"/>
                </a:solidFill>
              </a:rPr>
              <a:t>4</a:t>
            </a:r>
            <a:r>
              <a:rPr lang="en-US" b="1" dirty="0">
                <a:solidFill>
                  <a:schemeClr val="bg1"/>
                </a:solidFill>
              </a:rPr>
              <a:t> </a:t>
            </a:r>
            <a:r>
              <a:rPr lang="en-US" b="1" dirty="0" err="1">
                <a:solidFill>
                  <a:schemeClr val="bg1"/>
                </a:solidFill>
              </a:rPr>
              <a:t>persone</a:t>
            </a:r>
            <a:endParaRPr lang="en-US" b="1" dirty="0">
              <a:solidFill>
                <a:schemeClr val="bg1"/>
              </a:solidFill>
            </a:endParaRPr>
          </a:p>
          <a:p>
            <a:endParaRPr lang="en-US" b="1" dirty="0">
              <a:solidFill>
                <a:schemeClr val="bg1"/>
              </a:solidFill>
            </a:endParaRPr>
          </a:p>
          <a:p>
            <a:r>
              <a:rPr lang="en-US" b="1" dirty="0" err="1">
                <a:solidFill>
                  <a:schemeClr val="bg1"/>
                </a:solidFill>
              </a:rPr>
              <a:t>Ricercatori</a:t>
            </a:r>
            <a:r>
              <a:rPr lang="en-US" b="1" dirty="0">
                <a:solidFill>
                  <a:schemeClr val="bg1"/>
                </a:solidFill>
              </a:rPr>
              <a:t> </a:t>
            </a:r>
            <a:r>
              <a:rPr lang="en-US" b="1" dirty="0">
                <a:solidFill>
                  <a:srgbClr val="FFFF00"/>
                </a:solidFill>
              </a:rPr>
              <a:t>1</a:t>
            </a:r>
            <a:endParaRPr lang="en-US" b="1" dirty="0">
              <a:solidFill>
                <a:schemeClr val="bg1"/>
              </a:solidFill>
            </a:endParaRPr>
          </a:p>
          <a:p>
            <a:r>
              <a:rPr lang="en-US" b="1" dirty="0" err="1">
                <a:solidFill>
                  <a:schemeClr val="bg1"/>
                </a:solidFill>
              </a:rPr>
              <a:t>Tecnologi</a:t>
            </a:r>
            <a:r>
              <a:rPr lang="en-US" b="1" dirty="0">
                <a:solidFill>
                  <a:schemeClr val="bg1"/>
                </a:solidFill>
              </a:rPr>
              <a:t> </a:t>
            </a:r>
            <a:r>
              <a:rPr lang="en-US" b="1" dirty="0">
                <a:solidFill>
                  <a:srgbClr val="FFFF00"/>
                </a:solidFill>
              </a:rPr>
              <a:t>1</a:t>
            </a:r>
            <a:endParaRPr lang="en-US" b="1" dirty="0">
              <a:solidFill>
                <a:schemeClr val="bg1"/>
              </a:solidFill>
            </a:endParaRPr>
          </a:p>
          <a:p>
            <a:r>
              <a:rPr lang="en-US" b="1" dirty="0">
                <a:solidFill>
                  <a:schemeClr val="bg1"/>
                </a:solidFill>
              </a:rPr>
              <a:t>Ass-</a:t>
            </a:r>
            <a:r>
              <a:rPr lang="en-US" b="1" dirty="0" err="1">
                <a:solidFill>
                  <a:schemeClr val="bg1"/>
                </a:solidFill>
              </a:rPr>
              <a:t>Dott</a:t>
            </a:r>
            <a:r>
              <a:rPr lang="en-US" b="1" dirty="0">
                <a:solidFill>
                  <a:schemeClr val="bg1"/>
                </a:solidFill>
              </a:rPr>
              <a:t> </a:t>
            </a:r>
            <a:r>
              <a:rPr lang="en-US" b="1" dirty="0">
                <a:solidFill>
                  <a:srgbClr val="FFFF00"/>
                </a:solidFill>
              </a:rPr>
              <a:t>2</a:t>
            </a:r>
            <a:endParaRPr lang="en-US" b="1" dirty="0">
              <a:solidFill>
                <a:schemeClr val="bg1"/>
              </a:solidFill>
            </a:endParaRPr>
          </a:p>
        </p:txBody>
      </p:sp>
      <p:sp>
        <p:nvSpPr>
          <p:cNvPr id="4" name="TextBox 3"/>
          <p:cNvSpPr txBox="1"/>
          <p:nvPr/>
        </p:nvSpPr>
        <p:spPr>
          <a:xfrm>
            <a:off x="179512" y="1484784"/>
            <a:ext cx="6768752" cy="2862322"/>
          </a:xfrm>
          <a:prstGeom prst="rect">
            <a:avLst/>
          </a:prstGeom>
          <a:noFill/>
        </p:spPr>
        <p:txBody>
          <a:bodyPr wrap="square" rtlCol="0">
            <a:spAutoFit/>
          </a:bodyPr>
          <a:lstStyle/>
          <a:p>
            <a:r>
              <a:rPr lang="en-US" b="1" u="sng" dirty="0" err="1">
                <a:solidFill>
                  <a:schemeClr val="bg1"/>
                </a:solidFill>
              </a:rPr>
              <a:t>Programma</a:t>
            </a:r>
            <a:r>
              <a:rPr lang="en-US" b="1" u="sng" dirty="0">
                <a:solidFill>
                  <a:schemeClr val="bg1"/>
                </a:solidFill>
              </a:rPr>
              <a:t> </a:t>
            </a:r>
            <a:r>
              <a:rPr lang="en-US" b="1" u="sng" dirty="0" err="1">
                <a:solidFill>
                  <a:schemeClr val="bg1"/>
                </a:solidFill>
              </a:rPr>
              <a:t>Scientifico</a:t>
            </a:r>
            <a:r>
              <a:rPr lang="en-US" b="1" u="sng" dirty="0">
                <a:solidFill>
                  <a:schemeClr val="bg1"/>
                </a:solidFill>
              </a:rPr>
              <a:t> </a:t>
            </a:r>
            <a:r>
              <a:rPr lang="en-US" b="1" u="sng" dirty="0" err="1">
                <a:solidFill>
                  <a:schemeClr val="bg1"/>
                </a:solidFill>
              </a:rPr>
              <a:t>della</a:t>
            </a:r>
            <a:r>
              <a:rPr lang="en-US" b="1" u="sng" dirty="0">
                <a:solidFill>
                  <a:schemeClr val="bg1"/>
                </a:solidFill>
              </a:rPr>
              <a:t> </a:t>
            </a:r>
            <a:r>
              <a:rPr lang="en-US" b="1" u="sng" dirty="0" err="1">
                <a:solidFill>
                  <a:schemeClr val="bg1"/>
                </a:solidFill>
              </a:rPr>
              <a:t>sigla</a:t>
            </a:r>
            <a:r>
              <a:rPr lang="en-US" b="1" u="sng" dirty="0">
                <a:solidFill>
                  <a:schemeClr val="bg1"/>
                </a:solidFill>
              </a:rPr>
              <a:t>:</a:t>
            </a:r>
            <a:r>
              <a:rPr lang="en-US" b="1" dirty="0">
                <a:solidFill>
                  <a:schemeClr val="bg1"/>
                </a:solidFill>
              </a:rPr>
              <a:t> </a:t>
            </a:r>
            <a:endParaRPr lang="en-US" dirty="0">
              <a:solidFill>
                <a:schemeClr val="bg1"/>
              </a:solidFill>
            </a:endParaRPr>
          </a:p>
          <a:p>
            <a:r>
              <a:rPr lang="en-US" b="1" u="sng" dirty="0" err="1">
                <a:solidFill>
                  <a:srgbClr val="FFFF00"/>
                </a:solidFill>
              </a:rPr>
              <a:t>Misura</a:t>
            </a:r>
            <a:r>
              <a:rPr lang="en-US" b="1" u="sng" dirty="0">
                <a:solidFill>
                  <a:srgbClr val="FFFF00"/>
                </a:solidFill>
              </a:rPr>
              <a:t> di </a:t>
            </a:r>
            <a:r>
              <a:rPr lang="en-US" b="1" u="sng" dirty="0" err="1">
                <a:solidFill>
                  <a:srgbClr val="FFFF00"/>
                </a:solidFill>
              </a:rPr>
              <a:t>sezioni</a:t>
            </a:r>
            <a:r>
              <a:rPr lang="en-US" b="1" u="sng" dirty="0">
                <a:solidFill>
                  <a:srgbClr val="FFFF00"/>
                </a:solidFill>
              </a:rPr>
              <a:t> </a:t>
            </a:r>
            <a:r>
              <a:rPr lang="en-US" b="1" u="sng" dirty="0" err="1">
                <a:solidFill>
                  <a:srgbClr val="FFFF00"/>
                </a:solidFill>
              </a:rPr>
              <a:t>d’urto</a:t>
            </a:r>
            <a:r>
              <a:rPr lang="en-US" b="1" u="sng" dirty="0">
                <a:solidFill>
                  <a:srgbClr val="FFFF00"/>
                </a:solidFill>
              </a:rPr>
              <a:t> di </a:t>
            </a:r>
            <a:r>
              <a:rPr lang="en-US" b="1" u="sng" dirty="0" err="1">
                <a:solidFill>
                  <a:srgbClr val="FFFF00"/>
                </a:solidFill>
              </a:rPr>
              <a:t>frammentazione</a:t>
            </a:r>
            <a:r>
              <a:rPr lang="en-US" b="1" u="sng" dirty="0">
                <a:solidFill>
                  <a:srgbClr val="FFFF00"/>
                </a:solidFill>
              </a:rPr>
              <a:t> </a:t>
            </a:r>
            <a:r>
              <a:rPr lang="en-US" b="1" u="sng" dirty="0" err="1">
                <a:solidFill>
                  <a:srgbClr val="FFFF00"/>
                </a:solidFill>
              </a:rPr>
              <a:t>nucleare</a:t>
            </a:r>
            <a:r>
              <a:rPr lang="en-US" b="1" u="sng" dirty="0">
                <a:solidFill>
                  <a:srgbClr val="FFFF00"/>
                </a:solidFill>
              </a:rPr>
              <a:t> </a:t>
            </a:r>
            <a:r>
              <a:rPr lang="en-US" b="1" u="sng" dirty="0" err="1">
                <a:solidFill>
                  <a:srgbClr val="FFFF00"/>
                </a:solidFill>
              </a:rPr>
              <a:t>rilevanti</a:t>
            </a:r>
            <a:r>
              <a:rPr lang="en-US" b="1" u="sng" dirty="0">
                <a:solidFill>
                  <a:srgbClr val="FFFF00"/>
                </a:solidFill>
              </a:rPr>
              <a:t> per </a:t>
            </a:r>
            <a:r>
              <a:rPr lang="en-US" b="1" u="sng" dirty="0" err="1">
                <a:solidFill>
                  <a:srgbClr val="FFFF00"/>
                </a:solidFill>
              </a:rPr>
              <a:t>l’adroterapia</a:t>
            </a:r>
            <a:r>
              <a:rPr lang="en-US" b="1" u="sng" dirty="0">
                <a:solidFill>
                  <a:srgbClr val="FFFF00"/>
                </a:solidFill>
              </a:rPr>
              <a:t> e per la </a:t>
            </a:r>
            <a:r>
              <a:rPr lang="en-US" b="1" u="sng" dirty="0" err="1">
                <a:solidFill>
                  <a:srgbClr val="FFFF00"/>
                </a:solidFill>
              </a:rPr>
              <a:t>radioprotezione</a:t>
            </a:r>
            <a:r>
              <a:rPr lang="en-US" b="1" u="sng" dirty="0">
                <a:solidFill>
                  <a:srgbClr val="FFFF00"/>
                </a:solidFill>
              </a:rPr>
              <a:t> </a:t>
            </a:r>
            <a:r>
              <a:rPr lang="en-US" b="1" u="sng" dirty="0" err="1">
                <a:solidFill>
                  <a:srgbClr val="FFFF00"/>
                </a:solidFill>
              </a:rPr>
              <a:t>nelle</a:t>
            </a:r>
            <a:r>
              <a:rPr lang="en-US" b="1" u="sng" dirty="0">
                <a:solidFill>
                  <a:srgbClr val="FFFF00"/>
                </a:solidFill>
              </a:rPr>
              <a:t> </a:t>
            </a:r>
            <a:r>
              <a:rPr lang="en-US" b="1" u="sng" dirty="0" err="1">
                <a:solidFill>
                  <a:srgbClr val="FFFF00"/>
                </a:solidFill>
              </a:rPr>
              <a:t>missioni</a:t>
            </a:r>
            <a:r>
              <a:rPr lang="en-US" b="1" u="sng" dirty="0">
                <a:solidFill>
                  <a:srgbClr val="FFFF00"/>
                </a:solidFill>
              </a:rPr>
              <a:t> </a:t>
            </a:r>
            <a:r>
              <a:rPr lang="en-US" b="1" u="sng" dirty="0" err="1">
                <a:solidFill>
                  <a:srgbClr val="FFFF00"/>
                </a:solidFill>
              </a:rPr>
              <a:t>spaziali</a:t>
            </a:r>
            <a:endParaRPr lang="en-US" b="1" u="sng" dirty="0">
              <a:solidFill>
                <a:srgbClr val="FFFF00"/>
              </a:solidFill>
            </a:endParaRPr>
          </a:p>
          <a:p>
            <a:endParaRPr lang="en-US" b="1" u="sng" dirty="0">
              <a:solidFill>
                <a:schemeClr val="bg1"/>
              </a:solidFill>
            </a:endParaRPr>
          </a:p>
          <a:p>
            <a:r>
              <a:rPr lang="en-US" b="1" u="sng" dirty="0" err="1">
                <a:solidFill>
                  <a:schemeClr val="bg1"/>
                </a:solidFill>
              </a:rPr>
              <a:t>Attivita</a:t>
            </a:r>
            <a:r>
              <a:rPr lang="en-US" b="1" u="sng" dirty="0">
                <a:solidFill>
                  <a:schemeClr val="bg1"/>
                </a:solidFill>
              </a:rPr>
              <a:t> di R&amp;D </a:t>
            </a:r>
            <a:r>
              <a:rPr lang="en-US" b="1" u="sng" dirty="0" err="1">
                <a:solidFill>
                  <a:schemeClr val="bg1"/>
                </a:solidFill>
              </a:rPr>
              <a:t>della</a:t>
            </a:r>
            <a:r>
              <a:rPr lang="en-US" b="1" u="sng" dirty="0">
                <a:solidFill>
                  <a:schemeClr val="bg1"/>
                </a:solidFill>
              </a:rPr>
              <a:t> </a:t>
            </a:r>
            <a:r>
              <a:rPr lang="en-US" b="1" u="sng" dirty="0" err="1">
                <a:solidFill>
                  <a:schemeClr val="bg1"/>
                </a:solidFill>
              </a:rPr>
              <a:t>sigla</a:t>
            </a:r>
            <a:endParaRPr lang="en-US" b="1" u="sng" dirty="0">
              <a:solidFill>
                <a:schemeClr val="bg1"/>
              </a:solidFill>
            </a:endParaRPr>
          </a:p>
          <a:p>
            <a:r>
              <a:rPr lang="en-US" b="1" u="sng" dirty="0" err="1">
                <a:solidFill>
                  <a:srgbClr val="FFFF00"/>
                </a:solidFill>
              </a:rPr>
              <a:t>Nessuna</a:t>
            </a:r>
            <a:r>
              <a:rPr lang="en-US" b="1" u="sng" dirty="0">
                <a:solidFill>
                  <a:srgbClr val="FFFF00"/>
                </a:solidFill>
              </a:rPr>
              <a:t> in </a:t>
            </a:r>
            <a:r>
              <a:rPr lang="en-US" b="1" u="sng" dirty="0" err="1">
                <a:solidFill>
                  <a:srgbClr val="FFFF00"/>
                </a:solidFill>
              </a:rPr>
              <a:t>particolare</a:t>
            </a:r>
            <a:endParaRPr lang="en-US" b="1" u="sng" dirty="0">
              <a:solidFill>
                <a:srgbClr val="FFFF00"/>
              </a:solidFill>
            </a:endParaRPr>
          </a:p>
          <a:p>
            <a:endParaRPr lang="en-US" dirty="0">
              <a:solidFill>
                <a:schemeClr val="bg1"/>
              </a:solidFill>
              <a:sym typeface="Symbol"/>
            </a:endParaRPr>
          </a:p>
          <a:p>
            <a:r>
              <a:rPr lang="en-US" b="1" u="sng" dirty="0" err="1">
                <a:solidFill>
                  <a:schemeClr val="bg1"/>
                </a:solidFill>
                <a:sym typeface="Symbol"/>
              </a:rPr>
              <a:t>Laboratori</a:t>
            </a:r>
            <a:r>
              <a:rPr lang="en-US" b="1" u="sng" dirty="0">
                <a:solidFill>
                  <a:schemeClr val="bg1"/>
                </a:solidFill>
                <a:sym typeface="Symbol"/>
              </a:rPr>
              <a:t> per </a:t>
            </a:r>
            <a:r>
              <a:rPr lang="en-US" b="1" u="sng" dirty="0" err="1">
                <a:solidFill>
                  <a:schemeClr val="bg1"/>
                </a:solidFill>
                <a:sym typeface="Symbol"/>
              </a:rPr>
              <a:t>Misure</a:t>
            </a:r>
            <a:r>
              <a:rPr lang="en-US" b="1" u="sng" dirty="0">
                <a:solidFill>
                  <a:schemeClr val="bg1"/>
                </a:solidFill>
                <a:sym typeface="Symbol"/>
              </a:rPr>
              <a:t> </a:t>
            </a:r>
            <a:r>
              <a:rPr lang="en-US" b="1" u="sng" dirty="0" err="1">
                <a:solidFill>
                  <a:schemeClr val="bg1"/>
                </a:solidFill>
                <a:sym typeface="Symbol"/>
              </a:rPr>
              <a:t>della</a:t>
            </a:r>
            <a:r>
              <a:rPr lang="en-US" b="1" u="sng" dirty="0">
                <a:solidFill>
                  <a:schemeClr val="bg1"/>
                </a:solidFill>
                <a:sym typeface="Symbol"/>
              </a:rPr>
              <a:t> </a:t>
            </a:r>
            <a:r>
              <a:rPr lang="en-US" b="1" u="sng" dirty="0" err="1">
                <a:solidFill>
                  <a:schemeClr val="bg1"/>
                </a:solidFill>
                <a:sym typeface="Symbol"/>
              </a:rPr>
              <a:t>sigla</a:t>
            </a:r>
            <a:endParaRPr lang="it-IT" b="1" dirty="0">
              <a:solidFill>
                <a:schemeClr val="bg1"/>
              </a:solidFill>
              <a:sym typeface="Symbol"/>
            </a:endParaRPr>
          </a:p>
          <a:p>
            <a:r>
              <a:rPr lang="en-US" b="1" u="sng" dirty="0">
                <a:solidFill>
                  <a:srgbClr val="FFFF00"/>
                </a:solidFill>
              </a:rPr>
              <a:t>GSI, Heidelberg, Trento, CNAO</a:t>
            </a:r>
          </a:p>
          <a:p>
            <a:endParaRPr lang="en-US" dirty="0">
              <a:solidFill>
                <a:schemeClr val="bg1"/>
              </a:solidFill>
              <a:sym typeface="Symbol"/>
            </a:endParaRPr>
          </a:p>
        </p:txBody>
      </p:sp>
      <p:sp>
        <p:nvSpPr>
          <p:cNvPr id="5" name="Text Box 5"/>
          <p:cNvSpPr txBox="1">
            <a:spLocks noChangeArrowheads="1"/>
          </p:cNvSpPr>
          <p:nvPr/>
        </p:nvSpPr>
        <p:spPr bwMode="auto">
          <a:xfrm>
            <a:off x="35496" y="5679539"/>
            <a:ext cx="8945590" cy="1061829"/>
          </a:xfrm>
          <a:prstGeom prst="rect">
            <a:avLst/>
          </a:prstGeom>
          <a:noFill/>
          <a:ln w="9525">
            <a:noFill/>
            <a:miter lim="800000"/>
            <a:headEnd/>
            <a:tailEnd/>
          </a:ln>
          <a:effectLst/>
        </p:spPr>
        <p:txBody>
          <a:bodyPr wrap="square">
            <a:spAutoFit/>
          </a:bodyPr>
          <a:lstStyle/>
          <a:p>
            <a:pPr>
              <a:spcBef>
                <a:spcPct val="50000"/>
              </a:spcBef>
            </a:pPr>
            <a:r>
              <a:rPr lang="it-IT" b="1" u="sng" dirty="0">
                <a:solidFill>
                  <a:schemeClr val="bg1"/>
                </a:solidFill>
                <a:latin typeface="Calibri" panose="020F0502020204030204" pitchFamily="34" charset="0"/>
                <a:cs typeface="Calibri" panose="020F0502020204030204" pitchFamily="34" charset="0"/>
              </a:rPr>
              <a:t>Sezioni coinvolte</a:t>
            </a:r>
            <a:r>
              <a:rPr lang="it-IT" dirty="0">
                <a:solidFill>
                  <a:schemeClr val="bg1"/>
                </a:solidFill>
                <a:latin typeface="Calibri" panose="020F0502020204030204" pitchFamily="34" charset="0"/>
                <a:cs typeface="Calibri" panose="020F0502020204030204" pitchFamily="34" charset="0"/>
              </a:rPr>
              <a:t>: </a:t>
            </a:r>
            <a:r>
              <a:rPr lang="it-IT" b="1" dirty="0">
                <a:solidFill>
                  <a:srgbClr val="FFFF00"/>
                </a:solidFill>
                <a:latin typeface="Calibri" panose="020F0502020204030204" pitchFamily="34" charset="0"/>
                <a:cs typeface="Calibri" panose="020F0502020204030204" pitchFamily="34" charset="0"/>
              </a:rPr>
              <a:t>Roma 1, Roma 2, LNF, Napoli, Pisa, Perugia, Bologna, TIFPA, Torino, Milano. </a:t>
            </a:r>
          </a:p>
          <a:p>
            <a:pPr>
              <a:spcBef>
                <a:spcPct val="50000"/>
              </a:spcBef>
            </a:pPr>
            <a:r>
              <a:rPr lang="it-IT" b="1" u="sng" dirty="0">
                <a:solidFill>
                  <a:schemeClr val="bg1"/>
                </a:solidFill>
                <a:latin typeface="Calibri" panose="020F0502020204030204" pitchFamily="34" charset="0"/>
                <a:cs typeface="Calibri" panose="020F0502020204030204" pitchFamily="34" charset="0"/>
              </a:rPr>
              <a:t>Partecipazione internazionale</a:t>
            </a:r>
            <a:r>
              <a:rPr lang="it-IT" dirty="0">
                <a:solidFill>
                  <a:schemeClr val="bg1"/>
                </a:solidFill>
                <a:latin typeface="Calibri" panose="020F0502020204030204" pitchFamily="34" charset="0"/>
                <a:cs typeface="Calibri" panose="020F0502020204030204" pitchFamily="34" charset="0"/>
              </a:rPr>
              <a:t>: </a:t>
            </a:r>
            <a:r>
              <a:rPr lang="it-IT" b="1" dirty="0">
                <a:solidFill>
                  <a:srgbClr val="FFFF00"/>
                </a:solidFill>
                <a:latin typeface="Calibri" panose="020F0502020204030204" pitchFamily="34" charset="0"/>
                <a:cs typeface="Calibri" panose="020F0502020204030204" pitchFamily="34" charset="0"/>
              </a:rPr>
              <a:t>RWTH-Aachen, </a:t>
            </a:r>
            <a:r>
              <a:rPr lang="it-IT" b="1" dirty="0" err="1">
                <a:solidFill>
                  <a:srgbClr val="FFFF00"/>
                </a:solidFill>
                <a:latin typeface="Calibri" panose="020F0502020204030204" pitchFamily="34" charset="0"/>
                <a:cs typeface="Calibri" panose="020F0502020204030204" pitchFamily="34" charset="0"/>
              </a:rPr>
              <a:t>Univ</a:t>
            </a:r>
            <a:r>
              <a:rPr lang="it-IT" b="1" dirty="0">
                <a:solidFill>
                  <a:srgbClr val="FFFF00"/>
                </a:solidFill>
                <a:latin typeface="Calibri" panose="020F0502020204030204" pitchFamily="34" charset="0"/>
                <a:cs typeface="Calibri" panose="020F0502020204030204" pitchFamily="34" charset="0"/>
              </a:rPr>
              <a:t>. Nagoya, GSI, IPHE-Strasbourg</a:t>
            </a:r>
          </a:p>
        </p:txBody>
      </p:sp>
      <p:pic>
        <p:nvPicPr>
          <p:cNvPr id="8" name="Picture 7" descr="FOOT_logo.gif">
            <a:extLst>
              <a:ext uri="{FF2B5EF4-FFF2-40B4-BE49-F238E27FC236}">
                <a16:creationId xmlns:a16="http://schemas.microsoft.com/office/drawing/2014/main" id="{B83FF44E-A382-2743-9D55-4ECF2BD6C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044" y="188640"/>
            <a:ext cx="1487165" cy="1487165"/>
          </a:xfrm>
          <a:prstGeom prst="rect">
            <a:avLst/>
          </a:prstGeom>
          <a:solidFill>
            <a:schemeClr val="bg1"/>
          </a:solidFill>
        </p:spPr>
      </p:pic>
    </p:spTree>
    <p:extLst>
      <p:ext uri="{BB962C8B-B14F-4D97-AF65-F5344CB8AC3E}">
        <p14:creationId xmlns:p14="http://schemas.microsoft.com/office/powerpoint/2010/main" val="3605188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44624"/>
            <a:ext cx="8640960" cy="707886"/>
          </a:xfrm>
          <a:prstGeom prst="rect">
            <a:avLst/>
          </a:prstGeom>
          <a:noFill/>
        </p:spPr>
        <p:txBody>
          <a:bodyPr wrap="square" rtlCol="0">
            <a:spAutoFit/>
          </a:bodyPr>
          <a:lstStyle/>
          <a:p>
            <a:pPr algn="ctr"/>
            <a:r>
              <a:rPr lang="en-US" sz="4000" dirty="0" smtClean="0">
                <a:solidFill>
                  <a:srgbClr val="FFFF00"/>
                </a:solidFill>
              </a:rPr>
              <a:t>FOOT</a:t>
            </a:r>
            <a:endParaRPr lang="en-US" sz="4000" dirty="0">
              <a:solidFill>
                <a:srgbClr val="FFFF00"/>
              </a:solidFill>
            </a:endParaRPr>
          </a:p>
        </p:txBody>
      </p:sp>
      <p:pic>
        <p:nvPicPr>
          <p:cNvPr id="2" name="Picture 1">
            <a:extLst>
              <a:ext uri="{FF2B5EF4-FFF2-40B4-BE49-F238E27FC236}">
                <a16:creationId xmlns:a16="http://schemas.microsoft.com/office/drawing/2014/main" id="{FEBF313D-71F6-8049-8336-931F4F3628BE}"/>
              </a:ext>
            </a:extLst>
          </p:cNvPr>
          <p:cNvPicPr>
            <a:picLocks noChangeAspect="1"/>
          </p:cNvPicPr>
          <p:nvPr/>
        </p:nvPicPr>
        <p:blipFill>
          <a:blip r:embed="rId3" cstate="print"/>
          <a:stretch>
            <a:fillRect/>
          </a:stretch>
        </p:blipFill>
        <p:spPr>
          <a:xfrm>
            <a:off x="251520" y="3356992"/>
            <a:ext cx="4044110" cy="2448272"/>
          </a:xfrm>
          <a:prstGeom prst="rect">
            <a:avLst/>
          </a:prstGeom>
        </p:spPr>
      </p:pic>
      <p:sp>
        <p:nvSpPr>
          <p:cNvPr id="4" name="TextBox 3">
            <a:extLst>
              <a:ext uri="{FF2B5EF4-FFF2-40B4-BE49-F238E27FC236}">
                <a16:creationId xmlns:a16="http://schemas.microsoft.com/office/drawing/2014/main" id="{413F5EEB-D16D-5A40-AE89-7C517FDF2634}"/>
              </a:ext>
            </a:extLst>
          </p:cNvPr>
          <p:cNvSpPr txBox="1"/>
          <p:nvPr/>
        </p:nvSpPr>
        <p:spPr>
          <a:xfrm>
            <a:off x="179512" y="692696"/>
            <a:ext cx="8712968" cy="2446824"/>
          </a:xfrm>
          <a:prstGeom prst="rect">
            <a:avLst/>
          </a:prstGeom>
          <a:noFill/>
        </p:spPr>
        <p:txBody>
          <a:bodyPr wrap="square" rtlCol="0">
            <a:spAutoFit/>
          </a:bodyPr>
          <a:lstStyle/>
          <a:p>
            <a:pPr algn="just"/>
            <a:r>
              <a:rPr lang="it-IT" b="1" dirty="0">
                <a:solidFill>
                  <a:schemeClr val="bg1"/>
                </a:solidFill>
              </a:rPr>
              <a:t>L’ esperimento FOOT nasce per misurare le sezioni d’urto di frammentazione del target in </a:t>
            </a:r>
            <a:r>
              <a:rPr lang="it-IT" b="1" dirty="0" err="1">
                <a:solidFill>
                  <a:schemeClr val="bg1"/>
                </a:solidFill>
              </a:rPr>
              <a:t>protonterapia</a:t>
            </a:r>
            <a:r>
              <a:rPr lang="it-IT" b="1" dirty="0">
                <a:solidFill>
                  <a:schemeClr val="bg1"/>
                </a:solidFill>
              </a:rPr>
              <a:t> mediante l’approccio con cinematica inversa. </a:t>
            </a:r>
            <a:r>
              <a:rPr lang="it-IT" b="1" dirty="0" smtClean="0">
                <a:solidFill>
                  <a:schemeClr val="bg1"/>
                </a:solidFill>
              </a:rPr>
              <a:t>L’esperimento </a:t>
            </a:r>
            <a:r>
              <a:rPr lang="it-IT" b="1" dirty="0">
                <a:solidFill>
                  <a:schemeClr val="bg1"/>
                </a:solidFill>
              </a:rPr>
              <a:t>misurerà anche </a:t>
            </a:r>
            <a:r>
              <a:rPr lang="it-IT" b="1" dirty="0" smtClean="0">
                <a:solidFill>
                  <a:schemeClr val="bg1"/>
                </a:solidFill>
              </a:rPr>
              <a:t>sezioni </a:t>
            </a:r>
            <a:r>
              <a:rPr lang="it-IT" b="1" dirty="0">
                <a:solidFill>
                  <a:schemeClr val="bg1"/>
                </a:solidFill>
              </a:rPr>
              <a:t>d’urto di frammentazione del proiettile per la terapia con ioni in cinematica diretta. I risultati saranno utilizzati per migliorare gli attuali sistemi di Treatment Planning in adroterapia (collaborazione con la Call CSN5 </a:t>
            </a:r>
            <a:r>
              <a:rPr lang="it-IT" b="1" dirty="0" err="1">
                <a:solidFill>
                  <a:schemeClr val="bg1"/>
                </a:solidFill>
              </a:rPr>
              <a:t>MoVE-IT</a:t>
            </a:r>
            <a:r>
              <a:rPr lang="it-IT" b="1" dirty="0" smtClean="0">
                <a:solidFill>
                  <a:schemeClr val="bg1"/>
                </a:solidFill>
              </a:rPr>
              <a:t>). </a:t>
            </a:r>
            <a:r>
              <a:rPr lang="it-IT" b="1" dirty="0" err="1" smtClean="0">
                <a:solidFill>
                  <a:schemeClr val="bg1"/>
                </a:solidFill>
              </a:rPr>
              <a:t>Range</a:t>
            </a:r>
            <a:r>
              <a:rPr lang="it-IT" b="1" dirty="0" smtClean="0">
                <a:solidFill>
                  <a:schemeClr val="bg1"/>
                </a:solidFill>
              </a:rPr>
              <a:t> </a:t>
            </a:r>
            <a:r>
              <a:rPr lang="it-IT" b="1" dirty="0">
                <a:solidFill>
                  <a:schemeClr val="bg1"/>
                </a:solidFill>
              </a:rPr>
              <a:t>di energia (200-400 </a:t>
            </a:r>
            <a:r>
              <a:rPr lang="it-IT" b="1" dirty="0" err="1">
                <a:solidFill>
                  <a:schemeClr val="bg1"/>
                </a:solidFill>
              </a:rPr>
              <a:t>MeV</a:t>
            </a:r>
            <a:r>
              <a:rPr lang="it-IT" b="1" dirty="0">
                <a:solidFill>
                  <a:schemeClr val="bg1"/>
                </a:solidFill>
              </a:rPr>
              <a:t>/u)</a:t>
            </a:r>
          </a:p>
          <a:p>
            <a:pPr algn="just">
              <a:lnSpc>
                <a:spcPct val="50000"/>
              </a:lnSpc>
            </a:pPr>
            <a:endParaRPr lang="it-IT" b="1" dirty="0">
              <a:solidFill>
                <a:schemeClr val="bg1"/>
              </a:solidFill>
            </a:endParaRPr>
          </a:p>
          <a:p>
            <a:pPr algn="just"/>
            <a:r>
              <a:rPr lang="it-IT" b="1" dirty="0">
                <a:solidFill>
                  <a:schemeClr val="bg1"/>
                </a:solidFill>
              </a:rPr>
              <a:t>Utilizzato ad energie maggiori (&gt;700 </a:t>
            </a:r>
            <a:r>
              <a:rPr lang="it-IT" b="1" dirty="0" err="1">
                <a:solidFill>
                  <a:schemeClr val="bg1"/>
                </a:solidFill>
              </a:rPr>
              <a:t>MeV</a:t>
            </a:r>
            <a:r>
              <a:rPr lang="it-IT" b="1" dirty="0">
                <a:solidFill>
                  <a:schemeClr val="bg1"/>
                </a:solidFill>
              </a:rPr>
              <a:t>/u) FOOT studierà anche la frammentazione nucleare rilevante per la radioprotezione nelle missioni spaziali (</a:t>
            </a:r>
            <a:r>
              <a:rPr lang="it-IT" b="1" dirty="0" err="1">
                <a:solidFill>
                  <a:schemeClr val="bg1"/>
                </a:solidFill>
              </a:rPr>
              <a:t>grant</a:t>
            </a:r>
            <a:r>
              <a:rPr lang="it-IT" b="1" dirty="0">
                <a:solidFill>
                  <a:schemeClr val="bg1"/>
                </a:solidFill>
              </a:rPr>
              <a:t> ESA)</a:t>
            </a:r>
          </a:p>
        </p:txBody>
      </p:sp>
      <p:sp>
        <p:nvSpPr>
          <p:cNvPr id="5" name="TextBox 4">
            <a:extLst>
              <a:ext uri="{FF2B5EF4-FFF2-40B4-BE49-F238E27FC236}">
                <a16:creationId xmlns:a16="http://schemas.microsoft.com/office/drawing/2014/main" id="{5BD1BFC3-737B-6446-B8AB-4F5E8E27CA4E}"/>
              </a:ext>
            </a:extLst>
          </p:cNvPr>
          <p:cNvSpPr txBox="1"/>
          <p:nvPr/>
        </p:nvSpPr>
        <p:spPr>
          <a:xfrm>
            <a:off x="4319464" y="3284984"/>
            <a:ext cx="4824536" cy="3231654"/>
          </a:xfrm>
          <a:prstGeom prst="rect">
            <a:avLst/>
          </a:prstGeom>
          <a:noFill/>
        </p:spPr>
        <p:txBody>
          <a:bodyPr wrap="square" rtlCol="0">
            <a:spAutoFit/>
          </a:bodyPr>
          <a:lstStyle/>
          <a:p>
            <a:pPr algn="just"/>
            <a:r>
              <a:rPr lang="it-IT" sz="1700" b="1" dirty="0">
                <a:solidFill>
                  <a:schemeClr val="bg1"/>
                </a:solidFill>
              </a:rPr>
              <a:t>L’apparato sperimentale di FOOT consiste in due setup: </a:t>
            </a:r>
          </a:p>
          <a:p>
            <a:pPr marL="342900" indent="-342900" algn="just">
              <a:buAutoNum type="alphaLcParenR"/>
            </a:pPr>
            <a:r>
              <a:rPr lang="it-IT" sz="1700" b="1" dirty="0">
                <a:solidFill>
                  <a:schemeClr val="bg1"/>
                </a:solidFill>
              </a:rPr>
              <a:t>Setup con emulsioni nucleari (ECC : </a:t>
            </a:r>
            <a:r>
              <a:rPr lang="it-IT" sz="1700" b="1" dirty="0" err="1">
                <a:solidFill>
                  <a:schemeClr val="bg1"/>
                </a:solidFill>
              </a:rPr>
              <a:t>Emulsion</a:t>
            </a:r>
            <a:r>
              <a:rPr lang="it-IT" sz="1700" b="1" dirty="0">
                <a:solidFill>
                  <a:schemeClr val="bg1"/>
                </a:solidFill>
              </a:rPr>
              <a:t> </a:t>
            </a:r>
            <a:r>
              <a:rPr lang="it-IT" sz="1700" b="1" dirty="0" err="1">
                <a:solidFill>
                  <a:schemeClr val="bg1"/>
                </a:solidFill>
              </a:rPr>
              <a:t>Cloud</a:t>
            </a:r>
            <a:r>
              <a:rPr lang="it-IT" sz="1700" b="1" dirty="0">
                <a:solidFill>
                  <a:schemeClr val="bg1"/>
                </a:solidFill>
              </a:rPr>
              <a:t> </a:t>
            </a:r>
            <a:r>
              <a:rPr lang="it-IT" sz="1700" b="1" dirty="0" err="1">
                <a:solidFill>
                  <a:schemeClr val="bg1"/>
                </a:solidFill>
              </a:rPr>
              <a:t>Chamber</a:t>
            </a:r>
            <a:r>
              <a:rPr lang="it-IT" sz="1700" b="1" dirty="0">
                <a:solidFill>
                  <a:schemeClr val="bg1"/>
                </a:solidFill>
              </a:rPr>
              <a:t>, tecnica già sviluppata per </a:t>
            </a:r>
            <a:r>
              <a:rPr lang="it-IT" sz="1700" b="1" dirty="0" err="1">
                <a:solidFill>
                  <a:schemeClr val="bg1"/>
                </a:solidFill>
              </a:rPr>
              <a:t>esp</a:t>
            </a:r>
            <a:r>
              <a:rPr lang="it-IT" sz="1700" b="1" dirty="0">
                <a:solidFill>
                  <a:schemeClr val="bg1"/>
                </a:solidFill>
              </a:rPr>
              <a:t>. OPERA) </a:t>
            </a:r>
          </a:p>
          <a:p>
            <a:pPr marL="342900" indent="-342900" algn="just">
              <a:buAutoNum type="alphaLcParenR"/>
            </a:pPr>
            <a:r>
              <a:rPr lang="it-IT" sz="1700" b="1" dirty="0">
                <a:solidFill>
                  <a:schemeClr val="bg1"/>
                </a:solidFill>
              </a:rPr>
              <a:t>Setup elettronico che utilizzerà diversi tipi di </a:t>
            </a:r>
            <a:r>
              <a:rPr lang="it-IT" sz="1700" b="1" dirty="0" err="1">
                <a:solidFill>
                  <a:schemeClr val="bg1"/>
                </a:solidFill>
              </a:rPr>
              <a:t>rivleatori</a:t>
            </a:r>
            <a:r>
              <a:rPr lang="it-IT" sz="1700" b="1" dirty="0">
                <a:solidFill>
                  <a:schemeClr val="bg1"/>
                </a:solidFill>
              </a:rPr>
              <a:t>: </a:t>
            </a:r>
            <a:r>
              <a:rPr lang="it-IT" sz="1700" b="1" dirty="0" err="1">
                <a:solidFill>
                  <a:schemeClr val="bg1"/>
                </a:solidFill>
              </a:rPr>
              <a:t>drift</a:t>
            </a:r>
            <a:r>
              <a:rPr lang="it-IT" sz="1700" b="1" dirty="0">
                <a:solidFill>
                  <a:schemeClr val="bg1"/>
                </a:solidFill>
              </a:rPr>
              <a:t> </a:t>
            </a:r>
            <a:r>
              <a:rPr lang="it-IT" sz="1700" b="1" dirty="0" err="1">
                <a:solidFill>
                  <a:schemeClr val="bg1"/>
                </a:solidFill>
              </a:rPr>
              <a:t>chamber</a:t>
            </a:r>
            <a:r>
              <a:rPr lang="it-IT" sz="1700" b="1" dirty="0">
                <a:solidFill>
                  <a:schemeClr val="bg1"/>
                </a:solidFill>
              </a:rPr>
              <a:t>, </a:t>
            </a:r>
            <a:r>
              <a:rPr lang="it-IT" sz="1700" b="1" dirty="0" err="1">
                <a:solidFill>
                  <a:schemeClr val="bg1"/>
                </a:solidFill>
              </a:rPr>
              <a:t>Tracking</a:t>
            </a:r>
            <a:r>
              <a:rPr lang="it-IT" sz="1700" b="1" dirty="0">
                <a:solidFill>
                  <a:schemeClr val="bg1"/>
                </a:solidFill>
              </a:rPr>
              <a:t> ad alta precisione  in campo magnetico con pixel e </a:t>
            </a:r>
            <a:r>
              <a:rPr lang="it-IT" sz="1700" b="1" dirty="0" err="1">
                <a:solidFill>
                  <a:schemeClr val="bg1"/>
                </a:solidFill>
              </a:rPr>
              <a:t>microstrip</a:t>
            </a:r>
            <a:r>
              <a:rPr lang="it-IT" sz="1700" b="1" dirty="0">
                <a:solidFill>
                  <a:schemeClr val="bg1"/>
                </a:solidFill>
              </a:rPr>
              <a:t> al silicio, sistema TOF ad alta risoluzione con scintillatori plastici, calorimetro a cristalli BGO (accordo di massima con colla. L3/CERN)</a:t>
            </a:r>
          </a:p>
        </p:txBody>
      </p:sp>
    </p:spTree>
    <p:extLst>
      <p:ext uri="{BB962C8B-B14F-4D97-AF65-F5344CB8AC3E}">
        <p14:creationId xmlns:p14="http://schemas.microsoft.com/office/powerpoint/2010/main" val="27054073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6053</TotalTime>
  <Words>1656</Words>
  <Application>Microsoft Office PowerPoint</Application>
  <PresentationFormat>Presentazione su schermo (4:3)</PresentationFormat>
  <Paragraphs>240</Paragraphs>
  <Slides>19</Slides>
  <Notes>12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ＭＳ Ｐゴシック</vt:lpstr>
      <vt:lpstr>Arial</vt:lpstr>
      <vt:lpstr>Calibri</vt:lpstr>
      <vt:lpstr>Comic Sans MS</vt:lpstr>
      <vt:lpstr>Palatino Linotype</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Franco</dc:creator>
  <cp:lastModifiedBy>franco</cp:lastModifiedBy>
  <cp:revision>629</cp:revision>
  <dcterms:created xsi:type="dcterms:W3CDTF">2012-06-28T16:18:30Z</dcterms:created>
  <dcterms:modified xsi:type="dcterms:W3CDTF">2018-07-08T11:37:27Z</dcterms:modified>
</cp:coreProperties>
</file>