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521" r:id="rId2"/>
    <p:sldId id="522" r:id="rId3"/>
    <p:sldId id="523" r:id="rId4"/>
    <p:sldId id="526" r:id="rId5"/>
    <p:sldId id="524" r:id="rId6"/>
    <p:sldId id="525" r:id="rId7"/>
    <p:sldId id="527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7E1"/>
    <a:srgbClr val="0F3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17" autoAdjust="0"/>
    <p:restoredTop sz="94660"/>
  </p:normalViewPr>
  <p:slideViewPr>
    <p:cSldViewPr>
      <p:cViewPr varScale="1">
        <p:scale>
          <a:sx n="75" d="100"/>
          <a:sy n="75" d="100"/>
        </p:scale>
        <p:origin x="744" y="5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CA572-1F69-4FCB-AAD0-09FD9C247D6B}" type="datetimeFigureOut">
              <a:rPr lang="it-IT" smtClean="0"/>
              <a:pPr/>
              <a:t>08/07/2018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4C501-E03D-47B0-AA37-93010DBD9F9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95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C501-E03D-47B0-AA37-93010DBD9F9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939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C501-E03D-47B0-AA37-93010DBD9F9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64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C501-E03D-47B0-AA37-93010DBD9F9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093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C501-E03D-47B0-AA37-93010DBD9F9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527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C501-E03D-47B0-AA37-93010DBD9F9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07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9F8C7-48F1-40B7-A213-D2B0BFA0EBD8}" type="datetime1">
              <a:rPr lang="en-US" smtClean="0"/>
              <a:t>7/8/2018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29BE-5EB3-44A6-A3C8-92B2711C654F}" type="datetime1">
              <a:rPr lang="en-US" smtClean="0"/>
              <a:t>7/8/2018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5540F-74D2-4405-B249-9671EDD88A73}" type="datetime1">
              <a:rPr lang="en-US" smtClean="0"/>
              <a:t>7/8/2018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C245-5C83-43F7-9E08-876E7DCF7E8E}" type="datetime1">
              <a:rPr lang="en-US" smtClean="0"/>
              <a:t>7/8/2018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86F6-2F51-4BC6-AB0B-9E52133EE3BB}" type="datetime1">
              <a:rPr lang="en-US" smtClean="0"/>
              <a:t>7/8/2018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B34D3-31C1-4824-B7CA-0AF4D5118BF8}" type="datetime1">
              <a:rPr lang="en-US" smtClean="0"/>
              <a:t>7/8/2018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3BD69-93E6-4D4D-BE32-97DB5B650E6B}" type="datetime1">
              <a:rPr lang="en-US" smtClean="0"/>
              <a:t>7/8/2018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0BDC1-53E9-49D4-AC34-236571CB8E9F}" type="datetime1">
              <a:rPr lang="en-US" smtClean="0"/>
              <a:t>7/8/2018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E54D-A195-4649-96AE-2F649E7EE5FD}" type="datetime1">
              <a:rPr lang="en-US" smtClean="0"/>
              <a:t>7/8/2018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60BA7-78FC-4F68-B853-080F8B2D160B}" type="datetime1">
              <a:rPr lang="en-US" smtClean="0"/>
              <a:t>7/8/2018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8BC0-7C4B-4EB2-93CF-B0F742441EFF}" type="datetime1">
              <a:rPr lang="en-US" smtClean="0"/>
              <a:t>7/8/2018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FC364-3F8A-4848-AB9F-1F8B9FC1295B}" type="datetime1">
              <a:rPr lang="en-US" smtClean="0"/>
              <a:t>7/8/2018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em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768" y="3519006"/>
            <a:ext cx="1873019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Sigla</a:t>
            </a:r>
            <a:r>
              <a:rPr lang="en-US" b="1" dirty="0" smtClean="0">
                <a:solidFill>
                  <a:schemeClr val="bg1"/>
                </a:solidFill>
              </a:rPr>
              <a:t> Milano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FTE =  </a:t>
            </a:r>
            <a:r>
              <a:rPr lang="en-US" b="1" dirty="0" smtClean="0">
                <a:solidFill>
                  <a:srgbClr val="FFFF00"/>
                </a:solidFill>
              </a:rPr>
              <a:t>5.7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Part. </a:t>
            </a:r>
            <a:r>
              <a:rPr lang="en-US" b="1" dirty="0" smtClean="0">
                <a:solidFill>
                  <a:srgbClr val="FFFF00"/>
                </a:solidFill>
              </a:rPr>
              <a:t>45 %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Tot. </a:t>
            </a:r>
            <a:r>
              <a:rPr lang="en-US" b="1" dirty="0" smtClean="0">
                <a:solidFill>
                  <a:srgbClr val="FFFF00"/>
                </a:solidFill>
              </a:rPr>
              <a:t>13 </a:t>
            </a:r>
            <a:r>
              <a:rPr lang="en-US" b="1" dirty="0" err="1" smtClean="0">
                <a:solidFill>
                  <a:schemeClr val="bg1"/>
                </a:solidFill>
              </a:rPr>
              <a:t>persone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Ricercatori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10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chemeClr val="bg1"/>
                </a:solidFill>
              </a:rPr>
              <a:t>Tecnologi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2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Ass-</a:t>
            </a:r>
            <a:r>
              <a:rPr lang="en-US" b="1" dirty="0" err="1" smtClean="0">
                <a:solidFill>
                  <a:schemeClr val="bg1"/>
                </a:solidFill>
              </a:rPr>
              <a:t>Dott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1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773939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solidFill>
                  <a:schemeClr val="bg1"/>
                </a:solidFill>
              </a:rPr>
              <a:t>Programma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Scientifico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della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sigla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err="1" smtClean="0">
                <a:solidFill>
                  <a:srgbClr val="FFFF00"/>
                </a:solidFill>
              </a:rPr>
              <a:t>AEgIS</a:t>
            </a:r>
            <a:r>
              <a:rPr lang="en-US" b="1" dirty="0" smtClean="0">
                <a:solidFill>
                  <a:srgbClr val="FFFF00"/>
                </a:solidFill>
              </a:rPr>
              <a:t> : </a:t>
            </a:r>
            <a:r>
              <a:rPr lang="en-US" b="1" dirty="0" err="1" smtClean="0">
                <a:solidFill>
                  <a:srgbClr val="FFFF00"/>
                </a:solidFill>
              </a:rPr>
              <a:t>antihydrogen</a:t>
            </a:r>
            <a:r>
              <a:rPr lang="en-US" b="1" dirty="0" smtClean="0">
                <a:solidFill>
                  <a:srgbClr val="FFFF00"/>
                </a:solidFill>
              </a:rPr>
              <a:t> production and gravitation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QUPLAS : positron (and Ps) interferometry and gravitation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  <a:sym typeface="Symbol"/>
            </a:endParaRPr>
          </a:p>
          <a:p>
            <a:r>
              <a:rPr lang="en-US" b="1" u="sng" dirty="0" err="1" smtClean="0">
                <a:solidFill>
                  <a:schemeClr val="bg1"/>
                </a:solidFill>
                <a:sym typeface="Symbol"/>
              </a:rPr>
              <a:t>Laboratori</a:t>
            </a:r>
            <a:r>
              <a:rPr lang="en-US" b="1" u="sng" dirty="0" smtClean="0">
                <a:solidFill>
                  <a:schemeClr val="bg1"/>
                </a:solidFill>
                <a:sym typeface="Symbol"/>
              </a:rPr>
              <a:t> per </a:t>
            </a:r>
            <a:r>
              <a:rPr lang="en-US" b="1" u="sng" dirty="0" err="1" smtClean="0">
                <a:solidFill>
                  <a:schemeClr val="bg1"/>
                </a:solidFill>
                <a:sym typeface="Symbol"/>
              </a:rPr>
              <a:t>Misure</a:t>
            </a:r>
            <a:r>
              <a:rPr lang="en-US" b="1" u="sng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  <a:sym typeface="Symbol"/>
              </a:rPr>
              <a:t>della</a:t>
            </a:r>
            <a:r>
              <a:rPr lang="en-US" b="1" u="sng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  <a:sym typeface="Symbol"/>
              </a:rPr>
              <a:t>sigla</a:t>
            </a:r>
            <a:endParaRPr lang="it-IT" b="1" dirty="0" smtClean="0">
              <a:solidFill>
                <a:schemeClr val="bg1"/>
              </a:solidFill>
              <a:sym typeface="Symbol"/>
            </a:endParaRPr>
          </a:p>
          <a:p>
            <a:r>
              <a:rPr lang="en-US" b="1" dirty="0" err="1" smtClean="0">
                <a:solidFill>
                  <a:srgbClr val="FFFF00"/>
                </a:solidFill>
              </a:rPr>
              <a:t>AEgIS</a:t>
            </a:r>
            <a:r>
              <a:rPr lang="en-US" b="1" dirty="0" smtClean="0">
                <a:solidFill>
                  <a:srgbClr val="FFFF00"/>
                </a:solidFill>
              </a:rPr>
              <a:t> : CERN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QUPLAS : L-NESS of the </a:t>
            </a:r>
            <a:r>
              <a:rPr lang="en-US" b="1" dirty="0" err="1" smtClean="0">
                <a:solidFill>
                  <a:srgbClr val="FFFF00"/>
                </a:solidFill>
              </a:rPr>
              <a:t>Politecnico</a:t>
            </a:r>
            <a:r>
              <a:rPr lang="en-US" b="1" dirty="0" smtClean="0">
                <a:solidFill>
                  <a:srgbClr val="FFFF00"/>
                </a:solidFill>
              </a:rPr>
              <a:t> in Como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9512" y="6237312"/>
            <a:ext cx="8784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u="sng" dirty="0">
                <a:solidFill>
                  <a:schemeClr val="bg1"/>
                </a:solidFill>
                <a:latin typeface="Comic Sans MS" pitchFamily="66" charset="0"/>
              </a:rPr>
              <a:t>Sezioni coinvolte</a:t>
            </a:r>
            <a:r>
              <a:rPr lang="it-IT" dirty="0" smtClean="0">
                <a:solidFill>
                  <a:schemeClr val="bg1"/>
                </a:solidFill>
                <a:latin typeface="Comic Sans MS" pitchFamily="66" charset="0"/>
              </a:rPr>
              <a:t>: Milano, Genova, Pavia-Brescia, </a:t>
            </a:r>
            <a:r>
              <a:rPr lang="it-IT" dirty="0" err="1" smtClean="0">
                <a:solidFill>
                  <a:schemeClr val="bg1"/>
                </a:solidFill>
                <a:latin typeface="Comic Sans MS" pitchFamily="66" charset="0"/>
              </a:rPr>
              <a:t>Tifpa</a:t>
            </a:r>
            <a:endParaRPr lang="it-IT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50" y="217493"/>
            <a:ext cx="5468796" cy="30761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67271"/>
            <a:ext cx="86409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</a:rPr>
              <a:t>AEgIS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endParaRPr lang="en-US" sz="4400" b="1" dirty="0">
              <a:solidFill>
                <a:srgbClr val="FFFF00"/>
              </a:solidFill>
            </a:endParaRPr>
          </a:p>
          <a:p>
            <a:r>
              <a:rPr lang="en-US" sz="4400" b="1" dirty="0" smtClean="0">
                <a:solidFill>
                  <a:srgbClr val="FFFF00"/>
                </a:solidFill>
              </a:rPr>
              <a:t>QUPLAS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Responsabili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nazionali</a:t>
            </a:r>
            <a:r>
              <a:rPr lang="en-US" sz="1600" b="1" dirty="0" smtClean="0">
                <a:solidFill>
                  <a:schemeClr val="bg1"/>
                </a:solidFill>
              </a:rPr>
              <a:t>: </a:t>
            </a:r>
            <a:r>
              <a:rPr lang="en-US" sz="1600" b="1" dirty="0" smtClean="0">
                <a:solidFill>
                  <a:srgbClr val="FFFF00"/>
                </a:solidFill>
              </a:rPr>
              <a:t>G. </a:t>
            </a:r>
            <a:r>
              <a:rPr lang="en-US" sz="1600" b="1" dirty="0" err="1" smtClean="0">
                <a:solidFill>
                  <a:srgbClr val="FFFF00"/>
                </a:solidFill>
              </a:rPr>
              <a:t>Testera</a:t>
            </a:r>
            <a:endParaRPr lang="en-US" sz="1600" b="1" dirty="0" smtClean="0">
              <a:solidFill>
                <a:srgbClr val="FFFF00"/>
              </a:solidFill>
            </a:endParaRP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Responsabile</a:t>
            </a:r>
            <a:r>
              <a:rPr lang="en-US" sz="1600" b="1" dirty="0" smtClean="0">
                <a:solidFill>
                  <a:schemeClr val="bg1"/>
                </a:solidFill>
              </a:rPr>
              <a:t> Locale: 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   </a:t>
            </a:r>
            <a:r>
              <a:rPr lang="en-US" sz="1600" b="1" dirty="0" smtClean="0">
                <a:solidFill>
                  <a:srgbClr val="FFFF00"/>
                </a:solidFill>
              </a:rPr>
              <a:t>M. </a:t>
            </a:r>
            <a:r>
              <a:rPr lang="en-US" sz="1600" b="1" dirty="0" err="1" smtClean="0">
                <a:solidFill>
                  <a:srgbClr val="FFFF00"/>
                </a:solidFill>
              </a:rPr>
              <a:t>Giammarchi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43B4-83D0-4E30-A550-D0AE26737CCB}" type="datetime1">
              <a:rPr lang="en-US" smtClean="0"/>
              <a:t>7/8/2018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18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/>
        </p:nvSpPr>
        <p:spPr>
          <a:xfrm>
            <a:off x="251520" y="18864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</a:rPr>
              <a:t>AEgIS</a:t>
            </a:r>
            <a:r>
              <a:rPr lang="en-US" sz="4400" dirty="0" smtClean="0">
                <a:solidFill>
                  <a:srgbClr val="FFFF00"/>
                </a:solidFill>
              </a:rPr>
              <a:t> al CERN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64840" y="1258243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Milestone</a:t>
            </a:r>
            <a:r>
              <a:rPr lang="it-IT" dirty="0" smtClean="0">
                <a:solidFill>
                  <a:schemeClr val="bg1"/>
                </a:solidFill>
              </a:rPr>
              <a:t> :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1488" y="198884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Last </a:t>
            </a:r>
            <a:r>
              <a:rPr lang="it-IT" dirty="0" err="1" smtClean="0">
                <a:solidFill>
                  <a:schemeClr val="bg1"/>
                </a:solidFill>
              </a:rPr>
              <a:t>year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run</a:t>
            </a:r>
            <a:r>
              <a:rPr lang="it-IT" dirty="0" smtClean="0">
                <a:solidFill>
                  <a:schemeClr val="bg1"/>
                </a:solidFill>
              </a:rPr>
              <a:t>: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1488" y="463903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This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run</a:t>
            </a:r>
            <a:r>
              <a:rPr lang="it-IT" dirty="0" smtClean="0">
                <a:solidFill>
                  <a:schemeClr val="bg1"/>
                </a:solidFill>
              </a:rPr>
              <a:t> :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576906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chemeClr val="bg1"/>
                </a:solidFill>
              </a:rPr>
              <a:t>Antiproton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run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now</a:t>
            </a:r>
            <a:r>
              <a:rPr lang="it-IT" dirty="0" smtClean="0">
                <a:solidFill>
                  <a:schemeClr val="bg1"/>
                </a:solidFill>
              </a:rPr>
              <a:t>!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052736"/>
            <a:ext cx="6803737" cy="86409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2018234"/>
            <a:ext cx="6219725" cy="8190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252218" y="2427734"/>
            <a:ext cx="270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JINST 12 (2017) P04021  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202" y="2934168"/>
            <a:ext cx="6110776" cy="672028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222873" y="3240878"/>
            <a:ext cx="270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NIM B 407 (2017) 55 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0537" y="3670483"/>
            <a:ext cx="6406106" cy="78348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5252218" y="4084631"/>
            <a:ext cx="306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Eur</a:t>
            </a:r>
            <a:r>
              <a:rPr lang="it-IT" dirty="0" smtClean="0"/>
              <a:t>. </a:t>
            </a:r>
            <a:r>
              <a:rPr lang="it-IT" dirty="0" err="1" smtClean="0"/>
              <a:t>Phys</a:t>
            </a:r>
            <a:r>
              <a:rPr lang="it-IT" dirty="0" smtClean="0"/>
              <a:t>. </a:t>
            </a:r>
            <a:r>
              <a:rPr lang="it-IT" dirty="0" err="1" smtClean="0"/>
              <a:t>Jou</a:t>
            </a:r>
            <a:r>
              <a:rPr lang="it-IT" dirty="0" smtClean="0"/>
              <a:t>. D (2018) 72 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8144" y="4590885"/>
            <a:ext cx="3095262" cy="206943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525" y="5077932"/>
            <a:ext cx="5390603" cy="321750"/>
          </a:xfrm>
          <a:prstGeom prst="rect">
            <a:avLst/>
          </a:prstGeom>
        </p:spPr>
      </p:pic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20060-A9AC-4180-A225-CFFE378CA7A2}" type="datetime1">
              <a:rPr lang="en-US" smtClean="0"/>
              <a:t>7/8/2018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40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/>
        </p:nvSpPr>
        <p:spPr>
          <a:xfrm>
            <a:off x="251520" y="188640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QUPLAS</a:t>
            </a:r>
          </a:p>
        </p:txBody>
      </p:sp>
      <p:pic>
        <p:nvPicPr>
          <p:cNvPr id="9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88" y="116632"/>
            <a:ext cx="4851400" cy="2968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CasellaDiTesto 3"/>
          <p:cNvSpPr txBox="1">
            <a:spLocks noChangeArrowheads="1"/>
          </p:cNvSpPr>
          <p:nvPr/>
        </p:nvSpPr>
        <p:spPr bwMode="auto">
          <a:xfrm>
            <a:off x="4381058" y="3110330"/>
            <a:ext cx="4315460" cy="5847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it-IT" altLang="en-US" sz="1600" dirty="0" smtClean="0"/>
              <a:t>S. Sala et al., J. </a:t>
            </a:r>
            <a:r>
              <a:rPr lang="it-IT" altLang="en-US" sz="1600" dirty="0" err="1" smtClean="0"/>
              <a:t>Phys</a:t>
            </a:r>
            <a:r>
              <a:rPr lang="it-IT" altLang="en-US" sz="1600" dirty="0" smtClean="0"/>
              <a:t>. B 48, 2015, 195002</a:t>
            </a:r>
          </a:p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it-IT" altLang="en-US" sz="1600" dirty="0" smtClean="0"/>
              <a:t>S. Sala et al., </a:t>
            </a:r>
            <a:r>
              <a:rPr lang="it-IT" altLang="en-US" sz="1600" dirty="0" err="1" smtClean="0"/>
              <a:t>Phys</a:t>
            </a:r>
            <a:r>
              <a:rPr lang="it-IT" altLang="en-US" sz="1600" dirty="0" smtClean="0"/>
              <a:t>. Rev. A 94, 2016, 033625 </a:t>
            </a:r>
            <a:endParaRPr lang="it-IT" altLang="en-US" sz="16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196752"/>
            <a:ext cx="33843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Talbot</a:t>
            </a:r>
            <a:r>
              <a:rPr lang="it-IT" dirty="0" smtClean="0"/>
              <a:t>- </a:t>
            </a:r>
            <a:r>
              <a:rPr lang="it-IT" dirty="0" err="1" smtClean="0"/>
              <a:t>Lau</a:t>
            </a:r>
            <a:r>
              <a:rPr lang="it-IT" dirty="0" smtClean="0"/>
              <a:t> </a:t>
            </a:r>
            <a:r>
              <a:rPr lang="it-IT" dirty="0" err="1" smtClean="0"/>
              <a:t>Interferometer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4545" y="2744332"/>
            <a:ext cx="4536506" cy="302552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807261" y="4807351"/>
            <a:ext cx="338437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Validazione del rivelatore per il fascio di L-NESS</a:t>
            </a:r>
            <a:endParaRPr lang="it-IT" dirty="0"/>
          </a:p>
        </p:txBody>
      </p:sp>
      <p:sp>
        <p:nvSpPr>
          <p:cNvPr id="15" name="CasellaDiTesto 3"/>
          <p:cNvSpPr txBox="1">
            <a:spLocks noChangeArrowheads="1"/>
          </p:cNvSpPr>
          <p:nvPr/>
        </p:nvSpPr>
        <p:spPr bwMode="auto">
          <a:xfrm>
            <a:off x="4499992" y="5467126"/>
            <a:ext cx="3998913" cy="3381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it-IT" altLang="en-US" sz="1600"/>
              <a:t>S. Aghion et al., JINST 8 (2013) P08013.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6D842-9EFC-474F-A515-7516C6ED29DB}" type="datetime1">
              <a:rPr lang="en-US" smtClean="0"/>
              <a:t>7/8/2018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9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6972266" cy="52292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5536" y="332656"/>
            <a:ext cx="84249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Procedure di </a:t>
            </a:r>
            <a:r>
              <a:rPr lang="it-IT" dirty="0" err="1" smtClean="0"/>
              <a:t>allineameto</a:t>
            </a:r>
            <a:r>
              <a:rPr lang="it-IT" dirty="0" smtClean="0"/>
              <a:t> rotazionale dei reticoli da 1 micron e 1.2 micron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407-5290-4743-B6A4-0344FB369926}" type="datetime1">
              <a:rPr lang="en-US" smtClean="0"/>
              <a:t>7/8/2018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8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064895" cy="453650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51520" y="548680"/>
            <a:ext cx="28803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In presa dati a L-NESS (Como)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1714-86E2-4D32-BAF9-610AEB201463}" type="datetime1">
              <a:rPr lang="en-US" smtClean="0"/>
              <a:t>7/8/2018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Aegis e Quplas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8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BED58B-ECEF-4532-B606-F7F17756F2D8}" type="datetime1">
              <a:rPr lang="en-US" altLang="en-US" sz="1400" smtClean="0"/>
              <a:t>7/8/2018</a:t>
            </a:fld>
            <a:endParaRPr lang="it-IT" altLang="en-US" sz="1400" smtClean="0"/>
          </a:p>
        </p:txBody>
      </p:sp>
      <p:sp>
        <p:nvSpPr>
          <p:cNvPr id="12291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Aegis e Quplas</a:t>
            </a:r>
            <a:endParaRPr lang="it-IT" altLang="en-US" sz="1400" smtClean="0"/>
          </a:p>
        </p:txBody>
      </p:sp>
      <p:sp>
        <p:nvSpPr>
          <p:cNvPr id="12292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42F6DD-54F3-49BF-AB97-440E0E7DA426}" type="slidenum">
              <a:rPr lang="it-IT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en-US" sz="1400" smtClean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DD11AA-A814-46CE-AC7C-B7C7FAA50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12394"/>
            <a:ext cx="4536135" cy="2530229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519CEDC3-622B-47E8-87D0-2C0270B8BE2D}"/>
              </a:ext>
            </a:extLst>
          </p:cNvPr>
          <p:cNvGrpSpPr/>
          <p:nvPr/>
        </p:nvGrpSpPr>
        <p:grpSpPr>
          <a:xfrm>
            <a:off x="2993674" y="778060"/>
            <a:ext cx="673304" cy="2147010"/>
            <a:chOff x="3760237" y="1131094"/>
            <a:chExt cx="740630" cy="2673527"/>
          </a:xfrm>
        </p:grpSpPr>
        <p:sp>
          <p:nvSpPr>
            <p:cNvPr id="25" name="Figura a mano libera: forma 9">
              <a:extLst>
                <a:ext uri="{FF2B5EF4-FFF2-40B4-BE49-F238E27FC236}">
                  <a16:creationId xmlns:a16="http://schemas.microsoft.com/office/drawing/2014/main" id="{2212AC2F-C97F-440D-ACD7-BEA1B97A7FDA}"/>
                </a:ext>
              </a:extLst>
            </p:cNvPr>
            <p:cNvSpPr/>
            <p:nvPr/>
          </p:nvSpPr>
          <p:spPr>
            <a:xfrm>
              <a:off x="3760240" y="1131094"/>
              <a:ext cx="740627" cy="545306"/>
            </a:xfrm>
            <a:custGeom>
              <a:avLst/>
              <a:gdLst>
                <a:gd name="connsiteX0" fmla="*/ 38568 w 773674"/>
                <a:gd name="connsiteY0" fmla="*/ 0 h 464344"/>
                <a:gd name="connsiteX1" fmla="*/ 102861 w 773674"/>
                <a:gd name="connsiteY1" fmla="*/ 107156 h 464344"/>
                <a:gd name="connsiteX2" fmla="*/ 436236 w 773674"/>
                <a:gd name="connsiteY2" fmla="*/ 166687 h 464344"/>
                <a:gd name="connsiteX3" fmla="*/ 738655 w 773674"/>
                <a:gd name="connsiteY3" fmla="*/ 195262 h 464344"/>
                <a:gd name="connsiteX4" fmla="*/ 693411 w 773674"/>
                <a:gd name="connsiteY4" fmla="*/ 288131 h 464344"/>
                <a:gd name="connsiteX5" fmla="*/ 79049 w 773674"/>
                <a:gd name="connsiteY5" fmla="*/ 345281 h 464344"/>
                <a:gd name="connsiteX6" fmla="*/ 468 w 773674"/>
                <a:gd name="connsiteY6" fmla="*/ 464344 h 464344"/>
                <a:gd name="connsiteX0" fmla="*/ 38568 w 773515"/>
                <a:gd name="connsiteY0" fmla="*/ 0 h 464344"/>
                <a:gd name="connsiteX1" fmla="*/ 102861 w 773515"/>
                <a:gd name="connsiteY1" fmla="*/ 107156 h 464344"/>
                <a:gd name="connsiteX2" fmla="*/ 438617 w 773515"/>
                <a:gd name="connsiteY2" fmla="*/ 157162 h 464344"/>
                <a:gd name="connsiteX3" fmla="*/ 738655 w 773515"/>
                <a:gd name="connsiteY3" fmla="*/ 195262 h 464344"/>
                <a:gd name="connsiteX4" fmla="*/ 693411 w 773515"/>
                <a:gd name="connsiteY4" fmla="*/ 288131 h 464344"/>
                <a:gd name="connsiteX5" fmla="*/ 79049 w 773515"/>
                <a:gd name="connsiteY5" fmla="*/ 345281 h 464344"/>
                <a:gd name="connsiteX6" fmla="*/ 468 w 773515"/>
                <a:gd name="connsiteY6" fmla="*/ 464344 h 464344"/>
                <a:gd name="connsiteX0" fmla="*/ 38100 w 771830"/>
                <a:gd name="connsiteY0" fmla="*/ 0 h 464344"/>
                <a:gd name="connsiteX1" fmla="*/ 102393 w 771830"/>
                <a:gd name="connsiteY1" fmla="*/ 107156 h 464344"/>
                <a:gd name="connsiteX2" fmla="*/ 438149 w 771830"/>
                <a:gd name="connsiteY2" fmla="*/ 157162 h 464344"/>
                <a:gd name="connsiteX3" fmla="*/ 738187 w 771830"/>
                <a:gd name="connsiteY3" fmla="*/ 195262 h 464344"/>
                <a:gd name="connsiteX4" fmla="*/ 692943 w 771830"/>
                <a:gd name="connsiteY4" fmla="*/ 288131 h 464344"/>
                <a:gd name="connsiteX5" fmla="*/ 100012 w 771830"/>
                <a:gd name="connsiteY5" fmla="*/ 342900 h 464344"/>
                <a:gd name="connsiteX6" fmla="*/ 0 w 771830"/>
                <a:gd name="connsiteY6" fmla="*/ 464344 h 464344"/>
                <a:gd name="connsiteX0" fmla="*/ 12845 w 746575"/>
                <a:gd name="connsiteY0" fmla="*/ 0 h 461963"/>
                <a:gd name="connsiteX1" fmla="*/ 77138 w 746575"/>
                <a:gd name="connsiteY1" fmla="*/ 107156 h 461963"/>
                <a:gd name="connsiteX2" fmla="*/ 412894 w 746575"/>
                <a:gd name="connsiteY2" fmla="*/ 157162 h 461963"/>
                <a:gd name="connsiteX3" fmla="*/ 712932 w 746575"/>
                <a:gd name="connsiteY3" fmla="*/ 195262 h 461963"/>
                <a:gd name="connsiteX4" fmla="*/ 667688 w 746575"/>
                <a:gd name="connsiteY4" fmla="*/ 288131 h 461963"/>
                <a:gd name="connsiteX5" fmla="*/ 74757 w 746575"/>
                <a:gd name="connsiteY5" fmla="*/ 342900 h 461963"/>
                <a:gd name="connsiteX6" fmla="*/ 939 w 746575"/>
                <a:gd name="connsiteY6" fmla="*/ 461963 h 461963"/>
                <a:gd name="connsiteX0" fmla="*/ 12845 w 746575"/>
                <a:gd name="connsiteY0" fmla="*/ 0 h 490538"/>
                <a:gd name="connsiteX1" fmla="*/ 77138 w 746575"/>
                <a:gd name="connsiteY1" fmla="*/ 107156 h 490538"/>
                <a:gd name="connsiteX2" fmla="*/ 412894 w 746575"/>
                <a:gd name="connsiteY2" fmla="*/ 157162 h 490538"/>
                <a:gd name="connsiteX3" fmla="*/ 712932 w 746575"/>
                <a:gd name="connsiteY3" fmla="*/ 195262 h 490538"/>
                <a:gd name="connsiteX4" fmla="*/ 667688 w 746575"/>
                <a:gd name="connsiteY4" fmla="*/ 288131 h 490538"/>
                <a:gd name="connsiteX5" fmla="*/ 74757 w 746575"/>
                <a:gd name="connsiteY5" fmla="*/ 342900 h 490538"/>
                <a:gd name="connsiteX6" fmla="*/ 939 w 746575"/>
                <a:gd name="connsiteY6" fmla="*/ 490538 h 490538"/>
                <a:gd name="connsiteX0" fmla="*/ 6897 w 740627"/>
                <a:gd name="connsiteY0" fmla="*/ 0 h 545306"/>
                <a:gd name="connsiteX1" fmla="*/ 71190 w 740627"/>
                <a:gd name="connsiteY1" fmla="*/ 107156 h 545306"/>
                <a:gd name="connsiteX2" fmla="*/ 406946 w 740627"/>
                <a:gd name="connsiteY2" fmla="*/ 157162 h 545306"/>
                <a:gd name="connsiteX3" fmla="*/ 706984 w 740627"/>
                <a:gd name="connsiteY3" fmla="*/ 195262 h 545306"/>
                <a:gd name="connsiteX4" fmla="*/ 661740 w 740627"/>
                <a:gd name="connsiteY4" fmla="*/ 288131 h 545306"/>
                <a:gd name="connsiteX5" fmla="*/ 68809 w 740627"/>
                <a:gd name="connsiteY5" fmla="*/ 342900 h 545306"/>
                <a:gd name="connsiteX6" fmla="*/ 4516 w 740627"/>
                <a:gd name="connsiteY6" fmla="*/ 545306 h 54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627" h="545306">
                  <a:moveTo>
                    <a:pt x="6897" y="0"/>
                  </a:moveTo>
                  <a:cubicBezTo>
                    <a:pt x="5904" y="39687"/>
                    <a:pt x="4515" y="80962"/>
                    <a:pt x="71190" y="107156"/>
                  </a:cubicBezTo>
                  <a:cubicBezTo>
                    <a:pt x="137865" y="133350"/>
                    <a:pt x="300980" y="142478"/>
                    <a:pt x="406946" y="157162"/>
                  </a:cubicBezTo>
                  <a:cubicBezTo>
                    <a:pt x="512912" y="171846"/>
                    <a:pt x="664518" y="173434"/>
                    <a:pt x="706984" y="195262"/>
                  </a:cubicBezTo>
                  <a:cubicBezTo>
                    <a:pt x="749450" y="217090"/>
                    <a:pt x="768102" y="263525"/>
                    <a:pt x="661740" y="288131"/>
                  </a:cubicBezTo>
                  <a:cubicBezTo>
                    <a:pt x="555378" y="312737"/>
                    <a:pt x="178346" y="300038"/>
                    <a:pt x="68809" y="342900"/>
                  </a:cubicBezTo>
                  <a:cubicBezTo>
                    <a:pt x="-40728" y="385762"/>
                    <a:pt x="16422" y="525859"/>
                    <a:pt x="4516" y="54530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26" name="Figura a mano libera: forma 10">
              <a:extLst>
                <a:ext uri="{FF2B5EF4-FFF2-40B4-BE49-F238E27FC236}">
                  <a16:creationId xmlns:a16="http://schemas.microsoft.com/office/drawing/2014/main" id="{C17FDD0E-6458-4C8D-A2F5-B541483760C9}"/>
                </a:ext>
              </a:extLst>
            </p:cNvPr>
            <p:cNvSpPr/>
            <p:nvPr/>
          </p:nvSpPr>
          <p:spPr>
            <a:xfrm>
              <a:off x="3760237" y="3259315"/>
              <a:ext cx="740627" cy="545306"/>
            </a:xfrm>
            <a:custGeom>
              <a:avLst/>
              <a:gdLst>
                <a:gd name="connsiteX0" fmla="*/ 38568 w 773674"/>
                <a:gd name="connsiteY0" fmla="*/ 0 h 464344"/>
                <a:gd name="connsiteX1" fmla="*/ 102861 w 773674"/>
                <a:gd name="connsiteY1" fmla="*/ 107156 h 464344"/>
                <a:gd name="connsiteX2" fmla="*/ 436236 w 773674"/>
                <a:gd name="connsiteY2" fmla="*/ 166687 h 464344"/>
                <a:gd name="connsiteX3" fmla="*/ 738655 w 773674"/>
                <a:gd name="connsiteY3" fmla="*/ 195262 h 464344"/>
                <a:gd name="connsiteX4" fmla="*/ 693411 w 773674"/>
                <a:gd name="connsiteY4" fmla="*/ 288131 h 464344"/>
                <a:gd name="connsiteX5" fmla="*/ 79049 w 773674"/>
                <a:gd name="connsiteY5" fmla="*/ 345281 h 464344"/>
                <a:gd name="connsiteX6" fmla="*/ 468 w 773674"/>
                <a:gd name="connsiteY6" fmla="*/ 464344 h 464344"/>
                <a:gd name="connsiteX0" fmla="*/ 38568 w 773515"/>
                <a:gd name="connsiteY0" fmla="*/ 0 h 464344"/>
                <a:gd name="connsiteX1" fmla="*/ 102861 w 773515"/>
                <a:gd name="connsiteY1" fmla="*/ 107156 h 464344"/>
                <a:gd name="connsiteX2" fmla="*/ 438617 w 773515"/>
                <a:gd name="connsiteY2" fmla="*/ 157162 h 464344"/>
                <a:gd name="connsiteX3" fmla="*/ 738655 w 773515"/>
                <a:gd name="connsiteY3" fmla="*/ 195262 h 464344"/>
                <a:gd name="connsiteX4" fmla="*/ 693411 w 773515"/>
                <a:gd name="connsiteY4" fmla="*/ 288131 h 464344"/>
                <a:gd name="connsiteX5" fmla="*/ 79049 w 773515"/>
                <a:gd name="connsiteY5" fmla="*/ 345281 h 464344"/>
                <a:gd name="connsiteX6" fmla="*/ 468 w 773515"/>
                <a:gd name="connsiteY6" fmla="*/ 464344 h 464344"/>
                <a:gd name="connsiteX0" fmla="*/ 38100 w 771830"/>
                <a:gd name="connsiteY0" fmla="*/ 0 h 464344"/>
                <a:gd name="connsiteX1" fmla="*/ 102393 w 771830"/>
                <a:gd name="connsiteY1" fmla="*/ 107156 h 464344"/>
                <a:gd name="connsiteX2" fmla="*/ 438149 w 771830"/>
                <a:gd name="connsiteY2" fmla="*/ 157162 h 464344"/>
                <a:gd name="connsiteX3" fmla="*/ 738187 w 771830"/>
                <a:gd name="connsiteY3" fmla="*/ 195262 h 464344"/>
                <a:gd name="connsiteX4" fmla="*/ 692943 w 771830"/>
                <a:gd name="connsiteY4" fmla="*/ 288131 h 464344"/>
                <a:gd name="connsiteX5" fmla="*/ 100012 w 771830"/>
                <a:gd name="connsiteY5" fmla="*/ 342900 h 464344"/>
                <a:gd name="connsiteX6" fmla="*/ 0 w 771830"/>
                <a:gd name="connsiteY6" fmla="*/ 464344 h 464344"/>
                <a:gd name="connsiteX0" fmla="*/ 12845 w 746575"/>
                <a:gd name="connsiteY0" fmla="*/ 0 h 461963"/>
                <a:gd name="connsiteX1" fmla="*/ 77138 w 746575"/>
                <a:gd name="connsiteY1" fmla="*/ 107156 h 461963"/>
                <a:gd name="connsiteX2" fmla="*/ 412894 w 746575"/>
                <a:gd name="connsiteY2" fmla="*/ 157162 h 461963"/>
                <a:gd name="connsiteX3" fmla="*/ 712932 w 746575"/>
                <a:gd name="connsiteY3" fmla="*/ 195262 h 461963"/>
                <a:gd name="connsiteX4" fmla="*/ 667688 w 746575"/>
                <a:gd name="connsiteY4" fmla="*/ 288131 h 461963"/>
                <a:gd name="connsiteX5" fmla="*/ 74757 w 746575"/>
                <a:gd name="connsiteY5" fmla="*/ 342900 h 461963"/>
                <a:gd name="connsiteX6" fmla="*/ 939 w 746575"/>
                <a:gd name="connsiteY6" fmla="*/ 461963 h 461963"/>
                <a:gd name="connsiteX0" fmla="*/ 12845 w 746575"/>
                <a:gd name="connsiteY0" fmla="*/ 0 h 490538"/>
                <a:gd name="connsiteX1" fmla="*/ 77138 w 746575"/>
                <a:gd name="connsiteY1" fmla="*/ 107156 h 490538"/>
                <a:gd name="connsiteX2" fmla="*/ 412894 w 746575"/>
                <a:gd name="connsiteY2" fmla="*/ 157162 h 490538"/>
                <a:gd name="connsiteX3" fmla="*/ 712932 w 746575"/>
                <a:gd name="connsiteY3" fmla="*/ 195262 h 490538"/>
                <a:gd name="connsiteX4" fmla="*/ 667688 w 746575"/>
                <a:gd name="connsiteY4" fmla="*/ 288131 h 490538"/>
                <a:gd name="connsiteX5" fmla="*/ 74757 w 746575"/>
                <a:gd name="connsiteY5" fmla="*/ 342900 h 490538"/>
                <a:gd name="connsiteX6" fmla="*/ 939 w 746575"/>
                <a:gd name="connsiteY6" fmla="*/ 490538 h 490538"/>
                <a:gd name="connsiteX0" fmla="*/ 6897 w 740627"/>
                <a:gd name="connsiteY0" fmla="*/ 0 h 545306"/>
                <a:gd name="connsiteX1" fmla="*/ 71190 w 740627"/>
                <a:gd name="connsiteY1" fmla="*/ 107156 h 545306"/>
                <a:gd name="connsiteX2" fmla="*/ 406946 w 740627"/>
                <a:gd name="connsiteY2" fmla="*/ 157162 h 545306"/>
                <a:gd name="connsiteX3" fmla="*/ 706984 w 740627"/>
                <a:gd name="connsiteY3" fmla="*/ 195262 h 545306"/>
                <a:gd name="connsiteX4" fmla="*/ 661740 w 740627"/>
                <a:gd name="connsiteY4" fmla="*/ 288131 h 545306"/>
                <a:gd name="connsiteX5" fmla="*/ 68809 w 740627"/>
                <a:gd name="connsiteY5" fmla="*/ 342900 h 545306"/>
                <a:gd name="connsiteX6" fmla="*/ 4516 w 740627"/>
                <a:gd name="connsiteY6" fmla="*/ 545306 h 54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627" h="545306">
                  <a:moveTo>
                    <a:pt x="6897" y="0"/>
                  </a:moveTo>
                  <a:cubicBezTo>
                    <a:pt x="5904" y="39687"/>
                    <a:pt x="4515" y="80962"/>
                    <a:pt x="71190" y="107156"/>
                  </a:cubicBezTo>
                  <a:cubicBezTo>
                    <a:pt x="137865" y="133350"/>
                    <a:pt x="300980" y="142478"/>
                    <a:pt x="406946" y="157162"/>
                  </a:cubicBezTo>
                  <a:cubicBezTo>
                    <a:pt x="512912" y="171846"/>
                    <a:pt x="664518" y="173434"/>
                    <a:pt x="706984" y="195262"/>
                  </a:cubicBezTo>
                  <a:cubicBezTo>
                    <a:pt x="749450" y="217090"/>
                    <a:pt x="768102" y="263525"/>
                    <a:pt x="661740" y="288131"/>
                  </a:cubicBezTo>
                  <a:cubicBezTo>
                    <a:pt x="555378" y="312737"/>
                    <a:pt x="178346" y="300038"/>
                    <a:pt x="68809" y="342900"/>
                  </a:cubicBezTo>
                  <a:cubicBezTo>
                    <a:pt x="-40728" y="385762"/>
                    <a:pt x="16422" y="525859"/>
                    <a:pt x="4516" y="54530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27" name="Figura a mano libera: forma 11">
              <a:extLst>
                <a:ext uri="{FF2B5EF4-FFF2-40B4-BE49-F238E27FC236}">
                  <a16:creationId xmlns:a16="http://schemas.microsoft.com/office/drawing/2014/main" id="{85A8126F-6262-4258-B65B-922E340D1FD2}"/>
                </a:ext>
              </a:extLst>
            </p:cNvPr>
            <p:cNvSpPr/>
            <p:nvPr/>
          </p:nvSpPr>
          <p:spPr>
            <a:xfrm>
              <a:off x="3760239" y="1676400"/>
              <a:ext cx="740627" cy="545306"/>
            </a:xfrm>
            <a:custGeom>
              <a:avLst/>
              <a:gdLst>
                <a:gd name="connsiteX0" fmla="*/ 38568 w 773674"/>
                <a:gd name="connsiteY0" fmla="*/ 0 h 464344"/>
                <a:gd name="connsiteX1" fmla="*/ 102861 w 773674"/>
                <a:gd name="connsiteY1" fmla="*/ 107156 h 464344"/>
                <a:gd name="connsiteX2" fmla="*/ 436236 w 773674"/>
                <a:gd name="connsiteY2" fmla="*/ 166687 h 464344"/>
                <a:gd name="connsiteX3" fmla="*/ 738655 w 773674"/>
                <a:gd name="connsiteY3" fmla="*/ 195262 h 464344"/>
                <a:gd name="connsiteX4" fmla="*/ 693411 w 773674"/>
                <a:gd name="connsiteY4" fmla="*/ 288131 h 464344"/>
                <a:gd name="connsiteX5" fmla="*/ 79049 w 773674"/>
                <a:gd name="connsiteY5" fmla="*/ 345281 h 464344"/>
                <a:gd name="connsiteX6" fmla="*/ 468 w 773674"/>
                <a:gd name="connsiteY6" fmla="*/ 464344 h 464344"/>
                <a:gd name="connsiteX0" fmla="*/ 38568 w 773515"/>
                <a:gd name="connsiteY0" fmla="*/ 0 h 464344"/>
                <a:gd name="connsiteX1" fmla="*/ 102861 w 773515"/>
                <a:gd name="connsiteY1" fmla="*/ 107156 h 464344"/>
                <a:gd name="connsiteX2" fmla="*/ 438617 w 773515"/>
                <a:gd name="connsiteY2" fmla="*/ 157162 h 464344"/>
                <a:gd name="connsiteX3" fmla="*/ 738655 w 773515"/>
                <a:gd name="connsiteY3" fmla="*/ 195262 h 464344"/>
                <a:gd name="connsiteX4" fmla="*/ 693411 w 773515"/>
                <a:gd name="connsiteY4" fmla="*/ 288131 h 464344"/>
                <a:gd name="connsiteX5" fmla="*/ 79049 w 773515"/>
                <a:gd name="connsiteY5" fmla="*/ 345281 h 464344"/>
                <a:gd name="connsiteX6" fmla="*/ 468 w 773515"/>
                <a:gd name="connsiteY6" fmla="*/ 464344 h 464344"/>
                <a:gd name="connsiteX0" fmla="*/ 38100 w 771830"/>
                <a:gd name="connsiteY0" fmla="*/ 0 h 464344"/>
                <a:gd name="connsiteX1" fmla="*/ 102393 w 771830"/>
                <a:gd name="connsiteY1" fmla="*/ 107156 h 464344"/>
                <a:gd name="connsiteX2" fmla="*/ 438149 w 771830"/>
                <a:gd name="connsiteY2" fmla="*/ 157162 h 464344"/>
                <a:gd name="connsiteX3" fmla="*/ 738187 w 771830"/>
                <a:gd name="connsiteY3" fmla="*/ 195262 h 464344"/>
                <a:gd name="connsiteX4" fmla="*/ 692943 w 771830"/>
                <a:gd name="connsiteY4" fmla="*/ 288131 h 464344"/>
                <a:gd name="connsiteX5" fmla="*/ 100012 w 771830"/>
                <a:gd name="connsiteY5" fmla="*/ 342900 h 464344"/>
                <a:gd name="connsiteX6" fmla="*/ 0 w 771830"/>
                <a:gd name="connsiteY6" fmla="*/ 464344 h 464344"/>
                <a:gd name="connsiteX0" fmla="*/ 12845 w 746575"/>
                <a:gd name="connsiteY0" fmla="*/ 0 h 461963"/>
                <a:gd name="connsiteX1" fmla="*/ 77138 w 746575"/>
                <a:gd name="connsiteY1" fmla="*/ 107156 h 461963"/>
                <a:gd name="connsiteX2" fmla="*/ 412894 w 746575"/>
                <a:gd name="connsiteY2" fmla="*/ 157162 h 461963"/>
                <a:gd name="connsiteX3" fmla="*/ 712932 w 746575"/>
                <a:gd name="connsiteY3" fmla="*/ 195262 h 461963"/>
                <a:gd name="connsiteX4" fmla="*/ 667688 w 746575"/>
                <a:gd name="connsiteY4" fmla="*/ 288131 h 461963"/>
                <a:gd name="connsiteX5" fmla="*/ 74757 w 746575"/>
                <a:gd name="connsiteY5" fmla="*/ 342900 h 461963"/>
                <a:gd name="connsiteX6" fmla="*/ 939 w 746575"/>
                <a:gd name="connsiteY6" fmla="*/ 461963 h 461963"/>
                <a:gd name="connsiteX0" fmla="*/ 12845 w 746575"/>
                <a:gd name="connsiteY0" fmla="*/ 0 h 490538"/>
                <a:gd name="connsiteX1" fmla="*/ 77138 w 746575"/>
                <a:gd name="connsiteY1" fmla="*/ 107156 h 490538"/>
                <a:gd name="connsiteX2" fmla="*/ 412894 w 746575"/>
                <a:gd name="connsiteY2" fmla="*/ 157162 h 490538"/>
                <a:gd name="connsiteX3" fmla="*/ 712932 w 746575"/>
                <a:gd name="connsiteY3" fmla="*/ 195262 h 490538"/>
                <a:gd name="connsiteX4" fmla="*/ 667688 w 746575"/>
                <a:gd name="connsiteY4" fmla="*/ 288131 h 490538"/>
                <a:gd name="connsiteX5" fmla="*/ 74757 w 746575"/>
                <a:gd name="connsiteY5" fmla="*/ 342900 h 490538"/>
                <a:gd name="connsiteX6" fmla="*/ 939 w 746575"/>
                <a:gd name="connsiteY6" fmla="*/ 490538 h 490538"/>
                <a:gd name="connsiteX0" fmla="*/ 6897 w 740627"/>
                <a:gd name="connsiteY0" fmla="*/ 0 h 545306"/>
                <a:gd name="connsiteX1" fmla="*/ 71190 w 740627"/>
                <a:gd name="connsiteY1" fmla="*/ 107156 h 545306"/>
                <a:gd name="connsiteX2" fmla="*/ 406946 w 740627"/>
                <a:gd name="connsiteY2" fmla="*/ 157162 h 545306"/>
                <a:gd name="connsiteX3" fmla="*/ 706984 w 740627"/>
                <a:gd name="connsiteY3" fmla="*/ 195262 h 545306"/>
                <a:gd name="connsiteX4" fmla="*/ 661740 w 740627"/>
                <a:gd name="connsiteY4" fmla="*/ 288131 h 545306"/>
                <a:gd name="connsiteX5" fmla="*/ 68809 w 740627"/>
                <a:gd name="connsiteY5" fmla="*/ 342900 h 545306"/>
                <a:gd name="connsiteX6" fmla="*/ 4516 w 740627"/>
                <a:gd name="connsiteY6" fmla="*/ 545306 h 54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627" h="545306">
                  <a:moveTo>
                    <a:pt x="6897" y="0"/>
                  </a:moveTo>
                  <a:cubicBezTo>
                    <a:pt x="5904" y="39687"/>
                    <a:pt x="4515" y="80962"/>
                    <a:pt x="71190" y="107156"/>
                  </a:cubicBezTo>
                  <a:cubicBezTo>
                    <a:pt x="137865" y="133350"/>
                    <a:pt x="300980" y="142478"/>
                    <a:pt x="406946" y="157162"/>
                  </a:cubicBezTo>
                  <a:cubicBezTo>
                    <a:pt x="512912" y="171846"/>
                    <a:pt x="664518" y="173434"/>
                    <a:pt x="706984" y="195262"/>
                  </a:cubicBezTo>
                  <a:cubicBezTo>
                    <a:pt x="749450" y="217090"/>
                    <a:pt x="768102" y="263525"/>
                    <a:pt x="661740" y="288131"/>
                  </a:cubicBezTo>
                  <a:cubicBezTo>
                    <a:pt x="555378" y="312737"/>
                    <a:pt x="178346" y="300038"/>
                    <a:pt x="68809" y="342900"/>
                  </a:cubicBezTo>
                  <a:cubicBezTo>
                    <a:pt x="-40728" y="385762"/>
                    <a:pt x="16422" y="525859"/>
                    <a:pt x="4516" y="54530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28" name="Figura a mano libera: forma 12">
              <a:extLst>
                <a:ext uri="{FF2B5EF4-FFF2-40B4-BE49-F238E27FC236}">
                  <a16:creationId xmlns:a16="http://schemas.microsoft.com/office/drawing/2014/main" id="{662782A1-6343-4CED-9100-10D131D014C0}"/>
                </a:ext>
              </a:extLst>
            </p:cNvPr>
            <p:cNvSpPr/>
            <p:nvPr/>
          </p:nvSpPr>
          <p:spPr>
            <a:xfrm>
              <a:off x="3760238" y="2196883"/>
              <a:ext cx="740627" cy="545306"/>
            </a:xfrm>
            <a:custGeom>
              <a:avLst/>
              <a:gdLst>
                <a:gd name="connsiteX0" fmla="*/ 38568 w 773674"/>
                <a:gd name="connsiteY0" fmla="*/ 0 h 464344"/>
                <a:gd name="connsiteX1" fmla="*/ 102861 w 773674"/>
                <a:gd name="connsiteY1" fmla="*/ 107156 h 464344"/>
                <a:gd name="connsiteX2" fmla="*/ 436236 w 773674"/>
                <a:gd name="connsiteY2" fmla="*/ 166687 h 464344"/>
                <a:gd name="connsiteX3" fmla="*/ 738655 w 773674"/>
                <a:gd name="connsiteY3" fmla="*/ 195262 h 464344"/>
                <a:gd name="connsiteX4" fmla="*/ 693411 w 773674"/>
                <a:gd name="connsiteY4" fmla="*/ 288131 h 464344"/>
                <a:gd name="connsiteX5" fmla="*/ 79049 w 773674"/>
                <a:gd name="connsiteY5" fmla="*/ 345281 h 464344"/>
                <a:gd name="connsiteX6" fmla="*/ 468 w 773674"/>
                <a:gd name="connsiteY6" fmla="*/ 464344 h 464344"/>
                <a:gd name="connsiteX0" fmla="*/ 38568 w 773515"/>
                <a:gd name="connsiteY0" fmla="*/ 0 h 464344"/>
                <a:gd name="connsiteX1" fmla="*/ 102861 w 773515"/>
                <a:gd name="connsiteY1" fmla="*/ 107156 h 464344"/>
                <a:gd name="connsiteX2" fmla="*/ 438617 w 773515"/>
                <a:gd name="connsiteY2" fmla="*/ 157162 h 464344"/>
                <a:gd name="connsiteX3" fmla="*/ 738655 w 773515"/>
                <a:gd name="connsiteY3" fmla="*/ 195262 h 464344"/>
                <a:gd name="connsiteX4" fmla="*/ 693411 w 773515"/>
                <a:gd name="connsiteY4" fmla="*/ 288131 h 464344"/>
                <a:gd name="connsiteX5" fmla="*/ 79049 w 773515"/>
                <a:gd name="connsiteY5" fmla="*/ 345281 h 464344"/>
                <a:gd name="connsiteX6" fmla="*/ 468 w 773515"/>
                <a:gd name="connsiteY6" fmla="*/ 464344 h 464344"/>
                <a:gd name="connsiteX0" fmla="*/ 38100 w 771830"/>
                <a:gd name="connsiteY0" fmla="*/ 0 h 464344"/>
                <a:gd name="connsiteX1" fmla="*/ 102393 w 771830"/>
                <a:gd name="connsiteY1" fmla="*/ 107156 h 464344"/>
                <a:gd name="connsiteX2" fmla="*/ 438149 w 771830"/>
                <a:gd name="connsiteY2" fmla="*/ 157162 h 464344"/>
                <a:gd name="connsiteX3" fmla="*/ 738187 w 771830"/>
                <a:gd name="connsiteY3" fmla="*/ 195262 h 464344"/>
                <a:gd name="connsiteX4" fmla="*/ 692943 w 771830"/>
                <a:gd name="connsiteY4" fmla="*/ 288131 h 464344"/>
                <a:gd name="connsiteX5" fmla="*/ 100012 w 771830"/>
                <a:gd name="connsiteY5" fmla="*/ 342900 h 464344"/>
                <a:gd name="connsiteX6" fmla="*/ 0 w 771830"/>
                <a:gd name="connsiteY6" fmla="*/ 464344 h 464344"/>
                <a:gd name="connsiteX0" fmla="*/ 12845 w 746575"/>
                <a:gd name="connsiteY0" fmla="*/ 0 h 461963"/>
                <a:gd name="connsiteX1" fmla="*/ 77138 w 746575"/>
                <a:gd name="connsiteY1" fmla="*/ 107156 h 461963"/>
                <a:gd name="connsiteX2" fmla="*/ 412894 w 746575"/>
                <a:gd name="connsiteY2" fmla="*/ 157162 h 461963"/>
                <a:gd name="connsiteX3" fmla="*/ 712932 w 746575"/>
                <a:gd name="connsiteY3" fmla="*/ 195262 h 461963"/>
                <a:gd name="connsiteX4" fmla="*/ 667688 w 746575"/>
                <a:gd name="connsiteY4" fmla="*/ 288131 h 461963"/>
                <a:gd name="connsiteX5" fmla="*/ 74757 w 746575"/>
                <a:gd name="connsiteY5" fmla="*/ 342900 h 461963"/>
                <a:gd name="connsiteX6" fmla="*/ 939 w 746575"/>
                <a:gd name="connsiteY6" fmla="*/ 461963 h 461963"/>
                <a:gd name="connsiteX0" fmla="*/ 12845 w 746575"/>
                <a:gd name="connsiteY0" fmla="*/ 0 h 490538"/>
                <a:gd name="connsiteX1" fmla="*/ 77138 w 746575"/>
                <a:gd name="connsiteY1" fmla="*/ 107156 h 490538"/>
                <a:gd name="connsiteX2" fmla="*/ 412894 w 746575"/>
                <a:gd name="connsiteY2" fmla="*/ 157162 h 490538"/>
                <a:gd name="connsiteX3" fmla="*/ 712932 w 746575"/>
                <a:gd name="connsiteY3" fmla="*/ 195262 h 490538"/>
                <a:gd name="connsiteX4" fmla="*/ 667688 w 746575"/>
                <a:gd name="connsiteY4" fmla="*/ 288131 h 490538"/>
                <a:gd name="connsiteX5" fmla="*/ 74757 w 746575"/>
                <a:gd name="connsiteY5" fmla="*/ 342900 h 490538"/>
                <a:gd name="connsiteX6" fmla="*/ 939 w 746575"/>
                <a:gd name="connsiteY6" fmla="*/ 490538 h 490538"/>
                <a:gd name="connsiteX0" fmla="*/ 6897 w 740627"/>
                <a:gd name="connsiteY0" fmla="*/ 0 h 545306"/>
                <a:gd name="connsiteX1" fmla="*/ 71190 w 740627"/>
                <a:gd name="connsiteY1" fmla="*/ 107156 h 545306"/>
                <a:gd name="connsiteX2" fmla="*/ 406946 w 740627"/>
                <a:gd name="connsiteY2" fmla="*/ 157162 h 545306"/>
                <a:gd name="connsiteX3" fmla="*/ 706984 w 740627"/>
                <a:gd name="connsiteY3" fmla="*/ 195262 h 545306"/>
                <a:gd name="connsiteX4" fmla="*/ 661740 w 740627"/>
                <a:gd name="connsiteY4" fmla="*/ 288131 h 545306"/>
                <a:gd name="connsiteX5" fmla="*/ 68809 w 740627"/>
                <a:gd name="connsiteY5" fmla="*/ 342900 h 545306"/>
                <a:gd name="connsiteX6" fmla="*/ 4516 w 740627"/>
                <a:gd name="connsiteY6" fmla="*/ 545306 h 54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627" h="545306">
                  <a:moveTo>
                    <a:pt x="6897" y="0"/>
                  </a:moveTo>
                  <a:cubicBezTo>
                    <a:pt x="5904" y="39687"/>
                    <a:pt x="4515" y="80962"/>
                    <a:pt x="71190" y="107156"/>
                  </a:cubicBezTo>
                  <a:cubicBezTo>
                    <a:pt x="137865" y="133350"/>
                    <a:pt x="300980" y="142478"/>
                    <a:pt x="406946" y="157162"/>
                  </a:cubicBezTo>
                  <a:cubicBezTo>
                    <a:pt x="512912" y="171846"/>
                    <a:pt x="664518" y="173434"/>
                    <a:pt x="706984" y="195262"/>
                  </a:cubicBezTo>
                  <a:cubicBezTo>
                    <a:pt x="749450" y="217090"/>
                    <a:pt x="768102" y="263525"/>
                    <a:pt x="661740" y="288131"/>
                  </a:cubicBezTo>
                  <a:cubicBezTo>
                    <a:pt x="555378" y="312737"/>
                    <a:pt x="178346" y="300038"/>
                    <a:pt x="68809" y="342900"/>
                  </a:cubicBezTo>
                  <a:cubicBezTo>
                    <a:pt x="-40728" y="385762"/>
                    <a:pt x="16422" y="525859"/>
                    <a:pt x="4516" y="54530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  <p:sp>
          <p:nvSpPr>
            <p:cNvPr id="29" name="Figura a mano libera: forma 13">
              <a:extLst>
                <a:ext uri="{FF2B5EF4-FFF2-40B4-BE49-F238E27FC236}">
                  <a16:creationId xmlns:a16="http://schemas.microsoft.com/office/drawing/2014/main" id="{A3422248-3006-48E8-9E3B-A2310EAC123D}"/>
                </a:ext>
              </a:extLst>
            </p:cNvPr>
            <p:cNvSpPr/>
            <p:nvPr/>
          </p:nvSpPr>
          <p:spPr>
            <a:xfrm>
              <a:off x="3760237" y="2732664"/>
              <a:ext cx="740627" cy="545306"/>
            </a:xfrm>
            <a:custGeom>
              <a:avLst/>
              <a:gdLst>
                <a:gd name="connsiteX0" fmla="*/ 38568 w 773674"/>
                <a:gd name="connsiteY0" fmla="*/ 0 h 464344"/>
                <a:gd name="connsiteX1" fmla="*/ 102861 w 773674"/>
                <a:gd name="connsiteY1" fmla="*/ 107156 h 464344"/>
                <a:gd name="connsiteX2" fmla="*/ 436236 w 773674"/>
                <a:gd name="connsiteY2" fmla="*/ 166687 h 464344"/>
                <a:gd name="connsiteX3" fmla="*/ 738655 w 773674"/>
                <a:gd name="connsiteY3" fmla="*/ 195262 h 464344"/>
                <a:gd name="connsiteX4" fmla="*/ 693411 w 773674"/>
                <a:gd name="connsiteY4" fmla="*/ 288131 h 464344"/>
                <a:gd name="connsiteX5" fmla="*/ 79049 w 773674"/>
                <a:gd name="connsiteY5" fmla="*/ 345281 h 464344"/>
                <a:gd name="connsiteX6" fmla="*/ 468 w 773674"/>
                <a:gd name="connsiteY6" fmla="*/ 464344 h 464344"/>
                <a:gd name="connsiteX0" fmla="*/ 38568 w 773515"/>
                <a:gd name="connsiteY0" fmla="*/ 0 h 464344"/>
                <a:gd name="connsiteX1" fmla="*/ 102861 w 773515"/>
                <a:gd name="connsiteY1" fmla="*/ 107156 h 464344"/>
                <a:gd name="connsiteX2" fmla="*/ 438617 w 773515"/>
                <a:gd name="connsiteY2" fmla="*/ 157162 h 464344"/>
                <a:gd name="connsiteX3" fmla="*/ 738655 w 773515"/>
                <a:gd name="connsiteY3" fmla="*/ 195262 h 464344"/>
                <a:gd name="connsiteX4" fmla="*/ 693411 w 773515"/>
                <a:gd name="connsiteY4" fmla="*/ 288131 h 464344"/>
                <a:gd name="connsiteX5" fmla="*/ 79049 w 773515"/>
                <a:gd name="connsiteY5" fmla="*/ 345281 h 464344"/>
                <a:gd name="connsiteX6" fmla="*/ 468 w 773515"/>
                <a:gd name="connsiteY6" fmla="*/ 464344 h 464344"/>
                <a:gd name="connsiteX0" fmla="*/ 38100 w 771830"/>
                <a:gd name="connsiteY0" fmla="*/ 0 h 464344"/>
                <a:gd name="connsiteX1" fmla="*/ 102393 w 771830"/>
                <a:gd name="connsiteY1" fmla="*/ 107156 h 464344"/>
                <a:gd name="connsiteX2" fmla="*/ 438149 w 771830"/>
                <a:gd name="connsiteY2" fmla="*/ 157162 h 464344"/>
                <a:gd name="connsiteX3" fmla="*/ 738187 w 771830"/>
                <a:gd name="connsiteY3" fmla="*/ 195262 h 464344"/>
                <a:gd name="connsiteX4" fmla="*/ 692943 w 771830"/>
                <a:gd name="connsiteY4" fmla="*/ 288131 h 464344"/>
                <a:gd name="connsiteX5" fmla="*/ 100012 w 771830"/>
                <a:gd name="connsiteY5" fmla="*/ 342900 h 464344"/>
                <a:gd name="connsiteX6" fmla="*/ 0 w 771830"/>
                <a:gd name="connsiteY6" fmla="*/ 464344 h 464344"/>
                <a:gd name="connsiteX0" fmla="*/ 12845 w 746575"/>
                <a:gd name="connsiteY0" fmla="*/ 0 h 461963"/>
                <a:gd name="connsiteX1" fmla="*/ 77138 w 746575"/>
                <a:gd name="connsiteY1" fmla="*/ 107156 h 461963"/>
                <a:gd name="connsiteX2" fmla="*/ 412894 w 746575"/>
                <a:gd name="connsiteY2" fmla="*/ 157162 h 461963"/>
                <a:gd name="connsiteX3" fmla="*/ 712932 w 746575"/>
                <a:gd name="connsiteY3" fmla="*/ 195262 h 461963"/>
                <a:gd name="connsiteX4" fmla="*/ 667688 w 746575"/>
                <a:gd name="connsiteY4" fmla="*/ 288131 h 461963"/>
                <a:gd name="connsiteX5" fmla="*/ 74757 w 746575"/>
                <a:gd name="connsiteY5" fmla="*/ 342900 h 461963"/>
                <a:gd name="connsiteX6" fmla="*/ 939 w 746575"/>
                <a:gd name="connsiteY6" fmla="*/ 461963 h 461963"/>
                <a:gd name="connsiteX0" fmla="*/ 12845 w 746575"/>
                <a:gd name="connsiteY0" fmla="*/ 0 h 490538"/>
                <a:gd name="connsiteX1" fmla="*/ 77138 w 746575"/>
                <a:gd name="connsiteY1" fmla="*/ 107156 h 490538"/>
                <a:gd name="connsiteX2" fmla="*/ 412894 w 746575"/>
                <a:gd name="connsiteY2" fmla="*/ 157162 h 490538"/>
                <a:gd name="connsiteX3" fmla="*/ 712932 w 746575"/>
                <a:gd name="connsiteY3" fmla="*/ 195262 h 490538"/>
                <a:gd name="connsiteX4" fmla="*/ 667688 w 746575"/>
                <a:gd name="connsiteY4" fmla="*/ 288131 h 490538"/>
                <a:gd name="connsiteX5" fmla="*/ 74757 w 746575"/>
                <a:gd name="connsiteY5" fmla="*/ 342900 h 490538"/>
                <a:gd name="connsiteX6" fmla="*/ 939 w 746575"/>
                <a:gd name="connsiteY6" fmla="*/ 490538 h 490538"/>
                <a:gd name="connsiteX0" fmla="*/ 6897 w 740627"/>
                <a:gd name="connsiteY0" fmla="*/ 0 h 545306"/>
                <a:gd name="connsiteX1" fmla="*/ 71190 w 740627"/>
                <a:gd name="connsiteY1" fmla="*/ 107156 h 545306"/>
                <a:gd name="connsiteX2" fmla="*/ 406946 w 740627"/>
                <a:gd name="connsiteY2" fmla="*/ 157162 h 545306"/>
                <a:gd name="connsiteX3" fmla="*/ 706984 w 740627"/>
                <a:gd name="connsiteY3" fmla="*/ 195262 h 545306"/>
                <a:gd name="connsiteX4" fmla="*/ 661740 w 740627"/>
                <a:gd name="connsiteY4" fmla="*/ 288131 h 545306"/>
                <a:gd name="connsiteX5" fmla="*/ 68809 w 740627"/>
                <a:gd name="connsiteY5" fmla="*/ 342900 h 545306"/>
                <a:gd name="connsiteX6" fmla="*/ 4516 w 740627"/>
                <a:gd name="connsiteY6" fmla="*/ 545306 h 54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627" h="545306">
                  <a:moveTo>
                    <a:pt x="6897" y="0"/>
                  </a:moveTo>
                  <a:cubicBezTo>
                    <a:pt x="5904" y="39687"/>
                    <a:pt x="4515" y="80962"/>
                    <a:pt x="71190" y="107156"/>
                  </a:cubicBezTo>
                  <a:cubicBezTo>
                    <a:pt x="137865" y="133350"/>
                    <a:pt x="300980" y="142478"/>
                    <a:pt x="406946" y="157162"/>
                  </a:cubicBezTo>
                  <a:cubicBezTo>
                    <a:pt x="512912" y="171846"/>
                    <a:pt x="664518" y="173434"/>
                    <a:pt x="706984" y="195262"/>
                  </a:cubicBezTo>
                  <a:cubicBezTo>
                    <a:pt x="749450" y="217090"/>
                    <a:pt x="768102" y="263525"/>
                    <a:pt x="661740" y="288131"/>
                  </a:cubicBezTo>
                  <a:cubicBezTo>
                    <a:pt x="555378" y="312737"/>
                    <a:pt x="178346" y="300038"/>
                    <a:pt x="68809" y="342900"/>
                  </a:cubicBezTo>
                  <a:cubicBezTo>
                    <a:pt x="-40728" y="385762"/>
                    <a:pt x="16422" y="525859"/>
                    <a:pt x="4516" y="54530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rtl="0"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t-IT"/>
            </a:p>
          </p:txBody>
        </p:sp>
      </p:grp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4A57F2E-4D9C-4D98-BF75-7EA1898DCE39}"/>
              </a:ext>
            </a:extLst>
          </p:cNvPr>
          <p:cNvCxnSpPr/>
          <p:nvPr/>
        </p:nvCxnSpPr>
        <p:spPr>
          <a:xfrm>
            <a:off x="1735062" y="2781052"/>
            <a:ext cx="1190272" cy="67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A99D67E-5194-405C-A8AA-713D20383B14}"/>
              </a:ext>
            </a:extLst>
          </p:cNvPr>
          <p:cNvCxnSpPr/>
          <p:nvPr/>
        </p:nvCxnSpPr>
        <p:spPr>
          <a:xfrm flipV="1">
            <a:off x="1060143" y="2773363"/>
            <a:ext cx="413764" cy="5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0A250B67-DD3B-4889-91C0-7C3140949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21" y="2421012"/>
            <a:ext cx="249295" cy="21213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BB1DD9F-D630-4F72-A0DB-03692AF63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49" y="2448043"/>
            <a:ext cx="388422" cy="230565"/>
          </a:xfrm>
          <a:prstGeom prst="rect">
            <a:avLst/>
          </a:prstGeom>
        </p:spPr>
      </p:pic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B8C0004C-3445-4496-806B-6CF992F4F86D}"/>
              </a:ext>
            </a:extLst>
          </p:cNvPr>
          <p:cNvSpPr/>
          <p:nvPr/>
        </p:nvSpPr>
        <p:spPr>
          <a:xfrm rot="16200000">
            <a:off x="4330653" y="970138"/>
            <a:ext cx="1949266" cy="1783555"/>
          </a:xfrm>
          <a:prstGeom prst="downArrow">
            <a:avLst/>
          </a:prstGeom>
          <a:solidFill>
            <a:srgbClr val="FFC000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/>
              <a:t>Nuclear</a:t>
            </a:r>
            <a:r>
              <a:rPr lang="it-IT" dirty="0"/>
              <a:t>  </a:t>
            </a:r>
            <a:r>
              <a:rPr lang="it-IT" dirty="0" err="1" smtClean="0"/>
              <a:t>emulsion</a:t>
            </a:r>
            <a:endParaRPr lang="it-IT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9F39D39-CFEB-41A2-A278-572F6426087C}"/>
              </a:ext>
            </a:extLst>
          </p:cNvPr>
          <p:cNvCxnSpPr/>
          <p:nvPr/>
        </p:nvCxnSpPr>
        <p:spPr>
          <a:xfrm>
            <a:off x="3761317" y="908844"/>
            <a:ext cx="0" cy="526244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DD6E5798-888A-4833-A32B-03D571BCD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702" y="1052860"/>
            <a:ext cx="527238" cy="22247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E9DFD18-0A58-4677-AD68-5C3D9077EC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9" y="3212976"/>
            <a:ext cx="2389926" cy="1749349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33EE72AD-7D6B-4A87-AC4F-106CC130F113}"/>
              </a:ext>
            </a:extLst>
          </p:cNvPr>
          <p:cNvCxnSpPr>
            <a:cxnSpLocks/>
          </p:cNvCxnSpPr>
          <p:nvPr/>
        </p:nvCxnSpPr>
        <p:spPr>
          <a:xfrm>
            <a:off x="1735061" y="2987638"/>
            <a:ext cx="371491" cy="67482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con angoli arrotondati 28">
            <a:extLst>
              <a:ext uri="{FF2B5EF4-FFF2-40B4-BE49-F238E27FC236}">
                <a16:creationId xmlns:a16="http://schemas.microsoft.com/office/drawing/2014/main" id="{CD68D17B-560A-40E5-9443-6669ABE66A57}"/>
              </a:ext>
            </a:extLst>
          </p:cNvPr>
          <p:cNvSpPr/>
          <p:nvPr/>
        </p:nvSpPr>
        <p:spPr>
          <a:xfrm>
            <a:off x="3471902" y="121606"/>
            <a:ext cx="5477025" cy="389125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b="1" dirty="0">
                <a:solidFill>
                  <a:schemeClr val="bg1"/>
                </a:solidFill>
              </a:rPr>
              <a:t>«</a:t>
            </a:r>
            <a:r>
              <a:rPr lang="it-IT" sz="2000" b="1" dirty="0" err="1">
                <a:solidFill>
                  <a:schemeClr val="bg1"/>
                </a:solidFill>
              </a:rPr>
              <a:t>Asymmetric</a:t>
            </a:r>
            <a:r>
              <a:rPr lang="it-IT" sz="2000" b="1" dirty="0">
                <a:solidFill>
                  <a:schemeClr val="bg1"/>
                </a:solidFill>
              </a:rPr>
              <a:t>» </a:t>
            </a:r>
            <a:r>
              <a:rPr lang="it-IT" sz="2000" b="1" dirty="0" err="1">
                <a:solidFill>
                  <a:schemeClr val="bg1"/>
                </a:solidFill>
              </a:rPr>
              <a:t>Talbot</a:t>
            </a:r>
            <a:r>
              <a:rPr lang="it-IT" sz="2000" b="1" dirty="0">
                <a:solidFill>
                  <a:schemeClr val="bg1"/>
                </a:solidFill>
              </a:rPr>
              <a:t>- </a:t>
            </a:r>
            <a:r>
              <a:rPr lang="it-IT" sz="2000" b="1" dirty="0" err="1">
                <a:solidFill>
                  <a:schemeClr val="bg1"/>
                </a:solidFill>
              </a:rPr>
              <a:t>Lau</a:t>
            </a:r>
            <a:r>
              <a:rPr lang="it-IT" sz="2000" b="1" dirty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interferometer</a:t>
            </a:r>
            <a:r>
              <a:rPr lang="it-IT" sz="2000" b="1" dirty="0" smtClean="0">
                <a:solidFill>
                  <a:schemeClr val="bg1"/>
                </a:solidFill>
              </a:rPr>
              <a:t>: </a:t>
            </a:r>
            <a:endParaRPr lang="it-IT" b="1" baseline="-25000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35660C9-4A69-44A1-AC10-FD05AF93B8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072" y="774244"/>
            <a:ext cx="2634335" cy="2178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Ovale 18">
            <a:extLst>
              <a:ext uri="{FF2B5EF4-FFF2-40B4-BE49-F238E27FC236}">
                <a16:creationId xmlns:a16="http://schemas.microsoft.com/office/drawing/2014/main" id="{D5D9F9A9-82D9-4030-AC7A-1D2DFC1E6AA1}"/>
              </a:ext>
            </a:extLst>
          </p:cNvPr>
          <p:cNvSpPr/>
          <p:nvPr/>
        </p:nvSpPr>
        <p:spPr>
          <a:xfrm>
            <a:off x="6853410" y="2202539"/>
            <a:ext cx="288032" cy="288032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6E6795F-AB3A-459A-A3EF-2BE351A04CA9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7046976" y="2524314"/>
            <a:ext cx="1033523" cy="59761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con angoli arrotondati 38">
            <a:extLst>
              <a:ext uri="{FF2B5EF4-FFF2-40B4-BE49-F238E27FC236}">
                <a16:creationId xmlns:a16="http://schemas.microsoft.com/office/drawing/2014/main" id="{9AC0B870-9798-4608-9C6B-A4A6C9B7BF59}"/>
              </a:ext>
            </a:extLst>
          </p:cNvPr>
          <p:cNvSpPr/>
          <p:nvPr/>
        </p:nvSpPr>
        <p:spPr>
          <a:xfrm>
            <a:off x="352097" y="4639741"/>
            <a:ext cx="2411438" cy="399917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b="1" baseline="-25000" dirty="0" err="1" smtClean="0">
                <a:solidFill>
                  <a:schemeClr val="bg1"/>
                </a:solidFill>
              </a:rPr>
              <a:t>SiNx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baseline="-25000" dirty="0" err="1" smtClean="0">
                <a:solidFill>
                  <a:schemeClr val="bg1"/>
                </a:solidFill>
              </a:rPr>
              <a:t>diffraction</a:t>
            </a:r>
            <a:r>
              <a:rPr lang="it-IT" sz="2000" b="1" baseline="-25000" dirty="0" smtClean="0">
                <a:solidFill>
                  <a:schemeClr val="bg1"/>
                </a:solidFill>
              </a:rPr>
              <a:t> </a:t>
            </a:r>
            <a:r>
              <a:rPr lang="it-IT" sz="2000" b="1" baseline="-25000" dirty="0" err="1" smtClean="0">
                <a:solidFill>
                  <a:schemeClr val="bg1"/>
                </a:solidFill>
              </a:rPr>
              <a:t>gratings</a:t>
            </a:r>
            <a:endParaRPr lang="it-IT" sz="2000" b="1" baseline="-25000" dirty="0" smtClean="0">
              <a:solidFill>
                <a:schemeClr val="bg1"/>
              </a:solidFill>
            </a:endParaRPr>
          </a:p>
          <a:p>
            <a:pPr algn="ctr"/>
            <a:endParaRPr lang="it-IT" b="1" baseline="-25000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A7D319B8-DD1B-48D9-9237-7E00940923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7897" y="410262"/>
            <a:ext cx="491730" cy="217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F65789C5-660B-4539-8012-47BC06254E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6032" y="397643"/>
            <a:ext cx="493205" cy="219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CasellaDiTesto 8"/>
          <p:cNvSpPr txBox="1">
            <a:spLocks noChangeArrowheads="1"/>
          </p:cNvSpPr>
          <p:nvPr/>
        </p:nvSpPr>
        <p:spPr bwMode="auto">
          <a:xfrm>
            <a:off x="337835" y="5085184"/>
            <a:ext cx="5294870" cy="646331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 dirty="0" err="1" smtClean="0"/>
              <a:t>This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configuration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was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tested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as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being</a:t>
            </a:r>
            <a:r>
              <a:rPr lang="it-IT" altLang="en-US" sz="1800" dirty="0" smtClean="0"/>
              <a:t> </a:t>
            </a:r>
            <a:r>
              <a:rPr lang="it-IT" altLang="en-US" sz="1800" dirty="0" err="1" smtClean="0"/>
              <a:t>able</a:t>
            </a:r>
            <a:r>
              <a:rPr lang="it-IT" altLang="en-US" sz="1800" dirty="0" smtClean="0"/>
              <a:t> to </a:t>
            </a:r>
            <a:r>
              <a:rPr lang="it-IT" altLang="en-US" sz="1800" dirty="0" err="1" smtClean="0"/>
              <a:t>detect</a:t>
            </a:r>
            <a:r>
              <a:rPr lang="it-IT" altLang="en-US" sz="1800" dirty="0" smtClean="0"/>
              <a:t> a 6-7 micron </a:t>
            </a:r>
            <a:r>
              <a:rPr lang="it-IT" altLang="en-US" sz="1800" dirty="0" err="1" smtClean="0"/>
              <a:t>period</a:t>
            </a:r>
            <a:r>
              <a:rPr lang="it-IT" altLang="en-US" sz="1800" dirty="0" smtClean="0"/>
              <a:t> pattern </a:t>
            </a:r>
          </a:p>
        </p:txBody>
      </p:sp>
      <p:sp>
        <p:nvSpPr>
          <p:cNvPr id="36" name="CasellaDiTesto 3"/>
          <p:cNvSpPr txBox="1">
            <a:spLocks noChangeArrowheads="1"/>
          </p:cNvSpPr>
          <p:nvPr/>
        </p:nvSpPr>
        <p:spPr bwMode="auto">
          <a:xfrm>
            <a:off x="339905" y="5731515"/>
            <a:ext cx="4061411" cy="338554"/>
          </a:xfrm>
          <a:prstGeom prst="rect">
            <a:avLst/>
          </a:prstGeom>
          <a:solidFill>
            <a:srgbClr val="C0C0C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it-IT" altLang="en-US" sz="1600" dirty="0" smtClean="0"/>
              <a:t>S. </a:t>
            </a:r>
            <a:r>
              <a:rPr lang="it-IT" altLang="en-US" sz="1600" dirty="0" err="1" smtClean="0"/>
              <a:t>Aghion</a:t>
            </a:r>
            <a:r>
              <a:rPr lang="it-IT" altLang="en-US" sz="1600" dirty="0" smtClean="0"/>
              <a:t> et al., JINST 13 (2018) P05013   </a:t>
            </a:r>
            <a:endParaRPr lang="it-IT" altLang="en-US" sz="1600" dirty="0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9672" y="3557607"/>
            <a:ext cx="3368091" cy="26802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ttangolo con angoli arrotondati 36">
            <a:extLst>
              <a:ext uri="{FF2B5EF4-FFF2-40B4-BE49-F238E27FC236}">
                <a16:creationId xmlns:a16="http://schemas.microsoft.com/office/drawing/2014/main" id="{EDAFCF7D-5BBD-4701-9B72-EB70CC29D1DB}"/>
              </a:ext>
            </a:extLst>
          </p:cNvPr>
          <p:cNvSpPr/>
          <p:nvPr/>
        </p:nvSpPr>
        <p:spPr>
          <a:xfrm>
            <a:off x="7235590" y="3121927"/>
            <a:ext cx="1689817" cy="582230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 err="1"/>
              <a:t>Individual</a:t>
            </a:r>
            <a:r>
              <a:rPr lang="it-IT" dirty="0"/>
              <a:t> </a:t>
            </a:r>
            <a:r>
              <a:rPr lang="it-IT" dirty="0" err="1"/>
              <a:t>positrons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4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data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491181-D827-4F2B-BD62-F76F85BBEBAB}" type="datetime1">
              <a:rPr lang="en-US" altLang="en-US" sz="1400" smtClean="0"/>
              <a:t>7/8/2018</a:t>
            </a:fld>
            <a:endParaRPr lang="it-IT" altLang="en-US" sz="1400" smtClean="0"/>
          </a:p>
        </p:txBody>
      </p:sp>
      <p:sp>
        <p:nvSpPr>
          <p:cNvPr id="12291" name="Segnaposto piè di pagina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Aegis e Quplas</a:t>
            </a:r>
            <a:endParaRPr lang="it-IT" altLang="en-US" sz="1400" smtClean="0"/>
          </a:p>
        </p:txBody>
      </p:sp>
      <p:sp>
        <p:nvSpPr>
          <p:cNvPr id="12292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42F6DD-54F3-49BF-AB97-440E0E7DA426}" type="slidenum">
              <a:rPr lang="it-IT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en-US" sz="140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611560" y="476672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u="sng" dirty="0" smtClean="0">
                <a:solidFill>
                  <a:schemeClr val="bg1"/>
                </a:solidFill>
              </a:rPr>
              <a:t>Richieste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Missioni  27 </a:t>
            </a:r>
            <a:r>
              <a:rPr lang="it-IT" sz="2000" dirty="0" err="1" smtClean="0">
                <a:solidFill>
                  <a:schemeClr val="bg1"/>
                </a:solidFill>
              </a:rPr>
              <a:t>kEur</a:t>
            </a:r>
            <a:endParaRPr lang="it-IT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Consumo 21.5 </a:t>
            </a:r>
            <a:r>
              <a:rPr lang="it-IT" sz="2000" dirty="0" err="1" smtClean="0">
                <a:solidFill>
                  <a:schemeClr val="bg1"/>
                </a:solidFill>
              </a:rPr>
              <a:t>kEur</a:t>
            </a:r>
            <a:r>
              <a:rPr lang="it-IT" sz="2000" dirty="0" smtClean="0">
                <a:solidFill>
                  <a:schemeClr val="bg1"/>
                </a:solidFill>
              </a:rPr>
              <a:t> (</a:t>
            </a:r>
            <a:r>
              <a:rPr lang="it-IT" sz="2000" dirty="0" err="1" smtClean="0">
                <a:solidFill>
                  <a:schemeClr val="bg1"/>
                </a:solidFill>
              </a:rPr>
              <a:t>MiMOTera</a:t>
            </a:r>
            <a:r>
              <a:rPr lang="it-IT" sz="2000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Inventariabile 15 </a:t>
            </a:r>
            <a:r>
              <a:rPr lang="it-IT" sz="2000" dirty="0" err="1" smtClean="0">
                <a:solidFill>
                  <a:schemeClr val="bg1"/>
                </a:solidFill>
              </a:rPr>
              <a:t>kEuro</a:t>
            </a:r>
            <a:r>
              <a:rPr lang="it-IT" sz="2000" dirty="0" smtClean="0">
                <a:solidFill>
                  <a:schemeClr val="bg1"/>
                </a:solidFill>
              </a:rPr>
              <a:t> (Source </a:t>
            </a:r>
            <a:r>
              <a:rPr lang="it-IT" sz="2000" dirty="0" err="1" smtClean="0">
                <a:solidFill>
                  <a:schemeClr val="bg1"/>
                </a:solidFill>
              </a:rPr>
              <a:t>holder</a:t>
            </a:r>
            <a:r>
              <a:rPr lang="it-IT" sz="2000" dirty="0" smtClean="0">
                <a:solidFill>
                  <a:schemeClr val="bg1"/>
                </a:solidFill>
              </a:rPr>
              <a:t> per nuova sorgente)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bg1"/>
                </a:solidFill>
              </a:rPr>
              <a:t>1 mesi-uomo per schermo mu-metal (officina)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611560" y="2246960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 smtClean="0">
                <a:solidFill>
                  <a:schemeClr val="bg1"/>
                </a:solidFill>
              </a:rPr>
              <a:t>Anagrafica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Antonello (</a:t>
            </a:r>
            <a:r>
              <a:rPr lang="it-IT" dirty="0" err="1" smtClean="0">
                <a:solidFill>
                  <a:schemeClr val="bg1"/>
                </a:solidFill>
              </a:rPr>
              <a:t>dott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Uninsubria</a:t>
            </a:r>
            <a:r>
              <a:rPr lang="it-IT" dirty="0" smtClean="0">
                <a:solidFill>
                  <a:schemeClr val="bg1"/>
                </a:solidFill>
              </a:rPr>
              <a:t>) 20%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Caccia (PO </a:t>
            </a:r>
            <a:r>
              <a:rPr lang="it-IT" dirty="0" err="1" smtClean="0">
                <a:solidFill>
                  <a:schemeClr val="bg1"/>
                </a:solidFill>
              </a:rPr>
              <a:t>Uninsubria</a:t>
            </a:r>
            <a:r>
              <a:rPr lang="it-IT" dirty="0" smtClean="0">
                <a:solidFill>
                  <a:schemeClr val="bg1"/>
                </a:solidFill>
              </a:rPr>
              <a:t>)         20%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Castelli (RU </a:t>
            </a:r>
            <a:r>
              <a:rPr lang="it-IT" dirty="0" err="1" smtClean="0">
                <a:solidFill>
                  <a:schemeClr val="bg1"/>
                </a:solidFill>
              </a:rPr>
              <a:t>Unimi</a:t>
            </a:r>
            <a:r>
              <a:rPr lang="it-IT" dirty="0" smtClean="0">
                <a:solidFill>
                  <a:schemeClr val="bg1"/>
                </a:solidFill>
              </a:rPr>
              <a:t>)                80%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chemeClr val="bg1"/>
                </a:solidFill>
              </a:rPr>
              <a:t>Cialdi</a:t>
            </a:r>
            <a:r>
              <a:rPr lang="it-IT" dirty="0" smtClean="0">
                <a:solidFill>
                  <a:schemeClr val="bg1"/>
                </a:solidFill>
              </a:rPr>
              <a:t> (RU </a:t>
            </a:r>
            <a:r>
              <a:rPr lang="it-IT" dirty="0" err="1" smtClean="0">
                <a:solidFill>
                  <a:schemeClr val="bg1"/>
                </a:solidFill>
              </a:rPr>
              <a:t>Unimi</a:t>
            </a:r>
            <a:r>
              <a:rPr lang="it-IT" dirty="0" smtClean="0">
                <a:solidFill>
                  <a:schemeClr val="bg1"/>
                </a:solidFill>
              </a:rPr>
              <a:t>)                   30%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Consolati (PA </a:t>
            </a:r>
            <a:r>
              <a:rPr lang="it-IT" dirty="0" err="1" smtClean="0">
                <a:solidFill>
                  <a:schemeClr val="bg1"/>
                </a:solidFill>
              </a:rPr>
              <a:t>Polimi</a:t>
            </a:r>
            <a:r>
              <a:rPr lang="it-IT" dirty="0" smtClean="0">
                <a:solidFill>
                  <a:schemeClr val="bg1"/>
                </a:solidFill>
              </a:rPr>
              <a:t>)	   40%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chemeClr val="bg1"/>
                </a:solidFill>
              </a:rPr>
              <a:t>Ferragut</a:t>
            </a:r>
            <a:r>
              <a:rPr lang="it-IT" dirty="0" smtClean="0">
                <a:solidFill>
                  <a:schemeClr val="bg1"/>
                </a:solidFill>
              </a:rPr>
              <a:t> (PA </a:t>
            </a:r>
            <a:r>
              <a:rPr lang="it-IT" dirty="0" err="1" smtClean="0">
                <a:solidFill>
                  <a:schemeClr val="bg1"/>
                </a:solidFill>
              </a:rPr>
              <a:t>Polimi</a:t>
            </a:r>
            <a:r>
              <a:rPr lang="it-IT" dirty="0" smtClean="0">
                <a:solidFill>
                  <a:schemeClr val="bg1"/>
                </a:solidFill>
              </a:rPr>
              <a:t>)	   70%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chemeClr val="bg1"/>
                </a:solidFill>
              </a:rPr>
              <a:t>Giammarchi</a:t>
            </a:r>
            <a:r>
              <a:rPr lang="it-IT" dirty="0" smtClean="0">
                <a:solidFill>
                  <a:schemeClr val="bg1"/>
                </a:solidFill>
              </a:rPr>
              <a:t>                           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chemeClr val="bg1"/>
                </a:solidFill>
              </a:rPr>
              <a:t>Maero</a:t>
            </a:r>
            <a:r>
              <a:rPr lang="it-IT" dirty="0" smtClean="0">
                <a:solidFill>
                  <a:schemeClr val="bg1"/>
                </a:solidFill>
              </a:rPr>
              <a:t> (RU </a:t>
            </a:r>
            <a:r>
              <a:rPr lang="it-IT" dirty="0" err="1" smtClean="0">
                <a:solidFill>
                  <a:schemeClr val="bg1"/>
                </a:solidFill>
              </a:rPr>
              <a:t>Unimi</a:t>
            </a:r>
            <a:r>
              <a:rPr lang="it-IT" dirty="0" smtClean="0">
                <a:solidFill>
                  <a:schemeClr val="bg1"/>
                </a:solidFill>
              </a:rPr>
              <a:t>)	  20%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chemeClr val="bg1"/>
                </a:solidFill>
              </a:rPr>
              <a:t>Romè</a:t>
            </a:r>
            <a:r>
              <a:rPr lang="it-IT" dirty="0" smtClean="0">
                <a:solidFill>
                  <a:schemeClr val="bg1"/>
                </a:solidFill>
              </a:rPr>
              <a:t> (RU </a:t>
            </a:r>
            <a:r>
              <a:rPr lang="it-IT" dirty="0" err="1" smtClean="0">
                <a:solidFill>
                  <a:schemeClr val="bg1"/>
                </a:solidFill>
              </a:rPr>
              <a:t>Unimi</a:t>
            </a:r>
            <a:r>
              <a:rPr lang="it-IT" dirty="0" smtClean="0">
                <a:solidFill>
                  <a:schemeClr val="bg1"/>
                </a:solidFill>
              </a:rPr>
              <a:t>)	  20%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Sala (</a:t>
            </a:r>
            <a:r>
              <a:rPr lang="it-IT" dirty="0" err="1" smtClean="0">
                <a:solidFill>
                  <a:schemeClr val="bg1"/>
                </a:solidFill>
              </a:rPr>
              <a:t>Dott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Unimi</a:t>
            </a:r>
            <a:r>
              <a:rPr lang="it-IT" dirty="0" smtClean="0">
                <a:solidFill>
                  <a:schemeClr val="bg1"/>
                </a:solidFill>
              </a:rPr>
              <a:t>)	100%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Santoro (RUTDA </a:t>
            </a:r>
            <a:r>
              <a:rPr lang="it-IT" dirty="0" err="1" smtClean="0">
                <a:solidFill>
                  <a:schemeClr val="bg1"/>
                </a:solidFill>
              </a:rPr>
              <a:t>Unins</a:t>
            </a:r>
            <a:r>
              <a:rPr lang="it-IT" dirty="0" smtClean="0">
                <a:solidFill>
                  <a:schemeClr val="bg1"/>
                </a:solidFill>
              </a:rPr>
              <a:t>)       20%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chemeClr val="bg1"/>
                </a:solidFill>
              </a:rPr>
              <a:t>Bollani</a:t>
            </a:r>
            <a:r>
              <a:rPr lang="it-IT" dirty="0" smtClean="0">
                <a:solidFill>
                  <a:schemeClr val="bg1"/>
                </a:solidFill>
              </a:rPr>
              <a:t> (</a:t>
            </a:r>
            <a:r>
              <a:rPr lang="it-IT" dirty="0" err="1" smtClean="0">
                <a:solidFill>
                  <a:schemeClr val="bg1"/>
                </a:solidFill>
              </a:rPr>
              <a:t>Ifn</a:t>
            </a:r>
            <a:r>
              <a:rPr lang="it-IT" dirty="0" smtClean="0">
                <a:solidFill>
                  <a:schemeClr val="bg1"/>
                </a:solidFill>
              </a:rPr>
              <a:t> CNR)                   50%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solidFill>
                  <a:schemeClr val="bg1"/>
                </a:solidFill>
              </a:rPr>
              <a:t>Prelz</a:t>
            </a:r>
            <a:r>
              <a:rPr lang="it-IT" dirty="0" smtClean="0">
                <a:solidFill>
                  <a:schemeClr val="bg1"/>
                </a:solidFill>
              </a:rPr>
              <a:t> (PT </a:t>
            </a:r>
            <a:r>
              <a:rPr lang="it-IT" dirty="0" err="1" smtClean="0">
                <a:solidFill>
                  <a:schemeClr val="bg1"/>
                </a:solidFill>
              </a:rPr>
              <a:t>Infn</a:t>
            </a:r>
            <a:r>
              <a:rPr lang="it-IT" dirty="0" smtClean="0">
                <a:solidFill>
                  <a:schemeClr val="bg1"/>
                </a:solidFill>
              </a:rPr>
              <a:t>)		  50%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99720" y="3539622"/>
            <a:ext cx="252028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5.7 FTE </a:t>
            </a:r>
          </a:p>
          <a:p>
            <a:endParaRPr lang="it-IT" sz="2800" dirty="0"/>
          </a:p>
          <a:p>
            <a:r>
              <a:rPr lang="it-IT" sz="2800" dirty="0" smtClean="0"/>
              <a:t>13 persone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15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5906</TotalTime>
  <Words>344</Words>
  <Application>Microsoft Office PowerPoint</Application>
  <PresentationFormat>Presentazione su schermo (4:3)</PresentationFormat>
  <Paragraphs>93</Paragraphs>
  <Slides>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Comic Sans MS</vt:lpstr>
      <vt:lpstr>Symbol</vt:lpstr>
      <vt:lpstr>Wingdings 2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Franco</dc:creator>
  <cp:lastModifiedBy>MarcoGGiammarchi</cp:lastModifiedBy>
  <cp:revision>607</cp:revision>
  <dcterms:created xsi:type="dcterms:W3CDTF">2012-06-28T16:18:30Z</dcterms:created>
  <dcterms:modified xsi:type="dcterms:W3CDTF">2018-07-08T20:10:55Z</dcterms:modified>
</cp:coreProperties>
</file>