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475" r:id="rId3"/>
    <p:sldId id="495" r:id="rId4"/>
    <p:sldId id="504" r:id="rId5"/>
    <p:sldId id="496" r:id="rId6"/>
    <p:sldId id="505" r:id="rId7"/>
    <p:sldId id="502" r:id="rId8"/>
    <p:sldId id="484" r:id="rId9"/>
    <p:sldId id="446" r:id="rId10"/>
    <p:sldId id="416" r:id="rId11"/>
    <p:sldId id="501" r:id="rId12"/>
    <p:sldId id="506" r:id="rId13"/>
    <p:sldId id="489" r:id="rId14"/>
    <p:sldId id="410" r:id="rId15"/>
    <p:sldId id="473" r:id="rId16"/>
    <p:sldId id="346" r:id="rId17"/>
    <p:sldId id="50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02" autoAdjust="0"/>
    <p:restoredTop sz="92832" autoAdjust="0"/>
  </p:normalViewPr>
  <p:slideViewPr>
    <p:cSldViewPr snapToGrid="0" snapToObjects="1">
      <p:cViewPr varScale="1">
        <p:scale>
          <a:sx n="89" d="100"/>
          <a:sy n="89" d="100"/>
        </p:scale>
        <p:origin x="2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CF26B-541A-E548-9A8D-D084120CED7B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E8E5-1EB1-714C-B9BC-8C57D616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6936-2AFC-2344-9015-82E660E4634B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9026-5059-AF42-A970-2D9B57B3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4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39026-5059-AF42-A970-2D9B57B3B8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39026-5059-AF42-A970-2D9B57B3B8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7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39026-5059-AF42-A970-2D9B57B3B8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39026-5059-AF42-A970-2D9B57B3B8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030" y="0"/>
            <a:ext cx="7779970" cy="9247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24747"/>
          </a:xfrm>
          <a:prstGeom prst="rect">
            <a:avLst/>
          </a:prstGeom>
          <a:solidFill>
            <a:schemeClr val="bg2">
              <a:lumMod val="20000"/>
              <a:lumOff val="8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675" y="6528816"/>
            <a:ext cx="231789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3426" y="653534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1216" y="6535346"/>
            <a:ext cx="912783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logoinfn-piccol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9007" cy="9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rgbClr val="0000FF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mi.it/ateneo/111019.htm" TargetMode="External"/><Relationship Id="rId4" Type="http://schemas.openxmlformats.org/officeDocument/2006/relationships/hyperlink" Target="mailto:majordomo@mi.infn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60" y="2009625"/>
            <a:ext cx="7779970" cy="924747"/>
          </a:xfrm>
        </p:spPr>
        <p:txBody>
          <a:bodyPr/>
          <a:lstStyle/>
          <a:p>
            <a:r>
              <a:rPr lang="en-US" dirty="0" err="1" smtClean="0"/>
              <a:t>Cds</a:t>
            </a:r>
            <a:r>
              <a:rPr lang="en-US" dirty="0"/>
              <a:t> </a:t>
            </a:r>
            <a:r>
              <a:rPr lang="en-US" dirty="0" err="1" smtClean="0"/>
              <a:t>Giugno</a:t>
            </a:r>
            <a:r>
              <a:rPr lang="en-US" dirty="0" smtClean="0"/>
              <a:t> 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402874"/>
            <a:ext cx="8229600" cy="147861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Comunicazioni</a:t>
            </a:r>
            <a:endParaRPr lang="en-US" dirty="0" smtClean="0"/>
          </a:p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 smtClean="0"/>
          </a:p>
          <a:p>
            <a:r>
              <a:rPr lang="en-US" dirty="0" smtClean="0"/>
              <a:t>Aggiornamenti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commissioni</a:t>
            </a:r>
            <a:endParaRPr lang="en-US" dirty="0" smtClean="0"/>
          </a:p>
          <a:p>
            <a:r>
              <a:rPr lang="en-US" dirty="0" smtClean="0"/>
              <a:t>Aggiornamenti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nuovo</a:t>
            </a:r>
            <a:r>
              <a:rPr lang="en-US" dirty="0" smtClean="0"/>
              <a:t> campus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sym typeface="Wingdings"/>
            </a:endParaRPr>
          </a:p>
          <a:p>
            <a:pPr marL="274320" lvl="1" indent="0">
              <a:buNone/>
            </a:pPr>
            <a:r>
              <a:rPr lang="en-US" dirty="0" err="1" smtClean="0"/>
              <a:t>Richiesta</a:t>
            </a:r>
            <a:r>
              <a:rPr lang="en-US" dirty="0" smtClean="0"/>
              <a:t> </a:t>
            </a:r>
            <a:r>
              <a:rPr lang="en-US" dirty="0" err="1" smtClean="0"/>
              <a:t>immagini</a:t>
            </a:r>
            <a:r>
              <a:rPr lang="en-US" dirty="0" smtClean="0"/>
              <a:t> per </a:t>
            </a:r>
            <a:r>
              <a:rPr lang="en-US" dirty="0" err="1" smtClean="0"/>
              <a:t>popolare</a:t>
            </a:r>
            <a:r>
              <a:rPr lang="en-US" dirty="0" smtClean="0"/>
              <a:t> la galleria del </a:t>
            </a:r>
            <a:r>
              <a:rPr lang="en-US" dirty="0" err="1" smtClean="0"/>
              <a:t>sito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sezione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err="1" smtClean="0"/>
              <a:t>Scarsa</a:t>
            </a:r>
            <a:r>
              <a:rPr lang="en-US" dirty="0" smtClean="0"/>
              <a:t> </a:t>
            </a:r>
            <a:r>
              <a:rPr lang="en-US" dirty="0" err="1" smtClean="0"/>
              <a:t>collaborazione</a:t>
            </a:r>
            <a:r>
              <a:rPr lang="en-US" dirty="0" smtClean="0"/>
              <a:t>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err="1" smtClean="0"/>
              <a:t>Alternanza</a:t>
            </a:r>
            <a:r>
              <a:rPr lang="en-US" dirty="0" smtClean="0"/>
              <a:t> </a:t>
            </a:r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lavoro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9-10 </a:t>
            </a:r>
            <a:r>
              <a:rPr lang="en-US" dirty="0" err="1" smtClean="0"/>
              <a:t>luglio</a:t>
            </a:r>
            <a:r>
              <a:rPr lang="en-US" dirty="0" smtClean="0"/>
              <a:t> CDS per </a:t>
            </a:r>
            <a:r>
              <a:rPr lang="en-US" dirty="0" err="1" smtClean="0"/>
              <a:t>preventivi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err="1" smtClean="0"/>
              <a:t>Calendario</a:t>
            </a:r>
            <a:r>
              <a:rPr lang="en-US" dirty="0" smtClean="0"/>
              <a:t> </a:t>
            </a:r>
            <a:r>
              <a:rPr lang="en-US" dirty="0" err="1" smtClean="0"/>
              <a:t>Chiusure</a:t>
            </a:r>
            <a:r>
              <a:rPr lang="en-US" dirty="0" smtClean="0"/>
              <a:t> </a:t>
            </a:r>
            <a:r>
              <a:rPr lang="en-US" dirty="0" err="1" smtClean="0"/>
              <a:t>totali</a:t>
            </a:r>
            <a:r>
              <a:rPr lang="en-US" dirty="0" smtClean="0"/>
              <a:t> UNIMI –&gt; </a:t>
            </a:r>
            <a:r>
              <a:rPr lang="en-US" dirty="0" err="1" smtClean="0"/>
              <a:t>chiusura</a:t>
            </a:r>
            <a:r>
              <a:rPr lang="en-US" dirty="0" smtClean="0"/>
              <a:t> INFN, </a:t>
            </a:r>
            <a:r>
              <a:rPr lang="en-US" dirty="0" err="1" smtClean="0"/>
              <a:t>tranne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essenziali</a:t>
            </a:r>
            <a:r>
              <a:rPr lang="en-US" dirty="0" smtClean="0"/>
              <a:t> </a:t>
            </a:r>
          </a:p>
          <a:p>
            <a:pPr marL="274320" lvl="1" indent="0">
              <a:buNone/>
            </a:pPr>
            <a:r>
              <a:rPr lang="en-US" dirty="0" smtClean="0"/>
              <a:t>30 </a:t>
            </a:r>
            <a:r>
              <a:rPr lang="en-US" dirty="0" err="1" smtClean="0"/>
              <a:t>Aprile</a:t>
            </a:r>
            <a:r>
              <a:rPr lang="en-US" dirty="0"/>
              <a:t> </a:t>
            </a:r>
            <a:r>
              <a:rPr lang="en-US" dirty="0" smtClean="0"/>
              <a:t>  e 13- 21 </a:t>
            </a:r>
            <a:r>
              <a:rPr lang="en-US" dirty="0" err="1" smtClean="0"/>
              <a:t>Agosto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pPr marL="274320" lvl="1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breve</a:t>
            </a:r>
            <a:r>
              <a:rPr lang="en-US" dirty="0" smtClean="0"/>
              <a:t> </a:t>
            </a:r>
            <a:r>
              <a:rPr lang="en-US" dirty="0" err="1" smtClean="0"/>
              <a:t>definiremo</a:t>
            </a:r>
            <a:r>
              <a:rPr lang="en-US" dirty="0" smtClean="0"/>
              <a:t> le </a:t>
            </a:r>
            <a:r>
              <a:rPr lang="en-US" dirty="0" err="1" smtClean="0"/>
              <a:t>chiusure</a:t>
            </a:r>
            <a:r>
              <a:rPr lang="en-US" dirty="0" smtClean="0"/>
              <a:t> </a:t>
            </a:r>
            <a:r>
              <a:rPr lang="en-US" dirty="0" err="1" smtClean="0"/>
              <a:t>Servizio</a:t>
            </a:r>
            <a:r>
              <a:rPr lang="en-US" dirty="0" smtClean="0"/>
              <a:t> </a:t>
            </a:r>
            <a:r>
              <a:rPr lang="en-US" dirty="0" err="1" smtClean="0"/>
              <a:t>Amministrazione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Servizio</a:t>
            </a:r>
            <a:r>
              <a:rPr lang="en-US" dirty="0" smtClean="0"/>
              <a:t> </a:t>
            </a:r>
            <a:r>
              <a:rPr lang="en-US" dirty="0" err="1" smtClean="0"/>
              <a:t>Direzione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MARIX CDR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" y="2037331"/>
            <a:ext cx="7754390" cy="4498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463" y="1100138"/>
            <a:ext cx="7973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CDR in </a:t>
            </a:r>
            <a:r>
              <a:rPr lang="en-US" dirty="0" err="1" smtClean="0"/>
              <a:t>fase</a:t>
            </a:r>
            <a:r>
              <a:rPr lang="en-US" dirty="0" smtClean="0"/>
              <a:t> di </a:t>
            </a:r>
            <a:r>
              <a:rPr lang="en-US" dirty="0" err="1" smtClean="0"/>
              <a:t>scrittura</a:t>
            </a:r>
            <a:r>
              <a:rPr lang="en-US" dirty="0" smtClean="0"/>
              <a:t>, </a:t>
            </a:r>
            <a:r>
              <a:rPr lang="en-US" dirty="0" err="1" smtClean="0"/>
              <a:t>modifiche</a:t>
            </a:r>
            <a:r>
              <a:rPr lang="en-US" dirty="0" smtClean="0"/>
              <a:t> al </a:t>
            </a:r>
            <a:r>
              <a:rPr lang="en-US" dirty="0" err="1" smtClean="0"/>
              <a:t>progetto</a:t>
            </a:r>
            <a:r>
              <a:rPr lang="en-US" dirty="0" smtClean="0"/>
              <a:t> per </a:t>
            </a:r>
            <a:r>
              <a:rPr lang="en-US" dirty="0" err="1" smtClean="0"/>
              <a:t>aumentare</a:t>
            </a:r>
            <a:r>
              <a:rPr lang="en-US" dirty="0" smtClean="0"/>
              <a:t> le </a:t>
            </a:r>
            <a:r>
              <a:rPr lang="en-US" dirty="0" err="1" smtClean="0"/>
              <a:t>potenzialita</a:t>
            </a:r>
            <a:r>
              <a:rPr lang="en-US" dirty="0" smtClean="0"/>
              <a:t>’ </a:t>
            </a:r>
            <a:endParaRPr lang="en-US" dirty="0"/>
          </a:p>
          <a:p>
            <a:r>
              <a:rPr lang="en-US" dirty="0" err="1"/>
              <a:t>s</a:t>
            </a:r>
            <a:r>
              <a:rPr lang="en-US" dirty="0" err="1" smtClean="0"/>
              <a:t>cientifiche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macchina</a:t>
            </a:r>
            <a:r>
              <a:rPr lang="en-US" dirty="0" smtClean="0"/>
              <a:t> </a:t>
            </a:r>
            <a:r>
              <a:rPr lang="en-US" dirty="0" err="1" smtClean="0"/>
              <a:t>analitica</a:t>
            </a:r>
            <a:r>
              <a:rPr lang="en-US" dirty="0" smtClean="0"/>
              <a:t>. In studio </a:t>
            </a:r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posizionamenti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Su </a:t>
            </a:r>
            <a:r>
              <a:rPr lang="en-US" dirty="0" err="1" smtClean="0"/>
              <a:t>sito</a:t>
            </a:r>
            <a:r>
              <a:rPr lang="en-US" dirty="0" smtClean="0"/>
              <a:t> </a:t>
            </a:r>
            <a:r>
              <a:rPr lang="en-US" dirty="0" err="1" smtClean="0"/>
              <a:t>unimi.it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ateneo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progetto</a:t>
            </a:r>
            <a:r>
              <a:rPr lang="en-US" dirty="0" smtClean="0">
                <a:sym typeface="Wingdings"/>
              </a:rPr>
              <a:t> campus </a:t>
            </a:r>
            <a:r>
              <a:rPr lang="en-US" dirty="0" err="1" smtClean="0">
                <a:sym typeface="Wingdings"/>
              </a:rPr>
              <a:t>sono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disponibili</a:t>
            </a:r>
            <a:r>
              <a:rPr lang="en-US" dirty="0" smtClean="0">
                <a:sym typeface="Wingdings"/>
              </a:rPr>
              <a:t> le </a:t>
            </a:r>
            <a:r>
              <a:rPr lang="en-US" dirty="0" err="1" smtClean="0">
                <a:sym typeface="Wingdings"/>
              </a:rPr>
              <a:t>informazioni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piu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aggiornate</a:t>
            </a:r>
            <a:r>
              <a:rPr lang="en-US" dirty="0" smtClean="0">
                <a:sym typeface="Wingdings"/>
              </a:rPr>
              <a:t> sui </a:t>
            </a:r>
            <a:r>
              <a:rPr lang="en-US" dirty="0" err="1" smtClean="0">
                <a:sym typeface="Wingdings"/>
              </a:rPr>
              <a:t>livelli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approvazxione</a:t>
            </a:r>
            <a:r>
              <a:rPr lang="en-US" dirty="0" smtClean="0">
                <a:sym typeface="Wingdings"/>
              </a:rPr>
              <a:t> e lo status del </a:t>
            </a:r>
            <a:r>
              <a:rPr lang="en-US" dirty="0" err="1" smtClean="0">
                <a:sym typeface="Wingdings"/>
              </a:rPr>
              <a:t>progetto</a:t>
            </a:r>
            <a:r>
              <a:rPr lang="en-US" dirty="0" smtClean="0">
                <a:sym typeface="Wingdings"/>
              </a:rPr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www.unimi.it/ateneo/111019.htm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E’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iscriversi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infocampus</a:t>
            </a:r>
            <a:r>
              <a:rPr lang="en-US" dirty="0" smtClean="0"/>
              <a:t> per </a:t>
            </a:r>
            <a:r>
              <a:rPr lang="en-US" dirty="0" err="1" smtClean="0"/>
              <a:t>ricevere</a:t>
            </a:r>
            <a:r>
              <a:rPr lang="en-US" dirty="0" smtClean="0"/>
              <a:t> aggiornamenti</a:t>
            </a:r>
          </a:p>
          <a:p>
            <a:endParaRPr lang="en-US" dirty="0"/>
          </a:p>
          <a:p>
            <a:r>
              <a:rPr lang="en-US" dirty="0" err="1" smtClean="0"/>
              <a:t>Mandare</a:t>
            </a:r>
            <a:r>
              <a:rPr lang="en-US" dirty="0" smtClean="0"/>
              <a:t> mail a </a:t>
            </a:r>
            <a:r>
              <a:rPr lang="en-US" dirty="0">
                <a:hlinkClick r:id="rId4"/>
              </a:rPr>
              <a:t>majordomo@mi.infn.it</a:t>
            </a:r>
            <a:r>
              <a:rPr lang="en-US" dirty="0"/>
              <a:t> </a:t>
            </a:r>
            <a:r>
              <a:rPr lang="en-US" dirty="0" smtClean="0"/>
              <a:t>    con </a:t>
            </a:r>
            <a:r>
              <a:rPr lang="en-US" dirty="0"/>
              <a:t>la </a:t>
            </a:r>
            <a:r>
              <a:rPr lang="en-US" dirty="0" err="1"/>
              <a:t>riga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smtClean="0"/>
              <a:t>subscribe </a:t>
            </a:r>
            <a:r>
              <a:rPr lang="en-US" dirty="0" err="1"/>
              <a:t>infocampus</a:t>
            </a: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/>
              <a:t>corpo</a:t>
            </a:r>
            <a:r>
              <a:rPr lang="en-US" dirty="0"/>
              <a:t> del mail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sym typeface="Wingdings"/>
            </a:endParaRPr>
          </a:p>
          <a:p>
            <a:pPr marL="27432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scorta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smtClean="0"/>
              <a:t>  Maggio </a:t>
            </a:r>
            <a:r>
              <a:rPr lang="en-US" dirty="0" smtClean="0"/>
              <a:t>2017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7" y="1073330"/>
            <a:ext cx="8682797" cy="54620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 smtClean="0">
                <a:sym typeface="Wingdings"/>
              </a:rPr>
              <a:t>De </a:t>
            </a:r>
            <a:r>
              <a:rPr lang="en-US" sz="1400" dirty="0" err="1" smtClean="0">
                <a:sym typeface="Wingdings"/>
              </a:rPr>
              <a:t>Nicolasegue</a:t>
            </a:r>
            <a:r>
              <a:rPr lang="en-US" sz="1400" dirty="0" smtClean="0">
                <a:sym typeface="Wingdings"/>
              </a:rPr>
              <a:t>)</a:t>
            </a:r>
          </a:p>
          <a:p>
            <a:r>
              <a:rPr lang="en-US" sz="1400" dirty="0"/>
              <a:t>Sotto 40 </a:t>
            </a:r>
            <a:r>
              <a:rPr lang="en-US" sz="1400" dirty="0" err="1"/>
              <a:t>keuro</a:t>
            </a:r>
            <a:r>
              <a:rPr lang="en-US" sz="1400" dirty="0"/>
              <a:t>:</a:t>
            </a:r>
          </a:p>
          <a:p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permette</a:t>
            </a:r>
            <a:r>
              <a:rPr lang="en-US" sz="1400" dirty="0"/>
              <a:t> </a:t>
            </a:r>
            <a:r>
              <a:rPr lang="en-US" sz="1400" dirty="0" err="1"/>
              <a:t>l’affidamento</a:t>
            </a:r>
            <a:r>
              <a:rPr lang="en-US" sz="1400" dirty="0"/>
              <a:t> </a:t>
            </a:r>
            <a:r>
              <a:rPr lang="en-US" sz="1400" dirty="0" err="1"/>
              <a:t>diretto</a:t>
            </a:r>
            <a:r>
              <a:rPr lang="en-US" sz="1400" dirty="0"/>
              <a:t> </a:t>
            </a:r>
            <a:r>
              <a:rPr lang="en-US" sz="1400" dirty="0" err="1"/>
              <a:t>anche</a:t>
            </a:r>
            <a:r>
              <a:rPr lang="en-US" sz="1400" dirty="0"/>
              <a:t> </a:t>
            </a:r>
            <a:r>
              <a:rPr lang="en-US" sz="1400" dirty="0" err="1"/>
              <a:t>senza</a:t>
            </a:r>
            <a:r>
              <a:rPr lang="en-US" sz="1400" dirty="0"/>
              <a:t> </a:t>
            </a:r>
            <a:r>
              <a:rPr lang="en-US" sz="1400" dirty="0" err="1"/>
              <a:t>previa</a:t>
            </a:r>
            <a:r>
              <a:rPr lang="en-US" sz="1400" dirty="0"/>
              <a:t> </a:t>
            </a:r>
            <a:r>
              <a:rPr lang="en-US" sz="1400" dirty="0" err="1"/>
              <a:t>consultazione</a:t>
            </a:r>
            <a:r>
              <a:rPr lang="en-US" sz="1400" dirty="0"/>
              <a:t> di 2 o </a:t>
            </a:r>
            <a:r>
              <a:rPr lang="en-US" sz="1400" dirty="0" err="1"/>
              <a:t>più</a:t>
            </a:r>
            <a:r>
              <a:rPr lang="en-US" sz="1400" dirty="0"/>
              <a:t> </a:t>
            </a:r>
            <a:r>
              <a:rPr lang="en-US" sz="1400" dirty="0" err="1"/>
              <a:t>ditte</a:t>
            </a:r>
            <a:r>
              <a:rPr lang="en-US" sz="1400" dirty="0"/>
              <a:t>, </a:t>
            </a:r>
            <a:r>
              <a:rPr lang="en-US" sz="1400" dirty="0" err="1"/>
              <a:t>purché</a:t>
            </a:r>
            <a:r>
              <a:rPr lang="en-US" sz="1400" dirty="0"/>
              <a:t> </a:t>
            </a:r>
            <a:r>
              <a:rPr lang="en-US" sz="1400" dirty="0" err="1" smtClean="0"/>
              <a:t>nel</a:t>
            </a:r>
            <a:r>
              <a:rPr lang="en-US" sz="1400" dirty="0"/>
              <a:t> </a:t>
            </a:r>
            <a:r>
              <a:rPr lang="en-US" sz="1400" dirty="0" err="1" smtClean="0"/>
              <a:t>rispetto</a:t>
            </a:r>
            <a:r>
              <a:rPr lang="en-US" sz="1400" dirty="0" smtClean="0"/>
              <a:t>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principi</a:t>
            </a:r>
            <a:r>
              <a:rPr lang="en-US" sz="1400" dirty="0"/>
              <a:t> </a:t>
            </a:r>
            <a:r>
              <a:rPr lang="en-US" sz="1400" dirty="0" err="1"/>
              <a:t>generali</a:t>
            </a:r>
            <a:r>
              <a:rPr lang="en-US" sz="1400" dirty="0"/>
              <a:t>, </a:t>
            </a:r>
            <a:r>
              <a:rPr lang="en-US" sz="1400" dirty="0" err="1"/>
              <a:t>della</a:t>
            </a:r>
            <a:r>
              <a:rPr lang="en-US" sz="1400" dirty="0"/>
              <a:t> </a:t>
            </a:r>
            <a:r>
              <a:rPr lang="en-US" sz="1400" dirty="0" err="1"/>
              <a:t>rotazione</a:t>
            </a:r>
            <a:r>
              <a:rPr lang="en-US" sz="1400" dirty="0"/>
              <a:t> e con </a:t>
            </a:r>
            <a:r>
              <a:rPr lang="en-US" sz="1400" dirty="0" err="1"/>
              <a:t>adeguata</a:t>
            </a:r>
            <a:r>
              <a:rPr lang="en-US" sz="1400" dirty="0"/>
              <a:t> </a:t>
            </a:r>
            <a:r>
              <a:rPr lang="en-US" sz="1400" dirty="0" err="1"/>
              <a:t>motivazione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controlli</a:t>
            </a:r>
            <a:r>
              <a:rPr lang="en-US" sz="1400" dirty="0"/>
              <a:t> </a:t>
            </a:r>
            <a:r>
              <a:rPr lang="en-US" sz="1400" dirty="0" err="1"/>
              <a:t>saranno</a:t>
            </a:r>
            <a:r>
              <a:rPr lang="en-US" sz="1400" dirty="0"/>
              <a:t> solo </a:t>
            </a:r>
            <a:r>
              <a:rPr lang="en-US" sz="1400" dirty="0" err="1"/>
              <a:t>sull’aggiudicatario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è</a:t>
            </a:r>
            <a:r>
              <a:rPr lang="en-US" sz="1400" dirty="0"/>
              <a:t> </a:t>
            </a:r>
            <a:r>
              <a:rPr lang="en-US" sz="1400" dirty="0" err="1"/>
              <a:t>facoltativa</a:t>
            </a:r>
            <a:r>
              <a:rPr lang="en-US" sz="1400" dirty="0"/>
              <a:t> la </a:t>
            </a:r>
            <a:r>
              <a:rPr lang="en-US" sz="1400" dirty="0" err="1"/>
              <a:t>garanzia</a:t>
            </a:r>
            <a:r>
              <a:rPr lang="en-US" sz="1400" dirty="0"/>
              <a:t> </a:t>
            </a:r>
            <a:r>
              <a:rPr lang="en-US" sz="1400" dirty="0" err="1"/>
              <a:t>provvisoria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è</a:t>
            </a:r>
            <a:r>
              <a:rPr lang="en-US" sz="1400" dirty="0"/>
              <a:t> </a:t>
            </a:r>
            <a:r>
              <a:rPr lang="en-US" sz="1400" dirty="0" err="1"/>
              <a:t>stato</a:t>
            </a:r>
            <a:r>
              <a:rPr lang="en-US" sz="1400" dirty="0"/>
              <a:t> </a:t>
            </a:r>
            <a:r>
              <a:rPr lang="en-US" sz="1400" dirty="0" err="1"/>
              <a:t>eliminato</a:t>
            </a:r>
            <a:r>
              <a:rPr lang="en-US" sz="1400" dirty="0"/>
              <a:t> </a:t>
            </a:r>
            <a:r>
              <a:rPr lang="en-US" sz="1400" dirty="0" err="1"/>
              <a:t>l’obbligo</a:t>
            </a:r>
            <a:r>
              <a:rPr lang="en-US" sz="1400" dirty="0"/>
              <a:t> di </a:t>
            </a:r>
            <a:r>
              <a:rPr lang="en-US" sz="1400" dirty="0" err="1"/>
              <a:t>usare</a:t>
            </a:r>
            <a:r>
              <a:rPr lang="en-US" sz="1400" dirty="0"/>
              <a:t> </a:t>
            </a:r>
            <a:r>
              <a:rPr lang="en-US" sz="1400" dirty="0" err="1"/>
              <a:t>sempre</a:t>
            </a:r>
            <a:r>
              <a:rPr lang="en-US" sz="1400" dirty="0"/>
              <a:t> </a:t>
            </a:r>
            <a:r>
              <a:rPr lang="en-US" sz="1400" dirty="0" err="1"/>
              <a:t>l’offerta</a:t>
            </a:r>
            <a:r>
              <a:rPr lang="en-US" sz="1400" dirty="0"/>
              <a:t> </a:t>
            </a:r>
            <a:r>
              <a:rPr lang="en-US" sz="1400" dirty="0" err="1"/>
              <a:t>economicamente</a:t>
            </a:r>
            <a:r>
              <a:rPr lang="en-US" sz="1400" dirty="0"/>
              <a:t> </a:t>
            </a:r>
            <a:r>
              <a:rPr lang="en-US" sz="1400" dirty="0" err="1"/>
              <a:t>più</a:t>
            </a:r>
            <a:r>
              <a:rPr lang="en-US" sz="1400" dirty="0"/>
              <a:t> </a:t>
            </a:r>
            <a:r>
              <a:rPr lang="en-US" sz="1400" dirty="0" err="1"/>
              <a:t>vantaggiosa</a:t>
            </a:r>
            <a:r>
              <a:rPr lang="en-US" sz="1400" dirty="0"/>
              <a:t> (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 smtClean="0"/>
              <a:t>può</a:t>
            </a:r>
            <a:r>
              <a:rPr lang="en-US" sz="1400" dirty="0"/>
              <a:t> </a:t>
            </a:r>
            <a:r>
              <a:rPr lang="en-US" sz="1400" dirty="0" err="1" smtClean="0"/>
              <a:t>aggiudicare</a:t>
            </a:r>
            <a:r>
              <a:rPr lang="en-US" sz="1400" dirty="0" smtClean="0"/>
              <a:t> </a:t>
            </a:r>
            <a:r>
              <a:rPr lang="en-US" sz="1400" dirty="0" err="1"/>
              <a:t>anche</a:t>
            </a:r>
            <a:r>
              <a:rPr lang="en-US" sz="1400" dirty="0"/>
              <a:t> al </a:t>
            </a:r>
            <a:r>
              <a:rPr lang="en-US" sz="1400" dirty="0" err="1"/>
              <a:t>prezzo</a:t>
            </a:r>
            <a:r>
              <a:rPr lang="en-US" sz="1400" dirty="0"/>
              <a:t> </a:t>
            </a:r>
            <a:r>
              <a:rPr lang="en-US" sz="1400" dirty="0" err="1"/>
              <a:t>più</a:t>
            </a:r>
            <a:r>
              <a:rPr lang="en-US" sz="1400" dirty="0"/>
              <a:t> basso)</a:t>
            </a:r>
            <a:r>
              <a:rPr lang="en-US" sz="1400" dirty="0" smtClean="0"/>
              <a:t>.</a:t>
            </a:r>
          </a:p>
          <a:p>
            <a:r>
              <a:rPr lang="en-US" sz="1400" dirty="0" smtClean="0">
                <a:sym typeface="Wingdings"/>
              </a:rPr>
              <a:t>Per </a:t>
            </a:r>
            <a:r>
              <a:rPr lang="en-US" sz="1400" dirty="0" err="1" smtClean="0">
                <a:sym typeface="Wingdings"/>
              </a:rPr>
              <a:t>questi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acquisti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/>
              <a:t>non serve la </a:t>
            </a:r>
            <a:r>
              <a:rPr lang="en-US" sz="1400" dirty="0" err="1"/>
              <a:t>qualificazione</a:t>
            </a:r>
            <a:r>
              <a:rPr lang="en-US" sz="1400" dirty="0"/>
              <a:t> come </a:t>
            </a:r>
            <a:r>
              <a:rPr lang="en-US" sz="1400" dirty="0" err="1"/>
              <a:t>stazione</a:t>
            </a:r>
            <a:r>
              <a:rPr lang="en-US" sz="1400" dirty="0"/>
              <a:t> </a:t>
            </a:r>
            <a:r>
              <a:rPr lang="en-US" sz="1400" dirty="0" err="1"/>
              <a:t>appaltante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/>
              <a:t>Sulla base </a:t>
            </a:r>
            <a:r>
              <a:rPr lang="en-US" sz="1400" dirty="0" err="1"/>
              <a:t>delle</a:t>
            </a:r>
            <a:r>
              <a:rPr lang="en-US" sz="1400" dirty="0"/>
              <a:t> </a:t>
            </a:r>
            <a:r>
              <a:rPr lang="en-US" sz="1400" dirty="0" err="1"/>
              <a:t>nuove</a:t>
            </a:r>
            <a:r>
              <a:rPr lang="en-US" sz="1400" dirty="0"/>
              <a:t> </a:t>
            </a:r>
            <a:r>
              <a:rPr lang="en-US" sz="1400" dirty="0" err="1"/>
              <a:t>regole</a:t>
            </a:r>
            <a:r>
              <a:rPr lang="en-US" sz="1400" dirty="0"/>
              <a:t>, AC propone la </a:t>
            </a:r>
            <a:r>
              <a:rPr lang="en-US" sz="1400" dirty="0" err="1"/>
              <a:t>seguente</a:t>
            </a:r>
            <a:r>
              <a:rPr lang="en-US" sz="1400" dirty="0"/>
              <a:t> </a:t>
            </a:r>
            <a:r>
              <a:rPr lang="en-US" sz="1400" dirty="0" err="1"/>
              <a:t>ipotesi</a:t>
            </a:r>
            <a:r>
              <a:rPr lang="en-US" sz="1400" dirty="0"/>
              <a:t> di </a:t>
            </a:r>
            <a:r>
              <a:rPr lang="en-US" sz="1400" dirty="0" err="1"/>
              <a:t>condizioni</a:t>
            </a:r>
            <a:r>
              <a:rPr lang="en-US" sz="1400" dirty="0"/>
              <a:t> operative </a:t>
            </a:r>
            <a:r>
              <a:rPr lang="en-US" sz="1400" dirty="0" err="1"/>
              <a:t>minime</a:t>
            </a:r>
            <a:r>
              <a:rPr lang="en-US" sz="1400" dirty="0"/>
              <a:t>:</a:t>
            </a:r>
          </a:p>
          <a:p>
            <a:r>
              <a:rPr lang="en-US" sz="1400" dirty="0" err="1"/>
              <a:t>acquisti</a:t>
            </a:r>
            <a:r>
              <a:rPr lang="en-US" sz="1400" dirty="0"/>
              <a:t> sotto 1000 euro: </a:t>
            </a:r>
            <a:r>
              <a:rPr lang="en-US" sz="1400" dirty="0" err="1"/>
              <a:t>su</a:t>
            </a:r>
            <a:r>
              <a:rPr lang="en-US" sz="1400" dirty="0"/>
              <a:t> MEPA </a:t>
            </a:r>
            <a:r>
              <a:rPr lang="en-US" sz="1400" dirty="0" err="1"/>
              <a:t>basta</a:t>
            </a:r>
            <a:r>
              <a:rPr lang="en-US" sz="1400" dirty="0"/>
              <a:t> 1 solo </a:t>
            </a:r>
            <a:r>
              <a:rPr lang="en-US" sz="1400" dirty="0" err="1"/>
              <a:t>fornitore</a:t>
            </a:r>
            <a:r>
              <a:rPr lang="en-US" sz="1400" dirty="0"/>
              <a:t> al </a:t>
            </a:r>
            <a:r>
              <a:rPr lang="en-US" sz="1400" dirty="0" err="1"/>
              <a:t>prezzo</a:t>
            </a:r>
            <a:r>
              <a:rPr lang="en-US" sz="1400" dirty="0"/>
              <a:t> </a:t>
            </a:r>
            <a:r>
              <a:rPr lang="en-US" sz="1400" dirty="0" err="1"/>
              <a:t>più</a:t>
            </a:r>
            <a:r>
              <a:rPr lang="en-US" sz="1400" dirty="0"/>
              <a:t> basso. </a:t>
            </a:r>
            <a:r>
              <a:rPr lang="en-US" sz="1400" dirty="0" err="1"/>
              <a:t>Fuori</a:t>
            </a:r>
            <a:r>
              <a:rPr lang="en-US" sz="1400" dirty="0"/>
              <a:t> MEPA </a:t>
            </a:r>
            <a:r>
              <a:rPr lang="en-US" sz="1400" dirty="0" err="1" smtClean="0"/>
              <a:t>si</a:t>
            </a:r>
            <a:r>
              <a:rPr lang="en-US" sz="1400" dirty="0"/>
              <a:t> </a:t>
            </a:r>
            <a:r>
              <a:rPr lang="en-US" sz="1400" dirty="0" err="1" smtClean="0"/>
              <a:t>richiedono</a:t>
            </a:r>
            <a:r>
              <a:rPr lang="en-US" sz="1400" dirty="0" smtClean="0"/>
              <a:t> </a:t>
            </a:r>
            <a:r>
              <a:rPr lang="en-US" sz="1400" dirty="0"/>
              <a:t>2 </a:t>
            </a:r>
            <a:r>
              <a:rPr lang="en-US" sz="1400" dirty="0" err="1"/>
              <a:t>preventivi</a:t>
            </a:r>
            <a:r>
              <a:rPr lang="en-US" sz="1400" dirty="0"/>
              <a:t> (</a:t>
            </a:r>
            <a:r>
              <a:rPr lang="en-US" sz="1400" dirty="0" err="1"/>
              <a:t>anche</a:t>
            </a:r>
            <a:r>
              <a:rPr lang="en-US" sz="1400" dirty="0"/>
              <a:t> solo con </a:t>
            </a:r>
            <a:r>
              <a:rPr lang="en-US" sz="1400" dirty="0" err="1"/>
              <a:t>telefonata</a:t>
            </a:r>
            <a:r>
              <a:rPr lang="en-US" sz="1400" dirty="0"/>
              <a:t>);</a:t>
            </a:r>
          </a:p>
          <a:p>
            <a:r>
              <a:rPr lang="en-US" sz="1400" dirty="0"/>
              <a:t>da 1000 a 39999 euro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possono</a:t>
            </a:r>
            <a:r>
              <a:rPr lang="en-US" sz="1400" dirty="0"/>
              <a:t> </a:t>
            </a:r>
            <a:r>
              <a:rPr lang="en-US" sz="1400" dirty="0" err="1"/>
              <a:t>seguire</a:t>
            </a:r>
            <a:r>
              <a:rPr lang="en-US" sz="1400" dirty="0"/>
              <a:t> le </a:t>
            </a:r>
            <a:r>
              <a:rPr lang="en-US" sz="1400" dirty="0" err="1"/>
              <a:t>seguenti</a:t>
            </a:r>
            <a:r>
              <a:rPr lang="en-US" sz="1400" dirty="0"/>
              <a:t> alternative:</a:t>
            </a:r>
          </a:p>
          <a:p>
            <a:pPr lvl="1"/>
            <a:r>
              <a:rPr lang="en-US" sz="1200" dirty="0" err="1"/>
              <a:t>OdA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Mepa</a:t>
            </a:r>
            <a:r>
              <a:rPr lang="en-US" sz="1200" dirty="0"/>
              <a:t> 1 </a:t>
            </a:r>
            <a:r>
              <a:rPr lang="en-US" sz="1200" dirty="0" err="1"/>
              <a:t>fornitore</a:t>
            </a:r>
            <a:r>
              <a:rPr lang="en-US" sz="1200" dirty="0"/>
              <a:t> al </a:t>
            </a:r>
            <a:r>
              <a:rPr lang="en-US" sz="1200" dirty="0" err="1"/>
              <a:t>prezzo</a:t>
            </a:r>
            <a:r>
              <a:rPr lang="en-US" sz="1200" dirty="0"/>
              <a:t> </a:t>
            </a:r>
            <a:r>
              <a:rPr lang="en-US" sz="1200" dirty="0" err="1"/>
              <a:t>più</a:t>
            </a:r>
            <a:r>
              <a:rPr lang="en-US" sz="1200" dirty="0"/>
              <a:t> basso</a:t>
            </a:r>
          </a:p>
          <a:p>
            <a:pPr lvl="1"/>
            <a:r>
              <a:rPr lang="en-US" sz="1200" dirty="0" err="1"/>
              <a:t>Trattativa</a:t>
            </a:r>
            <a:r>
              <a:rPr lang="en-US" sz="1200" dirty="0"/>
              <a:t> </a:t>
            </a:r>
            <a:r>
              <a:rPr lang="en-US" sz="1200" dirty="0" err="1"/>
              <a:t>diretta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Mepa</a:t>
            </a:r>
            <a:r>
              <a:rPr lang="en-US" sz="1200" dirty="0"/>
              <a:t>: </a:t>
            </a:r>
            <a:r>
              <a:rPr lang="en-US" sz="1200" dirty="0" err="1"/>
              <a:t>minimo</a:t>
            </a:r>
            <a:r>
              <a:rPr lang="en-US" sz="1200" dirty="0"/>
              <a:t> 2-3 </a:t>
            </a:r>
            <a:r>
              <a:rPr lang="en-US" sz="1200" dirty="0" err="1"/>
              <a:t>preventivi</a:t>
            </a:r>
            <a:endParaRPr lang="en-US" sz="1200" dirty="0"/>
          </a:p>
          <a:p>
            <a:pPr lvl="1"/>
            <a:r>
              <a:rPr lang="en-US" sz="1200" dirty="0" err="1"/>
              <a:t>RdO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Mepa</a:t>
            </a:r>
            <a:r>
              <a:rPr lang="en-US" sz="1200" dirty="0"/>
              <a:t> con </a:t>
            </a:r>
            <a:r>
              <a:rPr lang="en-US" sz="1200" dirty="0" err="1"/>
              <a:t>minimo</a:t>
            </a:r>
            <a:r>
              <a:rPr lang="en-US" sz="1200" dirty="0"/>
              <a:t> 2-3 </a:t>
            </a:r>
            <a:r>
              <a:rPr lang="en-US" sz="1200" dirty="0" err="1"/>
              <a:t>preventivi</a:t>
            </a:r>
            <a:endParaRPr lang="en-US" sz="1200" dirty="0"/>
          </a:p>
          <a:p>
            <a:pPr lvl="1"/>
            <a:r>
              <a:rPr lang="en-US" sz="1200" dirty="0" err="1"/>
              <a:t>Acquisto</a:t>
            </a:r>
            <a:r>
              <a:rPr lang="en-US" sz="1200" dirty="0"/>
              <a:t> </a:t>
            </a:r>
            <a:r>
              <a:rPr lang="en-US" sz="1200" dirty="0" err="1"/>
              <a:t>fuori</a:t>
            </a:r>
            <a:r>
              <a:rPr lang="en-US" sz="1200" dirty="0"/>
              <a:t> </a:t>
            </a:r>
            <a:r>
              <a:rPr lang="en-US" sz="1200" dirty="0" err="1"/>
              <a:t>Mepa</a:t>
            </a:r>
            <a:r>
              <a:rPr lang="en-US" sz="1200" dirty="0"/>
              <a:t> (</a:t>
            </a:r>
            <a:r>
              <a:rPr lang="en-US" sz="1200" dirty="0" err="1"/>
              <a:t>permesso</a:t>
            </a:r>
            <a:r>
              <a:rPr lang="en-US" sz="1200" dirty="0"/>
              <a:t> da art.10 DL 218): </a:t>
            </a:r>
            <a:r>
              <a:rPr lang="en-US" sz="1200" dirty="0" err="1"/>
              <a:t>minimo</a:t>
            </a:r>
            <a:r>
              <a:rPr lang="en-US" sz="1200" dirty="0"/>
              <a:t> 2-3 </a:t>
            </a:r>
            <a:r>
              <a:rPr lang="en-US" sz="1200" dirty="0" err="1"/>
              <a:t>preventivi</a:t>
            </a:r>
            <a:endParaRPr lang="en-US" sz="1200" dirty="0"/>
          </a:p>
          <a:p>
            <a:r>
              <a:rPr lang="en-US" sz="1400" dirty="0"/>
              <a:t>Se </a:t>
            </a:r>
            <a:r>
              <a:rPr lang="en-US" sz="1400" dirty="0" err="1"/>
              <a:t>il</a:t>
            </a:r>
            <a:r>
              <a:rPr lang="en-US" sz="1400" dirty="0"/>
              <a:t> </a:t>
            </a:r>
            <a:r>
              <a:rPr lang="en-US" sz="1400" dirty="0" err="1"/>
              <a:t>numero</a:t>
            </a:r>
            <a:r>
              <a:rPr lang="en-US" sz="1400" dirty="0"/>
              <a:t> di </a:t>
            </a:r>
            <a:r>
              <a:rPr lang="en-US" sz="1400" dirty="0" err="1"/>
              <a:t>potenziali</a:t>
            </a:r>
            <a:r>
              <a:rPr lang="en-US" sz="1400" dirty="0"/>
              <a:t> </a:t>
            </a:r>
            <a:r>
              <a:rPr lang="en-US" sz="1400" dirty="0" err="1"/>
              <a:t>fornitori</a:t>
            </a:r>
            <a:r>
              <a:rPr lang="en-US" sz="1400" dirty="0"/>
              <a:t> </a:t>
            </a:r>
            <a:r>
              <a:rPr lang="en-US" sz="1400" dirty="0" err="1"/>
              <a:t>è</a:t>
            </a:r>
            <a:r>
              <a:rPr lang="en-US" sz="1400" dirty="0"/>
              <a:t> molto alto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consiglia</a:t>
            </a:r>
            <a:r>
              <a:rPr lang="en-US" sz="1400" dirty="0"/>
              <a:t> </a:t>
            </a:r>
            <a:r>
              <a:rPr lang="en-US" sz="1400" dirty="0" err="1"/>
              <a:t>l’uso</a:t>
            </a:r>
            <a:r>
              <a:rPr lang="en-US" sz="1400" dirty="0"/>
              <a:t> </a:t>
            </a:r>
            <a:r>
              <a:rPr lang="en-US" sz="1400" dirty="0" err="1"/>
              <a:t>della</a:t>
            </a:r>
            <a:r>
              <a:rPr lang="en-US" sz="1400" dirty="0"/>
              <a:t> </a:t>
            </a:r>
            <a:r>
              <a:rPr lang="en-US" sz="1400" dirty="0" err="1"/>
              <a:t>RdO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MEPA o </a:t>
            </a:r>
            <a:r>
              <a:rPr lang="en-US" sz="1400" dirty="0" err="1"/>
              <a:t>dell’avviso</a:t>
            </a:r>
            <a:r>
              <a:rPr lang="en-US" sz="1400" dirty="0"/>
              <a:t> a</a:t>
            </a:r>
          </a:p>
          <a:p>
            <a:r>
              <a:rPr lang="en-US" sz="1400" dirty="0" err="1"/>
              <a:t>manifestare</a:t>
            </a:r>
            <a:r>
              <a:rPr lang="en-US" sz="1400" dirty="0"/>
              <a:t> </a:t>
            </a:r>
            <a:r>
              <a:rPr lang="en-US" sz="1400" dirty="0" err="1"/>
              <a:t>interesse</a:t>
            </a:r>
            <a:r>
              <a:rPr lang="en-US" sz="1400" dirty="0"/>
              <a:t>. </a:t>
            </a:r>
            <a:r>
              <a:rPr lang="en-US" sz="1400" dirty="0" err="1"/>
              <a:t>Notare</a:t>
            </a:r>
            <a:r>
              <a:rPr lang="en-US" sz="1400" dirty="0"/>
              <a:t> </a:t>
            </a:r>
            <a:r>
              <a:rPr lang="en-US" sz="1400" dirty="0" err="1"/>
              <a:t>che</a:t>
            </a:r>
            <a:r>
              <a:rPr lang="en-US" sz="1400" dirty="0"/>
              <a:t> per le </a:t>
            </a:r>
            <a:r>
              <a:rPr lang="en-US" sz="1400" dirty="0" err="1"/>
              <a:t>regole</a:t>
            </a:r>
            <a:r>
              <a:rPr lang="en-US" sz="1400" dirty="0"/>
              <a:t> </a:t>
            </a:r>
            <a:r>
              <a:rPr lang="en-US" sz="1400" dirty="0" err="1"/>
              <a:t>precedenti</a:t>
            </a:r>
            <a:r>
              <a:rPr lang="en-US" sz="1400" dirty="0"/>
              <a:t> sotto </a:t>
            </a:r>
            <a:r>
              <a:rPr lang="en-US" sz="1400" dirty="0" err="1"/>
              <a:t>i</a:t>
            </a:r>
            <a:r>
              <a:rPr lang="en-US" sz="1400" dirty="0"/>
              <a:t> 40 </a:t>
            </a:r>
            <a:r>
              <a:rPr lang="en-US" sz="1400" dirty="0" err="1"/>
              <a:t>keuro</a:t>
            </a:r>
            <a:r>
              <a:rPr lang="en-US" sz="1400" dirty="0"/>
              <a:t> </a:t>
            </a:r>
            <a:r>
              <a:rPr lang="en-US" sz="1400" dirty="0" err="1"/>
              <a:t>venivano</a:t>
            </a:r>
            <a:r>
              <a:rPr lang="en-US" sz="1400" dirty="0"/>
              <a:t> </a:t>
            </a:r>
            <a:r>
              <a:rPr lang="en-US" sz="1400" dirty="0" err="1"/>
              <a:t>richiesti</a:t>
            </a:r>
            <a:r>
              <a:rPr lang="en-US" sz="1400" dirty="0"/>
              <a:t> </a:t>
            </a:r>
            <a:r>
              <a:rPr lang="en-US" sz="1400" dirty="0" err="1"/>
              <a:t>anche</a:t>
            </a:r>
            <a:r>
              <a:rPr lang="en-US" sz="1400" dirty="0"/>
              <a:t> 4</a:t>
            </a:r>
          </a:p>
          <a:p>
            <a:r>
              <a:rPr lang="en-US" sz="1400" dirty="0"/>
              <a:t>o 5 </a:t>
            </a:r>
            <a:r>
              <a:rPr lang="en-US" sz="1400" dirty="0" err="1"/>
              <a:t>preventivi</a:t>
            </a:r>
            <a:r>
              <a:rPr lang="en-US" sz="1400" dirty="0"/>
              <a:t> a </a:t>
            </a:r>
            <a:r>
              <a:rPr lang="en-US" sz="1400" dirty="0" err="1"/>
              <a:t>seconda</a:t>
            </a:r>
            <a:r>
              <a:rPr lang="en-US" sz="1400" dirty="0"/>
              <a:t> </a:t>
            </a:r>
            <a:r>
              <a:rPr lang="en-US" sz="1400" dirty="0" err="1"/>
              <a:t>della</a:t>
            </a:r>
            <a:r>
              <a:rPr lang="en-US" sz="1400" dirty="0"/>
              <a:t> </a:t>
            </a:r>
            <a:r>
              <a:rPr lang="en-US" sz="1400" dirty="0" err="1" smtClean="0"/>
              <a:t>spesa</a:t>
            </a:r>
            <a:endParaRPr lang="en-US" sz="1400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0726"/>
            <a:ext cx="9144000" cy="39696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Dalla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stampa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Via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libera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definitivo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decreto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che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attua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la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riforma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Madia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L’assenteista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pagherà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anche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danni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all’immagine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dell’ufficio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la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sanzione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legata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dal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clamore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caso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Furbetti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cartellino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sospensione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immediata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licenziamento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veloce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Ricordo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pratiche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timbratura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Inasprimento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controlli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sanzioni</a:t>
            </a:r>
            <a:r>
              <a:rPr lang="en-US" dirty="0" smtClean="0">
                <a:solidFill>
                  <a:schemeClr val="tx1"/>
                </a:solidFill>
              </a:rPr>
              <a:t> se le </a:t>
            </a:r>
            <a:r>
              <a:rPr lang="en-US" dirty="0" err="1" smtClean="0">
                <a:solidFill>
                  <a:schemeClr val="tx1"/>
                </a:solidFill>
              </a:rPr>
              <a:t>persone</a:t>
            </a:r>
            <a:r>
              <a:rPr lang="en-US" dirty="0" smtClean="0">
                <a:solidFill>
                  <a:schemeClr val="tx1"/>
                </a:solidFill>
              </a:rPr>
              <a:t> non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trovate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luogo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lavoro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Se </a:t>
            </a:r>
            <a:r>
              <a:rPr lang="en-US" dirty="0" err="1" smtClean="0">
                <a:solidFill>
                  <a:schemeClr val="tx1"/>
                </a:solidFill>
              </a:rPr>
              <a:t>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locali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Dipartimento</a:t>
            </a:r>
            <a:r>
              <a:rPr lang="en-US" dirty="0" smtClean="0">
                <a:solidFill>
                  <a:schemeClr val="tx1"/>
                </a:solidFill>
              </a:rPr>
              <a:t> o del LASA , </a:t>
            </a:r>
            <a:r>
              <a:rPr lang="en-US" dirty="0" err="1" smtClean="0">
                <a:solidFill>
                  <a:schemeClr val="tx1"/>
                </a:solidFill>
              </a:rPr>
              <a:t>anche</a:t>
            </a:r>
            <a:r>
              <a:rPr lang="en-US" dirty="0" smtClean="0">
                <a:solidFill>
                  <a:schemeClr val="tx1"/>
                </a:solidFill>
              </a:rPr>
              <a:t> per </a:t>
            </a:r>
            <a:r>
              <a:rPr lang="en-US" dirty="0" err="1" smtClean="0">
                <a:solidFill>
                  <a:schemeClr val="tx1"/>
                </a:solidFill>
              </a:rPr>
              <a:t>delle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commissioni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servizio</a:t>
            </a:r>
            <a:r>
              <a:rPr lang="en-US" dirty="0" smtClean="0">
                <a:solidFill>
                  <a:schemeClr val="tx1"/>
                </a:solidFill>
              </a:rPr>
              <a:t> o per </a:t>
            </a:r>
            <a:r>
              <a:rPr lang="en-US" dirty="0" err="1" smtClean="0">
                <a:solidFill>
                  <a:schemeClr val="tx1"/>
                </a:solidFill>
              </a:rPr>
              <a:t>trasferimenti</a:t>
            </a:r>
            <a:r>
              <a:rPr lang="en-US" dirty="0" smtClean="0">
                <a:solidFill>
                  <a:schemeClr val="tx1"/>
                </a:solidFill>
              </a:rPr>
              <a:t> da e per LASA </a:t>
            </a:r>
            <a:r>
              <a:rPr lang="en-US" dirty="0" err="1" smtClean="0">
                <a:solidFill>
                  <a:schemeClr val="tx1"/>
                </a:solidFill>
              </a:rPr>
              <a:t>occorre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timbrare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uscita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reingresso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Esiste</a:t>
            </a:r>
            <a:r>
              <a:rPr lang="en-US" dirty="0" smtClean="0">
                <a:solidFill>
                  <a:schemeClr val="tx1"/>
                </a:solidFill>
              </a:rPr>
              <a:t> la </a:t>
            </a:r>
            <a:r>
              <a:rPr lang="en-US" dirty="0" err="1" smtClean="0">
                <a:solidFill>
                  <a:schemeClr val="tx1"/>
                </a:solidFill>
              </a:rPr>
              <a:t>possibilita</a:t>
            </a:r>
            <a:r>
              <a:rPr lang="en-US" dirty="0" smtClean="0">
                <a:solidFill>
                  <a:schemeClr val="tx1"/>
                </a:solidFill>
              </a:rPr>
              <a:t>’ di </a:t>
            </a:r>
            <a:r>
              <a:rPr lang="en-US" dirty="0" err="1" smtClean="0">
                <a:solidFill>
                  <a:schemeClr val="tx1"/>
                </a:solidFill>
              </a:rPr>
              <a:t>utilizzare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r>
              <a:rPr lang="en-US" dirty="0" smtClean="0">
                <a:solidFill>
                  <a:schemeClr val="tx1"/>
                </a:solidFill>
              </a:rPr>
              <a:t> ‘</a:t>
            </a:r>
            <a:r>
              <a:rPr lang="en-US" dirty="0" err="1" smtClean="0">
                <a:solidFill>
                  <a:schemeClr val="tx1"/>
                </a:solidFill>
              </a:rPr>
              <a:t>permesso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servizio</a:t>
            </a:r>
            <a:r>
              <a:rPr lang="en-US" dirty="0" smtClean="0">
                <a:solidFill>
                  <a:schemeClr val="tx1"/>
                </a:solidFill>
              </a:rPr>
              <a:t>’ </a:t>
            </a:r>
            <a:r>
              <a:rPr lang="en-US" dirty="0" err="1" smtClean="0">
                <a:solidFill>
                  <a:schemeClr val="tx1"/>
                </a:solidFill>
              </a:rPr>
              <a:t>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permette</a:t>
            </a:r>
            <a:r>
              <a:rPr lang="en-US" dirty="0" smtClean="0">
                <a:solidFill>
                  <a:schemeClr val="tx1"/>
                </a:solidFill>
              </a:rPr>
              <a:t> di non </a:t>
            </a:r>
            <a:r>
              <a:rPr lang="en-US" dirty="0" err="1" smtClean="0">
                <a:solidFill>
                  <a:schemeClr val="tx1"/>
                </a:solidFill>
              </a:rPr>
              <a:t>perdere</a:t>
            </a:r>
            <a:r>
              <a:rPr lang="en-US" dirty="0" smtClean="0">
                <a:solidFill>
                  <a:schemeClr val="tx1"/>
                </a:solidFill>
              </a:rPr>
              <a:t> ore di </a:t>
            </a:r>
            <a:r>
              <a:rPr lang="en-US" dirty="0" err="1" smtClean="0">
                <a:solidFill>
                  <a:schemeClr val="tx1"/>
                </a:solidFill>
              </a:rPr>
              <a:t>lavoro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Pausa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pranzo</a:t>
            </a:r>
            <a:r>
              <a:rPr lang="en-US" dirty="0" smtClean="0">
                <a:solidFill>
                  <a:schemeClr val="tx1"/>
                </a:solidFill>
              </a:rPr>
              <a:t> di default a 45 min </a:t>
            </a:r>
            <a:r>
              <a:rPr lang="en-US" dirty="0" err="1" smtClean="0">
                <a:solidFill>
                  <a:schemeClr val="tx1"/>
                </a:solidFill>
              </a:rPr>
              <a:t>applicata</a:t>
            </a:r>
            <a:r>
              <a:rPr lang="en-US" dirty="0" smtClean="0">
                <a:solidFill>
                  <a:schemeClr val="tx1"/>
                </a:solidFill>
              </a:rPr>
              <a:t> dal  1 </a:t>
            </a:r>
            <a:r>
              <a:rPr lang="en-US" dirty="0" err="1" smtClean="0">
                <a:solidFill>
                  <a:schemeClr val="tx1"/>
                </a:solidFill>
              </a:rPr>
              <a:t>maggio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615" y="5105029"/>
            <a:ext cx="883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messaggio</a:t>
            </a:r>
            <a:r>
              <a:rPr lang="en-US" dirty="0" smtClean="0"/>
              <a:t> e’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ripetuto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volte </a:t>
            </a:r>
          </a:p>
          <a:p>
            <a:r>
              <a:rPr lang="en-US" dirty="0" err="1" smtClean="0"/>
              <a:t>Alcuni</a:t>
            </a:r>
            <a:r>
              <a:rPr lang="en-US" dirty="0" smtClean="0"/>
              <a:t> lo </a:t>
            </a:r>
            <a:r>
              <a:rPr lang="en-US" dirty="0" err="1" smtClean="0"/>
              <a:t>disattendono</a:t>
            </a:r>
            <a:r>
              <a:rPr lang="en-US" dirty="0" smtClean="0"/>
              <a:t> in </a:t>
            </a:r>
            <a:r>
              <a:rPr lang="en-US" dirty="0" err="1" smtClean="0"/>
              <a:t>maniera</a:t>
            </a:r>
            <a:r>
              <a:rPr lang="en-US" dirty="0" smtClean="0"/>
              <a:t> </a:t>
            </a:r>
            <a:r>
              <a:rPr lang="en-US" dirty="0" err="1" smtClean="0"/>
              <a:t>sistematica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Riforma</a:t>
            </a:r>
            <a:r>
              <a:rPr lang="en-US" dirty="0" smtClean="0"/>
              <a:t> di 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" y="1079091"/>
            <a:ext cx="8719185" cy="39160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33828" y="5196114"/>
            <a:ext cx="8597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Direttore</a:t>
            </a:r>
            <a:r>
              <a:rPr lang="en-US" dirty="0" smtClean="0"/>
              <a:t> </a:t>
            </a:r>
            <a:r>
              <a:rPr lang="en-US" dirty="0" err="1" smtClean="0"/>
              <a:t>Gestione</a:t>
            </a:r>
            <a:r>
              <a:rPr lang="en-US" dirty="0" smtClean="0"/>
              <a:t> e </a:t>
            </a:r>
            <a:r>
              <a:rPr lang="en-US" dirty="0" err="1" smtClean="0"/>
              <a:t>Finanza</a:t>
            </a:r>
            <a:r>
              <a:rPr lang="en-US" dirty="0" smtClean="0"/>
              <a:t> 	              Simona Fiori (V. </a:t>
            </a:r>
            <a:r>
              <a:rPr lang="en-US" dirty="0" err="1" smtClean="0"/>
              <a:t>Colautti</a:t>
            </a:r>
            <a:r>
              <a:rPr lang="en-US" dirty="0" smtClean="0"/>
              <a:t>, A. Del </a:t>
            </a:r>
            <a:r>
              <a:rPr lang="en-US" dirty="0" err="1" smtClean="0"/>
              <a:t>Bove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Direttore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		</a:t>
            </a:r>
            <a:r>
              <a:rPr lang="en-US" dirty="0" err="1" smtClean="0"/>
              <a:t>Quarta</a:t>
            </a:r>
            <a:r>
              <a:rPr lang="en-US" dirty="0" smtClean="0"/>
              <a:t> (interim)</a:t>
            </a:r>
          </a:p>
          <a:p>
            <a:r>
              <a:rPr lang="en-US" dirty="0" err="1" smtClean="0"/>
              <a:t>Direttore</a:t>
            </a:r>
            <a:r>
              <a:rPr lang="en-US" dirty="0" smtClean="0"/>
              <a:t> </a:t>
            </a:r>
            <a:r>
              <a:rPr lang="en-US" dirty="0" err="1" smtClean="0"/>
              <a:t>gestione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 smtClean="0"/>
              <a:t> e </a:t>
            </a:r>
            <a:r>
              <a:rPr lang="en-US" dirty="0" err="1" smtClean="0"/>
              <a:t>Aff</a:t>
            </a:r>
            <a:r>
              <a:rPr lang="en-US" dirty="0" smtClean="0"/>
              <a:t> Gen   	Renato </a:t>
            </a:r>
            <a:r>
              <a:rPr lang="en-US" dirty="0" err="1" smtClean="0"/>
              <a:t>Carletti</a:t>
            </a:r>
            <a:endParaRPr lang="en-US" dirty="0" smtClean="0"/>
          </a:p>
          <a:p>
            <a:r>
              <a:rPr lang="en-US" dirty="0" err="1" smtClean="0"/>
              <a:t>Divisione</a:t>
            </a:r>
            <a:r>
              <a:rPr lang="en-US" dirty="0" smtClean="0"/>
              <a:t> Sistema </a:t>
            </a:r>
            <a:r>
              <a:rPr lang="en-US" dirty="0" err="1" smtClean="0"/>
              <a:t>Informativo</a:t>
            </a:r>
            <a:r>
              <a:rPr lang="en-US" dirty="0" smtClean="0"/>
              <a:t>		Renato Serra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CONCORSI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" y="1073330"/>
            <a:ext cx="8862049" cy="164447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Screenshot 2018-06-05 07.5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4" y="1035231"/>
            <a:ext cx="8724900" cy="2575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824" y="3924300"/>
            <a:ext cx="872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3 </a:t>
            </a:r>
            <a:r>
              <a:rPr lang="en-US" dirty="0" err="1" smtClean="0"/>
              <a:t>mesi</a:t>
            </a:r>
            <a:r>
              <a:rPr lang="en-US" dirty="0" smtClean="0"/>
              <a:t> </a:t>
            </a:r>
            <a:r>
              <a:rPr lang="en-US" dirty="0" err="1" smtClean="0"/>
              <a:t>saranno</a:t>
            </a:r>
            <a:r>
              <a:rPr lang="en-US" dirty="0" smtClean="0"/>
              <a:t> </a:t>
            </a:r>
            <a:r>
              <a:rPr lang="en-US" dirty="0" err="1" smtClean="0"/>
              <a:t>bandite</a:t>
            </a:r>
            <a:r>
              <a:rPr lang="en-US" dirty="0" smtClean="0"/>
              <a:t> 138 </a:t>
            </a:r>
            <a:r>
              <a:rPr lang="en-US" dirty="0" err="1" smtClean="0"/>
              <a:t>posizioni</a:t>
            </a:r>
            <a:r>
              <a:rPr lang="en-US" dirty="0" smtClean="0"/>
              <a:t> di cui 39 </a:t>
            </a:r>
            <a:r>
              <a:rPr lang="en-US" dirty="0" err="1" smtClean="0"/>
              <a:t>livello</a:t>
            </a:r>
            <a:r>
              <a:rPr lang="en-US" dirty="0" smtClean="0"/>
              <a:t> di </a:t>
            </a:r>
            <a:r>
              <a:rPr lang="en-US" dirty="0" err="1" smtClean="0"/>
              <a:t>ingresso</a:t>
            </a:r>
            <a:endParaRPr lang="en-US" dirty="0" smtClean="0"/>
          </a:p>
          <a:p>
            <a:r>
              <a:rPr lang="en-US" dirty="0" smtClean="0"/>
              <a:t>A cui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aggiungono</a:t>
            </a:r>
            <a:r>
              <a:rPr lang="en-US" dirty="0" smtClean="0"/>
              <a:t> 15 </a:t>
            </a:r>
            <a:r>
              <a:rPr lang="en-US" dirty="0" err="1" smtClean="0"/>
              <a:t>posizioni</a:t>
            </a:r>
            <a:r>
              <a:rPr lang="en-US" dirty="0" smtClean="0"/>
              <a:t> </a:t>
            </a:r>
            <a:r>
              <a:rPr lang="en-US" dirty="0" err="1" smtClean="0"/>
              <a:t>Cofund</a:t>
            </a:r>
            <a:r>
              <a:rPr lang="en-US" dirty="0" smtClean="0"/>
              <a:t> Fellini (Bando Marie Curie)</a:t>
            </a:r>
          </a:p>
          <a:p>
            <a:endParaRPr lang="en-US" dirty="0"/>
          </a:p>
          <a:p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concorsi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sedi</a:t>
            </a:r>
            <a:r>
              <a:rPr lang="en-US" dirty="0" smtClean="0"/>
              <a:t> </a:t>
            </a:r>
            <a:r>
              <a:rPr lang="en-US" dirty="0" err="1" smtClean="0"/>
              <a:t>assegnate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corso</a:t>
            </a:r>
            <a:r>
              <a:rPr lang="en-US" dirty="0" smtClean="0"/>
              <a:t> del 2018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aggiungeranno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20 </a:t>
            </a:r>
            <a:r>
              <a:rPr lang="en-US" dirty="0" err="1" smtClean="0"/>
              <a:t>posti</a:t>
            </a:r>
            <a:r>
              <a:rPr lang="en-US" dirty="0" smtClean="0"/>
              <a:t> da </a:t>
            </a:r>
            <a:r>
              <a:rPr lang="en-US" dirty="0" err="1" smtClean="0"/>
              <a:t>tecnologo</a:t>
            </a:r>
            <a:endParaRPr lang="en-US" dirty="0" smtClean="0"/>
          </a:p>
          <a:p>
            <a:r>
              <a:rPr lang="en-US" dirty="0" smtClean="0"/>
              <a:t>E 4 </a:t>
            </a:r>
            <a:r>
              <a:rPr lang="en-US" dirty="0" err="1" smtClean="0"/>
              <a:t>posti</a:t>
            </a:r>
            <a:r>
              <a:rPr lang="en-US" dirty="0" smtClean="0"/>
              <a:t> da 1 </a:t>
            </a:r>
            <a:r>
              <a:rPr lang="en-US" dirty="0" err="1" smtClean="0"/>
              <a:t>ric</a:t>
            </a:r>
            <a:r>
              <a:rPr lang="en-US" dirty="0" smtClean="0"/>
              <a:t> o 1 </a:t>
            </a:r>
            <a:r>
              <a:rPr lang="en-US" dirty="0" err="1" smtClean="0"/>
              <a:t>tec</a:t>
            </a:r>
            <a:r>
              <a:rPr lang="en-US" dirty="0" smtClean="0"/>
              <a:t> per </a:t>
            </a:r>
            <a:r>
              <a:rPr lang="en-US" dirty="0" err="1" smtClean="0"/>
              <a:t>chiamata</a:t>
            </a:r>
            <a:r>
              <a:rPr lang="en-US" dirty="0" smtClean="0"/>
              <a:t> </a:t>
            </a:r>
            <a:r>
              <a:rPr lang="en-US" dirty="0" err="1" smtClean="0"/>
              <a:t>diretta</a:t>
            </a:r>
            <a:r>
              <a:rPr lang="en-US" dirty="0" smtClean="0"/>
              <a:t> per </a:t>
            </a:r>
            <a:r>
              <a:rPr lang="en-US" dirty="0" err="1" smtClean="0"/>
              <a:t>esaurire</a:t>
            </a:r>
            <a:r>
              <a:rPr lang="en-US" dirty="0" smtClean="0"/>
              <a:t> la quota di 73 </a:t>
            </a:r>
            <a:r>
              <a:rPr lang="en-US" dirty="0" err="1" smtClean="0"/>
              <a:t>posti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legge</a:t>
            </a:r>
            <a:r>
              <a:rPr lang="en-US" dirty="0" smtClean="0"/>
              <a:t> di </a:t>
            </a:r>
            <a:r>
              <a:rPr lang="en-US" dirty="0" err="1" smtClean="0"/>
              <a:t>stabilita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aprile</a:t>
            </a:r>
            <a:r>
              <a:rPr lang="en-US" dirty="0" smtClean="0"/>
              <a:t> </a:t>
            </a:r>
            <a:r>
              <a:rPr lang="en-US" dirty="0" err="1" smtClean="0"/>
              <a:t>maggio</a:t>
            </a:r>
            <a:r>
              <a:rPr lang="en-US" dirty="0" smtClean="0"/>
              <a:t> 2018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73330"/>
            <a:ext cx="8610600" cy="546201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sz="2200" dirty="0" err="1" smtClean="0">
                <a:sym typeface="Wingdings"/>
              </a:rPr>
              <a:t>Approvato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 err="1" smtClean="0">
                <a:sym typeface="Wingdings"/>
              </a:rPr>
              <a:t>dalla</a:t>
            </a:r>
            <a:r>
              <a:rPr lang="en-US" sz="2200" dirty="0" smtClean="0">
                <a:sym typeface="Wingdings"/>
              </a:rPr>
              <a:t> GE </a:t>
            </a:r>
            <a:r>
              <a:rPr lang="en-US" sz="2200" dirty="0" err="1" smtClean="0">
                <a:sym typeface="Wingdings"/>
              </a:rPr>
              <a:t>nuovo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 err="1" smtClean="0">
                <a:sym typeface="Wingdings"/>
              </a:rPr>
              <a:t>disciplinare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 err="1" smtClean="0">
                <a:sym typeface="Wingdings"/>
              </a:rPr>
              <a:t>missioni</a:t>
            </a:r>
            <a:r>
              <a:rPr lang="en-US" sz="2200" dirty="0" smtClean="0">
                <a:sym typeface="Wingdings"/>
              </a:rPr>
              <a:t>, </a:t>
            </a:r>
            <a:r>
              <a:rPr lang="en-US" sz="2200" dirty="0" err="1" smtClean="0">
                <a:sym typeface="Wingdings"/>
              </a:rPr>
              <a:t>entrera</a:t>
            </a:r>
            <a:r>
              <a:rPr lang="en-US" sz="2200" dirty="0" smtClean="0">
                <a:sym typeface="Wingdings"/>
              </a:rPr>
              <a:t>’ in </a:t>
            </a:r>
            <a:r>
              <a:rPr lang="en-US" sz="2200" dirty="0" err="1" smtClean="0">
                <a:sym typeface="Wingdings"/>
              </a:rPr>
              <a:t>vigore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 err="1" smtClean="0">
                <a:sym typeface="Wingdings"/>
              </a:rPr>
              <a:t>quando</a:t>
            </a:r>
            <a:r>
              <a:rPr lang="en-US" sz="2200" dirty="0" smtClean="0">
                <a:sym typeface="Wingdings"/>
              </a:rPr>
              <a:t> SW </a:t>
            </a:r>
            <a:r>
              <a:rPr lang="en-US" sz="2200" dirty="0" err="1" smtClean="0">
                <a:sym typeface="Wingdings"/>
              </a:rPr>
              <a:t>sara</a:t>
            </a:r>
            <a:r>
              <a:rPr lang="en-US" sz="2200" dirty="0" smtClean="0">
                <a:sym typeface="Wingdings"/>
              </a:rPr>
              <a:t>’  </a:t>
            </a:r>
            <a:r>
              <a:rPr lang="en-US" sz="2200" dirty="0" err="1" smtClean="0">
                <a:sym typeface="Wingdings"/>
              </a:rPr>
              <a:t>aggiornato</a:t>
            </a:r>
            <a:r>
              <a:rPr lang="en-US" sz="2200" dirty="0" smtClean="0">
                <a:sym typeface="Wingdings"/>
              </a:rPr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1500" dirty="0" smtClean="0">
                <a:sym typeface="Wingdings"/>
              </a:rPr>
              <a:t>reintroduce </a:t>
            </a:r>
            <a:r>
              <a:rPr lang="en-US" sz="1500" dirty="0">
                <a:sym typeface="Wingdings"/>
              </a:rPr>
              <a:t>un </a:t>
            </a:r>
            <a:r>
              <a:rPr lang="en-US" sz="1500" dirty="0" err="1">
                <a:sym typeface="Wingdings"/>
              </a:rPr>
              <a:t>forfettario</a:t>
            </a:r>
            <a:r>
              <a:rPr lang="en-US" sz="1500" dirty="0">
                <a:sym typeface="Wingdings"/>
              </a:rPr>
              <a:t> per </a:t>
            </a:r>
            <a:r>
              <a:rPr lang="en-US" sz="1500" dirty="0" err="1">
                <a:sym typeface="Wingdings"/>
              </a:rPr>
              <a:t>i</a:t>
            </a:r>
            <a:r>
              <a:rPr lang="en-US" sz="1500" dirty="0">
                <a:sym typeface="Wingdings"/>
              </a:rPr>
              <a:t> soli </a:t>
            </a:r>
            <a:r>
              <a:rPr lang="en-US" sz="1500" dirty="0" err="1">
                <a:sym typeface="Wingdings"/>
              </a:rPr>
              <a:t>pasti</a:t>
            </a:r>
            <a:r>
              <a:rPr lang="en-US" sz="1500" dirty="0">
                <a:sym typeface="Wingdings"/>
              </a:rPr>
              <a:t> </a:t>
            </a:r>
            <a:r>
              <a:rPr lang="en-US" sz="1500" dirty="0" err="1">
                <a:sym typeface="Wingdings"/>
              </a:rPr>
              <a:t>sia</a:t>
            </a:r>
            <a:r>
              <a:rPr lang="en-US" sz="1500" dirty="0">
                <a:sym typeface="Wingdings"/>
              </a:rPr>
              <a:t> per Italia </a:t>
            </a:r>
            <a:r>
              <a:rPr lang="en-US" sz="1500" dirty="0" err="1">
                <a:sym typeface="Wingdings"/>
              </a:rPr>
              <a:t>che</a:t>
            </a:r>
            <a:r>
              <a:rPr lang="en-US" sz="1500" dirty="0">
                <a:sym typeface="Wingdings"/>
              </a:rPr>
              <a:t> per </a:t>
            </a:r>
            <a:r>
              <a:rPr lang="en-US" sz="1500" dirty="0" err="1">
                <a:sym typeface="Wingdings"/>
              </a:rPr>
              <a:t>estero</a:t>
            </a:r>
            <a:r>
              <a:rPr lang="en-US" sz="1500" dirty="0">
                <a:sym typeface="Wingdings"/>
              </a:rPr>
              <a:t>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1500" dirty="0">
                <a:sym typeface="Wingdings"/>
              </a:rPr>
              <a:t>Reintroduce mezzo </a:t>
            </a:r>
            <a:r>
              <a:rPr lang="en-US" sz="1500" dirty="0" err="1">
                <a:sym typeface="Wingdings"/>
              </a:rPr>
              <a:t>proprio</a:t>
            </a:r>
            <a:r>
              <a:rPr lang="en-US" sz="1500" dirty="0">
                <a:sym typeface="Wingdings"/>
              </a:rPr>
              <a:t> per </a:t>
            </a:r>
            <a:r>
              <a:rPr lang="en-US" sz="1500" dirty="0" err="1">
                <a:sym typeface="Wingdings"/>
              </a:rPr>
              <a:t>estero</a:t>
            </a:r>
            <a:r>
              <a:rPr lang="en-US" sz="1500" dirty="0">
                <a:sym typeface="Wingdings"/>
              </a:rPr>
              <a:t> e taxi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1500" dirty="0">
                <a:sym typeface="Wingdings"/>
              </a:rPr>
              <a:t>Nuova </a:t>
            </a:r>
            <a:r>
              <a:rPr lang="en-US" sz="1500" dirty="0" err="1">
                <a:sym typeface="Wingdings"/>
              </a:rPr>
              <a:t>diaria</a:t>
            </a:r>
            <a:r>
              <a:rPr lang="en-US" sz="1500" dirty="0">
                <a:sym typeface="Wingdings"/>
              </a:rPr>
              <a:t> per </a:t>
            </a:r>
            <a:r>
              <a:rPr lang="en-US" sz="1500" dirty="0" smtClean="0">
                <a:sym typeface="Wingdings"/>
              </a:rPr>
              <a:t>CERN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disciplinare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assegni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ricerca</a:t>
            </a:r>
            <a:r>
              <a:rPr lang="en-US" dirty="0" smtClean="0">
                <a:sym typeface="Wingdings"/>
              </a:rPr>
              <a:t>,  </a:t>
            </a:r>
            <a:r>
              <a:rPr lang="en-US" dirty="0" err="1" smtClean="0">
                <a:sym typeface="Wingdings"/>
              </a:rPr>
              <a:t>modifiche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minori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precisazioni</a:t>
            </a:r>
            <a:r>
              <a:rPr lang="en-US" dirty="0" smtClean="0">
                <a:sym typeface="Wingdings"/>
              </a:rPr>
              <a:t>. </a:t>
            </a: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Bonus legato a </a:t>
            </a:r>
            <a:r>
              <a:rPr lang="en-US" dirty="0" err="1" smtClean="0">
                <a:sym typeface="Wingdings"/>
              </a:rPr>
              <a:t>sede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dottorato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fuori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regione</a:t>
            </a:r>
            <a:r>
              <a:rPr lang="en-US" dirty="0" smtClean="0">
                <a:sym typeface="Wingdings"/>
              </a:rPr>
              <a:t> ( e non a </a:t>
            </a:r>
            <a:r>
              <a:rPr lang="en-US" dirty="0" err="1" smtClean="0">
                <a:sym typeface="Wingdings"/>
              </a:rPr>
              <a:t>residenza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applicativo</a:t>
            </a:r>
            <a:r>
              <a:rPr lang="en-US" dirty="0" smtClean="0">
                <a:sym typeface="Wingdings"/>
              </a:rPr>
              <a:t> per la </a:t>
            </a:r>
            <a:r>
              <a:rPr lang="en-US" dirty="0" err="1" smtClean="0">
                <a:sym typeface="Wingdings"/>
              </a:rPr>
              <a:t>presentazione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domande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gestione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concorsi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Sperimentazione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controllo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orario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lavoro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rictec</a:t>
            </a:r>
            <a:r>
              <a:rPr lang="en-US" dirty="0" smtClean="0">
                <a:sym typeface="Wingdings"/>
              </a:rPr>
              <a:t> ha </a:t>
            </a:r>
            <a:r>
              <a:rPr lang="en-US" dirty="0" err="1" smtClean="0">
                <a:sym typeface="Wingdings"/>
              </a:rPr>
              <a:t>avuto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critiche</a:t>
            </a:r>
            <a:r>
              <a:rPr lang="en-US" dirty="0" smtClean="0">
                <a:sym typeface="Wingdings"/>
              </a:rPr>
              <a:t> da </a:t>
            </a:r>
            <a:r>
              <a:rPr lang="en-US" dirty="0" err="1" smtClean="0">
                <a:sym typeface="Wingdings"/>
              </a:rPr>
              <a:t>funzione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pubblica</a:t>
            </a:r>
            <a:r>
              <a:rPr lang="en-US" dirty="0" smtClean="0">
                <a:sym typeface="Wingdings"/>
              </a:rPr>
              <a:t>, ARAN e </a:t>
            </a:r>
            <a:r>
              <a:rPr lang="en-US" dirty="0" err="1" smtClean="0">
                <a:sym typeface="Wingdings"/>
              </a:rPr>
              <a:t>revisori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Programmato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incontro</a:t>
            </a:r>
            <a:r>
              <a:rPr lang="en-US" dirty="0" smtClean="0">
                <a:sym typeface="Wingdings"/>
              </a:rPr>
              <a:t> con ARAN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Contatti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positivi</a:t>
            </a:r>
            <a:r>
              <a:rPr lang="en-US" dirty="0" smtClean="0">
                <a:sym typeface="Wingdings"/>
              </a:rPr>
              <a:t> con </a:t>
            </a:r>
            <a:r>
              <a:rPr lang="en-US" dirty="0" err="1" smtClean="0">
                <a:sym typeface="Wingdings"/>
              </a:rPr>
              <a:t>funzione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pubblica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definizione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lavoro</a:t>
            </a:r>
            <a:r>
              <a:rPr lang="en-US" dirty="0" smtClean="0">
                <a:sym typeface="Wingdings"/>
              </a:rPr>
              <a:t> agile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aprile</a:t>
            </a:r>
            <a:r>
              <a:rPr lang="en-US" dirty="0" smtClean="0"/>
              <a:t> </a:t>
            </a:r>
            <a:r>
              <a:rPr lang="en-US" dirty="0" err="1" smtClean="0"/>
              <a:t>maggio</a:t>
            </a:r>
            <a:r>
              <a:rPr lang="en-US" dirty="0" smtClean="0"/>
              <a:t> 2018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73330"/>
            <a:ext cx="8369301" cy="54620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Amedeo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Staiano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err="1" smtClean="0">
                <a:sym typeface="Wingdings"/>
              </a:rPr>
              <a:t>responsabile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Divisione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F</a:t>
            </a:r>
            <a:r>
              <a:rPr lang="en-US" dirty="0" err="1" smtClean="0">
                <a:sym typeface="Wingdings"/>
              </a:rPr>
              <a:t>ondi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Esterni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Giornate</a:t>
            </a:r>
            <a:r>
              <a:rPr lang="en-US" dirty="0" smtClean="0">
                <a:sym typeface="Wingdings"/>
              </a:rPr>
              <a:t> Piano </a:t>
            </a:r>
            <a:r>
              <a:rPr lang="en-US" dirty="0" err="1" smtClean="0">
                <a:sym typeface="Wingdings"/>
              </a:rPr>
              <a:t>Triennale</a:t>
            </a:r>
            <a:r>
              <a:rPr lang="en-US" dirty="0" smtClean="0">
                <a:sym typeface="Wingdings"/>
              </a:rPr>
              <a:t> 12-13 </a:t>
            </a:r>
            <a:r>
              <a:rPr lang="en-US" dirty="0" err="1" smtClean="0">
                <a:sym typeface="Wingdings"/>
              </a:rPr>
              <a:t>ottobre</a:t>
            </a:r>
            <a:r>
              <a:rPr lang="en-US" dirty="0" smtClean="0">
                <a:sym typeface="Wingdings"/>
              </a:rPr>
              <a:t>  a Bologna, </a:t>
            </a:r>
            <a:r>
              <a:rPr lang="en-US" dirty="0" err="1" smtClean="0">
                <a:sym typeface="Wingdings"/>
              </a:rPr>
              <a:t>precedute</a:t>
            </a:r>
            <a:r>
              <a:rPr lang="en-US" dirty="0" smtClean="0">
                <a:sym typeface="Wingdings"/>
              </a:rPr>
              <a:t> da what’s next TTA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>
                <a:sym typeface="Wingdings"/>
              </a:rPr>
              <a:t>S. </a:t>
            </a:r>
            <a:r>
              <a:rPr lang="en-US" dirty="0" err="1" smtClean="0">
                <a:sym typeface="Wingdings"/>
              </a:rPr>
              <a:t>Gammino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presenta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progetto</a:t>
            </a:r>
            <a:r>
              <a:rPr lang="en-US" dirty="0" smtClean="0">
                <a:sym typeface="Wingdings"/>
              </a:rPr>
              <a:t> ESS , spallation source a LUND , a cui </a:t>
            </a:r>
            <a:r>
              <a:rPr lang="en-US" dirty="0" err="1" smtClean="0">
                <a:sym typeface="Wingdings"/>
              </a:rPr>
              <a:t>partecipiamo</a:t>
            </a:r>
            <a:r>
              <a:rPr lang="en-US" dirty="0" smtClean="0">
                <a:sym typeface="Wingdings"/>
              </a:rPr>
              <a:t> con </a:t>
            </a:r>
            <a:r>
              <a:rPr lang="en-US" dirty="0" err="1" smtClean="0">
                <a:sym typeface="Wingdings"/>
              </a:rPr>
              <a:t>cavita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medio</a:t>
            </a:r>
            <a:r>
              <a:rPr lang="en-US" dirty="0" smtClean="0">
                <a:sym typeface="Wingdings"/>
              </a:rPr>
              <a:t> beta. </a:t>
            </a:r>
            <a:r>
              <a:rPr lang="en-US" dirty="0" err="1" smtClean="0">
                <a:sym typeface="Wingdings"/>
              </a:rPr>
              <a:t>Primi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fasci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nel</a:t>
            </a:r>
            <a:r>
              <a:rPr lang="en-US" dirty="0" smtClean="0">
                <a:sym typeface="Wingdings"/>
              </a:rPr>
              <a:t> 2021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Ferroni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complimenta</a:t>
            </a:r>
            <a:r>
              <a:rPr lang="en-US" dirty="0" smtClean="0">
                <a:sym typeface="Wingdings"/>
              </a:rPr>
              <a:t> per l </a:t>
            </a:r>
            <a:r>
              <a:rPr lang="en-US" dirty="0" err="1" smtClean="0">
                <a:sym typeface="Wingdings"/>
              </a:rPr>
              <a:t>andamento</a:t>
            </a:r>
            <a:r>
              <a:rPr lang="en-US" dirty="0" smtClean="0">
                <a:sym typeface="Wingdings"/>
              </a:rPr>
              <a:t> del </a:t>
            </a:r>
            <a:r>
              <a:rPr lang="en-US" dirty="0" err="1" smtClean="0">
                <a:sym typeface="Wingdings"/>
              </a:rPr>
              <a:t>progetto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emissione</a:t>
            </a:r>
            <a:r>
              <a:rPr lang="en-US" smtClean="0">
                <a:sym typeface="Wingdings"/>
              </a:rPr>
              <a:t> bando</a:t>
            </a:r>
            <a:r>
              <a:rPr lang="en-US" dirty="0" smtClean="0">
                <a:sym typeface="Wingdings"/>
              </a:rPr>
              <a:t> per 6 grant </a:t>
            </a:r>
            <a:r>
              <a:rPr lang="en-US" dirty="0" err="1" smtClean="0">
                <a:sym typeface="Wingdings"/>
              </a:rPr>
              <a:t>giovani</a:t>
            </a:r>
            <a:r>
              <a:rPr lang="en-US" dirty="0" smtClean="0">
                <a:sym typeface="Wingdings"/>
              </a:rPr>
              <a:t> csn5</a:t>
            </a:r>
            <a:endParaRPr lang="en-US" dirty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dirty="0">
              <a:sym typeface="Wingdings"/>
            </a:endParaRPr>
          </a:p>
          <a:p>
            <a:pPr marL="182880" lvl="1">
              <a:lnSpc>
                <a:spcPct val="120000"/>
              </a:lnSpc>
              <a:buFontTx/>
              <a:buChar char="-"/>
            </a:pPr>
            <a:r>
              <a:rPr lang="en-US" dirty="0" err="1">
                <a:sym typeface="Wingdings"/>
              </a:rPr>
              <a:t>Tutte</a:t>
            </a:r>
            <a:r>
              <a:rPr lang="en-US" dirty="0">
                <a:sym typeface="Wingdings"/>
              </a:rPr>
              <a:t> le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disponibili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sul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della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Presidenza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nel</a:t>
            </a:r>
            <a:r>
              <a:rPr lang="en-US" dirty="0">
                <a:sym typeface="Wingdings"/>
              </a:rPr>
              <a:t> DB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o </a:t>
            </a:r>
            <a:r>
              <a:rPr lang="en-US" dirty="0" err="1">
                <a:sym typeface="Wingdings"/>
              </a:rPr>
              <a:t>tramite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  (https://</a:t>
            </a:r>
            <a:r>
              <a:rPr lang="en-US" dirty="0" err="1">
                <a:sym typeface="Wingdings"/>
              </a:rPr>
              <a:t>iam.infn.it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sindacali</a:t>
            </a:r>
            <a:r>
              <a:rPr lang="en-US" dirty="0" smtClean="0"/>
              <a:t>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" y="1073330"/>
            <a:ext cx="9051324" cy="54620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ym typeface="Wingdings"/>
              </a:rPr>
              <a:t>COMUNICATO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err="1" smtClean="0"/>
              <a:t>L’Istituto</a:t>
            </a:r>
            <a:r>
              <a:rPr lang="en-US" dirty="0" smtClean="0"/>
              <a:t> </a:t>
            </a:r>
            <a:r>
              <a:rPr lang="en-US" dirty="0" err="1"/>
              <a:t>Nazionale</a:t>
            </a:r>
            <a:r>
              <a:rPr lang="en-US" dirty="0"/>
              <a:t> di </a:t>
            </a:r>
            <a:r>
              <a:rPr lang="en-US" dirty="0" err="1"/>
              <a:t>Fisica</a:t>
            </a:r>
            <a:r>
              <a:rPr lang="en-US" dirty="0"/>
              <a:t> </a:t>
            </a:r>
            <a:r>
              <a:rPr lang="en-US" dirty="0" err="1"/>
              <a:t>Nucleare</a:t>
            </a:r>
            <a:r>
              <a:rPr lang="en-US" dirty="0"/>
              <a:t> ha </a:t>
            </a:r>
            <a:r>
              <a:rPr lang="en-US" dirty="0" err="1"/>
              <a:t>deciso</a:t>
            </a:r>
            <a:r>
              <a:rPr lang="en-US" dirty="0"/>
              <a:t> di </a:t>
            </a:r>
            <a:r>
              <a:rPr lang="en-US" dirty="0" err="1"/>
              <a:t>avviare</a:t>
            </a:r>
            <a:r>
              <a:rPr lang="en-US" dirty="0"/>
              <a:t> le procedure per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superamento</a:t>
            </a:r>
            <a:r>
              <a:rPr lang="en-US" dirty="0"/>
              <a:t> del </a:t>
            </a:r>
            <a:r>
              <a:rPr lang="en-US" dirty="0" err="1"/>
              <a:t>precariato</a:t>
            </a:r>
            <a:r>
              <a:rPr lang="en-US" dirty="0"/>
              <a:t>,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sensi</a:t>
            </a:r>
            <a:r>
              <a:rPr lang="en-US" dirty="0"/>
              <a:t> </a:t>
            </a:r>
            <a:r>
              <a:rPr lang="en-US" dirty="0" err="1"/>
              <a:t>dell’art</a:t>
            </a:r>
            <a:r>
              <a:rPr lang="en-US" dirty="0"/>
              <a:t>. 20 comma 1 del D. </a:t>
            </a:r>
            <a:r>
              <a:rPr lang="en-US" dirty="0" err="1"/>
              <a:t>Lgs</a:t>
            </a:r>
            <a:r>
              <a:rPr lang="en-US" dirty="0"/>
              <a:t> 75/2017, per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ricercatori</a:t>
            </a:r>
            <a:r>
              <a:rPr lang="en-US" dirty="0"/>
              <a:t>, </a:t>
            </a:r>
            <a:r>
              <a:rPr lang="en-US" dirty="0" err="1"/>
              <a:t>tecnologi</a:t>
            </a:r>
            <a:r>
              <a:rPr lang="en-US" dirty="0"/>
              <a:t>, </a:t>
            </a:r>
            <a:r>
              <a:rPr lang="en-US" dirty="0" err="1"/>
              <a:t>tecnici</a:t>
            </a:r>
            <a:r>
              <a:rPr lang="en-US" dirty="0"/>
              <a:t> e </a:t>
            </a:r>
            <a:r>
              <a:rPr lang="en-US" dirty="0" err="1"/>
              <a:t>amministrativi</a:t>
            </a:r>
            <a:r>
              <a:rPr lang="en-US" dirty="0"/>
              <a:t> in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all’INFN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data del 22 </a:t>
            </a:r>
            <a:r>
              <a:rPr lang="en-US" dirty="0" err="1"/>
              <a:t>giugno</a:t>
            </a:r>
            <a:r>
              <a:rPr lang="en-US" dirty="0"/>
              <a:t> 2017 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abbiano</a:t>
            </a:r>
            <a:r>
              <a:rPr lang="en-US" dirty="0"/>
              <a:t> </a:t>
            </a:r>
            <a:r>
              <a:rPr lang="en-US" dirty="0" err="1"/>
              <a:t>maturato</a:t>
            </a:r>
            <a:r>
              <a:rPr lang="en-US" dirty="0"/>
              <a:t> al 31 </a:t>
            </a:r>
            <a:r>
              <a:rPr lang="en-US" dirty="0" err="1"/>
              <a:t>dicembre</a:t>
            </a:r>
            <a:r>
              <a:rPr lang="en-US" dirty="0"/>
              <a:t> 2017 </a:t>
            </a:r>
            <a:r>
              <a:rPr lang="en-US" dirty="0" err="1"/>
              <a:t>all’INFN</a:t>
            </a:r>
            <a:r>
              <a:rPr lang="en-US" dirty="0"/>
              <a:t> </a:t>
            </a:r>
            <a:r>
              <a:rPr lang="en-US" dirty="0" err="1"/>
              <a:t>almeno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 di </a:t>
            </a:r>
            <a:r>
              <a:rPr lang="en-US" dirty="0" err="1"/>
              <a:t>servizio</a:t>
            </a:r>
            <a:r>
              <a:rPr lang="en-US" dirty="0"/>
              <a:t> con </a:t>
            </a:r>
            <a:r>
              <a:rPr lang="en-US" dirty="0" err="1"/>
              <a:t>contratto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subordinato</a:t>
            </a:r>
            <a:r>
              <a:rPr lang="en-US" dirty="0"/>
              <a:t> a tempo </a:t>
            </a:r>
            <a:r>
              <a:rPr lang="en-US" dirty="0" err="1"/>
              <a:t>determinato</a:t>
            </a:r>
            <a:r>
              <a:rPr lang="en-US" dirty="0"/>
              <a:t>, </a:t>
            </a:r>
            <a:r>
              <a:rPr lang="en-US" dirty="0" err="1"/>
              <a:t>anche</a:t>
            </a:r>
            <a:r>
              <a:rPr lang="en-US" dirty="0"/>
              <a:t> non </a:t>
            </a:r>
            <a:r>
              <a:rPr lang="en-US" dirty="0" err="1"/>
              <a:t>continuativi</a:t>
            </a:r>
            <a:r>
              <a:rPr lang="en-US" dirty="0"/>
              <a:t>,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ultimi</a:t>
            </a:r>
            <a:r>
              <a:rPr lang="en-US" dirty="0"/>
              <a:t> </a:t>
            </a:r>
            <a:r>
              <a:rPr lang="en-US" dirty="0" err="1"/>
              <a:t>otto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.</a:t>
            </a:r>
            <a:endParaRPr lang="it-IT" dirty="0"/>
          </a:p>
          <a:p>
            <a:pPr marL="0" indent="0">
              <a:buNone/>
            </a:pPr>
            <a:r>
              <a:rPr lang="en-US" dirty="0"/>
              <a:t>Per dare </a:t>
            </a:r>
            <a:r>
              <a:rPr lang="en-US" dirty="0" err="1"/>
              <a:t>seguito</a:t>
            </a:r>
            <a:r>
              <a:rPr lang="en-US" dirty="0"/>
              <a:t> a tale </a:t>
            </a:r>
            <a:r>
              <a:rPr lang="en-US" dirty="0" err="1"/>
              <a:t>decisione</a:t>
            </a:r>
            <a:r>
              <a:rPr lang="en-US" dirty="0"/>
              <a:t>, </a:t>
            </a:r>
            <a:r>
              <a:rPr lang="en-US" dirty="0" err="1"/>
              <a:t>voluta</a:t>
            </a:r>
            <a:r>
              <a:rPr lang="en-US" dirty="0"/>
              <a:t>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unanime</a:t>
            </a:r>
            <a:r>
              <a:rPr lang="en-US" dirty="0"/>
              <a:t> dal </a:t>
            </a:r>
            <a:r>
              <a:rPr lang="en-US" dirty="0" err="1"/>
              <a:t>Presidente</a:t>
            </a:r>
            <a:r>
              <a:rPr lang="en-US" dirty="0"/>
              <a:t>,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Giunta</a:t>
            </a:r>
            <a:r>
              <a:rPr lang="en-US" dirty="0"/>
              <a:t> </a:t>
            </a:r>
            <a:r>
              <a:rPr lang="en-US" dirty="0" err="1"/>
              <a:t>Esecutiva</a:t>
            </a:r>
            <a:r>
              <a:rPr lang="en-US" dirty="0"/>
              <a:t> e da </a:t>
            </a:r>
            <a:r>
              <a:rPr lang="en-US" dirty="0" err="1"/>
              <a:t>tutto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Consiglio</a:t>
            </a:r>
            <a:r>
              <a:rPr lang="en-US" dirty="0"/>
              <a:t> </a:t>
            </a:r>
            <a:r>
              <a:rPr lang="en-US" dirty="0" err="1"/>
              <a:t>Direttivo</a:t>
            </a:r>
            <a:r>
              <a:rPr lang="en-US" dirty="0"/>
              <a:t>, </a:t>
            </a:r>
            <a:r>
              <a:rPr lang="en-US" dirty="0" err="1"/>
              <a:t>l’Istituto</a:t>
            </a:r>
            <a:r>
              <a:rPr lang="en-US" dirty="0"/>
              <a:t> </a:t>
            </a:r>
            <a:r>
              <a:rPr lang="en-US" dirty="0" err="1"/>
              <a:t>sosterrà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relativo</a:t>
            </a:r>
            <a:r>
              <a:rPr lang="en-US" dirty="0"/>
              <a:t> </a:t>
            </a:r>
            <a:r>
              <a:rPr lang="en-US" dirty="0" err="1"/>
              <a:t>onere</a:t>
            </a:r>
            <a:r>
              <a:rPr lang="en-US" dirty="0"/>
              <a:t> </a:t>
            </a:r>
            <a:r>
              <a:rPr lang="en-US" dirty="0" err="1"/>
              <a:t>finanziario</a:t>
            </a:r>
            <a:r>
              <a:rPr lang="en-US" dirty="0"/>
              <a:t> con le </a:t>
            </a:r>
            <a:r>
              <a:rPr lang="en-US" dirty="0" err="1"/>
              <a:t>risorse</a:t>
            </a:r>
            <a:r>
              <a:rPr lang="en-US" dirty="0"/>
              <a:t> del </a:t>
            </a:r>
            <a:r>
              <a:rPr lang="en-US" dirty="0" err="1"/>
              <a:t>proprio</a:t>
            </a:r>
            <a:r>
              <a:rPr lang="en-US" dirty="0"/>
              <a:t> </a:t>
            </a:r>
            <a:r>
              <a:rPr lang="en-US" dirty="0" err="1"/>
              <a:t>bilancio</a:t>
            </a:r>
            <a:r>
              <a:rPr lang="en-US" dirty="0"/>
              <a:t> </a:t>
            </a:r>
            <a:r>
              <a:rPr lang="en-US" dirty="0" err="1"/>
              <a:t>oltre</a:t>
            </a:r>
            <a:r>
              <a:rPr lang="en-US" dirty="0"/>
              <a:t> a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richiesto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EPR con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decreto</a:t>
            </a:r>
            <a:r>
              <a:rPr lang="en-US" dirty="0"/>
              <a:t> di </a:t>
            </a:r>
            <a:r>
              <a:rPr lang="en-US" dirty="0" err="1"/>
              <a:t>finanziamento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stabilizzazioni</a:t>
            </a:r>
            <a:r>
              <a:rPr lang="en-US" dirty="0"/>
              <a:t>.</a:t>
            </a:r>
            <a:endParaRPr lang="it-IT" dirty="0"/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confronto</a:t>
            </a:r>
            <a:r>
              <a:rPr lang="en-US" dirty="0"/>
              <a:t> </a:t>
            </a:r>
            <a:r>
              <a:rPr lang="en-US" dirty="0" err="1"/>
              <a:t>costruttivo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caratterizzato</a:t>
            </a:r>
            <a:r>
              <a:rPr lang="en-US" dirty="0"/>
              <a:t> le </a:t>
            </a:r>
            <a:r>
              <a:rPr lang="en-US" dirty="0" err="1"/>
              <a:t>relazioni</a:t>
            </a:r>
            <a:r>
              <a:rPr lang="en-US" dirty="0"/>
              <a:t> </a:t>
            </a:r>
            <a:r>
              <a:rPr lang="en-US" dirty="0" err="1"/>
              <a:t>sindacali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ultimi</a:t>
            </a:r>
            <a:r>
              <a:rPr lang="en-US" dirty="0"/>
              <a:t> </a:t>
            </a:r>
            <a:r>
              <a:rPr lang="en-US" dirty="0" err="1"/>
              <a:t>mesi</a:t>
            </a:r>
            <a:r>
              <a:rPr lang="en-US" dirty="0"/>
              <a:t>, ha </a:t>
            </a:r>
            <a:r>
              <a:rPr lang="en-US" dirty="0" err="1"/>
              <a:t>favorito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dirty="0"/>
              <a:t>  </a:t>
            </a:r>
            <a:r>
              <a:rPr lang="en-US" dirty="0" err="1"/>
              <a:t>processo</a:t>
            </a:r>
            <a:r>
              <a:rPr lang="en-US" dirty="0"/>
              <a:t>  </a:t>
            </a:r>
            <a:r>
              <a:rPr lang="en-US" dirty="0" err="1"/>
              <a:t>decisionale</a:t>
            </a:r>
            <a:r>
              <a:rPr lang="en-US" dirty="0"/>
              <a:t>  </a:t>
            </a:r>
            <a:r>
              <a:rPr lang="en-US" dirty="0" err="1"/>
              <a:t>all’interno</a:t>
            </a:r>
            <a:r>
              <a:rPr lang="en-US" dirty="0"/>
              <a:t>  del  </a:t>
            </a:r>
            <a:r>
              <a:rPr lang="en-US" dirty="0" err="1"/>
              <a:t>Consiglio</a:t>
            </a:r>
            <a:r>
              <a:rPr lang="en-US" dirty="0"/>
              <a:t> </a:t>
            </a:r>
            <a:r>
              <a:rPr lang="en-US" dirty="0" err="1"/>
              <a:t>Direttivo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portato</a:t>
            </a:r>
            <a:r>
              <a:rPr lang="en-US" dirty="0"/>
              <a:t> a </a:t>
            </a:r>
            <a:r>
              <a:rPr lang="en-US" dirty="0" err="1"/>
              <a:t>raggiungere</a:t>
            </a:r>
            <a:r>
              <a:rPr lang="en-US" dirty="0"/>
              <a:t> un </a:t>
            </a:r>
            <a:r>
              <a:rPr lang="en-US" dirty="0" err="1"/>
              <a:t>risultato</a:t>
            </a:r>
            <a:r>
              <a:rPr lang="en-US" dirty="0"/>
              <a:t> </a:t>
            </a:r>
            <a:r>
              <a:rPr lang="en-US" dirty="0" err="1"/>
              <a:t>ancora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 </a:t>
            </a:r>
            <a:r>
              <a:rPr lang="en-US" dirty="0" err="1"/>
              <a:t>ambizioso</a:t>
            </a:r>
            <a:r>
              <a:rPr lang="en-US" dirty="0"/>
              <a:t> </a:t>
            </a:r>
            <a:r>
              <a:rPr lang="en-US" dirty="0" err="1"/>
              <a:t>rispetto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condivisi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l’INFN</a:t>
            </a:r>
            <a:r>
              <a:rPr lang="en-US" dirty="0"/>
              <a:t> e le OO.SS. con </a:t>
            </a:r>
            <a:r>
              <a:rPr lang="en-US" dirty="0" err="1"/>
              <a:t>l’accordo</a:t>
            </a:r>
            <a:r>
              <a:rPr lang="en-US" dirty="0"/>
              <a:t> di </a:t>
            </a:r>
            <a:r>
              <a:rPr lang="en-US" dirty="0" err="1"/>
              <a:t>novembre</a:t>
            </a:r>
            <a:r>
              <a:rPr lang="en-US" dirty="0"/>
              <a:t> 2017.</a:t>
            </a:r>
            <a:endParaRPr lang="it-IT" dirty="0"/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ulteriore</a:t>
            </a:r>
            <a:r>
              <a:rPr lang="en-US" dirty="0"/>
              <a:t> </a:t>
            </a:r>
            <a:r>
              <a:rPr lang="en-US" dirty="0" err="1"/>
              <a:t>obiettivo</a:t>
            </a:r>
            <a:r>
              <a:rPr lang="en-US" dirty="0"/>
              <a:t> </a:t>
            </a:r>
            <a:r>
              <a:rPr lang="en-US" dirty="0" err="1"/>
              <a:t>dell’istituto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quello</a:t>
            </a:r>
            <a:r>
              <a:rPr lang="en-US" dirty="0"/>
              <a:t> di </a:t>
            </a:r>
            <a:r>
              <a:rPr lang="en-US" dirty="0" err="1"/>
              <a:t>concludere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la </a:t>
            </a:r>
            <a:r>
              <a:rPr lang="en-US" dirty="0" err="1"/>
              <a:t>procedura</a:t>
            </a:r>
            <a:r>
              <a:rPr lang="en-US" dirty="0"/>
              <a:t> per le </a:t>
            </a:r>
            <a:r>
              <a:rPr lang="en-US" dirty="0" err="1"/>
              <a:t>stabilizzazioni</a:t>
            </a:r>
            <a:r>
              <a:rPr lang="en-US" dirty="0"/>
              <a:t> del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tecnico</a:t>
            </a:r>
            <a:r>
              <a:rPr lang="en-US" dirty="0"/>
              <a:t> e </a:t>
            </a:r>
            <a:r>
              <a:rPr lang="en-US" dirty="0" err="1"/>
              <a:t>amministrativo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quella</a:t>
            </a:r>
            <a:r>
              <a:rPr lang="en-US" dirty="0"/>
              <a:t> del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ricercatore</a:t>
            </a:r>
            <a:r>
              <a:rPr lang="en-US" dirty="0"/>
              <a:t> e </a:t>
            </a:r>
            <a:r>
              <a:rPr lang="en-US" dirty="0" err="1"/>
              <a:t>tecnologo</a:t>
            </a:r>
            <a:r>
              <a:rPr lang="en-US" dirty="0"/>
              <a:t> prima </a:t>
            </a:r>
            <a:r>
              <a:rPr lang="en-US" dirty="0" err="1"/>
              <a:t>della</a:t>
            </a:r>
            <a:r>
              <a:rPr lang="en-US" dirty="0"/>
              <a:t> fine </a:t>
            </a:r>
            <a:r>
              <a:rPr lang="en-US" dirty="0" err="1"/>
              <a:t>dell’anno</a:t>
            </a:r>
            <a:r>
              <a:rPr lang="en-US" dirty="0"/>
              <a:t>, in </a:t>
            </a:r>
            <a:r>
              <a:rPr lang="en-US" dirty="0" err="1"/>
              <a:t>attesa</a:t>
            </a:r>
            <a:r>
              <a:rPr lang="en-US" dirty="0"/>
              <a:t> </a:t>
            </a:r>
            <a:r>
              <a:rPr lang="en-US" dirty="0" err="1"/>
              <a:t>però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vengano</a:t>
            </a:r>
            <a:r>
              <a:rPr lang="en-US" dirty="0"/>
              <a:t> </a:t>
            </a:r>
            <a:r>
              <a:rPr lang="en-US" dirty="0" err="1"/>
              <a:t>chiariti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ministeri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termini per </a:t>
            </a:r>
            <a:r>
              <a:rPr lang="en-US" dirty="0" err="1"/>
              <a:t>l’erogazione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relativi</a:t>
            </a:r>
            <a:r>
              <a:rPr lang="en-US" dirty="0"/>
              <a:t> </a:t>
            </a:r>
            <a:r>
              <a:rPr lang="en-US" dirty="0" err="1"/>
              <a:t>fondi</a:t>
            </a:r>
            <a:r>
              <a:rPr lang="en-US" dirty="0"/>
              <a:t> di </a:t>
            </a:r>
            <a:r>
              <a:rPr lang="en-US" dirty="0" err="1"/>
              <a:t>finanziamento</a:t>
            </a:r>
            <a:r>
              <a:rPr lang="en-US" dirty="0"/>
              <a:t>.</a:t>
            </a:r>
            <a:r>
              <a:rPr lang="it-IT" dirty="0"/>
              <a:t> 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 algn="r">
              <a:buNone/>
            </a:pPr>
            <a:r>
              <a:rPr lang="en-US" sz="1500" dirty="0"/>
              <a:t>ISTITUTO NAZIONALE DI FISICA NUCLEARE</a:t>
            </a:r>
            <a:endParaRPr lang="it-IT" sz="1500" dirty="0"/>
          </a:p>
          <a:p>
            <a:pPr marL="0" indent="0" algn="r">
              <a:buNone/>
            </a:pPr>
            <a:r>
              <a:rPr lang="en-US" sz="1500" dirty="0"/>
              <a:t>IL PRESIDENTE</a:t>
            </a:r>
            <a:endParaRPr lang="it-IT" sz="1500" dirty="0"/>
          </a:p>
          <a:p>
            <a:pPr marL="0" indent="0" algn="r">
              <a:buNone/>
            </a:pPr>
            <a:r>
              <a:rPr lang="en-US" sz="1500" dirty="0"/>
              <a:t>(Prof. Fernando </a:t>
            </a:r>
            <a:r>
              <a:rPr lang="en-US" sz="1500" dirty="0" err="1"/>
              <a:t>Ferroni</a:t>
            </a:r>
            <a:r>
              <a:rPr lang="en-US" sz="1500" dirty="0"/>
              <a:t>)*</a:t>
            </a:r>
            <a:endParaRPr lang="it-IT" sz="1500" dirty="0"/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Stabilizzazioni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" y="1073330"/>
            <a:ext cx="9051324" cy="54620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ym typeface="Wingdings"/>
            </a:endParaRPr>
          </a:p>
          <a:p>
            <a:pPr marL="0" indent="0">
              <a:buNone/>
            </a:pPr>
            <a:r>
              <a:rPr lang="it-IT" dirty="0" smtClean="0">
                <a:sym typeface="Wingdings"/>
              </a:rPr>
              <a:t>Con i precedenti criteri si stabilizzano 168 persone</a:t>
            </a:r>
          </a:p>
          <a:p>
            <a:pPr marL="0" indent="0">
              <a:buNone/>
            </a:pPr>
            <a:endParaRPr lang="it-IT" dirty="0">
              <a:sym typeface="Wingdings"/>
            </a:endParaRPr>
          </a:p>
          <a:p>
            <a:pPr marL="0" indent="0">
              <a:buNone/>
            </a:pPr>
            <a:r>
              <a:rPr lang="it-IT" dirty="0" smtClean="0">
                <a:sym typeface="Wingdings"/>
              </a:rPr>
              <a:t>18 ricercatori     (2 a </a:t>
            </a:r>
            <a:r>
              <a:rPr lang="it-IT" dirty="0" err="1" smtClean="0">
                <a:sym typeface="Wingdings"/>
              </a:rPr>
              <a:t>milano</a:t>
            </a:r>
            <a:r>
              <a:rPr lang="it-IT" dirty="0" smtClean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it-IT" dirty="0" smtClean="0">
                <a:sym typeface="Wingdings"/>
              </a:rPr>
              <a:t>58 tecnologi       (2)</a:t>
            </a:r>
          </a:p>
          <a:p>
            <a:pPr marL="0" indent="0">
              <a:buNone/>
            </a:pPr>
            <a:r>
              <a:rPr lang="it-IT" dirty="0" smtClean="0">
                <a:sym typeface="Wingdings"/>
              </a:rPr>
              <a:t>42 tecnici</a:t>
            </a:r>
          </a:p>
          <a:p>
            <a:pPr marL="0" indent="0">
              <a:buNone/>
            </a:pPr>
            <a:r>
              <a:rPr lang="it-IT" dirty="0" smtClean="0">
                <a:sym typeface="Wingdings"/>
              </a:rPr>
              <a:t>50 amministrativi   (1)</a:t>
            </a:r>
          </a:p>
          <a:p>
            <a:pPr marL="0" indent="0">
              <a:buNone/>
            </a:pPr>
            <a:endParaRPr lang="it-IT" dirty="0">
              <a:sym typeface="Wingdings"/>
            </a:endParaRPr>
          </a:p>
          <a:p>
            <a:pPr marL="0" indent="0">
              <a:buNone/>
            </a:pPr>
            <a:r>
              <a:rPr lang="it-IT" dirty="0" smtClean="0">
                <a:sym typeface="Wingdings"/>
              </a:rPr>
              <a:t>HP: assunzioni TA dopo l’ estate e </a:t>
            </a:r>
            <a:r>
              <a:rPr lang="it-IT" dirty="0" err="1" smtClean="0">
                <a:sym typeface="Wingdings"/>
              </a:rPr>
              <a:t>rictec</a:t>
            </a:r>
            <a:r>
              <a:rPr lang="it-IT" dirty="0" smtClean="0">
                <a:sym typeface="Wingdings"/>
              </a:rPr>
              <a:t> da 1 gennaio 2019, ma sono possibili alchimie diverse che massimizzino le assunzioni nel 2018.</a:t>
            </a:r>
          </a:p>
          <a:p>
            <a:pPr marL="0" indent="0">
              <a:buNone/>
            </a:pPr>
            <a:endParaRPr lang="it-IT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63" y="0"/>
            <a:ext cx="7780337" cy="925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Notizie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Locali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 dirty="0" smtClean="0">
              <a:sym typeface="Wingdings"/>
            </a:endParaRPr>
          </a:p>
          <a:p>
            <a:pPr>
              <a:defRPr/>
            </a:pPr>
            <a:r>
              <a:rPr lang="en-US" dirty="0" smtClean="0">
                <a:sym typeface="Wingdings"/>
              </a:rPr>
              <a:t>AR </a:t>
            </a:r>
            <a:r>
              <a:rPr lang="en-US" dirty="0" err="1" smtClean="0">
                <a:sym typeface="Wingdings"/>
              </a:rPr>
              <a:t>tecn,ESS</a:t>
            </a:r>
            <a:r>
              <a:rPr lang="en-US" dirty="0" smtClean="0">
                <a:sym typeface="Wingdings"/>
              </a:rPr>
              <a:t>, 2y, </a:t>
            </a:r>
            <a:r>
              <a:rPr lang="en-US" dirty="0" err="1" smtClean="0">
                <a:sym typeface="Wingdings"/>
              </a:rPr>
              <a:t>colloquio</a:t>
            </a:r>
            <a:r>
              <a:rPr lang="en-US" dirty="0" smtClean="0">
                <a:sym typeface="Wingdings"/>
              </a:rPr>
              <a:t> 28 Maggio </a:t>
            </a:r>
            <a:r>
              <a:rPr lang="en-US" dirty="0" err="1" smtClean="0">
                <a:sym typeface="Wingdings"/>
              </a:rPr>
              <a:t>vincitore</a:t>
            </a:r>
            <a:r>
              <a:rPr lang="en-US" dirty="0" smtClean="0">
                <a:sym typeface="Wingdings"/>
              </a:rPr>
              <a:t> Dr. Andrea </a:t>
            </a:r>
            <a:r>
              <a:rPr lang="en-US" dirty="0" err="1" smtClean="0">
                <a:sym typeface="Wingdings"/>
              </a:rPr>
              <a:t>Bignami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presa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servizio</a:t>
            </a:r>
            <a:r>
              <a:rPr lang="en-US" dirty="0" smtClean="0">
                <a:sym typeface="Wingdings"/>
              </a:rPr>
              <a:t> 1° </a:t>
            </a:r>
            <a:r>
              <a:rPr lang="en-US" dirty="0" err="1" smtClean="0">
                <a:sym typeface="Wingdings"/>
              </a:rPr>
              <a:t>ottobre</a:t>
            </a:r>
            <a:r>
              <a:rPr lang="en-US" dirty="0" smtClean="0">
                <a:sym typeface="Wingdings"/>
              </a:rPr>
              <a:t> 2018</a:t>
            </a:r>
          </a:p>
          <a:p>
            <a:pPr>
              <a:defRPr/>
            </a:pPr>
            <a:r>
              <a:rPr lang="en-US" dirty="0" smtClean="0">
                <a:sym typeface="Wingdings"/>
              </a:rPr>
              <a:t>AR, </a:t>
            </a:r>
            <a:r>
              <a:rPr lang="en-US" dirty="0" err="1" smtClean="0">
                <a:sym typeface="Wingdings"/>
              </a:rPr>
              <a:t>teorico</a:t>
            </a:r>
            <a:r>
              <a:rPr lang="en-US" dirty="0" smtClean="0">
                <a:sym typeface="Wingdings"/>
              </a:rPr>
              <a:t>, 1y </a:t>
            </a:r>
            <a:r>
              <a:rPr lang="en-US" dirty="0" err="1" smtClean="0">
                <a:sym typeface="Wingdings"/>
              </a:rPr>
              <a:t>rinnovabile</a:t>
            </a:r>
            <a:r>
              <a:rPr lang="en-US" dirty="0" smtClean="0">
                <a:sym typeface="Wingdings"/>
              </a:rPr>
              <a:t>,  </a:t>
            </a:r>
            <a:r>
              <a:rPr lang="en-US" dirty="0" err="1" smtClean="0">
                <a:sym typeface="Wingdings"/>
              </a:rPr>
              <a:t>colloquio</a:t>
            </a:r>
            <a:r>
              <a:rPr lang="en-US" dirty="0" smtClean="0">
                <a:sym typeface="Wingdings"/>
              </a:rPr>
              <a:t> 24 </a:t>
            </a:r>
            <a:r>
              <a:rPr lang="en-US" dirty="0" err="1" smtClean="0">
                <a:sym typeface="Wingdings"/>
              </a:rPr>
              <a:t>Aprile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vincitore</a:t>
            </a:r>
            <a:r>
              <a:rPr lang="en-US" dirty="0" smtClean="0">
                <a:sym typeface="Wingdings"/>
              </a:rPr>
              <a:t> Dr. Narayan Rana </a:t>
            </a:r>
            <a:r>
              <a:rPr lang="en-US" dirty="0" err="1" smtClean="0">
                <a:sym typeface="Wingdings"/>
              </a:rPr>
              <a:t>presa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servizio</a:t>
            </a:r>
            <a:r>
              <a:rPr lang="en-US" dirty="0" smtClean="0">
                <a:sym typeface="Wingdings"/>
              </a:rPr>
              <a:t> 1° </a:t>
            </a:r>
            <a:r>
              <a:rPr lang="en-US" dirty="0" err="1" smtClean="0">
                <a:sym typeface="Wingdings"/>
              </a:rPr>
              <a:t>ottobre</a:t>
            </a:r>
            <a:r>
              <a:rPr lang="en-US" dirty="0" smtClean="0">
                <a:sym typeface="Wingdings"/>
              </a:rPr>
              <a:t> 2018</a:t>
            </a:r>
          </a:p>
          <a:p>
            <a:pPr>
              <a:defRPr/>
            </a:pPr>
            <a:r>
              <a:rPr lang="en-US" dirty="0" smtClean="0">
                <a:sym typeface="Wingdings"/>
              </a:rPr>
              <a:t>AR, </a:t>
            </a:r>
            <a:r>
              <a:rPr lang="en-US" dirty="0" err="1" smtClean="0">
                <a:sym typeface="Wingdings"/>
              </a:rPr>
              <a:t>scientifico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LHCb</a:t>
            </a:r>
            <a:r>
              <a:rPr lang="en-US" dirty="0" smtClean="0">
                <a:sym typeface="Wingdings"/>
              </a:rPr>
              <a:t>, 2y, </a:t>
            </a:r>
            <a:r>
              <a:rPr lang="en-US" dirty="0" err="1" smtClean="0">
                <a:sym typeface="Wingdings"/>
              </a:rPr>
              <a:t>colloquio</a:t>
            </a:r>
            <a:r>
              <a:rPr lang="en-US" dirty="0" smtClean="0">
                <a:sym typeface="Wingdings"/>
              </a:rPr>
              <a:t> 26 </a:t>
            </a:r>
            <a:r>
              <a:rPr lang="en-US" dirty="0" err="1" smtClean="0">
                <a:sym typeface="Wingdings"/>
              </a:rPr>
              <a:t>giugno</a:t>
            </a:r>
            <a:r>
              <a:rPr lang="en-US" dirty="0" smtClean="0">
                <a:sym typeface="Wingdings"/>
              </a:rPr>
              <a:t> 2018 </a:t>
            </a:r>
            <a:r>
              <a:rPr lang="en-US" dirty="0" err="1" smtClean="0">
                <a:sym typeface="Wingdings"/>
              </a:rPr>
              <a:t>scadenza</a:t>
            </a:r>
            <a:r>
              <a:rPr lang="en-US" dirty="0" smtClean="0">
                <a:sym typeface="Wingdings"/>
              </a:rPr>
              <a:t> 16 </a:t>
            </a:r>
            <a:r>
              <a:rPr lang="en-US" dirty="0" err="1" smtClean="0">
                <a:sym typeface="Wingdings"/>
              </a:rPr>
              <a:t>giugno</a:t>
            </a:r>
            <a:r>
              <a:rPr lang="en-US" dirty="0" smtClean="0">
                <a:sym typeface="Wingdings"/>
              </a:rPr>
              <a:t> 2018</a:t>
            </a:r>
          </a:p>
          <a:p>
            <a:pPr>
              <a:defRPr/>
            </a:pPr>
            <a:r>
              <a:rPr lang="en-US" dirty="0" err="1" smtClean="0">
                <a:sym typeface="Wingdings"/>
              </a:rPr>
              <a:t>Borsa</a:t>
            </a:r>
            <a:r>
              <a:rPr lang="en-US" dirty="0" smtClean="0">
                <a:sym typeface="Wingdings"/>
              </a:rPr>
              <a:t> di studio per </a:t>
            </a:r>
            <a:r>
              <a:rPr lang="en-US" dirty="0" err="1" smtClean="0">
                <a:sym typeface="Wingdings"/>
              </a:rPr>
              <a:t>neolaureati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Hilumi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colloquio</a:t>
            </a:r>
            <a:r>
              <a:rPr lang="en-US" dirty="0" smtClean="0">
                <a:sym typeface="Wingdings"/>
              </a:rPr>
              <a:t> 3 Maggio </a:t>
            </a:r>
            <a:r>
              <a:rPr lang="en-US" dirty="0" err="1" smtClean="0">
                <a:sym typeface="Wingdings"/>
              </a:rPr>
              <a:t>vincitore</a:t>
            </a:r>
            <a:r>
              <a:rPr lang="en-US" dirty="0" smtClean="0">
                <a:sym typeface="Wingdings"/>
              </a:rPr>
              <a:t> Dr. Riccardo Valente </a:t>
            </a:r>
            <a:r>
              <a:rPr lang="en-US" dirty="0" err="1" smtClean="0">
                <a:sym typeface="Wingdings"/>
              </a:rPr>
              <a:t>presa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servizio</a:t>
            </a:r>
            <a:r>
              <a:rPr lang="en-US" dirty="0" smtClean="0">
                <a:sym typeface="Wingdings"/>
              </a:rPr>
              <a:t> 1° </a:t>
            </a:r>
            <a:r>
              <a:rPr lang="en-US" dirty="0" err="1" smtClean="0">
                <a:sym typeface="Wingdings"/>
              </a:rPr>
              <a:t>giugno</a:t>
            </a:r>
            <a:r>
              <a:rPr lang="en-US" dirty="0" smtClean="0">
                <a:sym typeface="Wingdings"/>
              </a:rPr>
              <a:t> 2018</a:t>
            </a:r>
          </a:p>
          <a:p>
            <a:pPr>
              <a:defRPr/>
            </a:pPr>
            <a:endParaRPr lang="en-US" dirty="0" smtClean="0">
              <a:sym typeface="Wingdings"/>
            </a:endParaRPr>
          </a:p>
          <a:p>
            <a:pPr>
              <a:defRPr/>
            </a:pPr>
            <a:r>
              <a:rPr lang="en-US" dirty="0" err="1" smtClean="0"/>
              <a:t>Selezione</a:t>
            </a:r>
            <a:r>
              <a:rPr lang="en-US" dirty="0" smtClean="0"/>
              <a:t> MI/T3/19923 , art 36, HL-SHOC, </a:t>
            </a:r>
            <a:r>
              <a:rPr lang="en-US" dirty="0" err="1" smtClean="0"/>
              <a:t>magneti</a:t>
            </a:r>
            <a:r>
              <a:rPr lang="en-US" dirty="0" smtClean="0"/>
              <a:t> HILUMI, prove </a:t>
            </a:r>
            <a:r>
              <a:rPr lang="en-US" dirty="0" err="1" smtClean="0"/>
              <a:t>scritte</a:t>
            </a:r>
            <a:r>
              <a:rPr lang="en-US" dirty="0" smtClean="0"/>
              <a:t> 28 </a:t>
            </a:r>
            <a:r>
              <a:rPr lang="en-US" dirty="0" err="1" smtClean="0"/>
              <a:t>giugno</a:t>
            </a:r>
            <a:r>
              <a:rPr lang="en-US" dirty="0" smtClean="0"/>
              <a:t> 2018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Concorso</a:t>
            </a:r>
            <a:r>
              <a:rPr lang="en-US" dirty="0" smtClean="0"/>
              <a:t>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Amm</a:t>
            </a:r>
            <a:r>
              <a:rPr lang="en-US" dirty="0" smtClean="0"/>
              <a:t>, </a:t>
            </a:r>
            <a:r>
              <a:rPr lang="en-US" dirty="0" err="1" smtClean="0"/>
              <a:t>legge</a:t>
            </a:r>
            <a:r>
              <a:rPr lang="en-US" dirty="0" smtClean="0"/>
              <a:t> 68/99, 10 </a:t>
            </a:r>
            <a:r>
              <a:rPr lang="en-US" dirty="0" err="1" smtClean="0"/>
              <a:t>candidati</a:t>
            </a:r>
            <a:r>
              <a:rPr lang="en-US" dirty="0" smtClean="0"/>
              <a:t>, 4 </a:t>
            </a:r>
            <a:r>
              <a:rPr lang="en-US" dirty="0" err="1" smtClean="0"/>
              <a:t>ammessi</a:t>
            </a:r>
            <a:r>
              <a:rPr lang="en-US" dirty="0" smtClean="0"/>
              <a:t> all </a:t>
            </a:r>
            <a:r>
              <a:rPr lang="en-US" dirty="0" err="1" smtClean="0"/>
              <a:t>orale</a:t>
            </a:r>
            <a:r>
              <a:rPr lang="en-US" dirty="0" smtClean="0"/>
              <a:t>,</a:t>
            </a:r>
          </a:p>
          <a:p>
            <a:pPr>
              <a:defRPr/>
            </a:pPr>
            <a:r>
              <a:rPr lang="en-US" dirty="0" smtClean="0"/>
              <a:t>1 </a:t>
            </a:r>
            <a:r>
              <a:rPr lang="en-US" dirty="0" err="1" smtClean="0"/>
              <a:t>vincitore</a:t>
            </a:r>
            <a:r>
              <a:rPr lang="en-US" dirty="0" smtClean="0"/>
              <a:t>, </a:t>
            </a:r>
            <a:r>
              <a:rPr lang="en-US" dirty="0" err="1" smtClean="0"/>
              <a:t>atti</a:t>
            </a:r>
            <a:r>
              <a:rPr lang="en-US" dirty="0" smtClean="0"/>
              <a:t> </a:t>
            </a:r>
            <a:r>
              <a:rPr lang="en-US" dirty="0" err="1" smtClean="0"/>
              <a:t>approvati</a:t>
            </a:r>
            <a:r>
              <a:rPr lang="en-US" dirty="0" smtClean="0"/>
              <a:t>. </a:t>
            </a:r>
            <a:r>
              <a:rPr lang="en-US" dirty="0" err="1" smtClean="0"/>
              <a:t>Rinuncia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vincitrice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78EE7-C8B6-324D-88C1-0447B0453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63" y="0"/>
            <a:ext cx="7780337" cy="925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Notizie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Locali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036"/>
            <a:ext cx="9144000" cy="593325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E</a:t>
            </a:r>
            <a:r>
              <a:rPr lang="en-US" dirty="0" err="1" smtClean="0"/>
              <a:t>lezioni</a:t>
            </a:r>
            <a:r>
              <a:rPr lang="en-US" dirty="0" smtClean="0"/>
              <a:t> RSU 17-19 </a:t>
            </a:r>
            <a:r>
              <a:rPr lang="en-US" dirty="0" err="1" smtClean="0"/>
              <a:t>Aprile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 err="1" smtClean="0"/>
              <a:t>milano</a:t>
            </a:r>
            <a:r>
              <a:rPr lang="en-US" dirty="0" smtClean="0"/>
              <a:t> </a:t>
            </a:r>
            <a:r>
              <a:rPr lang="en-US" dirty="0" err="1" smtClean="0"/>
              <a:t>riconfermati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rappresentanti</a:t>
            </a:r>
            <a:r>
              <a:rPr lang="en-US" dirty="0" smtClean="0"/>
              <a:t> , Leone, Million, </a:t>
            </a:r>
            <a:r>
              <a:rPr lang="en-US" dirty="0" err="1" smtClean="0"/>
              <a:t>Resconi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 err="1"/>
              <a:t>Avanzo</a:t>
            </a:r>
            <a:r>
              <a:rPr lang="en-US" b="1" dirty="0"/>
              <a:t> 2017 </a:t>
            </a:r>
            <a:r>
              <a:rPr lang="en-US" b="1" dirty="0" smtClean="0"/>
              <a:t>,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portale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schede</a:t>
            </a:r>
            <a:r>
              <a:rPr lang="en-US" dirty="0" smtClean="0"/>
              <a:t> </a:t>
            </a:r>
            <a:r>
              <a:rPr lang="en-US" dirty="0" err="1" smtClean="0"/>
              <a:t>esperimenti</a:t>
            </a:r>
            <a:r>
              <a:rPr lang="en-US" dirty="0" smtClean="0"/>
              <a:t> </a:t>
            </a:r>
            <a:r>
              <a:rPr lang="en-US" dirty="0" err="1" smtClean="0"/>
              <a:t>trovate</a:t>
            </a:r>
            <a:r>
              <a:rPr lang="en-US" dirty="0" smtClean="0"/>
              <a:t> le </a:t>
            </a:r>
            <a:r>
              <a:rPr lang="en-US" dirty="0" err="1" smtClean="0"/>
              <a:t>riassegnazioni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Come </a:t>
            </a:r>
            <a:r>
              <a:rPr lang="en-US" dirty="0" err="1" smtClean="0"/>
              <a:t>proposta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a </a:t>
            </a:r>
            <a:r>
              <a:rPr lang="en-US" dirty="0" err="1" smtClean="0"/>
              <a:t>giorni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trasformera</a:t>
            </a:r>
            <a:r>
              <a:rPr lang="en-US" dirty="0" smtClean="0"/>
              <a:t>’ in </a:t>
            </a:r>
            <a:r>
              <a:rPr lang="en-US" dirty="0" err="1" smtClean="0"/>
              <a:t>disponibilita</a:t>
            </a:r>
            <a:r>
              <a:rPr lang="en-US" dirty="0" smtClean="0"/>
              <a:t>’.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utilizzabili</a:t>
            </a:r>
            <a:r>
              <a:rPr lang="en-US" dirty="0" smtClean="0"/>
              <a:t> se la </a:t>
            </a:r>
            <a:r>
              <a:rPr lang="en-US" dirty="0" err="1" smtClean="0"/>
              <a:t>sigla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aperta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Fondo</a:t>
            </a:r>
            <a:r>
              <a:rPr lang="en-US" dirty="0" smtClean="0"/>
              <a:t> </a:t>
            </a:r>
            <a:r>
              <a:rPr lang="en-US" dirty="0" err="1" smtClean="0"/>
              <a:t>direttore</a:t>
            </a:r>
            <a:r>
              <a:rPr lang="en-US" dirty="0" smtClean="0"/>
              <a:t> AR – </a:t>
            </a:r>
            <a:r>
              <a:rPr lang="en-US" dirty="0" err="1" smtClean="0"/>
              <a:t>possibilita</a:t>
            </a:r>
            <a:r>
              <a:rPr lang="en-US" dirty="0" smtClean="0"/>
              <a:t>’ di un </a:t>
            </a:r>
            <a:r>
              <a:rPr lang="en-US" dirty="0" err="1" smtClean="0"/>
              <a:t>unico</a:t>
            </a:r>
            <a:r>
              <a:rPr lang="en-US" dirty="0" smtClean="0"/>
              <a:t> AR </a:t>
            </a:r>
            <a:r>
              <a:rPr lang="en-US" dirty="0" err="1" smtClean="0"/>
              <a:t>annuale</a:t>
            </a:r>
            <a:r>
              <a:rPr lang="en-US" dirty="0" smtClean="0"/>
              <a:t>, </a:t>
            </a:r>
            <a:r>
              <a:rPr lang="en-US" dirty="0" err="1" smtClean="0"/>
              <a:t>convochero</a:t>
            </a:r>
            <a:r>
              <a:rPr lang="en-US" dirty="0" smtClean="0"/>
              <a:t>’ I </a:t>
            </a:r>
            <a:r>
              <a:rPr lang="en-US" dirty="0" err="1" smtClean="0"/>
              <a:t>coordinatori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err="1" smtClean="0"/>
              <a:t>Dipartimento</a:t>
            </a:r>
            <a:r>
              <a:rPr lang="en-US" dirty="0" smtClean="0"/>
              <a:t> di </a:t>
            </a:r>
            <a:r>
              <a:rPr lang="en-US" dirty="0" err="1" smtClean="0"/>
              <a:t>fisica</a:t>
            </a:r>
            <a:r>
              <a:rPr lang="en-US" dirty="0" smtClean="0"/>
              <a:t> ha 0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assegni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Buoni</a:t>
            </a:r>
            <a:r>
              <a:rPr lang="en-US" dirty="0" smtClean="0"/>
              <a:t> Pasto –Lotto 1 (</a:t>
            </a:r>
            <a:r>
              <a:rPr lang="en-US" dirty="0" err="1" smtClean="0"/>
              <a:t>nord</a:t>
            </a:r>
            <a:r>
              <a:rPr lang="en-US" dirty="0" smtClean="0"/>
              <a:t>) a cui </a:t>
            </a:r>
            <a:r>
              <a:rPr lang="en-US" dirty="0" err="1" smtClean="0"/>
              <a:t>dovevamo</a:t>
            </a:r>
            <a:r>
              <a:rPr lang="en-US" dirty="0" smtClean="0"/>
              <a:t> </a:t>
            </a:r>
            <a:r>
              <a:rPr lang="en-US" dirty="0" err="1" smtClean="0"/>
              <a:t>aderire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e’ </a:t>
            </a:r>
            <a:r>
              <a:rPr lang="en-US" dirty="0" err="1" smtClean="0"/>
              <a:t>esaurito</a:t>
            </a:r>
            <a:r>
              <a:rPr lang="en-US" dirty="0" smtClean="0"/>
              <a:t> in 1 </a:t>
            </a:r>
            <a:r>
              <a:rPr lang="en-US" dirty="0" err="1" smtClean="0"/>
              <a:t>settimana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Lotto 7 </a:t>
            </a:r>
            <a:r>
              <a:rPr lang="en-US" dirty="0" err="1" smtClean="0"/>
              <a:t>cartaceo</a:t>
            </a:r>
            <a:r>
              <a:rPr lang="en-US" dirty="0" smtClean="0"/>
              <a:t> </a:t>
            </a:r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aderire</a:t>
            </a:r>
            <a:r>
              <a:rPr lang="en-US" dirty="0" smtClean="0"/>
              <a:t> per 4 </a:t>
            </a:r>
            <a:r>
              <a:rPr lang="en-US" dirty="0" err="1" smtClean="0"/>
              <a:t>mesi</a:t>
            </a:r>
            <a:r>
              <a:rPr lang="en-US" dirty="0" smtClean="0"/>
              <a:t> (day </a:t>
            </a:r>
            <a:r>
              <a:rPr lang="en-US" dirty="0" err="1" smtClean="0"/>
              <a:t>ristoservice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Lotto 8 (</a:t>
            </a:r>
            <a:r>
              <a:rPr lang="en-US" dirty="0" err="1" smtClean="0"/>
              <a:t>nord</a:t>
            </a:r>
            <a:r>
              <a:rPr lang="en-US" dirty="0" smtClean="0"/>
              <a:t>) in </a:t>
            </a:r>
            <a:r>
              <a:rPr lang="en-US" dirty="0" err="1" smtClean="0"/>
              <a:t>preparazione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giugno</a:t>
            </a:r>
            <a:r>
              <a:rPr lang="en-US" dirty="0" smtClean="0"/>
              <a:t> 2019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Martedi' 5 Giugno 2018</a:t>
            </a:r>
            <a:endParaRPr lang="en-US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78EE7-C8B6-324D-88C1-0447B0453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4" name="AutoShape 2" descr="isultati immagini per mazzo fiori"/>
          <p:cNvSpPr>
            <a:spLocks noChangeAspect="1" noChangeArrowheads="1"/>
          </p:cNvSpPr>
          <p:nvPr/>
        </p:nvSpPr>
        <p:spPr bwMode="auto">
          <a:xfrm>
            <a:off x="0" y="0"/>
            <a:ext cx="8286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sultati immagini per mazzo fiori"/>
          <p:cNvSpPr>
            <a:spLocks noChangeAspect="1" noChangeArrowheads="1"/>
          </p:cNvSpPr>
          <p:nvPr/>
        </p:nvSpPr>
        <p:spPr bwMode="auto">
          <a:xfrm>
            <a:off x="152400" y="152400"/>
            <a:ext cx="8286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ata:image/jpeg;base64,/9j/4AAQSkZJRgABAQAAAQABAAD/2wCEAAkGBwgHBgkIBwgKCgkLDRYPDQwMDRsUFRAWIB0iIiAdH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Martedi' 5 Giugno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79" y="1278114"/>
            <a:ext cx="8321041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Gara</a:t>
            </a:r>
            <a:r>
              <a:rPr lang="en-US" dirty="0"/>
              <a:t> RS </a:t>
            </a:r>
            <a:r>
              <a:rPr lang="en-US" dirty="0" smtClean="0"/>
              <a:t>– </a:t>
            </a:r>
          </a:p>
          <a:p>
            <a:r>
              <a:rPr lang="en-US" dirty="0" err="1" smtClean="0"/>
              <a:t>Ottenute</a:t>
            </a:r>
            <a:r>
              <a:rPr lang="en-US" dirty="0" smtClean="0"/>
              <a:t> </a:t>
            </a:r>
            <a:r>
              <a:rPr lang="en-US" dirty="0" err="1" smtClean="0"/>
              <a:t>ulteriori</a:t>
            </a:r>
            <a:r>
              <a:rPr lang="en-US" dirty="0" smtClean="0"/>
              <a:t> </a:t>
            </a:r>
            <a:r>
              <a:rPr lang="en-US" dirty="0" err="1" smtClean="0"/>
              <a:t>estensioni</a:t>
            </a:r>
            <a:r>
              <a:rPr lang="en-US" dirty="0" smtClean="0"/>
              <a:t> di </a:t>
            </a:r>
            <a:r>
              <a:rPr lang="en-US" dirty="0" err="1" smtClean="0"/>
              <a:t>gara</a:t>
            </a:r>
            <a:r>
              <a:rPr lang="en-US" dirty="0" smtClean="0"/>
              <a:t>,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’ </a:t>
            </a:r>
            <a:r>
              <a:rPr lang="en-US" dirty="0" err="1" smtClean="0"/>
              <a:t>procedere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Assegnato</a:t>
            </a:r>
            <a:r>
              <a:rPr lang="en-US" dirty="0" smtClean="0"/>
              <a:t> ultimo </a:t>
            </a:r>
            <a:r>
              <a:rPr lang="en-US" dirty="0" err="1" smtClean="0"/>
              <a:t>contingente</a:t>
            </a:r>
            <a:r>
              <a:rPr lang="en-US" dirty="0" smtClean="0"/>
              <a:t> ore </a:t>
            </a:r>
            <a:r>
              <a:rPr lang="en-US" dirty="0" err="1" smtClean="0"/>
              <a:t>straordinario</a:t>
            </a:r>
            <a:r>
              <a:rPr lang="en-US" dirty="0" smtClean="0"/>
              <a:t>, in </a:t>
            </a:r>
            <a:r>
              <a:rPr lang="en-US" dirty="0" err="1" smtClean="0"/>
              <a:t>linea</a:t>
            </a:r>
            <a:r>
              <a:rPr lang="en-US" dirty="0" smtClean="0"/>
              <a:t> con 2017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Ottenuta</a:t>
            </a:r>
            <a:r>
              <a:rPr lang="en-US" dirty="0" smtClean="0"/>
              <a:t> </a:t>
            </a:r>
            <a:r>
              <a:rPr lang="en-US" dirty="0" err="1" smtClean="0"/>
              <a:t>estensione</a:t>
            </a:r>
            <a:r>
              <a:rPr lang="en-US" dirty="0" smtClean="0"/>
              <a:t> di </a:t>
            </a:r>
            <a:r>
              <a:rPr lang="en-US" dirty="0" err="1" smtClean="0"/>
              <a:t>gara</a:t>
            </a:r>
            <a:r>
              <a:rPr lang="en-US" dirty="0" smtClean="0"/>
              <a:t> per lotto 4 </a:t>
            </a:r>
            <a:r>
              <a:rPr lang="en-US" dirty="0" err="1" smtClean="0"/>
              <a:t>materiale</a:t>
            </a:r>
            <a:r>
              <a:rPr lang="en-US" dirty="0" smtClean="0"/>
              <a:t> da </a:t>
            </a:r>
            <a:r>
              <a:rPr lang="en-US" dirty="0" err="1" smtClean="0"/>
              <a:t>laboratorio</a:t>
            </a:r>
            <a:r>
              <a:rPr lang="en-US" dirty="0" smtClean="0"/>
              <a:t> e lotto 3</a:t>
            </a:r>
          </a:p>
          <a:p>
            <a:r>
              <a:rPr lang="en-US" dirty="0" smtClean="0"/>
              <a:t>Per circa 60ke </a:t>
            </a:r>
            <a:r>
              <a:rPr lang="en-US" dirty="0" err="1" smtClean="0"/>
              <a:t>ognuno</a:t>
            </a:r>
            <a:r>
              <a:rPr lang="en-US" dirty="0" smtClean="0"/>
              <a:t>, a </a:t>
            </a:r>
            <a:r>
              <a:rPr lang="en-US" dirty="0" err="1" smtClean="0"/>
              <a:t>livello</a:t>
            </a:r>
            <a:r>
              <a:rPr lang="en-US" dirty="0" smtClean="0"/>
              <a:t> </a:t>
            </a:r>
            <a:r>
              <a:rPr lang="en-US" dirty="0" err="1" smtClean="0"/>
              <a:t>nazionale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tetti</a:t>
            </a:r>
            <a:r>
              <a:rPr lang="en-US" dirty="0" smtClean="0"/>
              <a:t> di </a:t>
            </a:r>
            <a:r>
              <a:rPr lang="en-US" dirty="0" err="1" smtClean="0"/>
              <a:t>spesa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lotti</a:t>
            </a:r>
            <a:r>
              <a:rPr lang="en-US" dirty="0" smtClean="0"/>
              <a:t>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segnalate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RUP RS </a:t>
            </a:r>
            <a:r>
              <a:rPr lang="en-US" dirty="0" err="1" smtClean="0"/>
              <a:t>locali</a:t>
            </a:r>
            <a:r>
              <a:rPr lang="en-US" dirty="0" smtClean="0"/>
              <a:t> in </a:t>
            </a:r>
            <a:r>
              <a:rPr lang="en-US" dirty="0" err="1" smtClean="0"/>
              <a:t>anticipo</a:t>
            </a:r>
            <a:r>
              <a:rPr lang="en-US" dirty="0" smtClean="0"/>
              <a:t> se </a:t>
            </a:r>
            <a:r>
              <a:rPr lang="en-US" dirty="0" err="1" smtClean="0"/>
              <a:t>prevedete</a:t>
            </a:r>
            <a:r>
              <a:rPr lang="en-US" dirty="0" smtClean="0"/>
              <a:t> </a:t>
            </a:r>
            <a:r>
              <a:rPr lang="en-US" dirty="0" err="1" smtClean="0"/>
              <a:t>acquisti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primo </a:t>
            </a:r>
            <a:r>
              <a:rPr lang="en-US" dirty="0" err="1" smtClean="0"/>
              <a:t>semestre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Questa </a:t>
            </a:r>
            <a:r>
              <a:rPr lang="en-US" dirty="0" err="1" smtClean="0"/>
              <a:t>indicazione</a:t>
            </a:r>
            <a:r>
              <a:rPr lang="en-US" dirty="0" smtClean="0"/>
              <a:t> non e’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osservata</a:t>
            </a:r>
            <a:r>
              <a:rPr lang="en-US" dirty="0" smtClean="0"/>
              <a:t>, ne </a:t>
            </a:r>
            <a:r>
              <a:rPr lang="en-US" dirty="0" err="1" smtClean="0"/>
              <a:t>tenuta</a:t>
            </a:r>
            <a:r>
              <a:rPr lang="en-US" dirty="0" smtClean="0"/>
              <a:t> in </a:t>
            </a:r>
            <a:r>
              <a:rPr lang="en-US" dirty="0" err="1" smtClean="0"/>
              <a:t>considerazione</a:t>
            </a:r>
            <a:r>
              <a:rPr lang="en-US" dirty="0" smtClean="0"/>
              <a:t> per cui </a:t>
            </a:r>
            <a:r>
              <a:rPr lang="en-US" dirty="0" err="1" smtClean="0"/>
              <a:t>siamo</a:t>
            </a:r>
            <a:r>
              <a:rPr lang="en-US" dirty="0" smtClean="0"/>
              <a:t> </a:t>
            </a:r>
            <a:r>
              <a:rPr lang="en-US" dirty="0" err="1" smtClean="0"/>
              <a:t>andati</a:t>
            </a:r>
            <a:r>
              <a:rPr lang="en-US" dirty="0" smtClean="0"/>
              <a:t> in </a:t>
            </a:r>
            <a:r>
              <a:rPr lang="en-US" dirty="0" err="1" smtClean="0"/>
              <a:t>sofferenza</a:t>
            </a:r>
            <a:r>
              <a:rPr lang="en-US" dirty="0" smtClean="0"/>
              <a:t> </a:t>
            </a:r>
            <a:r>
              <a:rPr lang="en-US" dirty="0" err="1" smtClean="0"/>
              <a:t>sugli</a:t>
            </a:r>
            <a:r>
              <a:rPr lang="en-US" dirty="0" smtClean="0"/>
              <a:t> </a:t>
            </a:r>
            <a:r>
              <a:rPr lang="en-US" dirty="0" err="1" smtClean="0"/>
              <a:t>acquisti</a:t>
            </a:r>
            <a:r>
              <a:rPr lang="en-US" dirty="0" smtClean="0"/>
              <a:t> lotto 3 e 4.</a:t>
            </a:r>
          </a:p>
          <a:p>
            <a:endParaRPr lang="en-US" dirty="0"/>
          </a:p>
          <a:p>
            <a:r>
              <a:rPr lang="en-US" dirty="0" err="1" smtClean="0"/>
              <a:t>Informate</a:t>
            </a:r>
            <a:r>
              <a:rPr lang="en-US" dirty="0" smtClean="0"/>
              <a:t> Angela, </a:t>
            </a:r>
            <a:r>
              <a:rPr lang="en-US" dirty="0" err="1" smtClean="0"/>
              <a:t>tramite</a:t>
            </a:r>
            <a:r>
              <a:rPr lang="en-US" dirty="0" smtClean="0"/>
              <a:t> I RUP RS , se </a:t>
            </a:r>
            <a:r>
              <a:rPr lang="en-US" dirty="0" err="1" smtClean="0"/>
              <a:t>prevedete</a:t>
            </a:r>
            <a:r>
              <a:rPr lang="en-US" dirty="0" smtClean="0"/>
              <a:t> </a:t>
            </a:r>
            <a:r>
              <a:rPr lang="en-US" dirty="0" err="1" smtClean="0"/>
              <a:t>acquisti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qs</a:t>
            </a:r>
            <a:r>
              <a:rPr lang="en-US" dirty="0" smtClean="0"/>
              <a:t> </a:t>
            </a:r>
            <a:r>
              <a:rPr lang="en-US" dirty="0" err="1" smtClean="0"/>
              <a:t>lotti</a:t>
            </a:r>
            <a:r>
              <a:rPr lang="en-US" dirty="0" smtClean="0"/>
              <a:t> </a:t>
            </a:r>
            <a:r>
              <a:rPr lang="en-US" dirty="0" err="1" smtClean="0"/>
              <a:t>entro</a:t>
            </a:r>
            <a:r>
              <a:rPr lang="en-US" dirty="0" smtClean="0"/>
              <a:t> </a:t>
            </a:r>
            <a:r>
              <a:rPr lang="en-US" dirty="0" err="1" smtClean="0"/>
              <a:t>l’estate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INFNlow-ATLAS</Template>
  <TotalTime>51381</TotalTime>
  <Words>1480</Words>
  <Application>Microsoft Macintosh PowerPoint</Application>
  <PresentationFormat>On-screen Show (4:3)</PresentationFormat>
  <Paragraphs>240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ＭＳ Ｐゴシック</vt:lpstr>
      <vt:lpstr>Wingdings</vt:lpstr>
      <vt:lpstr>Arial</vt:lpstr>
      <vt:lpstr>Clarity</vt:lpstr>
      <vt:lpstr>Cds Giugno  2018</vt:lpstr>
      <vt:lpstr>CONCORSI </vt:lpstr>
      <vt:lpstr>Altre notizie aprile maggio 2018 </vt:lpstr>
      <vt:lpstr>Altre notizie aprile maggio 2018 </vt:lpstr>
      <vt:lpstr>Notizie sindacali </vt:lpstr>
      <vt:lpstr>Stabilizzazioni</vt:lpstr>
      <vt:lpstr>Notizie Locali</vt:lpstr>
      <vt:lpstr>Notizie Locali</vt:lpstr>
      <vt:lpstr>Notizie Locali</vt:lpstr>
      <vt:lpstr>Notizie Locali</vt:lpstr>
      <vt:lpstr>MARIX CDR</vt:lpstr>
      <vt:lpstr>MIND   </vt:lpstr>
      <vt:lpstr>Notizie Locali</vt:lpstr>
      <vt:lpstr>Di scorta</vt:lpstr>
      <vt:lpstr>Direttori  Maggio 2017 </vt:lpstr>
      <vt:lpstr>Notizie Locali  </vt:lpstr>
      <vt:lpstr>Riforma di AC</vt:lpstr>
    </vt:vector>
  </TitlesOfParts>
  <Manager/>
  <Company>INFN</Company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Cds luglio 2012</dc:title>
  <dc:subject/>
  <dc:creator>Chiara Meroni</dc:creator>
  <cp:keywords/>
  <dc:description/>
  <cp:lastModifiedBy>Chiara Meroni</cp:lastModifiedBy>
  <cp:revision>915</cp:revision>
  <cp:lastPrinted>2018-04-10T08:33:38Z</cp:lastPrinted>
  <dcterms:created xsi:type="dcterms:W3CDTF">2012-07-01T07:42:44Z</dcterms:created>
  <dcterms:modified xsi:type="dcterms:W3CDTF">2018-06-05T10:50:17Z</dcterms:modified>
  <cp:category/>
</cp:coreProperties>
</file>