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475" r:id="rId3"/>
    <p:sldId id="495" r:id="rId4"/>
    <p:sldId id="496" r:id="rId5"/>
    <p:sldId id="500" r:id="rId6"/>
    <p:sldId id="498" r:id="rId7"/>
    <p:sldId id="465" r:id="rId8"/>
    <p:sldId id="481" r:id="rId9"/>
    <p:sldId id="499" r:id="rId10"/>
    <p:sldId id="501" r:id="rId11"/>
    <p:sldId id="325" r:id="rId12"/>
    <p:sldId id="484" r:id="rId13"/>
    <p:sldId id="446" r:id="rId14"/>
    <p:sldId id="416" r:id="rId15"/>
    <p:sldId id="489" r:id="rId16"/>
    <p:sldId id="410" r:id="rId17"/>
    <p:sldId id="473" r:id="rId18"/>
    <p:sldId id="346" r:id="rId19"/>
    <p:sldId id="458" r:id="rId20"/>
    <p:sldId id="4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484" autoAdjust="0"/>
    <p:restoredTop sz="92838" autoAdjust="0"/>
  </p:normalViewPr>
  <p:slideViewPr>
    <p:cSldViewPr snapToGrid="0" snapToObjects="1">
      <p:cViewPr varScale="1">
        <p:scale>
          <a:sx n="104" d="100"/>
          <a:sy n="104" d="100"/>
        </p:scale>
        <p:origin x="7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6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03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mi.it/ateneo/111019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jordomo@mi.infn.i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/>
              <a:t> </a:t>
            </a:r>
            <a:r>
              <a:rPr lang="en-US" dirty="0" err="1" smtClean="0"/>
              <a:t>Aprile</a:t>
            </a:r>
            <a:r>
              <a:rPr lang="en-US" dirty="0" smtClean="0"/>
              <a:t> 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1478615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r>
              <a:rPr lang="en-US" dirty="0" smtClean="0"/>
              <a:t>Aggiornamenti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commissioni</a:t>
            </a:r>
            <a:endParaRPr lang="en-US" dirty="0" smtClean="0"/>
          </a:p>
          <a:p>
            <a:r>
              <a:rPr lang="en-US" dirty="0" smtClean="0"/>
              <a:t>Aggiornamenti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campus </a:t>
            </a:r>
          </a:p>
          <a:p>
            <a:r>
              <a:rPr lang="en-US" dirty="0"/>
              <a:t>N</a:t>
            </a:r>
            <a:r>
              <a:rPr lang="en-US" dirty="0" smtClean="0"/>
              <a:t>ews </a:t>
            </a:r>
            <a:r>
              <a:rPr lang="en-US" dirty="0" err="1" smtClean="0"/>
              <a:t>locali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Interviene</a:t>
            </a:r>
            <a:r>
              <a:rPr lang="en-US" dirty="0" smtClean="0"/>
              <a:t> prof </a:t>
            </a:r>
            <a:r>
              <a:rPr lang="en-US" dirty="0" err="1" smtClean="0"/>
              <a:t>Onida</a:t>
            </a:r>
            <a:r>
              <a:rPr lang="en-US" dirty="0" smtClean="0"/>
              <a:t>, </a:t>
            </a:r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dipartimento</a:t>
            </a:r>
            <a:r>
              <a:rPr lang="en-US" dirty="0" smtClean="0"/>
              <a:t> </a:t>
            </a:r>
            <a:r>
              <a:rPr lang="en-US" dirty="0" err="1" smtClean="0"/>
              <a:t>Fisica</a:t>
            </a:r>
            <a:r>
              <a:rPr lang="en-US" dirty="0" smtClean="0"/>
              <a:t>, e </a:t>
            </a:r>
            <a:r>
              <a:rPr lang="en-US" dirty="0" err="1" smtClean="0"/>
              <a:t>risponde</a:t>
            </a:r>
            <a:r>
              <a:rPr lang="en-US" dirty="0" smtClean="0"/>
              <a:t> a </a:t>
            </a:r>
            <a:r>
              <a:rPr lang="en-US" dirty="0" err="1" smtClean="0"/>
              <a:t>domande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 Campus</a:t>
            </a:r>
          </a:p>
          <a:p>
            <a:endParaRPr lang="en-US" dirty="0"/>
          </a:p>
          <a:p>
            <a:r>
              <a:rPr lang="en-US" dirty="0" smtClean="0"/>
              <a:t>Su </a:t>
            </a:r>
            <a:r>
              <a:rPr lang="en-US" dirty="0" err="1" smtClean="0"/>
              <a:t>sito</a:t>
            </a:r>
            <a:r>
              <a:rPr lang="en-US" dirty="0" smtClean="0"/>
              <a:t> unimi.it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ateneo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progetto</a:t>
            </a:r>
            <a:r>
              <a:rPr lang="en-US" dirty="0" smtClean="0">
                <a:sym typeface="Wingdings"/>
              </a:rPr>
              <a:t> campus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disponibili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informazioni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piu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aggiornate</a:t>
            </a:r>
            <a:r>
              <a:rPr lang="en-US" dirty="0" smtClean="0">
                <a:sym typeface="Wingdings"/>
              </a:rPr>
              <a:t> sui </a:t>
            </a:r>
            <a:r>
              <a:rPr lang="en-US" dirty="0" err="1" smtClean="0">
                <a:sym typeface="Wingdings"/>
              </a:rPr>
              <a:t>livelli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approvazione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e lo status del </a:t>
            </a:r>
            <a:r>
              <a:rPr lang="en-US" dirty="0" err="1" smtClean="0">
                <a:sym typeface="Wingdings"/>
              </a:rPr>
              <a:t>progetto</a:t>
            </a:r>
            <a:r>
              <a:rPr lang="en-US" dirty="0" smtClean="0">
                <a:sym typeface="Wingdings"/>
              </a:rPr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www.unimi.it/ateneo/111019.htm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E’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iscriversi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infocampus</a:t>
            </a:r>
            <a:r>
              <a:rPr lang="en-US" dirty="0" smtClean="0"/>
              <a:t> per </a:t>
            </a:r>
            <a:r>
              <a:rPr lang="en-US" dirty="0" err="1" smtClean="0"/>
              <a:t>ricevere</a:t>
            </a:r>
            <a:r>
              <a:rPr lang="en-US" dirty="0" smtClean="0"/>
              <a:t> aggiornamenti</a:t>
            </a:r>
          </a:p>
          <a:p>
            <a:endParaRPr lang="en-US" dirty="0"/>
          </a:p>
          <a:p>
            <a:r>
              <a:rPr lang="en-US" dirty="0" err="1" smtClean="0"/>
              <a:t>Mandare</a:t>
            </a:r>
            <a:r>
              <a:rPr lang="en-US" dirty="0" smtClean="0"/>
              <a:t> mail a </a:t>
            </a:r>
            <a:r>
              <a:rPr lang="en-US" dirty="0">
                <a:hlinkClick r:id="rId4"/>
              </a:rPr>
              <a:t>majordomo@mi.infn.it</a:t>
            </a:r>
            <a:r>
              <a:rPr lang="en-US" dirty="0"/>
              <a:t> </a:t>
            </a:r>
            <a:r>
              <a:rPr lang="en-US" dirty="0" smtClean="0"/>
              <a:t>    con </a:t>
            </a:r>
            <a:r>
              <a:rPr lang="en-US" dirty="0"/>
              <a:t>la </a:t>
            </a:r>
            <a:r>
              <a:rPr lang="en-US" dirty="0" err="1"/>
              <a:t>riga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smtClean="0"/>
              <a:t>subscribe </a:t>
            </a:r>
            <a:r>
              <a:rPr lang="en-US" dirty="0" err="1"/>
              <a:t>infocampus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/>
              <a:t>corpo</a:t>
            </a:r>
            <a:r>
              <a:rPr lang="en-US" dirty="0"/>
              <a:t> del mail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smtClean="0">
                <a:sym typeface="Wingdings"/>
              </a:rPr>
              <a:t>AR </a:t>
            </a:r>
            <a:r>
              <a:rPr lang="en-US" dirty="0" err="1" smtClean="0">
                <a:sym typeface="Wingdings"/>
              </a:rPr>
              <a:t>tecn,ESS</a:t>
            </a:r>
            <a:r>
              <a:rPr lang="en-US" dirty="0" smtClean="0">
                <a:sym typeface="Wingdings"/>
              </a:rPr>
              <a:t>, 2y, </a:t>
            </a:r>
            <a:r>
              <a:rPr lang="en-US" dirty="0" err="1" smtClean="0">
                <a:sym typeface="Wingdings"/>
              </a:rPr>
              <a:t>colloquio</a:t>
            </a:r>
            <a:r>
              <a:rPr lang="en-US" dirty="0" smtClean="0">
                <a:sym typeface="Wingdings"/>
              </a:rPr>
              <a:t> 28 Maggio</a:t>
            </a:r>
          </a:p>
          <a:p>
            <a:pPr>
              <a:defRPr/>
            </a:pPr>
            <a:r>
              <a:rPr lang="en-US" dirty="0" smtClean="0">
                <a:sym typeface="Wingdings"/>
              </a:rPr>
              <a:t>AR, </a:t>
            </a:r>
            <a:r>
              <a:rPr lang="en-US" dirty="0" err="1" smtClean="0">
                <a:sym typeface="Wingdings"/>
              </a:rPr>
              <a:t>teorico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ym typeface="Wingdings"/>
              </a:rPr>
              <a:t>1y </a:t>
            </a:r>
            <a:r>
              <a:rPr lang="en-US" dirty="0" err="1" smtClean="0">
                <a:sym typeface="Wingdings"/>
              </a:rPr>
              <a:t>rinnovabile</a:t>
            </a:r>
            <a:r>
              <a:rPr lang="en-US" dirty="0" smtClean="0">
                <a:sym typeface="Wingdings"/>
              </a:rPr>
              <a:t>,  </a:t>
            </a:r>
            <a:r>
              <a:rPr lang="en-US" dirty="0" err="1" smtClean="0">
                <a:sym typeface="Wingdings"/>
              </a:rPr>
              <a:t>colloquio</a:t>
            </a:r>
            <a:r>
              <a:rPr lang="en-US" dirty="0" smtClean="0">
                <a:sym typeface="Wingdings"/>
              </a:rPr>
              <a:t> 24 </a:t>
            </a:r>
            <a:r>
              <a:rPr lang="en-US" dirty="0" err="1" smtClean="0">
                <a:sym typeface="Wingdings"/>
              </a:rPr>
              <a:t>Aprile</a:t>
            </a: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err="1" smtClean="0">
                <a:sym typeface="Wingdings"/>
              </a:rPr>
              <a:t>Borsa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di studio per </a:t>
            </a:r>
            <a:r>
              <a:rPr lang="en-US" dirty="0" err="1" smtClean="0">
                <a:sym typeface="Wingdings"/>
              </a:rPr>
              <a:t>neolaureati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Hilumi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colloquio</a:t>
            </a:r>
            <a:r>
              <a:rPr lang="en-US" dirty="0" smtClean="0">
                <a:sym typeface="Wingdings"/>
              </a:rPr>
              <a:t> 3 </a:t>
            </a:r>
            <a:r>
              <a:rPr lang="en-US" dirty="0" err="1" smtClean="0">
                <a:sym typeface="Wingdings"/>
              </a:rPr>
              <a:t>maggio</a:t>
            </a:r>
            <a:endParaRPr lang="en-US" dirty="0" smtClean="0">
              <a:sym typeface="Wingdings"/>
            </a:endParaRPr>
          </a:p>
          <a:p>
            <a:pPr>
              <a:defRPr/>
            </a:pPr>
            <a:endParaRPr lang="en-US" dirty="0" smtClean="0">
              <a:sym typeface="Wingding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Concorso</a:t>
            </a:r>
            <a:r>
              <a:rPr lang="en-US" dirty="0" smtClean="0"/>
              <a:t> </a:t>
            </a:r>
            <a:r>
              <a:rPr lang="en-US" dirty="0" err="1" smtClean="0"/>
              <a:t>coll</a:t>
            </a:r>
            <a:r>
              <a:rPr lang="en-US" dirty="0" smtClean="0"/>
              <a:t> </a:t>
            </a:r>
            <a:r>
              <a:rPr lang="en-US" dirty="0" err="1" smtClean="0"/>
              <a:t>Amm</a:t>
            </a:r>
            <a:r>
              <a:rPr lang="en-US" dirty="0" smtClean="0"/>
              <a:t>, </a:t>
            </a:r>
            <a:r>
              <a:rPr lang="en-US" dirty="0" err="1" smtClean="0"/>
              <a:t>legge</a:t>
            </a:r>
            <a:r>
              <a:rPr lang="en-US" dirty="0" smtClean="0"/>
              <a:t> 68/99, 10 </a:t>
            </a:r>
            <a:r>
              <a:rPr lang="en-US" dirty="0" err="1" smtClean="0"/>
              <a:t>candidati</a:t>
            </a:r>
            <a:r>
              <a:rPr lang="en-US" dirty="0" smtClean="0"/>
              <a:t>, 4 </a:t>
            </a:r>
            <a:r>
              <a:rPr lang="en-US" dirty="0" err="1" smtClean="0"/>
              <a:t>ammessi</a:t>
            </a:r>
            <a:r>
              <a:rPr lang="en-US" dirty="0" smtClean="0"/>
              <a:t> all </a:t>
            </a:r>
            <a:r>
              <a:rPr lang="en-US" dirty="0" err="1" smtClean="0"/>
              <a:t>orale</a:t>
            </a:r>
            <a:r>
              <a:rPr lang="en-US" dirty="0" smtClean="0"/>
              <a:t>,</a:t>
            </a:r>
          </a:p>
          <a:p>
            <a:pPr>
              <a:defRPr/>
            </a:pPr>
            <a:r>
              <a:rPr lang="en-US" dirty="0" smtClean="0"/>
              <a:t>1 </a:t>
            </a:r>
            <a:r>
              <a:rPr lang="en-US" dirty="0" err="1" smtClean="0"/>
              <a:t>vincitore</a:t>
            </a:r>
            <a:r>
              <a:rPr lang="en-US" dirty="0" smtClean="0"/>
              <a:t>, </a:t>
            </a:r>
            <a:r>
              <a:rPr lang="en-US" dirty="0" err="1" smtClean="0"/>
              <a:t>atti</a:t>
            </a:r>
            <a:r>
              <a:rPr lang="en-US" dirty="0" smtClean="0"/>
              <a:t> </a:t>
            </a:r>
            <a:r>
              <a:rPr lang="en-US" dirty="0" err="1" smtClean="0"/>
              <a:t>approvati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036"/>
            <a:ext cx="9144000" cy="593325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9 </a:t>
            </a:r>
            <a:r>
              <a:rPr lang="en-US" dirty="0" err="1" smtClean="0"/>
              <a:t>Aprile</a:t>
            </a:r>
            <a:r>
              <a:rPr lang="en-US" dirty="0" smtClean="0"/>
              <a:t> </a:t>
            </a:r>
            <a:r>
              <a:rPr lang="en-US" dirty="0" err="1" smtClean="0"/>
              <a:t>incontro</a:t>
            </a:r>
            <a:r>
              <a:rPr lang="en-US" dirty="0" smtClean="0"/>
              <a:t> con la </a:t>
            </a:r>
            <a:r>
              <a:rPr lang="en-US" dirty="0" err="1" smtClean="0"/>
              <a:t>consigliera</a:t>
            </a:r>
            <a:r>
              <a:rPr lang="en-US" dirty="0" smtClean="0"/>
              <a:t> di </a:t>
            </a:r>
            <a:r>
              <a:rPr lang="en-US" dirty="0" err="1" smtClean="0"/>
              <a:t>fiducia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ha </a:t>
            </a:r>
            <a:r>
              <a:rPr lang="en-US" dirty="0" err="1" smtClean="0"/>
              <a:t>spiegato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proprio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e </a:t>
            </a:r>
            <a:r>
              <a:rPr lang="en-US" dirty="0" err="1" smtClean="0"/>
              <a:t>lanciato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circoli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ascolto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E</a:t>
            </a:r>
            <a:r>
              <a:rPr lang="en-US" dirty="0" err="1" smtClean="0"/>
              <a:t>lezioni</a:t>
            </a:r>
            <a:r>
              <a:rPr lang="en-US" dirty="0" smtClean="0"/>
              <a:t> RSU 17-19 </a:t>
            </a:r>
            <a:r>
              <a:rPr lang="en-US" dirty="0" err="1" smtClean="0"/>
              <a:t>Aprile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Domande</a:t>
            </a:r>
            <a:r>
              <a:rPr lang="en-US" dirty="0" smtClean="0"/>
              <a:t> </a:t>
            </a:r>
            <a:r>
              <a:rPr lang="en-US" dirty="0" err="1" smtClean="0"/>
              <a:t>borse</a:t>
            </a:r>
            <a:r>
              <a:rPr lang="en-US" dirty="0" smtClean="0"/>
              <a:t> di studio </a:t>
            </a:r>
            <a:r>
              <a:rPr lang="en-US" dirty="0" err="1" smtClean="0"/>
              <a:t>figli</a:t>
            </a:r>
            <a:r>
              <a:rPr lang="en-US" dirty="0" smtClean="0"/>
              <a:t> &lt; 4 </a:t>
            </a:r>
            <a:r>
              <a:rPr lang="en-US" dirty="0" err="1" smtClean="0"/>
              <a:t>maggio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err="1"/>
              <a:t>Avanzo</a:t>
            </a:r>
            <a:r>
              <a:rPr lang="en-US" b="1" dirty="0"/>
              <a:t> 2017 , </a:t>
            </a:r>
            <a:r>
              <a:rPr lang="en-US" b="1" dirty="0" err="1"/>
              <a:t>nella</a:t>
            </a:r>
            <a:r>
              <a:rPr lang="en-US" b="1" dirty="0"/>
              <a:t> </a:t>
            </a:r>
            <a:r>
              <a:rPr lang="en-US" b="1" dirty="0" err="1"/>
              <a:t>misura</a:t>
            </a:r>
            <a:r>
              <a:rPr lang="en-US" b="1" dirty="0"/>
              <a:t> 80%, </a:t>
            </a:r>
            <a:r>
              <a:rPr lang="en-US" b="1" dirty="0" err="1"/>
              <a:t>escluse</a:t>
            </a:r>
            <a:r>
              <a:rPr lang="en-US" b="1" dirty="0"/>
              <a:t> </a:t>
            </a:r>
            <a:r>
              <a:rPr lang="en-US" b="1" dirty="0" err="1"/>
              <a:t>missioni</a:t>
            </a:r>
            <a:r>
              <a:rPr lang="en-US" b="1" dirty="0"/>
              <a:t>, a Maggio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approvazione</a:t>
            </a:r>
            <a:r>
              <a:rPr lang="en-US" dirty="0"/>
              <a:t> </a:t>
            </a:r>
            <a:r>
              <a:rPr lang="en-US" dirty="0" err="1"/>
              <a:t>bilancio</a:t>
            </a:r>
            <a:r>
              <a:rPr lang="en-US" dirty="0"/>
              <a:t> </a:t>
            </a:r>
            <a:r>
              <a:rPr lang="en-US" dirty="0" err="1"/>
              <a:t>consuntivo</a:t>
            </a:r>
            <a:r>
              <a:rPr lang="en-US" dirty="0"/>
              <a:t> </a:t>
            </a:r>
            <a:r>
              <a:rPr lang="en-US" dirty="0" smtClean="0"/>
              <a:t>2017  (non ho </a:t>
            </a:r>
            <a:r>
              <a:rPr lang="en-US" dirty="0" err="1" smtClean="0"/>
              <a:t>novita</a:t>
            </a:r>
            <a:r>
              <a:rPr lang="en-US" dirty="0" smtClean="0"/>
              <a:t>’)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 smtClean="0"/>
              <a:t>Fondo</a:t>
            </a:r>
            <a:r>
              <a:rPr lang="en-US" dirty="0" smtClean="0"/>
              <a:t> </a:t>
            </a:r>
            <a:r>
              <a:rPr lang="en-US" dirty="0" err="1" smtClean="0"/>
              <a:t>direttore</a:t>
            </a:r>
            <a:r>
              <a:rPr lang="en-US" dirty="0" smtClean="0"/>
              <a:t> AR – </a:t>
            </a:r>
            <a:r>
              <a:rPr lang="en-US" dirty="0" err="1" smtClean="0"/>
              <a:t>possibilita</a:t>
            </a:r>
            <a:r>
              <a:rPr lang="en-US" dirty="0" smtClean="0"/>
              <a:t>’ di un </a:t>
            </a:r>
            <a:r>
              <a:rPr lang="en-US" dirty="0" err="1" smtClean="0"/>
              <a:t>unico</a:t>
            </a:r>
            <a:r>
              <a:rPr lang="en-US" dirty="0" smtClean="0"/>
              <a:t> AR </a:t>
            </a:r>
            <a:r>
              <a:rPr lang="en-US" dirty="0" err="1" smtClean="0"/>
              <a:t>annuale</a:t>
            </a:r>
            <a:r>
              <a:rPr lang="en-US" dirty="0" smtClean="0"/>
              <a:t> o biennale se </a:t>
            </a:r>
            <a:r>
              <a:rPr lang="en-US" dirty="0" err="1" smtClean="0"/>
              <a:t>cofinanziato</a:t>
            </a:r>
            <a:r>
              <a:rPr lang="en-US" dirty="0" smtClean="0"/>
              <a:t> in </a:t>
            </a:r>
            <a:r>
              <a:rPr lang="en-US" dirty="0" err="1" smtClean="0"/>
              <a:t>attesa</a:t>
            </a:r>
            <a:r>
              <a:rPr lang="en-US" dirty="0" smtClean="0"/>
              <a:t> di </a:t>
            </a:r>
            <a:r>
              <a:rPr lang="en-US" dirty="0" err="1" smtClean="0"/>
              <a:t>decisioni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nimi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 smtClean="0"/>
              <a:t>Buoni</a:t>
            </a:r>
            <a:r>
              <a:rPr lang="en-US" dirty="0" smtClean="0"/>
              <a:t> Pasto -  </a:t>
            </a:r>
            <a:r>
              <a:rPr lang="en-US" dirty="0" err="1" smtClean="0"/>
              <a:t>prossimo</a:t>
            </a:r>
            <a:r>
              <a:rPr lang="en-US" dirty="0" smtClean="0"/>
              <a:t> </a:t>
            </a:r>
            <a:r>
              <a:rPr lang="en-US" dirty="0" err="1" smtClean="0"/>
              <a:t>appalto</a:t>
            </a:r>
            <a:r>
              <a:rPr lang="en-US" dirty="0" smtClean="0"/>
              <a:t> con ticket restaurant, a </a:t>
            </a:r>
            <a:r>
              <a:rPr lang="en-US" dirty="0" err="1" smtClean="0"/>
              <a:t>partire</a:t>
            </a:r>
            <a:r>
              <a:rPr lang="en-US" dirty="0" smtClean="0"/>
              <a:t> da </a:t>
            </a:r>
            <a:r>
              <a:rPr lang="en-US" dirty="0" err="1" smtClean="0"/>
              <a:t>inizio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Giovedi' 12 Aprile 2018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AutoShape 2" descr="isultati immagini per mazzo fiori"/>
          <p:cNvSpPr>
            <a:spLocks noChangeAspect="1" noChangeArrowheads="1"/>
          </p:cNvSpPr>
          <p:nvPr/>
        </p:nvSpPr>
        <p:spPr bwMode="auto">
          <a:xfrm>
            <a:off x="0" y="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sultati immagini per mazzo fiori"/>
          <p:cNvSpPr>
            <a:spLocks noChangeAspect="1" noChangeArrowheads="1"/>
          </p:cNvSpPr>
          <p:nvPr/>
        </p:nvSpPr>
        <p:spPr bwMode="auto">
          <a:xfrm>
            <a:off x="152400" y="152400"/>
            <a:ext cx="828675" cy="857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ta:image/jpeg;base64,/9j/4AAQSkZJRgABAQAAAQABAAD/2wCEAAkGBwgHBgkIBwgKCgkLDRYPDQwMDRsUFRAWIB0iIiAdH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79" y="1278114"/>
            <a:ext cx="83210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Gara</a:t>
            </a:r>
            <a:r>
              <a:rPr lang="en-US" dirty="0"/>
              <a:t> RS </a:t>
            </a:r>
            <a:r>
              <a:rPr lang="en-US" dirty="0" smtClean="0"/>
              <a:t>– </a:t>
            </a:r>
          </a:p>
          <a:p>
            <a:r>
              <a:rPr lang="en-US" dirty="0" err="1" smtClean="0"/>
              <a:t>Ottenuta</a:t>
            </a:r>
            <a:r>
              <a:rPr lang="en-US" dirty="0" smtClean="0"/>
              <a:t> </a:t>
            </a:r>
            <a:r>
              <a:rPr lang="en-US" dirty="0" err="1" smtClean="0"/>
              <a:t>estensione</a:t>
            </a:r>
            <a:r>
              <a:rPr lang="en-US" dirty="0" smtClean="0"/>
              <a:t> di </a:t>
            </a:r>
            <a:r>
              <a:rPr lang="en-US" dirty="0" err="1" smtClean="0"/>
              <a:t>gara</a:t>
            </a:r>
            <a:r>
              <a:rPr lang="en-US" dirty="0" smtClean="0"/>
              <a:t> per lotto 4 </a:t>
            </a:r>
            <a:r>
              <a:rPr lang="en-US" dirty="0" err="1" smtClean="0"/>
              <a:t>materiale</a:t>
            </a:r>
            <a:r>
              <a:rPr lang="en-US" dirty="0" smtClean="0"/>
              <a:t> da </a:t>
            </a:r>
            <a:r>
              <a:rPr lang="en-US" dirty="0" err="1" smtClean="0"/>
              <a:t>laboratorio</a:t>
            </a:r>
            <a:r>
              <a:rPr lang="en-US" dirty="0" smtClean="0"/>
              <a:t> e lotto 3</a:t>
            </a:r>
          </a:p>
          <a:p>
            <a:r>
              <a:rPr lang="en-US" dirty="0" smtClean="0"/>
              <a:t>Per circa 60ke </a:t>
            </a:r>
            <a:r>
              <a:rPr lang="en-US" dirty="0" err="1" smtClean="0"/>
              <a:t>ognuno</a:t>
            </a:r>
            <a:r>
              <a:rPr lang="en-US" dirty="0" smtClean="0"/>
              <a:t>, a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 err="1" smtClean="0"/>
              <a:t>nazionale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tetti</a:t>
            </a:r>
            <a:r>
              <a:rPr lang="en-US" dirty="0" smtClean="0"/>
              <a:t> di </a:t>
            </a:r>
            <a:r>
              <a:rPr lang="en-US" dirty="0" err="1" smtClean="0"/>
              <a:t>spesa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lotti</a:t>
            </a:r>
            <a:r>
              <a:rPr lang="en-US" dirty="0" smtClean="0"/>
              <a:t>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segnalate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RUP RS </a:t>
            </a:r>
            <a:r>
              <a:rPr lang="en-US" dirty="0" err="1" smtClean="0"/>
              <a:t>locali</a:t>
            </a:r>
            <a:r>
              <a:rPr lang="en-US" dirty="0" smtClean="0"/>
              <a:t> in </a:t>
            </a:r>
            <a:r>
              <a:rPr lang="en-US" dirty="0" err="1" smtClean="0"/>
              <a:t>anticipo</a:t>
            </a:r>
            <a:r>
              <a:rPr lang="en-US" dirty="0" smtClean="0"/>
              <a:t> se </a:t>
            </a:r>
            <a:r>
              <a:rPr lang="en-US" dirty="0" err="1" smtClean="0"/>
              <a:t>prevedete</a:t>
            </a:r>
            <a:r>
              <a:rPr lang="en-US" dirty="0" smtClean="0"/>
              <a:t> </a:t>
            </a:r>
            <a:r>
              <a:rPr lang="en-US" dirty="0" err="1" smtClean="0"/>
              <a:t>acquisti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primo </a:t>
            </a:r>
            <a:r>
              <a:rPr lang="en-US" dirty="0" err="1" smtClean="0"/>
              <a:t>semestre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Questa </a:t>
            </a:r>
            <a:r>
              <a:rPr lang="en-US" dirty="0" err="1" smtClean="0"/>
              <a:t>indicazione</a:t>
            </a:r>
            <a:r>
              <a:rPr lang="en-US" dirty="0" smtClean="0"/>
              <a:t> non e’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osservata</a:t>
            </a:r>
            <a:r>
              <a:rPr lang="en-US" dirty="0" smtClean="0"/>
              <a:t>, </a:t>
            </a:r>
            <a:r>
              <a:rPr lang="en-US" dirty="0" smtClean="0"/>
              <a:t>né </a:t>
            </a:r>
            <a:r>
              <a:rPr lang="en-US" dirty="0" err="1" smtClean="0"/>
              <a:t>tenuta</a:t>
            </a:r>
            <a:r>
              <a:rPr lang="en-US" dirty="0" smtClean="0"/>
              <a:t> in </a:t>
            </a:r>
            <a:r>
              <a:rPr lang="en-US" dirty="0" err="1" smtClean="0"/>
              <a:t>considerazione</a:t>
            </a:r>
            <a:r>
              <a:rPr lang="en-US" dirty="0" smtClean="0"/>
              <a:t> per cui </a:t>
            </a:r>
            <a:r>
              <a:rPr lang="en-US" dirty="0" err="1" smtClean="0"/>
              <a:t>siamo</a:t>
            </a:r>
            <a:r>
              <a:rPr lang="en-US" dirty="0" smtClean="0"/>
              <a:t> </a:t>
            </a:r>
            <a:r>
              <a:rPr lang="en-US" dirty="0" err="1" smtClean="0"/>
              <a:t>andati</a:t>
            </a:r>
            <a:r>
              <a:rPr lang="en-US" dirty="0" smtClean="0"/>
              <a:t> in </a:t>
            </a:r>
            <a:r>
              <a:rPr lang="en-US" dirty="0" err="1" smtClean="0"/>
              <a:t>sofferenza</a:t>
            </a:r>
            <a:r>
              <a:rPr lang="en-US" dirty="0" smtClean="0"/>
              <a:t> </a:t>
            </a:r>
            <a:r>
              <a:rPr lang="en-US" dirty="0" err="1" smtClean="0"/>
              <a:t>sugli</a:t>
            </a:r>
            <a:r>
              <a:rPr lang="en-US" dirty="0" smtClean="0"/>
              <a:t> </a:t>
            </a:r>
            <a:r>
              <a:rPr lang="en-US" dirty="0" err="1" smtClean="0"/>
              <a:t>acquisti</a:t>
            </a:r>
            <a:r>
              <a:rPr lang="en-US" dirty="0" smtClean="0"/>
              <a:t> lotto 3 e 4.</a:t>
            </a:r>
          </a:p>
          <a:p>
            <a:endParaRPr lang="en-US" dirty="0"/>
          </a:p>
          <a:p>
            <a:r>
              <a:rPr lang="en-US" dirty="0" err="1" smtClean="0"/>
              <a:t>Informate</a:t>
            </a:r>
            <a:r>
              <a:rPr lang="en-US" dirty="0" smtClean="0"/>
              <a:t> Angela, </a:t>
            </a:r>
            <a:r>
              <a:rPr lang="en-US" dirty="0" err="1" smtClean="0"/>
              <a:t>tramite</a:t>
            </a:r>
            <a:r>
              <a:rPr lang="en-US" dirty="0" smtClean="0"/>
              <a:t> I RUP RS , se </a:t>
            </a:r>
            <a:r>
              <a:rPr lang="en-US" dirty="0" err="1" smtClean="0"/>
              <a:t>prevedete</a:t>
            </a:r>
            <a:r>
              <a:rPr lang="en-US" dirty="0" smtClean="0"/>
              <a:t> </a:t>
            </a:r>
            <a:r>
              <a:rPr lang="en-US" dirty="0" err="1" smtClean="0"/>
              <a:t>acquisti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qs</a:t>
            </a:r>
            <a:r>
              <a:rPr lang="en-US" dirty="0" smtClean="0"/>
              <a:t> </a:t>
            </a:r>
            <a:r>
              <a:rPr lang="en-US" dirty="0" err="1" smtClean="0"/>
              <a:t>lotti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l’estate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febbraio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Iniziati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colloqui</a:t>
            </a:r>
            <a:r>
              <a:rPr lang="en-US" dirty="0" smtClean="0">
                <a:solidFill>
                  <a:schemeClr val="tx1"/>
                </a:solidFill>
              </a:rPr>
              <a:t> con DG </a:t>
            </a:r>
            <a:r>
              <a:rPr lang="en-US" dirty="0" err="1" smtClean="0">
                <a:solidFill>
                  <a:schemeClr val="tx1"/>
                </a:solidFill>
              </a:rPr>
              <a:t>Unimi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rinnovo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convenzione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scaduta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Pesanti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richieste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finanziarie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LASA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Lavori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ristrutturazione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messa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norma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antincendio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dovrebbero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comunque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cominciare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Stiamo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completando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richieste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tecniche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rinnovare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impianti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creare</a:t>
            </a:r>
            <a:r>
              <a:rPr lang="en-US" dirty="0" smtClean="0">
                <a:solidFill>
                  <a:schemeClr val="tx1"/>
                </a:solidFill>
              </a:rPr>
              <a:t> zone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condivise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potenziare</a:t>
            </a:r>
            <a:r>
              <a:rPr lang="en-US" dirty="0" smtClean="0">
                <a:solidFill>
                  <a:schemeClr val="tx1"/>
                </a:solidFill>
              </a:rPr>
              <a:t> le </a:t>
            </a:r>
            <a:r>
              <a:rPr lang="en-US" dirty="0" err="1" smtClean="0">
                <a:solidFill>
                  <a:schemeClr val="tx1"/>
                </a:solidFill>
              </a:rPr>
              <a:t>aule</a:t>
            </a:r>
            <a:r>
              <a:rPr lang="en-US" dirty="0" smtClean="0">
                <a:solidFill>
                  <a:schemeClr val="tx1"/>
                </a:solidFill>
              </a:rPr>
              <a:t> per la </a:t>
            </a:r>
            <a:r>
              <a:rPr lang="en-US" dirty="0" err="1" smtClean="0">
                <a:solidFill>
                  <a:schemeClr val="tx1"/>
                </a:solidFill>
              </a:rPr>
              <a:t>didattica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Simone </a:t>
            </a:r>
            <a:r>
              <a:rPr lang="en-US" dirty="0" err="1" smtClean="0">
                <a:solidFill>
                  <a:schemeClr val="tx1"/>
                </a:solidFill>
              </a:rPr>
              <a:t>Cialdi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verra</a:t>
            </a:r>
            <a:r>
              <a:rPr lang="en-US" dirty="0" smtClean="0">
                <a:solidFill>
                  <a:schemeClr val="tx1"/>
                </a:solidFill>
              </a:rPr>
              <a:t>’ al Lasa con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laboratorio</a:t>
            </a:r>
            <a:r>
              <a:rPr lang="en-US" dirty="0" smtClean="0">
                <a:solidFill>
                  <a:schemeClr val="tx1"/>
                </a:solidFill>
              </a:rPr>
              <a:t> Laser </a:t>
            </a:r>
            <a:r>
              <a:rPr lang="en-US" dirty="0" err="1" smtClean="0">
                <a:solidFill>
                  <a:schemeClr val="tx1"/>
                </a:solidFill>
              </a:rPr>
              <a:t>nell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ottica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rafforzare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collaborazione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Marix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Ad </a:t>
            </a:r>
            <a:r>
              <a:rPr lang="en-US" dirty="0" err="1" smtClean="0">
                <a:solidFill>
                  <a:schemeClr val="tx1"/>
                </a:solidFill>
              </a:rPr>
              <a:t>Aprile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Richiesta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anche</a:t>
            </a:r>
            <a:r>
              <a:rPr lang="en-US" dirty="0" smtClean="0">
                <a:solidFill>
                  <a:schemeClr val="tx1"/>
                </a:solidFill>
              </a:rPr>
              <a:t> da </a:t>
            </a:r>
            <a:r>
              <a:rPr lang="en-US" dirty="0" err="1" smtClean="0">
                <a:solidFill>
                  <a:schemeClr val="tx1"/>
                </a:solidFill>
              </a:rPr>
              <a:t>dipartimento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scienze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della</a:t>
            </a:r>
            <a:r>
              <a:rPr lang="en-US" dirty="0" smtClean="0">
                <a:solidFill>
                  <a:schemeClr val="tx1"/>
                </a:solidFill>
              </a:rPr>
              <a:t> terra per </a:t>
            </a:r>
            <a:r>
              <a:rPr lang="en-US" dirty="0" err="1" smtClean="0">
                <a:solidFill>
                  <a:schemeClr val="tx1"/>
                </a:solidFill>
              </a:rPr>
              <a:t>strumento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misure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campi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magnetici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residui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  <a:sym typeface="Wingdings"/>
            </a:endParaRPr>
          </a:p>
          <a:p>
            <a:pPr marL="274320" lvl="1" indent="0">
              <a:buNone/>
            </a:pPr>
            <a:r>
              <a:rPr lang="en-US" dirty="0" err="1" smtClean="0"/>
              <a:t>Calendario</a:t>
            </a:r>
            <a:r>
              <a:rPr lang="en-US" dirty="0" smtClean="0"/>
              <a:t> </a:t>
            </a:r>
            <a:r>
              <a:rPr lang="en-US" dirty="0" err="1" smtClean="0"/>
              <a:t>Chiusure</a:t>
            </a:r>
            <a:r>
              <a:rPr lang="en-US" dirty="0" smtClean="0"/>
              <a:t> </a:t>
            </a:r>
            <a:r>
              <a:rPr lang="en-US" dirty="0" err="1" smtClean="0"/>
              <a:t>totali</a:t>
            </a:r>
            <a:r>
              <a:rPr lang="en-US" dirty="0" smtClean="0"/>
              <a:t> UNIMI –&gt; </a:t>
            </a:r>
            <a:r>
              <a:rPr lang="en-US" dirty="0" err="1" smtClean="0"/>
              <a:t>chiusura</a:t>
            </a:r>
            <a:r>
              <a:rPr lang="en-US" dirty="0" smtClean="0"/>
              <a:t> INFN, </a:t>
            </a:r>
            <a:r>
              <a:rPr lang="en-US" dirty="0" err="1" smtClean="0"/>
              <a:t>tranne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essenziali</a:t>
            </a:r>
            <a:r>
              <a:rPr lang="en-US" dirty="0" smtClean="0"/>
              <a:t> </a:t>
            </a:r>
          </a:p>
          <a:p>
            <a:pPr marL="274320" lvl="1" indent="0">
              <a:buNone/>
            </a:pPr>
            <a:r>
              <a:rPr lang="en-US" dirty="0" smtClean="0"/>
              <a:t>30 </a:t>
            </a:r>
            <a:r>
              <a:rPr lang="en-US" dirty="0" err="1" smtClean="0"/>
              <a:t>Aprile</a:t>
            </a:r>
            <a:r>
              <a:rPr lang="en-US" dirty="0"/>
              <a:t> </a:t>
            </a:r>
            <a:r>
              <a:rPr lang="en-US" dirty="0" smtClean="0"/>
              <a:t>  e 13- 21 </a:t>
            </a:r>
            <a:r>
              <a:rPr lang="en-US" dirty="0" err="1" smtClean="0"/>
              <a:t>Agosto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 </a:t>
            </a:r>
          </a:p>
          <a:p>
            <a:pPr marL="274320" lvl="1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breve</a:t>
            </a:r>
            <a:r>
              <a:rPr lang="en-US" dirty="0" smtClean="0"/>
              <a:t> </a:t>
            </a:r>
            <a:r>
              <a:rPr lang="en-US" dirty="0" err="1" smtClean="0"/>
              <a:t>definiremo</a:t>
            </a:r>
            <a:r>
              <a:rPr lang="en-US" dirty="0" smtClean="0"/>
              <a:t> le </a:t>
            </a:r>
            <a:r>
              <a:rPr lang="en-US" dirty="0" err="1" smtClean="0"/>
              <a:t>chiusure</a:t>
            </a:r>
            <a:r>
              <a:rPr lang="en-US" dirty="0" smtClean="0"/>
              <a:t>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Amministrazione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Direzione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Aiuto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popolare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della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Sezione</a:t>
            </a:r>
            <a:r>
              <a:rPr lang="en-US" dirty="0" smtClean="0">
                <a:solidFill>
                  <a:schemeClr val="tx1"/>
                </a:solidFill>
              </a:rPr>
              <a:t> ?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Prossimi</a:t>
            </a:r>
            <a:r>
              <a:rPr lang="en-US" dirty="0" smtClean="0">
                <a:solidFill>
                  <a:schemeClr val="tx1"/>
                </a:solidFill>
              </a:rPr>
              <a:t> CDS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 err="1" smtClean="0">
                <a:solidFill>
                  <a:schemeClr val="tx1"/>
                </a:solidFill>
              </a:rPr>
              <a:t>giugno</a:t>
            </a:r>
            <a:r>
              <a:rPr lang="en-US" dirty="0" smtClean="0">
                <a:solidFill>
                  <a:schemeClr val="tx1"/>
                </a:solidFill>
              </a:rPr>
              <a:t> – con report </a:t>
            </a:r>
            <a:r>
              <a:rPr lang="en-US" dirty="0" err="1" smtClean="0">
                <a:solidFill>
                  <a:schemeClr val="tx1"/>
                </a:solidFill>
              </a:rPr>
              <a:t>responsabili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servizi</a:t>
            </a:r>
            <a:r>
              <a:rPr lang="en-US" dirty="0" smtClean="0">
                <a:solidFill>
                  <a:schemeClr val="tx1"/>
                </a:solidFill>
              </a:rPr>
              <a:t>  - </a:t>
            </a:r>
            <a:r>
              <a:rPr lang="en-US" dirty="0" err="1" smtClean="0">
                <a:solidFill>
                  <a:schemeClr val="tx1"/>
                </a:solidFill>
              </a:rPr>
              <a:t>probab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pomeriggio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9-10 </a:t>
            </a:r>
            <a:r>
              <a:rPr lang="en-US" dirty="0" err="1" smtClean="0">
                <a:solidFill>
                  <a:schemeClr val="tx1"/>
                </a:solidFill>
              </a:rPr>
              <a:t>Luglio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preventivi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  <a:sym typeface="Wingdings"/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smtClean="0"/>
              <a:t>  Maggio </a:t>
            </a:r>
            <a:r>
              <a:rPr lang="en-US" dirty="0" smtClean="0"/>
              <a:t>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927" y="1073330"/>
            <a:ext cx="8682797" cy="546201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 smtClean="0">
                <a:sym typeface="Wingdings"/>
              </a:rPr>
              <a:t>De </a:t>
            </a:r>
            <a:r>
              <a:rPr lang="en-US" sz="1400" dirty="0" err="1" smtClean="0">
                <a:sym typeface="Wingdings"/>
              </a:rPr>
              <a:t>Nicolasegue</a:t>
            </a:r>
            <a:r>
              <a:rPr lang="en-US" sz="1400" dirty="0" smtClean="0">
                <a:sym typeface="Wingdings"/>
              </a:rPr>
              <a:t>)</a:t>
            </a:r>
          </a:p>
          <a:p>
            <a:r>
              <a:rPr lang="en-US" sz="1400" dirty="0"/>
              <a:t>Sotto 40 </a:t>
            </a:r>
            <a:r>
              <a:rPr lang="en-US" sz="1400" dirty="0" err="1"/>
              <a:t>keuro</a:t>
            </a:r>
            <a:r>
              <a:rPr lang="en-US" sz="1400" dirty="0"/>
              <a:t>:</a:t>
            </a:r>
          </a:p>
          <a:p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permette</a:t>
            </a:r>
            <a:r>
              <a:rPr lang="en-US" sz="1400" dirty="0"/>
              <a:t> </a:t>
            </a:r>
            <a:r>
              <a:rPr lang="en-US" sz="1400" dirty="0" err="1"/>
              <a:t>l’affidamento</a:t>
            </a:r>
            <a:r>
              <a:rPr lang="en-US" sz="1400" dirty="0"/>
              <a:t> </a:t>
            </a:r>
            <a:r>
              <a:rPr lang="en-US" sz="1400" dirty="0" err="1"/>
              <a:t>diretto</a:t>
            </a:r>
            <a:r>
              <a:rPr lang="en-US" sz="1400" dirty="0"/>
              <a:t> </a:t>
            </a:r>
            <a:r>
              <a:rPr lang="en-US" sz="1400" dirty="0" err="1"/>
              <a:t>anche</a:t>
            </a:r>
            <a:r>
              <a:rPr lang="en-US" sz="1400" dirty="0"/>
              <a:t> </a:t>
            </a:r>
            <a:r>
              <a:rPr lang="en-US" sz="1400" dirty="0" err="1"/>
              <a:t>senza</a:t>
            </a:r>
            <a:r>
              <a:rPr lang="en-US" sz="1400" dirty="0"/>
              <a:t> </a:t>
            </a:r>
            <a:r>
              <a:rPr lang="en-US" sz="1400" dirty="0" err="1"/>
              <a:t>previa</a:t>
            </a:r>
            <a:r>
              <a:rPr lang="en-US" sz="1400" dirty="0"/>
              <a:t> </a:t>
            </a:r>
            <a:r>
              <a:rPr lang="en-US" sz="1400" dirty="0" err="1"/>
              <a:t>consultazione</a:t>
            </a:r>
            <a:r>
              <a:rPr lang="en-US" sz="1400" dirty="0"/>
              <a:t> di 2 o </a:t>
            </a:r>
            <a:r>
              <a:rPr lang="en-US" sz="1400" dirty="0" err="1"/>
              <a:t>più</a:t>
            </a:r>
            <a:r>
              <a:rPr lang="en-US" sz="1400" dirty="0"/>
              <a:t> </a:t>
            </a:r>
            <a:r>
              <a:rPr lang="en-US" sz="1400" dirty="0" err="1"/>
              <a:t>ditte</a:t>
            </a:r>
            <a:r>
              <a:rPr lang="en-US" sz="1400" dirty="0"/>
              <a:t>, </a:t>
            </a:r>
            <a:r>
              <a:rPr lang="en-US" sz="1400" dirty="0" err="1"/>
              <a:t>purché</a:t>
            </a:r>
            <a:r>
              <a:rPr lang="en-US" sz="1400" dirty="0"/>
              <a:t> </a:t>
            </a:r>
            <a:r>
              <a:rPr lang="en-US" sz="1400" dirty="0" err="1" smtClean="0"/>
              <a:t>nel</a:t>
            </a:r>
            <a:r>
              <a:rPr lang="en-US" sz="1400" dirty="0"/>
              <a:t> </a:t>
            </a:r>
            <a:r>
              <a:rPr lang="en-US" sz="1400" dirty="0" err="1" smtClean="0"/>
              <a:t>rispetto</a:t>
            </a:r>
            <a:r>
              <a:rPr lang="en-US" sz="1400" dirty="0" smtClean="0"/>
              <a:t> </a:t>
            </a:r>
            <a:r>
              <a:rPr lang="en-US" sz="1400" dirty="0" err="1"/>
              <a:t>dei</a:t>
            </a:r>
            <a:r>
              <a:rPr lang="en-US" sz="1400" dirty="0"/>
              <a:t> </a:t>
            </a:r>
            <a:r>
              <a:rPr lang="en-US" sz="1400" dirty="0" err="1"/>
              <a:t>principi</a:t>
            </a:r>
            <a:r>
              <a:rPr lang="en-US" sz="1400" dirty="0"/>
              <a:t> </a:t>
            </a:r>
            <a:r>
              <a:rPr lang="en-US" sz="1400" dirty="0" err="1"/>
              <a:t>generali</a:t>
            </a:r>
            <a:r>
              <a:rPr lang="en-US" sz="1400" dirty="0"/>
              <a:t>,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rotazione</a:t>
            </a:r>
            <a:r>
              <a:rPr lang="en-US" sz="1400" dirty="0"/>
              <a:t> e con </a:t>
            </a:r>
            <a:r>
              <a:rPr lang="en-US" sz="1400" dirty="0" err="1"/>
              <a:t>adeguata</a:t>
            </a:r>
            <a:r>
              <a:rPr lang="en-US" sz="1400" dirty="0"/>
              <a:t> </a:t>
            </a:r>
            <a:r>
              <a:rPr lang="en-US" sz="1400" dirty="0" err="1"/>
              <a:t>motivazione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controlli</a:t>
            </a:r>
            <a:r>
              <a:rPr lang="en-US" sz="1400" dirty="0"/>
              <a:t> </a:t>
            </a:r>
            <a:r>
              <a:rPr lang="en-US" sz="1400" dirty="0" err="1"/>
              <a:t>saranno</a:t>
            </a:r>
            <a:r>
              <a:rPr lang="en-US" sz="1400" dirty="0"/>
              <a:t> solo </a:t>
            </a:r>
            <a:r>
              <a:rPr lang="en-US" sz="1400" dirty="0" err="1"/>
              <a:t>sull’aggiudicatario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è</a:t>
            </a:r>
            <a:r>
              <a:rPr lang="en-US" sz="1400" dirty="0"/>
              <a:t> </a:t>
            </a:r>
            <a:r>
              <a:rPr lang="en-US" sz="1400" dirty="0" err="1"/>
              <a:t>facoltativa</a:t>
            </a:r>
            <a:r>
              <a:rPr lang="en-US" sz="1400" dirty="0"/>
              <a:t> la </a:t>
            </a:r>
            <a:r>
              <a:rPr lang="en-US" sz="1400" dirty="0" err="1"/>
              <a:t>garanzia</a:t>
            </a:r>
            <a:r>
              <a:rPr lang="en-US" sz="1400" dirty="0"/>
              <a:t> </a:t>
            </a:r>
            <a:r>
              <a:rPr lang="en-US" sz="1400" dirty="0" err="1"/>
              <a:t>provvisoria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è</a:t>
            </a:r>
            <a:r>
              <a:rPr lang="en-US" sz="1400" dirty="0"/>
              <a:t> </a:t>
            </a:r>
            <a:r>
              <a:rPr lang="en-US" sz="1400" dirty="0" err="1"/>
              <a:t>stato</a:t>
            </a:r>
            <a:r>
              <a:rPr lang="en-US" sz="1400" dirty="0"/>
              <a:t> </a:t>
            </a:r>
            <a:r>
              <a:rPr lang="en-US" sz="1400" dirty="0" err="1"/>
              <a:t>eliminato</a:t>
            </a:r>
            <a:r>
              <a:rPr lang="en-US" sz="1400" dirty="0"/>
              <a:t> </a:t>
            </a:r>
            <a:r>
              <a:rPr lang="en-US" sz="1400" dirty="0" err="1"/>
              <a:t>l’obbligo</a:t>
            </a:r>
            <a:r>
              <a:rPr lang="en-US" sz="1400" dirty="0"/>
              <a:t> di </a:t>
            </a:r>
            <a:r>
              <a:rPr lang="en-US" sz="1400" dirty="0" err="1"/>
              <a:t>usare</a:t>
            </a:r>
            <a:r>
              <a:rPr lang="en-US" sz="1400" dirty="0"/>
              <a:t> </a:t>
            </a:r>
            <a:r>
              <a:rPr lang="en-US" sz="1400" dirty="0" err="1"/>
              <a:t>sempre</a:t>
            </a:r>
            <a:r>
              <a:rPr lang="en-US" sz="1400" dirty="0"/>
              <a:t> </a:t>
            </a:r>
            <a:r>
              <a:rPr lang="en-US" sz="1400" dirty="0" err="1"/>
              <a:t>l’offerta</a:t>
            </a:r>
            <a:r>
              <a:rPr lang="en-US" sz="1400" dirty="0"/>
              <a:t> </a:t>
            </a:r>
            <a:r>
              <a:rPr lang="en-US" sz="1400" dirty="0" err="1"/>
              <a:t>economicamente</a:t>
            </a:r>
            <a:r>
              <a:rPr lang="en-US" sz="1400" dirty="0"/>
              <a:t> </a:t>
            </a:r>
            <a:r>
              <a:rPr lang="en-US" sz="1400" dirty="0" err="1"/>
              <a:t>più</a:t>
            </a:r>
            <a:r>
              <a:rPr lang="en-US" sz="1400" dirty="0"/>
              <a:t> </a:t>
            </a:r>
            <a:r>
              <a:rPr lang="en-US" sz="1400" dirty="0" err="1"/>
              <a:t>vantaggiosa</a:t>
            </a:r>
            <a:r>
              <a:rPr lang="en-US" sz="1400" dirty="0"/>
              <a:t> (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 smtClean="0"/>
              <a:t>può</a:t>
            </a:r>
            <a:r>
              <a:rPr lang="en-US" sz="1400" dirty="0"/>
              <a:t> </a:t>
            </a:r>
            <a:r>
              <a:rPr lang="en-US" sz="1400" dirty="0" err="1" smtClean="0"/>
              <a:t>aggiudicare</a:t>
            </a:r>
            <a:r>
              <a:rPr lang="en-US" sz="1400" dirty="0" smtClean="0"/>
              <a:t> </a:t>
            </a:r>
            <a:r>
              <a:rPr lang="en-US" sz="1400" dirty="0" err="1"/>
              <a:t>anche</a:t>
            </a:r>
            <a:r>
              <a:rPr lang="en-US" sz="1400" dirty="0"/>
              <a:t> al </a:t>
            </a:r>
            <a:r>
              <a:rPr lang="en-US" sz="1400" dirty="0" err="1"/>
              <a:t>prezzo</a:t>
            </a:r>
            <a:r>
              <a:rPr lang="en-US" sz="1400" dirty="0"/>
              <a:t> </a:t>
            </a:r>
            <a:r>
              <a:rPr lang="en-US" sz="1400" dirty="0" err="1"/>
              <a:t>più</a:t>
            </a:r>
            <a:r>
              <a:rPr lang="en-US" sz="1400" dirty="0"/>
              <a:t> basso)</a:t>
            </a:r>
            <a:r>
              <a:rPr lang="en-US" sz="1400" dirty="0" smtClean="0"/>
              <a:t>.</a:t>
            </a:r>
          </a:p>
          <a:p>
            <a:r>
              <a:rPr lang="en-US" sz="1400" dirty="0" smtClean="0">
                <a:sym typeface="Wingdings"/>
              </a:rPr>
              <a:t>Per </a:t>
            </a:r>
            <a:r>
              <a:rPr lang="en-US" sz="1400" dirty="0" err="1" smtClean="0">
                <a:sym typeface="Wingdings"/>
              </a:rPr>
              <a:t>questi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err="1" smtClean="0">
                <a:sym typeface="Wingdings"/>
              </a:rPr>
              <a:t>acquisti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/>
              <a:t>non serve la </a:t>
            </a:r>
            <a:r>
              <a:rPr lang="en-US" sz="1400" dirty="0" err="1"/>
              <a:t>qualificazione</a:t>
            </a:r>
            <a:r>
              <a:rPr lang="en-US" sz="1400" dirty="0"/>
              <a:t> come </a:t>
            </a:r>
            <a:r>
              <a:rPr lang="en-US" sz="1400" dirty="0" err="1"/>
              <a:t>stazione</a:t>
            </a:r>
            <a:r>
              <a:rPr lang="en-US" sz="1400" dirty="0"/>
              <a:t> </a:t>
            </a:r>
            <a:r>
              <a:rPr lang="en-US" sz="1400" dirty="0" err="1"/>
              <a:t>appaltante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/>
              <a:t>Sulla base </a:t>
            </a:r>
            <a:r>
              <a:rPr lang="en-US" sz="1400" dirty="0" err="1"/>
              <a:t>delle</a:t>
            </a:r>
            <a:r>
              <a:rPr lang="en-US" sz="1400" dirty="0"/>
              <a:t> </a:t>
            </a:r>
            <a:r>
              <a:rPr lang="en-US" sz="1400" dirty="0" err="1"/>
              <a:t>nuove</a:t>
            </a:r>
            <a:r>
              <a:rPr lang="en-US" sz="1400" dirty="0"/>
              <a:t> </a:t>
            </a:r>
            <a:r>
              <a:rPr lang="en-US" sz="1400" dirty="0" err="1"/>
              <a:t>regole</a:t>
            </a:r>
            <a:r>
              <a:rPr lang="en-US" sz="1400" dirty="0"/>
              <a:t>, AC propone la </a:t>
            </a:r>
            <a:r>
              <a:rPr lang="en-US" sz="1400" dirty="0" err="1"/>
              <a:t>seguente</a:t>
            </a:r>
            <a:r>
              <a:rPr lang="en-US" sz="1400" dirty="0"/>
              <a:t> </a:t>
            </a:r>
            <a:r>
              <a:rPr lang="en-US" sz="1400" dirty="0" err="1"/>
              <a:t>ipotesi</a:t>
            </a:r>
            <a:r>
              <a:rPr lang="en-US" sz="1400" dirty="0"/>
              <a:t> di </a:t>
            </a:r>
            <a:r>
              <a:rPr lang="en-US" sz="1400" dirty="0" err="1"/>
              <a:t>condizioni</a:t>
            </a:r>
            <a:r>
              <a:rPr lang="en-US" sz="1400" dirty="0"/>
              <a:t> operative </a:t>
            </a:r>
            <a:r>
              <a:rPr lang="en-US" sz="1400" dirty="0" err="1"/>
              <a:t>minime</a:t>
            </a:r>
            <a:r>
              <a:rPr lang="en-US" sz="1400" dirty="0"/>
              <a:t>:</a:t>
            </a:r>
          </a:p>
          <a:p>
            <a:r>
              <a:rPr lang="en-US" sz="1400" dirty="0" err="1"/>
              <a:t>acquisti</a:t>
            </a:r>
            <a:r>
              <a:rPr lang="en-US" sz="1400" dirty="0"/>
              <a:t> sotto 1000 euro: </a:t>
            </a:r>
            <a:r>
              <a:rPr lang="en-US" sz="1400" dirty="0" err="1"/>
              <a:t>su</a:t>
            </a:r>
            <a:r>
              <a:rPr lang="en-US" sz="1400" dirty="0"/>
              <a:t> MEPA </a:t>
            </a:r>
            <a:r>
              <a:rPr lang="en-US" sz="1400" dirty="0" err="1"/>
              <a:t>basta</a:t>
            </a:r>
            <a:r>
              <a:rPr lang="en-US" sz="1400" dirty="0"/>
              <a:t> 1 solo </a:t>
            </a:r>
            <a:r>
              <a:rPr lang="en-US" sz="1400" dirty="0" err="1"/>
              <a:t>fornitore</a:t>
            </a:r>
            <a:r>
              <a:rPr lang="en-US" sz="1400" dirty="0"/>
              <a:t> al </a:t>
            </a:r>
            <a:r>
              <a:rPr lang="en-US" sz="1400" dirty="0" err="1"/>
              <a:t>prezzo</a:t>
            </a:r>
            <a:r>
              <a:rPr lang="en-US" sz="1400" dirty="0"/>
              <a:t> </a:t>
            </a:r>
            <a:r>
              <a:rPr lang="en-US" sz="1400" dirty="0" err="1"/>
              <a:t>più</a:t>
            </a:r>
            <a:r>
              <a:rPr lang="en-US" sz="1400" dirty="0"/>
              <a:t> basso. </a:t>
            </a:r>
            <a:r>
              <a:rPr lang="en-US" sz="1400" dirty="0" err="1"/>
              <a:t>Fuori</a:t>
            </a:r>
            <a:r>
              <a:rPr lang="en-US" sz="1400" dirty="0"/>
              <a:t> MEPA </a:t>
            </a:r>
            <a:r>
              <a:rPr lang="en-US" sz="1400" dirty="0" err="1" smtClean="0"/>
              <a:t>si</a:t>
            </a:r>
            <a:r>
              <a:rPr lang="en-US" sz="1400" dirty="0"/>
              <a:t> </a:t>
            </a:r>
            <a:r>
              <a:rPr lang="en-US" sz="1400" dirty="0" err="1" smtClean="0"/>
              <a:t>richiedono</a:t>
            </a:r>
            <a:r>
              <a:rPr lang="en-US" sz="1400" dirty="0" smtClean="0"/>
              <a:t> </a:t>
            </a:r>
            <a:r>
              <a:rPr lang="en-US" sz="1400" dirty="0"/>
              <a:t>2 </a:t>
            </a:r>
            <a:r>
              <a:rPr lang="en-US" sz="1400" dirty="0" err="1"/>
              <a:t>preventivi</a:t>
            </a:r>
            <a:r>
              <a:rPr lang="en-US" sz="1400" dirty="0"/>
              <a:t> (</a:t>
            </a:r>
            <a:r>
              <a:rPr lang="en-US" sz="1400" dirty="0" err="1"/>
              <a:t>anche</a:t>
            </a:r>
            <a:r>
              <a:rPr lang="en-US" sz="1400" dirty="0"/>
              <a:t> solo con </a:t>
            </a:r>
            <a:r>
              <a:rPr lang="en-US" sz="1400" dirty="0" err="1"/>
              <a:t>telefonata</a:t>
            </a:r>
            <a:r>
              <a:rPr lang="en-US" sz="1400" dirty="0"/>
              <a:t>);</a:t>
            </a:r>
          </a:p>
          <a:p>
            <a:r>
              <a:rPr lang="en-US" sz="1400" dirty="0"/>
              <a:t>da 1000 a 39999 euro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possono</a:t>
            </a:r>
            <a:r>
              <a:rPr lang="en-US" sz="1400" dirty="0"/>
              <a:t> </a:t>
            </a:r>
            <a:r>
              <a:rPr lang="en-US" sz="1400" dirty="0" err="1"/>
              <a:t>seguire</a:t>
            </a:r>
            <a:r>
              <a:rPr lang="en-US" sz="1400" dirty="0"/>
              <a:t> le </a:t>
            </a:r>
            <a:r>
              <a:rPr lang="en-US" sz="1400" dirty="0" err="1"/>
              <a:t>seguenti</a:t>
            </a:r>
            <a:r>
              <a:rPr lang="en-US" sz="1400" dirty="0"/>
              <a:t> alternative:</a:t>
            </a:r>
          </a:p>
          <a:p>
            <a:pPr lvl="1"/>
            <a:r>
              <a:rPr lang="en-US" sz="1200" dirty="0" err="1"/>
              <a:t>OdA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 1 </a:t>
            </a:r>
            <a:r>
              <a:rPr lang="en-US" sz="1200" dirty="0" err="1"/>
              <a:t>fornitore</a:t>
            </a:r>
            <a:r>
              <a:rPr lang="en-US" sz="1200" dirty="0"/>
              <a:t> al </a:t>
            </a:r>
            <a:r>
              <a:rPr lang="en-US" sz="1200" dirty="0" err="1"/>
              <a:t>prezzo</a:t>
            </a:r>
            <a:r>
              <a:rPr lang="en-US" sz="1200" dirty="0"/>
              <a:t> </a:t>
            </a:r>
            <a:r>
              <a:rPr lang="en-US" sz="1200" dirty="0" err="1"/>
              <a:t>più</a:t>
            </a:r>
            <a:r>
              <a:rPr lang="en-US" sz="1200" dirty="0"/>
              <a:t> basso</a:t>
            </a:r>
          </a:p>
          <a:p>
            <a:pPr lvl="1"/>
            <a:r>
              <a:rPr lang="en-US" sz="1200" dirty="0" err="1"/>
              <a:t>Trattativa</a:t>
            </a:r>
            <a:r>
              <a:rPr lang="en-US" sz="1200" dirty="0"/>
              <a:t> </a:t>
            </a:r>
            <a:r>
              <a:rPr lang="en-US" sz="1200" dirty="0" err="1"/>
              <a:t>diretta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: </a:t>
            </a:r>
            <a:r>
              <a:rPr lang="en-US" sz="1200" dirty="0" err="1"/>
              <a:t>minimo</a:t>
            </a:r>
            <a:r>
              <a:rPr lang="en-US" sz="1200" dirty="0"/>
              <a:t> 2-3 </a:t>
            </a:r>
            <a:r>
              <a:rPr lang="en-US" sz="1200" dirty="0" err="1"/>
              <a:t>preventivi</a:t>
            </a:r>
            <a:endParaRPr lang="en-US" sz="1200" dirty="0"/>
          </a:p>
          <a:p>
            <a:pPr lvl="1"/>
            <a:r>
              <a:rPr lang="en-US" sz="1200" dirty="0" err="1"/>
              <a:t>RdO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 con </a:t>
            </a:r>
            <a:r>
              <a:rPr lang="en-US" sz="1200" dirty="0" err="1"/>
              <a:t>minimo</a:t>
            </a:r>
            <a:r>
              <a:rPr lang="en-US" sz="1200" dirty="0"/>
              <a:t> 2-3 </a:t>
            </a:r>
            <a:r>
              <a:rPr lang="en-US" sz="1200" dirty="0" err="1"/>
              <a:t>preventivi</a:t>
            </a:r>
            <a:endParaRPr lang="en-US" sz="1200" dirty="0"/>
          </a:p>
          <a:p>
            <a:pPr lvl="1"/>
            <a:r>
              <a:rPr lang="en-US" sz="1200" dirty="0" err="1"/>
              <a:t>Acquisto</a:t>
            </a:r>
            <a:r>
              <a:rPr lang="en-US" sz="1200" dirty="0"/>
              <a:t> </a:t>
            </a:r>
            <a:r>
              <a:rPr lang="en-US" sz="1200" dirty="0" err="1"/>
              <a:t>fuori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 (</a:t>
            </a:r>
            <a:r>
              <a:rPr lang="en-US" sz="1200" dirty="0" err="1"/>
              <a:t>permesso</a:t>
            </a:r>
            <a:r>
              <a:rPr lang="en-US" sz="1200" dirty="0"/>
              <a:t> da art.10 DL 218): </a:t>
            </a:r>
            <a:r>
              <a:rPr lang="en-US" sz="1200" dirty="0" err="1"/>
              <a:t>minimo</a:t>
            </a:r>
            <a:r>
              <a:rPr lang="en-US" sz="1200" dirty="0"/>
              <a:t> 2-3 </a:t>
            </a:r>
            <a:r>
              <a:rPr lang="en-US" sz="1200" dirty="0" err="1"/>
              <a:t>preventivi</a:t>
            </a:r>
            <a:endParaRPr lang="en-US" sz="1200" dirty="0"/>
          </a:p>
          <a:p>
            <a:r>
              <a:rPr lang="en-US" sz="1400" dirty="0"/>
              <a:t>Se </a:t>
            </a:r>
            <a:r>
              <a:rPr lang="en-US" sz="1400" dirty="0" err="1"/>
              <a:t>il</a:t>
            </a:r>
            <a:r>
              <a:rPr lang="en-US" sz="1400" dirty="0"/>
              <a:t> </a:t>
            </a:r>
            <a:r>
              <a:rPr lang="en-US" sz="1400" dirty="0" err="1"/>
              <a:t>numero</a:t>
            </a:r>
            <a:r>
              <a:rPr lang="en-US" sz="1400" dirty="0"/>
              <a:t> di </a:t>
            </a:r>
            <a:r>
              <a:rPr lang="en-US" sz="1400" dirty="0" err="1"/>
              <a:t>potenziali</a:t>
            </a:r>
            <a:r>
              <a:rPr lang="en-US" sz="1400" dirty="0"/>
              <a:t> </a:t>
            </a:r>
            <a:r>
              <a:rPr lang="en-US" sz="1400" dirty="0" err="1"/>
              <a:t>fornitori</a:t>
            </a:r>
            <a:r>
              <a:rPr lang="en-US" sz="1400" dirty="0"/>
              <a:t> </a:t>
            </a:r>
            <a:r>
              <a:rPr lang="en-US" sz="1400" dirty="0" err="1"/>
              <a:t>è</a:t>
            </a:r>
            <a:r>
              <a:rPr lang="en-US" sz="1400" dirty="0"/>
              <a:t> molto alto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consiglia</a:t>
            </a:r>
            <a:r>
              <a:rPr lang="en-US" sz="1400" dirty="0"/>
              <a:t> </a:t>
            </a:r>
            <a:r>
              <a:rPr lang="en-US" sz="1400" dirty="0" err="1"/>
              <a:t>l’uso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RdO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MEPA o </a:t>
            </a:r>
            <a:r>
              <a:rPr lang="en-US" sz="1400" dirty="0" err="1"/>
              <a:t>dell’avviso</a:t>
            </a:r>
            <a:r>
              <a:rPr lang="en-US" sz="1400" dirty="0"/>
              <a:t> a</a:t>
            </a:r>
          </a:p>
          <a:p>
            <a:r>
              <a:rPr lang="en-US" sz="1400" dirty="0" err="1"/>
              <a:t>manifestare</a:t>
            </a:r>
            <a:r>
              <a:rPr lang="en-US" sz="1400" dirty="0"/>
              <a:t> </a:t>
            </a:r>
            <a:r>
              <a:rPr lang="en-US" sz="1400" dirty="0" err="1"/>
              <a:t>interesse</a:t>
            </a:r>
            <a:r>
              <a:rPr lang="en-US" sz="1400" dirty="0"/>
              <a:t>. </a:t>
            </a:r>
            <a:r>
              <a:rPr lang="en-US" sz="1400" dirty="0" err="1"/>
              <a:t>Notare</a:t>
            </a:r>
            <a:r>
              <a:rPr lang="en-US" sz="1400" dirty="0"/>
              <a:t> </a:t>
            </a:r>
            <a:r>
              <a:rPr lang="en-US" sz="1400" dirty="0" err="1"/>
              <a:t>che</a:t>
            </a:r>
            <a:r>
              <a:rPr lang="en-US" sz="1400" dirty="0"/>
              <a:t> per le </a:t>
            </a:r>
            <a:r>
              <a:rPr lang="en-US" sz="1400" dirty="0" err="1"/>
              <a:t>regole</a:t>
            </a:r>
            <a:r>
              <a:rPr lang="en-US" sz="1400" dirty="0"/>
              <a:t> </a:t>
            </a:r>
            <a:r>
              <a:rPr lang="en-US" sz="1400" dirty="0" err="1"/>
              <a:t>precedenti</a:t>
            </a:r>
            <a:r>
              <a:rPr lang="en-US" sz="1400" dirty="0"/>
              <a:t> sotto </a:t>
            </a:r>
            <a:r>
              <a:rPr lang="en-US" sz="1400" dirty="0" err="1"/>
              <a:t>i</a:t>
            </a:r>
            <a:r>
              <a:rPr lang="en-US" sz="1400" dirty="0"/>
              <a:t> 40 </a:t>
            </a:r>
            <a:r>
              <a:rPr lang="en-US" sz="1400" dirty="0" err="1"/>
              <a:t>keuro</a:t>
            </a:r>
            <a:r>
              <a:rPr lang="en-US" sz="1400" dirty="0"/>
              <a:t> </a:t>
            </a:r>
            <a:r>
              <a:rPr lang="en-US" sz="1400" dirty="0" err="1"/>
              <a:t>venivano</a:t>
            </a:r>
            <a:r>
              <a:rPr lang="en-US" sz="1400" dirty="0"/>
              <a:t> </a:t>
            </a:r>
            <a:r>
              <a:rPr lang="en-US" sz="1400" dirty="0" err="1"/>
              <a:t>richiesti</a:t>
            </a:r>
            <a:r>
              <a:rPr lang="en-US" sz="1400" dirty="0"/>
              <a:t> </a:t>
            </a:r>
            <a:r>
              <a:rPr lang="en-US" sz="1400" dirty="0" err="1"/>
              <a:t>anche</a:t>
            </a:r>
            <a:r>
              <a:rPr lang="en-US" sz="1400" dirty="0"/>
              <a:t> 4</a:t>
            </a:r>
          </a:p>
          <a:p>
            <a:r>
              <a:rPr lang="en-US" sz="1400" dirty="0"/>
              <a:t>o 5 </a:t>
            </a:r>
            <a:r>
              <a:rPr lang="en-US" sz="1400" dirty="0" err="1"/>
              <a:t>preventivi</a:t>
            </a:r>
            <a:r>
              <a:rPr lang="en-US" sz="1400" dirty="0"/>
              <a:t> a </a:t>
            </a:r>
            <a:r>
              <a:rPr lang="en-US" sz="1400" dirty="0" err="1"/>
              <a:t>seconda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 smtClean="0"/>
              <a:t>spesa</a:t>
            </a:r>
            <a:endParaRPr lang="en-US" sz="1400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726"/>
            <a:ext cx="9144000" cy="396963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Dalla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stampa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Via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libera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definitivo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decreto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attua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riforma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Madia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L’assenteista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pagherà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anche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danni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all’immagine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dell’ufficio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sanzione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legata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clamore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caso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Furbetti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cartellino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sospensione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immediata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licenziamento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veloce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Ricordo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pratiche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timbratura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Inasprimento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controlli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sanzioni</a:t>
            </a:r>
            <a:r>
              <a:rPr lang="en-US" dirty="0" smtClean="0">
                <a:solidFill>
                  <a:schemeClr val="tx1"/>
                </a:solidFill>
              </a:rPr>
              <a:t> se le </a:t>
            </a:r>
            <a:r>
              <a:rPr lang="en-US" dirty="0" err="1" smtClean="0">
                <a:solidFill>
                  <a:schemeClr val="tx1"/>
                </a:solidFill>
              </a:rPr>
              <a:t>persone</a:t>
            </a:r>
            <a:r>
              <a:rPr lang="en-US" dirty="0" smtClean="0">
                <a:solidFill>
                  <a:schemeClr val="tx1"/>
                </a:solidFill>
              </a:rPr>
              <a:t> non </a:t>
            </a:r>
            <a:r>
              <a:rPr lang="en-US" dirty="0" err="1" smtClean="0">
                <a:solidFill>
                  <a:schemeClr val="tx1"/>
                </a:solidFill>
              </a:rPr>
              <a:t>sono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trovate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luogo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Se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locali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Dipartimento</a:t>
            </a:r>
            <a:r>
              <a:rPr lang="en-US" dirty="0" smtClean="0">
                <a:solidFill>
                  <a:schemeClr val="tx1"/>
                </a:solidFill>
              </a:rPr>
              <a:t> o del LASA , </a:t>
            </a:r>
            <a:r>
              <a:rPr lang="en-US" dirty="0" err="1" smtClean="0">
                <a:solidFill>
                  <a:schemeClr val="tx1"/>
                </a:solidFill>
              </a:rPr>
              <a:t>anche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delle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commissioni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 o per </a:t>
            </a:r>
            <a:r>
              <a:rPr lang="en-US" dirty="0" err="1" smtClean="0">
                <a:solidFill>
                  <a:schemeClr val="tx1"/>
                </a:solidFill>
              </a:rPr>
              <a:t>trasferimenti</a:t>
            </a:r>
            <a:r>
              <a:rPr lang="en-US" dirty="0" smtClean="0">
                <a:solidFill>
                  <a:schemeClr val="tx1"/>
                </a:solidFill>
              </a:rPr>
              <a:t> da e per LASA </a:t>
            </a:r>
            <a:r>
              <a:rPr lang="en-US" dirty="0" err="1" smtClean="0">
                <a:solidFill>
                  <a:schemeClr val="tx1"/>
                </a:solidFill>
              </a:rPr>
              <a:t>occorre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uscita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reingresso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Esiste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possibilita</a:t>
            </a:r>
            <a:r>
              <a:rPr lang="en-US" dirty="0" smtClean="0">
                <a:solidFill>
                  <a:schemeClr val="tx1"/>
                </a:solidFill>
              </a:rPr>
              <a:t>’ di </a:t>
            </a:r>
            <a:r>
              <a:rPr lang="en-US" dirty="0" err="1" smtClean="0">
                <a:solidFill>
                  <a:schemeClr val="tx1"/>
                </a:solidFill>
              </a:rPr>
              <a:t>utilizzare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‘</a:t>
            </a:r>
            <a:r>
              <a:rPr lang="en-US" dirty="0" err="1" smtClean="0">
                <a:solidFill>
                  <a:schemeClr val="tx1"/>
                </a:solidFill>
              </a:rPr>
              <a:t>permesso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permette</a:t>
            </a:r>
            <a:r>
              <a:rPr lang="en-US" dirty="0" smtClean="0">
                <a:solidFill>
                  <a:schemeClr val="tx1"/>
                </a:solidFill>
              </a:rPr>
              <a:t> di non </a:t>
            </a:r>
            <a:r>
              <a:rPr lang="en-US" dirty="0" err="1" smtClean="0">
                <a:solidFill>
                  <a:schemeClr val="tx1"/>
                </a:solidFill>
              </a:rPr>
              <a:t>perdere</a:t>
            </a:r>
            <a:r>
              <a:rPr lang="en-US" dirty="0" smtClean="0">
                <a:solidFill>
                  <a:schemeClr val="tx1"/>
                </a:solidFill>
              </a:rPr>
              <a:t> ore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Pausa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pranzo</a:t>
            </a:r>
            <a:r>
              <a:rPr lang="en-US" dirty="0" smtClean="0">
                <a:solidFill>
                  <a:schemeClr val="tx1"/>
                </a:solidFill>
              </a:rPr>
              <a:t> di default a 45 min </a:t>
            </a:r>
            <a:r>
              <a:rPr lang="en-US" dirty="0" err="1" smtClean="0">
                <a:solidFill>
                  <a:schemeClr val="tx1"/>
                </a:solidFill>
              </a:rPr>
              <a:t>applicata</a:t>
            </a:r>
            <a:r>
              <a:rPr lang="en-US" dirty="0" smtClean="0">
                <a:solidFill>
                  <a:schemeClr val="tx1"/>
                </a:solidFill>
              </a:rPr>
              <a:t> dal  1 </a:t>
            </a:r>
            <a:r>
              <a:rPr lang="en-US" dirty="0" err="1" smtClean="0">
                <a:solidFill>
                  <a:schemeClr val="tx1"/>
                </a:solidFill>
              </a:rPr>
              <a:t>maggio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615" y="5105029"/>
            <a:ext cx="8831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messaggio</a:t>
            </a:r>
            <a:r>
              <a:rPr lang="en-US" dirty="0" smtClean="0"/>
              <a:t> e’ </a:t>
            </a:r>
            <a:r>
              <a:rPr lang="en-US" dirty="0" err="1" smtClean="0"/>
              <a:t>gia</a:t>
            </a:r>
            <a:r>
              <a:rPr lang="en-US" dirty="0" smtClean="0"/>
              <a:t>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ripetuto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volte </a:t>
            </a:r>
          </a:p>
          <a:p>
            <a:r>
              <a:rPr lang="en-US" dirty="0" err="1" smtClean="0"/>
              <a:t>Alcuni</a:t>
            </a:r>
            <a:r>
              <a:rPr lang="en-US" dirty="0" smtClean="0"/>
              <a:t> lo </a:t>
            </a:r>
            <a:r>
              <a:rPr lang="en-US" dirty="0" err="1" smtClean="0"/>
              <a:t>disattendono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sistematica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 </a:t>
            </a:r>
            <a:r>
              <a:rPr lang="en-US" dirty="0" err="1" smtClean="0"/>
              <a:t>Marzo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Immagine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522" y="1361122"/>
            <a:ext cx="6116955" cy="4135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4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Febbraio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73330"/>
            <a:ext cx="8862049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Dott</a:t>
            </a:r>
            <a:r>
              <a:rPr lang="en-US" dirty="0" smtClean="0">
                <a:sym typeface="Wingdings"/>
              </a:rPr>
              <a:t> Durante </a:t>
            </a:r>
            <a:r>
              <a:rPr lang="en-US" dirty="0" err="1" smtClean="0">
                <a:sym typeface="Wingdings"/>
              </a:rPr>
              <a:t>terminera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mandato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settembre</a:t>
            </a:r>
            <a:r>
              <a:rPr lang="en-US" dirty="0" smtClean="0">
                <a:sym typeface="Wingdings"/>
              </a:rPr>
              <a:t> 2018. E’ </a:t>
            </a:r>
            <a:r>
              <a:rPr lang="en-US" dirty="0" err="1" smtClean="0">
                <a:sym typeface="Wingdings"/>
              </a:rPr>
              <a:t>stato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nominato</a:t>
            </a:r>
            <a:r>
              <a:rPr lang="en-US" dirty="0" smtClean="0">
                <a:sym typeface="Wingdings"/>
              </a:rPr>
              <a:t> un search committee.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ym typeface="Wingdings"/>
              </a:rPr>
              <a:t>Stabilizzazioni</a:t>
            </a:r>
            <a:r>
              <a:rPr lang="en-US" b="1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nella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legge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bilancio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previsti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tutti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gli</a:t>
            </a:r>
            <a:r>
              <a:rPr lang="en-US" dirty="0" smtClean="0">
                <a:sym typeface="Wingdings"/>
              </a:rPr>
              <a:t> EPR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13ML€ </a:t>
            </a: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2018 e 57ML€ dal 2019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Enti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dovranno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cofinanziare</a:t>
            </a:r>
            <a:r>
              <a:rPr lang="en-US" dirty="0" smtClean="0">
                <a:sym typeface="Wingdings"/>
              </a:rPr>
              <a:t> con un </a:t>
            </a:r>
            <a:r>
              <a:rPr lang="en-US" dirty="0" err="1" smtClean="0">
                <a:sym typeface="Wingdings"/>
              </a:rPr>
              <a:t>ulteriore</a:t>
            </a:r>
            <a:r>
              <a:rPr lang="en-US" dirty="0" smtClean="0">
                <a:sym typeface="Wingdings"/>
              </a:rPr>
              <a:t> 50%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ym typeface="Wingdings"/>
              </a:rPr>
              <a:t>(ad </a:t>
            </a:r>
            <a:r>
              <a:rPr lang="en-US" dirty="0" err="1">
                <a:sym typeface="Wingdings"/>
              </a:rPr>
              <a:t>oggi</a:t>
            </a:r>
            <a:r>
              <a:rPr lang="en-US" dirty="0">
                <a:sym typeface="Wingdings"/>
              </a:rPr>
              <a:t>) </a:t>
            </a:r>
            <a:r>
              <a:rPr lang="en-US" dirty="0" err="1" smtClean="0">
                <a:sym typeface="Wingdings"/>
              </a:rPr>
              <a:t>manca</a:t>
            </a:r>
            <a:r>
              <a:rPr lang="en-US" dirty="0" smtClean="0">
                <a:sym typeface="Wingdings"/>
              </a:rPr>
              <a:t> DCPM con la </a:t>
            </a:r>
            <a:r>
              <a:rPr lang="en-US" dirty="0" err="1" smtClean="0">
                <a:sym typeface="Wingdings"/>
              </a:rPr>
              <a:t>divisione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risorse</a:t>
            </a:r>
            <a:r>
              <a:rPr lang="en-US" dirty="0" smtClean="0">
                <a:sym typeface="Wingdings"/>
              </a:rPr>
              <a:t> e le </a:t>
            </a:r>
            <a:r>
              <a:rPr lang="en-US" dirty="0" err="1" smtClean="0">
                <a:sym typeface="Wingdings"/>
              </a:rPr>
              <a:t>regole</a:t>
            </a:r>
            <a:r>
              <a:rPr lang="en-US" dirty="0" smtClean="0">
                <a:sym typeface="Wingdings"/>
              </a:rPr>
              <a:t> del </a:t>
            </a:r>
            <a:r>
              <a:rPr lang="en-US" dirty="0" err="1" smtClean="0">
                <a:sym typeface="Wingdings"/>
              </a:rPr>
              <a:t>gioco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Stabilizzazioni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anche</a:t>
            </a:r>
            <a:r>
              <a:rPr lang="en-US" dirty="0" smtClean="0">
                <a:sym typeface="Wingdings"/>
              </a:rPr>
              <a:t> PTA </a:t>
            </a:r>
            <a:r>
              <a:rPr lang="en-US" dirty="0" err="1" smtClean="0">
                <a:sym typeface="Wingdings"/>
              </a:rPr>
              <a:t>sospese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contratti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prolungati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 typeface="Wingdings" charset="0"/>
              <a:buChar char="à"/>
            </a:pP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Integrazione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post CDS :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fondi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INFN 2018 € 1.006.734, 2019   € 4.414.141</a:t>
            </a:r>
          </a:p>
          <a:p>
            <a:pPr>
              <a:lnSpc>
                <a:spcPct val="120000"/>
              </a:lnSpc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ym typeface="Wingdings"/>
              </a:rPr>
              <a:t>Nuove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assunzioni</a:t>
            </a:r>
            <a:endParaRPr lang="en-US" b="1" dirty="0">
              <a:sym typeface="Wingdings"/>
            </a:endParaRPr>
          </a:p>
          <a:p>
            <a:pPr>
              <a:lnSpc>
                <a:spcPct val="120000"/>
              </a:lnSpc>
              <a:buFont typeface="Wingdings" charset="0"/>
              <a:buChar char="à"/>
            </a:pPr>
            <a:r>
              <a:rPr lang="en-US" b="1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350ML per </a:t>
            </a:r>
            <a:r>
              <a:rPr lang="en-US" dirty="0" err="1" smtClean="0">
                <a:sym typeface="Wingdings"/>
              </a:rPr>
              <a:t>nuove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assunzioni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tec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livelli</a:t>
            </a:r>
            <a:r>
              <a:rPr lang="en-US" dirty="0">
                <a:sym typeface="Wingdings"/>
              </a:rPr>
              <a:t>, </a:t>
            </a:r>
            <a:r>
              <a:rPr lang="en-US" dirty="0" smtClean="0">
                <a:sym typeface="Wingdings"/>
              </a:rPr>
              <a:t>da </a:t>
            </a:r>
            <a:r>
              <a:rPr lang="en-US" dirty="0" err="1" smtClean="0">
                <a:sym typeface="Wingdings"/>
              </a:rPr>
              <a:t>assumere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entro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maggio</a:t>
            </a:r>
            <a:r>
              <a:rPr lang="en-US" dirty="0" smtClean="0">
                <a:sym typeface="Wingdings"/>
              </a:rPr>
              <a:t> 2019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73 </a:t>
            </a:r>
            <a:r>
              <a:rPr lang="en-US" dirty="0" err="1" smtClean="0">
                <a:sym typeface="Wingdings"/>
              </a:rPr>
              <a:t>posizioni</a:t>
            </a:r>
            <a:r>
              <a:rPr lang="en-US" dirty="0" smtClean="0">
                <a:sym typeface="Wingdings"/>
              </a:rPr>
              <a:t>  per INFN, </a:t>
            </a:r>
            <a:r>
              <a:rPr lang="en-US" dirty="0" err="1" smtClean="0">
                <a:sym typeface="Wingdings"/>
              </a:rPr>
              <a:t>priorita</a:t>
            </a:r>
            <a:r>
              <a:rPr lang="en-US" dirty="0" smtClean="0">
                <a:sym typeface="Wingdings"/>
              </a:rPr>
              <a:t>’ a PHD &lt;5y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C’e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anche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possibilita</a:t>
            </a:r>
            <a:r>
              <a:rPr lang="en-US" dirty="0" smtClean="0">
                <a:sym typeface="Wingdings"/>
              </a:rPr>
              <a:t>’ di </a:t>
            </a:r>
            <a:r>
              <a:rPr lang="en-US" dirty="0" err="1" smtClean="0">
                <a:sym typeface="Wingdings"/>
              </a:rPr>
              <a:t>scorrere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graduatorie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 </a:t>
            </a:r>
            <a:r>
              <a:rPr lang="en-US" dirty="0" err="1" smtClean="0"/>
              <a:t>Marzo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Immagine 1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522" y="1370965"/>
            <a:ext cx="6116955" cy="4116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4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Febbraio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73330"/>
            <a:ext cx="9051324" cy="546201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FOE 2018 –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I </a:t>
            </a:r>
            <a:r>
              <a:rPr lang="en-US" dirty="0" err="1" smtClean="0">
                <a:sym typeface="Wingdings"/>
              </a:rPr>
              <a:t>fondi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premiali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saranno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trasformati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finanziamento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ordinario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vincolati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viene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chiuso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eurofel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ed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aperto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eupraxia</a:t>
            </a:r>
            <a:r>
              <a:rPr lang="en-US" dirty="0" smtClean="0">
                <a:sym typeface="Wingdings"/>
              </a:rPr>
              <a:t> (LNF)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Finanziamenti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importanti</a:t>
            </a:r>
            <a:r>
              <a:rPr lang="en-US" dirty="0" smtClean="0">
                <a:sym typeface="Wingdings"/>
              </a:rPr>
              <a:t> (17ML) per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trasferimento</a:t>
            </a:r>
            <a:r>
              <a:rPr lang="en-US" dirty="0" smtClean="0">
                <a:sym typeface="Wingdings"/>
              </a:rPr>
              <a:t> CNAF </a:t>
            </a:r>
            <a:r>
              <a:rPr lang="en-US" dirty="0" err="1" smtClean="0">
                <a:sym typeface="Wingdings"/>
              </a:rPr>
              <a:t>presso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centro</a:t>
            </a:r>
            <a:r>
              <a:rPr lang="en-US" dirty="0" smtClean="0">
                <a:sym typeface="Wingdings"/>
              </a:rPr>
              <a:t> BO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XFEL </a:t>
            </a:r>
            <a:r>
              <a:rPr lang="en-US" dirty="0" err="1" smtClean="0">
                <a:sym typeface="Wingdings"/>
              </a:rPr>
              <a:t>ricevera</a:t>
            </a:r>
            <a:r>
              <a:rPr lang="en-US" dirty="0" smtClean="0">
                <a:sym typeface="Wingdings"/>
              </a:rPr>
              <a:t>’ dal MEF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fondi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funzionamento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sia</a:t>
            </a:r>
            <a:r>
              <a:rPr lang="en-US" dirty="0" smtClean="0">
                <a:sym typeface="Wingdings"/>
              </a:rPr>
              <a:t> INFN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CNR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Accordo</a:t>
            </a:r>
            <a:r>
              <a:rPr lang="en-US" dirty="0" smtClean="0">
                <a:sym typeface="Wingdings"/>
              </a:rPr>
              <a:t> con </a:t>
            </a:r>
            <a:r>
              <a:rPr lang="en-US" dirty="0" err="1" smtClean="0">
                <a:sym typeface="Wingdings"/>
              </a:rPr>
              <a:t>regione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Sardegna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proporre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sito</a:t>
            </a:r>
            <a:r>
              <a:rPr lang="en-US" dirty="0" smtClean="0">
                <a:sym typeface="Wingdings"/>
              </a:rPr>
              <a:t> per EINSTEIN telescope (GW)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 err="1" smtClean="0">
                <a:sym typeface="Wingdings"/>
              </a:rPr>
              <a:t>Pubblicato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err="1" smtClean="0">
                <a:sym typeface="Wingdings"/>
              </a:rPr>
              <a:t>il</a:t>
            </a:r>
            <a:r>
              <a:rPr lang="en-US" sz="2200" dirty="0" smtClean="0">
                <a:sym typeface="Wingdings"/>
              </a:rPr>
              <a:t> DCPM per PON (300ML per 18 </a:t>
            </a:r>
            <a:r>
              <a:rPr lang="en-US" sz="2200" dirty="0" err="1" smtClean="0">
                <a:sym typeface="Wingdings"/>
              </a:rPr>
              <a:t>progetti</a:t>
            </a:r>
            <a:r>
              <a:rPr lang="en-US" sz="2200" dirty="0" smtClean="0">
                <a:sym typeface="Wingdings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sz="2200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700" dirty="0" smtClean="0">
                <a:sym typeface="Wingdings"/>
              </a:rPr>
              <a:t> </a:t>
            </a:r>
            <a:r>
              <a:rPr lang="en-US" sz="1700" dirty="0" err="1">
                <a:sym typeface="Wingdings"/>
              </a:rPr>
              <a:t>Discussione</a:t>
            </a:r>
            <a:r>
              <a:rPr lang="en-US" sz="1700" dirty="0">
                <a:sym typeface="Wingdings"/>
              </a:rPr>
              <a:t>  </a:t>
            </a:r>
            <a:r>
              <a:rPr lang="en-US" sz="1700" dirty="0" err="1">
                <a:sym typeface="Wingdings"/>
              </a:rPr>
              <a:t>nuovo</a:t>
            </a:r>
            <a:r>
              <a:rPr lang="en-US" sz="1700" dirty="0">
                <a:sym typeface="Wingdings"/>
              </a:rPr>
              <a:t> </a:t>
            </a:r>
            <a:r>
              <a:rPr lang="en-US" sz="1700" dirty="0" err="1">
                <a:sym typeface="Wingdings"/>
              </a:rPr>
              <a:t>disciplinare</a:t>
            </a:r>
            <a:r>
              <a:rPr lang="en-US" sz="1700" dirty="0">
                <a:sym typeface="Wingdings"/>
              </a:rPr>
              <a:t> </a:t>
            </a:r>
            <a:r>
              <a:rPr lang="en-US" sz="1700" dirty="0" err="1">
                <a:sym typeface="Wingdings"/>
              </a:rPr>
              <a:t>missioni</a:t>
            </a:r>
            <a:r>
              <a:rPr lang="en-US" sz="1700" dirty="0">
                <a:sym typeface="Wingdings"/>
              </a:rPr>
              <a:t> , </a:t>
            </a:r>
            <a:r>
              <a:rPr lang="en-US" sz="1700" dirty="0" err="1">
                <a:sym typeface="Wingdings"/>
              </a:rPr>
              <a:t>che</a:t>
            </a:r>
            <a:r>
              <a:rPr lang="en-US" sz="1700" dirty="0">
                <a:sym typeface="Wingdings"/>
              </a:rPr>
              <a:t> reintroduce un </a:t>
            </a:r>
            <a:r>
              <a:rPr lang="en-US" sz="1700" dirty="0" err="1">
                <a:sym typeface="Wingdings"/>
              </a:rPr>
              <a:t>forfettario</a:t>
            </a:r>
            <a:r>
              <a:rPr lang="en-US" sz="1700" dirty="0">
                <a:sym typeface="Wingdings"/>
              </a:rPr>
              <a:t> per </a:t>
            </a:r>
            <a:r>
              <a:rPr lang="en-US" sz="1700" dirty="0" err="1">
                <a:sym typeface="Wingdings"/>
              </a:rPr>
              <a:t>i</a:t>
            </a:r>
            <a:r>
              <a:rPr lang="en-US" sz="1700" dirty="0">
                <a:sym typeface="Wingdings"/>
              </a:rPr>
              <a:t> soli </a:t>
            </a:r>
            <a:r>
              <a:rPr lang="en-US" sz="1700" dirty="0" err="1">
                <a:sym typeface="Wingdings"/>
              </a:rPr>
              <a:t>pasti</a:t>
            </a:r>
            <a:r>
              <a:rPr lang="en-US" sz="1700" dirty="0">
                <a:sym typeface="Wingdings"/>
              </a:rPr>
              <a:t> </a:t>
            </a:r>
            <a:r>
              <a:rPr lang="en-US" sz="1700" dirty="0" err="1">
                <a:sym typeface="Wingdings"/>
              </a:rPr>
              <a:t>sia</a:t>
            </a:r>
            <a:r>
              <a:rPr lang="en-US" sz="1700" dirty="0">
                <a:sym typeface="Wingdings"/>
              </a:rPr>
              <a:t> per Italia </a:t>
            </a:r>
            <a:r>
              <a:rPr lang="en-US" sz="1700" dirty="0" err="1">
                <a:sym typeface="Wingdings"/>
              </a:rPr>
              <a:t>che</a:t>
            </a:r>
            <a:r>
              <a:rPr lang="en-US" sz="1700" dirty="0">
                <a:sym typeface="Wingdings"/>
              </a:rPr>
              <a:t> per </a:t>
            </a:r>
            <a:r>
              <a:rPr lang="en-US" sz="1700" dirty="0" err="1">
                <a:sym typeface="Wingdings"/>
              </a:rPr>
              <a:t>estero</a:t>
            </a:r>
            <a:r>
              <a:rPr lang="en-US" sz="1700" dirty="0">
                <a:sym typeface="Wingdings"/>
              </a:rPr>
              <a:t>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700" dirty="0">
                <a:sym typeface="Wingdings"/>
              </a:rPr>
              <a:t>Reintroduce mezzo </a:t>
            </a:r>
            <a:r>
              <a:rPr lang="en-US" sz="1700" dirty="0" err="1">
                <a:sym typeface="Wingdings"/>
              </a:rPr>
              <a:t>proprio</a:t>
            </a:r>
            <a:r>
              <a:rPr lang="en-US" sz="1700" dirty="0">
                <a:sym typeface="Wingdings"/>
              </a:rPr>
              <a:t> per </a:t>
            </a:r>
            <a:r>
              <a:rPr lang="en-US" sz="1700" dirty="0" err="1">
                <a:sym typeface="Wingdings"/>
              </a:rPr>
              <a:t>estero</a:t>
            </a:r>
            <a:r>
              <a:rPr lang="en-US" sz="1700" dirty="0">
                <a:sym typeface="Wingdings"/>
              </a:rPr>
              <a:t> e taxi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700" dirty="0">
                <a:sym typeface="Wingdings"/>
              </a:rPr>
              <a:t>Nuova </a:t>
            </a:r>
            <a:r>
              <a:rPr lang="en-US" sz="1700" dirty="0" err="1">
                <a:sym typeface="Wingdings"/>
              </a:rPr>
              <a:t>diaria</a:t>
            </a:r>
            <a:r>
              <a:rPr lang="en-US" sz="1700" dirty="0">
                <a:sym typeface="Wingdings"/>
              </a:rPr>
              <a:t> per CERN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1700" dirty="0">
                <a:sym typeface="Wingdings"/>
              </a:rPr>
              <a:t>Non e’ </a:t>
            </a:r>
            <a:r>
              <a:rPr lang="en-US" sz="1700" dirty="0" err="1">
                <a:sym typeface="Wingdings"/>
              </a:rPr>
              <a:t>ancora</a:t>
            </a:r>
            <a:r>
              <a:rPr lang="en-US" sz="1700" dirty="0">
                <a:sym typeface="Wingdings"/>
              </a:rPr>
              <a:t> </a:t>
            </a:r>
            <a:r>
              <a:rPr lang="en-US" sz="1700" dirty="0" err="1">
                <a:sym typeface="Wingdings"/>
              </a:rPr>
              <a:t>approvato</a:t>
            </a:r>
            <a:endParaRPr lang="en-US" sz="1700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Febbraio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73330"/>
            <a:ext cx="9051324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disciplinare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concorsi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riguarda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tutti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concorsi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dipendenti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ed</a:t>
            </a:r>
            <a:r>
              <a:rPr lang="en-US" dirty="0" smtClean="0">
                <a:sym typeface="Wingdings"/>
              </a:rPr>
              <a:t> e’ </a:t>
            </a:r>
            <a:r>
              <a:rPr lang="en-US" dirty="0" err="1" smtClean="0">
                <a:sym typeface="Wingdings"/>
              </a:rPr>
              <a:t>integrato</a:t>
            </a:r>
            <a:r>
              <a:rPr lang="en-US" dirty="0" smtClean="0">
                <a:sym typeface="Wingdings"/>
              </a:rPr>
              <a:t> da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guida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operativa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-procedure </a:t>
            </a:r>
            <a:r>
              <a:rPr lang="en-US" dirty="0" err="1" smtClean="0">
                <a:sym typeface="Wingdings"/>
              </a:rPr>
              <a:t>unificate</a:t>
            </a:r>
            <a:r>
              <a:rPr lang="en-US" dirty="0" smtClean="0">
                <a:sym typeface="Wingdings"/>
              </a:rPr>
              <a:t> per TI e per TD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possibili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eccezioni</a:t>
            </a:r>
            <a:r>
              <a:rPr lang="en-US" dirty="0" smtClean="0">
                <a:sym typeface="Wingdings"/>
              </a:rPr>
              <a:t> solo per </a:t>
            </a:r>
            <a:r>
              <a:rPr lang="en-US" dirty="0" err="1" smtClean="0">
                <a:sym typeface="Wingdings"/>
              </a:rPr>
              <a:t>posizioni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rictec</a:t>
            </a:r>
            <a:r>
              <a:rPr lang="en-US" dirty="0" smtClean="0">
                <a:sym typeface="Wingdings"/>
              </a:rPr>
              <a:t> con </a:t>
            </a:r>
            <a:r>
              <a:rPr lang="en-US" dirty="0" err="1" smtClean="0">
                <a:sym typeface="Wingdings"/>
              </a:rPr>
              <a:t>autorizzazione</a:t>
            </a:r>
            <a:r>
              <a:rPr lang="en-US" dirty="0" smtClean="0">
                <a:sym typeface="Wingdings"/>
              </a:rPr>
              <a:t> GE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concorso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dirigente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tecnologo</a:t>
            </a:r>
            <a:r>
              <a:rPr lang="en-US" dirty="0" smtClean="0">
                <a:sym typeface="Wingdings"/>
              </a:rPr>
              <a:t> per soli </a:t>
            </a:r>
            <a:r>
              <a:rPr lang="en-US" dirty="0" err="1" smtClean="0">
                <a:sym typeface="Wingdings"/>
              </a:rPr>
              <a:t>titoli</a:t>
            </a:r>
            <a:r>
              <a:rPr lang="en-US" dirty="0" smtClean="0">
                <a:sym typeface="Wingdings"/>
              </a:rPr>
              <a:t> come </a:t>
            </a:r>
            <a:r>
              <a:rPr lang="en-US" dirty="0" err="1" smtClean="0">
                <a:sym typeface="Wingdings"/>
              </a:rPr>
              <a:t>dirigente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ricerca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-la </a:t>
            </a:r>
            <a:r>
              <a:rPr lang="en-US" dirty="0" err="1" smtClean="0">
                <a:sym typeface="Wingdings"/>
              </a:rPr>
              <a:t>valutazione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sempre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espressa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punteggi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titoli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valutabili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criteri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saranno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riportati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bandi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NB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allungano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tempi per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concorsi</a:t>
            </a:r>
            <a:r>
              <a:rPr lang="en-US" dirty="0" smtClean="0">
                <a:sym typeface="Wingdings"/>
              </a:rPr>
              <a:t> a tempo </a:t>
            </a:r>
            <a:r>
              <a:rPr lang="en-US" dirty="0" err="1" smtClean="0">
                <a:sym typeface="Wingdings"/>
              </a:rPr>
              <a:t>determinato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quindi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tenetene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assunzioni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fondi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esterni</a:t>
            </a:r>
            <a:r>
              <a:rPr lang="en-US" dirty="0" smtClean="0">
                <a:sym typeface="Wingdings"/>
              </a:rPr>
              <a:t>.</a:t>
            </a: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Riforma</a:t>
            </a:r>
            <a:r>
              <a:rPr lang="en-US" dirty="0" smtClean="0"/>
              <a:t> di AC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" y="1079091"/>
            <a:ext cx="8719185" cy="391604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33828" y="5196114"/>
            <a:ext cx="8597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Gestione</a:t>
            </a:r>
            <a:r>
              <a:rPr lang="en-US" dirty="0" smtClean="0"/>
              <a:t> e </a:t>
            </a:r>
            <a:r>
              <a:rPr lang="en-US" dirty="0" err="1" smtClean="0"/>
              <a:t>Finanza</a:t>
            </a:r>
            <a:r>
              <a:rPr lang="en-US" dirty="0" smtClean="0"/>
              <a:t> 	              Simona Fiori (V. </a:t>
            </a:r>
            <a:r>
              <a:rPr lang="en-US" dirty="0" err="1" smtClean="0"/>
              <a:t>Colautti</a:t>
            </a:r>
            <a:r>
              <a:rPr lang="en-US" dirty="0" smtClean="0"/>
              <a:t>, A. Del </a:t>
            </a:r>
            <a:r>
              <a:rPr lang="en-US" dirty="0" err="1" smtClean="0"/>
              <a:t>Bove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		</a:t>
            </a:r>
            <a:r>
              <a:rPr lang="en-US" dirty="0" err="1" smtClean="0"/>
              <a:t>Quarta</a:t>
            </a:r>
            <a:r>
              <a:rPr lang="en-US" dirty="0" smtClean="0"/>
              <a:t> (interim)</a:t>
            </a:r>
          </a:p>
          <a:p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gestione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e </a:t>
            </a:r>
            <a:r>
              <a:rPr lang="en-US" dirty="0" err="1" smtClean="0"/>
              <a:t>Aff</a:t>
            </a:r>
            <a:r>
              <a:rPr lang="en-US" dirty="0" smtClean="0"/>
              <a:t> Gen   	Renato </a:t>
            </a:r>
            <a:r>
              <a:rPr lang="en-US" dirty="0" err="1" smtClean="0"/>
              <a:t>Carletti</a:t>
            </a:r>
            <a:endParaRPr lang="en-US" dirty="0" smtClean="0"/>
          </a:p>
          <a:p>
            <a:r>
              <a:rPr lang="en-US" dirty="0" err="1" smtClean="0"/>
              <a:t>Divisione</a:t>
            </a:r>
            <a:r>
              <a:rPr lang="en-US" dirty="0" smtClean="0"/>
              <a:t> Sistema </a:t>
            </a:r>
            <a:r>
              <a:rPr lang="en-US" dirty="0" err="1" smtClean="0"/>
              <a:t>Informativo</a:t>
            </a:r>
            <a:r>
              <a:rPr lang="en-US" dirty="0" smtClean="0"/>
              <a:t>		</a:t>
            </a:r>
            <a:r>
              <a:rPr lang="en-US" dirty="0" smtClean="0"/>
              <a:t>Marco </a:t>
            </a:r>
            <a:r>
              <a:rPr lang="en-US" dirty="0" smtClean="0"/>
              <a:t>Serra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Febbraio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5" y="1073330"/>
            <a:ext cx="9051324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</a:t>
            </a:r>
            <a:r>
              <a:rPr lang="en-US" dirty="0" err="1">
                <a:sym typeface="Wingdings"/>
              </a:rPr>
              <a:t>A</a:t>
            </a:r>
            <a:r>
              <a:rPr lang="en-US" dirty="0" err="1" smtClean="0">
                <a:sym typeface="Wingdings"/>
              </a:rPr>
              <a:t>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disciplinare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organizzativo</a:t>
            </a:r>
            <a:r>
              <a:rPr lang="en-US" dirty="0" smtClean="0">
                <a:sym typeface="Wingdings"/>
              </a:rPr>
              <a:t> di LNF , </a:t>
            </a:r>
            <a:r>
              <a:rPr lang="en-US" dirty="0" err="1" smtClean="0">
                <a:sym typeface="Wingdings"/>
              </a:rPr>
              <a:t>modifiche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minori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disciplinare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organizzativo</a:t>
            </a:r>
            <a:r>
              <a:rPr lang="en-US" dirty="0" smtClean="0">
                <a:sym typeface="Wingdings"/>
              </a:rPr>
              <a:t> Centro </a:t>
            </a:r>
            <a:r>
              <a:rPr lang="en-US" dirty="0" err="1" smtClean="0">
                <a:sym typeface="Wingdings"/>
              </a:rPr>
              <a:t>Nazionale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Studi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Avanzati</a:t>
            </a:r>
            <a:r>
              <a:rPr lang="en-US" dirty="0" smtClean="0">
                <a:sym typeface="Wingdings"/>
              </a:rPr>
              <a:t> GGI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Istituita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medaglia</a:t>
            </a:r>
            <a:r>
              <a:rPr lang="en-US" dirty="0" smtClean="0">
                <a:sym typeface="Wingdings"/>
              </a:rPr>
              <a:t> Galileo , </a:t>
            </a:r>
            <a:r>
              <a:rPr lang="en-US" dirty="0" err="1" smtClean="0">
                <a:sym typeface="Wingdings"/>
              </a:rPr>
              <a:t>premio</a:t>
            </a:r>
            <a:r>
              <a:rPr lang="en-US" dirty="0" smtClean="0">
                <a:sym typeface="Wingdings"/>
              </a:rPr>
              <a:t> biennale, </a:t>
            </a:r>
            <a:r>
              <a:rPr lang="en-US" dirty="0" err="1" smtClean="0">
                <a:sym typeface="Wingdings"/>
              </a:rPr>
              <a:t>assegnato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contributi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eccezionali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campo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fisica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teorica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Riapprovato</a:t>
            </a:r>
            <a:r>
              <a:rPr lang="en-US" dirty="0" smtClean="0">
                <a:sym typeface="Wingdings"/>
              </a:rPr>
              <a:t> piano </a:t>
            </a:r>
            <a:r>
              <a:rPr lang="en-US" dirty="0" err="1" smtClean="0">
                <a:sym typeface="Wingdings"/>
              </a:rPr>
              <a:t>triennale</a:t>
            </a:r>
            <a:r>
              <a:rPr lang="en-US" dirty="0" smtClean="0">
                <a:sym typeface="Wingdings"/>
              </a:rPr>
              <a:t> 2018-2020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-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lvl="1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763870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E’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annullata</a:t>
            </a:r>
            <a:r>
              <a:rPr lang="en-US" dirty="0" smtClean="0"/>
              <a:t> la </a:t>
            </a:r>
            <a:r>
              <a:rPr lang="en-US" dirty="0" err="1" smtClean="0"/>
              <a:t>procedura</a:t>
            </a:r>
            <a:r>
              <a:rPr lang="en-US" dirty="0" smtClean="0"/>
              <a:t> di </a:t>
            </a:r>
            <a:r>
              <a:rPr lang="en-US" dirty="0" err="1" smtClean="0"/>
              <a:t>valutazione</a:t>
            </a:r>
            <a:r>
              <a:rPr lang="en-US" dirty="0" smtClean="0"/>
              <a:t> del </a:t>
            </a:r>
            <a:r>
              <a:rPr lang="en-US" dirty="0" err="1" smtClean="0"/>
              <a:t>concorso</a:t>
            </a:r>
            <a:r>
              <a:rPr lang="en-US" dirty="0" smtClean="0"/>
              <a:t> per DR del 2016. Si </a:t>
            </a:r>
            <a:r>
              <a:rPr lang="en-US" dirty="0" err="1" smtClean="0"/>
              <a:t>riparte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nomina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commissione</a:t>
            </a:r>
            <a:r>
              <a:rPr lang="en-US" dirty="0" smtClean="0"/>
              <a:t> , con lo </a:t>
            </a:r>
            <a:r>
              <a:rPr lang="en-US" dirty="0" err="1" smtClean="0"/>
              <a:t>stesso</a:t>
            </a:r>
            <a:r>
              <a:rPr lang="en-US" dirty="0" smtClean="0"/>
              <a:t> </a:t>
            </a:r>
            <a:r>
              <a:rPr lang="en-US" dirty="0" err="1" smtClean="0"/>
              <a:t>elenco</a:t>
            </a:r>
            <a:r>
              <a:rPr lang="en-US" dirty="0" smtClean="0"/>
              <a:t> di </a:t>
            </a:r>
            <a:r>
              <a:rPr lang="en-US" dirty="0" err="1" smtClean="0"/>
              <a:t>candidati</a:t>
            </a:r>
            <a:r>
              <a:rPr lang="en-US" dirty="0" smtClean="0"/>
              <a:t> </a:t>
            </a:r>
            <a:r>
              <a:rPr lang="en-US" dirty="0" err="1" smtClean="0"/>
              <a:t>ammessi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autorizzato</a:t>
            </a:r>
            <a:r>
              <a:rPr lang="en-US" dirty="0" smtClean="0"/>
              <a:t> </a:t>
            </a:r>
            <a:r>
              <a:rPr lang="en-US" dirty="0" err="1" smtClean="0"/>
              <a:t>emissione</a:t>
            </a:r>
            <a:r>
              <a:rPr lang="en-US" dirty="0" smtClean="0"/>
              <a:t> </a:t>
            </a:r>
            <a:r>
              <a:rPr lang="en-US" dirty="0" err="1" smtClean="0"/>
              <a:t>concorso</a:t>
            </a:r>
            <a:r>
              <a:rPr lang="en-US" dirty="0" smtClean="0"/>
              <a:t> 12 </a:t>
            </a:r>
            <a:r>
              <a:rPr lang="en-US" dirty="0" err="1" smtClean="0"/>
              <a:t>Dirigenti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r>
              <a:rPr lang="en-US" dirty="0" smtClean="0"/>
              <a:t>, </a:t>
            </a:r>
            <a:r>
              <a:rPr lang="en-US" dirty="0" err="1" smtClean="0"/>
              <a:t>concorso</a:t>
            </a:r>
            <a:r>
              <a:rPr lang="en-US" dirty="0" smtClean="0"/>
              <a:t> per soli </a:t>
            </a:r>
            <a:r>
              <a:rPr lang="en-US" dirty="0" err="1" smtClean="0"/>
              <a:t>titoli</a:t>
            </a:r>
            <a:r>
              <a:rPr lang="en-US" dirty="0" smtClean="0"/>
              <a:t> , con zero </a:t>
            </a:r>
            <a:r>
              <a:rPr lang="en-US" dirty="0" err="1" smtClean="0"/>
              <a:t>idonei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DG </a:t>
            </a:r>
            <a:r>
              <a:rPr lang="en-US" dirty="0" err="1" smtClean="0"/>
              <a:t>presenta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di </a:t>
            </a:r>
            <a:r>
              <a:rPr lang="en-US" dirty="0" err="1" smtClean="0"/>
              <a:t>riorganizzazione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Divisione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 all </a:t>
            </a:r>
            <a:r>
              <a:rPr lang="en-US" dirty="0" err="1" smtClean="0"/>
              <a:t>interno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direzione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. E’ </a:t>
            </a:r>
            <a:r>
              <a:rPr lang="en-US" dirty="0" err="1" smtClean="0"/>
              <a:t>suddiviso</a:t>
            </a:r>
            <a:r>
              <a:rPr lang="en-US" dirty="0" smtClean="0"/>
              <a:t> in 2 </a:t>
            </a:r>
            <a:r>
              <a:rPr lang="en-US" dirty="0" err="1" smtClean="0"/>
              <a:t>ambiti</a:t>
            </a:r>
            <a:r>
              <a:rPr lang="en-US" dirty="0" smtClean="0"/>
              <a:t>: </a:t>
            </a:r>
            <a:r>
              <a:rPr lang="en-US" dirty="0" smtClean="0"/>
              <a:t>1)</a:t>
            </a:r>
            <a:r>
              <a:rPr lang="en-US" dirty="0" err="1" smtClean="0"/>
              <a:t>progettazione</a:t>
            </a:r>
            <a:r>
              <a:rPr lang="en-US" dirty="0" smtClean="0"/>
              <a:t> e 2) </a:t>
            </a:r>
            <a:r>
              <a:rPr lang="en-US" dirty="0" err="1" smtClean="0"/>
              <a:t>rendicontazione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.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potra</a:t>
            </a:r>
            <a:r>
              <a:rPr lang="en-US" dirty="0" smtClean="0"/>
              <a:t>’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in AC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Presentato</a:t>
            </a:r>
            <a:r>
              <a:rPr lang="en-US" dirty="0" smtClean="0"/>
              <a:t> da N</a:t>
            </a:r>
            <a:r>
              <a:rPr lang="en-US" dirty="0" smtClean="0"/>
              <a:t>. </a:t>
            </a:r>
            <a:r>
              <a:rPr lang="en-US" dirty="0" err="1" smtClean="0"/>
              <a:t>Pastrone</a:t>
            </a:r>
            <a:r>
              <a:rPr lang="en-US" dirty="0" smtClean="0"/>
              <a:t> </a:t>
            </a:r>
            <a:r>
              <a:rPr lang="en-US" dirty="0" smtClean="0"/>
              <a:t>lo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di </a:t>
            </a:r>
            <a:r>
              <a:rPr lang="en-US" dirty="0" err="1" smtClean="0"/>
              <a:t>fase</a:t>
            </a:r>
            <a:r>
              <a:rPr lang="en-US" dirty="0" smtClean="0"/>
              <a:t> 2 di </a:t>
            </a:r>
            <a:r>
              <a:rPr lang="en-US" dirty="0" smtClean="0"/>
              <a:t>ATLAS-CMS, </a:t>
            </a:r>
            <a:r>
              <a:rPr lang="en-US" dirty="0" err="1" smtClean="0"/>
              <a:t>previsti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2026.  </a:t>
            </a:r>
            <a:r>
              <a:rPr lang="en-US" dirty="0" err="1" smtClean="0"/>
              <a:t>Costo</a:t>
            </a:r>
            <a:r>
              <a:rPr lang="en-US" dirty="0" smtClean="0"/>
              <a:t> </a:t>
            </a:r>
            <a:r>
              <a:rPr lang="en-US" dirty="0" err="1" smtClean="0"/>
              <a:t>complessivo</a:t>
            </a:r>
            <a:r>
              <a:rPr lang="en-US" dirty="0" smtClean="0"/>
              <a:t> 56ML +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temporaneo</a:t>
            </a:r>
            <a:r>
              <a:rPr lang="en-US" dirty="0" smtClean="0"/>
              <a:t> +8ML </a:t>
            </a:r>
            <a:r>
              <a:rPr lang="en-US" dirty="0" err="1" smtClean="0"/>
              <a:t>contingenza</a:t>
            </a:r>
            <a:r>
              <a:rPr lang="en-US" dirty="0" smtClean="0"/>
              <a:t>. Sara’ </a:t>
            </a:r>
            <a:r>
              <a:rPr lang="en-US" dirty="0" err="1" smtClean="0"/>
              <a:t>valutato</a:t>
            </a:r>
            <a:r>
              <a:rPr lang="en-US" dirty="0" smtClean="0"/>
              <a:t> </a:t>
            </a:r>
            <a:r>
              <a:rPr lang="en-US" dirty="0" err="1" smtClean="0"/>
              <a:t>localmente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piano per le </a:t>
            </a:r>
            <a:r>
              <a:rPr lang="en-US" dirty="0" err="1" smtClean="0"/>
              <a:t>infrastrutture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Marzo</a:t>
            </a:r>
            <a:r>
              <a:rPr lang="en-US" dirty="0" smtClean="0"/>
              <a:t> 2018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responsabile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Servizio</a:t>
            </a:r>
            <a:r>
              <a:rPr lang="en-US" dirty="0" smtClean="0">
                <a:sym typeface="Wingdings"/>
              </a:rPr>
              <a:t> Salute e </a:t>
            </a:r>
            <a:r>
              <a:rPr lang="en-US" dirty="0" err="1" smtClean="0">
                <a:sym typeface="Wingdings"/>
              </a:rPr>
              <a:t>Ambiente</a:t>
            </a:r>
            <a:r>
              <a:rPr lang="en-US" dirty="0" smtClean="0">
                <a:sym typeface="Wingdings"/>
              </a:rPr>
              <a:t> , Marta Della </a:t>
            </a:r>
            <a:r>
              <a:rPr lang="en-US" dirty="0" err="1" smtClean="0">
                <a:sym typeface="Wingdings"/>
              </a:rPr>
              <a:t>Vecchia</a:t>
            </a:r>
            <a:r>
              <a:rPr lang="en-US" dirty="0" smtClean="0">
                <a:sym typeface="Wingdings"/>
              </a:rPr>
              <a:t>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Il </a:t>
            </a:r>
            <a:r>
              <a:rPr lang="en-US" dirty="0" err="1" smtClean="0">
                <a:sym typeface="Wingdings"/>
              </a:rPr>
              <a:t>servizio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occupera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piu</a:t>
            </a:r>
            <a:r>
              <a:rPr lang="en-US" dirty="0" smtClean="0">
                <a:sym typeface="Wingdings"/>
              </a:rPr>
              <a:t>’ da </a:t>
            </a:r>
            <a:r>
              <a:rPr lang="en-US" dirty="0" err="1" smtClean="0">
                <a:sym typeface="Wingdings"/>
              </a:rPr>
              <a:t>vicino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questioni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ambientali</a:t>
            </a:r>
            <a:r>
              <a:rPr lang="en-US" dirty="0" smtClean="0">
                <a:sym typeface="Wingdings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Aggiornare</a:t>
            </a:r>
            <a:r>
              <a:rPr lang="en-US" dirty="0" smtClean="0">
                <a:sym typeface="Wingdings"/>
              </a:rPr>
              <a:t> procedure </a:t>
            </a:r>
            <a:r>
              <a:rPr lang="en-US" dirty="0" err="1" smtClean="0">
                <a:sym typeface="Wingdings"/>
              </a:rPr>
              <a:t>radioprotezione</a:t>
            </a:r>
            <a:r>
              <a:rPr lang="en-US" dirty="0" smtClean="0">
                <a:sym typeface="Wingdings"/>
              </a:rPr>
              <a:t>  e </a:t>
            </a:r>
            <a:r>
              <a:rPr lang="en-US" dirty="0" err="1" smtClean="0">
                <a:sym typeface="Wingdings"/>
              </a:rPr>
              <a:t>rafforzare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coordinamento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esperti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qualificati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Migliorare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informatizzazione</a:t>
            </a:r>
            <a:r>
              <a:rPr lang="en-US" dirty="0" smtClean="0">
                <a:sym typeface="Wingdings"/>
              </a:rPr>
              <a:t> del </a:t>
            </a:r>
            <a:r>
              <a:rPr lang="en-US" dirty="0" err="1" smtClean="0">
                <a:sym typeface="Wingdings"/>
              </a:rPr>
              <a:t>servizio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Migliorare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reti</a:t>
            </a:r>
            <a:r>
              <a:rPr lang="en-US" dirty="0" smtClean="0">
                <a:sym typeface="Wingdings"/>
              </a:rPr>
              <a:t> con </a:t>
            </a:r>
            <a:r>
              <a:rPr lang="en-US" dirty="0" err="1" smtClean="0">
                <a:sym typeface="Wingdings"/>
              </a:rPr>
              <a:t>gli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altri</a:t>
            </a:r>
            <a:r>
              <a:rPr lang="en-US" dirty="0" smtClean="0">
                <a:sym typeface="Wingdings"/>
              </a:rPr>
              <a:t> EPR per </a:t>
            </a:r>
            <a:r>
              <a:rPr lang="en-US" dirty="0" err="1" smtClean="0">
                <a:sym typeface="Wingdings"/>
              </a:rPr>
              <a:t>aiutare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trovare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soluzioni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specifiche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buone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pratiche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PRIN </a:t>
            </a:r>
            <a:r>
              <a:rPr lang="en-US" dirty="0" err="1" smtClean="0">
                <a:sym typeface="Wingdings"/>
              </a:rPr>
              <a:t>presentati</a:t>
            </a:r>
            <a:r>
              <a:rPr lang="en-US" dirty="0" smtClean="0">
                <a:sym typeface="Wingdings"/>
              </a:rPr>
              <a:t> 120 </a:t>
            </a: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prin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fisica</a:t>
            </a:r>
            <a:r>
              <a:rPr lang="en-US" dirty="0" smtClean="0">
                <a:sym typeface="Wingdings"/>
              </a:rPr>
              <a:t>, circa 30 PI INFN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Concorsi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nazionali</a:t>
            </a:r>
            <a:r>
              <a:rPr lang="en-US" dirty="0" smtClean="0">
                <a:sym typeface="Wingdings"/>
              </a:rPr>
              <a:t> I e II </a:t>
            </a:r>
            <a:r>
              <a:rPr lang="en-US" dirty="0" err="1" smtClean="0">
                <a:sym typeface="Wingdings"/>
              </a:rPr>
              <a:t>livello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prevede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bandirli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entro</a:t>
            </a:r>
            <a:r>
              <a:rPr lang="en-US" dirty="0" smtClean="0">
                <a:sym typeface="Wingdings"/>
              </a:rPr>
              <a:t> estate.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Affollamento</a:t>
            </a:r>
            <a:r>
              <a:rPr lang="en-US" dirty="0" smtClean="0">
                <a:sym typeface="Wingdings"/>
              </a:rPr>
              <a:t>  </a:t>
            </a:r>
            <a:r>
              <a:rPr lang="en-US" dirty="0" err="1" smtClean="0">
                <a:sym typeface="Wingdings"/>
              </a:rPr>
              <a:t>richiesta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aiuto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strutture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Per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tecnologi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aree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specializzazione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saranno</a:t>
            </a:r>
            <a:r>
              <a:rPr lang="en-US" dirty="0" smtClean="0">
                <a:sym typeface="Wingdings"/>
              </a:rPr>
              <a:t> : </a:t>
            </a: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elettronica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 smtClean="0"/>
              <a:t>sensori</a:t>
            </a:r>
            <a:r>
              <a:rPr lang="en-US" dirty="0" smtClean="0"/>
              <a:t>, </a:t>
            </a:r>
            <a:r>
              <a:rPr lang="en-US" dirty="0" err="1" smtClean="0"/>
              <a:t>meccanica</a:t>
            </a:r>
            <a:r>
              <a:rPr lang="en-US" dirty="0" smtClean="0"/>
              <a:t>, </a:t>
            </a:r>
            <a:r>
              <a:rPr lang="en-US" dirty="0" err="1" smtClean="0"/>
              <a:t>informatica</a:t>
            </a:r>
            <a:r>
              <a:rPr lang="en-US" dirty="0" smtClean="0"/>
              <a:t>, </a:t>
            </a:r>
            <a:r>
              <a:rPr lang="en-US" dirty="0" err="1" smtClean="0"/>
              <a:t>impiantistica</a:t>
            </a:r>
            <a:r>
              <a:rPr lang="en-US" dirty="0" smtClean="0"/>
              <a:t>, </a:t>
            </a:r>
            <a:r>
              <a:rPr lang="en-US" dirty="0" err="1" smtClean="0"/>
              <a:t>acceleratori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Marzo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Consigliera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fiducia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presenta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guida</a:t>
            </a:r>
            <a:r>
              <a:rPr lang="en-US" dirty="0" smtClean="0">
                <a:sym typeface="Wingdings"/>
              </a:rPr>
              <a:t> per la </a:t>
            </a:r>
            <a:r>
              <a:rPr lang="en-US" dirty="0" err="1" smtClean="0">
                <a:sym typeface="Wingdings"/>
              </a:rPr>
              <a:t>genitorialita</a:t>
            </a:r>
            <a:r>
              <a:rPr lang="en-US" dirty="0" smtClean="0">
                <a:sym typeface="Wingdings"/>
              </a:rPr>
              <a:t>’ ,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avete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ricevuto</a:t>
            </a:r>
            <a:r>
              <a:rPr lang="en-US" dirty="0" smtClean="0">
                <a:sym typeface="Wingdings"/>
              </a:rPr>
              <a:t> via mail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Progetto</a:t>
            </a:r>
            <a:r>
              <a:rPr lang="en-US" dirty="0" smtClean="0">
                <a:sym typeface="Wingdings"/>
              </a:rPr>
              <a:t> mentoring per le </a:t>
            </a:r>
            <a:r>
              <a:rPr lang="en-US" dirty="0" err="1" smtClean="0">
                <a:sym typeface="Wingdings"/>
              </a:rPr>
              <a:t>giovani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ricercatrici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12 Aprile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Marzo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INFNlow-ATLAS</Template>
  <TotalTime>51247</TotalTime>
  <Words>1625</Words>
  <Application>Microsoft Office PowerPoint</Application>
  <PresentationFormat>Presentazione su schermo (4:3)</PresentationFormat>
  <Paragraphs>262</Paragraphs>
  <Slides>20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Wingdings</vt:lpstr>
      <vt:lpstr>Clarity</vt:lpstr>
      <vt:lpstr>Cds Aprile  2018</vt:lpstr>
      <vt:lpstr>Direttori Febbraio 2017 </vt:lpstr>
      <vt:lpstr>Direttori Febbraio 2017 </vt:lpstr>
      <vt:lpstr>Direttivo Febbraio 2017 </vt:lpstr>
      <vt:lpstr>Riforma di AC</vt:lpstr>
      <vt:lpstr>Direttivo Febbraio 2017 </vt:lpstr>
      <vt:lpstr> Direttori Marzo 2018 </vt:lpstr>
      <vt:lpstr> Direttori Marzo 2017 </vt:lpstr>
      <vt:lpstr> Direttori Marzo 2017 </vt:lpstr>
      <vt:lpstr>Presentazione standard di PowerPoint</vt:lpstr>
      <vt:lpstr>Notizie Locali</vt:lpstr>
      <vt:lpstr>Notizie Locali</vt:lpstr>
      <vt:lpstr>Notizie Locali</vt:lpstr>
      <vt:lpstr>Notizie Locali</vt:lpstr>
      <vt:lpstr>Notizie Locali</vt:lpstr>
      <vt:lpstr>Di scorta</vt:lpstr>
      <vt:lpstr>Direttori  Maggio 2017 </vt:lpstr>
      <vt:lpstr>Notizie Locali  </vt:lpstr>
      <vt:lpstr>Direttori  Marzo 2017 </vt:lpstr>
      <vt:lpstr>Direttori  Marzo 2017 </vt:lpstr>
    </vt:vector>
  </TitlesOfParts>
  <Manager/>
  <Company>INFN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subject/>
  <dc:creator>Chiara Meroni</dc:creator>
  <cp:keywords/>
  <dc:description/>
  <cp:lastModifiedBy>Monica Palma</cp:lastModifiedBy>
  <cp:revision>905</cp:revision>
  <cp:lastPrinted>2018-04-10T08:33:38Z</cp:lastPrinted>
  <dcterms:created xsi:type="dcterms:W3CDTF">2012-07-01T07:42:44Z</dcterms:created>
  <dcterms:modified xsi:type="dcterms:W3CDTF">2018-04-18T13:42:04Z</dcterms:modified>
  <cp:category/>
</cp:coreProperties>
</file>