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3429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6858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10287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13716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17145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20574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24003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2743200" algn="ctr" defTabSz="5461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2D85BA"/>
              </a:solidFill>
              <a:prstDash val="solid"/>
              <a:miter lim="400000"/>
            </a:ln>
          </a:left>
          <a:right>
            <a:ln w="12700" cap="flat">
              <a:solidFill>
                <a:srgbClr val="2D85BA"/>
              </a:solidFill>
              <a:prstDash val="solid"/>
              <a:miter lim="400000"/>
            </a:ln>
          </a:right>
          <a:top>
            <a:ln w="12700" cap="flat">
              <a:solidFill>
                <a:srgbClr val="2D85BA"/>
              </a:solidFill>
              <a:prstDash val="solid"/>
              <a:miter lim="400000"/>
            </a:ln>
          </a:top>
          <a:bottom>
            <a:ln w="12700" cap="flat">
              <a:solidFill>
                <a:srgbClr val="2D85BA"/>
              </a:solidFill>
              <a:prstDash val="solid"/>
              <a:miter lim="400000"/>
            </a:ln>
          </a:bottom>
          <a:insideH>
            <a:ln w="12700" cap="flat">
              <a:solidFill>
                <a:srgbClr val="2D85BA"/>
              </a:solidFill>
              <a:prstDash val="solid"/>
              <a:miter lim="400000"/>
            </a:ln>
          </a:insideH>
          <a:insideV>
            <a:ln w="12700" cap="flat">
              <a:solidFill>
                <a:srgbClr val="2D85BA"/>
              </a:solidFill>
              <a:prstDash val="solid"/>
              <a:miter lim="400000"/>
            </a:ln>
          </a:insideV>
        </a:tcBdr>
        <a:fill>
          <a:solidFill>
            <a:srgbClr val="DCDFE2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B4EB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D85BA"/>
              </a:solidFill>
              <a:prstDash val="solid"/>
              <a:miter lim="400000"/>
            </a:ln>
          </a:top>
          <a:bottom>
            <a:ln w="12700" cap="flat">
              <a:solidFill>
                <a:srgbClr val="2D85BA"/>
              </a:solidFill>
              <a:prstDash val="solid"/>
              <a:miter lim="400000"/>
            </a:ln>
          </a:bottom>
          <a:insideH>
            <a:ln w="12700" cap="flat">
              <a:solidFill>
                <a:srgbClr val="2D85BA"/>
              </a:solidFill>
              <a:prstDash val="solid"/>
              <a:miter lim="400000"/>
            </a:ln>
          </a:insideH>
          <a:insideV>
            <a:ln w="12700" cap="flat">
              <a:solidFill>
                <a:srgbClr val="2D85BA"/>
              </a:solidFill>
              <a:prstDash val="solid"/>
              <a:miter lim="400000"/>
            </a:ln>
          </a:insideV>
        </a:tcBdr>
        <a:fill>
          <a:solidFill>
            <a:srgbClr val="2E78C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12700" cap="flat">
              <a:solidFill>
                <a:srgbClr val="0B4EB3"/>
              </a:solidFill>
              <a:prstDash val="solid"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4394F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D85BA"/>
              </a:solidFill>
              <a:prstDash val="solid"/>
              <a:miter lim="400000"/>
            </a:ln>
          </a:left>
          <a:right>
            <a:ln w="12700" cap="flat">
              <a:solidFill>
                <a:srgbClr val="2D85BA"/>
              </a:solidFill>
              <a:prstDash val="solid"/>
              <a:miter lim="400000"/>
            </a:ln>
          </a:right>
          <a:top>
            <a:ln w="12700" cap="flat">
              <a:solidFill>
                <a:srgbClr val="0B4EB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D85BA"/>
              </a:solidFill>
              <a:prstDash val="solid"/>
              <a:miter lim="400000"/>
            </a:ln>
          </a:insideH>
          <a:insideV>
            <a:ln w="12700" cap="flat">
              <a:solidFill>
                <a:srgbClr val="2D85BA"/>
              </a:solidFill>
              <a:prstDash val="solid"/>
              <a:miter lim="400000"/>
            </a:ln>
          </a:insideV>
        </a:tcBdr>
        <a:fill>
          <a:solidFill>
            <a:srgbClr val="0B4EB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84" d="100"/>
          <a:sy n="84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© 2018 BY ASTROFLEX SPA"/>
          <p:cNvSpPr/>
          <p:nvPr/>
        </p:nvSpPr>
        <p:spPr>
          <a:xfrm>
            <a:off x="13601700" y="8572500"/>
            <a:ext cx="2413000" cy="279400"/>
          </a:xfrm>
          <a:prstGeom prst="rect">
            <a:avLst/>
          </a:prstGeom>
          <a:ln w="12700">
            <a:miter lim="400000"/>
          </a:ln>
          <a:effectLst>
            <a:outerShdw blurRad="190500" dist="88900" dir="192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0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2018 BY ASTROFLEX SPA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G_0019.png" descr="IMG_00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6914" y="7902948"/>
            <a:ext cx="993381" cy="653305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31" name="© 2018 BY ASTROFLEX SPA"/>
          <p:cNvSpPr/>
          <p:nvPr/>
        </p:nvSpPr>
        <p:spPr>
          <a:xfrm>
            <a:off x="13589000" y="8572500"/>
            <a:ext cx="2413000" cy="279400"/>
          </a:xfrm>
          <a:prstGeom prst="rect">
            <a:avLst/>
          </a:prstGeom>
          <a:ln w="12700">
            <a:miter lim="400000"/>
          </a:ln>
          <a:effectLst>
            <a:outerShdw blurRad="190500" dist="88900" dir="192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0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2018 BY ASTROFLEX SPA</a:t>
            </a:r>
          </a:p>
        </p:txBody>
      </p:sp>
      <p:sp>
        <p:nvSpPr>
          <p:cNvPr id="32" name="Object"/>
          <p:cNvSpPr txBox="1">
            <a:spLocks noGrp="1"/>
          </p:cNvSpPr>
          <p:nvPr>
            <p:ph sz="half" idx="3"/>
          </p:nvPr>
        </p:nvSpPr>
        <p:spPr>
          <a:xfrm>
            <a:off x="749300" y="1714500"/>
            <a:ext cx="6273800" cy="68453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429500" y="1714500"/>
            <a:ext cx="8382000" cy="604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 indent="0">
              <a:defRPr>
                <a:solidFill>
                  <a:srgbClr val="F2F2F2"/>
                </a:solidFill>
              </a:defRPr>
            </a:lvl2pPr>
            <a:lvl3pPr indent="0">
              <a:defRPr>
                <a:solidFill>
                  <a:srgbClr val="F2F2F2"/>
                </a:solidFill>
              </a:defRPr>
            </a:lvl3pPr>
            <a:lvl4pPr indent="0">
              <a:defRPr>
                <a:solidFill>
                  <a:srgbClr val="F2F2F2"/>
                </a:solidFill>
              </a:defRPr>
            </a:lvl4pPr>
            <a:lvl5pPr indent="0">
              <a:defRPr>
                <a:solidFill>
                  <a:srgbClr val="F2F2F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age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G_0019.png" descr="IMG_00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6914" y="7902948"/>
            <a:ext cx="993381" cy="653305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43" name="© 2018 BY ASTROFLEX SPA"/>
          <p:cNvSpPr/>
          <p:nvPr/>
        </p:nvSpPr>
        <p:spPr>
          <a:xfrm>
            <a:off x="13589000" y="8572500"/>
            <a:ext cx="2413000" cy="279400"/>
          </a:xfrm>
          <a:prstGeom prst="rect">
            <a:avLst/>
          </a:prstGeom>
          <a:ln w="12700">
            <a:miter lim="400000"/>
          </a:ln>
          <a:effectLst>
            <a:outerShdw blurRad="190500" dist="88900" dir="192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0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2018 BY ASTROFLEX SPA</a:t>
            </a:r>
          </a:p>
        </p:txBody>
      </p:sp>
      <p:sp>
        <p:nvSpPr>
          <p:cNvPr id="44" name="Object"/>
          <p:cNvSpPr txBox="1">
            <a:spLocks noGrp="1"/>
          </p:cNvSpPr>
          <p:nvPr>
            <p:ph sz="half" idx="3"/>
          </p:nvPr>
        </p:nvSpPr>
        <p:spPr>
          <a:xfrm>
            <a:off x="749300" y="368300"/>
            <a:ext cx="6273800" cy="819150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416800" y="1549400"/>
            <a:ext cx="8382000" cy="604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 indent="0">
              <a:defRPr>
                <a:solidFill>
                  <a:srgbClr val="F2F2F2"/>
                </a:solidFill>
              </a:defRPr>
            </a:lvl2pPr>
            <a:lvl3pPr indent="0">
              <a:defRPr>
                <a:solidFill>
                  <a:srgbClr val="F2F2F2"/>
                </a:solidFill>
              </a:defRPr>
            </a:lvl3pPr>
            <a:lvl4pPr indent="0">
              <a:defRPr>
                <a:solidFill>
                  <a:srgbClr val="F2F2F2"/>
                </a:solidFill>
              </a:defRPr>
            </a:lvl4pPr>
            <a:lvl5pPr indent="0">
              <a:defRPr>
                <a:solidFill>
                  <a:srgbClr val="F2F2F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images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G_0019.png" descr="IMG_00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6914" y="7902948"/>
            <a:ext cx="993381" cy="653305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54" name="© 2018 BY ASTROFLEX SPA"/>
          <p:cNvSpPr/>
          <p:nvPr/>
        </p:nvSpPr>
        <p:spPr>
          <a:xfrm>
            <a:off x="13589000" y="8572500"/>
            <a:ext cx="2413000" cy="279400"/>
          </a:xfrm>
          <a:prstGeom prst="rect">
            <a:avLst/>
          </a:prstGeom>
          <a:ln w="12700">
            <a:miter lim="400000"/>
          </a:ln>
          <a:effectLst>
            <a:outerShdw blurRad="190500" dist="88900" dir="192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0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2018 BY ASTROFLEX SPA</a:t>
            </a:r>
          </a:p>
        </p:txBody>
      </p:sp>
      <p:sp>
        <p:nvSpPr>
          <p:cNvPr id="55" name="Image"/>
          <p:cNvSpPr>
            <a:spLocks noGrp="1"/>
          </p:cNvSpPr>
          <p:nvPr>
            <p:ph type="pic" sz="quarter" idx="13"/>
          </p:nvPr>
        </p:nvSpPr>
        <p:spPr>
          <a:xfrm>
            <a:off x="2689689" y="3717528"/>
            <a:ext cx="3365501" cy="4483101"/>
          </a:xfrm>
          <a:prstGeom prst="rect">
            <a:avLst/>
          </a:prstGeom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6" name="Image"/>
          <p:cNvSpPr>
            <a:spLocks noGrp="1"/>
          </p:cNvSpPr>
          <p:nvPr>
            <p:ph type="pic" sz="quarter" idx="14"/>
          </p:nvPr>
        </p:nvSpPr>
        <p:spPr>
          <a:xfrm>
            <a:off x="1104507" y="1268412"/>
            <a:ext cx="3911601" cy="4102101"/>
          </a:xfrm>
          <a:prstGeom prst="rect">
            <a:avLst/>
          </a:prstGeom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429500" y="1714500"/>
            <a:ext cx="8382000" cy="604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 indent="0">
              <a:defRPr>
                <a:solidFill>
                  <a:srgbClr val="F2F2F2"/>
                </a:solidFill>
              </a:defRPr>
            </a:lvl2pPr>
            <a:lvl3pPr indent="0">
              <a:defRPr>
                <a:solidFill>
                  <a:srgbClr val="F2F2F2"/>
                </a:solidFill>
              </a:defRPr>
            </a:lvl3pPr>
            <a:lvl4pPr indent="0">
              <a:defRPr>
                <a:solidFill>
                  <a:srgbClr val="F2F2F2"/>
                </a:solidFill>
              </a:defRPr>
            </a:lvl4pPr>
            <a:lvl5pPr indent="0">
              <a:defRPr>
                <a:solidFill>
                  <a:srgbClr val="F2F2F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images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IMG_0019.png" descr="IMG_00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6914" y="7902948"/>
            <a:ext cx="993381" cy="653305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67" name="© 2018 BY ASTROFLEX SPA"/>
          <p:cNvSpPr/>
          <p:nvPr/>
        </p:nvSpPr>
        <p:spPr>
          <a:xfrm>
            <a:off x="13589000" y="8572500"/>
            <a:ext cx="2413000" cy="279400"/>
          </a:xfrm>
          <a:prstGeom prst="rect">
            <a:avLst/>
          </a:prstGeom>
          <a:ln w="12700">
            <a:miter lim="400000"/>
          </a:ln>
          <a:effectLst>
            <a:outerShdw blurRad="190500" dist="88900" dir="192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0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2018 BY ASTROFLEX SPA</a:t>
            </a:r>
          </a:p>
        </p:txBody>
      </p:sp>
      <p:sp>
        <p:nvSpPr>
          <p:cNvPr id="68" name="Image"/>
          <p:cNvSpPr>
            <a:spLocks noGrp="1"/>
          </p:cNvSpPr>
          <p:nvPr>
            <p:ph type="pic" sz="quarter" idx="13"/>
          </p:nvPr>
        </p:nvSpPr>
        <p:spPr>
          <a:xfrm>
            <a:off x="444609" y="4412537"/>
            <a:ext cx="3251201" cy="4318001"/>
          </a:xfrm>
          <a:prstGeom prst="rect">
            <a:avLst/>
          </a:prstGeom>
          <a:ln w="9525">
            <a:round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9" name="Image"/>
          <p:cNvSpPr>
            <a:spLocks noGrp="1"/>
          </p:cNvSpPr>
          <p:nvPr>
            <p:ph type="pic" sz="quarter" idx="14"/>
          </p:nvPr>
        </p:nvSpPr>
        <p:spPr>
          <a:xfrm>
            <a:off x="1847056" y="1602610"/>
            <a:ext cx="3937001" cy="2946401"/>
          </a:xfrm>
          <a:prstGeom prst="rect">
            <a:avLst/>
          </a:prstGeom>
          <a:ln w="9525">
            <a:round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sz="quarter" idx="15"/>
          </p:nvPr>
        </p:nvSpPr>
        <p:spPr>
          <a:xfrm>
            <a:off x="3149968" y="4017033"/>
            <a:ext cx="3784601" cy="2832101"/>
          </a:xfrm>
          <a:prstGeom prst="rect">
            <a:avLst/>
          </a:prstGeom>
          <a:ln w="9525">
            <a:round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429500" y="1714500"/>
            <a:ext cx="8382000" cy="6045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2F2F2"/>
                </a:solidFill>
              </a:defRPr>
            </a:lvl1pPr>
            <a:lvl2pPr indent="0">
              <a:defRPr>
                <a:solidFill>
                  <a:srgbClr val="F2F2F2"/>
                </a:solidFill>
              </a:defRPr>
            </a:lvl2pPr>
            <a:lvl3pPr indent="0">
              <a:defRPr>
                <a:solidFill>
                  <a:srgbClr val="F2F2F2"/>
                </a:solidFill>
              </a:defRPr>
            </a:lvl3pPr>
            <a:lvl4pPr indent="0">
              <a:defRPr>
                <a:solidFill>
                  <a:srgbClr val="F2F2F2"/>
                </a:solidFill>
              </a:defRPr>
            </a:lvl4pPr>
            <a:lvl5pPr indent="0">
              <a:defRPr>
                <a:solidFill>
                  <a:srgbClr val="F2F2F2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0019.png" descr="IMG_0019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26914" y="7902948"/>
            <a:ext cx="993381" cy="653305"/>
          </a:xfrm>
          <a:prstGeom prst="rect">
            <a:avLst/>
          </a:prstGeom>
          <a:ln w="12700">
            <a:miter lim="400000"/>
          </a:ln>
          <a:effectLst>
            <a:outerShdw blurRad="190500" dist="88900" dir="2700000" rotWithShape="0">
              <a:srgbClr val="000000">
                <a:alpha val="50000"/>
              </a:srgbClr>
            </a:outerShdw>
          </a:effectLst>
        </p:spPr>
      </p:pic>
      <p:sp>
        <p:nvSpPr>
          <p:cNvPr id="3" name="© 2018 BY ASTROFLEX SPA"/>
          <p:cNvSpPr/>
          <p:nvPr/>
        </p:nvSpPr>
        <p:spPr>
          <a:xfrm>
            <a:off x="13589000" y="8572500"/>
            <a:ext cx="2413000" cy="279400"/>
          </a:xfrm>
          <a:prstGeom prst="rect">
            <a:avLst/>
          </a:prstGeom>
          <a:ln w="12700">
            <a:miter lim="400000"/>
          </a:ln>
          <a:effectLst>
            <a:outerShdw blurRad="190500" dist="88900" dir="192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00">
                <a:solidFill>
                  <a:srgbClr val="04040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© 2018 BY ASTROFLEX SPA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0" y="114300"/>
            <a:ext cx="162560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990600" y="1714500"/>
            <a:ext cx="14820900" cy="684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946885" y="8680450"/>
            <a:ext cx="340259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546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500" b="1" i="0" u="none" strike="noStrike" cap="none" spc="65" baseline="0">
          <a:ln>
            <a:noFill/>
          </a:ln>
          <a:solidFill>
            <a:srgbClr val="EBEBEB"/>
          </a:solidFill>
          <a:uFillTx/>
          <a:latin typeface="+mn-lt"/>
          <a:ea typeface="+mn-ea"/>
          <a:cs typeface="+mn-cs"/>
          <a:sym typeface="Helvetica"/>
        </a:defRPr>
      </a:lvl9pPr>
    </p:titleStyle>
    <p:bodyStyle>
      <a:lvl1pPr marL="0" marR="0" indent="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3429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6858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10287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13716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7145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20574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24003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2743200" algn="l" defTabSz="546100" rtl="0" latinLnBrk="0">
        <a:lnSpc>
          <a:spcPct val="17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"/>
        </a:defRPr>
      </a:lvl9pPr>
    </p:bodyStyle>
    <p:otherStyle>
      <a:lvl1pPr marL="0" marR="0" indent="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46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ASTROFLEX SPA"/>
          <p:cNvSpPr txBox="1">
            <a:spLocks noGrp="1"/>
          </p:cNvSpPr>
          <p:nvPr>
            <p:ph type="title"/>
          </p:nvPr>
        </p:nvSpPr>
        <p:spPr>
          <a:xfrm>
            <a:off x="0" y="127000"/>
            <a:ext cx="16256000" cy="1219200"/>
          </a:xfrm>
          <a:prstGeom prst="rect">
            <a:avLst/>
          </a:prstGeom>
        </p:spPr>
        <p:txBody>
          <a:bodyPr/>
          <a:lstStyle/>
          <a:p>
            <a:r>
              <a:t>ASTROFLEX SPA</a:t>
            </a:r>
          </a:p>
        </p:txBody>
      </p:sp>
      <p:sp>
        <p:nvSpPr>
          <p:cNvPr id="83" name="FLEXIBLE METAL HOSES AND BELLOWS"/>
          <p:cNvSpPr txBox="1"/>
          <p:nvPr/>
        </p:nvSpPr>
        <p:spPr>
          <a:xfrm>
            <a:off x="3997663" y="1425241"/>
            <a:ext cx="826067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t>FLEXIBLE METAL HOSES AND BELLOWS</a:t>
            </a:r>
          </a:p>
        </p:txBody>
      </p:sp>
      <p:sp>
        <p:nvSpPr>
          <p:cNvPr id="84" name="Key Points:…"/>
          <p:cNvSpPr txBox="1"/>
          <p:nvPr/>
        </p:nvSpPr>
        <p:spPr>
          <a:xfrm>
            <a:off x="1620522" y="1959348"/>
            <a:ext cx="12706393" cy="650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500">
                <a:solidFill>
                  <a:srgbClr val="F2F2F2"/>
                </a:solidFill>
              </a:defRPr>
            </a:pPr>
            <a:r>
              <a:t>Key Points: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Laser welding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Hydroforming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Helium leak test &lt; 1x10-9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Certification ISO 9001:2012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Cleanliness control system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We weld and form every type of Stainless steel and Inconel.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All the machines and equipments are designed and manufactured by ourself.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Up to internal diameter 100 mm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PED Directive compliance</a:t>
            </a:r>
          </a:p>
          <a:p>
            <a:pPr marL="385010" indent="-385010" algn="l">
              <a:buSzPct val="75000"/>
              <a:buChar char="•"/>
              <a:defRPr sz="3500">
                <a:solidFill>
                  <a:srgbClr val="F2F2F2"/>
                </a:solidFill>
              </a:defRPr>
            </a:pPr>
            <a:r>
              <a:t>Laser marking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DMS30008.jpeg" descr="DMS3000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8436" y="1751738"/>
            <a:ext cx="4396524" cy="3297393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G_0190.jpeg" descr="IMG_0190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57344" y="715567"/>
            <a:ext cx="4494310" cy="6101377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Weldings sections"/>
          <p:cNvSpPr txBox="1"/>
          <p:nvPr/>
        </p:nvSpPr>
        <p:spPr>
          <a:xfrm>
            <a:off x="933016" y="5429113"/>
            <a:ext cx="342686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t>Weldings sections</a:t>
            </a:r>
          </a:p>
        </p:txBody>
      </p:sp>
      <p:sp>
        <p:nvSpPr>
          <p:cNvPr id="89" name="FLEXIBLE HOSES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16256000" cy="1219200"/>
          </a:xfrm>
          <a:prstGeom prst="rect">
            <a:avLst/>
          </a:prstGeom>
        </p:spPr>
        <p:txBody>
          <a:bodyPr/>
          <a:lstStyle/>
          <a:p>
            <a:r>
              <a:t>FLEXIBLE HOSES</a:t>
            </a:r>
          </a:p>
        </p:txBody>
      </p:sp>
      <p:sp>
        <p:nvSpPr>
          <p:cNvPr id="90" name="Circle"/>
          <p:cNvSpPr/>
          <p:nvPr/>
        </p:nvSpPr>
        <p:spPr>
          <a:xfrm>
            <a:off x="1449559" y="3548829"/>
            <a:ext cx="558801" cy="55880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" name="Circle"/>
          <p:cNvSpPr/>
          <p:nvPr/>
        </p:nvSpPr>
        <p:spPr>
          <a:xfrm>
            <a:off x="3275470" y="2470824"/>
            <a:ext cx="1453479" cy="1453479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2" name="IMG_2417.jpeg" descr="IMG_2417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03799" y="1498176"/>
            <a:ext cx="3933116" cy="52441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ELLOW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BELLOWS</a:t>
            </a:r>
          </a:p>
        </p:txBody>
      </p:sp>
      <p:pic>
        <p:nvPicPr>
          <p:cNvPr id="95" name="IMG_0188.jpeg" descr="IMG_0188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24055" y="1978809"/>
            <a:ext cx="2852891" cy="4214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IMG_0191.jpeg" descr="IMG_0191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75755" y="1495823"/>
            <a:ext cx="5864618" cy="57812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maxwell dn 95 32x 21.07.2014.jpeg" descr="maxwell dn 95 32x 21.07.2014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66428" y="2509003"/>
            <a:ext cx="1197383" cy="23548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02" h="21566" extrusionOk="0">
                <a:moveTo>
                  <a:pt x="9099" y="10"/>
                </a:moveTo>
                <a:cubicBezTo>
                  <a:pt x="8689" y="24"/>
                  <a:pt x="8382" y="55"/>
                  <a:pt x="8279" y="108"/>
                </a:cubicBezTo>
                <a:cubicBezTo>
                  <a:pt x="8154" y="171"/>
                  <a:pt x="7923" y="197"/>
                  <a:pt x="7766" y="166"/>
                </a:cubicBezTo>
                <a:cubicBezTo>
                  <a:pt x="7609" y="135"/>
                  <a:pt x="7413" y="164"/>
                  <a:pt x="7331" y="231"/>
                </a:cubicBezTo>
                <a:cubicBezTo>
                  <a:pt x="7250" y="298"/>
                  <a:pt x="6938" y="355"/>
                  <a:pt x="6633" y="355"/>
                </a:cubicBezTo>
                <a:cubicBezTo>
                  <a:pt x="5398" y="355"/>
                  <a:pt x="3294" y="1154"/>
                  <a:pt x="1865" y="2168"/>
                </a:cubicBezTo>
                <a:cubicBezTo>
                  <a:pt x="710" y="2989"/>
                  <a:pt x="289" y="3874"/>
                  <a:pt x="418" y="5207"/>
                </a:cubicBezTo>
                <a:cubicBezTo>
                  <a:pt x="569" y="6762"/>
                  <a:pt x="561" y="9357"/>
                  <a:pt x="397" y="11815"/>
                </a:cubicBezTo>
                <a:cubicBezTo>
                  <a:pt x="102" y="16232"/>
                  <a:pt x="-58" y="20277"/>
                  <a:pt x="19" y="21253"/>
                </a:cubicBezTo>
                <a:lnTo>
                  <a:pt x="40" y="21566"/>
                </a:lnTo>
                <a:lnTo>
                  <a:pt x="21328" y="21566"/>
                </a:lnTo>
                <a:lnTo>
                  <a:pt x="21342" y="21312"/>
                </a:lnTo>
                <a:cubicBezTo>
                  <a:pt x="21450" y="18930"/>
                  <a:pt x="21422" y="17434"/>
                  <a:pt x="21271" y="17386"/>
                </a:cubicBezTo>
                <a:cubicBezTo>
                  <a:pt x="21168" y="17354"/>
                  <a:pt x="21199" y="17256"/>
                  <a:pt x="21342" y="17168"/>
                </a:cubicBezTo>
                <a:cubicBezTo>
                  <a:pt x="21485" y="17081"/>
                  <a:pt x="21542" y="16932"/>
                  <a:pt x="21471" y="16837"/>
                </a:cubicBezTo>
                <a:cubicBezTo>
                  <a:pt x="21399" y="16743"/>
                  <a:pt x="21334" y="14264"/>
                  <a:pt x="21321" y="11331"/>
                </a:cubicBezTo>
                <a:cubicBezTo>
                  <a:pt x="21308" y="8398"/>
                  <a:pt x="21212" y="5796"/>
                  <a:pt x="21107" y="5545"/>
                </a:cubicBezTo>
                <a:cubicBezTo>
                  <a:pt x="21003" y="5294"/>
                  <a:pt x="20808" y="4807"/>
                  <a:pt x="20673" y="4462"/>
                </a:cubicBezTo>
                <a:cubicBezTo>
                  <a:pt x="20406" y="3782"/>
                  <a:pt x="19093" y="2415"/>
                  <a:pt x="18185" y="1874"/>
                </a:cubicBezTo>
                <a:cubicBezTo>
                  <a:pt x="17229" y="1304"/>
                  <a:pt x="14003" y="270"/>
                  <a:pt x="13403" y="340"/>
                </a:cubicBezTo>
                <a:cubicBezTo>
                  <a:pt x="13298" y="353"/>
                  <a:pt x="13102" y="317"/>
                  <a:pt x="12961" y="260"/>
                </a:cubicBezTo>
                <a:cubicBezTo>
                  <a:pt x="12503" y="78"/>
                  <a:pt x="10329" y="-34"/>
                  <a:pt x="9099" y="1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8" name="Circle"/>
          <p:cNvSpPr/>
          <p:nvPr/>
        </p:nvSpPr>
        <p:spPr>
          <a:xfrm>
            <a:off x="12261722" y="1991509"/>
            <a:ext cx="1806796" cy="1806796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blurRad="76200" dir="18900000" rotWithShape="0">
              <a:srgbClr val="000000">
                <a:alpha val="8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Welding section"/>
          <p:cNvSpPr txBox="1"/>
          <p:nvPr/>
        </p:nvSpPr>
        <p:spPr>
          <a:xfrm>
            <a:off x="11654885" y="5041573"/>
            <a:ext cx="302046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t>Welding section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"/>
        <a:ea typeface="Helvetica"/>
        <a:cs typeface="Helvetica"/>
      </a:majorFont>
      <a:minorFont>
        <a:latin typeface="Helvetica"/>
        <a:ea typeface="Helvetica"/>
        <a:cs typeface="Helvetica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2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46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</Words>
  <Application>Microsoft Macintosh PowerPoint</Application>
  <PresentationFormat>Custom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Helvetica</vt:lpstr>
      <vt:lpstr>Helvetica Light</vt:lpstr>
      <vt:lpstr>Lucida Grande</vt:lpstr>
      <vt:lpstr>Gradient</vt:lpstr>
      <vt:lpstr>ASTROFLEX SPA</vt:lpstr>
      <vt:lpstr>FLEXIBLE HOSES</vt:lpstr>
      <vt:lpstr>BELLOWS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ASTROFLEX SPA</dc:title>
  <dc:subject/>
  <dc:creator/>
  <cp:keywords/>
  <dc:description/>
  <cp:lastModifiedBy>Andrea Castelli</cp:lastModifiedBy>
  <cp:revision>2</cp:revision>
  <dcterms:modified xsi:type="dcterms:W3CDTF">2018-09-07T15:30:03Z</dcterms:modified>
  <cp:category/>
</cp:coreProperties>
</file>