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710" r:id="rId4"/>
  </p:sldMasterIdLst>
  <p:notesMasterIdLst>
    <p:notesMasterId r:id="rId23"/>
  </p:notesMasterIdLst>
  <p:sldIdLst>
    <p:sldId id="256" r:id="rId5"/>
    <p:sldId id="422" r:id="rId6"/>
    <p:sldId id="279" r:id="rId7"/>
    <p:sldId id="260" r:id="rId8"/>
    <p:sldId id="261" r:id="rId9"/>
    <p:sldId id="262" r:id="rId10"/>
    <p:sldId id="266" r:id="rId11"/>
    <p:sldId id="289" r:id="rId12"/>
    <p:sldId id="830" r:id="rId13"/>
    <p:sldId id="290" r:id="rId14"/>
    <p:sldId id="843" r:id="rId15"/>
    <p:sldId id="293" r:id="rId16"/>
    <p:sldId id="832" r:id="rId17"/>
    <p:sldId id="268" r:id="rId18"/>
    <p:sldId id="274" r:id="rId19"/>
    <p:sldId id="276" r:id="rId20"/>
    <p:sldId id="277" r:id="rId21"/>
    <p:sldId id="286"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1"/>
    <p:restoredTop sz="85570"/>
  </p:normalViewPr>
  <p:slideViewPr>
    <p:cSldViewPr snapToGrid="0" snapToObjects="1">
      <p:cViewPr varScale="1">
        <p:scale>
          <a:sx n="61" d="100"/>
          <a:sy n="61" d="100"/>
        </p:scale>
        <p:origin x="1864" y="20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0349B39-E793-CC40-A333-C35A31BEFB22}" type="slidenum">
              <a:rPr kumimoji="0" lang="en-GB" sz="1200" b="1" i="0" u="none" strike="noStrike" kern="1200" cap="none" spc="0" normalizeH="0" baseline="0" noProof="0">
                <a:ln>
                  <a:noFill/>
                </a:ln>
                <a:solidFill>
                  <a:srgbClr val="000000"/>
                </a:solidFill>
                <a:effectLst/>
                <a:uLnTx/>
                <a:uFillTx/>
                <a:latin typeface="Arial" pitchFamily="-111" charset="0"/>
                <a:ea typeface="ＭＳ Ｐゴシック" pitchFamily="-111"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1" i="0" u="none" strike="noStrike" kern="1200" cap="none" spc="0" normalizeH="0" baseline="0" noProof="0" dirty="0">
              <a:ln>
                <a:noFill/>
              </a:ln>
              <a:solidFill>
                <a:srgbClr val="000000"/>
              </a:solidFill>
              <a:effectLst/>
              <a:uLnTx/>
              <a:uFillTx/>
              <a:latin typeface="Arial" pitchFamily="-111" charset="0"/>
              <a:ea typeface="ＭＳ Ｐゴシック" pitchFamily="-111" charset="-128"/>
            </a:endParaRPr>
          </a:p>
        </p:txBody>
      </p:sp>
      <p:sp>
        <p:nvSpPr>
          <p:cNvPr id="17411" name="Rectangle 7"/>
          <p:cNvSpPr txBox="1">
            <a:spLocks noGrp="1" noChangeArrowheads="1"/>
          </p:cNvSpPr>
          <p:nvPr/>
        </p:nvSpPr>
        <p:spPr bwMode="auto">
          <a:xfrm>
            <a:off x="3852016" y="9431814"/>
            <a:ext cx="2945659" cy="496411"/>
          </a:xfrm>
          <a:prstGeom prst="rect">
            <a:avLst/>
          </a:prstGeom>
          <a:noFill/>
          <a:ln w="9525">
            <a:noFill/>
            <a:miter lim="800000"/>
            <a:headEnd/>
            <a:tailEnd/>
          </a:ln>
        </p:spPr>
        <p:txBody>
          <a:bodyPr anchor="b">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ABDDD2-2266-1E4D-AD49-39AAE94C9749}" type="slidenum">
              <a:rPr kumimoji="0" lang="en-GB"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
        <p:nvSpPr>
          <p:cNvPr id="17412" name="Rectangle 2"/>
          <p:cNvSpPr>
            <a:spLocks noGrp="1" noRot="1" noChangeAspect="1" noChangeArrowheads="1" noTextEdit="1"/>
          </p:cNvSpPr>
          <p:nvPr>
            <p:ph type="sldImg"/>
          </p:nvPr>
        </p:nvSpPr>
        <p:spPr>
          <a:solidFill>
            <a:srgbClr val="FFFFFF"/>
          </a:solidFill>
          <a:ln/>
        </p:spPr>
      </p:sp>
      <p:sp>
        <p:nvSpPr>
          <p:cNvPr id="17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84916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CERN’s mission extends beyond science: it also aims to advance the frontiers of technology, to train the next generation of scientists and to bring nations together. The transfer of CERN technologies and know-how to society – grouped under the concept of Knowledge Transfer – is an integral part of each of these activities.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dirty="0"/>
              <a:t>Example 1 - </a:t>
            </a:r>
            <a:r>
              <a:rPr dirty="0" err="1"/>
              <a:t>Medtech</a:t>
            </a:r>
            <a:endParaRPr dirty="0"/>
          </a:p>
          <a:p>
            <a:r>
              <a:rPr dirty="0"/>
              <a:t>CERN experts train Sanofi in machine learning - potential application in their vaccine production </a:t>
            </a:r>
          </a:p>
          <a:p>
            <a:r>
              <a:rPr dirty="0"/>
              <a:t>Training was in 2017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#EuropeForCulture = because 2018 is the European Year for Cultural Heritage. </a:t>
            </a:r>
          </a:p>
          <a:p>
            <a:endParaRPr/>
          </a:p>
          <a:p>
            <a:r>
              <a:t>Note: Cultural Heritage is defined as: “Cultural heritage takes many forms: from the tangible legacy of monuments, artwork and books, to digital resources, either newly created or used to ensure cultural preservation. The concept also includes intangible (such as language and oral traditions) and natural elements (such as flora and fauna). This heritage may seem remotely connected to CERN's technological advances, yet the opposite is true: in 2018, several projects related to art restoration and digital preservation are using CERN technology.”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67785E5-0F1D-4F68-9E58-1244B824460A}" type="slidenum">
              <a:rPr lang="en-US" smtClean="0">
                <a:solidFill>
                  <a:prstClr val="black"/>
                </a:solidFill>
                <a:latin typeface="Calibri"/>
                <a:ea typeface=""/>
                <a:cs typeface=""/>
              </a:rPr>
              <a:pPr/>
              <a:t>10</a:t>
            </a:fld>
            <a:endParaRPr lang="en-US">
              <a:solidFill>
                <a:prstClr val="black"/>
              </a:solidFill>
              <a:latin typeface="Calibri"/>
              <a:ea typeface=""/>
              <a:cs typeface=""/>
            </a:endParaRPr>
          </a:p>
        </p:txBody>
      </p:sp>
    </p:spTree>
    <p:extLst>
      <p:ext uri="{BB962C8B-B14F-4D97-AF65-F5344CB8AC3E}">
        <p14:creationId xmlns:p14="http://schemas.microsoft.com/office/powerpoint/2010/main" val="1286193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13</a:t>
            </a:fld>
            <a:endParaRPr lang="en-GB"/>
          </a:p>
        </p:txBody>
      </p:sp>
    </p:spTree>
    <p:extLst>
      <p:ext uri="{BB962C8B-B14F-4D97-AF65-F5344CB8AC3E}">
        <p14:creationId xmlns:p14="http://schemas.microsoft.com/office/powerpoint/2010/main" val="3054950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This slide needs to be updated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74382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Stats = currently 23 start-ups using CERN technology. </a:t>
            </a:r>
          </a:p>
          <a:p>
            <a:r>
              <a:t>Fields from medtech to aersopace, and from industry 4.0 to cultural heritage.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203401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endParaRPr lang="en-US"/>
          </a:p>
        </p:txBody>
      </p:sp>
      <p:sp>
        <p:nvSpPr>
          <p:cNvPr id="3" name="Content Placeholder 2"/>
          <p:cNvSpPr>
            <a:spLocks noGrp="1"/>
          </p:cNvSpPr>
          <p:nvPr>
            <p:ph idx="1"/>
          </p:nvPr>
        </p:nvSpPr>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4" name="Date Placeholder 3"/>
          <p:cNvSpPr>
            <a:spLocks noGrp="1"/>
          </p:cNvSpPr>
          <p:nvPr>
            <p:ph type="dt" sz="half" idx="10"/>
          </p:nvPr>
        </p:nvSpPr>
        <p:spPr>
          <a:xfrm>
            <a:off x="650240" y="9040143"/>
            <a:ext cx="3034453" cy="519289"/>
          </a:xfrm>
          <a:prstGeom prst="rect">
            <a:avLst/>
          </a:prstGeom>
        </p:spPr>
        <p:txBody>
          <a:bodyPr/>
          <a:lstStyle/>
          <a:p>
            <a:pPr algn="l" defTabSz="1300460" hangingPunct="1"/>
            <a:fld id="{1C475BC2-786B-494C-BCAB-2D78D6896E83}" type="datetimeFigureOut">
              <a:rPr lang="en-US" sz="2560" kern="1200" smtClean="0">
                <a:solidFill>
                  <a:srgbClr val="0C377B"/>
                </a:solidFill>
                <a:latin typeface="Arial"/>
                <a:ea typeface=""/>
                <a:cs typeface=""/>
              </a:rPr>
              <a:pPr algn="l" defTabSz="1300460" hangingPunct="1"/>
              <a:t>9/19/18</a:t>
            </a:fld>
            <a:endParaRPr lang="en-US" sz="2560" kern="1200">
              <a:solidFill>
                <a:srgbClr val="0C377B"/>
              </a:solidFill>
              <a:latin typeface="Arial"/>
              <a:ea typeface=""/>
              <a:cs typeface=""/>
            </a:endParaRPr>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pPr algn="l" defTabSz="1300460" hangingPunct="1"/>
            <a:endParaRPr lang="en-US" sz="2560" kern="1200">
              <a:solidFill>
                <a:srgbClr val="0C377B"/>
              </a:solidFill>
              <a:latin typeface="Arial"/>
              <a:ea typeface=""/>
              <a:cs typeface=""/>
            </a:endParaRPr>
          </a:p>
        </p:txBody>
      </p:sp>
      <p:sp>
        <p:nvSpPr>
          <p:cNvPr id="6" name="Slide Number Placeholder 5"/>
          <p:cNvSpPr>
            <a:spLocks noGrp="1"/>
          </p:cNvSpPr>
          <p:nvPr>
            <p:ph type="sldNum" sz="quarter" idx="12"/>
          </p:nvPr>
        </p:nvSpPr>
        <p:spPr>
          <a:xfrm>
            <a:off x="9320107" y="9040143"/>
            <a:ext cx="3034453" cy="519289"/>
          </a:xfrm>
          <a:prstGeom prst="rect">
            <a:avLst/>
          </a:prstGeom>
        </p:spPr>
        <p:txBody>
          <a:bodyPr/>
          <a:lstStyle/>
          <a:p>
            <a:pPr algn="l" defTabSz="1300460" hangingPunct="1"/>
            <a:fld id="{DC6E0503-7650-D648-8E83-B54CC6614D10}" type="slidenum">
              <a:rPr lang="en-US" sz="2560" kern="1200" smtClean="0">
                <a:solidFill>
                  <a:srgbClr val="0C377B"/>
                </a:solidFill>
                <a:latin typeface="Arial"/>
                <a:ea typeface=""/>
                <a:cs typeface=""/>
              </a:rPr>
              <a:pPr algn="l" defTabSz="1300460" hangingPunct="1"/>
              <a:t>‹#›</a:t>
            </a:fld>
            <a:endParaRPr lang="en-US" sz="2560" kern="1200">
              <a:solidFill>
                <a:srgbClr val="0C377B"/>
              </a:solidFill>
              <a:latin typeface="Arial"/>
              <a:ea typeface=""/>
              <a:cs typeface=""/>
            </a:endParaRPr>
          </a:p>
        </p:txBody>
      </p:sp>
    </p:spTree>
    <p:extLst>
      <p:ext uri="{BB962C8B-B14F-4D97-AF65-F5344CB8AC3E}">
        <p14:creationId xmlns:p14="http://schemas.microsoft.com/office/powerpoint/2010/main" val="390624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872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Tree>
    <p:extLst>
      <p:ext uri="{BB962C8B-B14F-4D97-AF65-F5344CB8AC3E}">
        <p14:creationId xmlns:p14="http://schemas.microsoft.com/office/powerpoint/2010/main" val="17518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98223" y="1842347"/>
            <a:ext cx="5418667" cy="682752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933637" y="1842347"/>
            <a:ext cx="5420924" cy="682752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4376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4973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57364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456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lstStyle>
            <a:lvl1pPr algn="l">
              <a:defRPr sz="2844" b="1"/>
            </a:lvl1pPr>
          </a:lstStyle>
          <a:p>
            <a:r>
              <a:rPr lang="en-US"/>
              <a:t>Click to edit Master title style</a:t>
            </a:r>
            <a:endParaRPr lang="en-GB"/>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Tree>
    <p:extLst>
      <p:ext uri="{BB962C8B-B14F-4D97-AF65-F5344CB8AC3E}">
        <p14:creationId xmlns:p14="http://schemas.microsoft.com/office/powerpoint/2010/main" val="178803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lstStyle>
            <a:lvl1pPr algn="l">
              <a:defRPr sz="2844" b="1"/>
            </a:lvl1pPr>
          </a:lstStyle>
          <a:p>
            <a:r>
              <a:rPr lang="en-US"/>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GB"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Tree>
    <p:extLst>
      <p:ext uri="{BB962C8B-B14F-4D97-AF65-F5344CB8AC3E}">
        <p14:creationId xmlns:p14="http://schemas.microsoft.com/office/powerpoint/2010/main" val="3827026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0193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7494" y="216747"/>
            <a:ext cx="2777067" cy="845312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39521" y="216747"/>
            <a:ext cx="8121226" cy="84531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80839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50240" y="9040143"/>
            <a:ext cx="3034453" cy="519289"/>
          </a:xfrm>
          <a:prstGeom prst="rect">
            <a:avLst/>
          </a:prstGeom>
        </p:spPr>
        <p:txBody>
          <a:bodyPr/>
          <a:lstStyle/>
          <a:p>
            <a:fld id="{BAFA8C01-0A37-2448-9BA5-7289468EE6BE}" type="datetimeFigureOut">
              <a:rPr lang="en-US" smtClean="0"/>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3B2E-1C2D-D240-9120-9C4B082A013B}" type="slidenum">
              <a:rPr lang="en-US" smtClean="0"/>
              <a:t>‹#›</a:t>
            </a:fld>
            <a:endParaRPr lang="en-US"/>
          </a:p>
        </p:txBody>
      </p:sp>
    </p:spTree>
    <p:extLst>
      <p:ext uri="{BB962C8B-B14F-4D97-AF65-F5344CB8AC3E}">
        <p14:creationId xmlns:p14="http://schemas.microsoft.com/office/powerpoint/2010/main" val="2338931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791914" y="4266589"/>
            <a:ext cx="1568137" cy="1552377"/>
          </a:xfrm>
          <a:prstGeom prst="rect">
            <a:avLst/>
          </a:prstGeom>
        </p:spPr>
      </p:pic>
    </p:spTree>
    <p:extLst>
      <p:ext uri="{BB962C8B-B14F-4D97-AF65-F5344CB8AC3E}">
        <p14:creationId xmlns:p14="http://schemas.microsoft.com/office/powerpoint/2010/main" val="205509194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rotWithShape="1">
          <a:blip r:embed="rId2" cstate="email">
            <a:extLst>
              <a:ext uri="{28A0092B-C50C-407E-A947-70E740481C1C}">
                <a14:useLocalDpi xmlns:a14="http://schemas.microsoft.com/office/drawing/2010/main" val="0"/>
              </a:ext>
            </a:extLst>
          </a:blip>
          <a:srcRect b="20506"/>
          <a:stretch/>
        </p:blipFill>
        <p:spPr>
          <a:xfrm>
            <a:off x="5652753" y="4093539"/>
            <a:ext cx="1737879" cy="1730718"/>
          </a:xfrm>
          <a:prstGeom prst="rect">
            <a:avLst/>
          </a:prstGeom>
        </p:spPr>
      </p:pic>
      <p:sp>
        <p:nvSpPr>
          <p:cNvPr id="4" name="TextBox 3"/>
          <p:cNvSpPr txBox="1"/>
          <p:nvPr userDrawn="1"/>
        </p:nvSpPr>
        <p:spPr>
          <a:xfrm>
            <a:off x="4404279" y="6250421"/>
            <a:ext cx="4035079" cy="486287"/>
          </a:xfrm>
          <a:prstGeom prst="rect">
            <a:avLst/>
          </a:prstGeom>
          <a:noFill/>
        </p:spPr>
        <p:txBody>
          <a:bodyPr wrap="none" rtlCol="0">
            <a:spAutoFit/>
          </a:bodyPr>
          <a:lstStyle/>
          <a:p>
            <a:pPr algn="l" defTabSz="1300460" hangingPunct="1"/>
            <a:r>
              <a:rPr lang="en-US" sz="2560" kern="1200" dirty="0" err="1">
                <a:solidFill>
                  <a:srgbClr val="0C377B"/>
                </a:solidFill>
                <a:latin typeface="Arial"/>
                <a:ea typeface=""/>
                <a:cs typeface=""/>
              </a:rPr>
              <a:t>cern.ch</a:t>
            </a:r>
            <a:r>
              <a:rPr lang="en-US" sz="2560" kern="1200" dirty="0">
                <a:solidFill>
                  <a:srgbClr val="0C377B"/>
                </a:solidFill>
                <a:latin typeface="Arial"/>
                <a:ea typeface=""/>
                <a:cs typeface=""/>
              </a:rPr>
              <a:t>/</a:t>
            </a:r>
            <a:r>
              <a:rPr lang="en-US" sz="2560" kern="1200" dirty="0" err="1">
                <a:solidFill>
                  <a:srgbClr val="0C377B"/>
                </a:solidFill>
                <a:latin typeface="Arial"/>
                <a:ea typeface=""/>
                <a:cs typeface=""/>
              </a:rPr>
              <a:t>knowledgetransfer</a:t>
            </a:r>
            <a:endParaRPr lang="en-US" sz="2560" kern="1200" dirty="0">
              <a:solidFill>
                <a:srgbClr val="0C377B"/>
              </a:solidFill>
              <a:latin typeface="Arial"/>
              <a:ea typeface=""/>
              <a:cs typeface=""/>
            </a:endParaRPr>
          </a:p>
        </p:txBody>
      </p:sp>
    </p:spTree>
    <p:extLst>
      <p:ext uri="{BB962C8B-B14F-4D97-AF65-F5344CB8AC3E}">
        <p14:creationId xmlns:p14="http://schemas.microsoft.com/office/powerpoint/2010/main" val="393975534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1661462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14116" y="3578053"/>
            <a:ext cx="11756066" cy="2597494"/>
          </a:xfrm>
        </p:spPr>
        <p:txBody>
          <a:bodyPr tIns="0" bIns="0" anchor="t"/>
          <a:lstStyle>
            <a:lvl1pPr algn="l">
              <a:buNone/>
              <a:defRPr kumimoji="0" lang="en-US" sz="6542"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a:t>Click to edit Master title style</a:t>
            </a:r>
            <a:endParaRPr kumimoji="0" lang="en-US" dirty="0"/>
          </a:p>
        </p:txBody>
      </p:sp>
      <p:sp>
        <p:nvSpPr>
          <p:cNvPr id="3" name="Espace réservé du texte 2"/>
          <p:cNvSpPr>
            <a:spLocks noGrp="1"/>
          </p:cNvSpPr>
          <p:nvPr>
            <p:ph type="body" idx="1"/>
          </p:nvPr>
        </p:nvSpPr>
        <p:spPr>
          <a:xfrm>
            <a:off x="614116" y="1891369"/>
            <a:ext cx="9428480" cy="1517067"/>
          </a:xfrm>
        </p:spPr>
        <p:txBody>
          <a:bodyPr lIns="45720" tIns="0" rIns="45720" bIns="0" anchor="b"/>
          <a:lstStyle>
            <a:lvl1pPr marL="0" indent="0" algn="l">
              <a:buNone/>
              <a:defRPr sz="2844">
                <a:solidFill>
                  <a:schemeClr val="tx1"/>
                </a:solidFill>
                <a:effectLst/>
              </a:defRPr>
            </a:lvl1pPr>
            <a:lvl2pPr>
              <a:buNone/>
              <a:defRPr sz="2560">
                <a:solidFill>
                  <a:schemeClr val="tx1">
                    <a:tint val="75000"/>
                  </a:schemeClr>
                </a:solidFill>
              </a:defRPr>
            </a:lvl2pPr>
            <a:lvl3pPr>
              <a:buNone/>
              <a:defRPr sz="2276">
                <a:solidFill>
                  <a:schemeClr val="tx1">
                    <a:tint val="75000"/>
                  </a:schemeClr>
                </a:solidFill>
              </a:defRPr>
            </a:lvl3pPr>
            <a:lvl4pPr>
              <a:buNone/>
              <a:defRPr sz="1991">
                <a:solidFill>
                  <a:schemeClr val="tx1">
                    <a:tint val="75000"/>
                  </a:schemeClr>
                </a:solidFill>
              </a:defRPr>
            </a:lvl4pPr>
            <a:lvl5pPr>
              <a:buNone/>
              <a:defRPr sz="1991">
                <a:solidFill>
                  <a:schemeClr val="tx1">
                    <a:tint val="75000"/>
                  </a:schemeClr>
                </a:solidFill>
              </a:defRPr>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319212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50240" y="390596"/>
            <a:ext cx="10620587" cy="1625600"/>
          </a:xfrm>
        </p:spPr>
        <p:txBody>
          <a:bodyPr/>
          <a:lstStyle/>
          <a:p>
            <a:r>
              <a:rPr kumimoji="0" lang="en-US"/>
              <a:t>Click to edit Master title style</a:t>
            </a:r>
          </a:p>
        </p:txBody>
      </p:sp>
      <p:sp>
        <p:nvSpPr>
          <p:cNvPr id="3" name="Espace réservé du contenu 2"/>
          <p:cNvSpPr>
            <a:spLocks noGrp="1"/>
          </p:cNvSpPr>
          <p:nvPr>
            <p:ph sz="half" idx="1"/>
          </p:nvPr>
        </p:nvSpPr>
        <p:spPr>
          <a:xfrm>
            <a:off x="650240" y="2275841"/>
            <a:ext cx="5201920" cy="6436925"/>
          </a:xfrm>
        </p:spPr>
        <p:txBody>
          <a:bodyPr/>
          <a:lstStyle>
            <a:lvl1pPr>
              <a:defRPr sz="3698"/>
            </a:lvl1pPr>
            <a:lvl2pPr>
              <a:defRPr sz="3129"/>
            </a:lvl2pPr>
            <a:lvl3pPr>
              <a:defRPr sz="2844"/>
            </a:lvl3pPr>
            <a:lvl4pPr>
              <a:defRPr sz="2560"/>
            </a:lvl4pPr>
            <a:lvl5pPr>
              <a:defRPr sz="256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Espace réservé du contenu 3"/>
          <p:cNvSpPr>
            <a:spLocks noGrp="1"/>
          </p:cNvSpPr>
          <p:nvPr>
            <p:ph sz="half" idx="2"/>
          </p:nvPr>
        </p:nvSpPr>
        <p:spPr>
          <a:xfrm>
            <a:off x="6068907" y="2275841"/>
            <a:ext cx="5201920" cy="6436925"/>
          </a:xfrm>
        </p:spPr>
        <p:txBody>
          <a:bodyPr/>
          <a:lstStyle>
            <a:lvl1pPr>
              <a:defRPr sz="3698"/>
            </a:lvl1pPr>
            <a:lvl2pPr>
              <a:defRPr sz="3129"/>
            </a:lvl2pPr>
            <a:lvl3pPr>
              <a:defRPr sz="2844"/>
            </a:lvl3pPr>
            <a:lvl4pPr>
              <a:defRPr sz="2560"/>
            </a:lvl4pPr>
            <a:lvl5pPr>
              <a:defRPr sz="256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334774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240" y="388338"/>
            <a:ext cx="11704320" cy="1271434"/>
          </a:xfrm>
        </p:spPr>
        <p:txBody>
          <a:bodyPr anchor="ctr"/>
          <a:lstStyle>
            <a:lvl1pPr>
              <a:defRPr/>
            </a:lvl1pPr>
          </a:lstStyle>
          <a:p>
            <a:r>
              <a:rPr kumimoji="0" lang="en-US"/>
              <a:t>Click to edit Master title style</a:t>
            </a:r>
          </a:p>
        </p:txBody>
      </p:sp>
      <p:sp>
        <p:nvSpPr>
          <p:cNvPr id="3" name="Espace réservé du texte 2"/>
          <p:cNvSpPr>
            <a:spLocks noGrp="1"/>
          </p:cNvSpPr>
          <p:nvPr>
            <p:ph type="body" idx="1"/>
          </p:nvPr>
        </p:nvSpPr>
        <p:spPr>
          <a:xfrm>
            <a:off x="650240" y="7256131"/>
            <a:ext cx="5746045" cy="1192107"/>
          </a:xfrm>
        </p:spPr>
        <p:txBody>
          <a:bodyPr anchor="t"/>
          <a:lstStyle>
            <a:lvl1pPr marL="0" indent="0">
              <a:buNone/>
              <a:defRPr sz="3413" b="1">
                <a:solidFill>
                  <a:schemeClr val="tx1"/>
                </a:solidFill>
              </a:defRPr>
            </a:lvl1pPr>
            <a:lvl2pPr>
              <a:buNone/>
              <a:defRPr sz="2844" b="1"/>
            </a:lvl2pPr>
            <a:lvl3pPr>
              <a:buNone/>
              <a:defRPr sz="2560" b="1"/>
            </a:lvl3pPr>
            <a:lvl4pPr>
              <a:buNone/>
              <a:defRPr sz="2276" b="1"/>
            </a:lvl4pPr>
            <a:lvl5pPr>
              <a:buNone/>
              <a:defRPr sz="2276" b="1"/>
            </a:lvl5pPr>
          </a:lstStyle>
          <a:p>
            <a:pPr lvl="0" eaLnBrk="1" latinLnBrk="0" hangingPunct="1"/>
            <a:r>
              <a:rPr kumimoji="0" lang="en-US"/>
              <a:t>Click to edit Master text styles</a:t>
            </a:r>
          </a:p>
        </p:txBody>
      </p:sp>
      <p:sp>
        <p:nvSpPr>
          <p:cNvPr id="4" name="Espace réservé du texte 3"/>
          <p:cNvSpPr>
            <a:spLocks noGrp="1"/>
          </p:cNvSpPr>
          <p:nvPr>
            <p:ph type="body" sz="half" idx="3"/>
          </p:nvPr>
        </p:nvSpPr>
        <p:spPr>
          <a:xfrm>
            <a:off x="6606259" y="7256131"/>
            <a:ext cx="5748302" cy="1192107"/>
          </a:xfrm>
        </p:spPr>
        <p:txBody>
          <a:bodyPr anchor="t"/>
          <a:lstStyle>
            <a:lvl1pPr marL="0" indent="0">
              <a:buNone/>
              <a:defRPr sz="3413" b="1">
                <a:solidFill>
                  <a:schemeClr val="tx1"/>
                </a:solidFill>
              </a:defRPr>
            </a:lvl1pPr>
            <a:lvl2pPr>
              <a:buNone/>
              <a:defRPr sz="2844" b="1"/>
            </a:lvl2pPr>
            <a:lvl3pPr>
              <a:buNone/>
              <a:defRPr sz="2560" b="1"/>
            </a:lvl3pPr>
            <a:lvl4pPr>
              <a:buNone/>
              <a:defRPr sz="2276" b="1"/>
            </a:lvl4pPr>
            <a:lvl5pPr>
              <a:buNone/>
              <a:defRPr sz="2276" b="1"/>
            </a:lvl5pPr>
          </a:lstStyle>
          <a:p>
            <a:pPr lvl="0" eaLnBrk="1" latinLnBrk="0" hangingPunct="1"/>
            <a:r>
              <a:rPr kumimoji="0" lang="en-US"/>
              <a:t>Click to edit Master text styles</a:t>
            </a:r>
          </a:p>
        </p:txBody>
      </p:sp>
      <p:sp>
        <p:nvSpPr>
          <p:cNvPr id="5" name="Espace réservé du contenu 4"/>
          <p:cNvSpPr>
            <a:spLocks noGrp="1"/>
          </p:cNvSpPr>
          <p:nvPr>
            <p:ph sz="quarter" idx="2"/>
          </p:nvPr>
        </p:nvSpPr>
        <p:spPr>
          <a:xfrm>
            <a:off x="650240" y="1805906"/>
            <a:ext cx="5746045" cy="5243243"/>
          </a:xfrm>
        </p:spPr>
        <p:txBody>
          <a:bodyPr/>
          <a:lstStyle>
            <a:lvl1pPr>
              <a:defRPr sz="3413"/>
            </a:lvl1pPr>
            <a:lvl2pPr>
              <a:defRPr sz="2844"/>
            </a:lvl2pPr>
            <a:lvl3pPr>
              <a:defRPr sz="2560"/>
            </a:lvl3pPr>
            <a:lvl4pPr>
              <a:defRPr sz="2276"/>
            </a:lvl4pPr>
            <a:lvl5pPr>
              <a:defRPr sz="2276"/>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Espace réservé du contenu 5"/>
          <p:cNvSpPr>
            <a:spLocks noGrp="1"/>
          </p:cNvSpPr>
          <p:nvPr>
            <p:ph sz="quarter" idx="4"/>
          </p:nvPr>
        </p:nvSpPr>
        <p:spPr>
          <a:xfrm>
            <a:off x="6606259" y="1805906"/>
            <a:ext cx="5748302" cy="5243243"/>
          </a:xfrm>
        </p:spPr>
        <p:txBody>
          <a:bodyPr/>
          <a:lstStyle>
            <a:lvl1pPr>
              <a:defRPr sz="3413"/>
            </a:lvl1pPr>
            <a:lvl2pPr>
              <a:defRPr sz="2844"/>
            </a:lvl2pPr>
            <a:lvl3pPr>
              <a:defRPr sz="2560"/>
            </a:lvl3pPr>
            <a:lvl4pPr>
              <a:defRPr sz="2276"/>
            </a:lvl4pPr>
            <a:lvl5pPr>
              <a:defRPr sz="2276"/>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330529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50240" y="390144"/>
            <a:ext cx="10624922" cy="1625600"/>
          </a:xfrm>
        </p:spPr>
        <p:txBody>
          <a:bodyPr anchor="ctr"/>
          <a:lstStyle>
            <a:lvl1pPr algn="l">
              <a:defRPr sz="6542"/>
            </a:lvl1pPr>
          </a:lstStyle>
          <a:p>
            <a:r>
              <a:rPr kumimoji="0" lang="en-US"/>
              <a:t>Click to edit Master title style</a:t>
            </a:r>
          </a:p>
        </p:txBody>
      </p:sp>
      <p:sp>
        <p:nvSpPr>
          <p:cNvPr id="3"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2126255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2765259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240" y="1686084"/>
            <a:ext cx="4551680" cy="1038578"/>
          </a:xfrm>
        </p:spPr>
        <p:txBody>
          <a:bodyPr tIns="0" bIns="0" anchor="t"/>
          <a:lstStyle>
            <a:lvl1pPr algn="l">
              <a:buNone/>
              <a:defRPr sz="2560" b="1">
                <a:solidFill>
                  <a:schemeClr val="tx1"/>
                </a:solidFill>
              </a:defRPr>
            </a:lvl1pPr>
          </a:lstStyle>
          <a:p>
            <a:r>
              <a:rPr kumimoji="0" lang="en-US"/>
              <a:t>Click to edit Master title style</a:t>
            </a:r>
            <a:endParaRPr kumimoji="0" lang="en-US" dirty="0"/>
          </a:p>
        </p:txBody>
      </p:sp>
      <p:sp>
        <p:nvSpPr>
          <p:cNvPr id="3" name="Espace réservé du texte 2"/>
          <p:cNvSpPr>
            <a:spLocks noGrp="1"/>
          </p:cNvSpPr>
          <p:nvPr>
            <p:ph type="body" idx="2"/>
          </p:nvPr>
        </p:nvSpPr>
        <p:spPr>
          <a:xfrm>
            <a:off x="650240" y="304959"/>
            <a:ext cx="3901440" cy="1300480"/>
          </a:xfrm>
        </p:spPr>
        <p:txBody>
          <a:bodyPr lIns="45720" tIns="0" rIns="45720" bIns="0" anchor="b"/>
          <a:lstStyle>
            <a:lvl1pPr marL="0" indent="0" algn="l">
              <a:buNone/>
              <a:defRPr sz="1991"/>
            </a:lvl1pPr>
            <a:lvl2pPr>
              <a:buNone/>
              <a:defRPr sz="1707"/>
            </a:lvl2pPr>
            <a:lvl3pPr>
              <a:buNone/>
              <a:defRPr sz="1422"/>
            </a:lvl3pPr>
            <a:lvl4pPr>
              <a:buNone/>
              <a:defRPr sz="1280"/>
            </a:lvl4pPr>
            <a:lvl5pPr>
              <a:buNone/>
              <a:defRPr sz="1280"/>
            </a:lvl5pPr>
          </a:lstStyle>
          <a:p>
            <a:pPr lvl="0" eaLnBrk="1" latinLnBrk="0" hangingPunct="1"/>
            <a:r>
              <a:rPr kumimoji="0" lang="en-US"/>
              <a:t>Click to edit Master text styles</a:t>
            </a:r>
          </a:p>
        </p:txBody>
      </p:sp>
      <p:sp>
        <p:nvSpPr>
          <p:cNvPr id="4" name="Espace réservé du contenu 3"/>
          <p:cNvSpPr>
            <a:spLocks noGrp="1"/>
          </p:cNvSpPr>
          <p:nvPr>
            <p:ph sz="half" idx="1"/>
          </p:nvPr>
        </p:nvSpPr>
        <p:spPr>
          <a:xfrm>
            <a:off x="650240" y="2817707"/>
            <a:ext cx="10078720" cy="5418667"/>
          </a:xfrm>
        </p:spPr>
        <p:txBody>
          <a:bodyPr/>
          <a:lstStyle>
            <a:lvl1pPr>
              <a:defRPr sz="3982"/>
            </a:lvl1pPr>
            <a:lvl2pPr>
              <a:defRPr sz="3413"/>
            </a:lvl2pPr>
            <a:lvl3pPr>
              <a:defRPr sz="3129"/>
            </a:lvl3pPr>
            <a:lvl4pPr>
              <a:defRPr sz="2844"/>
            </a:lvl4pPr>
            <a:lvl5pPr>
              <a:defRPr sz="2844"/>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2763810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902908" y="2425897"/>
            <a:ext cx="4343279" cy="1783194"/>
          </a:xfrm>
        </p:spPr>
        <p:txBody>
          <a:bodyPr anchor="b"/>
          <a:lstStyle>
            <a:lvl1pPr algn="l">
              <a:buNone/>
              <a:defRPr sz="3129" b="1">
                <a:solidFill>
                  <a:schemeClr val="tx1"/>
                </a:solidFill>
              </a:defRPr>
            </a:lvl1pPr>
          </a:lstStyle>
          <a:p>
            <a:r>
              <a:rPr kumimoji="0" lang="en-US"/>
              <a:t>Click to edit Master title style</a:t>
            </a:r>
          </a:p>
        </p:txBody>
      </p:sp>
      <p:sp>
        <p:nvSpPr>
          <p:cNvPr id="3" name="Espace réservé pour une image  2"/>
          <p:cNvSpPr>
            <a:spLocks noGrp="1"/>
          </p:cNvSpPr>
          <p:nvPr>
            <p:ph type="pic" idx="1"/>
          </p:nvPr>
        </p:nvSpPr>
        <p:spPr>
          <a:xfrm>
            <a:off x="794733" y="1140902"/>
            <a:ext cx="6769087" cy="6769087"/>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4551"/>
            </a:lvl1pPr>
          </a:lstStyle>
          <a:p>
            <a:r>
              <a:rPr kumimoji="0" lang="en-US"/>
              <a:t>Drag picture to placeholder or click icon to add</a:t>
            </a:r>
            <a:endParaRPr kumimoji="0" lang="en-US" dirty="0"/>
          </a:p>
        </p:txBody>
      </p:sp>
      <p:sp>
        <p:nvSpPr>
          <p:cNvPr id="4" name="Espace réservé du texte 3"/>
          <p:cNvSpPr>
            <a:spLocks noGrp="1"/>
          </p:cNvSpPr>
          <p:nvPr>
            <p:ph type="body" sz="half" idx="2"/>
          </p:nvPr>
        </p:nvSpPr>
        <p:spPr>
          <a:xfrm>
            <a:off x="7902911" y="4264910"/>
            <a:ext cx="4343276" cy="3788063"/>
          </a:xfrm>
        </p:spPr>
        <p:txBody>
          <a:bodyPr lIns="45720" rIns="45720"/>
          <a:lstStyle>
            <a:lvl1pPr marL="0" indent="0">
              <a:buFontTx/>
              <a:buNone/>
              <a:defRPr sz="1707"/>
            </a:lvl1pPr>
            <a:lvl2pPr>
              <a:buFontTx/>
              <a:buNone/>
              <a:defRPr sz="1707"/>
            </a:lvl2pPr>
            <a:lvl3pPr>
              <a:buFontTx/>
              <a:buNone/>
              <a:defRPr sz="1422"/>
            </a:lvl3pPr>
            <a:lvl4pPr>
              <a:buFontTx/>
              <a:buNone/>
              <a:defRPr sz="1280"/>
            </a:lvl4pPr>
            <a:lvl5pPr>
              <a:buFontTx/>
              <a:buNone/>
              <a:defRPr sz="1280"/>
            </a:lvl5pPr>
          </a:lstStyle>
          <a:p>
            <a:pPr lvl="0" eaLnBrk="1" latinLnBrk="0" hangingPunct="1"/>
            <a:r>
              <a:rPr kumimoji="0" lang="en-US"/>
              <a:t>Click to edit Master text styles</a:t>
            </a:r>
          </a:p>
        </p:txBody>
      </p:sp>
      <p:sp>
        <p:nvSpPr>
          <p:cNvPr id="5"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1778229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a:t>Click to edit Master title style</a:t>
            </a:r>
          </a:p>
        </p:txBody>
      </p:sp>
      <p:sp>
        <p:nvSpPr>
          <p:cNvPr id="3" name="Espace réservé du texte vertical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477792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480" y="390597"/>
            <a:ext cx="2926080" cy="8322169"/>
          </a:xfrm>
        </p:spPr>
        <p:txBody>
          <a:bodyPr vert="eaVert"/>
          <a:lstStyle/>
          <a:p>
            <a:r>
              <a:rPr kumimoji="0" lang="en-US"/>
              <a:t>Click to edit Master title style</a:t>
            </a:r>
          </a:p>
        </p:txBody>
      </p:sp>
      <p:sp>
        <p:nvSpPr>
          <p:cNvPr id="3" name="Espace réservé du texte vertical 2"/>
          <p:cNvSpPr>
            <a:spLocks noGrp="1"/>
          </p:cNvSpPr>
          <p:nvPr>
            <p:ph type="body" orient="vert" idx="1"/>
          </p:nvPr>
        </p:nvSpPr>
        <p:spPr>
          <a:xfrm>
            <a:off x="650240" y="390597"/>
            <a:ext cx="8561493" cy="8322169"/>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2988496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83580" y="3844671"/>
            <a:ext cx="1667492" cy="2086458"/>
          </a:xfrm>
          <a:prstGeom prst="rect">
            <a:avLst/>
          </a:prstGeom>
        </p:spPr>
      </p:pic>
    </p:spTree>
    <p:extLst>
      <p:ext uri="{BB962C8B-B14F-4D97-AF65-F5344CB8AC3E}">
        <p14:creationId xmlns:p14="http://schemas.microsoft.com/office/powerpoint/2010/main" val="89888330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45611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8362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85198" y="9040144"/>
            <a:ext cx="2926080" cy="519289"/>
          </a:xfrm>
          <a:prstGeom prst="rect">
            <a:avLst/>
          </a:prstGeom>
        </p:spPr>
        <p:txBody>
          <a:bodyPr/>
          <a:lstStyle/>
          <a:p>
            <a:pPr algn="l" defTabSz="1300460" hangingPunct="1"/>
            <a:r>
              <a:rPr lang="en-US" sz="2560" kern="1200">
                <a:solidFill>
                  <a:srgbClr val="0C377B"/>
                </a:solidFill>
                <a:latin typeface="Arial"/>
                <a:ea typeface=""/>
                <a:cs typeface=""/>
              </a:rPr>
              <a:t>11 March 2016</a:t>
            </a:r>
          </a:p>
        </p:txBody>
      </p:sp>
      <p:sp>
        <p:nvSpPr>
          <p:cNvPr id="3" name="Footer Placeholder 2"/>
          <p:cNvSpPr>
            <a:spLocks noGrp="1"/>
          </p:cNvSpPr>
          <p:nvPr>
            <p:ph type="ftr" sz="quarter" idx="11"/>
          </p:nvPr>
        </p:nvSpPr>
        <p:spPr>
          <a:xfrm>
            <a:off x="4307840" y="9040144"/>
            <a:ext cx="4389120" cy="519289"/>
          </a:xfrm>
          <a:prstGeom prst="rect">
            <a:avLst/>
          </a:prstGeom>
        </p:spPr>
        <p:txBody>
          <a:bodyPr/>
          <a:lstStyle/>
          <a:p>
            <a:pPr algn="l" defTabSz="1300460" hangingPunct="1"/>
            <a:r>
              <a:rPr lang="en-US" sz="2560" kern="1200">
                <a:solidFill>
                  <a:srgbClr val="0C377B"/>
                </a:solidFill>
                <a:latin typeface="Arial"/>
                <a:ea typeface=""/>
                <a:cs typeface=""/>
              </a:rPr>
              <a:t>MAPF meeting</a:t>
            </a:r>
          </a:p>
        </p:txBody>
      </p:sp>
      <p:sp>
        <p:nvSpPr>
          <p:cNvPr id="4" name="Slide Number Placeholder 3"/>
          <p:cNvSpPr>
            <a:spLocks noGrp="1"/>
          </p:cNvSpPr>
          <p:nvPr>
            <p:ph type="sldNum" sz="quarter" idx="12"/>
          </p:nvPr>
        </p:nvSpPr>
        <p:spPr>
          <a:xfrm>
            <a:off x="9834880" y="9040144"/>
            <a:ext cx="2926080" cy="519289"/>
          </a:xfrm>
          <a:prstGeom prst="rect">
            <a:avLst/>
          </a:prstGeom>
        </p:spPr>
        <p:txBody>
          <a:bodyPr/>
          <a:lstStyle/>
          <a:p>
            <a:pPr algn="l" defTabSz="1300460" hangingPunct="1"/>
            <a:fld id="{A9E4D38E-3F0B-5546-9497-0BCD943DDA14}" type="slidenum">
              <a:rPr lang="en-US" sz="2560" kern="1200" smtClean="0">
                <a:solidFill>
                  <a:srgbClr val="0C377B"/>
                </a:solidFill>
                <a:latin typeface="Arial"/>
                <a:ea typeface=""/>
                <a:cs typeface=""/>
              </a:rPr>
              <a:pPr algn="l" defTabSz="1300460" hangingPunct="1"/>
              <a:t>‹#›</a:t>
            </a:fld>
            <a:endParaRPr lang="en-US" sz="2560" kern="1200">
              <a:solidFill>
                <a:srgbClr val="0C377B"/>
              </a:solidFill>
              <a:latin typeface="Arial"/>
              <a:ea typeface=""/>
              <a:cs typeface=""/>
            </a:endParaRPr>
          </a:p>
        </p:txBody>
      </p:sp>
    </p:spTree>
    <p:extLst>
      <p:ext uri="{BB962C8B-B14F-4D97-AF65-F5344CB8AC3E}">
        <p14:creationId xmlns:p14="http://schemas.microsoft.com/office/powerpoint/2010/main" val="259189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28892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90014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42841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9307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59078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447058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30879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91309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4654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9029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43411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46782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84685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45850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854568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336659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646849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446140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886896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2"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71397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vl1pPr>
          </a:lstStyle>
          <a:p>
            <a:r>
              <a:t>–Johnny Appleseed</a:t>
            </a:r>
          </a:p>
        </p:txBody>
      </p:sp>
      <p:sp>
        <p:nvSpPr>
          <p:cNvPr id="94" name="Shape 94"/>
          <p:cNvSpPr>
            <a:spLocks noGrp="1"/>
          </p:cNvSpPr>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330720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95835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Espace réservé pour une image  4"/>
          <p:cNvSpPr>
            <a:spLocks noGrp="1"/>
          </p:cNvSpPr>
          <p:nvPr>
            <p:ph type="pic" sz="quarter" idx="10" hasCustomPrompt="1"/>
          </p:nvPr>
        </p:nvSpPr>
        <p:spPr>
          <a:xfrm>
            <a:off x="1417885" y="8832427"/>
            <a:ext cx="10932770" cy="785707"/>
          </a:xfrm>
        </p:spPr>
        <p:txBody>
          <a:bodyPr/>
          <a:lstStyle/>
          <a:p>
            <a:r>
              <a:rPr lang="fr-FR" dirty="0"/>
              <a:t>LOGO</a:t>
            </a:r>
          </a:p>
        </p:txBody>
      </p:sp>
    </p:spTree>
    <p:extLst>
      <p:ext uri="{BB962C8B-B14F-4D97-AF65-F5344CB8AC3E}">
        <p14:creationId xmlns:p14="http://schemas.microsoft.com/office/powerpoint/2010/main" val="17000134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endParaRPr lang="en-US"/>
          </a:p>
        </p:txBody>
      </p:sp>
      <p:sp>
        <p:nvSpPr>
          <p:cNvPr id="3" name="Content Placeholder 2"/>
          <p:cNvSpPr>
            <a:spLocks noGrp="1"/>
          </p:cNvSpPr>
          <p:nvPr>
            <p:ph idx="1"/>
          </p:nvPr>
        </p:nvSpPr>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4" name="Date Placeholder 3"/>
          <p:cNvSpPr>
            <a:spLocks noGrp="1"/>
          </p:cNvSpPr>
          <p:nvPr>
            <p:ph type="dt" sz="half" idx="10"/>
          </p:nvPr>
        </p:nvSpPr>
        <p:spPr>
          <a:xfrm>
            <a:off x="650240" y="9040143"/>
            <a:ext cx="3034453" cy="519289"/>
          </a:xfrm>
          <a:prstGeom prst="rect">
            <a:avLst/>
          </a:prstGeom>
        </p:spPr>
        <p:txBody>
          <a:bodyPr/>
          <a:lstStyle/>
          <a:p>
            <a:pPr algn="l" defTabSz="1300460" hangingPunct="1"/>
            <a:fld id="{1C475BC2-786B-494C-BCAB-2D78D6896E83}" type="datetimeFigureOut">
              <a:rPr lang="en-US" sz="2560" kern="1200" smtClean="0">
                <a:solidFill>
                  <a:srgbClr val="0C377B"/>
                </a:solidFill>
                <a:latin typeface="Arial"/>
                <a:ea typeface=""/>
                <a:cs typeface=""/>
              </a:rPr>
              <a:pPr algn="l" defTabSz="1300460" hangingPunct="1"/>
              <a:t>9/19/18</a:t>
            </a:fld>
            <a:endParaRPr lang="en-US" sz="2560" kern="1200">
              <a:solidFill>
                <a:srgbClr val="0C377B"/>
              </a:solidFill>
              <a:latin typeface="Arial"/>
              <a:ea typeface=""/>
              <a:cs typeface=""/>
            </a:endParaRPr>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pPr algn="l" defTabSz="1300460" hangingPunct="1"/>
            <a:endParaRPr lang="en-US" sz="2560" kern="1200">
              <a:solidFill>
                <a:srgbClr val="0C377B"/>
              </a:solidFill>
              <a:latin typeface="Arial"/>
              <a:ea typeface=""/>
              <a:cs typeface=""/>
            </a:endParaRPr>
          </a:p>
        </p:txBody>
      </p:sp>
      <p:sp>
        <p:nvSpPr>
          <p:cNvPr id="6" name="Slide Number Placeholder 5"/>
          <p:cNvSpPr>
            <a:spLocks noGrp="1"/>
          </p:cNvSpPr>
          <p:nvPr>
            <p:ph type="sldNum" sz="quarter" idx="12"/>
          </p:nvPr>
        </p:nvSpPr>
        <p:spPr>
          <a:xfrm>
            <a:off x="9320107" y="9040143"/>
            <a:ext cx="3034453" cy="519289"/>
          </a:xfrm>
          <a:prstGeom prst="rect">
            <a:avLst/>
          </a:prstGeom>
        </p:spPr>
        <p:txBody>
          <a:bodyPr/>
          <a:lstStyle/>
          <a:p>
            <a:pPr algn="l" defTabSz="1300460" hangingPunct="1"/>
            <a:fld id="{DC6E0503-7650-D648-8E83-B54CC6614D10}" type="slidenum">
              <a:rPr lang="en-US" sz="2560" kern="1200" smtClean="0">
                <a:solidFill>
                  <a:srgbClr val="0C377B"/>
                </a:solidFill>
                <a:latin typeface="Arial"/>
                <a:ea typeface=""/>
                <a:cs typeface=""/>
              </a:rPr>
              <a:pPr algn="l" defTabSz="1300460" hangingPunct="1"/>
              <a:t>‹#›</a:t>
            </a:fld>
            <a:endParaRPr lang="en-US" sz="2560" kern="1200">
              <a:solidFill>
                <a:srgbClr val="0C377B"/>
              </a:solidFill>
              <a:latin typeface="Arial"/>
              <a:ea typeface=""/>
              <a:cs typeface=""/>
            </a:endParaRPr>
          </a:p>
        </p:txBody>
      </p:sp>
    </p:spTree>
    <p:extLst>
      <p:ext uri="{BB962C8B-B14F-4D97-AF65-F5344CB8AC3E}">
        <p14:creationId xmlns:p14="http://schemas.microsoft.com/office/powerpoint/2010/main" val="355120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image" Target="../media/image4.emf"/><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1239521" y="216747"/>
            <a:ext cx="11115039" cy="108373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1298224" y="1842347"/>
            <a:ext cx="11056337" cy="6827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3793067" y="9103360"/>
            <a:ext cx="4768427" cy="43349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707">
                <a:solidFill>
                  <a:srgbClr val="0967A4"/>
                </a:solidFill>
                <a:latin typeface="Helvetica" pitchFamily="-111" charset="0"/>
                <a:ea typeface="ＭＳ Ｐゴシック" pitchFamily="-111" charset="-128"/>
                <a:cs typeface="ＭＳ Ｐゴシック" pitchFamily="-111" charset="-128"/>
              </a:defRPr>
            </a:lvl1pPr>
          </a:lstStyle>
          <a:p>
            <a:pPr>
              <a:defRPr/>
            </a:pPr>
            <a:r>
              <a:rPr lang="en-US"/>
              <a:t>CERN / January 2011</a:t>
            </a:r>
            <a:endParaRPr lang="en-US" dirty="0"/>
          </a:p>
        </p:txBody>
      </p:sp>
      <p:sp>
        <p:nvSpPr>
          <p:cNvPr id="3141" name="Rectangle 69"/>
          <p:cNvSpPr>
            <a:spLocks noGrp="1" noChangeArrowheads="1"/>
          </p:cNvSpPr>
          <p:nvPr>
            <p:ph type="sldNum" sz="quarter" idx="4"/>
          </p:nvPr>
        </p:nvSpPr>
        <p:spPr bwMode="auto">
          <a:xfrm>
            <a:off x="9983894" y="8940800"/>
            <a:ext cx="2709333" cy="6502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707">
                <a:solidFill>
                  <a:srgbClr val="0967A4"/>
                </a:solidFill>
                <a:latin typeface="Helvetica" pitchFamily="-111" charset="0"/>
                <a:ea typeface="ＭＳ Ｐゴシック" pitchFamily="-111" charset="-128"/>
                <a:cs typeface="ＭＳ Ｐゴシック" pitchFamily="-111" charset="-128"/>
              </a:defRPr>
            </a:lvl1pPr>
          </a:lstStyle>
          <a:p>
            <a:pPr>
              <a:defRPr/>
            </a:pPr>
            <a:fld id="{BCD80EBE-9844-8249-A766-B820430A377D}" type="slidenum">
              <a:rPr lang="en-US"/>
              <a:pPr>
                <a:defRPr/>
              </a:pPr>
              <a:t>‹#›</a:t>
            </a:fld>
            <a:endParaRPr lang="en-US"/>
          </a:p>
        </p:txBody>
      </p:sp>
      <p:pic>
        <p:nvPicPr>
          <p:cNvPr id="1030" name="Picture 17" descr="CERNlogo-bleu"/>
          <p:cNvPicPr>
            <a:picLocks noChangeAspect="1" noChangeArrowheads="1"/>
          </p:cNvPicPr>
          <p:nvPr userDrawn="1"/>
        </p:nvPicPr>
        <p:blipFill>
          <a:blip r:embed="rId13">
            <a:clrChange>
              <a:clrFrom>
                <a:srgbClr val="FFFFFF"/>
              </a:clrFrom>
              <a:clrTo>
                <a:srgbClr val="FFFFFF">
                  <a:alpha val="0"/>
                </a:srgbClr>
              </a:clrTo>
            </a:clrChange>
          </a:blip>
          <a:srcRect/>
          <a:stretch>
            <a:fillRect/>
          </a:stretch>
        </p:blipFill>
        <p:spPr bwMode="auto">
          <a:xfrm>
            <a:off x="541867" y="8994987"/>
            <a:ext cx="758613" cy="729263"/>
          </a:xfrm>
          <a:prstGeom prst="rect">
            <a:avLst/>
          </a:prstGeom>
          <a:noFill/>
          <a:ln w="9525">
            <a:noFill/>
            <a:miter lim="800000"/>
            <a:headEnd/>
            <a:tailEnd/>
          </a:ln>
        </p:spPr>
      </p:pic>
      <p:sp>
        <p:nvSpPr>
          <p:cNvPr id="3143" name="Line 71"/>
          <p:cNvSpPr>
            <a:spLocks noChangeShapeType="1"/>
          </p:cNvSpPr>
          <p:nvPr userDrawn="1"/>
        </p:nvSpPr>
        <p:spPr bwMode="auto">
          <a:xfrm>
            <a:off x="1517226" y="8994987"/>
            <a:ext cx="10295467" cy="0"/>
          </a:xfrm>
          <a:prstGeom prst="line">
            <a:avLst/>
          </a:prstGeom>
          <a:noFill/>
          <a:ln w="12700">
            <a:solidFill>
              <a:srgbClr val="0967A4">
                <a:alpha val="74001"/>
              </a:srgbClr>
            </a:solidFill>
            <a:round/>
            <a:headEnd/>
            <a:tailEnd/>
          </a:ln>
          <a:effectLst/>
        </p:spPr>
        <p:txBody>
          <a:bodyPr wrap="none" anchor="ctr">
            <a:prstTxWarp prst="textNoShape">
              <a:avLst/>
            </a:prstTxWarp>
          </a:bodyPr>
          <a:lstStyle/>
          <a:p>
            <a:pPr eaLnBrk="0" hangingPunct="0">
              <a:defRPr/>
            </a:pPr>
            <a:endParaRPr lang="en-GB" sz="5120">
              <a:latin typeface="Arial" pitchFamily="19" charset="0"/>
              <a:ea typeface="ＭＳ Ｐゴシック" pitchFamily="19" charset="-128"/>
              <a:cs typeface="ＭＳ Ｐゴシック" pitchFamily="19" charset="-128"/>
            </a:endParaRPr>
          </a:p>
        </p:txBody>
      </p:sp>
      <p:sp>
        <p:nvSpPr>
          <p:cNvPr id="3146" name="Rectangle 74"/>
          <p:cNvSpPr>
            <a:spLocks noChangeArrowheads="1"/>
          </p:cNvSpPr>
          <p:nvPr userDrawn="1"/>
        </p:nvSpPr>
        <p:spPr bwMode="auto">
          <a:xfrm>
            <a:off x="0" y="1408854"/>
            <a:ext cx="9981636" cy="108373"/>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a:defRPr/>
            </a:pPr>
            <a:endParaRPr kumimoji="1" lang="en-US" sz="5120">
              <a:latin typeface="Helvetica" pitchFamily="-111" charset="0"/>
              <a:ea typeface="ＭＳ Ｐゴシック" pitchFamily="-111" charset="-128"/>
              <a:cs typeface="ＭＳ Ｐゴシック" pitchFamily="-111" charset="-128"/>
            </a:endParaRPr>
          </a:p>
        </p:txBody>
      </p:sp>
      <p:sp>
        <p:nvSpPr>
          <p:cNvPr id="9" name="Rectangle 1042"/>
          <p:cNvSpPr>
            <a:spLocks noChangeArrowheads="1"/>
          </p:cNvSpPr>
          <p:nvPr userDrawn="1"/>
        </p:nvSpPr>
        <p:spPr bwMode="auto">
          <a:xfrm>
            <a:off x="0" y="4516"/>
            <a:ext cx="13004800" cy="9753600"/>
          </a:xfrm>
          <a:prstGeom prst="rect">
            <a:avLst/>
          </a:prstGeom>
          <a:gradFill flip="none" rotWithShape="1">
            <a:gsLst>
              <a:gs pos="0">
                <a:schemeClr val="tx2"/>
              </a:gs>
              <a:gs pos="74000">
                <a:schemeClr val="tx2">
                  <a:lumMod val="50000"/>
                </a:schemeClr>
              </a:gs>
              <a:gs pos="99000">
                <a:srgbClr val="000F20"/>
              </a:gs>
            </a:gsLst>
            <a:path path="shape">
              <a:fillToRect l="50000" t="50000" r="50000" b="50000"/>
            </a:path>
            <a:tileRect/>
          </a:gradFill>
          <a:ln w="9525">
            <a:noFill/>
            <a:miter lim="800000"/>
            <a:headEnd/>
            <a:tailEnd/>
          </a:ln>
        </p:spPr>
        <p:txBody>
          <a:bodyPr>
            <a:prstTxWarp prst="textNoShape">
              <a:avLst/>
            </a:prstTxWarp>
          </a:bodyPr>
          <a:lstStyle/>
          <a:p>
            <a:endParaRPr lang="en-US" sz="5120" dirty="0"/>
          </a:p>
        </p:txBody>
      </p:sp>
      <p:pic>
        <p:nvPicPr>
          <p:cNvPr id="12" name="Picture 11" descr="cern_logo_1.png"/>
          <p:cNvPicPr>
            <a:picLocks noChangeAspect="1"/>
          </p:cNvPicPr>
          <p:nvPr userDrawn="1"/>
        </p:nvPicPr>
        <p:blipFill>
          <a:blip r:embed="rId14" cstate="print">
            <a:lum bright="100000" contrast="-100000"/>
            <a:extLst>
              <a:ext uri="{28A0092B-C50C-407E-A947-70E740481C1C}">
                <a14:useLocalDpi xmlns:a14="http://schemas.microsoft.com/office/drawing/2010/main"/>
              </a:ext>
            </a:extLst>
          </a:blip>
          <a:stretch>
            <a:fillRect/>
          </a:stretch>
        </p:blipFill>
        <p:spPr>
          <a:xfrm>
            <a:off x="110407" y="8939512"/>
            <a:ext cx="702393" cy="690685"/>
          </a:xfrm>
          <a:prstGeom prst="rect">
            <a:avLst/>
          </a:prstGeom>
        </p:spPr>
      </p:pic>
    </p:spTree>
    <p:extLst>
      <p:ext uri="{BB962C8B-B14F-4D97-AF65-F5344CB8AC3E}">
        <p14:creationId xmlns:p14="http://schemas.microsoft.com/office/powerpoint/2010/main" val="106945981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rtl="0" eaLnBrk="0" fontAlgn="base" hangingPunct="0">
        <a:spcBef>
          <a:spcPct val="0"/>
        </a:spcBef>
        <a:spcAft>
          <a:spcPct val="0"/>
        </a:spcAft>
        <a:defRPr sz="5689">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5689">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5689">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5689">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5689">
          <a:solidFill>
            <a:schemeClr val="hlink"/>
          </a:solidFill>
          <a:latin typeface="Helvetica" pitchFamily="19" charset="0"/>
          <a:ea typeface="ＭＳ Ｐゴシック" charset="-128"/>
          <a:cs typeface="ＭＳ Ｐゴシック" charset="-128"/>
        </a:defRPr>
      </a:lvl5pPr>
      <a:lvl6pPr marL="650230" algn="l" rtl="0" fontAlgn="base">
        <a:spcBef>
          <a:spcPct val="0"/>
        </a:spcBef>
        <a:spcAft>
          <a:spcPct val="0"/>
        </a:spcAft>
        <a:defRPr sz="5689">
          <a:solidFill>
            <a:schemeClr val="hlink"/>
          </a:solidFill>
          <a:latin typeface="Helvetica" pitchFamily="19" charset="0"/>
        </a:defRPr>
      </a:lvl6pPr>
      <a:lvl7pPr marL="1300460" algn="l" rtl="0" fontAlgn="base">
        <a:spcBef>
          <a:spcPct val="0"/>
        </a:spcBef>
        <a:spcAft>
          <a:spcPct val="0"/>
        </a:spcAft>
        <a:defRPr sz="5689">
          <a:solidFill>
            <a:schemeClr val="hlink"/>
          </a:solidFill>
          <a:latin typeface="Helvetica" pitchFamily="19" charset="0"/>
        </a:defRPr>
      </a:lvl7pPr>
      <a:lvl8pPr marL="1950690" algn="l" rtl="0" fontAlgn="base">
        <a:spcBef>
          <a:spcPct val="0"/>
        </a:spcBef>
        <a:spcAft>
          <a:spcPct val="0"/>
        </a:spcAft>
        <a:defRPr sz="5689">
          <a:solidFill>
            <a:schemeClr val="hlink"/>
          </a:solidFill>
          <a:latin typeface="Helvetica" pitchFamily="19" charset="0"/>
        </a:defRPr>
      </a:lvl8pPr>
      <a:lvl9pPr marL="2600919" algn="l" rtl="0" fontAlgn="base">
        <a:spcBef>
          <a:spcPct val="0"/>
        </a:spcBef>
        <a:spcAft>
          <a:spcPct val="0"/>
        </a:spcAft>
        <a:defRPr sz="5689">
          <a:solidFill>
            <a:schemeClr val="hlink"/>
          </a:solidFill>
          <a:latin typeface="Helvetica" pitchFamily="19" charset="0"/>
        </a:defRPr>
      </a:lvl9pPr>
    </p:titleStyle>
    <p:bodyStyle>
      <a:lvl1pPr marL="487672" indent="-487672" algn="l" rtl="0" eaLnBrk="0" fontAlgn="base" hangingPunct="0">
        <a:spcBef>
          <a:spcPct val="20000"/>
        </a:spcBef>
        <a:spcAft>
          <a:spcPct val="0"/>
        </a:spcAft>
        <a:buClr>
          <a:schemeClr val="folHlink"/>
        </a:buClr>
        <a:buSzPct val="75000"/>
        <a:buFont typeface="Wingdings" charset="2"/>
        <a:buChar char="n"/>
        <a:defRPr sz="3982">
          <a:solidFill>
            <a:schemeClr val="tx2"/>
          </a:solidFill>
          <a:latin typeface="+mn-lt"/>
          <a:ea typeface="ＭＳ Ｐゴシック" charset="-128"/>
          <a:cs typeface="ＭＳ Ｐゴシック" charset="-128"/>
        </a:defRPr>
      </a:lvl1pPr>
      <a:lvl2pPr marL="1056623" indent="-406394" algn="l" rtl="0" eaLnBrk="0" fontAlgn="base" hangingPunct="0">
        <a:spcBef>
          <a:spcPct val="20000"/>
        </a:spcBef>
        <a:spcAft>
          <a:spcPct val="0"/>
        </a:spcAft>
        <a:buClr>
          <a:schemeClr val="folHlink"/>
        </a:buClr>
        <a:buSzPct val="70000"/>
        <a:buFont typeface="Wingdings" charset="2"/>
        <a:buChar char="n"/>
        <a:defRPr sz="3413">
          <a:solidFill>
            <a:schemeClr val="tx2"/>
          </a:solidFill>
          <a:latin typeface="+mn-lt"/>
          <a:ea typeface="ＭＳ Ｐゴシック" pitchFamily="19" charset="-128"/>
        </a:defRPr>
      </a:lvl2pPr>
      <a:lvl3pPr marL="1625575" indent="-325115" algn="l" rtl="0" eaLnBrk="0" fontAlgn="base" hangingPunct="0">
        <a:spcBef>
          <a:spcPct val="20000"/>
        </a:spcBef>
        <a:spcAft>
          <a:spcPct val="0"/>
        </a:spcAft>
        <a:buClr>
          <a:schemeClr val="tx2"/>
        </a:buClr>
        <a:buChar char="•"/>
        <a:defRPr sz="2844">
          <a:solidFill>
            <a:schemeClr val="tx2"/>
          </a:solidFill>
          <a:latin typeface="+mn-lt"/>
          <a:ea typeface="ＭＳ Ｐゴシック" pitchFamily="19" charset="-128"/>
        </a:defRPr>
      </a:lvl3pPr>
      <a:lvl4pPr marL="2275804" indent="-325115" algn="l" rtl="0" eaLnBrk="0" fontAlgn="base" hangingPunct="0">
        <a:spcBef>
          <a:spcPct val="20000"/>
        </a:spcBef>
        <a:spcAft>
          <a:spcPct val="0"/>
        </a:spcAft>
        <a:buClr>
          <a:schemeClr val="hlink"/>
        </a:buClr>
        <a:buChar char="•"/>
        <a:defRPr sz="2844">
          <a:solidFill>
            <a:schemeClr val="tx2"/>
          </a:solidFill>
          <a:latin typeface="+mn-lt"/>
          <a:ea typeface="ＭＳ Ｐゴシック" pitchFamily="19" charset="-128"/>
        </a:defRPr>
      </a:lvl4pPr>
      <a:lvl5pPr marL="2926034" indent="-325115" algn="l" rtl="0" eaLnBrk="0" fontAlgn="base" hangingPunct="0">
        <a:spcBef>
          <a:spcPct val="20000"/>
        </a:spcBef>
        <a:spcAft>
          <a:spcPct val="0"/>
        </a:spcAft>
        <a:buClr>
          <a:schemeClr val="tx1"/>
        </a:buClr>
        <a:buSzPct val="85000"/>
        <a:buChar char="•"/>
        <a:defRPr sz="2844">
          <a:solidFill>
            <a:schemeClr val="tx2"/>
          </a:solidFill>
          <a:latin typeface="+mn-lt"/>
          <a:ea typeface="ＭＳ Ｐゴシック" pitchFamily="19" charset="-128"/>
        </a:defRPr>
      </a:lvl5pPr>
      <a:lvl6pPr marL="3576264" indent="-325115"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4226494" indent="-325115"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4876724" indent="-325115"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5526954" indent="-325115"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650240" y="332078"/>
            <a:ext cx="11700415" cy="1337519"/>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650240" y="1885307"/>
            <a:ext cx="11700415" cy="6638110"/>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pic>
        <p:nvPicPr>
          <p:cNvPr id="3" name="Image 2" descr="bande-02.eps"/>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9456" y="8709976"/>
            <a:ext cx="13004800" cy="1005798"/>
          </a:xfrm>
          <a:prstGeom prst="rect">
            <a:avLst/>
          </a:prstGeom>
        </p:spPr>
      </p:pic>
      <p:sp>
        <p:nvSpPr>
          <p:cNvPr id="5" name="Rectangle 4"/>
          <p:cNvSpPr/>
          <p:nvPr userDrawn="1"/>
        </p:nvSpPr>
        <p:spPr>
          <a:xfrm>
            <a:off x="1279406" y="8962847"/>
            <a:ext cx="11725394" cy="486287"/>
          </a:xfrm>
          <a:prstGeom prst="rect">
            <a:avLst/>
          </a:prstGeom>
        </p:spPr>
        <p:txBody>
          <a:bodyPr wrap="square">
            <a:spAutoFit/>
          </a:bodyPr>
          <a:lstStyle/>
          <a:p>
            <a:pPr algn="l" defTabSz="1300460" hangingPunct="1">
              <a:defRPr/>
            </a:pPr>
            <a:r>
              <a:rPr lang="en-US" sz="1991" kern="1200" dirty="0">
                <a:solidFill>
                  <a:srgbClr val="0C377B">
                    <a:lumMod val="75000"/>
                  </a:srgbClr>
                </a:solidFill>
                <a:latin typeface="Helvetica Neue"/>
                <a:ea typeface=""/>
                <a:cs typeface="Helvetica Neue"/>
              </a:rPr>
              <a:t>Knowledge Transfer</a:t>
            </a:r>
            <a:r>
              <a:rPr lang="en-US" sz="1991" i="1" kern="1200" dirty="0">
                <a:solidFill>
                  <a:srgbClr val="0C377B">
                    <a:lumMod val="75000"/>
                  </a:srgbClr>
                </a:solidFill>
                <a:latin typeface="Helvetica Neue"/>
                <a:ea typeface=""/>
                <a:cs typeface="Helvetica Neue"/>
              </a:rPr>
              <a:t> </a:t>
            </a:r>
            <a:r>
              <a:rPr lang="en-US" sz="1991" kern="1200" dirty="0">
                <a:solidFill>
                  <a:srgbClr val="0C377B">
                    <a:lumMod val="75000"/>
                  </a:srgbClr>
                </a:solidFill>
                <a:latin typeface="Helvetica Neue"/>
                <a:ea typeface=""/>
                <a:cs typeface="Helvetica Neue"/>
              </a:rPr>
              <a:t>|</a:t>
            </a:r>
            <a:r>
              <a:rPr lang="en-US" sz="1991" i="1" kern="1200" dirty="0">
                <a:solidFill>
                  <a:srgbClr val="0C377B">
                    <a:lumMod val="75000"/>
                  </a:srgbClr>
                </a:solidFill>
                <a:latin typeface="Helvetica Neue"/>
                <a:ea typeface=""/>
                <a:cs typeface="Helvetica Neue"/>
              </a:rPr>
              <a:t> Accelerating Innovation</a:t>
            </a:r>
            <a:r>
              <a:rPr lang="en-US" sz="2560" i="1" kern="1200" dirty="0">
                <a:solidFill>
                  <a:srgbClr val="0C377B">
                    <a:lumMod val="75000"/>
                  </a:srgbClr>
                </a:solidFill>
                <a:latin typeface="Helvetica Neue"/>
                <a:ea typeface=""/>
                <a:cs typeface="Helvetica Neue"/>
              </a:rPr>
              <a:t> </a:t>
            </a:r>
            <a:endParaRPr lang="en-US" sz="1422" kern="1200" dirty="0">
              <a:solidFill>
                <a:srgbClr val="0C377B"/>
              </a:solidFill>
              <a:latin typeface="Arial"/>
              <a:ea typeface=""/>
              <a:cs typeface=""/>
            </a:endParaRPr>
          </a:p>
        </p:txBody>
      </p:sp>
    </p:spTree>
    <p:extLst>
      <p:ext uri="{BB962C8B-B14F-4D97-AF65-F5344CB8AC3E}">
        <p14:creationId xmlns:p14="http://schemas.microsoft.com/office/powerpoint/2010/main" val="424939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Lst>
  <p:txStyles>
    <p:titleStyle>
      <a:lvl1pPr algn="l" rtl="0" eaLnBrk="1" latinLnBrk="0" hangingPunct="1">
        <a:spcBef>
          <a:spcPct val="0"/>
        </a:spcBef>
        <a:buNone/>
        <a:defRPr kumimoji="0" sz="6542" kern="1200">
          <a:solidFill>
            <a:schemeClr val="tx1"/>
          </a:solidFill>
          <a:latin typeface="+mj-lt"/>
          <a:ea typeface="+mj-ea"/>
          <a:cs typeface="+mj-cs"/>
        </a:defRPr>
      </a:lvl1pPr>
    </p:titleStyle>
    <p:bodyStyle>
      <a:lvl1pPr marL="702248" indent="-650230" algn="l" rtl="0" eaLnBrk="1" latinLnBrk="0" hangingPunct="1">
        <a:spcBef>
          <a:spcPct val="20000"/>
        </a:spcBef>
        <a:buClr>
          <a:schemeClr val="accent1"/>
        </a:buClr>
        <a:buSzPct val="80000"/>
        <a:buFont typeface="Arial"/>
        <a:buChar char="•"/>
        <a:defRPr kumimoji="0" sz="4267" kern="1200">
          <a:solidFill>
            <a:schemeClr val="tx1"/>
          </a:solidFill>
          <a:latin typeface="+mn-lt"/>
          <a:ea typeface="+mn-ea"/>
          <a:cs typeface="+mn-cs"/>
        </a:defRPr>
      </a:lvl1pPr>
      <a:lvl2pPr marL="1287455" indent="-650230" algn="l" rtl="0" eaLnBrk="1" latinLnBrk="0" hangingPunct="1">
        <a:spcBef>
          <a:spcPct val="20000"/>
        </a:spcBef>
        <a:buClr>
          <a:schemeClr val="accent1"/>
        </a:buClr>
        <a:buSzPct val="90000"/>
        <a:buFont typeface="Arial"/>
        <a:buChar char="•"/>
        <a:defRPr kumimoji="0" sz="3698" kern="1200">
          <a:solidFill>
            <a:schemeClr val="tx1"/>
          </a:solidFill>
          <a:latin typeface="+mn-lt"/>
          <a:ea typeface="+mn-ea"/>
          <a:cs typeface="+mn-cs"/>
        </a:defRPr>
      </a:lvl2pPr>
      <a:lvl3pPr marL="1554049" indent="-487672" algn="l" rtl="0" eaLnBrk="1" latinLnBrk="0" hangingPunct="1">
        <a:spcBef>
          <a:spcPct val="20000"/>
        </a:spcBef>
        <a:buClr>
          <a:schemeClr val="accent2"/>
        </a:buClr>
        <a:buSzPct val="85000"/>
        <a:buFont typeface="Arial"/>
        <a:buChar char="•"/>
        <a:defRPr kumimoji="0" sz="3413" kern="1200">
          <a:solidFill>
            <a:schemeClr val="tx1"/>
          </a:solidFill>
          <a:latin typeface="+mn-lt"/>
          <a:ea typeface="+mn-ea"/>
          <a:cs typeface="+mn-cs"/>
        </a:defRPr>
      </a:lvl3pPr>
      <a:lvl4pPr marL="1970196" indent="-487672" algn="l" rtl="0" eaLnBrk="1" latinLnBrk="0" hangingPunct="1">
        <a:spcBef>
          <a:spcPct val="20000"/>
        </a:spcBef>
        <a:buClr>
          <a:schemeClr val="accent3"/>
        </a:buClr>
        <a:buSzPct val="90000"/>
        <a:buFont typeface="Arial"/>
        <a:buChar char="•"/>
        <a:defRPr kumimoji="0" sz="2844" kern="1200">
          <a:solidFill>
            <a:schemeClr val="tx1"/>
          </a:solidFill>
          <a:latin typeface="+mn-lt"/>
          <a:ea typeface="+mn-ea"/>
          <a:cs typeface="+mn-cs"/>
        </a:defRPr>
      </a:lvl4pPr>
      <a:lvl5pPr marL="2347330" indent="-487672" algn="l" rtl="0" eaLnBrk="1" latinLnBrk="0" hangingPunct="1">
        <a:spcBef>
          <a:spcPct val="20000"/>
        </a:spcBef>
        <a:buClr>
          <a:schemeClr val="accent4"/>
        </a:buClr>
        <a:buSzPct val="100000"/>
        <a:buFont typeface="Arial"/>
        <a:buChar char="•"/>
        <a:defRPr kumimoji="0" sz="2844" kern="1200">
          <a:solidFill>
            <a:schemeClr val="tx1"/>
          </a:solidFill>
          <a:latin typeface="+mn-lt"/>
          <a:ea typeface="+mn-ea"/>
          <a:cs typeface="+mn-cs"/>
        </a:defRPr>
      </a:lvl5pPr>
      <a:lvl6pPr marL="2418855" indent="-260092" algn="l" rtl="0" eaLnBrk="1" latinLnBrk="0" hangingPunct="1">
        <a:spcBef>
          <a:spcPct val="20000"/>
        </a:spcBef>
        <a:buClr>
          <a:schemeClr val="accent5"/>
        </a:buClr>
        <a:buFont typeface="Arial"/>
        <a:buChar char="-"/>
        <a:defRPr kumimoji="0" sz="2844" kern="1200" baseline="0">
          <a:solidFill>
            <a:schemeClr val="tx1"/>
          </a:solidFill>
          <a:latin typeface="+mn-lt"/>
          <a:ea typeface="+mn-ea"/>
          <a:cs typeface="+mn-cs"/>
        </a:defRPr>
      </a:lvl6pPr>
      <a:lvl7pPr marL="2730965" indent="-260092" algn="l" rtl="0" eaLnBrk="1" latinLnBrk="0" hangingPunct="1">
        <a:spcBef>
          <a:spcPct val="20000"/>
        </a:spcBef>
        <a:buClr>
          <a:schemeClr val="accent6"/>
        </a:buClr>
        <a:buSzPct val="100000"/>
        <a:buFont typeface="Arial"/>
        <a:buChar char="•"/>
        <a:defRPr kumimoji="0" sz="2560" kern="1200" baseline="0">
          <a:solidFill>
            <a:schemeClr val="tx1"/>
          </a:solidFill>
          <a:latin typeface="+mn-lt"/>
          <a:ea typeface="+mn-ea"/>
          <a:cs typeface="+mn-cs"/>
        </a:defRPr>
      </a:lvl7pPr>
      <a:lvl8pPr marL="3043076" indent="-260092" algn="l" rtl="0" eaLnBrk="1" latinLnBrk="0" hangingPunct="1">
        <a:spcBef>
          <a:spcPct val="20000"/>
        </a:spcBef>
        <a:buClr>
          <a:schemeClr val="accent6"/>
        </a:buClr>
        <a:buFont typeface="Arial"/>
        <a:buChar char="▪"/>
        <a:defRPr kumimoji="0" sz="2276" kern="1200">
          <a:solidFill>
            <a:schemeClr val="tx1"/>
          </a:solidFill>
          <a:latin typeface="+mn-lt"/>
          <a:ea typeface="+mn-ea"/>
          <a:cs typeface="+mn-cs"/>
        </a:defRPr>
      </a:lvl8pPr>
      <a:lvl9pPr marL="3316172" indent="-260092" algn="l" rtl="0" eaLnBrk="1" latinLnBrk="0" hangingPunct="1">
        <a:spcBef>
          <a:spcPct val="20000"/>
        </a:spcBef>
        <a:buClr>
          <a:schemeClr val="accent6"/>
        </a:buClr>
        <a:buFont typeface="Arial"/>
        <a:buChar char="•"/>
        <a:defRPr kumimoji="0" sz="2276"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50230" algn="l" rtl="0" eaLnBrk="1" latinLnBrk="0" hangingPunct="1">
        <a:defRPr kumimoji="0" kern="1200">
          <a:solidFill>
            <a:schemeClr val="tx1"/>
          </a:solidFill>
          <a:latin typeface="+mn-lt"/>
          <a:ea typeface="+mn-ea"/>
          <a:cs typeface="+mn-cs"/>
        </a:defRPr>
      </a:lvl2pPr>
      <a:lvl3pPr marL="1300460" algn="l" rtl="0" eaLnBrk="1" latinLnBrk="0" hangingPunct="1">
        <a:defRPr kumimoji="0" kern="1200">
          <a:solidFill>
            <a:schemeClr val="tx1"/>
          </a:solidFill>
          <a:latin typeface="+mn-lt"/>
          <a:ea typeface="+mn-ea"/>
          <a:cs typeface="+mn-cs"/>
        </a:defRPr>
      </a:lvl3pPr>
      <a:lvl4pPr marL="1950690" algn="l" rtl="0" eaLnBrk="1" latinLnBrk="0" hangingPunct="1">
        <a:defRPr kumimoji="0" kern="1200">
          <a:solidFill>
            <a:schemeClr val="tx1"/>
          </a:solidFill>
          <a:latin typeface="+mn-lt"/>
          <a:ea typeface="+mn-ea"/>
          <a:cs typeface="+mn-cs"/>
        </a:defRPr>
      </a:lvl4pPr>
      <a:lvl5pPr marL="2600919" algn="l" rtl="0" eaLnBrk="1" latinLnBrk="0" hangingPunct="1">
        <a:defRPr kumimoji="0" kern="1200">
          <a:solidFill>
            <a:schemeClr val="tx1"/>
          </a:solidFill>
          <a:latin typeface="+mn-lt"/>
          <a:ea typeface="+mn-ea"/>
          <a:cs typeface="+mn-cs"/>
        </a:defRPr>
      </a:lvl5pPr>
      <a:lvl6pPr marL="3251149" algn="l" rtl="0" eaLnBrk="1" latinLnBrk="0" hangingPunct="1">
        <a:defRPr kumimoji="0" kern="1200">
          <a:solidFill>
            <a:schemeClr val="tx1"/>
          </a:solidFill>
          <a:latin typeface="+mn-lt"/>
          <a:ea typeface="+mn-ea"/>
          <a:cs typeface="+mn-cs"/>
        </a:defRPr>
      </a:lvl6pPr>
      <a:lvl7pPr marL="3901379" algn="l" rtl="0" eaLnBrk="1" latinLnBrk="0" hangingPunct="1">
        <a:defRPr kumimoji="0" kern="1200">
          <a:solidFill>
            <a:schemeClr val="tx1"/>
          </a:solidFill>
          <a:latin typeface="+mn-lt"/>
          <a:ea typeface="+mn-ea"/>
          <a:cs typeface="+mn-cs"/>
        </a:defRPr>
      </a:lvl7pPr>
      <a:lvl8pPr marL="4551609" algn="l" rtl="0" eaLnBrk="1" latinLnBrk="0" hangingPunct="1">
        <a:defRPr kumimoji="0" kern="1200">
          <a:solidFill>
            <a:schemeClr val="tx1"/>
          </a:solidFill>
          <a:latin typeface="+mn-lt"/>
          <a:ea typeface="+mn-ea"/>
          <a:cs typeface="+mn-cs"/>
        </a:defRPr>
      </a:lvl8pPr>
      <a:lvl9pPr marL="5201839"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1837181514"/>
      </p:ext>
    </p:extLst>
  </p:cSld>
  <p:clrMap bg1="lt1" tx1="dk1" bg2="lt2" tx2="dk2" accent1="accent1" accent2="accent2" accent3="accent3" accent4="accent4" accent5="accent5" accent6="accent6" hlink="hlink" folHlink="folHlink"/>
  <p:sldLayoutIdLst>
    <p:sldLayoutId id="2147483711"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asted-image.pdf"/>
          <p:cNvPicPr>
            <a:picLocks noChangeAspect="1"/>
          </p:cNvPicPr>
          <p:nvPr/>
        </p:nvPicPr>
        <p:blipFill>
          <a:blip r:embed="rId2">
            <a:extLst/>
          </a:blip>
          <a:stretch>
            <a:fillRect/>
          </a:stretch>
        </p:blipFill>
        <p:spPr>
          <a:xfrm>
            <a:off x="0" y="-1504950"/>
            <a:ext cx="13004800" cy="7480300"/>
          </a:xfrm>
          <a:prstGeom prst="rect">
            <a:avLst/>
          </a:prstGeom>
          <a:ln w="12700">
            <a:miter lim="400000"/>
          </a:ln>
        </p:spPr>
      </p:pic>
      <p:sp>
        <p:nvSpPr>
          <p:cNvPr id="120" name="Shape 120"/>
          <p:cNvSpPr/>
          <p:nvPr/>
        </p:nvSpPr>
        <p:spPr>
          <a:xfrm>
            <a:off x="896495" y="6058802"/>
            <a:ext cx="9779921"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7800" b="1">
                <a:solidFill>
                  <a:srgbClr val="005293"/>
                </a:solidFill>
                <a:latin typeface="Helvetica"/>
                <a:ea typeface="Helvetica"/>
                <a:cs typeface="Helvetica"/>
                <a:sym typeface="Helvetica"/>
              </a:defRPr>
            </a:pPr>
            <a:r>
              <a:rPr lang="en-US" sz="5400" dirty="0"/>
              <a:t>Knowledge Transfer @ CERN</a:t>
            </a:r>
          </a:p>
        </p:txBody>
      </p:sp>
      <p:sp>
        <p:nvSpPr>
          <p:cNvPr id="121" name="Shape 121"/>
          <p:cNvSpPr/>
          <p:nvPr/>
        </p:nvSpPr>
        <p:spPr>
          <a:xfrm>
            <a:off x="907358" y="7395884"/>
            <a:ext cx="7298473" cy="129676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lnSpc>
                <a:spcPct val="130000"/>
              </a:lnSpc>
              <a:defRPr b="1">
                <a:solidFill>
                  <a:srgbClr val="005293"/>
                </a:solidFill>
                <a:latin typeface="Helvetica"/>
                <a:ea typeface="Helvetica"/>
                <a:cs typeface="Helvetica"/>
                <a:sym typeface="Helvetica"/>
              </a:defRPr>
            </a:pPr>
            <a:r>
              <a:rPr dirty="0" err="1"/>
              <a:t>Giovanni.Anelli@cern.ch</a:t>
            </a:r>
            <a:endParaRPr dirty="0"/>
          </a:p>
          <a:p>
            <a:pPr algn="l">
              <a:lnSpc>
                <a:spcPct val="110000"/>
              </a:lnSpc>
              <a:defRPr sz="2800">
                <a:solidFill>
                  <a:srgbClr val="005293"/>
                </a:solidFill>
              </a:defRPr>
            </a:pPr>
            <a:r>
              <a:rPr dirty="0"/>
              <a:t>Knowledge Transfer Group</a:t>
            </a:r>
            <a:r>
              <a:rPr lang="en-US" dirty="0"/>
              <a:t> - </a:t>
            </a:r>
            <a:r>
              <a:rPr dirty="0"/>
              <a:t>IPT Department</a:t>
            </a:r>
          </a:p>
        </p:txBody>
      </p:sp>
      <p:sp>
        <p:nvSpPr>
          <p:cNvPr id="122" name="Shape 122"/>
          <p:cNvSpPr/>
          <p:nvPr/>
        </p:nvSpPr>
        <p:spPr>
          <a:xfrm>
            <a:off x="896495" y="8710699"/>
            <a:ext cx="1904367"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800">
                <a:solidFill>
                  <a:srgbClr val="005293"/>
                </a:solidFill>
              </a:defRPr>
            </a:lvl1pPr>
          </a:lstStyle>
          <a:p>
            <a:r>
              <a:rPr lang="en-US" dirty="0"/>
              <a:t>19.09.2018</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70" y="-735979"/>
            <a:ext cx="16077564" cy="10711740"/>
          </a:xfrm>
          <a:prstGeom prst="rect">
            <a:avLst/>
          </a:prstGeom>
          <a:noFill/>
          <a:ln>
            <a:noFill/>
          </a:ln>
        </p:spPr>
      </p:pic>
    </p:spTree>
    <p:extLst>
      <p:ext uri="{BB962C8B-B14F-4D97-AF65-F5344CB8AC3E}">
        <p14:creationId xmlns:p14="http://schemas.microsoft.com/office/powerpoint/2010/main" val="2067196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N5395_05"/>
          <p:cNvPicPr>
            <a:picLocks noChangeAspect="1" noChangeArrowheads="1"/>
          </p:cNvPicPr>
          <p:nvPr/>
        </p:nvPicPr>
        <p:blipFill>
          <a:blip r:embed="rId2" cstate="print"/>
          <a:srcRect/>
          <a:stretch>
            <a:fillRect/>
          </a:stretch>
        </p:blipFill>
        <p:spPr bwMode="auto">
          <a:xfrm>
            <a:off x="0" y="-1"/>
            <a:ext cx="13004800" cy="9783428"/>
          </a:xfrm>
          <a:prstGeom prst="rect">
            <a:avLst/>
          </a:prstGeom>
          <a:noFill/>
          <a:ln w="9525">
            <a:noFill/>
            <a:miter lim="800000"/>
            <a:headEnd/>
            <a:tailEnd/>
          </a:ln>
        </p:spPr>
      </p:pic>
    </p:spTree>
    <p:extLst>
      <p:ext uri="{BB962C8B-B14F-4D97-AF65-F5344CB8AC3E}">
        <p14:creationId xmlns:p14="http://schemas.microsoft.com/office/powerpoint/2010/main" val="3677702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33813"/>
            <a:ext cx="14936350" cy="9938849"/>
          </a:xfrm>
          <a:prstGeom prst="rect">
            <a:avLst/>
          </a:prstGeom>
          <a:noFill/>
          <a:ln>
            <a:noFill/>
          </a:ln>
        </p:spPr>
      </p:pic>
    </p:spTree>
    <p:extLst>
      <p:ext uri="{BB962C8B-B14F-4D97-AF65-F5344CB8AC3E}">
        <p14:creationId xmlns:p14="http://schemas.microsoft.com/office/powerpoint/2010/main" val="45974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C3962B5-DA47-B14D-B067-B492354DF0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004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txBox="1">
            <a:spLocks noChangeArrowheads="1"/>
          </p:cNvSpPr>
          <p:nvPr/>
        </p:nvSpPr>
        <p:spPr bwMode="auto">
          <a:xfrm>
            <a:off x="8687981" y="5308093"/>
            <a:ext cx="4316819" cy="552893"/>
          </a:xfrm>
          <a:prstGeom prst="rect">
            <a:avLst/>
          </a:prstGeom>
          <a:noFill/>
          <a:ln w="9525">
            <a:noFill/>
            <a:miter lim="800000"/>
            <a:headEnd/>
            <a:tailEnd/>
          </a:ln>
          <a:effectLst/>
        </p:spPr>
        <p:txBody>
          <a:bodyPr vert="horz" wrap="square" lIns="130048" tIns="65024" rIns="130048" bIns="65024" numCol="1" anchor="t" anchorCtr="0" compatLnSpc="1">
            <a:prstTxWarp prst="textNoShape">
              <a:avLst/>
            </a:prstTxWarp>
          </a:bodyPr>
          <a:lstStyle/>
          <a:p>
            <a:pPr marL="731509" indent="-731509" hangingPunct="1">
              <a:spcBef>
                <a:spcPct val="20000"/>
              </a:spcBef>
              <a:defRPr/>
            </a:pPr>
            <a:r>
              <a:rPr lang="en-US" sz="1707" dirty="0">
                <a:solidFill>
                  <a:schemeClr val="bg1">
                    <a:lumMod val="95000"/>
                  </a:schemeClr>
                </a:solidFill>
                <a:latin typeface="Verdana" pitchFamily="34" charset="0"/>
              </a:rPr>
              <a:t>(courtesy of </a:t>
            </a:r>
            <a:r>
              <a:rPr lang="en-GB" sz="1707" dirty="0">
                <a:solidFill>
                  <a:schemeClr val="bg1">
                    <a:lumMod val="95000"/>
                  </a:schemeClr>
                </a:solidFill>
              </a:rPr>
              <a:t>MARS </a:t>
            </a:r>
            <a:r>
              <a:rPr lang="en-GB" sz="1707" dirty="0" err="1">
                <a:solidFill>
                  <a:schemeClr val="bg1">
                    <a:lumMod val="95000"/>
                  </a:schemeClr>
                </a:solidFill>
              </a:rPr>
              <a:t>Bioimaging</a:t>
            </a:r>
            <a:r>
              <a:rPr lang="en-GB" sz="1707" dirty="0">
                <a:solidFill>
                  <a:schemeClr val="bg1">
                    <a:lumMod val="95000"/>
                  </a:schemeClr>
                </a:solidFill>
              </a:rPr>
              <a:t> Ltd</a:t>
            </a:r>
            <a:r>
              <a:rPr lang="en-US" sz="1707" dirty="0">
                <a:solidFill>
                  <a:schemeClr val="bg1">
                    <a:lumMod val="95000"/>
                  </a:schemeClr>
                </a:solidFill>
                <a:latin typeface="Verdana" pitchFamily="34" charset="0"/>
              </a:rPr>
              <a:t>) </a:t>
            </a:r>
          </a:p>
          <a:p>
            <a:pPr marL="731509" indent="-731509" defTabSz="1300460" fontAlgn="base" hangingPunct="1">
              <a:spcBef>
                <a:spcPct val="20000"/>
              </a:spcBef>
              <a:spcAft>
                <a:spcPct val="0"/>
              </a:spcAft>
              <a:buFont typeface="Wingdings" pitchFamily="2" charset="2"/>
              <a:buChar char="Ø"/>
              <a:defRPr/>
            </a:pPr>
            <a:endParaRPr lang="en-US" sz="1991" dirty="0">
              <a:solidFill>
                <a:schemeClr val="bg1">
                  <a:lumMod val="95000"/>
                </a:schemeClr>
              </a:solidFill>
              <a:latin typeface="Verdana" pitchFamily="34" charset="0"/>
            </a:endParaRPr>
          </a:p>
        </p:txBody>
      </p:sp>
      <p:pic>
        <p:nvPicPr>
          <p:cNvPr id="5" name="Picture 4">
            <a:extLst>
              <a:ext uri="{FF2B5EF4-FFF2-40B4-BE49-F238E27FC236}">
                <a16:creationId xmlns:a16="http://schemas.microsoft.com/office/drawing/2014/main" id="{C56B4F4C-37CA-DC40-B711-D0AEB9AC1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19553"/>
            <a:ext cx="6726340" cy="4203963"/>
          </a:xfrm>
          <a:prstGeom prst="rect">
            <a:avLst/>
          </a:prstGeom>
        </p:spPr>
      </p:pic>
      <p:pic>
        <p:nvPicPr>
          <p:cNvPr id="6" name="Ankle_movie.mp4">
            <a:hlinkClick r:id="" action="ppaction://media"/>
            <a:extLst>
              <a:ext uri="{FF2B5EF4-FFF2-40B4-BE49-F238E27FC236}">
                <a16:creationId xmlns:a16="http://schemas.microsoft.com/office/drawing/2014/main" id="{26E09218-161D-6040-A901-1E096A99F99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70053" y="5684055"/>
            <a:ext cx="7234747" cy="4069545"/>
          </a:xfrm>
          <a:prstGeom prst="rect">
            <a:avLst/>
          </a:prstGeom>
        </p:spPr>
      </p:pic>
    </p:spTree>
    <p:extLst>
      <p:ext uri="{BB962C8B-B14F-4D97-AF65-F5344CB8AC3E}">
        <p14:creationId xmlns:p14="http://schemas.microsoft.com/office/powerpoint/2010/main" val="8625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unknown.png"/>
          <p:cNvPicPr>
            <a:picLocks noChangeAspect="1"/>
          </p:cNvPicPr>
          <p:nvPr/>
        </p:nvPicPr>
        <p:blipFill>
          <a:blip r:embed="rId3">
            <a:extLst/>
          </a:blip>
          <a:stretch>
            <a:fillRect/>
          </a:stretch>
        </p:blipFill>
        <p:spPr>
          <a:xfrm>
            <a:off x="-1009316" y="-1072024"/>
            <a:ext cx="14668417" cy="12604049"/>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title"/>
          </p:nvPr>
        </p:nvSpPr>
        <p:spPr>
          <a:xfrm>
            <a:off x="952500" y="-38100"/>
            <a:ext cx="11099800" cy="2159000"/>
          </a:xfrm>
          <a:prstGeom prst="rect">
            <a:avLst/>
          </a:prstGeom>
        </p:spPr>
        <p:txBody>
          <a:bodyPr/>
          <a:lstStyle>
            <a:lvl1pPr defTabSz="549148">
              <a:defRPr sz="6700"/>
            </a:lvl1pPr>
          </a:lstStyle>
          <a:p>
            <a:r>
              <a:t>Entrepreneurship @CERN</a:t>
            </a:r>
          </a:p>
        </p:txBody>
      </p:sp>
      <p:sp>
        <p:nvSpPr>
          <p:cNvPr id="278" name="Shape 278"/>
          <p:cNvSpPr/>
          <p:nvPr/>
        </p:nvSpPr>
        <p:spPr>
          <a:xfrm>
            <a:off x="1079590" y="1898648"/>
            <a:ext cx="3045867" cy="1397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Social </a:t>
            </a:r>
          </a:p>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Entrepreneurship </a:t>
            </a:r>
          </a:p>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THE PORT</a:t>
            </a:r>
          </a:p>
        </p:txBody>
      </p:sp>
      <p:sp>
        <p:nvSpPr>
          <p:cNvPr id="279" name="Shape 279"/>
          <p:cNvSpPr/>
          <p:nvPr/>
        </p:nvSpPr>
        <p:spPr>
          <a:xfrm>
            <a:off x="506540" y="3422648"/>
            <a:ext cx="4191967" cy="1397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Entrepreneur Mixer</a:t>
            </a:r>
          </a:p>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Global Entrepreneurship </a:t>
            </a:r>
          </a:p>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Week </a:t>
            </a:r>
          </a:p>
        </p:txBody>
      </p:sp>
      <p:sp>
        <p:nvSpPr>
          <p:cNvPr id="280" name="Shape 280"/>
          <p:cNvSpPr/>
          <p:nvPr/>
        </p:nvSpPr>
        <p:spPr>
          <a:xfrm>
            <a:off x="1079590" y="4946650"/>
            <a:ext cx="3045867"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Entrepreneurship </a:t>
            </a:r>
          </a:p>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Meet-Ups</a:t>
            </a:r>
          </a:p>
        </p:txBody>
      </p:sp>
      <p:sp>
        <p:nvSpPr>
          <p:cNvPr id="281" name="Shape 281"/>
          <p:cNvSpPr/>
          <p:nvPr/>
        </p:nvSpPr>
        <p:spPr>
          <a:xfrm>
            <a:off x="1247432" y="6146800"/>
            <a:ext cx="2710181"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CERN-NTNU </a:t>
            </a:r>
          </a:p>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Screening Week</a:t>
            </a:r>
          </a:p>
        </p:txBody>
      </p:sp>
      <p:sp>
        <p:nvSpPr>
          <p:cNvPr id="282" name="Shape 282"/>
          <p:cNvSpPr/>
          <p:nvPr/>
        </p:nvSpPr>
        <p:spPr>
          <a:xfrm>
            <a:off x="1636281" y="7238999"/>
            <a:ext cx="1932484" cy="1397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Challenge </a:t>
            </a:r>
          </a:p>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Based </a:t>
            </a:r>
          </a:p>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Innovation</a:t>
            </a:r>
          </a:p>
        </p:txBody>
      </p:sp>
      <p:sp>
        <p:nvSpPr>
          <p:cNvPr id="283" name="Shape 283"/>
          <p:cNvSpPr/>
          <p:nvPr/>
        </p:nvSpPr>
        <p:spPr>
          <a:xfrm>
            <a:off x="1781543" y="8763000"/>
            <a:ext cx="1641959"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Start-Up </a:t>
            </a:r>
          </a:p>
          <a:p>
            <a:pPr marL="0" marR="0" lvl="0" indent="0" algn="ctr" defTabSz="584200" rtl="0" eaLnBrk="1" fontAlgn="auto" latinLnBrk="0" hangingPunct="0">
              <a:lnSpc>
                <a:spcPct val="100000"/>
              </a:lnSpc>
              <a:spcBef>
                <a:spcPts val="0"/>
              </a:spcBef>
              <a:spcAft>
                <a:spcPts val="0"/>
              </a:spcAft>
              <a:buClrTx/>
              <a:buSzTx/>
              <a:buFontTx/>
              <a:buNone/>
              <a:tabLst/>
              <a:defRPr sz="2800"/>
            </a:pPr>
            <a:r>
              <a:rPr kumimoji="0" sz="2800" b="0" i="0" u="none" strike="noStrike" kern="0" cap="none" spc="0" normalizeH="0" baseline="0" noProof="0">
                <a:ln>
                  <a:noFill/>
                </a:ln>
                <a:solidFill>
                  <a:srgbClr val="000000"/>
                </a:solidFill>
                <a:effectLst/>
                <a:uLnTx/>
                <a:uFillTx/>
                <a:latin typeface="Helvetica Light"/>
                <a:sym typeface="Helvetica Light"/>
              </a:rPr>
              <a:t>Corner</a:t>
            </a:r>
          </a:p>
        </p:txBody>
      </p:sp>
      <p:pic>
        <p:nvPicPr>
          <p:cNvPr id="284" name="image43.png"/>
          <p:cNvPicPr>
            <a:picLocks noChangeAspect="1"/>
          </p:cNvPicPr>
          <p:nvPr/>
        </p:nvPicPr>
        <p:blipFill>
          <a:blip r:embed="rId3">
            <a:extLst/>
          </a:blip>
          <a:stretch>
            <a:fillRect/>
          </a:stretch>
        </p:blipFill>
        <p:spPr>
          <a:xfrm>
            <a:off x="5235380" y="1816467"/>
            <a:ext cx="11917857" cy="7949466"/>
          </a:xfrm>
          <a:prstGeom prst="rect">
            <a:avLst/>
          </a:prstGeom>
          <a:ln w="12700">
            <a:miter lim="400000"/>
          </a:ln>
        </p:spPr>
      </p:pic>
    </p:spTree>
    <p:extLst>
      <p:ext uri="{BB962C8B-B14F-4D97-AF65-F5344CB8AC3E}">
        <p14:creationId xmlns:p14="http://schemas.microsoft.com/office/powerpoint/2010/main" val="299069369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body" sz="quarter" idx="4294967295"/>
          </p:nvPr>
        </p:nvSpPr>
        <p:spPr>
          <a:xfrm>
            <a:off x="246806" y="442118"/>
            <a:ext cx="3993010" cy="4082605"/>
          </a:xfrm>
          <a:prstGeom prst="rect">
            <a:avLst/>
          </a:prstGeom>
        </p:spPr>
        <p:txBody>
          <a:bodyPr>
            <a:normAutofit lnSpcReduction="10000"/>
          </a:bodyPr>
          <a:lstStyle/>
          <a:p>
            <a:pPr marL="0" indent="0" defTabSz="549148">
              <a:spcBef>
                <a:spcPts val="3900"/>
              </a:spcBef>
              <a:buSzTx/>
              <a:buNone/>
              <a:defRPr sz="4606"/>
            </a:pPr>
            <a:r>
              <a:rPr dirty="0"/>
              <a:t>CERN BICs</a:t>
            </a:r>
          </a:p>
          <a:p>
            <a:pPr marL="0" indent="0" defTabSz="549148">
              <a:spcBef>
                <a:spcPts val="3900"/>
              </a:spcBef>
              <a:buSzTx/>
              <a:buNone/>
              <a:defRPr sz="3666"/>
            </a:pPr>
            <a:r>
              <a:rPr dirty="0"/>
              <a:t>CERN Network of </a:t>
            </a:r>
            <a:r>
              <a:rPr lang="en-US" dirty="0"/>
              <a:t>10</a:t>
            </a:r>
            <a:r>
              <a:rPr dirty="0"/>
              <a:t> Member State Business Incubation </a:t>
            </a:r>
            <a:r>
              <a:rPr dirty="0" err="1"/>
              <a:t>Centres</a:t>
            </a:r>
            <a:endParaRPr dirty="0"/>
          </a:p>
        </p:txBody>
      </p:sp>
      <p:pic>
        <p:nvPicPr>
          <p:cNvPr id="3" name="Picture 2">
            <a:extLst>
              <a:ext uri="{FF2B5EF4-FFF2-40B4-BE49-F238E27FC236}">
                <a16:creationId xmlns:a16="http://schemas.microsoft.com/office/drawing/2014/main" id="{81F1F85D-0BE7-564C-9156-D54D0A53F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260" y="246380"/>
            <a:ext cx="9235440" cy="9235440"/>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2018_kt_startups.png"/>
          <p:cNvPicPr>
            <a:picLocks noChangeAspect="1"/>
          </p:cNvPicPr>
          <p:nvPr/>
        </p:nvPicPr>
        <p:blipFill>
          <a:blip r:embed="rId3">
            <a:extLst/>
          </a:blip>
          <a:stretch>
            <a:fillRect/>
          </a:stretch>
        </p:blipFill>
        <p:spPr>
          <a:xfrm>
            <a:off x="1578471" y="-1875681"/>
            <a:ext cx="9552853" cy="13504962"/>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ctrTitle"/>
          </p:nvPr>
        </p:nvSpPr>
        <p:spPr>
          <a:xfrm>
            <a:off x="1270000" y="2784928"/>
            <a:ext cx="10464800" cy="3302000"/>
          </a:xfrm>
          <a:prstGeom prst="rect">
            <a:avLst/>
          </a:prstGeom>
        </p:spPr>
        <p:txBody>
          <a:bodyPr/>
          <a:lstStyle/>
          <a:p>
            <a:r>
              <a:rPr lang="en-US" dirty="0"/>
              <a:t>Many thanks for your attention</a:t>
            </a:r>
            <a:endParaRPr dirty="0"/>
          </a:p>
        </p:txBody>
      </p:sp>
    </p:spTree>
    <p:extLst>
      <p:ext uri="{BB962C8B-B14F-4D97-AF65-F5344CB8AC3E}">
        <p14:creationId xmlns:p14="http://schemas.microsoft.com/office/powerpoint/2010/main" val="352897950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027"/>
          <p:cNvSpPr>
            <a:spLocks noGrp="1" noChangeArrowheads="1"/>
          </p:cNvSpPr>
          <p:nvPr>
            <p:ph type="title" idx="4294967295"/>
          </p:nvPr>
        </p:nvSpPr>
        <p:spPr>
          <a:xfrm>
            <a:off x="2492587" y="325120"/>
            <a:ext cx="9536853" cy="975360"/>
          </a:xfrm>
          <a:effectLst>
            <a:outerShdw blurRad="63500" dist="38099" dir="2700000" algn="ctr" rotWithShape="0">
              <a:schemeClr val="tx1">
                <a:alpha val="74997"/>
              </a:schemeClr>
            </a:outerShdw>
          </a:effectLst>
        </p:spPr>
        <p:txBody>
          <a:bodyPr anchor="ctr"/>
          <a:lstStyle/>
          <a:p>
            <a:pPr eaLnBrk="1" hangingPunct="1">
              <a:defRPr/>
            </a:pPr>
            <a:r>
              <a:rPr lang="en-GB" dirty="0">
                <a:solidFill>
                  <a:schemeClr val="accent1"/>
                </a:solidFill>
                <a:effectLst>
                  <a:outerShdw blurRad="38100" dist="38100" dir="2700000">
                    <a:srgbClr val="000000"/>
                  </a:outerShdw>
                </a:effectLst>
                <a:ea typeface="+mj-ea"/>
                <a:cs typeface="+mj-cs"/>
              </a:rPr>
              <a:t>The Mission of CERN</a:t>
            </a:r>
          </a:p>
        </p:txBody>
      </p:sp>
      <p:sp>
        <p:nvSpPr>
          <p:cNvPr id="37892" name="Rectangle 1028"/>
          <p:cNvSpPr>
            <a:spLocks noGrp="1" noChangeArrowheads="1"/>
          </p:cNvSpPr>
          <p:nvPr>
            <p:ph type="body" idx="4294967295"/>
          </p:nvPr>
        </p:nvSpPr>
        <p:spPr>
          <a:xfrm>
            <a:off x="325120" y="2275840"/>
            <a:ext cx="8778240" cy="7369387"/>
          </a:xfrm>
        </p:spPr>
        <p:txBody>
          <a:bodyPr/>
          <a:lstStyle/>
          <a:p>
            <a:pPr eaLnBrk="1" hangingPunct="1">
              <a:lnSpc>
                <a:spcPct val="90000"/>
              </a:lnSpc>
              <a:buClrTx/>
              <a:buFont typeface="Wingdings" charset="2"/>
              <a:buChar char="q"/>
              <a:defRPr/>
            </a:pPr>
            <a:r>
              <a:rPr lang="en-GB" sz="3413" dirty="0">
                <a:solidFill>
                  <a:srgbClr val="FCF933"/>
                </a:solidFill>
                <a:effectLst>
                  <a:outerShdw blurRad="50800" dist="38100" dir="2700000" algn="tl" rotWithShape="0">
                    <a:srgbClr val="000000"/>
                  </a:outerShdw>
                </a:effectLst>
                <a:ea typeface="+mn-ea"/>
                <a:cs typeface="+mn-cs"/>
              </a:rPr>
              <a:t>Push back </a:t>
            </a:r>
            <a:r>
              <a:rPr lang="en-GB" sz="3413" dirty="0">
                <a:solidFill>
                  <a:srgbClr val="FFFFFF"/>
                </a:solidFill>
                <a:effectLst>
                  <a:outerShdw blurRad="50800" dist="38100" dir="2700000" algn="tl" rotWithShape="0">
                    <a:srgbClr val="000000"/>
                  </a:outerShdw>
                </a:effectLst>
                <a:ea typeface="+mn-ea"/>
                <a:cs typeface="+mn-cs"/>
              </a:rPr>
              <a:t>the frontiers of knowledge</a:t>
            </a:r>
          </a:p>
          <a:p>
            <a:pPr eaLnBrk="1" hangingPunct="1">
              <a:lnSpc>
                <a:spcPct val="90000"/>
              </a:lnSpc>
              <a:buClrTx/>
              <a:buFont typeface="Wingdings" pitchFamily="-112" charset="2"/>
              <a:buNone/>
              <a:defRPr/>
            </a:pPr>
            <a:r>
              <a:rPr lang="en-GB" sz="3413" dirty="0">
                <a:solidFill>
                  <a:srgbClr val="FFFFFF"/>
                </a:solidFill>
                <a:effectLst>
                  <a:outerShdw blurRad="50800" dist="38100" dir="2700000" algn="tl" rotWithShape="0">
                    <a:srgbClr val="000000"/>
                  </a:outerShdw>
                </a:effectLst>
                <a:ea typeface="+mn-ea"/>
                <a:cs typeface="+mn-cs"/>
              </a:rPr>
              <a:t>	</a:t>
            </a:r>
            <a:r>
              <a:rPr lang="en-GB" sz="2276" dirty="0">
                <a:solidFill>
                  <a:srgbClr val="FFFFFF"/>
                </a:solidFill>
                <a:effectLst>
                  <a:outerShdw blurRad="50800" dist="38100" dir="2700000" algn="tl" rotWithShape="0">
                    <a:srgbClr val="000000"/>
                  </a:outerShdw>
                </a:effectLst>
                <a:ea typeface="+mn-ea"/>
                <a:cs typeface="+mn-cs"/>
              </a:rPr>
              <a:t>E.g. the secrets of the Big Bang …what was the matter like within the first moments of the Universe’s existence?</a:t>
            </a:r>
          </a:p>
          <a:p>
            <a:pPr eaLnBrk="1" hangingPunct="1">
              <a:lnSpc>
                <a:spcPct val="90000"/>
              </a:lnSpc>
              <a:buClrTx/>
              <a:defRPr/>
            </a:pPr>
            <a:endParaRPr lang="en-GB" sz="2276"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buFont typeface="Wingdings" charset="2"/>
              <a:buChar char="q"/>
              <a:defRPr/>
            </a:pPr>
            <a:r>
              <a:rPr lang="en-GB" sz="3413" dirty="0">
                <a:solidFill>
                  <a:srgbClr val="FCF933"/>
                </a:solidFill>
                <a:effectLst>
                  <a:outerShdw blurRad="50800" dist="38100" dir="2700000" algn="tl" rotWithShape="0">
                    <a:srgbClr val="000000"/>
                  </a:outerShdw>
                </a:effectLst>
                <a:ea typeface="+mn-ea"/>
                <a:cs typeface="+mn-cs"/>
              </a:rPr>
              <a:t>Develop</a:t>
            </a:r>
            <a:r>
              <a:rPr lang="en-GB" sz="3413" dirty="0">
                <a:solidFill>
                  <a:srgbClr val="FFFFFF"/>
                </a:solidFill>
                <a:effectLst>
                  <a:outerShdw blurRad="50800" dist="38100" dir="2700000" algn="tl" rotWithShape="0">
                    <a:srgbClr val="000000"/>
                  </a:outerShdw>
                </a:effectLst>
                <a:ea typeface="+mn-ea"/>
                <a:cs typeface="+mn-cs"/>
              </a:rPr>
              <a:t> new technologies for accelerators and detectors</a:t>
            </a:r>
          </a:p>
          <a:p>
            <a:pPr eaLnBrk="1" hangingPunct="1">
              <a:lnSpc>
                <a:spcPct val="90000"/>
              </a:lnSpc>
              <a:buClrTx/>
              <a:buFont typeface="Wingdings" pitchFamily="-112" charset="2"/>
              <a:buNone/>
              <a:defRPr/>
            </a:pPr>
            <a:r>
              <a:rPr lang="en-GB" sz="3413" dirty="0">
                <a:solidFill>
                  <a:srgbClr val="FFFFFF"/>
                </a:solidFill>
                <a:effectLst>
                  <a:outerShdw blurRad="50800" dist="38100" dir="2700000" algn="tl" rotWithShape="0">
                    <a:srgbClr val="000000"/>
                  </a:outerShdw>
                </a:effectLst>
                <a:ea typeface="+mn-ea"/>
                <a:cs typeface="+mn-cs"/>
              </a:rPr>
              <a:t>	</a:t>
            </a:r>
            <a:r>
              <a:rPr lang="en-GB" sz="2276" dirty="0">
                <a:solidFill>
                  <a:srgbClr val="FFFFFF"/>
                </a:solidFill>
                <a:effectLst>
                  <a:outerShdw blurRad="50800" dist="38100" dir="2700000" algn="tl" rotWithShape="0">
                    <a:srgbClr val="000000"/>
                  </a:outerShdw>
                </a:effectLst>
                <a:ea typeface="+mn-ea"/>
                <a:cs typeface="+mn-cs"/>
              </a:rPr>
              <a:t>Information technology - the Web and the GRID</a:t>
            </a:r>
          </a:p>
          <a:p>
            <a:pPr eaLnBrk="1" hangingPunct="1">
              <a:lnSpc>
                <a:spcPct val="90000"/>
              </a:lnSpc>
              <a:buClrTx/>
              <a:buFont typeface="Wingdings" pitchFamily="-112" charset="2"/>
              <a:buNone/>
              <a:defRPr/>
            </a:pPr>
            <a:r>
              <a:rPr lang="en-GB" sz="2276" dirty="0">
                <a:solidFill>
                  <a:srgbClr val="FFFFFF"/>
                </a:solidFill>
                <a:effectLst>
                  <a:outerShdw blurRad="50800" dist="38100" dir="2700000" algn="tl" rotWithShape="0">
                    <a:srgbClr val="000000"/>
                  </a:outerShdw>
                </a:effectLst>
                <a:ea typeface="+mn-ea"/>
                <a:cs typeface="+mn-cs"/>
              </a:rPr>
              <a:t>	Medicine - diagnosis and therapy</a:t>
            </a:r>
            <a:endParaRPr lang="en-GB" sz="3413"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defRPr/>
            </a:pPr>
            <a:endParaRPr lang="en-GB" sz="2276"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buFont typeface="Wingdings" charset="2"/>
              <a:buChar char="q"/>
              <a:defRPr/>
            </a:pPr>
            <a:r>
              <a:rPr lang="en-GB" sz="3413" dirty="0">
                <a:solidFill>
                  <a:srgbClr val="FCF933"/>
                </a:solidFill>
                <a:effectLst>
                  <a:outerShdw blurRad="50800" dist="38100" dir="2700000" algn="tl" rotWithShape="0">
                    <a:srgbClr val="000000"/>
                  </a:outerShdw>
                </a:effectLst>
                <a:ea typeface="+mn-ea"/>
                <a:cs typeface="+mn-cs"/>
              </a:rPr>
              <a:t>Train</a:t>
            </a:r>
            <a:r>
              <a:rPr lang="en-GB" sz="3413" dirty="0">
                <a:solidFill>
                  <a:srgbClr val="FFFFFF"/>
                </a:solidFill>
                <a:effectLst>
                  <a:outerShdw blurRad="50800" dist="38100" dir="2700000" algn="tl" rotWithShape="0">
                    <a:srgbClr val="000000"/>
                  </a:outerShdw>
                </a:effectLst>
                <a:ea typeface="+mn-ea"/>
                <a:cs typeface="+mn-cs"/>
              </a:rPr>
              <a:t> scientists and engineers of tomorrow</a:t>
            </a:r>
          </a:p>
          <a:p>
            <a:pPr eaLnBrk="1" hangingPunct="1">
              <a:lnSpc>
                <a:spcPct val="90000"/>
              </a:lnSpc>
              <a:buClrTx/>
              <a:defRPr/>
            </a:pPr>
            <a:endParaRPr lang="en-GB" sz="2276" dirty="0">
              <a:solidFill>
                <a:srgbClr val="FFFFFF"/>
              </a:solidFill>
              <a:effectLst>
                <a:outerShdw blurRad="50800" dist="38100" dir="2700000" algn="tl" rotWithShape="0">
                  <a:srgbClr val="000000"/>
                </a:outerShdw>
              </a:effectLst>
              <a:ea typeface="+mn-ea"/>
              <a:cs typeface="+mn-cs"/>
            </a:endParaRPr>
          </a:p>
          <a:p>
            <a:pPr eaLnBrk="1" hangingPunct="1">
              <a:lnSpc>
                <a:spcPct val="90000"/>
              </a:lnSpc>
              <a:buClrTx/>
              <a:buFont typeface="Wingdings" charset="2"/>
              <a:buChar char="q"/>
              <a:defRPr/>
            </a:pPr>
            <a:r>
              <a:rPr lang="en-GB" sz="3413" dirty="0">
                <a:solidFill>
                  <a:srgbClr val="FCF933"/>
                </a:solidFill>
                <a:effectLst>
                  <a:outerShdw blurRad="50800" dist="38100" dir="2700000" algn="tl" rotWithShape="0">
                    <a:srgbClr val="000000"/>
                  </a:outerShdw>
                </a:effectLst>
                <a:ea typeface="+mn-ea"/>
                <a:cs typeface="+mn-cs"/>
              </a:rPr>
              <a:t>Unite</a:t>
            </a:r>
            <a:r>
              <a:rPr lang="en-GB" sz="3413" dirty="0">
                <a:solidFill>
                  <a:srgbClr val="FFFFFF"/>
                </a:solidFill>
                <a:effectLst>
                  <a:outerShdw blurRad="50800" dist="38100" dir="2700000" algn="tl" rotWithShape="0">
                    <a:srgbClr val="000000"/>
                  </a:outerShdw>
                </a:effectLst>
                <a:ea typeface="+mn-ea"/>
                <a:cs typeface="+mn-cs"/>
              </a:rPr>
              <a:t> people from different countries </a:t>
            </a:r>
            <a:br>
              <a:rPr lang="en-GB" sz="3413" dirty="0">
                <a:solidFill>
                  <a:srgbClr val="FFFFFF"/>
                </a:solidFill>
                <a:effectLst>
                  <a:outerShdw blurRad="50800" dist="38100" dir="2700000" algn="tl" rotWithShape="0">
                    <a:srgbClr val="000000"/>
                  </a:outerShdw>
                </a:effectLst>
                <a:ea typeface="+mn-ea"/>
                <a:cs typeface="+mn-cs"/>
              </a:rPr>
            </a:br>
            <a:r>
              <a:rPr lang="en-GB" sz="3413" dirty="0">
                <a:solidFill>
                  <a:srgbClr val="FFFFFF"/>
                </a:solidFill>
                <a:effectLst>
                  <a:outerShdw blurRad="50800" dist="38100" dir="2700000" algn="tl" rotWithShape="0">
                    <a:srgbClr val="000000"/>
                  </a:outerShdw>
                </a:effectLst>
                <a:ea typeface="+mn-ea"/>
                <a:cs typeface="+mn-cs"/>
              </a:rPr>
              <a:t>and cultures</a:t>
            </a:r>
            <a:endParaRPr lang="en-GB" sz="2844" dirty="0">
              <a:solidFill>
                <a:srgbClr val="FFFFFF"/>
              </a:solidFill>
              <a:effectLst>
                <a:outerShdw blurRad="50800" dist="38100" dir="2700000" algn="tl" rotWithShape="0">
                  <a:srgbClr val="000000"/>
                </a:outerShdw>
              </a:effectLst>
              <a:ea typeface="+mn-ea"/>
              <a:cs typeface="+mn-cs"/>
            </a:endParaRPr>
          </a:p>
        </p:txBody>
      </p:sp>
      <p:pic>
        <p:nvPicPr>
          <p:cNvPr id="37894" name="Picture 1030" descr="einstein-1"/>
          <p:cNvPicPr>
            <a:picLocks noChangeAspect="1" noChangeArrowheads="1"/>
          </p:cNvPicPr>
          <p:nvPr/>
        </p:nvPicPr>
        <p:blipFill>
          <a:blip r:embed="rId3"/>
          <a:srcRect/>
          <a:stretch>
            <a:fillRect/>
          </a:stretch>
        </p:blipFill>
        <p:spPr bwMode="auto">
          <a:xfrm>
            <a:off x="10835076" y="1408854"/>
            <a:ext cx="1731715" cy="2384213"/>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6" name="Picture 1032" descr="PET_Alzheimer"/>
          <p:cNvPicPr>
            <a:picLocks noChangeAspect="1" noChangeArrowheads="1"/>
          </p:cNvPicPr>
          <p:nvPr/>
        </p:nvPicPr>
        <p:blipFill rotWithShape="1">
          <a:blip r:embed="rId4"/>
          <a:srcRect l="853" b="-1647"/>
          <a:stretch/>
        </p:blipFill>
        <p:spPr bwMode="auto">
          <a:xfrm>
            <a:off x="10204765" y="4009813"/>
            <a:ext cx="2578773" cy="195072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7" name="Picture 1033" descr="Grid_globe_V1"/>
          <p:cNvPicPr>
            <a:picLocks noChangeAspect="1" noChangeArrowheads="1"/>
          </p:cNvPicPr>
          <p:nvPr/>
        </p:nvPicPr>
        <p:blipFill>
          <a:blip r:embed="rId5"/>
          <a:srcRect/>
          <a:stretch>
            <a:fillRect/>
          </a:stretch>
        </p:blipFill>
        <p:spPr bwMode="auto">
          <a:xfrm>
            <a:off x="7798364" y="4009814"/>
            <a:ext cx="2275840" cy="1919111"/>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5" name="Picture 1041" descr="Picture 2"/>
          <p:cNvPicPr>
            <a:picLocks noChangeAspect="1" noChangeArrowheads="1"/>
          </p:cNvPicPr>
          <p:nvPr/>
        </p:nvPicPr>
        <p:blipFill>
          <a:blip r:embed="rId6"/>
          <a:srcRect/>
          <a:stretch>
            <a:fillRect/>
          </a:stretch>
        </p:blipFill>
        <p:spPr bwMode="auto">
          <a:xfrm>
            <a:off x="8886613" y="1733974"/>
            <a:ext cx="1799450" cy="1785903"/>
          </a:xfrm>
          <a:prstGeom prst="rect">
            <a:avLst/>
          </a:prstGeom>
          <a:noFill/>
          <a:ln w="9525">
            <a:noFill/>
            <a:miter lim="800000"/>
            <a:headEnd/>
            <a:tailEnd/>
          </a:ln>
          <a:effectLst>
            <a:outerShdw blurRad="63500" dist="38099" dir="2700000" algn="ctr" rotWithShape="0">
              <a:srgbClr val="000000">
                <a:alpha val="74997"/>
              </a:srgbClr>
            </a:outerShdw>
          </a:effectLst>
        </p:spPr>
      </p:pic>
      <p:grpSp>
        <p:nvGrpSpPr>
          <p:cNvPr id="2" name="Group 15"/>
          <p:cNvGrpSpPr/>
          <p:nvPr/>
        </p:nvGrpSpPr>
        <p:grpSpPr>
          <a:xfrm>
            <a:off x="0" y="1"/>
            <a:ext cx="2438400" cy="1855893"/>
            <a:chOff x="0" y="0"/>
            <a:chExt cx="1714500" cy="1304925"/>
          </a:xfrm>
        </p:grpSpPr>
        <p:sp>
          <p:nvSpPr>
            <p:cNvPr id="16389" name="Rectangle 3"/>
            <p:cNvSpPr>
              <a:spLocks noChangeArrowheads="1"/>
            </p:cNvSpPr>
            <p:nvPr/>
          </p:nvSpPr>
          <p:spPr bwMode="auto">
            <a:xfrm>
              <a:off x="609600" y="457200"/>
              <a:ext cx="533400" cy="381000"/>
            </a:xfrm>
            <a:prstGeom prst="rect">
              <a:avLst/>
            </a:prstGeom>
            <a:solidFill>
              <a:schemeClr val="accent1"/>
            </a:solidFill>
            <a:ln w="9525">
              <a:noFill/>
              <a:miter lim="800000"/>
              <a:headEnd/>
              <a:tailEnd/>
            </a:ln>
          </p:spPr>
          <p:txBody>
            <a:bodyPr wrap="none" anchor="ctr">
              <a:prstTxWarp prst="textNoShape">
                <a:avLst/>
              </a:prstTxWarp>
            </a:bodyPr>
            <a:lstStyle/>
            <a:p>
              <a:pPr algn="l" defTabSz="1300460" fontAlgn="base" hangingPunct="1">
                <a:spcBef>
                  <a:spcPct val="0"/>
                </a:spcBef>
                <a:spcAft>
                  <a:spcPct val="0"/>
                </a:spcAft>
              </a:pPr>
              <a:endParaRPr lang="en-US" sz="3413" kern="1200" dirty="0">
                <a:latin typeface="Arial" charset="0"/>
                <a:ea typeface="ＭＳ Ｐゴシック" charset="-128"/>
              </a:endParaRPr>
            </a:p>
          </p:txBody>
        </p:sp>
        <p:pic>
          <p:nvPicPr>
            <p:cNvPr id="16399" name="Picture 13" descr="Picture 2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0" y="0"/>
              <a:ext cx="1714500" cy="1304925"/>
            </a:xfrm>
            <a:prstGeom prst="rect">
              <a:avLst/>
            </a:prstGeom>
            <a:noFill/>
            <a:ln w="9525">
              <a:noFill/>
              <a:miter lim="800000"/>
              <a:headEnd/>
              <a:tailEnd/>
            </a:ln>
          </p:spPr>
        </p:pic>
      </p:grpSp>
      <p:pic>
        <p:nvPicPr>
          <p:cNvPr id="3" name="Picture 2"/>
          <p:cNvPicPr>
            <a:picLocks noChangeAspect="1"/>
          </p:cNvPicPr>
          <p:nvPr/>
        </p:nvPicPr>
        <p:blipFill rotWithShape="1">
          <a:blip r:embed="rId8"/>
          <a:srcRect t="4680" b="15027"/>
          <a:stretch/>
        </p:blipFill>
        <p:spPr>
          <a:xfrm>
            <a:off x="9267507" y="7879210"/>
            <a:ext cx="3379575" cy="1810926"/>
          </a:xfrm>
          <a:prstGeom prst="rect">
            <a:avLst/>
          </a:prstGeom>
        </p:spPr>
      </p:pic>
      <p:grpSp>
        <p:nvGrpSpPr>
          <p:cNvPr id="4" name="Grouper 3"/>
          <p:cNvGrpSpPr/>
          <p:nvPr/>
        </p:nvGrpSpPr>
        <p:grpSpPr>
          <a:xfrm>
            <a:off x="7798365" y="6105737"/>
            <a:ext cx="4985173" cy="1605520"/>
            <a:chOff x="5483225" y="4293096"/>
            <a:chExt cx="3505200" cy="1128881"/>
          </a:xfrm>
        </p:grpSpPr>
        <p:pic>
          <p:nvPicPr>
            <p:cNvPr id="14" name="Picture 2" descr="ttps://cds.cern.ch/record/2138941/files/DSC_0088.jpg?subformat=icon-6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3225" y="4293096"/>
              <a:ext cx="1692000" cy="11235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tps://cds.cern.ch/record/2210064/files/summerstudents-5.jpg?subformat=icon-6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6425" y="4293096"/>
              <a:ext cx="1692000" cy="1128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14616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7892">
                                            <p:txEl>
                                              <p:pRg st="0" end="0"/>
                                            </p:txEl>
                                          </p:spTgt>
                                        </p:tgtEl>
                                        <p:attrNameLst>
                                          <p:attrName>style.visibility</p:attrName>
                                        </p:attrNameLst>
                                      </p:cBhvr>
                                      <p:to>
                                        <p:strVal val="visible"/>
                                      </p:to>
                                    </p:set>
                                    <p:animEffect transition="in" filter="fade">
                                      <p:cBhvr>
                                        <p:cTn id="13" dur="1000"/>
                                        <p:tgtEl>
                                          <p:spTgt spid="37892">
                                            <p:txEl>
                                              <p:pRg st="0" end="0"/>
                                            </p:txEl>
                                          </p:spTgt>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37892">
                                            <p:txEl>
                                              <p:pRg st="1" end="1"/>
                                            </p:txEl>
                                          </p:spTgt>
                                        </p:tgtEl>
                                        <p:attrNameLst>
                                          <p:attrName>style.visibility</p:attrName>
                                        </p:attrNameLst>
                                      </p:cBhvr>
                                      <p:to>
                                        <p:strVal val="visible"/>
                                      </p:to>
                                    </p:set>
                                    <p:animEffect transition="in" filter="fade">
                                      <p:cBhvr>
                                        <p:cTn id="17" dur="1000"/>
                                        <p:tgtEl>
                                          <p:spTgt spid="37892">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7905"/>
                                        </p:tgtEl>
                                        <p:attrNameLst>
                                          <p:attrName>style.visibility</p:attrName>
                                        </p:attrNameLst>
                                      </p:cBhvr>
                                      <p:to>
                                        <p:strVal val="visible"/>
                                      </p:to>
                                    </p:set>
                                    <p:animEffect transition="in" filter="fade">
                                      <p:cBhvr>
                                        <p:cTn id="20" dur="1000"/>
                                        <p:tgtEl>
                                          <p:spTgt spid="37905"/>
                                        </p:tgtEl>
                                      </p:cBhvr>
                                    </p:animEffect>
                                  </p:childTnLst>
                                </p:cTn>
                              </p:par>
                              <p:par>
                                <p:cTn id="21" presetID="10" presetClass="entr" presetSubtype="0" fill="hold" nodeType="withEffect">
                                  <p:stCondLst>
                                    <p:cond delay="0"/>
                                  </p:stCondLst>
                                  <p:childTnLst>
                                    <p:set>
                                      <p:cBhvr>
                                        <p:cTn id="22" dur="1" fill="hold">
                                          <p:stCondLst>
                                            <p:cond delay="0"/>
                                          </p:stCondLst>
                                        </p:cTn>
                                        <p:tgtEl>
                                          <p:spTgt spid="37894"/>
                                        </p:tgtEl>
                                        <p:attrNameLst>
                                          <p:attrName>style.visibility</p:attrName>
                                        </p:attrNameLst>
                                      </p:cBhvr>
                                      <p:to>
                                        <p:strVal val="visible"/>
                                      </p:to>
                                    </p:set>
                                    <p:animEffect transition="in" filter="fade">
                                      <p:cBhvr>
                                        <p:cTn id="23" dur="1000"/>
                                        <p:tgtEl>
                                          <p:spTgt spid="3789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892">
                                            <p:txEl>
                                              <p:pRg st="3" end="3"/>
                                            </p:txEl>
                                          </p:spTgt>
                                        </p:tgtEl>
                                        <p:attrNameLst>
                                          <p:attrName>style.visibility</p:attrName>
                                        </p:attrNameLst>
                                      </p:cBhvr>
                                      <p:to>
                                        <p:strVal val="visible"/>
                                      </p:to>
                                    </p:set>
                                    <p:animEffect transition="in" filter="fade">
                                      <p:cBhvr>
                                        <p:cTn id="28" dur="1000"/>
                                        <p:tgtEl>
                                          <p:spTgt spid="37892">
                                            <p:txEl>
                                              <p:pRg st="3" end="3"/>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7892">
                                            <p:txEl>
                                              <p:pRg st="4" end="4"/>
                                            </p:txEl>
                                          </p:spTgt>
                                        </p:tgtEl>
                                        <p:attrNameLst>
                                          <p:attrName>style.visibility</p:attrName>
                                        </p:attrNameLst>
                                      </p:cBhvr>
                                      <p:to>
                                        <p:strVal val="visible"/>
                                      </p:to>
                                    </p:set>
                                    <p:animEffect transition="in" filter="fade">
                                      <p:cBhvr>
                                        <p:cTn id="32" dur="1000"/>
                                        <p:tgtEl>
                                          <p:spTgt spid="37892">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7897"/>
                                        </p:tgtEl>
                                        <p:attrNameLst>
                                          <p:attrName>style.visibility</p:attrName>
                                        </p:attrNameLst>
                                      </p:cBhvr>
                                      <p:to>
                                        <p:strVal val="visible"/>
                                      </p:to>
                                    </p:set>
                                    <p:animEffect transition="in" filter="fade">
                                      <p:cBhvr>
                                        <p:cTn id="35" dur="1000"/>
                                        <p:tgtEl>
                                          <p:spTgt spid="37897"/>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37892">
                                            <p:txEl>
                                              <p:pRg st="5" end="5"/>
                                            </p:txEl>
                                          </p:spTgt>
                                        </p:tgtEl>
                                        <p:attrNameLst>
                                          <p:attrName>style.visibility</p:attrName>
                                        </p:attrNameLst>
                                      </p:cBhvr>
                                      <p:to>
                                        <p:strVal val="visible"/>
                                      </p:to>
                                    </p:set>
                                    <p:animEffect transition="in" filter="fade">
                                      <p:cBhvr>
                                        <p:cTn id="39" dur="1000"/>
                                        <p:tgtEl>
                                          <p:spTgt spid="37892">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7896"/>
                                        </p:tgtEl>
                                        <p:attrNameLst>
                                          <p:attrName>style.visibility</p:attrName>
                                        </p:attrNameLst>
                                      </p:cBhvr>
                                      <p:to>
                                        <p:strVal val="visible"/>
                                      </p:to>
                                    </p:set>
                                    <p:animEffect transition="in" filter="fade">
                                      <p:cBhvr>
                                        <p:cTn id="42" dur="1000"/>
                                        <p:tgtEl>
                                          <p:spTgt spid="378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892">
                                            <p:txEl>
                                              <p:pRg st="7" end="7"/>
                                            </p:txEl>
                                          </p:spTgt>
                                        </p:tgtEl>
                                        <p:attrNameLst>
                                          <p:attrName>style.visibility</p:attrName>
                                        </p:attrNameLst>
                                      </p:cBhvr>
                                      <p:to>
                                        <p:strVal val="visible"/>
                                      </p:to>
                                    </p:set>
                                    <p:animEffect transition="in" filter="fade">
                                      <p:cBhvr>
                                        <p:cTn id="47" dur="1000"/>
                                        <p:tgtEl>
                                          <p:spTgt spid="37892">
                                            <p:txEl>
                                              <p:pRg st="7" end="7"/>
                                            </p:txEl>
                                          </p:spTgt>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892">
                                            <p:txEl>
                                              <p:pRg st="9" end="9"/>
                                            </p:txEl>
                                          </p:spTgt>
                                        </p:tgtEl>
                                        <p:attrNameLst>
                                          <p:attrName>style.visibility</p:attrName>
                                        </p:attrNameLst>
                                      </p:cBhvr>
                                      <p:to>
                                        <p:strVal val="visible"/>
                                      </p:to>
                                    </p:set>
                                    <p:animEffect transition="in" filter="fade">
                                      <p:cBhvr>
                                        <p:cTn id="56" dur="1000"/>
                                        <p:tgtEl>
                                          <p:spTgt spid="37892">
                                            <p:txEl>
                                              <p:pRg st="9" end="9"/>
                                            </p:txEl>
                                          </p:spTgt>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27656" y="194066"/>
            <a:ext cx="1822232" cy="136455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FFFFFF"/>
              </a:solidFill>
              <a:effectLst/>
              <a:uLnTx/>
              <a:uFillTx/>
              <a:latin typeface="Arial"/>
              <a:ea typeface="+mn-ea"/>
              <a:cs typeface="+mn-cs"/>
              <a:sym typeface="Helvetica Light"/>
            </a:endParaRPr>
          </a:p>
        </p:txBody>
      </p:sp>
      <p:sp>
        <p:nvSpPr>
          <p:cNvPr id="8" name="Title 7"/>
          <p:cNvSpPr>
            <a:spLocks noGrp="1"/>
          </p:cNvSpPr>
          <p:nvPr>
            <p:ph type="title"/>
          </p:nvPr>
        </p:nvSpPr>
        <p:spPr/>
        <p:txBody>
          <a:bodyPr>
            <a:normAutofit/>
          </a:bodyPr>
          <a:lstStyle/>
          <a:p>
            <a:r>
              <a:rPr lang="en-US" dirty="0"/>
              <a:t>KT Mission</a:t>
            </a:r>
            <a:endParaRPr lang="en-GB" dirty="0"/>
          </a:p>
        </p:txBody>
      </p:sp>
      <p:sp>
        <p:nvSpPr>
          <p:cNvPr id="9" name="Content Placeholder 8"/>
          <p:cNvSpPr>
            <a:spLocks noGrp="1"/>
          </p:cNvSpPr>
          <p:nvPr>
            <p:ph idx="1"/>
          </p:nvPr>
        </p:nvSpPr>
        <p:spPr>
          <a:xfrm>
            <a:off x="650239" y="1885307"/>
            <a:ext cx="11700416" cy="6638110"/>
          </a:xfrm>
        </p:spPr>
        <p:txBody>
          <a:bodyPr>
            <a:normAutofit/>
          </a:bodyPr>
          <a:lstStyle/>
          <a:p>
            <a:pPr marL="52018" indent="0">
              <a:buNone/>
            </a:pPr>
            <a:r>
              <a:rPr lang="en-US" sz="3413" dirty="0"/>
              <a:t>Maximize the technological and knowledge return to society, in particular through Member States industry</a:t>
            </a:r>
          </a:p>
          <a:p>
            <a:pPr marL="52018" indent="0">
              <a:buNone/>
            </a:pPr>
            <a:endParaRPr lang="en-US" sz="3413" dirty="0"/>
          </a:p>
          <a:p>
            <a:pPr marL="52018" indent="0">
              <a:buNone/>
            </a:pPr>
            <a:r>
              <a:rPr lang="en-US" sz="3413" dirty="0"/>
              <a:t>Promote CERN’s image as a center of excellence for technology and innovation</a:t>
            </a:r>
          </a:p>
          <a:p>
            <a:pPr marL="52018" indent="0">
              <a:buNone/>
            </a:pPr>
            <a:endParaRPr lang="en-US" sz="3413" dirty="0"/>
          </a:p>
          <a:p>
            <a:pPr marL="52018" indent="0">
              <a:buNone/>
            </a:pPr>
            <a:r>
              <a:rPr lang="en-US" sz="3413" dirty="0"/>
              <a:t>Demonstrate the importance and impact of fundamental research investments</a:t>
            </a:r>
          </a:p>
          <a:p>
            <a:pPr marL="52018" indent="0">
              <a:buNone/>
            </a:pPr>
            <a:endParaRPr lang="en-US" sz="3413" dirty="0"/>
          </a:p>
          <a:p>
            <a:pPr marL="52018" indent="0">
              <a:buNone/>
            </a:pPr>
            <a:r>
              <a:rPr lang="en-US" sz="3413" dirty="0">
                <a:solidFill>
                  <a:srgbClr val="FF0000"/>
                </a:solidFill>
              </a:rPr>
              <a:t>Key words are dissemination and impact</a:t>
            </a:r>
            <a:endParaRPr lang="en-US" sz="3413" dirty="0"/>
          </a:p>
          <a:p>
            <a:endParaRPr lang="en-GB" dirty="0"/>
          </a:p>
        </p:txBody>
      </p:sp>
    </p:spTree>
    <p:extLst>
      <p:ext uri="{BB962C8B-B14F-4D97-AF65-F5344CB8AC3E}">
        <p14:creationId xmlns:p14="http://schemas.microsoft.com/office/powerpoint/2010/main" val="128028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title"/>
          </p:nvPr>
        </p:nvSpPr>
        <p:spPr>
          <a:xfrm>
            <a:off x="4491877" y="-218217"/>
            <a:ext cx="6924593" cy="2812961"/>
          </a:xfrm>
          <a:prstGeom prst="rect">
            <a:avLst/>
          </a:prstGeom>
        </p:spPr>
        <p:txBody>
          <a:bodyPr/>
          <a:lstStyle>
            <a:lvl1pPr algn="l">
              <a:defRPr sz="4900"/>
            </a:lvl1pPr>
          </a:lstStyle>
          <a:p>
            <a:r>
              <a:t>From CERN Technologies …</a:t>
            </a:r>
          </a:p>
        </p:txBody>
      </p:sp>
      <p:sp>
        <p:nvSpPr>
          <p:cNvPr id="147" name="Shape 147"/>
          <p:cNvSpPr/>
          <p:nvPr/>
        </p:nvSpPr>
        <p:spPr>
          <a:xfrm>
            <a:off x="5403199" y="7016525"/>
            <a:ext cx="9298532" cy="28129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4900"/>
            </a:lvl1pPr>
          </a:lstStyle>
          <a:p>
            <a:r>
              <a:t>… to Society</a:t>
            </a:r>
          </a:p>
        </p:txBody>
      </p:sp>
      <p:pic>
        <p:nvPicPr>
          <p:cNvPr id="148" name="infographie_1_update.pdf"/>
          <p:cNvPicPr>
            <a:picLocks noChangeAspect="1"/>
          </p:cNvPicPr>
          <p:nvPr/>
        </p:nvPicPr>
        <p:blipFill>
          <a:blip r:embed="rId3">
            <a:extLst/>
          </a:blip>
          <a:stretch>
            <a:fillRect/>
          </a:stretch>
        </p:blipFill>
        <p:spPr>
          <a:xfrm>
            <a:off x="824227" y="945984"/>
            <a:ext cx="9874999" cy="8229657"/>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11.jpeg"/>
          <p:cNvPicPr>
            <a:picLocks noChangeAspect="1"/>
          </p:cNvPicPr>
          <p:nvPr/>
        </p:nvPicPr>
        <p:blipFill>
          <a:blip r:embed="rId3">
            <a:extLst/>
          </a:blip>
          <a:stretch>
            <a:fillRect/>
          </a:stretch>
        </p:blipFill>
        <p:spPr>
          <a:xfrm>
            <a:off x="-1606358" y="-6950"/>
            <a:ext cx="14649422" cy="9767501"/>
          </a:xfrm>
          <a:prstGeom prst="rect">
            <a:avLst/>
          </a:prstGeom>
          <a:ln w="12700">
            <a:miter lim="400000"/>
          </a:ln>
        </p:spPr>
      </p:pic>
      <p:sp>
        <p:nvSpPr>
          <p:cNvPr id="153" name="Shape 153"/>
          <p:cNvSpPr>
            <a:spLocks noGrp="1"/>
          </p:cNvSpPr>
          <p:nvPr>
            <p:ph type="title" idx="4294967295"/>
          </p:nvPr>
        </p:nvSpPr>
        <p:spPr>
          <a:xfrm>
            <a:off x="219044" y="6100573"/>
            <a:ext cx="5811200" cy="3302001"/>
          </a:xfrm>
          <a:prstGeom prst="rect">
            <a:avLst/>
          </a:prstGeom>
          <a:solidFill>
            <a:srgbClr val="DCDEE0"/>
          </a:solidFill>
        </p:spPr>
        <p:txBody>
          <a:bodyPr anchor="b"/>
          <a:lstStyle/>
          <a:p>
            <a:pPr algn="l" defTabSz="303783">
              <a:defRPr sz="4160"/>
            </a:pPr>
            <a:r>
              <a:t>“How can machine learning improve vaccine production?”</a:t>
            </a:r>
          </a:p>
          <a:p>
            <a:pPr algn="l" defTabSz="303783">
              <a:defRPr sz="4160"/>
            </a:pPr>
            <a:endParaRPr/>
          </a:p>
          <a:p>
            <a:pPr algn="l" defTabSz="303783">
              <a:defRPr sz="4160"/>
            </a:pPr>
            <a:r>
              <a:t>CERN - Sanofi</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asted-image.png"/>
          <p:cNvPicPr>
            <a:picLocks noChangeAspect="1"/>
          </p:cNvPicPr>
          <p:nvPr/>
        </p:nvPicPr>
        <p:blipFill>
          <a:blip r:embed="rId2">
            <a:extLst/>
          </a:blip>
          <a:stretch>
            <a:fillRect/>
          </a:stretch>
        </p:blipFill>
        <p:spPr>
          <a:xfrm>
            <a:off x="-812532" y="4901"/>
            <a:ext cx="14615175" cy="9753601"/>
          </a:xfrm>
          <a:prstGeom prst="rect">
            <a:avLst/>
          </a:prstGeom>
          <a:ln w="12700">
            <a:miter lim="400000"/>
          </a:ln>
        </p:spPr>
      </p:pic>
      <p:pic>
        <p:nvPicPr>
          <p:cNvPr id="158" name="Screen Shot 2018-03-06 at 20.10.58.png"/>
          <p:cNvPicPr>
            <a:picLocks noChangeAspect="1"/>
          </p:cNvPicPr>
          <p:nvPr/>
        </p:nvPicPr>
        <p:blipFill>
          <a:blip r:embed="rId3">
            <a:extLst/>
          </a:blip>
          <a:stretch>
            <a:fillRect/>
          </a:stretch>
        </p:blipFill>
        <p:spPr>
          <a:xfrm>
            <a:off x="6755986" y="860400"/>
            <a:ext cx="5776588" cy="3415018"/>
          </a:xfrm>
          <a:prstGeom prst="rect">
            <a:avLst/>
          </a:prstGeom>
          <a:ln w="12700">
            <a:miter lim="400000"/>
          </a:ln>
        </p:spPr>
      </p:pic>
      <p:sp>
        <p:nvSpPr>
          <p:cNvPr id="159" name="Shape 159"/>
          <p:cNvSpPr>
            <a:spLocks noGrp="1"/>
          </p:cNvSpPr>
          <p:nvPr>
            <p:ph type="title" idx="4294967295"/>
          </p:nvPr>
        </p:nvSpPr>
        <p:spPr>
          <a:xfrm>
            <a:off x="219044" y="7401572"/>
            <a:ext cx="5811200" cy="2001002"/>
          </a:xfrm>
          <a:prstGeom prst="rect">
            <a:avLst/>
          </a:prstGeom>
          <a:solidFill>
            <a:srgbClr val="DCDEE0"/>
          </a:solidFill>
        </p:spPr>
        <p:txBody>
          <a:bodyPr anchor="b">
            <a:normAutofit fontScale="90000"/>
          </a:bodyPr>
          <a:lstStyle/>
          <a:p>
            <a:pPr algn="l" defTabSz="303783">
              <a:defRPr sz="4160"/>
            </a:pPr>
            <a:r>
              <a:t>CERN-MEDICIS </a:t>
            </a:r>
          </a:p>
          <a:p>
            <a:pPr algn="l" defTabSz="303783">
              <a:defRPr sz="4160"/>
            </a:pPr>
            <a:r>
              <a:t>First medical isotopes produced </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asted-image.png"/>
          <p:cNvPicPr>
            <a:picLocks noChangeAspect="1"/>
          </p:cNvPicPr>
          <p:nvPr/>
        </p:nvPicPr>
        <p:blipFill>
          <a:blip r:embed="rId3">
            <a:extLst/>
          </a:blip>
          <a:stretch>
            <a:fillRect/>
          </a:stretch>
        </p:blipFill>
        <p:spPr>
          <a:xfrm>
            <a:off x="0" y="-157819"/>
            <a:ext cx="13250117" cy="9911140"/>
          </a:xfrm>
          <a:prstGeom prst="rect">
            <a:avLst/>
          </a:prstGeom>
          <a:ln w="12700">
            <a:miter lim="400000"/>
          </a:ln>
        </p:spPr>
      </p:pic>
      <p:sp>
        <p:nvSpPr>
          <p:cNvPr id="173" name="Shape 173"/>
          <p:cNvSpPr>
            <a:spLocks noGrp="1"/>
          </p:cNvSpPr>
          <p:nvPr>
            <p:ph type="title" idx="4294967295"/>
          </p:nvPr>
        </p:nvSpPr>
        <p:spPr>
          <a:xfrm>
            <a:off x="219044" y="6100573"/>
            <a:ext cx="5811200" cy="3302001"/>
          </a:xfrm>
          <a:prstGeom prst="rect">
            <a:avLst/>
          </a:prstGeom>
          <a:solidFill>
            <a:srgbClr val="DCDEE0"/>
          </a:solidFill>
        </p:spPr>
        <p:txBody>
          <a:bodyPr anchor="b"/>
          <a:lstStyle/>
          <a:p>
            <a:pPr algn="l" defTabSz="315468">
              <a:defRPr sz="4320"/>
            </a:pPr>
            <a:r>
              <a:t>#EuropeForCulture</a:t>
            </a:r>
          </a:p>
          <a:p>
            <a:pPr algn="l" defTabSz="315468">
              <a:defRPr sz="4320"/>
            </a:pPr>
            <a:endParaRPr/>
          </a:p>
          <a:p>
            <a:pPr algn="l" defTabSz="315468">
              <a:defRPr sz="4320"/>
            </a:pPr>
            <a:r>
              <a:t>X-ray eyes for cultural heritage - Medipix chip</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NAO_accelerator.jpg"/>
          <p:cNvPicPr>
            <a:picLocks noChangeAspect="1"/>
          </p:cNvPicPr>
          <p:nvPr/>
        </p:nvPicPr>
        <p:blipFill rotWithShape="1">
          <a:blip r:embed="rId2" cstate="email">
            <a:extLst>
              <a:ext uri="{28A0092B-C50C-407E-A947-70E740481C1C}">
                <a14:useLocalDpi xmlns:a14="http://schemas.microsoft.com/office/drawing/2010/main"/>
              </a:ext>
            </a:extLst>
          </a:blip>
          <a:srcRect t="-413"/>
          <a:stretch/>
        </p:blipFill>
        <p:spPr>
          <a:xfrm>
            <a:off x="-2648520" y="-401322"/>
            <a:ext cx="15825335" cy="10491749"/>
          </a:xfrm>
          <a:prstGeom prst="rect">
            <a:avLst/>
          </a:prstGeom>
          <a:noFill/>
          <a:ln>
            <a:noFill/>
          </a:ln>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7914" y="595885"/>
            <a:ext cx="5116646" cy="3543278"/>
          </a:xfrm>
          <a:prstGeom prst="rect">
            <a:avLst/>
          </a:prstGeom>
          <a:noFill/>
          <a:ln w="28575" cmpd="sng">
            <a:solidFill>
              <a:schemeClr val="tx2"/>
            </a:solidFill>
          </a:ln>
        </p:spPr>
      </p:pic>
    </p:spTree>
    <p:extLst>
      <p:ext uri="{BB962C8B-B14F-4D97-AF65-F5344CB8AC3E}">
        <p14:creationId xmlns:p14="http://schemas.microsoft.com/office/powerpoint/2010/main" val="14040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tps://cds.cern.ch/record/2026007/files/MAX_5372_image.jpg?subforma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99909" y="0"/>
            <a:ext cx="14615175"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0533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ésentationCERN2">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848</TotalTime>
  <Words>373</Words>
  <Application>Microsoft Macintosh PowerPoint</Application>
  <PresentationFormat>Custom</PresentationFormat>
  <Paragraphs>67</Paragraphs>
  <Slides>18</Slides>
  <Notes>9</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ＭＳ Ｐゴシック</vt:lpstr>
      <vt:lpstr>Arial</vt:lpstr>
      <vt:lpstr>Calibri</vt:lpstr>
      <vt:lpstr>Helvetica</vt:lpstr>
      <vt:lpstr>Helvetica Light</vt:lpstr>
      <vt:lpstr>Helvetica Neue</vt:lpstr>
      <vt:lpstr>Verdana</vt:lpstr>
      <vt:lpstr>Wingdings</vt:lpstr>
      <vt:lpstr>White</vt:lpstr>
      <vt:lpstr>Bold Stripes</vt:lpstr>
      <vt:lpstr>1_PrésentationCERN2</vt:lpstr>
      <vt:lpstr>1_White</vt:lpstr>
      <vt:lpstr>PowerPoint Presentation</vt:lpstr>
      <vt:lpstr>The Mission of CERN</vt:lpstr>
      <vt:lpstr>KT Mission</vt:lpstr>
      <vt:lpstr>From CERN Technologies …</vt:lpstr>
      <vt:lpstr>“How can machine learning improve vaccine production?”  CERN - Sanofi</vt:lpstr>
      <vt:lpstr>CERN-MEDICIS  First medical isotopes produced </vt:lpstr>
      <vt:lpstr>#EuropeForCulture  X-ray eyes for cultural heritage - Medipix chip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Entrepreneurship @CERN</vt:lpstr>
      <vt:lpstr>PowerPoint Presentation</vt:lpstr>
      <vt:lpstr>PowerPoint Presentation</vt:lpstr>
      <vt:lpstr>Many thanks for your attention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Giovanni Anelli</cp:lastModifiedBy>
  <cp:revision>31</cp:revision>
  <dcterms:modified xsi:type="dcterms:W3CDTF">2018-09-19T06:25:55Z</dcterms:modified>
</cp:coreProperties>
</file>