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493" r:id="rId2"/>
    <p:sldId id="494" r:id="rId3"/>
    <p:sldId id="498" r:id="rId4"/>
    <p:sldId id="497" r:id="rId5"/>
    <p:sldId id="502" r:id="rId6"/>
    <p:sldId id="501" r:id="rId7"/>
    <p:sldId id="541" r:id="rId8"/>
    <p:sldId id="542" r:id="rId9"/>
    <p:sldId id="543" r:id="rId10"/>
    <p:sldId id="544" r:id="rId11"/>
    <p:sldId id="514" r:id="rId12"/>
    <p:sldId id="546" r:id="rId13"/>
    <p:sldId id="547" r:id="rId14"/>
    <p:sldId id="548" r:id="rId15"/>
    <p:sldId id="512" r:id="rId16"/>
    <p:sldId id="515" r:id="rId17"/>
    <p:sldId id="513" r:id="rId18"/>
    <p:sldId id="517" r:id="rId19"/>
    <p:sldId id="529" r:id="rId20"/>
    <p:sldId id="538" r:id="rId21"/>
    <p:sldId id="549" r:id="rId22"/>
    <p:sldId id="550" r:id="rId23"/>
    <p:sldId id="551" r:id="rId24"/>
    <p:sldId id="552" r:id="rId25"/>
    <p:sldId id="553" r:id="rId26"/>
    <p:sldId id="554" r:id="rId27"/>
    <p:sldId id="555" r:id="rId28"/>
    <p:sldId id="520" r:id="rId29"/>
    <p:sldId id="521" r:id="rId30"/>
    <p:sldId id="523" r:id="rId31"/>
    <p:sldId id="556" r:id="rId32"/>
    <p:sldId id="557" r:id="rId33"/>
  </p:sldIdLst>
  <p:sldSz cx="9144000" cy="6858000" type="screen4x3"/>
  <p:notesSz cx="9872663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1A2"/>
    <a:srgbClr val="000000"/>
    <a:srgbClr val="0C377B"/>
    <a:srgbClr val="00B0F0"/>
    <a:srgbClr val="FFFFFF"/>
    <a:srgbClr val="B38600"/>
    <a:srgbClr val="B35E24"/>
    <a:srgbClr val="996600"/>
    <a:srgbClr val="B74E39"/>
    <a:srgbClr val="553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3" autoAdjust="0"/>
    <p:restoredTop sz="96292" autoAdjust="0"/>
  </p:normalViewPr>
  <p:slideViewPr>
    <p:cSldViewPr snapToGrid="0" snapToObjects="1">
      <p:cViewPr varScale="1">
        <p:scale>
          <a:sx n="96" d="100"/>
          <a:sy n="96" d="100"/>
        </p:scale>
        <p:origin x="229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38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225" y="0"/>
            <a:ext cx="4278154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2FAC70-F179-194B-9BAC-2E429596CD40}" type="datetimeFigureOut">
              <a:rPr lang="en-US" smtClean="0"/>
              <a:t>9/19/2018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225" y="6456612"/>
            <a:ext cx="4278154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C4154-7735-D342-82C6-591FC3C651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65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225" y="0"/>
            <a:ext cx="4278154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0F758-DFBF-5B42-97CC-F2A9407354EB}" type="datetimeFigureOut">
              <a:rPr lang="en-US" smtClean="0"/>
              <a:t>9/19/2018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39883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225" y="6456612"/>
            <a:ext cx="4278154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29D72-7882-1E48-BB17-3EA96D8F7A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1334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29D72-7882-1E48-BB17-3EA96D8F7AD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45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793"/>
            <a:ext cx="9161724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31800" y="2121290"/>
            <a:ext cx="8265984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4000" b="1" i="0" kern="1200" cap="none" spc="0" baseline="0" dirty="0">
                <a:ln w="12700">
                  <a:noFill/>
                  <a:prstDash val="solid"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Ubuntu"/>
              </a:defRPr>
            </a:lvl1pPr>
          </a:lstStyle>
          <a:p>
            <a:r>
              <a:rPr kumimoji="0" lang="x-none" dirty="0" smtClean="0"/>
              <a:t>Presentation Title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31800" y="4171952"/>
            <a:ext cx="8265984" cy="1066688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800" b="0" i="0">
                <a:solidFill>
                  <a:schemeClr val="accent4"/>
                </a:solidFill>
                <a:effectLst/>
                <a:latin typeface="+mn-lt"/>
                <a:cs typeface="Ubuntu Light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 dirty="0" smtClean="0"/>
              <a:t>Author and Affiliation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7475" y="5616056"/>
            <a:ext cx="2999492" cy="981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2956" y="6197501"/>
            <a:ext cx="2008826" cy="566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 smtClean="0"/>
              <a:t>LS2 Team</a:t>
            </a:r>
          </a:p>
          <a:p>
            <a:pPr algn="r"/>
            <a:r>
              <a:rPr lang="en-US" i="1" dirty="0" smtClean="0"/>
              <a:t>19 Sept’18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29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/>
            <a:r>
              <a:rPr lang="en-US" i="1" dirty="0" smtClean="0"/>
              <a:t>LS2 Team</a:t>
            </a:r>
          </a:p>
          <a:p>
            <a:pPr algn="r"/>
            <a:r>
              <a:rPr lang="en-US" i="1" dirty="0" smtClean="0"/>
              <a:t>19 Sept’18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60000"/>
            <a:ext cx="8226425" cy="5016068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 smtClean="0"/>
              <a:t>LS2 Team</a:t>
            </a:r>
          </a:p>
          <a:p>
            <a:pPr algn="r"/>
            <a:r>
              <a:rPr lang="en-US" i="1" dirty="0" smtClean="0"/>
              <a:t>19 Sept’18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45521"/>
            <a:ext cx="8226425" cy="5028279"/>
          </a:xfrm>
        </p:spPr>
        <p:txBody>
          <a:bodyPr/>
          <a:lstStyle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3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 smtClean="0"/>
              <a:t>LS2 Team</a:t>
            </a:r>
          </a:p>
          <a:p>
            <a:pPr algn="r"/>
            <a:r>
              <a:rPr lang="en-US" i="1" dirty="0" smtClean="0"/>
              <a:t>19 Sept’18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245521"/>
            <a:ext cx="8226425" cy="5028279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4400"/>
            </a:lvl1pPr>
            <a:lvl2pPr>
              <a:defRPr sz="2400" baseline="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31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 smtClean="0"/>
              <a:t>LS2 Team</a:t>
            </a:r>
          </a:p>
          <a:p>
            <a:pPr algn="r"/>
            <a:r>
              <a:rPr lang="en-US" i="1" dirty="0" smtClean="0"/>
              <a:t>19 Sept’18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74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14450" y="4214813"/>
            <a:ext cx="6535738" cy="1609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</a:lstStyle>
          <a:p>
            <a:pPr lvl="0"/>
            <a:r>
              <a:rPr lang="x-none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2573" y="2930624"/>
            <a:ext cx="2999492" cy="981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342" y="3532077"/>
            <a:ext cx="2270500" cy="6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47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66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274956" y="6356350"/>
            <a:ext cx="56819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pPr algn="r"/>
            <a:r>
              <a:rPr lang="en-US" i="1" dirty="0" smtClean="0"/>
              <a:t>LS2 Team</a:t>
            </a:r>
          </a:p>
          <a:p>
            <a:pPr algn="r"/>
            <a:r>
              <a:rPr lang="en-US" i="1" dirty="0" smtClean="0"/>
              <a:t>19 Sept’18</a:t>
            </a:r>
            <a:endParaRPr lang="en-US" i="1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81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e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274956" y="6356350"/>
            <a:ext cx="56819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pPr algn="r"/>
            <a:r>
              <a:rPr lang="en-US" i="1" dirty="0" smtClean="0"/>
              <a:t>LS2 Team</a:t>
            </a:r>
          </a:p>
          <a:p>
            <a:pPr algn="r"/>
            <a:r>
              <a:rPr lang="en-US" i="1" dirty="0" smtClean="0"/>
              <a:t>19 Sept’18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88927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274956" y="6356350"/>
            <a:ext cx="56819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pPr algn="r"/>
            <a:r>
              <a:rPr lang="en-US" i="1" dirty="0" smtClean="0"/>
              <a:t>LS2 Team</a:t>
            </a:r>
          </a:p>
          <a:p>
            <a:pPr algn="r"/>
            <a:r>
              <a:rPr lang="en-US" i="1" dirty="0" smtClean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956924" y="6356350"/>
            <a:ext cx="7298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729FCF"/>
                </a:solidFill>
                <a:latin typeface="+mn-lt"/>
                <a:cs typeface="Ubuntu Light"/>
              </a:defRPr>
            </a:lvl1pPr>
          </a:lstStyle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260000"/>
            <a:ext cx="8226854" cy="502803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Slide text first level</a:t>
            </a:r>
          </a:p>
          <a:p>
            <a:pPr lvl="1" eaLnBrk="1" latinLnBrk="0" hangingPunct="1"/>
            <a:r>
              <a:rPr kumimoji="0" lang="fr-CH" dirty="0" smtClean="0"/>
              <a:t>Slide text second level</a:t>
            </a:r>
          </a:p>
          <a:p>
            <a:pPr lvl="2" eaLnBrk="1" latinLnBrk="0" hangingPunct="1"/>
            <a:r>
              <a:rPr kumimoji="0" lang="fr-CH" dirty="0" smtClean="0"/>
              <a:t>Slide text third level</a:t>
            </a:r>
          </a:p>
          <a:p>
            <a:pPr lvl="3" eaLnBrk="1" latinLnBrk="0" hangingPunct="1"/>
            <a:r>
              <a:rPr kumimoji="0" lang="fr-CH" dirty="0" smtClean="0"/>
              <a:t>Slide text fourth level</a:t>
            </a:r>
          </a:p>
          <a:p>
            <a:pPr lvl="4" eaLnBrk="1" latinLnBrk="0" hangingPunct="1"/>
            <a:r>
              <a:rPr kumimoji="0" lang="fr-CH" dirty="0" smtClean="0"/>
              <a:t>Slide text fifth level</a:t>
            </a:r>
            <a:endParaRPr kumimoji="0" lang="en-US" dirty="0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71584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 dirty="0" smtClean="0"/>
              <a:t>Slide Title</a:t>
            </a:r>
            <a:endParaRPr kumimoji="0" lang="en-GB" noProof="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285763"/>
            <a:ext cx="8226854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48474"/>
            <a:ext cx="1197790" cy="391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755" y="6600018"/>
            <a:ext cx="908383" cy="2560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1" r:id="rId2"/>
    <p:sldLayoutId id="2147483685" r:id="rId3"/>
    <p:sldLayoutId id="2147483686" r:id="rId4"/>
    <p:sldLayoutId id="2147483682" r:id="rId5"/>
    <p:sldLayoutId id="2147483676" r:id="rId6"/>
    <p:sldLayoutId id="2147483691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b="0" i="0" kern="1200">
          <a:solidFill>
            <a:srgbClr val="0C377B"/>
          </a:solidFill>
          <a:latin typeface="+mj-lt"/>
          <a:ea typeface="+mj-ea"/>
          <a:cs typeface="Ubuntu Light"/>
        </a:defRPr>
      </a:lvl1pPr>
    </p:titleStyle>
    <p:bodyStyle>
      <a:lvl1pPr marL="225425" indent="-225425" algn="l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1pPr>
      <a:lvl2pPr marL="460375" indent="-228600" algn="l" rtl="0" eaLnBrk="1" latinLnBrk="0" hangingPunct="1">
        <a:lnSpc>
          <a:spcPct val="100000"/>
        </a:lnSpc>
        <a:spcBef>
          <a:spcPts val="900"/>
        </a:spcBef>
        <a:buClr>
          <a:schemeClr val="bg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2pPr>
      <a:lvl3pPr marL="685800" indent="-225425" algn="l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3pPr>
      <a:lvl4pPr marL="909638" indent="-223838" algn="l" rtl="0" eaLnBrk="1" latinLnBrk="0" hangingPunct="1">
        <a:lnSpc>
          <a:spcPct val="100000"/>
        </a:lnSpc>
        <a:spcBef>
          <a:spcPts val="900"/>
        </a:spcBef>
        <a:buClr>
          <a:schemeClr val="accent3"/>
        </a:buClr>
        <a:buSzPct val="100000"/>
        <a:buFont typeface="Arial"/>
        <a:buChar char="•"/>
        <a:defRPr kumimoji="0" sz="3000" b="0" i="0" kern="1200">
          <a:solidFill>
            <a:srgbClr val="0C377B"/>
          </a:solidFill>
          <a:latin typeface="+mn-lt"/>
          <a:ea typeface="+mn-ea"/>
          <a:cs typeface="Ubuntu Light"/>
        </a:defRPr>
      </a:lvl4pPr>
      <a:lvl5pPr marL="1146175" indent="-236538" algn="l" rtl="0" eaLnBrk="1" latinLnBrk="0" hangingPunct="1">
        <a:lnSpc>
          <a:spcPct val="100000"/>
        </a:lnSpc>
        <a:spcBef>
          <a:spcPts val="900"/>
        </a:spcBef>
        <a:buClr>
          <a:schemeClr val="accent4"/>
        </a:buClr>
        <a:buSzPct val="100000"/>
        <a:buFont typeface="Arial"/>
        <a:buChar char="•"/>
        <a:defRPr kumimoji="0" sz="3000" b="0" i="0" kern="1200" baseline="0">
          <a:solidFill>
            <a:srgbClr val="0C377B"/>
          </a:solidFill>
          <a:latin typeface="+mn-lt"/>
          <a:ea typeface="+mn-ea"/>
          <a:cs typeface="Ubuntu Light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11" Type="http://schemas.openxmlformats.org/officeDocument/2006/relationships/image" Target="../media/image51.png"/><Relationship Id="rId5" Type="http://schemas.openxmlformats.org/officeDocument/2006/relationships/image" Target="../media/image46.jpeg"/><Relationship Id="rId10" Type="http://schemas.microsoft.com/office/2007/relationships/hdphoto" Target="../media/hdphoto2.wdp"/><Relationship Id="rId4" Type="http://schemas.openxmlformats.org/officeDocument/2006/relationships/image" Target="../media/image45.tiff"/><Relationship Id="rId9" Type="http://schemas.openxmlformats.org/officeDocument/2006/relationships/image" Target="../media/image50.jpeg"/><Relationship Id="rId1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3.wdp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52876"/>
            <a:ext cx="8265984" cy="699548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LS2 introduced to TE-PPR Group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8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US" smtClean="0"/>
              <a:t>J.M. Jimenez</a:t>
            </a:r>
            <a:br>
              <a:rPr lang="en-US" smtClean="0"/>
            </a:br>
            <a:r>
              <a:rPr lang="en-US" i="1" smtClean="0"/>
              <a:t>LS2 Project (introduced to ILOs - Version 2018.0)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464" r="12754"/>
          <a:stretch/>
        </p:blipFill>
        <p:spPr>
          <a:xfrm>
            <a:off x="-1" y="0"/>
            <a:ext cx="9117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Injectors &amp; LHC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" y="1121790"/>
            <a:ext cx="8900160" cy="49222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569527" y="1496291"/>
            <a:ext cx="8313" cy="181217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741623" y="1496291"/>
            <a:ext cx="0" cy="2273888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135092" y="1496291"/>
            <a:ext cx="0" cy="266838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353696" y="1496291"/>
            <a:ext cx="0" cy="315883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xplosion 2 5"/>
          <p:cNvSpPr/>
          <p:nvPr/>
        </p:nvSpPr>
        <p:spPr>
          <a:xfrm>
            <a:off x="1834620" y="2496312"/>
            <a:ext cx="2953512" cy="1695796"/>
          </a:xfrm>
          <a:prstGeom prst="irregularSeal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6 months ahead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15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US" smtClean="0"/>
              <a:t>J.M. Jimenez</a:t>
            </a:r>
            <a:br>
              <a:rPr lang="en-US" smtClean="0"/>
            </a:br>
            <a:r>
              <a:rPr lang="en-US" i="1" smtClean="0"/>
              <a:t>LS2 Project (introduced to ILOs - Version 2018.0)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741" r="127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6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US" smtClean="0"/>
              <a:t>J.M. Jimenez</a:t>
            </a:r>
            <a:br>
              <a:rPr lang="en-US" smtClean="0"/>
            </a:br>
            <a:r>
              <a:rPr lang="en-US" i="1" smtClean="0"/>
              <a:t>LS2 Project (introduced to ILOs - Version 2018.0)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490" r="13255"/>
          <a:stretch/>
        </p:blipFill>
        <p:spPr>
          <a:xfrm>
            <a:off x="0" y="-1"/>
            <a:ext cx="9144000" cy="686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2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462338" y="6356350"/>
            <a:ext cx="5681662" cy="365125"/>
          </a:xfrm>
        </p:spPr>
        <p:txBody>
          <a:bodyPr/>
          <a:lstStyle/>
          <a:p>
            <a:pPr algn="r"/>
            <a:r>
              <a:rPr lang="en-US" smtClean="0"/>
              <a:t>J.M. Jimenez</a:t>
            </a:r>
            <a:br>
              <a:rPr lang="en-US" smtClean="0"/>
            </a:br>
            <a:r>
              <a:rPr lang="en-US" i="1" smtClean="0"/>
              <a:t>LS2 Project (introduced to ILOs - Version 2018.0)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487" r="12574"/>
          <a:stretch/>
        </p:blipFill>
        <p:spPr>
          <a:xfrm>
            <a:off x="-1" y="-1"/>
            <a:ext cx="91366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2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LS2 </a:t>
            </a:r>
            <a:r>
              <a:rPr lang="en-GB" dirty="0" smtClean="0"/>
              <a:t>arbitrations in Injectors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0" y="1260000"/>
            <a:ext cx="8453887" cy="5016068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1800"/>
              </a:spcBef>
            </a:pP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SPS </a:t>
            </a: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</a:rPr>
              <a:t>Fire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Safety</a:t>
            </a:r>
            <a:r>
              <a:rPr lang="en-GB" sz="3200" dirty="0" smtClean="0">
                <a:solidFill>
                  <a:srgbClr val="000000"/>
                </a:solidFill>
              </a:rPr>
              <a:t>: delaying the installation of secondary and tertiary doors and of the dry risers in the arcs. Compensatory measures have been approved.</a:t>
            </a:r>
            <a:endParaRPr lang="en-GB" sz="3200" dirty="0">
              <a:solidFill>
                <a:srgbClr val="000000"/>
              </a:solidFill>
            </a:endParaRPr>
          </a:p>
          <a:p>
            <a:pPr>
              <a:spcBef>
                <a:spcPts val="1800"/>
              </a:spcBef>
            </a:pP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Irradiated cables</a:t>
            </a:r>
            <a:r>
              <a:rPr lang="en-GB" sz="3200" dirty="0" smtClean="0">
                <a:solidFill>
                  <a:srgbClr val="000000"/>
                </a:solidFill>
              </a:rPr>
              <a:t>: delaying the preventive replacement </a:t>
            </a:r>
            <a:r>
              <a:rPr lang="en-GB" sz="3200" dirty="0">
                <a:solidFill>
                  <a:srgbClr val="000000"/>
                </a:solidFill>
              </a:rPr>
              <a:t>of irradiated cables </a:t>
            </a:r>
            <a:r>
              <a:rPr lang="en-GB" sz="3200" dirty="0" smtClean="0">
                <a:solidFill>
                  <a:srgbClr val="000000"/>
                </a:solidFill>
              </a:rPr>
              <a:t>SPS Point 2 and North Area. Compensatory measures have been approved for beam extraction in Point 2.</a:t>
            </a:r>
          </a:p>
          <a:p>
            <a:pPr>
              <a:spcBef>
                <a:spcPts val="1800"/>
              </a:spcBef>
            </a:pPr>
            <a:r>
              <a:rPr lang="en-GB" sz="3200" b="1" dirty="0" err="1" smtClean="0">
                <a:solidFill>
                  <a:schemeClr val="accent6">
                    <a:lumMod val="50000"/>
                  </a:schemeClr>
                </a:solidFill>
              </a:rPr>
              <a:t>Declabing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 in Injectors</a:t>
            </a:r>
            <a:r>
              <a:rPr lang="en-GB" sz="3200" dirty="0" smtClean="0">
                <a:solidFill>
                  <a:srgbClr val="000000"/>
                </a:solidFill>
              </a:rPr>
              <a:t>: delay remaining </a:t>
            </a:r>
            <a:r>
              <a:rPr lang="en-GB" sz="3200" dirty="0" err="1">
                <a:solidFill>
                  <a:srgbClr val="000000"/>
                </a:solidFill>
              </a:rPr>
              <a:t>decabling</a:t>
            </a:r>
            <a:r>
              <a:rPr lang="en-GB" sz="3200" dirty="0">
                <a:solidFill>
                  <a:srgbClr val="000000"/>
                </a:solidFill>
              </a:rPr>
              <a:t> in </a:t>
            </a:r>
            <a:r>
              <a:rPr lang="en-GB" sz="3200" dirty="0" smtClean="0">
                <a:solidFill>
                  <a:srgbClr val="000000"/>
                </a:solidFill>
              </a:rPr>
              <a:t>Booster and PS.</a:t>
            </a:r>
            <a:endParaRPr lang="en-GB" sz="3200" dirty="0">
              <a:solidFill>
                <a:srgbClr val="000000"/>
              </a:solidFill>
            </a:endParaRPr>
          </a:p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</a:rPr>
              <a:t>Telecom radiating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cable</a:t>
            </a:r>
            <a:r>
              <a:rPr lang="en-GB" sz="3200" dirty="0" smtClean="0">
                <a:solidFill>
                  <a:srgbClr val="000000"/>
                </a:solidFill>
              </a:rPr>
              <a:t>: delaying Priority </a:t>
            </a:r>
            <a:r>
              <a:rPr lang="en-GB" sz="3200" dirty="0">
                <a:solidFill>
                  <a:srgbClr val="000000"/>
                </a:solidFill>
              </a:rPr>
              <a:t>2 </a:t>
            </a:r>
            <a:r>
              <a:rPr lang="en-GB" sz="3200" dirty="0" smtClean="0">
                <a:solidFill>
                  <a:srgbClr val="000000"/>
                </a:solidFill>
              </a:rPr>
              <a:t>such as </a:t>
            </a:r>
            <a:r>
              <a:rPr lang="en-GB" sz="3200" dirty="0">
                <a:solidFill>
                  <a:srgbClr val="000000"/>
                </a:solidFill>
              </a:rPr>
              <a:t>AD target, SPS </a:t>
            </a:r>
            <a:r>
              <a:rPr lang="en-GB" sz="3200" dirty="0" smtClean="0">
                <a:solidFill>
                  <a:srgbClr val="000000"/>
                </a:solidFill>
              </a:rPr>
              <a:t>Points 3&amp;5</a:t>
            </a:r>
            <a:r>
              <a:rPr lang="en-GB" sz="3200" dirty="0">
                <a:solidFill>
                  <a:srgbClr val="000000"/>
                </a:solidFill>
              </a:rPr>
              <a:t>, </a:t>
            </a:r>
            <a:r>
              <a:rPr lang="en-GB" sz="3200" dirty="0" smtClean="0">
                <a:solidFill>
                  <a:srgbClr val="000000"/>
                </a:solidFill>
              </a:rPr>
              <a:t>Awake and Priority </a:t>
            </a:r>
            <a:r>
              <a:rPr lang="en-GB" sz="3200" dirty="0">
                <a:solidFill>
                  <a:srgbClr val="000000"/>
                </a:solidFill>
              </a:rPr>
              <a:t>3 is SPS </a:t>
            </a:r>
            <a:r>
              <a:rPr lang="en-GB" sz="3200" dirty="0" smtClean="0">
                <a:solidFill>
                  <a:srgbClr val="000000"/>
                </a:solidFill>
              </a:rPr>
              <a:t>Points 4&amp;6&amp;7</a:t>
            </a:r>
            <a:r>
              <a:rPr lang="en-GB" sz="3200" dirty="0">
                <a:solidFill>
                  <a:srgbClr val="000000"/>
                </a:solidFill>
              </a:rPr>
              <a:t>, TT60-61-70, </a:t>
            </a:r>
            <a:r>
              <a:rPr lang="en-GB" sz="3200" dirty="0" smtClean="0">
                <a:solidFill>
                  <a:srgbClr val="000000"/>
                </a:solidFill>
              </a:rPr>
              <a:t>TCC6. Compensatory measures will be taken after inspections for critical areas.</a:t>
            </a:r>
            <a:endParaRPr lang="en-GB" sz="3200" dirty="0">
              <a:solidFill>
                <a:srgbClr val="000000"/>
              </a:solidFill>
            </a:endParaRPr>
          </a:p>
          <a:p>
            <a:pPr>
              <a:spcBef>
                <a:spcPts val="1800"/>
              </a:spcBef>
            </a:pP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North Area</a:t>
            </a:r>
            <a:r>
              <a:rPr lang="en-GB" sz="3200" dirty="0" smtClean="0">
                <a:solidFill>
                  <a:srgbClr val="000000"/>
                </a:solidFill>
              </a:rPr>
              <a:t>: delaying all cabling </a:t>
            </a:r>
            <a:r>
              <a:rPr lang="en-GB" sz="3200" dirty="0">
                <a:solidFill>
                  <a:srgbClr val="000000"/>
                </a:solidFill>
              </a:rPr>
              <a:t>except M&amp;O </a:t>
            </a:r>
            <a:r>
              <a:rPr lang="en-GB" sz="3200" dirty="0" smtClean="0">
                <a:solidFill>
                  <a:srgbClr val="000000"/>
                </a:solidFill>
              </a:rPr>
              <a:t>activities.</a:t>
            </a:r>
            <a:endParaRPr lang="en-GB" sz="3200" dirty="0">
              <a:solidFill>
                <a:srgbClr val="000000"/>
              </a:solidFill>
            </a:endParaRPr>
          </a:p>
          <a:p>
            <a:pPr>
              <a:spcBef>
                <a:spcPts val="1800"/>
              </a:spcBef>
            </a:pPr>
            <a:r>
              <a:rPr lang="en-GB" sz="3200" b="1" dirty="0">
                <a:solidFill>
                  <a:schemeClr val="accent6">
                    <a:lumMod val="50000"/>
                  </a:schemeClr>
                </a:solidFill>
              </a:rPr>
              <a:t>SPS Electrical </a:t>
            </a:r>
            <a:r>
              <a:rPr lang="en-GB" sz="3200" b="1" dirty="0" smtClean="0">
                <a:solidFill>
                  <a:schemeClr val="accent6">
                    <a:lumMod val="50000"/>
                  </a:schemeClr>
                </a:solidFill>
              </a:rPr>
              <a:t>Network</a:t>
            </a:r>
            <a:r>
              <a:rPr lang="en-GB" sz="3200" dirty="0" smtClean="0">
                <a:solidFill>
                  <a:srgbClr val="000000"/>
                </a:solidFill>
              </a:rPr>
              <a:t>: delaying the consolidation of all the low-voltage network.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57200" y="848414"/>
            <a:ext cx="652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Arbitrations decisions based on EL resources (</a:t>
            </a:r>
            <a:r>
              <a:rPr lang="en-GB" dirty="0" smtClean="0">
                <a:solidFill>
                  <a:srgbClr val="000000"/>
                </a:solidFill>
              </a:rPr>
              <a:t>I)</a:t>
            </a:r>
            <a:r>
              <a:rPr lang="en-GB" dirty="0" smtClean="0">
                <a:solidFill>
                  <a:srgbClr val="1E5AAE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Re-phased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54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LHC &amp; HL-LHC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079"/>
            <a:ext cx="9134855" cy="534269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467849" y="4477996"/>
            <a:ext cx="7222935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90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LS2 </a:t>
            </a:r>
            <a:r>
              <a:rPr lang="en-GB" dirty="0" smtClean="0"/>
              <a:t>arbitrations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sz="3800" dirty="0" smtClean="0"/>
              <a:t>LHC</a:t>
            </a:r>
            <a:endParaRPr lang="en-GB" sz="3800" dirty="0"/>
          </a:p>
          <a:p>
            <a:pPr lvl="1">
              <a:spcBef>
                <a:spcPts val="1200"/>
              </a:spcBef>
            </a:pPr>
            <a:r>
              <a:rPr lang="en-GB" sz="2600" b="1" dirty="0">
                <a:solidFill>
                  <a:schemeClr val="accent6">
                    <a:lumMod val="50000"/>
                  </a:schemeClr>
                </a:solidFill>
              </a:rPr>
              <a:t>Telecom radiating </a:t>
            </a:r>
            <a:r>
              <a:rPr lang="en-GB" sz="2600" b="1" dirty="0" smtClean="0">
                <a:solidFill>
                  <a:schemeClr val="accent6">
                    <a:lumMod val="50000"/>
                  </a:schemeClr>
                </a:solidFill>
              </a:rPr>
              <a:t>cable</a:t>
            </a:r>
            <a:r>
              <a:rPr lang="en-GB" sz="2600" dirty="0" smtClean="0">
                <a:solidFill>
                  <a:srgbClr val="000000"/>
                </a:solidFill>
              </a:rPr>
              <a:t>: delaying the </a:t>
            </a:r>
            <a:r>
              <a:rPr lang="en-GB" sz="2600" dirty="0">
                <a:solidFill>
                  <a:srgbClr val="000000"/>
                </a:solidFill>
              </a:rPr>
              <a:t>Priority 3 </a:t>
            </a:r>
            <a:r>
              <a:rPr lang="en-GB" sz="2600" dirty="0" smtClean="0">
                <a:solidFill>
                  <a:srgbClr val="000000"/>
                </a:solidFill>
              </a:rPr>
              <a:t>in LHC Points 3&amp;7.</a:t>
            </a:r>
            <a:endParaRPr lang="en-GB" sz="2600" dirty="0">
              <a:solidFill>
                <a:srgbClr val="000000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GB" sz="2600" b="1" dirty="0" smtClean="0">
                <a:solidFill>
                  <a:schemeClr val="accent6">
                    <a:lumMod val="50000"/>
                  </a:schemeClr>
                </a:solidFill>
              </a:rPr>
              <a:t>Replacement of obsolete turbo pumps on Insulation Vacuum</a:t>
            </a:r>
            <a:r>
              <a:rPr lang="en-GB" sz="2600" dirty="0" smtClean="0">
                <a:solidFill>
                  <a:srgbClr val="000000"/>
                </a:solidFill>
              </a:rPr>
              <a:t>: delaying the replacement of the cabling on 7 Sectors.</a:t>
            </a:r>
            <a:br>
              <a:rPr lang="en-GB" sz="2600" dirty="0" smtClean="0">
                <a:solidFill>
                  <a:srgbClr val="000000"/>
                </a:solidFill>
              </a:rPr>
            </a:br>
            <a:r>
              <a:rPr lang="en-GB" sz="2600" dirty="0" smtClean="0">
                <a:solidFill>
                  <a:srgbClr val="000000"/>
                </a:solidFill>
              </a:rPr>
              <a:t>Compensatory measures have been found by recovering as spares the pumps from one Sector and as well with a successful extension of the maintenance contract by the pump supplier.</a:t>
            </a:r>
            <a:endParaRPr lang="en-GB" sz="2600" dirty="0">
              <a:solidFill>
                <a:srgbClr val="000000"/>
              </a:solidFill>
            </a:endParaRPr>
          </a:p>
          <a:p>
            <a:pPr>
              <a:spcBef>
                <a:spcPts val="1800"/>
              </a:spcBef>
            </a:pPr>
            <a:r>
              <a:rPr lang="en-GB" sz="3800" dirty="0" smtClean="0"/>
              <a:t>Surface buildings related to accelerators</a:t>
            </a:r>
            <a:endParaRPr lang="en-GB" sz="3800" dirty="0"/>
          </a:p>
          <a:p>
            <a:pPr lvl="1">
              <a:spcBef>
                <a:spcPts val="1800"/>
              </a:spcBef>
            </a:pPr>
            <a:r>
              <a:rPr lang="en-GB" sz="2600" b="1" dirty="0">
                <a:solidFill>
                  <a:schemeClr val="accent6">
                    <a:lumMod val="50000"/>
                  </a:schemeClr>
                </a:solidFill>
              </a:rPr>
              <a:t>SM18 </a:t>
            </a:r>
            <a:r>
              <a:rPr lang="en-GB" sz="2600" b="1" dirty="0" smtClean="0">
                <a:solidFill>
                  <a:schemeClr val="accent6">
                    <a:lumMod val="50000"/>
                  </a:schemeClr>
                </a:solidFill>
              </a:rPr>
              <a:t>SC magnet test bench</a:t>
            </a:r>
            <a:r>
              <a:rPr lang="en-GB" sz="2600" dirty="0" smtClean="0">
                <a:solidFill>
                  <a:srgbClr val="000000"/>
                </a:solidFill>
              </a:rPr>
              <a:t>: </a:t>
            </a:r>
          </a:p>
          <a:p>
            <a:pPr lvl="2">
              <a:spcBef>
                <a:spcPts val="1200"/>
              </a:spcBef>
            </a:pPr>
            <a:r>
              <a:rPr lang="en-GB" sz="2600" dirty="0" smtClean="0">
                <a:solidFill>
                  <a:srgbClr val="000000"/>
                </a:solidFill>
              </a:rPr>
              <a:t>Delaying the integration and cabling of the evolution of Clusters </a:t>
            </a:r>
            <a:r>
              <a:rPr lang="en-GB" sz="2600" dirty="0">
                <a:solidFill>
                  <a:srgbClr val="000000"/>
                </a:solidFill>
              </a:rPr>
              <a:t>A, D, </a:t>
            </a:r>
            <a:r>
              <a:rPr lang="en-GB" sz="2600" dirty="0" smtClean="0">
                <a:solidFill>
                  <a:srgbClr val="000000"/>
                </a:solidFill>
              </a:rPr>
              <a:t>F.</a:t>
            </a:r>
            <a:br>
              <a:rPr lang="en-GB" sz="2600" dirty="0" smtClean="0">
                <a:solidFill>
                  <a:srgbClr val="000000"/>
                </a:solidFill>
              </a:rPr>
            </a:br>
            <a:r>
              <a:rPr lang="en-GB" sz="2600" dirty="0" smtClean="0">
                <a:solidFill>
                  <a:srgbClr val="000000"/>
                </a:solidFill>
              </a:rPr>
              <a:t>Compensatory measures will be studied for the preparation of the String 3 for </a:t>
            </a:r>
            <a:br>
              <a:rPr lang="en-GB" sz="2600" dirty="0" smtClean="0">
                <a:solidFill>
                  <a:srgbClr val="000000"/>
                </a:solidFill>
              </a:rPr>
            </a:br>
            <a:r>
              <a:rPr lang="en-GB" sz="2600" dirty="0" smtClean="0">
                <a:solidFill>
                  <a:srgbClr val="000000"/>
                </a:solidFill>
              </a:rPr>
              <a:t>HL-LHC. </a:t>
            </a:r>
          </a:p>
          <a:p>
            <a:pPr lvl="2">
              <a:spcBef>
                <a:spcPts val="1200"/>
              </a:spcBef>
            </a:pPr>
            <a:r>
              <a:rPr lang="en-GB" sz="2600" dirty="0" smtClean="0">
                <a:solidFill>
                  <a:srgbClr val="000000"/>
                </a:solidFill>
              </a:rPr>
              <a:t>Delaying the </a:t>
            </a:r>
            <a:r>
              <a:rPr lang="en-GB" sz="2600" dirty="0">
                <a:solidFill>
                  <a:srgbClr val="000000"/>
                </a:solidFill>
              </a:rPr>
              <a:t>electrical &amp; cabling </a:t>
            </a:r>
            <a:r>
              <a:rPr lang="en-GB" sz="2600" dirty="0" smtClean="0">
                <a:solidFill>
                  <a:srgbClr val="000000"/>
                </a:solidFill>
              </a:rPr>
              <a:t>needed for the superconducting RF extension. Impact is being evaluated prior to formulate compensatory measures.</a:t>
            </a:r>
          </a:p>
          <a:p>
            <a:pPr lvl="1">
              <a:spcBef>
                <a:spcPts val="1200"/>
              </a:spcBef>
            </a:pPr>
            <a:r>
              <a:rPr lang="en-GB" sz="2600" b="1" dirty="0" smtClean="0">
                <a:solidFill>
                  <a:schemeClr val="accent6">
                    <a:lumMod val="50000"/>
                  </a:schemeClr>
                </a:solidFill>
              </a:rPr>
              <a:t>SC Cable test bench (</a:t>
            </a:r>
            <a:r>
              <a:rPr lang="en-GB" sz="2600" b="1" dirty="0" err="1" smtClean="0">
                <a:solidFill>
                  <a:schemeClr val="accent6">
                    <a:lumMod val="50000"/>
                  </a:schemeClr>
                </a:solidFill>
              </a:rPr>
              <a:t>Blg</a:t>
            </a:r>
            <a:r>
              <a:rPr lang="en-GB" sz="2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600" b="1" dirty="0">
                <a:solidFill>
                  <a:schemeClr val="accent6">
                    <a:lumMod val="50000"/>
                  </a:schemeClr>
                </a:solidFill>
              </a:rPr>
              <a:t>163 </a:t>
            </a:r>
            <a:r>
              <a:rPr lang="en-GB" sz="2600" b="1" dirty="0" smtClean="0">
                <a:solidFill>
                  <a:schemeClr val="accent6">
                    <a:lumMod val="50000"/>
                  </a:schemeClr>
                </a:solidFill>
              </a:rPr>
              <a:t>upgrade)</a:t>
            </a:r>
            <a:r>
              <a:rPr lang="en-GB" sz="2600" dirty="0" smtClean="0">
                <a:solidFill>
                  <a:srgbClr val="000000"/>
                </a:solidFill>
              </a:rPr>
              <a:t>: delaying the integration and cabling of the upgrade of the infrastructure which includes the installation and commissioning of the FRESCA 2 test bench.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848414"/>
            <a:ext cx="6521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Arbitrations decisions based on EL resources (II)</a:t>
            </a:r>
            <a:r>
              <a:rPr lang="en-GB" dirty="0">
                <a:solidFill>
                  <a:srgbClr val="1E5AAE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Re-phased</a:t>
            </a:r>
            <a:endParaRPr lang="en-GB" dirty="0"/>
          </a:p>
        </p:txBody>
      </p:sp>
      <p:sp>
        <p:nvSpPr>
          <p:cNvPr id="8" name="Rounded Rectangle 7"/>
          <p:cNvSpPr/>
          <p:nvPr/>
        </p:nvSpPr>
        <p:spPr>
          <a:xfrm>
            <a:off x="603849" y="3700733"/>
            <a:ext cx="8079776" cy="240677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 rot="5400000">
            <a:off x="7563554" y="4765619"/>
            <a:ext cx="2579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00B0F0"/>
                </a:solidFill>
              </a:rPr>
              <a:t>Impact on HL-LHC being evaluated</a:t>
            </a:r>
            <a:endParaRPr lang="en-GB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1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Impact on </a:t>
            </a:r>
            <a:r>
              <a:rPr lang="en-GB" dirty="0" smtClean="0"/>
              <a:t>HL-LHC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199" y="1260000"/>
            <a:ext cx="8562975" cy="501606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Two activities added:</a:t>
            </a:r>
          </a:p>
          <a:p>
            <a:pPr lvl="1">
              <a:spcBef>
                <a:spcPts val="600"/>
              </a:spcBef>
            </a:pPr>
            <a:r>
              <a:rPr lang="en-GB" sz="2000" dirty="0" smtClean="0">
                <a:solidFill>
                  <a:srgbClr val="000000"/>
                </a:solidFill>
              </a:rPr>
              <a:t>Inner Triplet alignment: two-phase approach</a:t>
            </a:r>
          </a:p>
          <a:p>
            <a:pPr lvl="2">
              <a:buClr>
                <a:srgbClr val="002060"/>
              </a:buClr>
            </a:pPr>
            <a:r>
              <a:rPr lang="en-GB" sz="1800" dirty="0" smtClean="0">
                <a:solidFill>
                  <a:srgbClr val="000000"/>
                </a:solidFill>
              </a:rPr>
              <a:t>Restabilising the supporting configuration in IP1 &amp; IP5 during LS2</a:t>
            </a:r>
          </a:p>
          <a:p>
            <a:pPr lvl="2">
              <a:buClr>
                <a:srgbClr val="002060"/>
              </a:buClr>
            </a:pPr>
            <a:r>
              <a:rPr lang="en-GB" sz="1800" dirty="0" smtClean="0">
                <a:solidFill>
                  <a:srgbClr val="000000"/>
                </a:solidFill>
              </a:rPr>
              <a:t>Study of a new supporting configuration, execution probably done post LS2</a:t>
            </a:r>
          </a:p>
          <a:p>
            <a:pPr lvl="1">
              <a:spcBef>
                <a:spcPts val="1800"/>
              </a:spcBef>
            </a:pPr>
            <a:r>
              <a:rPr lang="en-GB" sz="2000" dirty="0" smtClean="0">
                <a:solidFill>
                  <a:srgbClr val="000000"/>
                </a:solidFill>
              </a:rPr>
              <a:t>DISMAC (Diode </a:t>
            </a:r>
            <a:r>
              <a:rPr lang="en-GB" sz="2000" dirty="0">
                <a:solidFill>
                  <a:srgbClr val="000000"/>
                </a:solidFill>
              </a:rPr>
              <a:t>Insulation and Superconducting </a:t>
            </a:r>
            <a:r>
              <a:rPr lang="en-GB" sz="2000" dirty="0" smtClean="0">
                <a:solidFill>
                  <a:srgbClr val="000000"/>
                </a:solidFill>
              </a:rPr>
              <a:t>Magnets)</a:t>
            </a:r>
          </a:p>
          <a:p>
            <a:pPr lvl="2">
              <a:buClr>
                <a:srgbClr val="002060"/>
              </a:buClr>
            </a:pPr>
            <a:r>
              <a:rPr lang="en-GB" sz="1600" dirty="0" smtClean="0">
                <a:solidFill>
                  <a:srgbClr val="000000"/>
                </a:solidFill>
              </a:rPr>
              <a:t>Shortage of 11 </a:t>
            </a:r>
            <a:r>
              <a:rPr lang="en-GB" sz="1600" dirty="0" err="1" smtClean="0">
                <a:solidFill>
                  <a:srgbClr val="000000"/>
                </a:solidFill>
              </a:rPr>
              <a:t>FTE.y</a:t>
            </a:r>
            <a:r>
              <a:rPr lang="en-GB" sz="1600" dirty="0" smtClean="0">
                <a:solidFill>
                  <a:srgbClr val="000000"/>
                </a:solidFill>
              </a:rPr>
              <a:t> on HL-LHC activities</a:t>
            </a:r>
          </a:p>
          <a:p>
            <a:pPr lvl="2">
              <a:buClr>
                <a:srgbClr val="002060"/>
              </a:buClr>
            </a:pPr>
            <a:r>
              <a:rPr lang="en-GB" sz="1600" dirty="0" smtClean="0">
                <a:solidFill>
                  <a:srgbClr val="000000"/>
                </a:solidFill>
              </a:rPr>
              <a:t>2018(2.1), 2019 (5.5), 2020 (3.5)</a:t>
            </a:r>
          </a:p>
          <a:p>
            <a:pPr lvl="2">
              <a:buClr>
                <a:srgbClr val="002060"/>
              </a:buClr>
            </a:pPr>
            <a:r>
              <a:rPr lang="en-GB" sz="1600" dirty="0" smtClean="0">
                <a:solidFill>
                  <a:srgbClr val="000000"/>
                </a:solidFill>
              </a:rPr>
              <a:t>1.7 of Engineers / Physicists</a:t>
            </a:r>
          </a:p>
          <a:p>
            <a:pPr lvl="2">
              <a:buClr>
                <a:srgbClr val="002060"/>
              </a:buClr>
            </a:pPr>
            <a:r>
              <a:rPr lang="en-GB" sz="1600" dirty="0" smtClean="0">
                <a:solidFill>
                  <a:srgbClr val="000000"/>
                </a:solidFill>
              </a:rPr>
              <a:t>9.3 of Technician / Technical-Engineers</a:t>
            </a:r>
          </a:p>
          <a:p>
            <a:pPr lvl="1"/>
            <a:endParaRPr lang="en-GB" sz="1600" dirty="0" smtClean="0">
              <a:solidFill>
                <a:srgbClr val="000000"/>
              </a:solidFill>
            </a:endParaRPr>
          </a:p>
          <a:p>
            <a:pPr lvl="2">
              <a:buClr>
                <a:srgbClr val="0C377B"/>
              </a:buClr>
            </a:pPr>
            <a:r>
              <a:rPr lang="en-GB" sz="1600" dirty="0" smtClean="0">
                <a:solidFill>
                  <a:srgbClr val="000000"/>
                </a:solidFill>
              </a:rPr>
              <a:t>Measures are being finalised by </a:t>
            </a:r>
            <a:br>
              <a:rPr lang="en-GB" sz="1600" dirty="0" smtClean="0">
                <a:solidFill>
                  <a:srgbClr val="000000"/>
                </a:solidFill>
              </a:rPr>
            </a:br>
            <a:r>
              <a:rPr lang="en-GB" sz="1600" dirty="0" smtClean="0">
                <a:solidFill>
                  <a:srgbClr val="000000"/>
                </a:solidFill>
              </a:rPr>
              <a:t>Management without financial impact on </a:t>
            </a:r>
            <a:br>
              <a:rPr lang="en-GB" sz="1600" dirty="0" smtClean="0">
                <a:solidFill>
                  <a:srgbClr val="000000"/>
                </a:solidFill>
              </a:rPr>
            </a:br>
            <a:r>
              <a:rPr lang="en-GB" sz="1600" dirty="0" smtClean="0">
                <a:solidFill>
                  <a:srgbClr val="000000"/>
                </a:solidFill>
              </a:rPr>
              <a:t>HL-LHC to limit the resource/competence </a:t>
            </a:r>
            <a:br>
              <a:rPr lang="en-GB" sz="1600" dirty="0" smtClean="0">
                <a:solidFill>
                  <a:srgbClr val="000000"/>
                </a:solidFill>
              </a:rPr>
            </a:br>
            <a:r>
              <a:rPr lang="en-GB" sz="1600" dirty="0" smtClean="0">
                <a:solidFill>
                  <a:srgbClr val="000000"/>
                </a:solidFill>
              </a:rPr>
              <a:t>impacts.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426" y="3441940"/>
            <a:ext cx="3938172" cy="28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5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Challenges &amp; Mitigations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</a:t>
            </a:r>
            <a:r>
              <a:rPr lang="en-US" i="1" dirty="0" smtClean="0"/>
              <a:t>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199" y="1260000"/>
            <a:ext cx="8562975" cy="5016068"/>
          </a:xfrm>
        </p:spPr>
        <p:txBody>
          <a:bodyPr>
            <a:normAutofit/>
          </a:bodyPr>
          <a:lstStyle/>
          <a:p>
            <a:r>
              <a:rPr lang="en-GB" sz="2800" dirty="0" smtClean="0"/>
              <a:t>Impact of DISMAC (TE-MSC) on HL-LHC</a:t>
            </a:r>
            <a:endParaRPr lang="en-GB" sz="2800" dirty="0" smtClean="0">
              <a:solidFill>
                <a:srgbClr val="000000"/>
              </a:solidFill>
            </a:endParaRPr>
          </a:p>
          <a:p>
            <a:pPr lvl="1"/>
            <a:endParaRPr lang="en-GB" sz="2800" dirty="0" smtClean="0">
              <a:solidFill>
                <a:srgbClr val="000000"/>
              </a:solidFill>
            </a:endParaRPr>
          </a:p>
          <a:p>
            <a:pPr lvl="1"/>
            <a:endParaRPr lang="en-GB" sz="2800" dirty="0">
              <a:solidFill>
                <a:srgbClr val="000000"/>
              </a:solidFill>
            </a:endParaRPr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8" y="1794678"/>
            <a:ext cx="5513268" cy="37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3"/>
          <a:stretch/>
        </p:blipFill>
        <p:spPr>
          <a:xfrm>
            <a:off x="1080014" y="2076144"/>
            <a:ext cx="5244577" cy="357881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53" y="2358978"/>
            <a:ext cx="5681410" cy="37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" b="1719"/>
          <a:stretch/>
        </p:blipFill>
        <p:spPr>
          <a:xfrm>
            <a:off x="2597687" y="2637845"/>
            <a:ext cx="6159248" cy="360484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277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852" t="14528" r="24526" b="26771"/>
          <a:stretch/>
        </p:blipFill>
        <p:spPr>
          <a:xfrm>
            <a:off x="0" y="-43133"/>
            <a:ext cx="9139810" cy="625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7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1809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42350" y="6423025"/>
            <a:ext cx="501650" cy="33813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840" y="324380"/>
            <a:ext cx="6066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LHC Experiments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Most of these activities need support from the A&amp;T Sector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1" y="1169387"/>
            <a:ext cx="5332500" cy="3780000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21" y="1553681"/>
            <a:ext cx="5207515" cy="37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258" y="1938809"/>
            <a:ext cx="5620504" cy="37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35" y="2324280"/>
            <a:ext cx="5280347" cy="378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</p:pic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4956" y="6356350"/>
            <a:ext cx="5681967" cy="365125"/>
          </a:xfrm>
        </p:spPr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</a:t>
            </a:r>
            <a:r>
              <a:rPr lang="en-US" i="1" dirty="0" smtClean="0"/>
              <a:t>Sept’18</a:t>
            </a:r>
            <a:endParaRPr lang="en-US" i="1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56924" y="6356350"/>
            <a:ext cx="729876" cy="365125"/>
          </a:xfrm>
        </p:spPr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54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C380F-326D-3C40-9EE7-7FBAB0953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4000" y="0"/>
            <a:ext cx="8226854" cy="94044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LHC-LS2: TE - Maintenance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572843" y="1075532"/>
            <a:ext cx="8477567" cy="461882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" indent="0">
              <a:spcBef>
                <a:spcPts val="600"/>
              </a:spcBef>
              <a:buNone/>
            </a:pPr>
            <a:r>
              <a:rPr lang="en-GB" sz="1200" dirty="0" smtClean="0">
                <a:latin typeface="+mj-lt"/>
              </a:rPr>
              <a:t>TE-ABT: Kickers &amp; LBDS general maintenance</a:t>
            </a:r>
          </a:p>
          <a:p>
            <a:pPr marL="36576" indent="0">
              <a:spcBef>
                <a:spcPts val="1200"/>
              </a:spcBef>
              <a:buNone/>
            </a:pPr>
            <a:r>
              <a:rPr lang="en-GB" sz="1200" dirty="0" smtClean="0">
                <a:latin typeface="+mj-lt"/>
              </a:rPr>
              <a:t>TE-CRG</a:t>
            </a:r>
            <a:r>
              <a:rPr lang="en-GB" sz="1200" dirty="0" smtClean="0">
                <a:latin typeface="+mj-lt"/>
              </a:rPr>
              <a:t>: major revisions of all compressors (12 months needed)</a:t>
            </a:r>
          </a:p>
          <a:p>
            <a:pPr marL="36576" indent="0">
              <a:spcBef>
                <a:spcPts val="1200"/>
              </a:spcBef>
              <a:buNone/>
            </a:pPr>
            <a:r>
              <a:rPr lang="en-GB" sz="1200" dirty="0" smtClean="0">
                <a:latin typeface="+mj-lt"/>
              </a:rPr>
              <a:t>TE-VSC</a:t>
            </a:r>
            <a:endParaRPr lang="en-GB" sz="1200" dirty="0" smtClean="0">
              <a:latin typeface="+mj-lt"/>
            </a:endParaRPr>
          </a:p>
          <a:p>
            <a:pPr lvl="1">
              <a:spcBef>
                <a:spcPts val="600"/>
              </a:spcBef>
            </a:pPr>
            <a:r>
              <a:rPr lang="en-GB" sz="1200" dirty="0" smtClean="0">
                <a:sym typeface="Wingdings" panose="05000000000000000000" pitchFamily="2" charset="2"/>
              </a:rPr>
              <a:t>Maintenance </a:t>
            </a:r>
            <a:r>
              <a:rPr lang="en-GB" sz="1200" dirty="0">
                <a:sym typeface="Wingdings" panose="05000000000000000000" pitchFamily="2" charset="2"/>
              </a:rPr>
              <a:t>on all the vacuum pumps, valves and </a:t>
            </a:r>
            <a:r>
              <a:rPr lang="en-GB" sz="1200" dirty="0" smtClean="0">
                <a:sym typeface="Wingdings" panose="05000000000000000000" pitchFamily="2" charset="2"/>
              </a:rPr>
              <a:t>instrumentation</a:t>
            </a:r>
          </a:p>
          <a:p>
            <a:pPr lvl="1">
              <a:spcBef>
                <a:spcPts val="600"/>
              </a:spcBef>
            </a:pPr>
            <a:r>
              <a:rPr lang="en-GB" sz="1200" dirty="0" smtClean="0">
                <a:sym typeface="Wingdings" panose="05000000000000000000" pitchFamily="2" charset="2"/>
              </a:rPr>
              <a:t>Beam </a:t>
            </a:r>
            <a:r>
              <a:rPr lang="en-GB" sz="1200" dirty="0">
                <a:sym typeface="Wingdings" panose="05000000000000000000" pitchFamily="2" charset="2"/>
              </a:rPr>
              <a:t>gas injection system in </a:t>
            </a:r>
            <a:r>
              <a:rPr lang="en-GB" sz="1200" dirty="0" smtClean="0">
                <a:sym typeface="Wingdings" panose="05000000000000000000" pitchFamily="2" charset="2"/>
              </a:rPr>
              <a:t>LSS4</a:t>
            </a:r>
          </a:p>
          <a:p>
            <a:pPr lvl="1">
              <a:spcBef>
                <a:spcPts val="600"/>
              </a:spcBef>
            </a:pPr>
            <a:r>
              <a:rPr lang="en-GB" sz="1200" dirty="0" smtClean="0">
                <a:sym typeface="Wingdings" panose="05000000000000000000" pitchFamily="2" charset="2"/>
              </a:rPr>
              <a:t>Remote </a:t>
            </a:r>
            <a:r>
              <a:rPr lang="en-GB" sz="1200" dirty="0">
                <a:sym typeface="Wingdings" panose="05000000000000000000" pitchFamily="2" charset="2"/>
              </a:rPr>
              <a:t>reconditioning of NEG cartridge across the </a:t>
            </a:r>
            <a:r>
              <a:rPr lang="en-GB" sz="1200" dirty="0" smtClean="0">
                <a:sym typeface="Wingdings" panose="05000000000000000000" pitchFamily="2" charset="2"/>
              </a:rPr>
              <a:t>ring</a:t>
            </a:r>
          </a:p>
          <a:p>
            <a:pPr lvl="1">
              <a:spcBef>
                <a:spcPts val="600"/>
              </a:spcBef>
            </a:pPr>
            <a:r>
              <a:rPr lang="en-GB" sz="1200" dirty="0" smtClean="0">
                <a:sym typeface="Wingdings" panose="05000000000000000000" pitchFamily="2" charset="2"/>
              </a:rPr>
              <a:t>Exchange </a:t>
            </a:r>
            <a:r>
              <a:rPr lang="en-GB" sz="1200" dirty="0">
                <a:sym typeface="Wingdings" panose="05000000000000000000" pitchFamily="2" charset="2"/>
              </a:rPr>
              <a:t>of ion </a:t>
            </a:r>
            <a:r>
              <a:rPr lang="en-GB" sz="1200" dirty="0" smtClean="0">
                <a:sym typeface="Wingdings" panose="05000000000000000000" pitchFamily="2" charset="2"/>
              </a:rPr>
              <a:t>pumps </a:t>
            </a:r>
            <a:r>
              <a:rPr lang="en-GB" sz="1200" dirty="0">
                <a:sym typeface="Wingdings" panose="05000000000000000000" pitchFamily="2" charset="2"/>
              </a:rPr>
              <a:t>at </a:t>
            </a:r>
            <a:r>
              <a:rPr lang="en-GB" sz="1200" dirty="0" smtClean="0">
                <a:sym typeface="Wingdings" panose="05000000000000000000" pitchFamily="2" charset="2"/>
              </a:rPr>
              <a:t>MKBs</a:t>
            </a:r>
          </a:p>
          <a:p>
            <a:pPr lvl="1">
              <a:spcBef>
                <a:spcPts val="600"/>
              </a:spcBef>
            </a:pPr>
            <a:r>
              <a:rPr lang="en-GB" sz="1200" dirty="0" smtClean="0">
                <a:sym typeface="Wingdings" panose="05000000000000000000" pitchFamily="2" charset="2"/>
              </a:rPr>
              <a:t>Corrective </a:t>
            </a:r>
            <a:r>
              <a:rPr lang="en-GB" sz="1200" dirty="0">
                <a:sym typeface="Wingdings" panose="05000000000000000000" pitchFamily="2" charset="2"/>
              </a:rPr>
              <a:t>maintenance on defective </a:t>
            </a:r>
            <a:r>
              <a:rPr lang="en-GB" sz="1200" dirty="0" smtClean="0">
                <a:sym typeface="Wingdings" panose="05000000000000000000" pitchFamily="2" charset="2"/>
              </a:rPr>
              <a:t>PIMs</a:t>
            </a:r>
          </a:p>
          <a:p>
            <a:pPr lvl="1">
              <a:spcBef>
                <a:spcPts val="600"/>
              </a:spcBef>
            </a:pPr>
            <a:r>
              <a:rPr lang="en-GB" sz="1200" dirty="0" smtClean="0">
                <a:sym typeface="Wingdings" panose="05000000000000000000" pitchFamily="2" charset="2"/>
              </a:rPr>
              <a:t>Leak </a:t>
            </a:r>
            <a:r>
              <a:rPr lang="en-GB" sz="1200" dirty="0">
                <a:sym typeface="Wingdings" panose="05000000000000000000" pitchFamily="2" charset="2"/>
              </a:rPr>
              <a:t>tests after </a:t>
            </a:r>
            <a:r>
              <a:rPr lang="en-GB" sz="1200" dirty="0" smtClean="0">
                <a:sym typeface="Wingdings" panose="05000000000000000000" pitchFamily="2" charset="2"/>
              </a:rPr>
              <a:t>warm-up </a:t>
            </a:r>
            <a:r>
              <a:rPr lang="en-GB" sz="1200" dirty="0">
                <a:sym typeface="Wingdings" panose="05000000000000000000" pitchFamily="2" charset="2"/>
              </a:rPr>
              <a:t>and before </a:t>
            </a:r>
            <a:r>
              <a:rPr lang="en-GB" sz="1200" dirty="0" smtClean="0">
                <a:sym typeface="Wingdings" panose="05000000000000000000" pitchFamily="2" charset="2"/>
              </a:rPr>
              <a:t>cool-down </a:t>
            </a:r>
            <a:r>
              <a:rPr lang="en-GB" sz="1200" dirty="0">
                <a:sym typeface="Wingdings" panose="05000000000000000000" pitchFamily="2" charset="2"/>
              </a:rPr>
              <a:t>(after pressure tests): not maintenance but operational </a:t>
            </a:r>
            <a:r>
              <a:rPr lang="en-GB" sz="1200" dirty="0" smtClean="0">
                <a:sym typeface="Wingdings" panose="05000000000000000000" pitchFamily="2" charset="2"/>
              </a:rPr>
              <a:t>activity</a:t>
            </a:r>
          </a:p>
          <a:p>
            <a:pPr marL="36576" indent="0">
              <a:spcBef>
                <a:spcPts val="1200"/>
              </a:spcBef>
              <a:buNone/>
            </a:pPr>
            <a:r>
              <a:rPr lang="en-GB" sz="1200" dirty="0" smtClean="0">
                <a:latin typeface="+mj-lt"/>
              </a:rPr>
              <a:t>TE-EPC</a:t>
            </a:r>
            <a:r>
              <a:rPr lang="en-GB" sz="1200" dirty="0" smtClean="0">
                <a:latin typeface="+mj-lt"/>
              </a:rPr>
              <a:t>: corrective and preventive maintenance on all power converters</a:t>
            </a:r>
          </a:p>
          <a:p>
            <a:pPr marL="36576" indent="0">
              <a:spcBef>
                <a:spcPts val="1200"/>
              </a:spcBef>
              <a:buNone/>
            </a:pPr>
            <a:r>
              <a:rPr lang="en-GB" sz="1200" dirty="0" smtClean="0">
                <a:latin typeface="+mj-lt"/>
              </a:rPr>
              <a:t>TE-MPE</a:t>
            </a:r>
            <a:r>
              <a:rPr lang="en-GB" sz="1200" dirty="0" smtClean="0">
                <a:latin typeface="+mj-lt"/>
              </a:rPr>
              <a:t>: Maintenance of all systems – EE systems 13kA &amp; 600A, QPS, MPE software, </a:t>
            </a:r>
            <a:br>
              <a:rPr lang="en-GB" sz="1200" dirty="0" smtClean="0">
                <a:latin typeface="+mj-lt"/>
              </a:rPr>
            </a:br>
            <a:r>
              <a:rPr lang="en-GB" sz="1200" dirty="0" smtClean="0">
                <a:latin typeface="+mj-lt"/>
              </a:rPr>
              <a:t>current lead heating system</a:t>
            </a:r>
          </a:p>
          <a:p>
            <a:pPr marL="36576" lvl="0" indent="0">
              <a:spcBef>
                <a:spcPts val="1200"/>
              </a:spcBef>
              <a:buNone/>
            </a:pPr>
            <a:r>
              <a:rPr lang="fr-CH" sz="1200" dirty="0" smtClean="0"/>
              <a:t>TE-MSC </a:t>
            </a:r>
            <a:r>
              <a:rPr lang="fr-CH" sz="1200" dirty="0" smtClean="0"/>
              <a:t>(</a:t>
            </a:r>
            <a:r>
              <a:rPr lang="fr-CH" sz="1200" dirty="0" err="1" smtClean="0"/>
              <a:t>including</a:t>
            </a:r>
            <a:r>
              <a:rPr lang="fr-CH" sz="1200" dirty="0" smtClean="0"/>
              <a:t> in DISMAC)</a:t>
            </a:r>
            <a:endParaRPr lang="fr-CH" sz="1200" dirty="0"/>
          </a:p>
          <a:p>
            <a:pPr lvl="1">
              <a:spcBef>
                <a:spcPts val="600"/>
              </a:spcBef>
            </a:pPr>
            <a:r>
              <a:rPr lang="fr-CH" sz="1200" dirty="0"/>
              <a:t>Maintenance of all </a:t>
            </a:r>
            <a:r>
              <a:rPr lang="fr-CH" sz="1200" dirty="0" err="1"/>
              <a:t>current</a:t>
            </a:r>
            <a:r>
              <a:rPr lang="fr-CH" sz="1200" dirty="0"/>
              <a:t> leads and thermal switches of 600A, 6kA and 13kA</a:t>
            </a:r>
          </a:p>
          <a:p>
            <a:pPr lvl="1">
              <a:spcBef>
                <a:spcPts val="600"/>
              </a:spcBef>
            </a:pPr>
            <a:r>
              <a:rPr lang="fr-CH" sz="1200" dirty="0" err="1"/>
              <a:t>Revision</a:t>
            </a:r>
            <a:r>
              <a:rPr lang="fr-CH" sz="1200" dirty="0"/>
              <a:t> of </a:t>
            </a:r>
            <a:r>
              <a:rPr lang="fr-CH" sz="1200" dirty="0" err="1"/>
              <a:t>heating</a:t>
            </a:r>
            <a:r>
              <a:rPr lang="fr-CH" sz="1200" dirty="0"/>
              <a:t> </a:t>
            </a:r>
            <a:r>
              <a:rPr lang="fr-CH" sz="1200" dirty="0" err="1"/>
              <a:t>systems</a:t>
            </a:r>
            <a:r>
              <a:rPr lang="fr-CH" sz="1200" dirty="0"/>
              <a:t> of </a:t>
            </a:r>
            <a:r>
              <a:rPr lang="fr-CH" sz="1200" dirty="0" err="1"/>
              <a:t>current</a:t>
            </a:r>
            <a:r>
              <a:rPr lang="fr-CH" sz="1200" dirty="0"/>
              <a:t> leads</a:t>
            </a:r>
          </a:p>
          <a:p>
            <a:pPr lvl="1">
              <a:spcBef>
                <a:spcPts val="600"/>
              </a:spcBef>
            </a:pPr>
            <a:r>
              <a:rPr lang="fr-CH" sz="1200" dirty="0"/>
              <a:t>Replacement of all fans </a:t>
            </a:r>
            <a:r>
              <a:rPr lang="fr-CH" sz="1200" dirty="0" smtClean="0"/>
              <a:t>60-120A &amp; </a:t>
            </a:r>
            <a:r>
              <a:rPr lang="fr-CH" sz="1200" dirty="0" err="1" smtClean="0"/>
              <a:t>cleaning</a:t>
            </a:r>
            <a:r>
              <a:rPr lang="fr-CH" sz="1200" dirty="0" smtClean="0"/>
              <a:t> of warm </a:t>
            </a:r>
            <a:r>
              <a:rPr lang="fr-CH" sz="1200" dirty="0" err="1" smtClean="0"/>
              <a:t>connectors</a:t>
            </a:r>
            <a:r>
              <a:rPr lang="fr-CH" sz="1200" dirty="0" smtClean="0"/>
              <a:t> 60-120A</a:t>
            </a:r>
            <a:endParaRPr lang="en-GB" sz="1200" dirty="0">
              <a:latin typeface="+mj-lt"/>
            </a:endParaRPr>
          </a:p>
        </p:txBody>
      </p:sp>
      <p:pic>
        <p:nvPicPr>
          <p:cNvPr id="13" name="Picture 12" descr="CP_03_2011_38.JPG"/>
          <p:cNvPicPr>
            <a:picLocks noChangeAspect="1"/>
          </p:cNvPicPr>
          <p:nvPr/>
        </p:nvPicPr>
        <p:blipFill>
          <a:blip r:embed="rId2" cstate="email">
            <a:lum bright="15000" contras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16" y="3625589"/>
            <a:ext cx="2116694" cy="156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Marzia Bernardini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2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C380F-326D-3C40-9EE7-7FBAB0953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4000" y="0"/>
            <a:ext cx="8226854" cy="94044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LHC-LS2: EN - Maintenance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442197" y="880236"/>
            <a:ext cx="8477567" cy="461882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GB" sz="1200" b="1" u="sng" dirty="0">
                <a:sym typeface="Wingdings" panose="05000000000000000000" pitchFamily="2" charset="2"/>
              </a:rPr>
              <a:t>2 major maintenance periods: during the LS2 and before the restart (as YETS)</a:t>
            </a:r>
          </a:p>
          <a:p>
            <a:pPr marL="36576" indent="0">
              <a:buNone/>
            </a:pPr>
            <a:r>
              <a:rPr lang="en-GB" sz="1200" dirty="0" smtClean="0">
                <a:latin typeface="+mj-lt"/>
              </a:rPr>
              <a:t>EN-CV</a:t>
            </a:r>
            <a:endParaRPr lang="en-GB" sz="1200" dirty="0" smtClean="0">
              <a:latin typeface="+mj-lt"/>
            </a:endParaRPr>
          </a:p>
          <a:p>
            <a:pPr lvl="1"/>
            <a:r>
              <a:rPr lang="en-GB" sz="1200" dirty="0" smtClean="0"/>
              <a:t>Mechanical and/or chemical cleaning of heat exchangers </a:t>
            </a:r>
          </a:p>
          <a:p>
            <a:pPr lvl="1"/>
            <a:r>
              <a:rPr lang="en-GB" sz="1200" dirty="0" smtClean="0"/>
              <a:t>Safety requirements (vessels,..)</a:t>
            </a:r>
          </a:p>
          <a:p>
            <a:pPr lvl="1"/>
            <a:r>
              <a:rPr lang="en-GB" sz="1200" dirty="0" smtClean="0"/>
              <a:t>Mechanical revision of valves, replacement of piping component </a:t>
            </a:r>
            <a:br>
              <a:rPr lang="en-GB" sz="1200" dirty="0" smtClean="0"/>
            </a:br>
            <a:r>
              <a:rPr lang="en-GB" sz="1200" dirty="0" smtClean="0"/>
              <a:t>(flexible sleeves)</a:t>
            </a:r>
          </a:p>
          <a:p>
            <a:pPr lvl="1"/>
            <a:r>
              <a:rPr lang="en-GB" sz="1200" dirty="0" smtClean="0">
                <a:sym typeface="Wingdings" panose="05000000000000000000" pitchFamily="2" charset="2"/>
              </a:rPr>
              <a:t>Maintenance </a:t>
            </a:r>
            <a:r>
              <a:rPr lang="en-GB" sz="1200" dirty="0">
                <a:sym typeface="Wingdings" panose="05000000000000000000" pitchFamily="2" charset="2"/>
              </a:rPr>
              <a:t>of all rotating machine: engines of pumps, ventilators…</a:t>
            </a:r>
          </a:p>
          <a:p>
            <a:pPr lvl="1"/>
            <a:r>
              <a:rPr lang="fr-CH" sz="1200" dirty="0" smtClean="0"/>
              <a:t>Instrumentation </a:t>
            </a:r>
            <a:r>
              <a:rPr lang="fr-CH" sz="1200" dirty="0"/>
              <a:t>calibrations</a:t>
            </a:r>
          </a:p>
          <a:p>
            <a:pPr lvl="1"/>
            <a:r>
              <a:rPr lang="fr-CH" sz="1200" dirty="0" smtClean="0"/>
              <a:t>Bug </a:t>
            </a:r>
            <a:r>
              <a:rPr lang="en-GB" sz="1200" dirty="0" smtClean="0"/>
              <a:t>fixing and functional tests</a:t>
            </a:r>
            <a:r>
              <a:rPr lang="fr-CH" sz="1200" dirty="0" smtClean="0"/>
              <a:t> </a:t>
            </a:r>
            <a:endParaRPr lang="en-US" sz="1200" dirty="0"/>
          </a:p>
          <a:p>
            <a:pPr marL="36576" indent="0">
              <a:buNone/>
            </a:pPr>
            <a:r>
              <a:rPr lang="en-GB" sz="1200" dirty="0" smtClean="0">
                <a:sym typeface="Wingdings" panose="05000000000000000000" pitchFamily="2" charset="2"/>
              </a:rPr>
              <a:t>EN-EL</a:t>
            </a:r>
            <a:endParaRPr lang="en-GB" sz="1200" dirty="0" smtClean="0">
              <a:sym typeface="Wingdings" panose="05000000000000000000" pitchFamily="2" charset="2"/>
            </a:endParaRPr>
          </a:p>
          <a:p>
            <a:pPr lvl="1"/>
            <a:r>
              <a:rPr lang="en-GB" sz="1200" dirty="0" smtClean="0"/>
              <a:t>Power transformers 400 kV and 66 kV maintenance works</a:t>
            </a:r>
          </a:p>
          <a:p>
            <a:pPr lvl="1"/>
            <a:r>
              <a:rPr lang="en-GB" sz="1200" dirty="0" smtClean="0"/>
              <a:t>Maintenance of the 400 kV and 66 kV circuit breakers</a:t>
            </a:r>
          </a:p>
          <a:p>
            <a:pPr lvl="1"/>
            <a:r>
              <a:rPr lang="en-GB" sz="1200" dirty="0" smtClean="0"/>
              <a:t>Tests on RTE interface protections and various signals (AUG, auto-transfer</a:t>
            </a:r>
            <a:r>
              <a:rPr lang="fr-CH" sz="1200" dirty="0" smtClean="0"/>
              <a:t>, …)</a:t>
            </a:r>
          </a:p>
          <a:p>
            <a:pPr marL="448056" lvl="1" indent="0">
              <a:buNone/>
            </a:pPr>
            <a:endParaRPr lang="fr-CH" sz="1200" dirty="0"/>
          </a:p>
          <a:p>
            <a:pPr lvl="1"/>
            <a:endParaRPr lang="en-GB" sz="1200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45" y="3120995"/>
            <a:ext cx="1961099" cy="146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205" y="940443"/>
            <a:ext cx="2343169" cy="184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9633" r="1" b="24212"/>
          <a:stretch/>
        </p:blipFill>
        <p:spPr>
          <a:xfrm>
            <a:off x="1787330" y="5343335"/>
            <a:ext cx="5638449" cy="8070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0483" y="4921881"/>
            <a:ext cx="8160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Request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to HSE to perform maintenance and safety tests on 2 periods (vs 3) for EN-EL and 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BE-ICS</a:t>
            </a:r>
          </a:p>
          <a:p>
            <a:pPr marL="448056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			 Mid 2019 &amp; end 2020</a:t>
            </a:r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Marzia Bernardini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99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C380F-326D-3C40-9EE7-7FBAB0953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4000" y="0"/>
            <a:ext cx="8226854" cy="94044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LHC-LS2: BE - Maintenance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530486" y="940443"/>
            <a:ext cx="8477567" cy="461882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" lvl="0" indent="0">
              <a:spcBef>
                <a:spcPts val="600"/>
              </a:spcBef>
              <a:buNone/>
            </a:pPr>
            <a:r>
              <a:rPr lang="fr-CH" sz="1200" dirty="0" smtClean="0">
                <a:latin typeface="+mj-lt"/>
              </a:rPr>
              <a:t>BE-ICS </a:t>
            </a:r>
          </a:p>
          <a:p>
            <a:pPr lvl="1">
              <a:spcBef>
                <a:spcPts val="600"/>
              </a:spcBef>
            </a:pPr>
            <a:r>
              <a:rPr lang="en-GB" sz="1200" dirty="0" smtClean="0">
                <a:latin typeface="+mj-lt"/>
              </a:rPr>
              <a:t>Annual safety tests (fire detection, ODH, …)</a:t>
            </a:r>
          </a:p>
          <a:p>
            <a:pPr lvl="1">
              <a:spcBef>
                <a:spcPts val="600"/>
              </a:spcBef>
            </a:pPr>
            <a:r>
              <a:rPr lang="en-GB" sz="1200" dirty="0" smtClean="0">
                <a:latin typeface="+mj-lt"/>
              </a:rPr>
              <a:t>Maintenance of systems generating alarms level 3: gas, ODH, fire detection, red phones, sniffers</a:t>
            </a:r>
          </a:p>
          <a:p>
            <a:pPr lvl="1">
              <a:spcBef>
                <a:spcPts val="600"/>
              </a:spcBef>
            </a:pPr>
            <a:r>
              <a:rPr lang="en-GB" sz="1200" dirty="0" smtClean="0"/>
              <a:t>Access control preventive maintenance</a:t>
            </a:r>
            <a:endParaRPr lang="en-GB" sz="1200" dirty="0" smtClean="0">
              <a:latin typeface="+mj-lt"/>
            </a:endParaRPr>
          </a:p>
          <a:p>
            <a:pPr marL="36576" indent="0">
              <a:spcBef>
                <a:spcPts val="600"/>
              </a:spcBef>
              <a:buNone/>
            </a:pPr>
            <a:r>
              <a:rPr lang="fr-CH" sz="1200" dirty="0" smtClean="0">
                <a:latin typeface="+mj-lt"/>
              </a:rPr>
              <a:t>BE-BI</a:t>
            </a:r>
            <a:endParaRPr lang="fr-CH" sz="1200" dirty="0" smtClean="0">
              <a:latin typeface="+mj-lt"/>
            </a:endParaRPr>
          </a:p>
          <a:p>
            <a:pPr marL="862013" indent="-400050">
              <a:spcBef>
                <a:spcPts val="600"/>
              </a:spcBef>
            </a:pPr>
            <a:r>
              <a:rPr lang="en-GB" sz="1200" dirty="0" smtClean="0">
                <a:latin typeface="+mj-lt"/>
              </a:rPr>
              <a:t>General </a:t>
            </a:r>
            <a:r>
              <a:rPr lang="en-GB" sz="1200" dirty="0">
                <a:latin typeface="+mj-lt"/>
              </a:rPr>
              <a:t>Maintenance of all systems, in particular BSRT</a:t>
            </a:r>
          </a:p>
          <a:p>
            <a:pPr marL="862013" indent="-400050">
              <a:spcBef>
                <a:spcPts val="600"/>
              </a:spcBef>
            </a:pPr>
            <a:r>
              <a:rPr lang="en-GB" sz="1200" dirty="0" smtClean="0">
                <a:latin typeface="+mj-lt"/>
              </a:rPr>
              <a:t>Installation </a:t>
            </a:r>
            <a:r>
              <a:rPr lang="en-GB" sz="1200" dirty="0">
                <a:latin typeface="+mj-lt"/>
              </a:rPr>
              <a:t>of consolidated interlock BPM electronics in P6</a:t>
            </a:r>
          </a:p>
          <a:p>
            <a:pPr marL="862013" indent="-400050">
              <a:spcBef>
                <a:spcPts val="600"/>
              </a:spcBef>
            </a:pPr>
            <a:r>
              <a:rPr lang="en-GB" sz="1200" dirty="0" smtClean="0">
                <a:latin typeface="+mj-lt"/>
              </a:rPr>
              <a:t>Installation </a:t>
            </a:r>
            <a:r>
              <a:rPr lang="en-GB" sz="1200" dirty="0">
                <a:latin typeface="+mj-lt"/>
              </a:rPr>
              <a:t>of consolidated </a:t>
            </a:r>
            <a:r>
              <a:rPr lang="en-GB" sz="1200" dirty="0" smtClean="0">
                <a:latin typeface="+mj-lt"/>
              </a:rPr>
              <a:t>wire scanner </a:t>
            </a:r>
            <a:r>
              <a:rPr lang="en-GB" sz="1200" dirty="0">
                <a:latin typeface="+mj-lt"/>
              </a:rPr>
              <a:t>control &amp; acquisition electronics in P4</a:t>
            </a:r>
          </a:p>
          <a:p>
            <a:pPr marL="862013" indent="-400050">
              <a:spcBef>
                <a:spcPts val="600"/>
              </a:spcBef>
            </a:pPr>
            <a:r>
              <a:rPr lang="en-GB" sz="1200" dirty="0" smtClean="0">
                <a:latin typeface="+mj-lt"/>
              </a:rPr>
              <a:t>BGI reinstallation </a:t>
            </a:r>
            <a:r>
              <a:rPr lang="en-GB" sz="1200" dirty="0" smtClean="0">
                <a:latin typeface="+mj-lt"/>
                <a:sym typeface="Wingdings" panose="05000000000000000000" pitchFamily="2" charset="2"/>
              </a:rPr>
              <a:t> under discussion</a:t>
            </a:r>
            <a:endParaRPr lang="en-GB" sz="1200" dirty="0">
              <a:latin typeface="+mj-lt"/>
            </a:endParaRPr>
          </a:p>
          <a:p>
            <a:pPr marL="862013" indent="-400050">
              <a:spcBef>
                <a:spcPts val="600"/>
              </a:spcBef>
            </a:pPr>
            <a:r>
              <a:rPr lang="en-GB" sz="1200" dirty="0" smtClean="0">
                <a:latin typeface="+mj-lt"/>
              </a:rPr>
              <a:t>Installation </a:t>
            </a:r>
            <a:r>
              <a:rPr lang="en-GB" sz="1200" dirty="0">
                <a:latin typeface="+mj-lt"/>
              </a:rPr>
              <a:t>of full vertical slice of new BLM acquisition electronics for validation in parallel to existing system </a:t>
            </a:r>
          </a:p>
          <a:p>
            <a:pPr marL="36576" indent="0">
              <a:spcBef>
                <a:spcPts val="600"/>
              </a:spcBef>
              <a:buNone/>
            </a:pPr>
            <a:r>
              <a:rPr lang="fr-CH" sz="1200" dirty="0" smtClean="0">
                <a:latin typeface="+mj-lt"/>
              </a:rPr>
              <a:t>BE-RF</a:t>
            </a:r>
            <a:endParaRPr lang="fr-CH" sz="1200" dirty="0" smtClean="0">
              <a:latin typeface="+mj-lt"/>
            </a:endParaRP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1200" dirty="0"/>
              <a:t>ACS system</a:t>
            </a:r>
          </a:p>
          <a:p>
            <a:pPr marL="1257300" lvl="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Replacement of obsolete components (processors, PS, cards, etc.)</a:t>
            </a:r>
          </a:p>
          <a:p>
            <a:pPr marL="1257300" lvl="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Restructure of communication</a:t>
            </a:r>
          </a:p>
          <a:p>
            <a:pPr marL="1257300" lvl="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Radiation monitoring system update</a:t>
            </a:r>
          </a:p>
          <a:p>
            <a:pPr marL="1257300" lvl="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Klystron area reorganization</a:t>
            </a:r>
          </a:p>
          <a:p>
            <a:pPr marL="1257300" lvl="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Tuner system maintenance </a:t>
            </a:r>
          </a:p>
          <a:p>
            <a:pPr marL="1257300" lvl="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 smtClean="0"/>
              <a:t>Maintenance </a:t>
            </a:r>
            <a:r>
              <a:rPr lang="en-US" sz="1200" dirty="0"/>
              <a:t>of all FPC systems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1200" dirty="0" smtClean="0"/>
              <a:t>ADT </a:t>
            </a:r>
            <a:r>
              <a:rPr lang="en-US" sz="1200" dirty="0"/>
              <a:t>system</a:t>
            </a:r>
          </a:p>
          <a:p>
            <a:pPr marL="1257300" lvl="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200" dirty="0"/>
              <a:t>Maintenance of all amplifiers and </a:t>
            </a:r>
            <a:r>
              <a:rPr lang="en-GB" sz="1200" dirty="0" smtClean="0"/>
              <a:t>kickers</a:t>
            </a:r>
            <a:endParaRPr lang="en-GB" sz="12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50" y="3836163"/>
            <a:ext cx="1876403" cy="165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545" y="4663367"/>
            <a:ext cx="1908071" cy="1426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Marzia Bernardini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6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C380F-326D-3C40-9EE7-7FBAB0953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4000" y="0"/>
            <a:ext cx="8226854" cy="94044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LHC-LS2: Infrastructures consolidation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6607787" y="707457"/>
          <a:ext cx="2446945" cy="2014416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649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74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0076"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b="1" kern="1200" dirty="0">
                          <a:solidFill>
                            <a:schemeClr val="tx1"/>
                          </a:solidFill>
                          <a:effectLst/>
                        </a:rPr>
                        <a:t>Location</a:t>
                      </a:r>
                      <a:endParaRPr kumimoji="0" lang="en-GB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800" b="1" dirty="0">
                          <a:solidFill>
                            <a:schemeClr val="tx1"/>
                          </a:solidFill>
                        </a:rPr>
                        <a:t>Replacement </a:t>
                      </a:r>
                      <a:r>
                        <a:rPr lang="en-GB" sz="800" b="1" dirty="0" smtClean="0">
                          <a:solidFill>
                            <a:schemeClr val="tx1"/>
                          </a:solidFill>
                        </a:rPr>
                        <a:t>timeslot</a:t>
                      </a:r>
                      <a:endParaRPr lang="en-GB" sz="8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34"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PM15</a:t>
                      </a: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Dec. 2018 – Feb. 2019, 1st of LS2</a:t>
                      </a: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034"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PM25</a:t>
                      </a: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Feb. 2019 – Apr. 2019, 2nd of LS2</a:t>
                      </a: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034"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PM76</a:t>
                      </a: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Apr. 2019 – Jun. 2019, 3rd of LS2</a:t>
                      </a: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034"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PZ33</a:t>
                      </a: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Jun. 2019 – Aug. 2019, 4th of LS2</a:t>
                      </a: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034"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PZ45</a:t>
                      </a: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Aug. 2019 – Oct. 2019, 5th of LS2</a:t>
                      </a: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034"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PM56</a:t>
                      </a: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Oct. 2019 – Dec. 2019, 6th of LS2</a:t>
                      </a: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912"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PM65</a:t>
                      </a: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6195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Aug. 2020 – Oct. </a:t>
                      </a:r>
                      <a:r>
                        <a:rPr kumimoji="0" lang="en-GB" sz="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2020</a:t>
                      </a:r>
                      <a:endParaRPr kumimoji="0" lang="en-GB" sz="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659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PX15 (ATLAS)</a:t>
                      </a:r>
                      <a:endParaRPr kumimoji="0" lang="en-GB" sz="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kumimoji="0" lang="en-GB" sz="8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Dec. 2020 – Jan. 2021, </a:t>
                      </a:r>
                      <a:r>
                        <a:rPr kumimoji="0" lang="en-GB" sz="8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Last of LS2</a:t>
                      </a:r>
                      <a:endParaRPr kumimoji="0" lang="en-GB" sz="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457369" y="1001129"/>
            <a:ext cx="6496999" cy="391232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" lvl="0" indent="0">
              <a:spcBef>
                <a:spcPts val="0"/>
              </a:spcBef>
              <a:buNone/>
            </a:pPr>
            <a:r>
              <a:rPr lang="en-GB" sz="1200" dirty="0" smtClean="0">
                <a:latin typeface="+mj-lt"/>
              </a:rPr>
              <a:t>EN-HE </a:t>
            </a:r>
          </a:p>
          <a:p>
            <a:pPr lvl="1">
              <a:spcBef>
                <a:spcPts val="0"/>
              </a:spcBef>
            </a:pPr>
            <a:r>
              <a:rPr lang="en-GB" sz="1200" dirty="0" smtClean="0">
                <a:latin typeface="+mj-lt"/>
              </a:rPr>
              <a:t>Lifts replacement</a:t>
            </a:r>
            <a:r>
              <a:rPr lang="en-GB" sz="1200" dirty="0" smtClean="0">
                <a:latin typeface="+mj-lt"/>
                <a:sym typeface="Wingdings" panose="05000000000000000000" pitchFamily="2" charset="2"/>
              </a:rPr>
              <a:t></a:t>
            </a:r>
            <a:r>
              <a:rPr lang="en-GB" sz="1200" dirty="0" smtClean="0">
                <a:latin typeface="+mj-lt"/>
              </a:rPr>
              <a:t> 10 </a:t>
            </a:r>
            <a:r>
              <a:rPr lang="en-GB" sz="1200" dirty="0" err="1" smtClean="0">
                <a:latin typeface="+mj-lt"/>
              </a:rPr>
              <a:t>wks</a:t>
            </a:r>
            <a:r>
              <a:rPr lang="en-GB" sz="1200" dirty="0" smtClean="0">
                <a:latin typeface="+mj-lt"/>
              </a:rPr>
              <a:t> interruption per lift</a:t>
            </a:r>
            <a:br>
              <a:rPr lang="en-GB" sz="1200" dirty="0" smtClean="0">
                <a:latin typeface="+mj-lt"/>
              </a:rPr>
            </a:br>
            <a:r>
              <a:rPr lang="en-GB" sz="1200" dirty="0" smtClean="0">
                <a:latin typeface="+mj-lt"/>
              </a:rPr>
              <a:t>Experiments lifts will be used</a:t>
            </a:r>
          </a:p>
          <a:p>
            <a:pPr lvl="1">
              <a:spcBef>
                <a:spcPts val="0"/>
              </a:spcBef>
            </a:pPr>
            <a:r>
              <a:rPr lang="en-GB" sz="1200" dirty="0" smtClean="0">
                <a:latin typeface="+mj-lt"/>
              </a:rPr>
              <a:t>Monorail duct and guiding line consolidation for the MAFI handling machine</a:t>
            </a:r>
            <a:r>
              <a:rPr lang="fr-CH" sz="1200" dirty="0">
                <a:latin typeface="+mj-lt"/>
              </a:rPr>
              <a:t> </a:t>
            </a:r>
            <a:endParaRPr lang="en-GB" sz="1200" dirty="0">
              <a:latin typeface="+mj-lt"/>
            </a:endParaRPr>
          </a:p>
          <a:p>
            <a:pPr marL="36576" lvl="0" indent="0">
              <a:spcBef>
                <a:spcPts val="0"/>
              </a:spcBef>
              <a:buNone/>
            </a:pPr>
            <a:r>
              <a:rPr lang="en-US" sz="1200" dirty="0" smtClean="0">
                <a:latin typeface="+mj-lt"/>
              </a:rPr>
              <a:t>EN-CV</a:t>
            </a:r>
          </a:p>
          <a:p>
            <a:pPr lvl="1">
              <a:spcBef>
                <a:spcPts val="0"/>
              </a:spcBef>
            </a:pPr>
            <a:r>
              <a:rPr lang="en-US" sz="1200" dirty="0" smtClean="0">
                <a:latin typeface="+mj-lt"/>
              </a:rPr>
              <a:t>Cooling: consolidation of chilled water production at SU4 and SU6</a:t>
            </a:r>
          </a:p>
          <a:p>
            <a:pPr lvl="1">
              <a:spcBef>
                <a:spcPts val="0"/>
              </a:spcBef>
            </a:pPr>
            <a:r>
              <a:rPr lang="en-US" sz="1200" dirty="0" smtClean="0">
                <a:latin typeface="+mj-lt"/>
              </a:rPr>
              <a:t>Ventilation: installation of a new HVAC system for SR1 </a:t>
            </a:r>
            <a:br>
              <a:rPr lang="en-US" sz="1200" dirty="0" smtClean="0">
                <a:latin typeface="+mj-lt"/>
              </a:rPr>
            </a:br>
            <a:r>
              <a:rPr lang="en-US" sz="1200" dirty="0" smtClean="0">
                <a:latin typeface="+mj-lt"/>
              </a:rPr>
              <a:t>(including power supply)</a:t>
            </a:r>
          </a:p>
          <a:p>
            <a:pPr marL="36576" lvl="0" indent="0">
              <a:spcBef>
                <a:spcPts val="0"/>
              </a:spcBef>
              <a:buNone/>
            </a:pPr>
            <a:r>
              <a:rPr lang="en-US" sz="1200" dirty="0" smtClean="0"/>
              <a:t>EN-EL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Replacement of the water cooled cable hoses in P1, P2 and P5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Consolidation of the </a:t>
            </a:r>
            <a:r>
              <a:rPr lang="en-US" sz="1200" dirty="0" err="1"/>
              <a:t>f</a:t>
            </a:r>
            <a:r>
              <a:rPr lang="en-US" sz="1200" dirty="0" err="1" smtClean="0"/>
              <a:t>ibre</a:t>
            </a:r>
            <a:r>
              <a:rPr lang="en-US" sz="1200" dirty="0" smtClean="0"/>
              <a:t> </a:t>
            </a:r>
            <a:r>
              <a:rPr lang="en-US" sz="1200" dirty="0"/>
              <a:t>i</a:t>
            </a:r>
            <a:r>
              <a:rPr lang="en-US" sz="1200" dirty="0" smtClean="0"/>
              <a:t>nfrastructure </a:t>
            </a:r>
            <a:r>
              <a:rPr lang="en-US" sz="1200" dirty="0"/>
              <a:t>in LHC</a:t>
            </a:r>
            <a:endParaRPr lang="fr-FR" sz="1200" dirty="0"/>
          </a:p>
          <a:p>
            <a:pPr lvl="1">
              <a:spcBef>
                <a:spcPts val="0"/>
              </a:spcBef>
            </a:pPr>
            <a:r>
              <a:rPr lang="en-US" sz="1200" dirty="0"/>
              <a:t>48 V LHC, </a:t>
            </a:r>
            <a:r>
              <a:rPr lang="en-US" sz="1200" dirty="0" smtClean="0"/>
              <a:t>consolidation</a:t>
            </a:r>
            <a:r>
              <a:rPr lang="en-US" sz="1200" dirty="0"/>
              <a:t>, </a:t>
            </a:r>
            <a:r>
              <a:rPr lang="en-US" sz="1200" dirty="0" smtClean="0"/>
              <a:t>refurbishment </a:t>
            </a:r>
            <a:r>
              <a:rPr lang="en-US" sz="1200" dirty="0"/>
              <a:t>or </a:t>
            </a:r>
            <a:r>
              <a:rPr lang="en-US" sz="1200" dirty="0" smtClean="0"/>
              <a:t>replacement </a:t>
            </a:r>
            <a:r>
              <a:rPr lang="en-US" sz="1200" dirty="0"/>
              <a:t>of the DC </a:t>
            </a:r>
            <a:br>
              <a:rPr lang="en-US" sz="1200" dirty="0"/>
            </a:br>
            <a:r>
              <a:rPr lang="en-US" sz="1200" dirty="0"/>
              <a:t>distribution systems ( </a:t>
            </a:r>
            <a:r>
              <a:rPr lang="en-US" sz="1200" dirty="0" smtClean="0"/>
              <a:t>rectifier</a:t>
            </a:r>
            <a:r>
              <a:rPr lang="en-US" sz="1200" dirty="0"/>
              <a:t>, batteries, inverter, crates)</a:t>
            </a:r>
          </a:p>
          <a:p>
            <a:pPr marL="36576" lvl="0" indent="0">
              <a:spcBef>
                <a:spcPts val="0"/>
              </a:spcBef>
              <a:buNone/>
            </a:pPr>
            <a:endParaRPr lang="en-US" sz="1200" dirty="0" smtClean="0"/>
          </a:p>
          <a:p>
            <a:pPr marL="36576" lvl="0" indent="0">
              <a:spcBef>
                <a:spcPts val="0"/>
              </a:spcBef>
              <a:buNone/>
            </a:pPr>
            <a:r>
              <a:rPr lang="en-US" sz="1200" dirty="0" smtClean="0"/>
              <a:t>BE-ICS </a:t>
            </a:r>
            <a:endParaRPr lang="en-US" sz="1200" dirty="0"/>
          </a:p>
          <a:p>
            <a:pPr lvl="1">
              <a:spcBef>
                <a:spcPts val="0"/>
              </a:spcBef>
            </a:pPr>
            <a:r>
              <a:rPr lang="en-US" sz="1200" dirty="0"/>
              <a:t>Modification of LHC PPS (Personnel Protection System) - LASS functionalities (</a:t>
            </a:r>
            <a:r>
              <a:rPr lang="en-US" sz="1200" dirty="0" smtClean="0"/>
              <a:t>u</a:t>
            </a:r>
            <a:r>
              <a:rPr lang="en-GB" sz="1200" dirty="0" err="1" smtClean="0">
                <a:sym typeface="Wingdings" panose="05000000000000000000" pitchFamily="2" charset="2"/>
              </a:rPr>
              <a:t>navailability</a:t>
            </a:r>
            <a:r>
              <a:rPr lang="en-GB" sz="1200" dirty="0" smtClean="0">
                <a:sym typeface="Wingdings" panose="05000000000000000000" pitchFamily="2" charset="2"/>
              </a:rPr>
              <a:t> </a:t>
            </a:r>
            <a:r>
              <a:rPr lang="en-GB" sz="1200" dirty="0">
                <a:sym typeface="Wingdings" panose="05000000000000000000" pitchFamily="2" charset="2"/>
              </a:rPr>
              <a:t>of the access point during 2wks)</a:t>
            </a:r>
          </a:p>
          <a:p>
            <a:pPr lvl="1">
              <a:spcBef>
                <a:spcPts val="0"/>
              </a:spcBef>
            </a:pPr>
            <a:r>
              <a:rPr lang="en-US" sz="1200" dirty="0" smtClean="0"/>
              <a:t>Enlargement of MAD of PZ33, PZ45, PZ56, PZ76</a:t>
            </a:r>
            <a:br>
              <a:rPr lang="en-US" sz="1200" dirty="0" smtClean="0"/>
            </a:br>
            <a:r>
              <a:rPr lang="en-US" sz="1200" dirty="0" smtClean="0"/>
              <a:t>to be compliant with the new lifts dimensions</a:t>
            </a:r>
          </a:p>
          <a:p>
            <a:pPr marL="36576" lvl="0" indent="0">
              <a:spcBef>
                <a:spcPts val="0"/>
              </a:spcBef>
              <a:buNone/>
            </a:pPr>
            <a:endParaRPr lang="en-US" sz="1200" dirty="0" smtClean="0"/>
          </a:p>
          <a:p>
            <a:pPr marL="36576" lvl="0" indent="0">
              <a:spcBef>
                <a:spcPts val="0"/>
              </a:spcBef>
              <a:buNone/>
            </a:pPr>
            <a:r>
              <a:rPr lang="en-US" sz="1200" dirty="0" smtClean="0"/>
              <a:t>SMB</a:t>
            </a:r>
            <a:endParaRPr lang="en-US" sz="1200" dirty="0"/>
          </a:p>
          <a:p>
            <a:pPr lvl="1">
              <a:spcBef>
                <a:spcPts val="0"/>
              </a:spcBef>
            </a:pPr>
            <a:r>
              <a:rPr lang="en-US" sz="1200" dirty="0"/>
              <a:t>Major support for MADs enlargement</a:t>
            </a:r>
            <a:endParaRPr lang="fr-FR" sz="1200" dirty="0"/>
          </a:p>
          <a:p>
            <a:pPr lvl="1">
              <a:spcBef>
                <a:spcPts val="0"/>
              </a:spcBef>
            </a:pPr>
            <a:r>
              <a:rPr lang="en-US" sz="1200" dirty="0" smtClean="0"/>
              <a:t>Cleaning </a:t>
            </a:r>
            <a:r>
              <a:rPr lang="en-US" sz="1200" dirty="0"/>
              <a:t>and consolidation of LHC central drain in S. 3-4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Renovation of underground sanitary </a:t>
            </a:r>
            <a:r>
              <a:rPr lang="en-US" sz="1200" dirty="0" smtClean="0"/>
              <a:t>systems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401"/>
          <a:stretch/>
        </p:blipFill>
        <p:spPr>
          <a:xfrm>
            <a:off x="7200630" y="2849569"/>
            <a:ext cx="1837122" cy="2470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819" y="4518972"/>
            <a:ext cx="2137035" cy="160196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Marzia Bernardini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08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C380F-326D-3C40-9EE7-7FBAB0953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4000" y="0"/>
            <a:ext cx="8226854" cy="94044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LHC-LS2: systems consolidation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493619" y="940443"/>
            <a:ext cx="5972021" cy="461882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" indent="0">
              <a:spcBef>
                <a:spcPts val="0"/>
              </a:spcBef>
              <a:buNone/>
            </a:pPr>
            <a:r>
              <a:rPr lang="fr-CH" sz="1200" dirty="0">
                <a:latin typeface="+mj-lt"/>
              </a:rPr>
              <a:t>TE-CRG: </a:t>
            </a:r>
            <a:r>
              <a:rPr lang="en-US" sz="1200" dirty="0">
                <a:latin typeface="+mj-lt"/>
              </a:rPr>
              <a:t>Consolidation of LHC cryogenics electrical and control </a:t>
            </a:r>
            <a:r>
              <a:rPr lang="en-US" sz="1200" dirty="0" smtClean="0">
                <a:latin typeface="+mj-lt"/>
              </a:rPr>
              <a:t>system</a:t>
            </a:r>
            <a:endParaRPr lang="fr-FR" sz="1200" dirty="0">
              <a:latin typeface="+mj-lt"/>
            </a:endParaRPr>
          </a:p>
          <a:p>
            <a:pPr marL="36576" lvl="0" indent="0">
              <a:spcBef>
                <a:spcPts val="0"/>
              </a:spcBef>
              <a:buNone/>
            </a:pPr>
            <a:endParaRPr lang="fr-CH" sz="1200" dirty="0" smtClean="0">
              <a:latin typeface="+mj-lt"/>
            </a:endParaRPr>
          </a:p>
          <a:p>
            <a:pPr marL="36576" lvl="0" indent="0">
              <a:spcBef>
                <a:spcPts val="0"/>
              </a:spcBef>
              <a:buNone/>
            </a:pPr>
            <a:r>
              <a:rPr lang="fr-CH" sz="1200" dirty="0" smtClean="0">
                <a:latin typeface="+mj-lt"/>
              </a:rPr>
              <a:t>TE-EPC (R2E): </a:t>
            </a:r>
            <a:r>
              <a:rPr lang="en-US" sz="1200" dirty="0" smtClean="0"/>
              <a:t>Radiation to Electronics</a:t>
            </a:r>
            <a:endParaRPr lang="fr-FR" sz="1200" dirty="0"/>
          </a:p>
          <a:p>
            <a:pPr lvl="1">
              <a:spcBef>
                <a:spcPts val="0"/>
              </a:spcBef>
            </a:pPr>
            <a:r>
              <a:rPr lang="en-US" sz="1200" dirty="0"/>
              <a:t>Supply new </a:t>
            </a:r>
            <a:r>
              <a:rPr lang="en-US" sz="1200" dirty="0" smtClean="0"/>
              <a:t>LHC4-6-8 kA </a:t>
            </a:r>
            <a:r>
              <a:rPr lang="en-US" sz="1200" dirty="0"/>
              <a:t>Power Modules for radiation areas </a:t>
            </a:r>
            <a:endParaRPr lang="fr-FR" sz="1200" dirty="0"/>
          </a:p>
          <a:p>
            <a:pPr lvl="1">
              <a:spcBef>
                <a:spcPts val="0"/>
              </a:spcBef>
            </a:pPr>
            <a:r>
              <a:rPr lang="en-US" sz="1200" dirty="0"/>
              <a:t>Supply new </a:t>
            </a:r>
            <a:r>
              <a:rPr lang="en-US" sz="1200" dirty="0" smtClean="0"/>
              <a:t>LHC600 A-10 V </a:t>
            </a:r>
            <a:r>
              <a:rPr lang="en-US" sz="1200" dirty="0"/>
              <a:t>power converters for radiation areas</a:t>
            </a:r>
            <a:endParaRPr lang="fr-FR" sz="1200" dirty="0"/>
          </a:p>
          <a:p>
            <a:pPr lvl="1">
              <a:spcBef>
                <a:spcPts val="0"/>
              </a:spcBef>
            </a:pPr>
            <a:r>
              <a:rPr lang="en-US" sz="1200" dirty="0"/>
              <a:t>Supply new </a:t>
            </a:r>
            <a:r>
              <a:rPr lang="en-US" sz="1200" dirty="0" err="1"/>
              <a:t>FGClite</a:t>
            </a:r>
            <a:r>
              <a:rPr lang="en-US" sz="1200" dirty="0"/>
              <a:t> Control for LHC converters in RR areas</a:t>
            </a:r>
            <a:endParaRPr lang="fr-FR" sz="1200" dirty="0"/>
          </a:p>
          <a:p>
            <a:pPr marL="36576" lvl="0" indent="0">
              <a:spcBef>
                <a:spcPts val="0"/>
              </a:spcBef>
              <a:buNone/>
            </a:pPr>
            <a:endParaRPr lang="fr-CH" sz="1200" dirty="0" smtClean="0">
              <a:latin typeface="+mj-lt"/>
            </a:endParaRPr>
          </a:p>
          <a:p>
            <a:pPr marL="36576" lvl="0" indent="0">
              <a:spcBef>
                <a:spcPts val="0"/>
              </a:spcBef>
              <a:buNone/>
            </a:pPr>
            <a:r>
              <a:rPr lang="fr-CH" sz="1200" dirty="0" smtClean="0">
                <a:latin typeface="+mj-lt"/>
              </a:rPr>
              <a:t>TE-MPE</a:t>
            </a:r>
          </a:p>
          <a:p>
            <a:pPr lvl="1">
              <a:spcBef>
                <a:spcPts val="0"/>
              </a:spcBef>
            </a:pPr>
            <a:r>
              <a:rPr lang="en-US" sz="1200" dirty="0"/>
              <a:t>MPE - Upgrade of the DYPQ racks </a:t>
            </a:r>
            <a:r>
              <a:rPr lang="en-US" sz="1200" dirty="0" smtClean="0"/>
              <a:t>"</a:t>
            </a:r>
            <a:r>
              <a:rPr lang="en-US" sz="1200" dirty="0"/>
              <a:t>Quadrupole Yellow Racks</a:t>
            </a:r>
            <a:r>
              <a:rPr lang="en-US" sz="1200" dirty="0" smtClean="0"/>
              <a:t>"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All </a:t>
            </a:r>
            <a:r>
              <a:rPr lang="en-US" sz="1200" dirty="0"/>
              <a:t>the DYPQ racks will be removed at the beginning of the LS2 and reinstalled in the tunnel at the </a:t>
            </a:r>
            <a:r>
              <a:rPr lang="en-US" sz="1200" dirty="0" smtClean="0"/>
              <a:t>end</a:t>
            </a:r>
          </a:p>
          <a:p>
            <a:pPr lvl="1">
              <a:spcBef>
                <a:spcPts val="0"/>
              </a:spcBef>
            </a:pPr>
            <a:r>
              <a:rPr lang="en-US" sz="1200" dirty="0" smtClean="0"/>
              <a:t>Upgrade </a:t>
            </a:r>
            <a:r>
              <a:rPr lang="en-US" sz="1200" dirty="0"/>
              <a:t>of Quench protection components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(</a:t>
            </a:r>
            <a:r>
              <a:rPr lang="en-US" sz="1200" dirty="0"/>
              <a:t>DQLIM &amp; </a:t>
            </a:r>
            <a:r>
              <a:rPr lang="en-US" sz="1200" dirty="0" smtClean="0"/>
              <a:t>DQLPR &amp; DQLPU) hosted </a:t>
            </a:r>
            <a:r>
              <a:rPr lang="en-US" sz="1200" dirty="0"/>
              <a:t>in the  DYPQ racks</a:t>
            </a:r>
            <a:endParaRPr lang="fr-FR" sz="1200" dirty="0"/>
          </a:p>
          <a:p>
            <a:pPr lvl="1">
              <a:spcBef>
                <a:spcPts val="0"/>
              </a:spcBef>
            </a:pPr>
            <a:r>
              <a:rPr lang="en-US" sz="1200" dirty="0"/>
              <a:t>EE - Consolidation of </a:t>
            </a:r>
            <a:r>
              <a:rPr lang="en-US" sz="1200" dirty="0" smtClean="0"/>
              <a:t>13 kA &amp; 600 A EE systems</a:t>
            </a:r>
            <a:endParaRPr lang="fr-FR" sz="1200" dirty="0"/>
          </a:p>
          <a:p>
            <a:pPr lvl="1">
              <a:spcBef>
                <a:spcPts val="0"/>
              </a:spcBef>
            </a:pPr>
            <a:r>
              <a:rPr lang="en-US" sz="1200" dirty="0" smtClean="0"/>
              <a:t>QPS </a:t>
            </a:r>
            <a:r>
              <a:rPr lang="en-US" sz="1200" dirty="0"/>
              <a:t>- </a:t>
            </a:r>
            <a:r>
              <a:rPr lang="en-US" sz="1200" dirty="0" smtClean="0"/>
              <a:t>Upgrade </a:t>
            </a:r>
            <a:r>
              <a:rPr lang="en-US" sz="1200" dirty="0"/>
              <a:t>for IPQ, IPD &amp; IT </a:t>
            </a:r>
            <a:r>
              <a:rPr lang="en-US" sz="1200" dirty="0" smtClean="0"/>
              <a:t>protection, 600A </a:t>
            </a:r>
            <a:endParaRPr lang="fr-FR" sz="1200" dirty="0"/>
          </a:p>
          <a:p>
            <a:pPr lvl="1">
              <a:spcBef>
                <a:spcPts val="0"/>
              </a:spcBef>
            </a:pPr>
            <a:r>
              <a:rPr lang="en-US" sz="1200" dirty="0" smtClean="0"/>
              <a:t>QPS </a:t>
            </a:r>
            <a:r>
              <a:rPr lang="en-US" sz="1200" dirty="0"/>
              <a:t>- Monitoring and protection of conical joints for </a:t>
            </a:r>
            <a:r>
              <a:rPr lang="en-US" sz="1200" dirty="0" smtClean="0"/>
              <a:t>13kA </a:t>
            </a:r>
            <a:r>
              <a:rPr lang="en-US" sz="1200" dirty="0"/>
              <a:t>warm leads</a:t>
            </a:r>
            <a:endParaRPr lang="fr-FR" sz="1200" dirty="0"/>
          </a:p>
          <a:p>
            <a:pPr lvl="1">
              <a:spcBef>
                <a:spcPts val="0"/>
              </a:spcBef>
            </a:pPr>
            <a:r>
              <a:rPr lang="en-US" sz="1200" dirty="0" smtClean="0"/>
              <a:t>MPE </a:t>
            </a:r>
            <a:r>
              <a:rPr lang="en-US" sz="1200" dirty="0"/>
              <a:t>Software : </a:t>
            </a:r>
            <a:r>
              <a:rPr lang="en-US" sz="1200" dirty="0" err="1"/>
              <a:t>AccTesting</a:t>
            </a:r>
            <a:r>
              <a:rPr lang="en-US" sz="1200" dirty="0"/>
              <a:t> </a:t>
            </a:r>
            <a:r>
              <a:rPr lang="en-US" sz="1200" dirty="0" smtClean="0"/>
              <a:t>upgrades, to include the equipment changes </a:t>
            </a:r>
            <a:endParaRPr lang="fr-FR" sz="1200" dirty="0"/>
          </a:p>
          <a:p>
            <a:pPr marL="36576" lvl="0" indent="0">
              <a:spcBef>
                <a:spcPts val="0"/>
              </a:spcBef>
              <a:buNone/>
            </a:pPr>
            <a:endParaRPr lang="fr-CH" sz="1200" dirty="0" smtClean="0">
              <a:latin typeface="+mj-lt"/>
            </a:endParaRPr>
          </a:p>
          <a:p>
            <a:pPr marL="36576" lvl="0" indent="0">
              <a:spcBef>
                <a:spcPts val="0"/>
              </a:spcBef>
              <a:buNone/>
            </a:pPr>
            <a:r>
              <a:rPr lang="fr-CH" sz="1200" dirty="0" smtClean="0">
                <a:latin typeface="+mj-lt"/>
              </a:rPr>
              <a:t>TE-MSC</a:t>
            </a:r>
          </a:p>
          <a:p>
            <a:pPr lvl="1">
              <a:spcBef>
                <a:spcPts val="0"/>
              </a:spcBef>
            </a:pPr>
            <a:r>
              <a:rPr lang="fr-CH" sz="1200" dirty="0" smtClean="0"/>
              <a:t>Exchange of 22 </a:t>
            </a:r>
            <a:r>
              <a:rPr lang="fr-CH" sz="1200" dirty="0" err="1" smtClean="0"/>
              <a:t>cryo-magnets</a:t>
            </a:r>
            <a:r>
              <a:rPr lang="fr-CH" sz="1200" dirty="0" smtClean="0"/>
              <a:t>, due to </a:t>
            </a:r>
            <a:r>
              <a:rPr lang="en-GB" sz="1200" dirty="0" smtClean="0"/>
              <a:t>quench </a:t>
            </a:r>
            <a:r>
              <a:rPr lang="en-GB" sz="1200" dirty="0"/>
              <a:t>heater </a:t>
            </a:r>
            <a:r>
              <a:rPr lang="en-GB" sz="1200" dirty="0" smtClean="0"/>
              <a:t>circuit failure, </a:t>
            </a:r>
            <a:br>
              <a:rPr lang="en-GB" sz="1200" dirty="0" smtClean="0"/>
            </a:br>
            <a:r>
              <a:rPr lang="en-GB" sz="1200" dirty="0" smtClean="0"/>
              <a:t>high internal splice resistance and layout </a:t>
            </a:r>
            <a:r>
              <a:rPr lang="en-GB" sz="1200" dirty="0" smtClean="0"/>
              <a:t>recovery</a:t>
            </a:r>
            <a:endParaRPr lang="en-GB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189" y="692286"/>
            <a:ext cx="2629500" cy="1866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639" y="4316050"/>
            <a:ext cx="2542049" cy="182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069" y="2788529"/>
            <a:ext cx="1756700" cy="1294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539" y="2982485"/>
            <a:ext cx="1406873" cy="120774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Marzia Bernardini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59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C380F-326D-3C40-9EE7-7FBAB09534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4000" y="0"/>
            <a:ext cx="8226854" cy="94044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LHC-LS2: systems consolidation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530486" y="1072529"/>
            <a:ext cx="8477567" cy="461882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" lvl="0" indent="0">
              <a:buNone/>
            </a:pPr>
            <a:r>
              <a:rPr lang="fr-CH" sz="1200" dirty="0" smtClean="0">
                <a:latin typeface="+mj-lt"/>
              </a:rPr>
              <a:t>TE-VSC</a:t>
            </a:r>
          </a:p>
          <a:p>
            <a:pPr lvl="1"/>
            <a:r>
              <a:rPr lang="en-GB" sz="1200" dirty="0" smtClean="0"/>
              <a:t>Consolidation of all turbo pumps of the arcs and 30% of the LSS (LHC-Insulation vacuum)</a:t>
            </a:r>
            <a:br>
              <a:rPr lang="en-GB" sz="1200" dirty="0" smtClean="0"/>
            </a:br>
            <a:r>
              <a:rPr lang="en-GB" sz="1200" dirty="0" smtClean="0"/>
              <a:t>96 insulation vacuum turbo pumps in the LHC Arcs</a:t>
            </a:r>
            <a:br>
              <a:rPr lang="en-GB" sz="1200" dirty="0" smtClean="0"/>
            </a:br>
            <a:r>
              <a:rPr lang="en-GB" sz="1200" dirty="0" smtClean="0">
                <a:sym typeface="Wingdings" panose="05000000000000000000" pitchFamily="2" charset="2"/>
              </a:rPr>
              <a:t> </a:t>
            </a:r>
            <a:r>
              <a:rPr lang="en-GB" sz="1200" i="1" dirty="0" smtClean="0"/>
              <a:t>Long cable pulling needed</a:t>
            </a:r>
            <a:endParaRPr lang="en-US" sz="1200" i="1" dirty="0" smtClean="0"/>
          </a:p>
          <a:p>
            <a:pPr lvl="1"/>
            <a:r>
              <a:rPr lang="en-US" sz="1200" dirty="0" smtClean="0"/>
              <a:t>New </a:t>
            </a:r>
            <a:r>
              <a:rPr lang="en-US" sz="1200" dirty="0" err="1" smtClean="0"/>
              <a:t>sectorization</a:t>
            </a:r>
            <a:r>
              <a:rPr lang="en-US" sz="1200" dirty="0" smtClean="0"/>
              <a:t> of LSS1 and LSS5 around the D1 to be able to vent the D1 without venting the TAN</a:t>
            </a:r>
            <a:endParaRPr lang="fr-FR" sz="1200" dirty="0" smtClean="0"/>
          </a:p>
          <a:p>
            <a:pPr lvl="1"/>
            <a:r>
              <a:rPr lang="en-US" sz="1200" dirty="0" smtClean="0"/>
              <a:t>Consolidation of warm modules and RF bridges</a:t>
            </a:r>
            <a:endParaRPr lang="fr-FR" sz="1200" dirty="0" smtClean="0"/>
          </a:p>
          <a:p>
            <a:pPr lvl="1"/>
            <a:r>
              <a:rPr lang="en-US" sz="1200" dirty="0" smtClean="0"/>
              <a:t>Consolidation sector valves compressed air system</a:t>
            </a:r>
            <a:endParaRPr lang="fr-FR" sz="1200" dirty="0" smtClean="0"/>
          </a:p>
          <a:p>
            <a:pPr lvl="1"/>
            <a:r>
              <a:rPr lang="en-US" sz="1200" dirty="0" smtClean="0"/>
              <a:t>MKB Vacuum Pumping Scheme Consolidation BTD62.DR</a:t>
            </a:r>
            <a:endParaRPr lang="fr-FR" sz="1200" dirty="0" smtClean="0"/>
          </a:p>
          <a:p>
            <a:pPr lvl="1"/>
            <a:r>
              <a:rPr lang="en-US" sz="1200" dirty="0" smtClean="0"/>
              <a:t>Vacuum Pilot Sector (VPS)  for the LHC LS2</a:t>
            </a:r>
            <a:endParaRPr lang="fr-FR" sz="1200" dirty="0" smtClean="0"/>
          </a:p>
          <a:p>
            <a:pPr lvl="1"/>
            <a:r>
              <a:rPr lang="en-US" sz="1200" dirty="0" smtClean="0"/>
              <a:t>Installation of new turbo pumping groups on triplet cryostats of points 1, 2 &amp; 8 (LHC-IV)</a:t>
            </a:r>
            <a:endParaRPr lang="fr-FR" sz="1200" dirty="0" smtClean="0"/>
          </a:p>
          <a:p>
            <a:pPr marL="36576" lvl="0" indent="0">
              <a:buNone/>
            </a:pPr>
            <a:r>
              <a:rPr lang="fr-CH" sz="1200" dirty="0" smtClean="0">
                <a:latin typeface="+mj-lt"/>
              </a:rPr>
              <a:t>BE-BI</a:t>
            </a:r>
          </a:p>
          <a:p>
            <a:pPr lvl="1"/>
            <a:r>
              <a:rPr lang="fr-CH" sz="1200" dirty="0" smtClean="0">
                <a:latin typeface="+mj-lt"/>
              </a:rPr>
              <a:t>Consolidation of BLM and </a:t>
            </a:r>
            <a:r>
              <a:rPr lang="fr-CH" sz="1200" dirty="0" err="1" smtClean="0">
                <a:latin typeface="+mj-lt"/>
              </a:rPr>
              <a:t>CryoBLM</a:t>
            </a:r>
            <a:r>
              <a:rPr lang="fr-CH" sz="1200" dirty="0" smtClean="0">
                <a:latin typeface="+mj-lt"/>
              </a:rPr>
              <a:t>, BSRT, </a:t>
            </a:r>
            <a:r>
              <a:rPr lang="fr-CH" sz="1200" dirty="0" err="1" smtClean="0">
                <a:latin typeface="+mj-lt"/>
              </a:rPr>
              <a:t>wire</a:t>
            </a:r>
            <a:r>
              <a:rPr lang="fr-CH" sz="1200" dirty="0" smtClean="0">
                <a:latin typeface="+mj-lt"/>
              </a:rPr>
              <a:t> scanners, BPM, …</a:t>
            </a:r>
          </a:p>
          <a:p>
            <a:pPr marL="36576" indent="0">
              <a:buNone/>
            </a:pPr>
            <a:r>
              <a:rPr lang="fr-CH" sz="1200" dirty="0" smtClean="0">
                <a:latin typeface="+mj-lt"/>
              </a:rPr>
              <a:t>EN-STI</a:t>
            </a:r>
          </a:p>
          <a:p>
            <a:pPr lvl="1"/>
            <a:r>
              <a:rPr lang="en-GB" altLang="fr-FR" sz="1200" dirty="0" smtClean="0">
                <a:latin typeface="+mj-lt"/>
              </a:rPr>
              <a:t>Installation of 4 new TCPPM in P7</a:t>
            </a:r>
          </a:p>
          <a:p>
            <a:pPr lvl="1"/>
            <a:r>
              <a:rPr lang="fr-CH" sz="1200" dirty="0" smtClean="0">
                <a:solidFill>
                  <a:srgbClr val="E89918"/>
                </a:solidFill>
                <a:latin typeface="+mj-lt"/>
              </a:rPr>
              <a:t>The action plan to </a:t>
            </a:r>
            <a:r>
              <a:rPr lang="fr-CH" sz="1200" dirty="0" err="1" smtClean="0">
                <a:solidFill>
                  <a:srgbClr val="E89918"/>
                </a:solidFill>
                <a:latin typeface="+mj-lt"/>
              </a:rPr>
              <a:t>consolidate</a:t>
            </a:r>
            <a:r>
              <a:rPr lang="fr-CH" sz="1200" dirty="0" smtClean="0">
                <a:solidFill>
                  <a:srgbClr val="E89918"/>
                </a:solidFill>
                <a:latin typeface="+mj-lt"/>
              </a:rPr>
              <a:t> the LHC main dumps w</a:t>
            </a:r>
            <a:r>
              <a:rPr lang="en-US" sz="1200" dirty="0" smtClean="0">
                <a:solidFill>
                  <a:srgbClr val="E89918"/>
                </a:solidFill>
                <a:latin typeface="+mj-lt"/>
              </a:rPr>
              <a:t>ill depend</a:t>
            </a:r>
            <a:br>
              <a:rPr lang="en-US" sz="1200" dirty="0" smtClean="0">
                <a:solidFill>
                  <a:srgbClr val="E89918"/>
                </a:solidFill>
                <a:latin typeface="+mj-lt"/>
              </a:rPr>
            </a:br>
            <a:r>
              <a:rPr lang="en-US" sz="1200" dirty="0" smtClean="0">
                <a:solidFill>
                  <a:srgbClr val="E89918"/>
                </a:solidFill>
                <a:latin typeface="+mj-lt"/>
              </a:rPr>
              <a:t>on the conclusion of the present YETS activities</a:t>
            </a:r>
            <a:endParaRPr lang="fr-CH" sz="1200" dirty="0" smtClean="0">
              <a:solidFill>
                <a:srgbClr val="E89918"/>
              </a:solidFill>
              <a:latin typeface="+mj-lt"/>
            </a:endParaRPr>
          </a:p>
          <a:p>
            <a:pPr lvl="1"/>
            <a:r>
              <a:rPr lang="fr-CH" sz="1200" dirty="0" smtClean="0">
                <a:latin typeface="+mj-lt"/>
              </a:rPr>
              <a:t>The control </a:t>
            </a:r>
            <a:r>
              <a:rPr lang="en-GB" sz="1200" dirty="0" smtClean="0">
                <a:latin typeface="+mj-lt"/>
              </a:rPr>
              <a:t>systems</a:t>
            </a:r>
            <a:r>
              <a:rPr lang="fr-CH" sz="1200" dirty="0" smtClean="0">
                <a:latin typeface="+mj-lt"/>
              </a:rPr>
              <a:t> </a:t>
            </a:r>
            <a:r>
              <a:rPr lang="fr-CH" sz="1200" dirty="0" err="1" smtClean="0">
                <a:latin typeface="+mj-lt"/>
              </a:rPr>
              <a:t>will</a:t>
            </a:r>
            <a:r>
              <a:rPr lang="fr-CH" sz="1200" dirty="0" smtClean="0">
                <a:latin typeface="+mj-lt"/>
              </a:rPr>
              <a:t> </a:t>
            </a:r>
            <a:r>
              <a:rPr lang="fr-CH" sz="1200" dirty="0" err="1" smtClean="0">
                <a:latin typeface="+mj-lt"/>
              </a:rPr>
              <a:t>be</a:t>
            </a:r>
            <a:r>
              <a:rPr lang="fr-CH" sz="1200" dirty="0" smtClean="0">
                <a:latin typeface="+mj-lt"/>
              </a:rPr>
              <a:t> </a:t>
            </a:r>
            <a:r>
              <a:rPr lang="fr-CH" sz="1200" dirty="0" err="1" smtClean="0">
                <a:latin typeface="+mj-lt"/>
              </a:rPr>
              <a:t>upgraded</a:t>
            </a:r>
            <a:r>
              <a:rPr lang="fr-CH" sz="1200" dirty="0" smtClean="0">
                <a:latin typeface="+mj-lt"/>
              </a:rPr>
              <a:t>, </a:t>
            </a:r>
            <a:r>
              <a:rPr lang="fr-CH" sz="1200" dirty="0" err="1" smtClean="0">
                <a:latin typeface="+mj-lt"/>
              </a:rPr>
              <a:t>maintained</a:t>
            </a:r>
            <a:r>
              <a:rPr lang="fr-CH" sz="1200" dirty="0" smtClean="0">
                <a:latin typeface="+mj-lt"/>
              </a:rPr>
              <a:t> and </a:t>
            </a:r>
            <a:r>
              <a:rPr lang="fr-CH" sz="1200" dirty="0" err="1" smtClean="0">
                <a:latin typeface="+mj-lt"/>
              </a:rPr>
              <a:t>consolidated</a:t>
            </a:r>
            <a:endParaRPr lang="fr-CH" sz="1200" dirty="0" smtClean="0"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Marzia Bernardini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156" y="3849008"/>
            <a:ext cx="2644146" cy="197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3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J.M. Jimenez</a:t>
            </a:r>
            <a:br>
              <a:rPr lang="en-US" smtClean="0"/>
            </a:br>
            <a:r>
              <a:rPr lang="en-US" i="1" smtClean="0"/>
              <a:t>LS2 Project (introduced to ILOs - Version 2917.1)</a:t>
            </a:r>
            <a:endParaRPr lang="en-US" i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778" cy="6858000"/>
          </a:xfrm>
          <a:prstGeom prst="rect">
            <a:avLst/>
          </a:prstGeom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20816" y="3128319"/>
            <a:ext cx="8265984" cy="60136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0C377B"/>
                </a:solidFill>
                <a:latin typeface="+mj-lt"/>
                <a:ea typeface="+mj-ea"/>
                <a:cs typeface="Ubuntu Light"/>
              </a:defRPr>
            </a:lvl1pPr>
          </a:lstStyle>
          <a:p>
            <a:pPr algn="ctr"/>
            <a:r>
              <a:rPr lang="en-GB" b="1" dirty="0" smtClean="0">
                <a:solidFill>
                  <a:schemeClr val="bg1"/>
                </a:solidFill>
              </a:rPr>
              <a:t>Thank you !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9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Risk </a:t>
            </a:r>
            <a:r>
              <a:rPr lang="en-GB" dirty="0" smtClean="0"/>
              <a:t>Management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0" y="1260000"/>
            <a:ext cx="8341743" cy="5016068"/>
          </a:xfrm>
        </p:spPr>
        <p:txBody>
          <a:bodyPr>
            <a:normAutofit fontScale="92500"/>
          </a:bodyPr>
          <a:lstStyle/>
          <a:p>
            <a:pPr>
              <a:spcBef>
                <a:spcPts val="1500"/>
              </a:spcBef>
            </a:pPr>
            <a:r>
              <a:rPr lang="en-GB" sz="2500" b="1" dirty="0" smtClean="0">
                <a:solidFill>
                  <a:schemeClr val="accent6">
                    <a:lumMod val="50000"/>
                  </a:schemeClr>
                </a:solidFill>
              </a:rPr>
              <a:t>Engineering </a:t>
            </a: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Change Requests</a:t>
            </a:r>
            <a:r>
              <a:rPr lang="en-GB" sz="2500" b="1" dirty="0">
                <a:solidFill>
                  <a:srgbClr val="000000"/>
                </a:solidFill>
              </a:rPr>
              <a:t> </a:t>
            </a:r>
            <a:r>
              <a:rPr lang="en-GB" sz="2500" dirty="0">
                <a:solidFill>
                  <a:srgbClr val="000000"/>
                </a:solidFill>
              </a:rPr>
              <a:t>to be issued by </a:t>
            </a:r>
            <a:r>
              <a:rPr lang="en-GB" sz="2500" dirty="0" smtClean="0">
                <a:solidFill>
                  <a:srgbClr val="000000"/>
                </a:solidFill>
              </a:rPr>
              <a:t>April </a:t>
            </a:r>
            <a:r>
              <a:rPr lang="en-GB" sz="2500" dirty="0">
                <a:solidFill>
                  <a:srgbClr val="000000"/>
                </a:solidFill>
              </a:rPr>
              <a:t>2018</a:t>
            </a:r>
          </a:p>
          <a:p>
            <a:pPr>
              <a:spcBef>
                <a:spcPts val="1500"/>
              </a:spcBef>
            </a:pP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Integration</a:t>
            </a:r>
            <a:r>
              <a:rPr lang="en-GB" sz="2500" dirty="0">
                <a:solidFill>
                  <a:srgbClr val="000000"/>
                </a:solidFill>
              </a:rPr>
              <a:t> studies shall be completed by Summer 2018</a:t>
            </a:r>
          </a:p>
          <a:p>
            <a:pPr>
              <a:spcBef>
                <a:spcPts val="1500"/>
              </a:spcBef>
            </a:pP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Equipment readiness </a:t>
            </a:r>
            <a:r>
              <a:rPr lang="en-GB" sz="2500" dirty="0">
                <a:solidFill>
                  <a:srgbClr val="000000"/>
                </a:solidFill>
              </a:rPr>
              <a:t>to be communicated for fine tuning of schedules by end of March 2018</a:t>
            </a:r>
          </a:p>
          <a:p>
            <a:pPr>
              <a:spcBef>
                <a:spcPts val="1500"/>
              </a:spcBef>
            </a:pP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Work package </a:t>
            </a:r>
            <a:r>
              <a:rPr lang="en-GB" sz="2500" dirty="0">
                <a:solidFill>
                  <a:srgbClr val="000000"/>
                </a:solidFill>
              </a:rPr>
              <a:t>analysis to assess equipment and installation risks and feasibility by Q3-2018</a:t>
            </a:r>
          </a:p>
          <a:p>
            <a:pPr>
              <a:spcBef>
                <a:spcPts val="1500"/>
              </a:spcBef>
            </a:pP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ALARA</a:t>
            </a:r>
            <a:r>
              <a:rPr lang="en-GB" sz="2500" dirty="0">
                <a:solidFill>
                  <a:srgbClr val="000000"/>
                </a:solidFill>
              </a:rPr>
              <a:t> committees to be scheduled already for Q2-2018</a:t>
            </a:r>
          </a:p>
          <a:p>
            <a:pPr>
              <a:spcBef>
                <a:spcPts val="1500"/>
              </a:spcBef>
            </a:pP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IMPACT</a:t>
            </a:r>
            <a:r>
              <a:rPr lang="en-GB" sz="2500" dirty="0">
                <a:solidFill>
                  <a:srgbClr val="000000"/>
                </a:solidFill>
              </a:rPr>
              <a:t> tool to coordinate daily activities</a:t>
            </a:r>
          </a:p>
          <a:p>
            <a:pPr>
              <a:spcBef>
                <a:spcPts val="1500"/>
              </a:spcBef>
            </a:pP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Safety joint visits </a:t>
            </a:r>
            <a:r>
              <a:rPr lang="en-GB" sz="2500" dirty="0">
                <a:solidFill>
                  <a:srgbClr val="000000"/>
                </a:solidFill>
              </a:rPr>
              <a:t>(VICs) and compensatory measures to be </a:t>
            </a:r>
            <a:r>
              <a:rPr lang="en-GB" sz="2500" dirty="0" smtClean="0">
                <a:solidFill>
                  <a:srgbClr val="000000"/>
                </a:solidFill>
              </a:rPr>
              <a:t>anticipated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95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“Running” the LS2…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</a:pPr>
            <a:r>
              <a:rPr lang="en-GB" sz="3600" dirty="0" smtClean="0"/>
              <a:t>Coordination and Logistics</a:t>
            </a:r>
            <a:endParaRPr lang="en-GB" sz="3600" dirty="0"/>
          </a:p>
          <a:p>
            <a:pPr lvl="1">
              <a:spcBef>
                <a:spcPts val="1200"/>
              </a:spcBef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Individual system tests</a:t>
            </a:r>
            <a:r>
              <a:rPr lang="en-GB" b="1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</a:rPr>
              <a:t>&amp; overall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Safety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Coordination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rgbClr val="000000"/>
                </a:solidFill>
              </a:rPr>
              <a:t>are being watched</a:t>
            </a:r>
          </a:p>
          <a:p>
            <a:pPr lvl="1">
              <a:spcBef>
                <a:spcPts val="1200"/>
              </a:spcBef>
            </a:pPr>
            <a:r>
              <a:rPr lang="en-GB" dirty="0">
                <a:solidFill>
                  <a:srgbClr val="000000"/>
                </a:solidFill>
              </a:rPr>
              <a:t>Space Management for Storage, “Base de </a:t>
            </a:r>
            <a:r>
              <a:rPr lang="en-GB" dirty="0" err="1">
                <a:solidFill>
                  <a:srgbClr val="000000"/>
                </a:solidFill>
              </a:rPr>
              <a:t>Chantier</a:t>
            </a:r>
            <a:r>
              <a:rPr lang="en-GB" dirty="0">
                <a:solidFill>
                  <a:srgbClr val="000000"/>
                </a:solidFill>
              </a:rPr>
              <a:t>” and Logistics: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at prioritisation phase</a:t>
            </a:r>
            <a:r>
              <a:rPr lang="en-GB" dirty="0">
                <a:solidFill>
                  <a:srgbClr val="000000"/>
                </a:solidFill>
              </a:rPr>
              <a:t>. March 2018</a:t>
            </a:r>
          </a:p>
          <a:p>
            <a:pPr>
              <a:spcBef>
                <a:spcPts val="2400"/>
              </a:spcBef>
            </a:pPr>
            <a:r>
              <a:rPr lang="en-GB" sz="3600" dirty="0"/>
              <a:t>Milestones</a:t>
            </a:r>
          </a:p>
          <a:p>
            <a:pPr lvl="1">
              <a:spcBef>
                <a:spcPts val="1200"/>
              </a:spcBef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Arbitrations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done, follow-up after QA checks with EN-EL</a:t>
            </a:r>
            <a:endParaRPr lang="en-GB" dirty="0">
              <a:solidFill>
                <a:srgbClr val="000000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LS2 consolidated </a:t>
            </a:r>
            <a:r>
              <a:rPr lang="en-GB" b="1" dirty="0" smtClean="0">
                <a:solidFill>
                  <a:schemeClr val="accent6">
                    <a:lumMod val="50000"/>
                  </a:schemeClr>
                </a:solidFill>
              </a:rPr>
              <a:t>Planning Baseline</a:t>
            </a:r>
            <a:r>
              <a:rPr lang="en-GB" dirty="0" smtClean="0">
                <a:solidFill>
                  <a:srgbClr val="000000"/>
                </a:solidFill>
              </a:rPr>
              <a:t> presented today</a:t>
            </a:r>
            <a:r>
              <a:rPr lang="en-GB" b="1" dirty="0" smtClean="0">
                <a:solidFill>
                  <a:srgbClr val="000000"/>
                </a:solidFill>
              </a:rPr>
              <a:t> </a:t>
            </a:r>
            <a:br>
              <a:rPr lang="en-GB" b="1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(8 </a:t>
            </a:r>
            <a:r>
              <a:rPr lang="en-GB" dirty="0">
                <a:solidFill>
                  <a:srgbClr val="000000"/>
                </a:solidFill>
              </a:rPr>
              <a:t>months ahead, </a:t>
            </a:r>
            <a:r>
              <a:rPr lang="en-GB" dirty="0" smtClean="0">
                <a:solidFill>
                  <a:srgbClr val="000000"/>
                </a:solidFill>
              </a:rPr>
              <a:t>final version in </a:t>
            </a:r>
            <a:r>
              <a:rPr lang="en-GB" dirty="0">
                <a:solidFill>
                  <a:srgbClr val="000000"/>
                </a:solidFill>
              </a:rPr>
              <a:t>November)</a:t>
            </a:r>
          </a:p>
          <a:p>
            <a:pPr lvl="2"/>
            <a:r>
              <a:rPr lang="en-GB" dirty="0"/>
              <a:t>Priority given to ECR validation, </a:t>
            </a:r>
            <a:r>
              <a:rPr lang="en-GB" dirty="0" smtClean="0"/>
              <a:t>Integration</a:t>
            </a:r>
            <a:r>
              <a:rPr lang="en-GB" dirty="0"/>
              <a:t>, </a:t>
            </a:r>
            <a:r>
              <a:rPr lang="en-GB" dirty="0" smtClean="0"/>
              <a:t>Risk Mitigation </a:t>
            </a:r>
            <a:r>
              <a:rPr lang="en-GB" dirty="0"/>
              <a:t>and </a:t>
            </a:r>
            <a:r>
              <a:rPr lang="en-GB" dirty="0" smtClean="0"/>
              <a:t>coactivity Risk Management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61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619" t="15254" r="24381" b="25208"/>
          <a:stretch/>
        </p:blipFill>
        <p:spPr>
          <a:xfrm>
            <a:off x="0" y="0"/>
            <a:ext cx="9144000" cy="61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9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83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144000" cy="6300000"/>
          </a:xfrm>
          <a:prstGeom prst="rect">
            <a:avLst/>
          </a:prstGeom>
          <a:solidFill>
            <a:srgbClr val="1042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 unique Accelerator chain Worldwide…</a:t>
            </a:r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08060" y="1314539"/>
            <a:ext cx="4680000" cy="3082228"/>
            <a:chOff x="208060" y="1314539"/>
            <a:chExt cx="4680000" cy="30822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060" y="1314539"/>
              <a:ext cx="4680000" cy="3082228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08060" y="1320596"/>
              <a:ext cx="1018227" cy="369332"/>
            </a:xfrm>
            <a:prstGeom prst="rect">
              <a:avLst/>
            </a:prstGeom>
            <a:solidFill>
              <a:srgbClr val="104282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LINAC2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9613" y="1757065"/>
            <a:ext cx="4680000" cy="3075429"/>
            <a:chOff x="688537" y="2841794"/>
            <a:chExt cx="4680000" cy="3075429"/>
          </a:xfrm>
        </p:grpSpPr>
        <p:pic>
          <p:nvPicPr>
            <p:cNvPr id="10" name="Picture 2"/>
            <p:cNvPicPr preferRelativeResize="0"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37" y="2841794"/>
              <a:ext cx="4680000" cy="3075429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4347083" y="2855653"/>
              <a:ext cx="1018227" cy="369332"/>
            </a:xfrm>
            <a:prstGeom prst="rect">
              <a:avLst/>
            </a:prstGeom>
            <a:solidFill>
              <a:srgbClr val="104282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LINAC3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87954" y="2200783"/>
            <a:ext cx="4680000" cy="3075429"/>
            <a:chOff x="5916088" y="2164914"/>
            <a:chExt cx="4680000" cy="3075429"/>
          </a:xfrm>
        </p:grpSpPr>
        <p:pic>
          <p:nvPicPr>
            <p:cNvPr id="13" name="Picture 2" descr="C:\My personal computer\Pictures &amp; Logos\Pictures CERN\Pictures of Accelerators\PS Complex &amp; LINACs\0202030_02.tif"/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6088" y="2164914"/>
              <a:ext cx="4680000" cy="3075429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928434" y="2176501"/>
              <a:ext cx="1428596" cy="369332"/>
            </a:xfrm>
            <a:prstGeom prst="rect">
              <a:avLst/>
            </a:prstGeom>
            <a:solidFill>
              <a:srgbClr val="104282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PS Booster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86800" y="2664599"/>
            <a:ext cx="4680000" cy="3075428"/>
            <a:chOff x="1486800" y="2664599"/>
            <a:chExt cx="4680000" cy="3075428"/>
          </a:xfrm>
        </p:grpSpPr>
        <p:pic>
          <p:nvPicPr>
            <p:cNvPr id="16" name="Picture 2"/>
            <p:cNvPicPr preferRelativeResize="0"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800" y="2664599"/>
              <a:ext cx="4680000" cy="3075428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5445474" y="2670987"/>
              <a:ext cx="710451" cy="369332"/>
            </a:xfrm>
            <a:prstGeom prst="rect">
              <a:avLst/>
            </a:prstGeom>
            <a:solidFill>
              <a:srgbClr val="104282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LEIR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85646" y="3057421"/>
            <a:ext cx="4680000" cy="3078144"/>
            <a:chOff x="4198159" y="1761149"/>
            <a:chExt cx="4680000" cy="3078144"/>
          </a:xfrm>
        </p:grpSpPr>
        <p:pic>
          <p:nvPicPr>
            <p:cNvPr id="19" name="Picture 2"/>
            <p:cNvPicPr preferRelativeResize="0"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8159" y="1763864"/>
              <a:ext cx="4680000" cy="3075429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4201386" y="1761149"/>
              <a:ext cx="2364750" cy="369332"/>
            </a:xfrm>
            <a:prstGeom prst="rect">
              <a:avLst/>
            </a:prstGeom>
            <a:solidFill>
              <a:srgbClr val="104282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Proton Synchrotron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81583" y="1261487"/>
            <a:ext cx="4680000" cy="3070896"/>
            <a:chOff x="208060" y="3074548"/>
            <a:chExt cx="4680000" cy="307089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8060" y="3074548"/>
              <a:ext cx="4680000" cy="3070896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217536" y="3078451"/>
              <a:ext cx="3082895" cy="369332"/>
            </a:xfrm>
            <a:prstGeom prst="rect">
              <a:avLst/>
            </a:prstGeom>
            <a:solidFill>
              <a:srgbClr val="104282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Super Proton Synchrotron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912205" y="1701859"/>
            <a:ext cx="4676037" cy="2782460"/>
            <a:chOff x="2233981" y="2163970"/>
            <a:chExt cx="4676037" cy="253005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33981" y="2163970"/>
              <a:ext cx="4676037" cy="2530059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288971" y="2173453"/>
              <a:ext cx="2608406" cy="369332"/>
            </a:xfrm>
            <a:prstGeom prst="rect">
              <a:avLst/>
            </a:prstGeom>
            <a:solidFill>
              <a:srgbClr val="104282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Large Hadron Collider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518966" y="2172109"/>
            <a:ext cx="4680000" cy="2546333"/>
            <a:chOff x="3495375" y="2231241"/>
            <a:chExt cx="4680000" cy="254633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5375" y="2242199"/>
              <a:ext cx="4680000" cy="2535375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3507889" y="2231241"/>
              <a:ext cx="1941557" cy="369332"/>
            </a:xfrm>
            <a:prstGeom prst="rect">
              <a:avLst/>
            </a:prstGeom>
            <a:solidFill>
              <a:srgbClr val="104282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LHC RF cavities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129356" y="2605467"/>
            <a:ext cx="4676037" cy="2530059"/>
            <a:chOff x="3105765" y="2664599"/>
            <a:chExt cx="4676037" cy="253005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05765" y="2664599"/>
              <a:ext cx="4676037" cy="2530059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5318809" y="2673861"/>
              <a:ext cx="2441694" cy="369332"/>
            </a:xfrm>
            <a:prstGeom prst="rect">
              <a:avLst/>
            </a:prstGeom>
            <a:solidFill>
              <a:srgbClr val="104282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LHC straight section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452487" y="3057333"/>
            <a:ext cx="4956432" cy="2490968"/>
            <a:chOff x="2705328" y="3126090"/>
            <a:chExt cx="4680000" cy="232156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5328" y="3126090"/>
              <a:ext cx="4680000" cy="2321569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2708781" y="3146237"/>
              <a:ext cx="2317624" cy="344215"/>
            </a:xfrm>
            <a:prstGeom prst="rect">
              <a:avLst/>
            </a:prstGeom>
            <a:solidFill>
              <a:srgbClr val="104282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LHC interconnection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436404" y="3500497"/>
            <a:ext cx="4680000" cy="2627696"/>
            <a:chOff x="1412813" y="3559629"/>
            <a:chExt cx="4680000" cy="262769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2813" y="3559629"/>
              <a:ext cx="4680000" cy="2627696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4059068" y="3559629"/>
              <a:ext cx="2031325" cy="369332"/>
            </a:xfrm>
            <a:prstGeom prst="rect">
              <a:avLst/>
            </a:prstGeom>
            <a:solidFill>
              <a:srgbClr val="104282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LHC Magnet Coil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99331" y="3965448"/>
            <a:ext cx="3306312" cy="2204071"/>
            <a:chOff x="2054342" y="3918978"/>
            <a:chExt cx="3306312" cy="220407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4342" y="3922045"/>
              <a:ext cx="3306312" cy="2201004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sp>
          <p:nvSpPr>
            <p:cNvPr id="41" name="TextBox 40"/>
            <p:cNvSpPr txBox="1"/>
            <p:nvPr/>
          </p:nvSpPr>
          <p:spPr>
            <a:xfrm>
              <a:off x="2057877" y="3918978"/>
              <a:ext cx="2736647" cy="369332"/>
            </a:xfrm>
            <a:prstGeom prst="rect">
              <a:avLst/>
            </a:prstGeom>
            <a:solidFill>
              <a:srgbClr val="104282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Superconductor strand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74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9144000" cy="6300000"/>
          </a:xfrm>
          <a:prstGeom prst="rect">
            <a:avLst/>
          </a:prstGeom>
          <a:solidFill>
            <a:srgbClr val="1042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bg1"/>
                </a:solidFill>
              </a:rPr>
              <a:t>And </a:t>
            </a:r>
            <a:r>
              <a:rPr lang="es-ES" sz="3200" b="1" dirty="0" err="1" smtClean="0">
                <a:solidFill>
                  <a:schemeClr val="bg1"/>
                </a:solidFill>
              </a:rPr>
              <a:t>amazing</a:t>
            </a:r>
            <a:r>
              <a:rPr lang="es-ES" sz="3200" b="1" dirty="0" smtClean="0">
                <a:solidFill>
                  <a:schemeClr val="bg1"/>
                </a:solidFill>
              </a:rPr>
              <a:t> </a:t>
            </a:r>
            <a:r>
              <a:rPr lang="es-ES" sz="3200" b="1" dirty="0" err="1" smtClean="0">
                <a:solidFill>
                  <a:schemeClr val="bg1"/>
                </a:solidFill>
              </a:rPr>
              <a:t>Detectors</a:t>
            </a:r>
            <a:r>
              <a:rPr lang="es-ES" sz="3200" b="1" dirty="0" smtClean="0">
                <a:solidFill>
                  <a:schemeClr val="bg1"/>
                </a:solidFill>
              </a:rPr>
              <a:t>…</a:t>
            </a:r>
            <a:endParaRPr lang="es-ES" sz="3200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9271" y="1314539"/>
            <a:ext cx="6120000" cy="4101520"/>
            <a:chOff x="249271" y="1314539"/>
            <a:chExt cx="6120000" cy="4101520"/>
          </a:xfrm>
        </p:grpSpPr>
        <p:pic>
          <p:nvPicPr>
            <p:cNvPr id="6" name="Picture 2" descr="0702016_10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71" y="1314539"/>
              <a:ext cx="6120000" cy="4101520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49271" y="1314539"/>
              <a:ext cx="936988" cy="369332"/>
            </a:xfrm>
            <a:prstGeom prst="rect">
              <a:avLst/>
            </a:prstGeom>
            <a:solidFill>
              <a:srgbClr val="104282"/>
            </a:solidFill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ATLAS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 descr="ATLAS muon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74" y="1755567"/>
            <a:ext cx="6120000" cy="4080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Picture 8" descr="IBL installatio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86" y="2061945"/>
            <a:ext cx="6120000" cy="407921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Picture 9" descr="Cables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337" y="1173935"/>
            <a:ext cx="6120000" cy="4080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246" y="1355509"/>
            <a:ext cx="6363760" cy="422659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4252" y="1615617"/>
            <a:ext cx="6540883" cy="435989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0515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9333"/>
            <a:ext cx="8115300" cy="5199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LHC multi-annual integrated performance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0" cy="63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The LS2 Team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0" y="1116632"/>
            <a:ext cx="8226425" cy="5016068"/>
          </a:xfrm>
        </p:spPr>
        <p:txBody>
          <a:bodyPr>
            <a:normAutofit fontScale="70000" lnSpcReduction="20000"/>
          </a:bodyPr>
          <a:lstStyle/>
          <a:p>
            <a:pPr>
              <a:tabLst>
                <a:tab pos="4211638" algn="l"/>
              </a:tabLst>
            </a:pPr>
            <a:r>
              <a:rPr lang="en-GB" sz="2400" dirty="0">
                <a:solidFill>
                  <a:schemeClr val="bg1"/>
                </a:solidFill>
              </a:rPr>
              <a:t>José Miguel JIMENEZ	</a:t>
            </a:r>
            <a:r>
              <a:rPr lang="en-GB" sz="2400" dirty="0" smtClean="0">
                <a:solidFill>
                  <a:schemeClr val="bg1"/>
                </a:solidFill>
              </a:rPr>
              <a:t>LS2 Coordinator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tabLst>
                <a:tab pos="4211638" algn="l"/>
              </a:tabLst>
            </a:pPr>
            <a:r>
              <a:rPr lang="en-GB" sz="2400" dirty="0">
                <a:solidFill>
                  <a:schemeClr val="bg1"/>
                </a:solidFill>
              </a:rPr>
              <a:t>Jean-Philippe TOCK	</a:t>
            </a:r>
            <a:r>
              <a:rPr lang="en-GB" sz="2400" dirty="0" smtClean="0">
                <a:solidFill>
                  <a:schemeClr val="bg1"/>
                </a:solidFill>
              </a:rPr>
              <a:t>LS2 Office </a:t>
            </a:r>
            <a:r>
              <a:rPr lang="en-GB" sz="2400" dirty="0">
                <a:solidFill>
                  <a:schemeClr val="bg1"/>
                </a:solidFill>
              </a:rPr>
              <a:t>Manager</a:t>
            </a:r>
          </a:p>
          <a:p>
            <a:pPr>
              <a:tabLst>
                <a:tab pos="4211638" algn="l"/>
              </a:tabLst>
            </a:pPr>
            <a:r>
              <a:rPr lang="en-GB" sz="2400" dirty="0">
                <a:solidFill>
                  <a:schemeClr val="bg1"/>
                </a:solidFill>
              </a:rPr>
              <a:t>Katy FORAZ	</a:t>
            </a:r>
            <a:r>
              <a:rPr lang="en-GB" sz="2400" dirty="0" smtClean="0">
                <a:solidFill>
                  <a:schemeClr val="bg1"/>
                </a:solidFill>
              </a:rPr>
              <a:t>LS2 Planning </a:t>
            </a:r>
            <a:r>
              <a:rPr lang="en-GB" sz="2400" dirty="0">
                <a:solidFill>
                  <a:schemeClr val="bg1"/>
                </a:solidFill>
              </a:rPr>
              <a:t>Manager</a:t>
            </a:r>
          </a:p>
          <a:p>
            <a:pPr>
              <a:tabLst>
                <a:tab pos="4211638" algn="l"/>
              </a:tabLst>
            </a:pPr>
            <a:endParaRPr lang="en-GB" sz="2400" dirty="0" smtClean="0">
              <a:solidFill>
                <a:schemeClr val="bg1"/>
              </a:solidFill>
            </a:endParaRPr>
          </a:p>
          <a:p>
            <a:pPr>
              <a:tabLst>
                <a:tab pos="4211638" algn="l"/>
              </a:tabLst>
            </a:pPr>
            <a:r>
              <a:rPr lang="en-GB" sz="2400" dirty="0" smtClean="0">
                <a:solidFill>
                  <a:schemeClr val="bg1"/>
                </a:solidFill>
              </a:rPr>
              <a:t>Thomas OTTO	Safety Support Officer for LHC</a:t>
            </a:r>
          </a:p>
          <a:p>
            <a:pPr>
              <a:tabLst>
                <a:tab pos="4211638" algn="l"/>
              </a:tabLst>
            </a:pPr>
            <a:r>
              <a:rPr lang="en-GB" sz="2400" dirty="0" smtClean="0">
                <a:solidFill>
                  <a:schemeClr val="bg1"/>
                </a:solidFill>
              </a:rPr>
              <a:t>Ana Paula BERNARDES	Safety Support Officer for Injectors</a:t>
            </a:r>
          </a:p>
          <a:p>
            <a:pPr>
              <a:tabLst>
                <a:tab pos="4211638" algn="l"/>
              </a:tabLst>
            </a:pPr>
            <a:endParaRPr lang="en-GB" sz="2400" dirty="0">
              <a:solidFill>
                <a:schemeClr val="bg1"/>
              </a:solidFill>
            </a:endParaRPr>
          </a:p>
          <a:p>
            <a:pPr>
              <a:tabLst>
                <a:tab pos="4211638" algn="l"/>
              </a:tabLst>
            </a:pPr>
            <a:r>
              <a:rPr lang="en-GB" sz="2400" dirty="0" smtClean="0">
                <a:solidFill>
                  <a:schemeClr val="bg1"/>
                </a:solidFill>
              </a:rPr>
              <a:t>Jonathan MEIGNAN	PLAN Quality Officer</a:t>
            </a:r>
          </a:p>
          <a:p>
            <a:pPr>
              <a:tabLst>
                <a:tab pos="4211638" algn="l"/>
              </a:tabLst>
            </a:pPr>
            <a:r>
              <a:rPr lang="en-GB" sz="2400" dirty="0" smtClean="0">
                <a:solidFill>
                  <a:schemeClr val="bg1"/>
                </a:solidFill>
              </a:rPr>
              <a:t>Samy CHEMLI	LS2 Committee Secretary</a:t>
            </a:r>
          </a:p>
          <a:p>
            <a:pPr>
              <a:tabLst>
                <a:tab pos="4211638" algn="l"/>
              </a:tabLst>
            </a:pPr>
            <a:r>
              <a:rPr lang="en-GB" sz="2400" dirty="0" smtClean="0">
                <a:solidFill>
                  <a:schemeClr val="bg1"/>
                </a:solidFill>
              </a:rPr>
              <a:t>Anna LAMBERT	Administrative Support Officer</a:t>
            </a:r>
          </a:p>
          <a:p>
            <a:pPr>
              <a:tabLst>
                <a:tab pos="4211638" algn="l"/>
              </a:tabLst>
            </a:pPr>
            <a:endParaRPr lang="en-GB" sz="2400" dirty="0">
              <a:solidFill>
                <a:schemeClr val="bg1"/>
              </a:solidFill>
            </a:endParaRPr>
          </a:p>
          <a:p>
            <a:pPr>
              <a:tabLst>
                <a:tab pos="4211638" algn="l"/>
              </a:tabLst>
            </a:pPr>
            <a:r>
              <a:rPr lang="en-GB" sz="2400" dirty="0" smtClean="0">
                <a:solidFill>
                  <a:schemeClr val="bg1"/>
                </a:solidFill>
              </a:rPr>
              <a:t>Julie COUPARD	Injectors &amp; LIU Coordination</a:t>
            </a:r>
          </a:p>
          <a:p>
            <a:pPr>
              <a:tabLst>
                <a:tab pos="4211638" algn="l"/>
              </a:tabLst>
            </a:pPr>
            <a:r>
              <a:rPr lang="en-GB" sz="2400" dirty="0" smtClean="0">
                <a:solidFill>
                  <a:schemeClr val="bg1"/>
                </a:solidFill>
              </a:rPr>
              <a:t>Marzia BERNARDINI	LHC &amp; HL-LHC Coordination</a:t>
            </a:r>
          </a:p>
          <a:p>
            <a:pPr>
              <a:tabLst>
                <a:tab pos="4211638" algn="l"/>
              </a:tabLst>
            </a:pPr>
            <a:r>
              <a:rPr lang="en-GB" sz="2400" dirty="0" smtClean="0">
                <a:solidFill>
                  <a:schemeClr val="bg1"/>
                </a:solidFill>
              </a:rPr>
              <a:t>Beniamino Di GIROLAMO	HL-LHC Link Person</a:t>
            </a:r>
          </a:p>
          <a:p>
            <a:pPr>
              <a:tabLst>
                <a:tab pos="4211638" algn="l"/>
              </a:tabLst>
            </a:pPr>
            <a:r>
              <a:rPr lang="en-GB" sz="2400" dirty="0" smtClean="0">
                <a:solidFill>
                  <a:schemeClr val="bg1"/>
                </a:solidFill>
              </a:rPr>
              <a:t>Stefan ROESLER	HSE Link Person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1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71"/>
            <a:ext cx="9144793" cy="6300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23576" y="753537"/>
            <a:ext cx="70884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b="1" dirty="0" smtClean="0">
                <a:solidFill>
                  <a:srgbClr val="000000"/>
                </a:solidFill>
              </a:rPr>
              <a:t>Introduction</a:t>
            </a:r>
            <a:endParaRPr lang="en-GB" sz="700" b="1" dirty="0">
              <a:solidFill>
                <a:srgbClr val="000000"/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055"/>
          <a:stretch/>
        </p:blipFill>
        <p:spPr>
          <a:xfrm>
            <a:off x="353286" y="3356665"/>
            <a:ext cx="8226425" cy="24417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ular Callout 6"/>
          <p:cNvSpPr/>
          <p:nvPr/>
        </p:nvSpPr>
        <p:spPr>
          <a:xfrm>
            <a:off x="2259579" y="1030637"/>
            <a:ext cx="6424046" cy="2034341"/>
          </a:xfrm>
          <a:prstGeom prst="wedgeRectCallout">
            <a:avLst>
              <a:gd name="adj1" fmla="val 9734"/>
              <a:gd name="adj2" fmla="val 92050"/>
            </a:avLst>
          </a:prstGeom>
          <a:solidFill>
            <a:srgbClr val="FFFFFF">
              <a:alpha val="40000"/>
            </a:srgbClr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solidFill>
                  <a:srgbClr val="002060"/>
                </a:solidFill>
                <a:ea typeface="ＭＳ Ｐゴシック" pitchFamily="-108" charset="-128"/>
              </a:rPr>
              <a:t>Perform major </a:t>
            </a:r>
            <a:r>
              <a:rPr lang="en-GB" sz="1600" b="1" dirty="0" smtClean="0">
                <a:solidFill>
                  <a:srgbClr val="00B0F0"/>
                </a:solidFill>
                <a:ea typeface="ＭＳ Ｐゴシック" pitchFamily="-108" charset="-128"/>
              </a:rPr>
              <a:t>Maintenance and Consolidations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solidFill>
                  <a:srgbClr val="002060"/>
                </a:solidFill>
                <a:ea typeface="ＭＳ Ｐゴシック" pitchFamily="-108" charset="-128"/>
              </a:rPr>
              <a:t>Increase intensity/brightness in the injectors to match HL-LHC requirements (</a:t>
            </a:r>
            <a:r>
              <a:rPr lang="en-GB" sz="1600" b="1" dirty="0" smtClean="0">
                <a:solidFill>
                  <a:srgbClr val="00B0F0"/>
                </a:solidFill>
                <a:ea typeface="ＭＳ Ｐゴシック" pitchFamily="-108" charset="-128"/>
              </a:rPr>
              <a:t>LIU Project</a:t>
            </a:r>
            <a:r>
              <a:rPr lang="en-GB" sz="1600" b="1" dirty="0" smtClean="0">
                <a:solidFill>
                  <a:srgbClr val="002060"/>
                </a:solidFill>
                <a:ea typeface="ＭＳ Ｐゴシック" pitchFamily="-108" charset="-128"/>
              </a:rPr>
              <a:t>)</a:t>
            </a:r>
            <a:endParaRPr lang="en-GB" sz="1600" b="1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solidFill>
                  <a:srgbClr val="002060"/>
                </a:solidFill>
                <a:ea typeface="ＭＳ Ｐゴシック" pitchFamily="-108" charset="-128"/>
              </a:rPr>
              <a:t>Increase </a:t>
            </a:r>
            <a:r>
              <a:rPr lang="en-GB" sz="1600" b="1" dirty="0" smtClean="0">
                <a:solidFill>
                  <a:srgbClr val="00B0F0"/>
                </a:solidFill>
                <a:ea typeface="ＭＳ Ｐゴシック" pitchFamily="-108" charset="-128"/>
              </a:rPr>
              <a:t>injector reliability and lifetime </a:t>
            </a:r>
            <a:r>
              <a:rPr lang="en-GB" sz="1600" b="1" dirty="0" smtClean="0">
                <a:solidFill>
                  <a:srgbClr val="002060"/>
                </a:solidFill>
                <a:ea typeface="ＭＳ Ｐゴシック" pitchFamily="-108" charset="-128"/>
              </a:rPr>
              <a:t>to cover HL-LHC run (until ~2035) closely related to consolidation programs (in synergy with LIU Project)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solidFill>
                  <a:srgbClr val="002060"/>
                </a:solidFill>
                <a:ea typeface="ＭＳ Ｐゴシック" pitchFamily="-108" charset="-128"/>
              </a:rPr>
              <a:t>Anticipate </a:t>
            </a:r>
            <a:r>
              <a:rPr lang="en-GB" sz="1600" b="1" dirty="0" smtClean="0">
                <a:solidFill>
                  <a:srgbClr val="00B0F0"/>
                </a:solidFill>
                <a:ea typeface="ＭＳ Ｐゴシック" pitchFamily="-108" charset="-128"/>
              </a:rPr>
              <a:t>HL-LHC</a:t>
            </a:r>
            <a:r>
              <a:rPr lang="en-GB" sz="1600" b="1" dirty="0" smtClean="0">
                <a:solidFill>
                  <a:srgbClr val="002060"/>
                </a:solidFill>
                <a:ea typeface="ＭＳ Ｐゴシック" pitchFamily="-108" charset="-128"/>
              </a:rPr>
              <a:t> work</a:t>
            </a:r>
            <a:endParaRPr lang="en-GB" sz="1600" b="1" dirty="0">
              <a:solidFill>
                <a:srgbClr val="002060"/>
              </a:solidFill>
              <a:ea typeface="ＭＳ Ｐゴシック" pitchFamily="-10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76226" y="3356665"/>
            <a:ext cx="5685250" cy="978667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599462" y="386298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</a:rPr>
              <a:t>LS2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7322" y="3842439"/>
            <a:ext cx="286830" cy="472345"/>
          </a:xfrm>
          <a:prstGeom prst="rect">
            <a:avLst/>
          </a:prstGeom>
          <a:solidFill>
            <a:srgbClr val="0C377B"/>
          </a:solidFill>
          <a:ln w="38100">
            <a:solidFill>
              <a:srgbClr val="0651A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angle 11"/>
          <p:cNvSpPr/>
          <p:nvPr/>
        </p:nvSpPr>
        <p:spPr>
          <a:xfrm>
            <a:off x="3185834" y="3845998"/>
            <a:ext cx="369023" cy="472345"/>
          </a:xfrm>
          <a:prstGeom prst="rect">
            <a:avLst/>
          </a:prstGeom>
          <a:solidFill>
            <a:srgbClr val="0C377B"/>
          </a:solidFill>
          <a:ln w="38100">
            <a:solidFill>
              <a:srgbClr val="0651A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4223149" y="3845997"/>
            <a:ext cx="297593" cy="472345"/>
          </a:xfrm>
          <a:prstGeom prst="rect">
            <a:avLst/>
          </a:prstGeom>
          <a:solidFill>
            <a:srgbClr val="0C377B"/>
          </a:solidFill>
          <a:ln w="38100">
            <a:solidFill>
              <a:srgbClr val="0651A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5301869" y="3845997"/>
            <a:ext cx="2459607" cy="472345"/>
          </a:xfrm>
          <a:prstGeom prst="rect">
            <a:avLst/>
          </a:prstGeom>
          <a:noFill/>
          <a:ln w="38100">
            <a:solidFill>
              <a:srgbClr val="0651A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31800" y="0"/>
            <a:ext cx="8265984" cy="65273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i="0" kern="1200">
                <a:solidFill>
                  <a:srgbClr val="0C377B"/>
                </a:solidFill>
                <a:latin typeface="+mj-lt"/>
                <a:ea typeface="+mj-ea"/>
                <a:cs typeface="Ubuntu Light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</a:rPr>
              <a:t>The Long Shutdown 2 (LS2)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dirty="0"/>
              <a:t>Long Shutdown 2 (LS2) Project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2400" i="1" dirty="0" err="1">
                <a:solidFill>
                  <a:schemeClr val="bg2">
                    <a:lumMod val="10000"/>
                  </a:schemeClr>
                </a:solidFill>
              </a:rPr>
              <a:t>Project</a:t>
            </a:r>
            <a:r>
              <a:rPr lang="en-GB" sz="2400" i="1" dirty="0">
                <a:solidFill>
                  <a:schemeClr val="bg2">
                    <a:lumMod val="10000"/>
                  </a:schemeClr>
                </a:solidFill>
              </a:rPr>
              <a:t> Scope &amp; Mandate of LS2 coordinator (1/2)</a:t>
            </a:r>
            <a:endParaRPr lang="en-GB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6513" indent="0">
              <a:buNone/>
            </a:pPr>
            <a:r>
              <a:rPr lang="en-GB" sz="2100" dirty="0" smtClean="0"/>
              <a:t>Scope </a:t>
            </a:r>
            <a:r>
              <a:rPr lang="en-GB" sz="2100" dirty="0"/>
              <a:t>covers all </a:t>
            </a:r>
            <a:r>
              <a:rPr lang="en-GB" sz="2100" dirty="0">
                <a:solidFill>
                  <a:srgbClr val="339933"/>
                </a:solidFill>
              </a:rPr>
              <a:t>activities</a:t>
            </a:r>
            <a:r>
              <a:rPr lang="en-GB" sz="2100" dirty="0">
                <a:solidFill>
                  <a:srgbClr val="0066FF"/>
                </a:solidFill>
              </a:rPr>
              <a:t> </a:t>
            </a:r>
            <a:r>
              <a:rPr lang="en-GB" sz="2100" dirty="0"/>
              <a:t>carried out and </a:t>
            </a:r>
            <a:r>
              <a:rPr lang="en-GB" sz="2100" dirty="0">
                <a:solidFill>
                  <a:srgbClr val="339933"/>
                </a:solidFill>
              </a:rPr>
              <a:t>resources</a:t>
            </a:r>
            <a:r>
              <a:rPr lang="en-GB" sz="2100" dirty="0">
                <a:solidFill>
                  <a:srgbClr val="0066FF"/>
                </a:solidFill>
              </a:rPr>
              <a:t> </a:t>
            </a:r>
            <a:r>
              <a:rPr lang="en-GB" sz="2100" dirty="0"/>
              <a:t>needed in the context of </a:t>
            </a:r>
            <a:r>
              <a:rPr lang="en-GB" sz="2100" dirty="0" smtClean="0"/>
              <a:t>LS2 </a:t>
            </a:r>
            <a:r>
              <a:rPr lang="en-GB" sz="2100" dirty="0"/>
              <a:t>over the </a:t>
            </a:r>
            <a:r>
              <a:rPr lang="en-GB" sz="2100" dirty="0">
                <a:solidFill>
                  <a:srgbClr val="339933"/>
                </a:solidFill>
              </a:rPr>
              <a:t>whole</a:t>
            </a:r>
            <a:r>
              <a:rPr lang="en-GB" sz="2100" dirty="0">
                <a:solidFill>
                  <a:srgbClr val="0066FF"/>
                </a:solidFill>
              </a:rPr>
              <a:t> </a:t>
            </a:r>
            <a:r>
              <a:rPr lang="en-GB" sz="2100" dirty="0"/>
              <a:t>CERN</a:t>
            </a:r>
            <a:r>
              <a:rPr lang="en-GB" sz="2100" dirty="0">
                <a:solidFill>
                  <a:srgbClr val="0066FF"/>
                </a:solidFill>
              </a:rPr>
              <a:t> </a:t>
            </a:r>
            <a:r>
              <a:rPr lang="en-GB" sz="2100" dirty="0">
                <a:solidFill>
                  <a:srgbClr val="339933"/>
                </a:solidFill>
              </a:rPr>
              <a:t>accelerator facilities</a:t>
            </a:r>
            <a:r>
              <a:rPr lang="en-GB" sz="2100" dirty="0">
                <a:solidFill>
                  <a:srgbClr val="0066FF"/>
                </a:solidFill>
              </a:rPr>
              <a:t>.</a:t>
            </a:r>
          </a:p>
          <a:p>
            <a:endParaRPr lang="en-GB" sz="1800" dirty="0">
              <a:solidFill>
                <a:srgbClr val="0066FF"/>
              </a:solidFill>
            </a:endParaRPr>
          </a:p>
          <a:p>
            <a:pPr marL="36513" indent="0">
              <a:buNone/>
            </a:pPr>
            <a:r>
              <a:rPr lang="en-GB" sz="2100" dirty="0"/>
              <a:t>The mandate of the LS2 Project Coordinator includes</a:t>
            </a:r>
            <a:r>
              <a:rPr lang="en-GB" sz="2100" dirty="0" smtClean="0"/>
              <a:t>:</a:t>
            </a:r>
            <a:endParaRPr lang="en-GB" sz="2100" dirty="0"/>
          </a:p>
          <a:p>
            <a:pPr marL="360363" indent="-360363">
              <a:spcBef>
                <a:spcPts val="1200"/>
              </a:spcBef>
            </a:pPr>
            <a:r>
              <a:rPr lang="en-GB" sz="2100" dirty="0" smtClean="0"/>
              <a:t>Prior </a:t>
            </a:r>
            <a:r>
              <a:rPr lang="en-GB" sz="2100" dirty="0"/>
              <a:t>to the start of the LS2, the </a:t>
            </a:r>
            <a:r>
              <a:rPr lang="en-GB" sz="2100" dirty="0">
                <a:solidFill>
                  <a:srgbClr val="339933"/>
                </a:solidFill>
              </a:rPr>
              <a:t>definition of main works</a:t>
            </a:r>
            <a:r>
              <a:rPr lang="en-GB" sz="2100" dirty="0"/>
              <a:t> to be achieved over the LS2 and of </a:t>
            </a:r>
            <a:r>
              <a:rPr lang="en-GB" sz="2100" dirty="0">
                <a:solidFill>
                  <a:srgbClr val="339933"/>
                </a:solidFill>
              </a:rPr>
              <a:t>potential options</a:t>
            </a:r>
            <a:r>
              <a:rPr lang="en-GB" sz="2100" dirty="0"/>
              <a:t> based on priorities given to activities. This study shall highlight in particular LS2 duration and resources needed </a:t>
            </a:r>
            <a:r>
              <a:rPr lang="en-GB" sz="2100" dirty="0" smtClean="0"/>
              <a:t>for each option and be presented to the Directorate </a:t>
            </a:r>
            <a:r>
              <a:rPr lang="en-GB" sz="2100" dirty="0" smtClean="0">
                <a:solidFill>
                  <a:srgbClr val="339933"/>
                </a:solidFill>
              </a:rPr>
              <a:t>by mid-2017 </a:t>
            </a:r>
            <a:r>
              <a:rPr lang="en-GB" sz="2100" dirty="0">
                <a:solidFill>
                  <a:srgbClr val="339933"/>
                </a:solidFill>
              </a:rPr>
              <a:t>for final decision</a:t>
            </a:r>
            <a:r>
              <a:rPr lang="en-GB" sz="2100" dirty="0"/>
              <a:t>;</a:t>
            </a:r>
          </a:p>
          <a:p>
            <a:pPr marL="360363" lvl="2" indent="-360363"/>
            <a:endParaRPr lang="en-GB" sz="1800" dirty="0"/>
          </a:p>
          <a:p>
            <a:pPr marL="360363" indent="-360363"/>
            <a:r>
              <a:rPr lang="en-GB" sz="2100" dirty="0"/>
              <a:t>The definition of a CERN-wide “</a:t>
            </a:r>
            <a:r>
              <a:rPr lang="en-GB" sz="2100" dirty="0">
                <a:solidFill>
                  <a:srgbClr val="339933"/>
                </a:solidFill>
              </a:rPr>
              <a:t>resource-loaded planning</a:t>
            </a:r>
            <a:r>
              <a:rPr lang="en-GB" sz="2100" dirty="0"/>
              <a:t>”, ensuring the compatibility of resources and planning across the LHC Machine and LHC Experiments</a:t>
            </a:r>
            <a:r>
              <a:rPr lang="en-GB" sz="2100" dirty="0" smtClean="0"/>
              <a:t>;</a:t>
            </a: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50985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dirty="0"/>
              <a:t>Long Shutdown 2 (LS2) Project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i="1" dirty="0" err="1">
                <a:solidFill>
                  <a:schemeClr val="bg2">
                    <a:lumMod val="10000"/>
                  </a:schemeClr>
                </a:solidFill>
              </a:rPr>
              <a:t>Project</a:t>
            </a:r>
            <a:r>
              <a:rPr lang="en-GB" sz="2400" i="1" dirty="0">
                <a:solidFill>
                  <a:schemeClr val="bg2">
                    <a:lumMod val="10000"/>
                  </a:schemeClr>
                </a:solidFill>
              </a:rPr>
              <a:t> Scope &amp; Mandate of LS2 coordinator (2/2)</a:t>
            </a:r>
            <a:endParaRPr lang="en-GB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57200" y="1260000"/>
            <a:ext cx="8378575" cy="5016068"/>
          </a:xfrm>
        </p:spPr>
        <p:txBody>
          <a:bodyPr>
            <a:normAutofit fontScale="70000" lnSpcReduction="20000"/>
          </a:bodyPr>
          <a:lstStyle/>
          <a:p>
            <a:pPr marL="36513" indent="0">
              <a:buNone/>
            </a:pPr>
            <a:r>
              <a:rPr lang="en-GB" dirty="0"/>
              <a:t>The mandate of the </a:t>
            </a:r>
            <a:r>
              <a:rPr lang="en-GB" dirty="0" smtClean="0"/>
              <a:t>LS2 Project </a:t>
            </a:r>
            <a:r>
              <a:rPr lang="en-GB" dirty="0"/>
              <a:t>C</a:t>
            </a:r>
            <a:r>
              <a:rPr lang="en-GB" dirty="0" smtClean="0"/>
              <a:t>oordinator </a:t>
            </a:r>
            <a:r>
              <a:rPr lang="en-GB" dirty="0"/>
              <a:t>includes: (cont.)</a:t>
            </a:r>
          </a:p>
          <a:p>
            <a:pPr marL="360363" indent="-360363">
              <a:spcBef>
                <a:spcPts val="1200"/>
              </a:spcBef>
            </a:pPr>
            <a:r>
              <a:rPr lang="en-GB" dirty="0" smtClean="0"/>
              <a:t>The </a:t>
            </a:r>
            <a:r>
              <a:rPr lang="en-GB" dirty="0"/>
              <a:t>preparation, coordination and follow-up till completion of all LS2 activities in the frame of the </a:t>
            </a:r>
            <a:r>
              <a:rPr lang="en-GB" dirty="0" smtClean="0">
                <a:solidFill>
                  <a:srgbClr val="339933"/>
                </a:solidFill>
              </a:rPr>
              <a:t>Maintenance and Consolidations, LIU</a:t>
            </a:r>
            <a:r>
              <a:rPr lang="en-GB" dirty="0"/>
              <a:t>, </a:t>
            </a:r>
            <a:r>
              <a:rPr lang="en-GB" dirty="0">
                <a:solidFill>
                  <a:srgbClr val="339933"/>
                </a:solidFill>
              </a:rPr>
              <a:t>HL-LHC</a:t>
            </a:r>
            <a:r>
              <a:rPr lang="en-GB" dirty="0"/>
              <a:t> Projects and </a:t>
            </a:r>
            <a:r>
              <a:rPr lang="en-GB" dirty="0">
                <a:solidFill>
                  <a:srgbClr val="339933"/>
                </a:solidFill>
              </a:rPr>
              <a:t>other</a:t>
            </a:r>
            <a:r>
              <a:rPr lang="en-GB" dirty="0"/>
              <a:t> CERN </a:t>
            </a:r>
            <a:r>
              <a:rPr lang="en-GB" dirty="0">
                <a:solidFill>
                  <a:srgbClr val="339933"/>
                </a:solidFill>
              </a:rPr>
              <a:t>approved</a:t>
            </a:r>
            <a:r>
              <a:rPr lang="en-GB" dirty="0"/>
              <a:t> </a:t>
            </a:r>
            <a:r>
              <a:rPr lang="en-GB" dirty="0">
                <a:solidFill>
                  <a:srgbClr val="339933"/>
                </a:solidFill>
              </a:rPr>
              <a:t>projects</a:t>
            </a:r>
            <a:r>
              <a:rPr lang="en-GB" dirty="0"/>
              <a:t>. Work packages will define:</a:t>
            </a:r>
          </a:p>
          <a:p>
            <a:pPr lvl="2"/>
            <a:endParaRPr lang="en-GB" sz="900" dirty="0"/>
          </a:p>
          <a:p>
            <a:pPr marL="719138" lvl="1" indent="-358775"/>
            <a:r>
              <a:rPr lang="en-GB" dirty="0"/>
              <a:t>The </a:t>
            </a:r>
            <a:r>
              <a:rPr lang="en-GB" dirty="0">
                <a:solidFill>
                  <a:srgbClr val="339933"/>
                </a:solidFill>
              </a:rPr>
              <a:t>work absolutely essential</a:t>
            </a:r>
            <a:r>
              <a:rPr lang="en-GB" dirty="0"/>
              <a:t> to achieve the LS2 </a:t>
            </a:r>
            <a:r>
              <a:rPr lang="en-GB" dirty="0" smtClean="0"/>
              <a:t>objectives, </a:t>
            </a:r>
            <a:r>
              <a:rPr lang="en-GB" dirty="0"/>
              <a:t>which execution will be closely followed up by the LS2 </a:t>
            </a:r>
            <a:r>
              <a:rPr lang="en-GB" dirty="0" smtClean="0"/>
              <a:t>Coordinator</a:t>
            </a:r>
            <a:r>
              <a:rPr lang="en-GB" dirty="0"/>
              <a:t>;</a:t>
            </a:r>
          </a:p>
          <a:p>
            <a:pPr marL="719138" lvl="2" indent="-358775"/>
            <a:endParaRPr lang="en-GB" sz="900" dirty="0"/>
          </a:p>
          <a:p>
            <a:pPr marL="719138" lvl="1" indent="-358775"/>
            <a:r>
              <a:rPr lang="en-GB" dirty="0"/>
              <a:t>The </a:t>
            </a:r>
            <a:r>
              <a:rPr lang="en-GB" dirty="0">
                <a:solidFill>
                  <a:srgbClr val="339933"/>
                </a:solidFill>
              </a:rPr>
              <a:t>work which can be postponed</a:t>
            </a:r>
            <a:r>
              <a:rPr lang="en-GB" dirty="0"/>
              <a:t> to the </a:t>
            </a:r>
            <a:r>
              <a:rPr lang="en-GB" dirty="0" smtClean="0"/>
              <a:t>LS3, </a:t>
            </a:r>
            <a:r>
              <a:rPr lang="en-GB" dirty="0"/>
              <a:t>which impact on LS3 will be assessed by the LS2 </a:t>
            </a:r>
            <a:r>
              <a:rPr lang="en-GB" dirty="0" smtClean="0"/>
              <a:t>Coordinator</a:t>
            </a:r>
            <a:r>
              <a:rPr lang="en-GB" dirty="0"/>
              <a:t>.</a:t>
            </a:r>
          </a:p>
          <a:p>
            <a:pPr lvl="4"/>
            <a:endParaRPr lang="en-GB" sz="1700" dirty="0"/>
          </a:p>
          <a:p>
            <a:pPr marL="36513" indent="0">
              <a:buNone/>
            </a:pPr>
            <a:r>
              <a:rPr lang="en-GB" dirty="0"/>
              <a:t>The </a:t>
            </a:r>
            <a:r>
              <a:rPr lang="en-GB" dirty="0">
                <a:solidFill>
                  <a:srgbClr val="339933"/>
                </a:solidFill>
              </a:rPr>
              <a:t>flexibility to use the end-of-year technical stops</a:t>
            </a:r>
            <a:r>
              <a:rPr lang="en-GB" dirty="0">
                <a:solidFill>
                  <a:srgbClr val="0066FF"/>
                </a:solidFill>
              </a:rPr>
              <a:t> </a:t>
            </a:r>
            <a:r>
              <a:rPr lang="en-GB" dirty="0"/>
              <a:t>before and after the LS2 to decrease the load of the LS2 is</a:t>
            </a:r>
            <a:r>
              <a:rPr lang="en-GB" dirty="0">
                <a:solidFill>
                  <a:srgbClr val="0066FF"/>
                </a:solidFill>
              </a:rPr>
              <a:t> </a:t>
            </a:r>
            <a:r>
              <a:rPr lang="en-GB" dirty="0">
                <a:solidFill>
                  <a:srgbClr val="339933"/>
                </a:solidFill>
              </a:rPr>
              <a:t>left at</a:t>
            </a:r>
            <a:r>
              <a:rPr lang="en-GB" dirty="0">
                <a:solidFill>
                  <a:srgbClr val="0066FF"/>
                </a:solidFill>
              </a:rPr>
              <a:t> </a:t>
            </a:r>
            <a:r>
              <a:rPr lang="en-GB" dirty="0"/>
              <a:t>the</a:t>
            </a:r>
            <a:r>
              <a:rPr lang="en-GB" dirty="0">
                <a:solidFill>
                  <a:srgbClr val="0066FF"/>
                </a:solidFill>
              </a:rPr>
              <a:t> </a:t>
            </a:r>
            <a:r>
              <a:rPr lang="en-GB" dirty="0">
                <a:solidFill>
                  <a:srgbClr val="339933"/>
                </a:solidFill>
              </a:rPr>
              <a:t>discretion</a:t>
            </a:r>
            <a:r>
              <a:rPr lang="en-GB" dirty="0">
                <a:solidFill>
                  <a:srgbClr val="0066FF"/>
                </a:solidFill>
              </a:rPr>
              <a:t> </a:t>
            </a:r>
            <a:r>
              <a:rPr lang="en-GB" dirty="0"/>
              <a:t>of the </a:t>
            </a:r>
            <a:r>
              <a:rPr lang="en-GB" dirty="0">
                <a:solidFill>
                  <a:srgbClr val="339933"/>
                </a:solidFill>
              </a:rPr>
              <a:t>LS2 </a:t>
            </a:r>
            <a:r>
              <a:rPr lang="en-GB" dirty="0" smtClean="0">
                <a:solidFill>
                  <a:srgbClr val="339933"/>
                </a:solidFill>
              </a:rPr>
              <a:t>Coordinator</a:t>
            </a:r>
            <a:r>
              <a:rPr lang="en-GB" dirty="0" smtClean="0">
                <a:solidFill>
                  <a:srgbClr val="0066FF"/>
                </a:solidFill>
              </a:rPr>
              <a:t> </a:t>
            </a:r>
            <a:r>
              <a:rPr lang="en-GB" dirty="0"/>
              <a:t>and is also part of the scope of the project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38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i="1" dirty="0"/>
              <a:t>LS2 Team</a:t>
            </a:r>
          </a:p>
          <a:p>
            <a:pPr algn="r"/>
            <a:r>
              <a:rPr lang="en-US" i="1" dirty="0"/>
              <a:t>19 Sept’18</a:t>
            </a:r>
            <a:endParaRPr lang="en-US" i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843" r="12478" b="8964"/>
          <a:stretch/>
        </p:blipFill>
        <p:spPr>
          <a:xfrm>
            <a:off x="0" y="0"/>
            <a:ext cx="9144000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_ENdept_Presentation_ArialFont copy">
  <a:themeElements>
    <a:clrScheme name="CERN">
      <a:dk1>
        <a:srgbClr val="0C377B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12429</TotalTime>
  <Words>1449</Words>
  <Application>Microsoft Office PowerPoint</Application>
  <PresentationFormat>On-screen Show (4:3)</PresentationFormat>
  <Paragraphs>329</Paragraphs>
  <Slides>32</Slides>
  <Notes>1</Notes>
  <HiddenSlides>11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ＭＳ Ｐゴシック</vt:lpstr>
      <vt:lpstr>Arial</vt:lpstr>
      <vt:lpstr>Calibri</vt:lpstr>
      <vt:lpstr>Ubuntu</vt:lpstr>
      <vt:lpstr>Ubuntu Light</vt:lpstr>
      <vt:lpstr>Wingdings</vt:lpstr>
      <vt:lpstr>CERN_ENdept_Presentation_ArialFont copy</vt:lpstr>
      <vt:lpstr>LS2 introduced to TE-PPR Group</vt:lpstr>
      <vt:lpstr>PowerPoint Presentation</vt:lpstr>
      <vt:lpstr>PowerPoint Presentation</vt:lpstr>
      <vt:lpstr>LHC multi-annual integrated performance</vt:lpstr>
      <vt:lpstr>The LS2 Team</vt:lpstr>
      <vt:lpstr>PowerPoint Presentation</vt:lpstr>
      <vt:lpstr>Long Shutdown 2 (LS2) Project Project Scope &amp; Mandate of LS2 coordinator (1/2)</vt:lpstr>
      <vt:lpstr>Long Shutdown 2 (LS2) Project Project Scope &amp; Mandate of LS2 coordinator (2/2)</vt:lpstr>
      <vt:lpstr>PowerPoint Presentation</vt:lpstr>
      <vt:lpstr>PowerPoint Presentation</vt:lpstr>
      <vt:lpstr>Injectors &amp; LHC</vt:lpstr>
      <vt:lpstr>PowerPoint Presentation</vt:lpstr>
      <vt:lpstr>PowerPoint Presentation</vt:lpstr>
      <vt:lpstr>PowerPoint Presentation</vt:lpstr>
      <vt:lpstr>LS2 arbitrations in Injectors</vt:lpstr>
      <vt:lpstr>LHC &amp; HL-LHC</vt:lpstr>
      <vt:lpstr>LS2 arbitrations</vt:lpstr>
      <vt:lpstr>Impact on HL-LHC</vt:lpstr>
      <vt:lpstr>Challenges &amp; Mitigations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Management</vt:lpstr>
      <vt:lpstr>“Running” the LS2…</vt:lpstr>
      <vt:lpstr>PowerPoint Presentation</vt:lpstr>
      <vt:lpstr>A unique Accelerator chain Worldwide…</vt:lpstr>
      <vt:lpstr>And amazing Detectors…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Pierre Bonnal</dc:creator>
  <cp:lastModifiedBy>Jose Miguel Jimenez</cp:lastModifiedBy>
  <cp:revision>239</cp:revision>
  <cp:lastPrinted>2018-09-18T14:36:33Z</cp:lastPrinted>
  <dcterms:created xsi:type="dcterms:W3CDTF">2014-04-09T15:49:20Z</dcterms:created>
  <dcterms:modified xsi:type="dcterms:W3CDTF">2018-09-19T07:37:20Z</dcterms:modified>
</cp:coreProperties>
</file>