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13"/>
  </p:notesMasterIdLst>
  <p:sldIdLst>
    <p:sldId id="384" r:id="rId2"/>
    <p:sldId id="385" r:id="rId3"/>
    <p:sldId id="410" r:id="rId4"/>
    <p:sldId id="409" r:id="rId5"/>
    <p:sldId id="259" r:id="rId6"/>
    <p:sldId id="260" r:id="rId7"/>
    <p:sldId id="405" r:id="rId8"/>
    <p:sldId id="256" r:id="rId9"/>
    <p:sldId id="257" r:id="rId10"/>
    <p:sldId id="258" r:id="rId11"/>
    <p:sldId id="40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9A48"/>
    <a:srgbClr val="F9F9F9"/>
    <a:srgbClr val="EA2220"/>
    <a:srgbClr val="0099FF"/>
    <a:srgbClr val="1633FF"/>
    <a:srgbClr val="914648"/>
    <a:srgbClr val="055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0" autoAdjust="0"/>
    <p:restoredTop sz="94613"/>
  </p:normalViewPr>
  <p:slideViewPr>
    <p:cSldViewPr>
      <p:cViewPr varScale="1">
        <p:scale>
          <a:sx n="141" d="100"/>
          <a:sy n="141" d="100"/>
        </p:scale>
        <p:origin x="200" y="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22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E96C-93A0-4A78-B604-4703482948F1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BDC78-7E38-40A1-BA4E-B0A1F110E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1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84BE-758F-234F-BE3F-64E46877D769}" type="datetime1">
              <a:rPr lang="it-IT" smtClean="0"/>
              <a:t>20/03/18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538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A7E8-DB63-604A-8F83-B5F02C48362C}" type="datetime1">
              <a:rPr lang="it-IT" smtClean="0"/>
              <a:t>20/03/18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93868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1"/>
          <p:cNvSpPr>
            <a:spLocks noGrp="1"/>
          </p:cNvSpPr>
          <p:nvPr>
            <p:ph type="title"/>
          </p:nvPr>
        </p:nvSpPr>
        <p:spPr>
          <a:xfrm>
            <a:off x="3048000" y="142132"/>
            <a:ext cx="8305800" cy="672468"/>
          </a:xfrm>
          <a:prstGeom prst="rect">
            <a:avLst/>
          </a:prstGeo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35052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4495800" y="1038437"/>
            <a:ext cx="68580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44225" y="6400801"/>
            <a:ext cx="908375" cy="228600"/>
          </a:xfrm>
        </p:spPr>
        <p:txBody>
          <a:bodyPr/>
          <a:lstStyle/>
          <a:p>
            <a:fld id="{44EB10CC-4689-4F44-82D5-1E49785704CE}" type="datetime1">
              <a:rPr lang="it-IT" smtClean="0"/>
              <a:t>20/03/18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06224" y="6400799"/>
            <a:ext cx="9214176" cy="228602"/>
          </a:xfrm>
        </p:spPr>
        <p:txBody>
          <a:bodyPr/>
          <a:lstStyle/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89743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9" y="131099"/>
            <a:ext cx="8294135" cy="733606"/>
          </a:xfrm>
          <a:prstGeom prst="rect">
            <a:avLst/>
          </a:prstGeom>
        </p:spPr>
        <p:txBody>
          <a:bodyPr/>
          <a:lstStyle>
            <a:lvl1pPr algn="r">
              <a:defRPr lang="en-US" b="1"/>
            </a:lvl1pPr>
          </a:lstStyle>
          <a:p>
            <a:pPr lvl="0" algn="r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518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93224"/>
            <a:ext cx="3932237" cy="5155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38B3-09DD-214B-BF7E-E8504840968B}" type="datetime1">
              <a:rPr lang="it-IT" smtClean="0"/>
              <a:t>20/03/18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79844" y="6400800"/>
            <a:ext cx="9240555" cy="22860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lang="en-US" sz="1200" smtClean="0">
                <a:solidFill>
                  <a:srgbClr val="EA2220"/>
                </a:solidFill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126406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96500" y="1066800"/>
            <a:ext cx="1257300" cy="5110162"/>
          </a:xfrm>
          <a:prstGeom prst="rect">
            <a:avLst/>
          </a:prstGeom>
        </p:spPr>
        <p:txBody>
          <a:bodyPr vert="eaVer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66799"/>
            <a:ext cx="9144000" cy="5110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8A08B-420D-AA48-B799-6D6F95ABE777}" type="datetime1">
              <a:rPr lang="it-IT" smtClean="0"/>
              <a:t>20/03/18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9844" y="6400800"/>
            <a:ext cx="9240555" cy="2286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US" sz="1200" smtClean="0"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52430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769601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2982625" y="1862483"/>
            <a:ext cx="5998149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Thank you!</a:t>
            </a:r>
            <a:endParaRPr lang="en-US" sz="2400" b="1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7" name="Picture 2" descr="OGO INFN NEWS sit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5" y="2741199"/>
            <a:ext cx="3097851" cy="17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sultati immagini per uni roma 1 logo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6" y="4806233"/>
            <a:ext cx="1818101" cy="15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age result for cern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59" y="2743200"/>
            <a:ext cx="1801417" cy="17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3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37" y="5076718"/>
            <a:ext cx="2509395" cy="987289"/>
          </a:xfrm>
          <a:prstGeom prst="rect">
            <a:avLst/>
          </a:prstGeom>
        </p:spPr>
      </p:pic>
      <p:pic>
        <p:nvPicPr>
          <p:cNvPr id="24" name="Picture 4" descr="mage result for centro fermi roma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14" y="5043129"/>
            <a:ext cx="2239026" cy="10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2759129"/>
            <a:ext cx="2209800" cy="197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 userDrawn="1"/>
        </p:nvSpPr>
        <p:spPr>
          <a:xfrm>
            <a:off x="5838476" y="0"/>
            <a:ext cx="257523" cy="1825422"/>
          </a:xfrm>
          <a:prstGeom prst="rect">
            <a:avLst/>
          </a:prstGeom>
          <a:solidFill>
            <a:srgbClr val="EA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mage result for maeci logo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2676" r="3609"/>
          <a:stretch/>
        </p:blipFill>
        <p:spPr bwMode="auto">
          <a:xfrm>
            <a:off x="5672984" y="4937828"/>
            <a:ext cx="2058074" cy="12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2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FEFA-E9EC-B248-9C53-D9913AE113DE}" type="datetime1">
              <a:rPr lang="it-IT" smtClean="0"/>
              <a:t>20/03/18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769601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982625" y="1862483"/>
            <a:ext cx="5998149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Backup</a:t>
            </a:r>
            <a:endParaRPr lang="en-US" sz="2400" b="1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5838476" y="0"/>
            <a:ext cx="257523" cy="1825422"/>
          </a:xfrm>
          <a:prstGeom prst="rect">
            <a:avLst/>
          </a:prstGeom>
          <a:solidFill>
            <a:srgbClr val="EA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9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DD8D-7754-0440-A37F-F6588BF5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7C12-2A2D-5D4B-A724-88B9C7756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BB19E-E060-544C-B3D2-470FC4D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24A7E-0875-644B-A605-4A90EDE13E34}" type="datetimeFigureOut">
              <a:rPr lang="it-IT" smtClean="0"/>
              <a:t>20/03/18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B4AB2-C5A6-9741-909E-BBB1D739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67212-EF60-8F41-B77C-B10094C1E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CC4-9517-794C-B2FF-9D9756C0A5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87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B380-279B-444C-B00B-2FD7B3032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BC5B5-981E-B24E-9F36-3F10E97E9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588C-0E16-504A-8045-C43F426B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24A7E-0875-644B-A605-4A90EDE13E34}" type="datetimeFigureOut">
              <a:rPr lang="it-IT" smtClean="0"/>
              <a:t>20/03/18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08D70-B7FD-DA4D-807D-01D462243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F3DBF-E5CB-984B-9030-CA8C8F42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CC4-9517-794C-B2FF-9D9756C0A5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79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400799"/>
            <a:ext cx="1606224" cy="228601"/>
          </a:xfrm>
          <a:prstGeom prst="rect">
            <a:avLst/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Pentagon 6"/>
          <p:cNvSpPr/>
          <p:nvPr userDrawn="1"/>
        </p:nvSpPr>
        <p:spPr>
          <a:xfrm>
            <a:off x="10984990" y="6400799"/>
            <a:ext cx="557784" cy="228601"/>
          </a:xfrm>
          <a:prstGeom prst="homePlate">
            <a:avLst>
              <a:gd name="adj" fmla="val 26119"/>
            </a:avLst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fld id="{FD28758D-78E8-544A-B258-2DF2D245C36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pPr lvl="0" algn="ctr"/>
              <a:t>‹#›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4225" y="6400801"/>
            <a:ext cx="9083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974E8E6F-53A9-F643-8AD5-99AB9E24FBF0}" type="datetime1">
              <a:rPr lang="it-IT" smtClean="0"/>
              <a:t>20/03/18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0741150" y="408432"/>
            <a:ext cx="1045465" cy="228601"/>
          </a:xfrm>
          <a:prstGeom prst="rect">
            <a:avLst/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06224" y="6400799"/>
            <a:ext cx="9214176" cy="228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A2220"/>
                </a:solidFill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9" r="17306" b="26056"/>
          <a:stretch/>
        </p:blipFill>
        <p:spPr bwMode="auto">
          <a:xfrm>
            <a:off x="463224" y="76200"/>
            <a:ext cx="76200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063860" y="630010"/>
            <a:ext cx="2121946" cy="24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arge</a:t>
            </a:r>
            <a:r>
              <a:rPr lang="en-US" sz="1000" b="0" baseline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on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ollider</a:t>
            </a:r>
            <a:r>
              <a:rPr lang="en-US" sz="1000" b="0" baseline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1000" b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xperiment</a:t>
            </a:r>
            <a:endParaRPr lang="en-GB" sz="1000" b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1" r:id="rId3"/>
    <p:sldLayoutId id="2147483675" r:id="rId4"/>
    <p:sldLayoutId id="2147483678" r:id="rId5"/>
    <p:sldLayoutId id="2147483663" r:id="rId6"/>
    <p:sldLayoutId id="2147483680" r:id="rId7"/>
    <p:sldLayoutId id="2147483682" r:id="rId8"/>
    <p:sldLayoutId id="2147483683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24E0-3EBF-A342-A01A-42354B185C1C}" type="datetime1">
              <a:rPr lang="it-IT" smtClean="0"/>
              <a:t>20/03/18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98563"/>
            <a:ext cx="10591800" cy="480536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Hybrid Stave status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Stave Zero Status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60080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75683-156D-D242-AB10-F79A20AE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08"/>
            <a:ext cx="12192000" cy="65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7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AD02D-049D-304D-A43E-6A325A7C38DA}" type="datetime1">
              <a:rPr lang="it-IT" smtClean="0"/>
              <a:t>20/03/18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198563"/>
            <a:ext cx="10287000" cy="4805363"/>
          </a:xfrm>
        </p:spPr>
        <p:txBody>
          <a:bodyPr/>
          <a:lstStyle/>
          <a:p>
            <a:r>
              <a:rPr lang="en-US" sz="2200" b="1" dirty="0">
                <a:solidFill>
                  <a:srgbClr val="00B050"/>
                </a:solidFill>
              </a:rPr>
              <a:t>Produce pick up tool brackets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Install new PB jig</a:t>
            </a: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Move Hybrid Stave back to PB jig</a:t>
            </a:r>
          </a:p>
          <a:p>
            <a:pPr lvl="1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Need to swap PBs (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</a:rPr>
              <a:t>unsoldier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 the CC)</a:t>
            </a:r>
          </a:p>
          <a:p>
            <a:r>
              <a:rPr lang="en-US" sz="2200" b="1" dirty="0"/>
              <a:t>Install (glue) U arms by hand  </a:t>
            </a:r>
          </a:p>
          <a:p>
            <a:r>
              <a:rPr lang="en-US" sz="2200" b="1" dirty="0"/>
              <a:t>Move hybrid stave back to transport box</a:t>
            </a:r>
          </a:p>
          <a:p>
            <a:r>
              <a:rPr lang="en-US" sz="2200" b="1" dirty="0"/>
              <a:t>Finalize service PB </a:t>
            </a:r>
          </a:p>
          <a:p>
            <a:r>
              <a:rPr lang="en-US" sz="2200" b="1" dirty="0"/>
              <a:t>Glue U arms on HS/Right-Upper using U arm tool</a:t>
            </a:r>
          </a:p>
          <a:p>
            <a:r>
              <a:rPr lang="en-US" sz="2200" b="1" dirty="0"/>
              <a:t>R/O test of the HS/R-U</a:t>
            </a:r>
          </a:p>
          <a:p>
            <a:r>
              <a:rPr lang="en-US" sz="2200" b="1" dirty="0"/>
              <a:t>Finish stave zero</a:t>
            </a:r>
          </a:p>
          <a:p>
            <a:r>
              <a:rPr lang="en-US" sz="2200" b="1" dirty="0">
                <a:sym typeface="Wingdings" pitchFamily="2" charset="2"/>
              </a:rPr>
              <a:t> </a:t>
            </a:r>
            <a:r>
              <a:rPr lang="en-US" sz="2200" b="1" dirty="0">
                <a:solidFill>
                  <a:srgbClr val="FF0000"/>
                </a:solidFill>
                <a:sym typeface="Wingdings" pitchFamily="2" charset="2"/>
              </a:rPr>
              <a:t>ASTRA building heat pump installation started !</a:t>
            </a:r>
          </a:p>
          <a:p>
            <a:r>
              <a:rPr lang="en-US" sz="2200" b="1">
                <a:solidFill>
                  <a:srgbClr val="FF0000"/>
                </a:solidFill>
                <a:sym typeface="Wingdings" pitchFamily="2" charset="2"/>
              </a:rPr>
              <a:t> Daresbury </a:t>
            </a:r>
            <a:r>
              <a:rPr lang="en-US" sz="2200" b="1" dirty="0">
                <a:solidFill>
                  <a:srgbClr val="FF0000"/>
                </a:solidFill>
                <a:sym typeface="Wingdings" pitchFamily="2" charset="2"/>
              </a:rPr>
              <a:t>meeting Apr 23 24 </a:t>
            </a: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A68C310-A8A1-2640-B491-CC7DE684D74B}"/>
              </a:ext>
            </a:extLst>
          </p:cNvPr>
          <p:cNvSpPr/>
          <p:nvPr/>
        </p:nvSpPr>
        <p:spPr>
          <a:xfrm>
            <a:off x="9525000" y="1198563"/>
            <a:ext cx="838200" cy="360203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A274D-791F-134E-B4C6-A53D9D8AAF69}"/>
              </a:ext>
            </a:extLst>
          </p:cNvPr>
          <p:cNvSpPr txBox="1"/>
          <p:nvPr/>
        </p:nvSpPr>
        <p:spPr>
          <a:xfrm>
            <a:off x="10614540" y="3278078"/>
            <a:ext cx="114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This</a:t>
            </a:r>
            <a:r>
              <a:rPr lang="it-IT" dirty="0"/>
              <a:t> 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E2F47-5444-2F46-9F90-8216C835359E}"/>
              </a:ext>
            </a:extLst>
          </p:cNvPr>
          <p:cNvSpPr txBox="1"/>
          <p:nvPr/>
        </p:nvSpPr>
        <p:spPr>
          <a:xfrm>
            <a:off x="9525000" y="5032931"/>
            <a:ext cx="148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End of march</a:t>
            </a:r>
          </a:p>
        </p:txBody>
      </p:sp>
    </p:spTree>
    <p:extLst>
      <p:ext uri="{BB962C8B-B14F-4D97-AF65-F5344CB8AC3E}">
        <p14:creationId xmlns:p14="http://schemas.microsoft.com/office/powerpoint/2010/main" val="283066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Stave / PB Jig Status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Hybrid Stave </a:t>
            </a:r>
          </a:p>
          <a:p>
            <a:pPr lvl="1"/>
            <a:r>
              <a:rPr lang="en-US" sz="2200" dirty="0"/>
              <a:t>Tested pick-up tool</a:t>
            </a:r>
          </a:p>
          <a:p>
            <a:pPr lvl="1"/>
            <a:r>
              <a:rPr lang="en-US" sz="2200" dirty="0"/>
              <a:t>PB brackets produced (Aldo)</a:t>
            </a:r>
          </a:p>
          <a:p>
            <a:pPr lvl="1"/>
            <a:r>
              <a:rPr lang="en-US" sz="2200" dirty="0"/>
              <a:t>Test U-arms installation (place by hand)</a:t>
            </a:r>
          </a:p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</a:t>
            </a:r>
          </a:p>
          <a:p>
            <a:pPr lvl="1"/>
            <a:r>
              <a:rPr lang="en-US" sz="2200" dirty="0"/>
              <a:t>Full review of the assembly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39B05-CB78-8C4B-8EEE-0DF3BEC1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33387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Stave / PB Jig Status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Hybrid Stave </a:t>
            </a:r>
          </a:p>
          <a:p>
            <a:pPr lvl="1"/>
            <a:r>
              <a:rPr lang="en-US" sz="2200" dirty="0"/>
              <a:t>Tested pick-up tool</a:t>
            </a:r>
          </a:p>
          <a:p>
            <a:pPr lvl="1"/>
            <a:r>
              <a:rPr lang="en-US" sz="2200" dirty="0"/>
              <a:t>PB brackets produced (Aldo)</a:t>
            </a:r>
          </a:p>
          <a:p>
            <a:pPr lvl="1"/>
            <a:r>
              <a:rPr lang="en-US" sz="2200" dirty="0"/>
              <a:t>Test U-arms installation (place by hand)</a:t>
            </a:r>
          </a:p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</a:t>
            </a:r>
          </a:p>
          <a:p>
            <a:pPr lvl="1"/>
            <a:r>
              <a:rPr lang="en-US" sz="2200" dirty="0"/>
              <a:t>Full review of the assembly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B5B238-1DF3-B641-A4E9-515CB2A0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14600"/>
            <a:ext cx="401955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403B-D3D1-4146-9D37-FB05909837B3}" type="datetime1">
              <a:rPr lang="it-IT" smtClean="0"/>
              <a:t>20/03/18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Stave / PB Jig Status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9208" y="1023812"/>
            <a:ext cx="5715000" cy="4805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Hybrid Stave </a:t>
            </a:r>
          </a:p>
          <a:p>
            <a:pPr lvl="1"/>
            <a:r>
              <a:rPr lang="en-US" sz="2200" dirty="0"/>
              <a:t>Tested pick-up tool</a:t>
            </a:r>
          </a:p>
          <a:p>
            <a:pPr lvl="1"/>
            <a:r>
              <a:rPr lang="en-US" sz="2200" dirty="0"/>
              <a:t>PB brackets produced (Aldo)</a:t>
            </a:r>
          </a:p>
          <a:p>
            <a:pPr lvl="1"/>
            <a:r>
              <a:rPr lang="en-US" sz="2200" dirty="0"/>
              <a:t>Test U-arms installation (place by hand)</a:t>
            </a:r>
          </a:p>
          <a:p>
            <a:r>
              <a:rPr lang="en-US" b="1" dirty="0"/>
              <a:t>PB Jig</a:t>
            </a:r>
          </a:p>
          <a:p>
            <a:pPr lvl="1"/>
            <a:r>
              <a:rPr lang="en-US" sz="2200" dirty="0"/>
              <a:t>PB folding rails and bars installed </a:t>
            </a:r>
          </a:p>
          <a:p>
            <a:pPr lvl="1"/>
            <a:r>
              <a:rPr lang="en-US" sz="2200" dirty="0"/>
              <a:t>New supports for ruby pads </a:t>
            </a:r>
          </a:p>
          <a:p>
            <a:pPr lvl="1"/>
            <a:r>
              <a:rPr lang="en-US" sz="2200" dirty="0"/>
              <a:t>Full review of the assembly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05E9F-134D-9442-A63B-9ABD93A83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83" y="1143000"/>
            <a:ext cx="3867150" cy="515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85D46A-19AB-5C4A-B325-624052E50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96" y="1447800"/>
            <a:ext cx="2800350" cy="373380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EA9C7AEC-0C5A-BD48-A21D-49D498546120}"/>
              </a:ext>
            </a:extLst>
          </p:cNvPr>
          <p:cNvSpPr/>
          <p:nvPr/>
        </p:nvSpPr>
        <p:spPr>
          <a:xfrm rot="2563896">
            <a:off x="10425749" y="3696977"/>
            <a:ext cx="533400" cy="10668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3CC7C49-3AA3-EA41-8804-474F2EB2E1BC}"/>
              </a:ext>
            </a:extLst>
          </p:cNvPr>
          <p:cNvSpPr/>
          <p:nvPr/>
        </p:nvSpPr>
        <p:spPr>
          <a:xfrm rot="2563896">
            <a:off x="10431031" y="2838388"/>
            <a:ext cx="533400" cy="10668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65D78FC-E044-004C-B93F-7DDB3A1937DA}"/>
              </a:ext>
            </a:extLst>
          </p:cNvPr>
          <p:cNvSpPr/>
          <p:nvPr/>
        </p:nvSpPr>
        <p:spPr>
          <a:xfrm rot="2563896">
            <a:off x="11263948" y="3889344"/>
            <a:ext cx="533400" cy="10668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30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456E0A-17CC-5B48-9D9D-A09A5A8B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9" y="0"/>
            <a:ext cx="11662922" cy="6858000"/>
          </a:xfrm>
          <a:prstGeom prst="rect">
            <a:avLst/>
          </a:prstGeom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id="{3AC33B74-088B-3847-B107-42172B9B54C7}"/>
              </a:ext>
            </a:extLst>
          </p:cNvPr>
          <p:cNvSpPr/>
          <p:nvPr/>
        </p:nvSpPr>
        <p:spPr>
          <a:xfrm>
            <a:off x="2029766" y="3838470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FCD5C5F5-6634-6143-9E8D-3526B5DC7AF1}"/>
              </a:ext>
            </a:extLst>
          </p:cNvPr>
          <p:cNvSpPr/>
          <p:nvPr/>
        </p:nvSpPr>
        <p:spPr>
          <a:xfrm>
            <a:off x="2622619" y="2734826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3DDCEBFE-BC9C-104A-A1CC-F55504EA3820}"/>
              </a:ext>
            </a:extLst>
          </p:cNvPr>
          <p:cNvSpPr/>
          <p:nvPr/>
        </p:nvSpPr>
        <p:spPr>
          <a:xfrm>
            <a:off x="3064747" y="2053213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A87A1EBB-1D97-4D46-B9E8-ECD40B37BFDC}"/>
              </a:ext>
            </a:extLst>
          </p:cNvPr>
          <p:cNvSpPr/>
          <p:nvPr/>
        </p:nvSpPr>
        <p:spPr>
          <a:xfrm>
            <a:off x="10220848" y="3235568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E26C95A6-00EE-E341-A009-A700C73BEBF3}"/>
              </a:ext>
            </a:extLst>
          </p:cNvPr>
          <p:cNvSpPr/>
          <p:nvPr/>
        </p:nvSpPr>
        <p:spPr>
          <a:xfrm>
            <a:off x="17376949" y="4417923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5268C385-E409-3A4F-8349-59875CD658F7}"/>
              </a:ext>
            </a:extLst>
          </p:cNvPr>
          <p:cNvSpPr/>
          <p:nvPr/>
        </p:nvSpPr>
        <p:spPr>
          <a:xfrm>
            <a:off x="8594690" y="3036277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66E05F17-5F4C-B347-BA8B-79386E24DD0B}"/>
              </a:ext>
            </a:extLst>
          </p:cNvPr>
          <p:cNvSpPr/>
          <p:nvPr/>
        </p:nvSpPr>
        <p:spPr>
          <a:xfrm>
            <a:off x="7275040" y="2837821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D9380D08-E8D8-F740-96EE-CFF6C00C5EE2}"/>
              </a:ext>
            </a:extLst>
          </p:cNvPr>
          <p:cNvSpPr/>
          <p:nvPr/>
        </p:nvSpPr>
        <p:spPr>
          <a:xfrm>
            <a:off x="8911246" y="5854002"/>
            <a:ext cx="592853" cy="602902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9CC726-5D55-C943-8D3A-4284A1860EFE}"/>
              </a:ext>
            </a:extLst>
          </p:cNvPr>
          <p:cNvSpPr txBox="1"/>
          <p:nvPr/>
        </p:nvSpPr>
        <p:spPr>
          <a:xfrm>
            <a:off x="9504099" y="615545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 u </a:t>
            </a:r>
            <a:r>
              <a:rPr lang="it-IT" dirty="0" err="1">
                <a:solidFill>
                  <a:srgbClr val="FF0000"/>
                </a:solidFill>
              </a:rPr>
              <a:t>arm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2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86F90-65AA-3C4A-B844-49F053F58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3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0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0608-1B4B-4D4A-994E-7DA5A61D3F88}" type="datetime1">
              <a:rPr lang="it-IT" smtClean="0"/>
              <a:t>20/03/18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Zero Status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0822-793F-AA48-A57F-1BB3416CC87C}"/>
              </a:ext>
            </a:extLst>
          </p:cNvPr>
          <p:cNvSpPr txBox="1"/>
          <p:nvPr/>
        </p:nvSpPr>
        <p:spPr>
          <a:xfrm>
            <a:off x="6490001" y="131855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9F9F9"/>
                </a:solidFill>
              </a:rPr>
              <a:t>Mock Up</a:t>
            </a:r>
            <a:endParaRPr lang="it-IT" b="1" dirty="0">
              <a:solidFill>
                <a:srgbClr val="F9F9F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AC30E-C18C-1B4A-87F9-9032B382F2A2}"/>
              </a:ext>
            </a:extLst>
          </p:cNvPr>
          <p:cNvSpPr txBox="1"/>
          <p:nvPr/>
        </p:nvSpPr>
        <p:spPr>
          <a:xfrm>
            <a:off x="381000" y="1062667"/>
            <a:ext cx="6183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Service Power Bus installed </a:t>
            </a:r>
            <a:br>
              <a:rPr lang="en-US" sz="2400" b="1" dirty="0">
                <a:latin typeface="Helvetica" pitchFamily="2" charset="0"/>
              </a:rPr>
            </a:br>
            <a:r>
              <a:rPr lang="en-US" sz="2400" b="1" dirty="0">
                <a:latin typeface="Helvetica" pitchFamily="2" charset="0"/>
              </a:rPr>
              <a:t>not yet wired up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latin typeface="Helvetica" pitchFamily="2" charset="0"/>
              </a:rPr>
              <a:t>Filter Boards to be installed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Connectors installed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latin typeface="Helvetica" pitchFamily="2" charset="0"/>
              </a:rPr>
              <a:t>HS/Right/Upper to be tested first</a:t>
            </a:r>
          </a:p>
          <a:p>
            <a:endParaRPr lang="it-IT" sz="2400" b="1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E59AF-C5A9-E549-906C-7B1B16E3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13" y="685800"/>
            <a:ext cx="4027787" cy="5370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24CFF-C23C-A948-B8B8-096BF834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07" y="2918820"/>
            <a:ext cx="2426493" cy="3235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FF0A0-D50D-8041-9355-136BF66EC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410944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8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28F3D-9DDB-E840-81C7-E15A2ECB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341"/>
            <a:ext cx="12192000" cy="63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7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6BB66-FA23-514D-8061-446F971C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713"/>
            <a:ext cx="12192000" cy="58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388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4170</TotalTime>
  <Words>278</Words>
  <Application>Microsoft Macintosh PowerPoint</Application>
  <PresentationFormat>Widescreen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Helvetica Neue</vt:lpstr>
      <vt:lpstr>Wingdings</vt:lpstr>
      <vt:lpstr>Custom Design</vt:lpstr>
      <vt:lpstr>Executive Summary</vt:lpstr>
      <vt:lpstr>Hybrid Stave / PB Jig Status</vt:lpstr>
      <vt:lpstr>Hybrid Stave / PB Jig Status</vt:lpstr>
      <vt:lpstr>Hybrid Stave / PB Jig Status</vt:lpstr>
      <vt:lpstr>PowerPoint Presentation</vt:lpstr>
      <vt:lpstr>PowerPoint Presentation</vt:lpstr>
      <vt:lpstr>Stave Zero Status</vt:lpstr>
      <vt:lpstr>PowerPoint Presentation</vt:lpstr>
      <vt:lpstr>PowerPoint Presentation</vt:lpstr>
      <vt:lpstr>PowerPoint Presentation</vt:lpstr>
      <vt:lpstr>Planning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EAMEJIA</dc:creator>
  <cp:lastModifiedBy>Federico Ronchetti</cp:lastModifiedBy>
  <cp:revision>1022</cp:revision>
  <cp:lastPrinted>2017-11-12T16:39:48Z</cp:lastPrinted>
  <dcterms:created xsi:type="dcterms:W3CDTF">2006-08-16T00:00:00Z</dcterms:created>
  <dcterms:modified xsi:type="dcterms:W3CDTF">2018-03-20T08:45:18Z</dcterms:modified>
</cp:coreProperties>
</file>