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image8.tif" ContentType="image/tif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1"/>
  </p:notesMasterIdLst>
  <p:sldIdLst>
    <p:sldId id="419" r:id="rId2"/>
    <p:sldId id="386" r:id="rId3"/>
    <p:sldId id="429" r:id="rId4"/>
    <p:sldId id="392" r:id="rId5"/>
    <p:sldId id="393" r:id="rId6"/>
    <p:sldId id="394" r:id="rId7"/>
    <p:sldId id="395" r:id="rId8"/>
    <p:sldId id="397" r:id="rId9"/>
    <p:sldId id="421" r:id="rId10"/>
    <p:sldId id="410" r:id="rId11"/>
    <p:sldId id="412" r:id="rId12"/>
    <p:sldId id="430" r:id="rId13"/>
    <p:sldId id="431" r:id="rId14"/>
    <p:sldId id="423" r:id="rId15"/>
    <p:sldId id="424" r:id="rId16"/>
    <p:sldId id="428" r:id="rId17"/>
    <p:sldId id="422" r:id="rId18"/>
    <p:sldId id="405" r:id="rId19"/>
    <p:sldId id="407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6ECFF"/>
    <a:srgbClr val="F5A25D"/>
    <a:srgbClr val="617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68" autoAdjust="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782DB-583B-AE45-92DD-6B07C8073899}" type="datetimeFigureOut">
              <a:rPr lang="it-IT" smtClean="0"/>
              <a:pPr/>
              <a:t>05/06/2018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03462-D6DC-A047-A156-554E20D2757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2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28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92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07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Carica</a:t>
            </a:r>
            <a:r>
              <a:rPr lang="en-US" dirty="0"/>
              <a:t> 100pC e 120pC e </a:t>
            </a:r>
            <a:r>
              <a:rPr lang="en-US" dirty="0" err="1"/>
              <a:t>enrgy</a:t>
            </a:r>
            <a:r>
              <a:rPr lang="en-US" dirty="0"/>
              <a:t> spread 0.1%</a:t>
            </a:r>
            <a:r>
              <a:rPr lang="en-US" baseline="0" dirty="0"/>
              <a:t> </a:t>
            </a:r>
            <a:r>
              <a:rPr lang="en-US" baseline="0" dirty="0" err="1"/>
              <a:t>nei</a:t>
            </a:r>
            <a:r>
              <a:rPr lang="en-US" baseline="0" dirty="0"/>
              <a:t> 2 </a:t>
            </a:r>
            <a:r>
              <a:rPr lang="en-US" baseline="0" dirty="0" err="1"/>
              <a:t>casi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76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2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74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7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54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75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0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84663-1FBF-2642-BCF1-ECB8E28B5247}" type="slidenum">
              <a:rPr lang="it-IT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5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8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9422A-B2EB-4210-A239-0A72569DE7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0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9993"/>
            <a:ext cx="8229600" cy="5220808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fld id="{AC92B164-0C24-264D-8841-ED383E275A0C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FD2B351D-0F2A-D24C-AFE6-8B877C0FC1C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5577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71234" y="6321653"/>
            <a:ext cx="1194085" cy="39758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6505020" y="153767"/>
            <a:ext cx="643185" cy="3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276012" y="94640"/>
            <a:ext cx="1654040" cy="50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 userDrawn="1"/>
        </p:nvSpPr>
        <p:spPr>
          <a:xfrm>
            <a:off x="214313" y="6280150"/>
            <a:ext cx="8715375" cy="506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214313" y="669925"/>
            <a:ext cx="8715375" cy="54737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 dirty="0">
              <a:solidFill>
                <a:sysClr val="window" lastClr="FFFFFF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775"/>
            <a:ext cx="8715375" cy="4953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Segnaposto numero diapositiva 7"/>
          <p:cNvSpPr txBox="1">
            <a:spLocks/>
          </p:cNvSpPr>
          <p:nvPr userDrawn="1"/>
        </p:nvSpPr>
        <p:spPr>
          <a:xfrm>
            <a:off x="6783388" y="63468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1000" b="1" dirty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rPr>
              <a:t>Marco Marongiu, Sapienza</a:t>
            </a:r>
          </a:p>
        </p:txBody>
      </p:sp>
      <p:sp>
        <p:nvSpPr>
          <p:cNvPr id="12" name="Segnaposto numero diapositiva 7"/>
          <p:cNvSpPr txBox="1">
            <a:spLocks/>
          </p:cNvSpPr>
          <p:nvPr userDrawn="1"/>
        </p:nvSpPr>
        <p:spPr>
          <a:xfrm>
            <a:off x="2717076" y="6346825"/>
            <a:ext cx="4118563" cy="36512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Design of the Diagnostic Stations for the ELI-NP Compton Gamma Source</a:t>
            </a: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279628" y="6348547"/>
            <a:ext cx="237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2018/06/05</a:t>
            </a:r>
            <a:endParaRPr lang="en-US" b="1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  <p:sldLayoutId id="2147483669" r:id="rId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tags" Target="../tags/tag12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13.xml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tags" Target="../tags/tag16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17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13" Type="http://schemas.openxmlformats.org/officeDocument/2006/relationships/image" Target="../media/image49.png"/><Relationship Id="rId3" Type="http://schemas.openxmlformats.org/officeDocument/2006/relationships/tags" Target="../tags/tag21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7.png"/><Relationship Id="rId5" Type="http://schemas.openxmlformats.org/officeDocument/2006/relationships/tags" Target="../tags/tag23.xml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tags" Target="../tags/tag22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26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5.png"/><Relationship Id="rId4" Type="http://schemas.openxmlformats.org/officeDocument/2006/relationships/tags" Target="../tags/tag27.xml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0.xml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t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6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8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tags" Target="../tags/tag9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2" y="1829423"/>
            <a:ext cx="8665777" cy="35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873322"/>
            <a:ext cx="674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00" y="1666619"/>
            <a:ext cx="8952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</a:rPr>
              <a:t>Design of the Diagnostic Stations for the ELI-NP Compton Gamma Source</a:t>
            </a:r>
          </a:p>
        </p:txBody>
      </p:sp>
      <p:pic>
        <p:nvPicPr>
          <p:cNvPr id="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4" y="744381"/>
            <a:ext cx="5391151" cy="69532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06977" y="5335562"/>
            <a:ext cx="853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Supervisor: L. Palumbo</a:t>
            </a:r>
            <a:r>
              <a:rPr lang="en-US" sz="1600" dirty="0"/>
              <a:t>		</a:t>
            </a:r>
            <a:r>
              <a:rPr lang="en-US" sz="1600" b="1" dirty="0"/>
              <a:t>Co-Supervisor: A. Mostacci		</a:t>
            </a:r>
          </a:p>
          <a:p>
            <a:r>
              <a:rPr lang="en-US" sz="1600" b="1" dirty="0"/>
              <a:t>	</a:t>
            </a:r>
          </a:p>
          <a:p>
            <a:r>
              <a:rPr lang="en-US" sz="1600" b="1" dirty="0"/>
              <a:t>						M. Marongiu			Accelerator Physics Doctorate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80" y="831862"/>
            <a:ext cx="2080775" cy="6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34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Gated intensified camera</a:t>
            </a:r>
          </a:p>
        </p:txBody>
      </p:sp>
      <p:pic>
        <p:nvPicPr>
          <p:cNvPr id="9" name="Picture 8" descr="Screen Shot 2015-04-29 at 10.03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32" y="762336"/>
            <a:ext cx="3698004" cy="2269230"/>
          </a:xfrm>
          <a:prstGeom prst="rect">
            <a:avLst/>
          </a:prstGeom>
        </p:spPr>
      </p:pic>
      <p:pic>
        <p:nvPicPr>
          <p:cNvPr id="15" name="Picture 14" descr="Screen Shot 2015-04-29 at 10.01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56" y="1609725"/>
            <a:ext cx="2134963" cy="1899285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6768900" y="5766286"/>
            <a:ext cx="1785745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Measurements @ </a:t>
            </a:r>
            <a:r>
              <a:rPr lang="it-IT" sz="1200" b="1" dirty="0">
                <a:solidFill>
                  <a:schemeClr val="bg1"/>
                </a:solidFill>
              </a:rPr>
              <a:t>DAFNE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4750539" y="1655447"/>
            <a:ext cx="8320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@ SPARC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AAAF31-1AB1-4381-9083-482007AB2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14" y="730310"/>
            <a:ext cx="4391025" cy="34861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16BA1F-4AC5-4EF2-9B90-669F8FF049D5}"/>
              </a:ext>
            </a:extLst>
          </p:cNvPr>
          <p:cNvSpPr txBox="1"/>
          <p:nvPr/>
        </p:nvSpPr>
        <p:spPr>
          <a:xfrm>
            <a:off x="3504519" y="839856"/>
            <a:ext cx="1447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82%@550nm</a:t>
            </a:r>
            <a:endParaRPr lang="en-US" sz="1600" b="1" dirty="0">
              <a:solidFill>
                <a:srgbClr val="FF0000"/>
              </a:solidFill>
              <a:ea typeface="ヒラギノ角ゴ Pro W3" charset="-128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0D2C50C-823C-4E5C-AECE-276D0039E6D8}"/>
              </a:ext>
            </a:extLst>
          </p:cNvPr>
          <p:cNvCxnSpPr/>
          <p:nvPr/>
        </p:nvCxnSpPr>
        <p:spPr>
          <a:xfrm flipV="1">
            <a:off x="1802167" y="1033857"/>
            <a:ext cx="1702352" cy="2991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A0D2C50C-823C-4E5C-AECE-276D0039E6D8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1806606" y="2419197"/>
            <a:ext cx="500208" cy="18449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216BA1F-4AC5-4EF2-9B90-669F8FF049D5}"/>
              </a:ext>
            </a:extLst>
          </p:cNvPr>
          <p:cNvSpPr txBox="1"/>
          <p:nvPr/>
        </p:nvSpPr>
        <p:spPr>
          <a:xfrm>
            <a:off x="452761" y="4264181"/>
            <a:ext cx="270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46% for </a:t>
            </a:r>
            <a:r>
              <a:rPr lang="it-IT" sz="1600" b="1" dirty="0" err="1">
                <a:solidFill>
                  <a:srgbClr val="FF0000"/>
                </a:solidFill>
                <a:ea typeface="ヒラギノ角ゴ Pro W3" charset="-128"/>
              </a:rPr>
              <a:t>Basler</a:t>
            </a:r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 scA640-70gm</a:t>
            </a:r>
          </a:p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 </a:t>
            </a:r>
            <a:endParaRPr lang="en-US" sz="1600" b="1" dirty="0">
              <a:solidFill>
                <a:srgbClr val="FF0000"/>
              </a:solidFill>
              <a:ea typeface="ヒラギノ角ゴ Pro W3" charset="-128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7BA8840-C558-41E1-B480-2154E332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864" y="3429000"/>
            <a:ext cx="3962072" cy="2157806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60F8027B-4D79-4C05-9C62-8D8B259AB23E}"/>
              </a:ext>
            </a:extLst>
          </p:cNvPr>
          <p:cNvSpPr txBox="1"/>
          <p:nvPr/>
        </p:nvSpPr>
        <p:spPr>
          <a:xfrm>
            <a:off x="651292" y="5766285"/>
            <a:ext cx="1459759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A. Stella, G. </a:t>
            </a:r>
            <a:r>
              <a:rPr lang="it-IT" sz="1200" b="1" dirty="0" err="1">
                <a:solidFill>
                  <a:schemeClr val="bg1"/>
                </a:solidFill>
              </a:rPr>
              <a:t>Franzini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7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896" y="143020"/>
            <a:ext cx="6693274" cy="40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095" tIns="38095" rIns="38095" bIns="38095" numCol="1" spcCol="54180" rtlCol="0" anchor="ctr">
            <a:spAutoFit/>
          </a:bodyPr>
          <a:lstStyle/>
          <a:p>
            <a:pPr defTabSz="685730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Camera</a:t>
            </a:r>
            <a:r>
              <a:rPr lang="en-US" sz="21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lens layout</a:t>
            </a:r>
          </a:p>
        </p:txBody>
      </p:sp>
      <p:pic>
        <p:nvPicPr>
          <p:cNvPr id="2" name="Picture 1" descr="WP_20151117_15_39_17_Pr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4" y="689969"/>
            <a:ext cx="3699738" cy="2081102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064640" y="774016"/>
            <a:ext cx="4314429" cy="5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098" rtlCol="0" anchor="ctr">
            <a:spAutoFit/>
          </a:bodyPr>
          <a:lstStyle/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180mm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105mm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41" y="1375502"/>
            <a:ext cx="1517026" cy="15437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8" y="1482638"/>
            <a:ext cx="2907772" cy="2419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79859" y="4928596"/>
            <a:ext cx="51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The resolution is 1/x (mm)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.</a:t>
            </a:r>
          </a:p>
          <a:p>
            <a:pPr algn="just"/>
            <a:r>
              <a:rPr lang="en-US" sz="1600" b="1" dirty="0">
                <a:solidFill>
                  <a:prstClr val="black"/>
                </a:solidFill>
                <a:ea typeface="ヒラギノ角ゴ Pro W3" charset="-128"/>
              </a:rPr>
              <a:t>The sizes of e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ach horizontal line are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2,5/x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length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and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1/(2x)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width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(mm) and vice versa for the vertical lines.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213207B-CCAE-4828-8A14-A3F19F631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374" y="4827984"/>
            <a:ext cx="2789737" cy="12104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C2C2014-7F5F-4192-A086-3F140DD68C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6227" y="3249625"/>
            <a:ext cx="3041454" cy="12635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27318" y="2889068"/>
            <a:ext cx="325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(2x)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68096" y="4531129"/>
            <a:ext cx="164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8721" y="5837999"/>
            <a:ext cx="1448395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F. Cioeta, D. </a:t>
            </a:r>
            <a:r>
              <a:rPr lang="en-US" sz="1200" b="1" dirty="0" err="1">
                <a:solidFill>
                  <a:schemeClr val="bg1"/>
                </a:solidFill>
              </a:rPr>
              <a:t>Cortis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E2F7874-6206-4B35-893F-3905CBFFA6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95864" y="3217974"/>
            <a:ext cx="3104631" cy="124820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250754" y="2889068"/>
            <a:ext cx="349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(1.4x)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60" y="701544"/>
            <a:ext cx="3603257" cy="5083537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" y="689845"/>
            <a:ext cx="5023371" cy="536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57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896" y="143020"/>
            <a:ext cx="6693274" cy="40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095" tIns="38095" rIns="38095" bIns="38095" numCol="1" spcCol="54180" rtlCol="0" anchor="ctr">
            <a:spAutoFit/>
          </a:bodyPr>
          <a:lstStyle/>
          <a:p>
            <a:pPr defTabSz="685730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Camera</a:t>
            </a:r>
            <a:r>
              <a:rPr lang="en-US" sz="21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lens test-bench</a:t>
            </a:r>
          </a:p>
        </p:txBody>
      </p:sp>
      <p:pic>
        <p:nvPicPr>
          <p:cNvPr id="2" name="Picture 1" descr="WP_20151117_15_39_17_Pr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74" y="689969"/>
            <a:ext cx="3699738" cy="2081102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064640" y="774016"/>
            <a:ext cx="4314429" cy="5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098" rtlCol="0" anchor="ctr">
            <a:spAutoFit/>
          </a:bodyPr>
          <a:lstStyle/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180mm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105mm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41" y="1375502"/>
            <a:ext cx="1517026" cy="15437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98" y="1482638"/>
            <a:ext cx="2907772" cy="2419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79859" y="4684752"/>
            <a:ext cx="510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The resolution is 1/x (mm)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.</a:t>
            </a:r>
          </a:p>
          <a:p>
            <a:pPr algn="just"/>
            <a:r>
              <a:rPr lang="en-US" sz="1600" b="1" dirty="0">
                <a:solidFill>
                  <a:prstClr val="black"/>
                </a:solidFill>
                <a:ea typeface="ヒラギノ角ゴ Pro W3" charset="-128"/>
              </a:rPr>
              <a:t>The sizes of e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ach horizontal line are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2,5/x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length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and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1/(2x)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for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</a:rPr>
              <a:t>width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 (mm) and vice versa for the vertical lines.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213207B-CCAE-4828-8A14-A3F19F6313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7374" y="4827984"/>
            <a:ext cx="2789737" cy="12104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C2C2014-7F5F-4192-A086-3F140DD68C5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6227" y="3249625"/>
            <a:ext cx="3041454" cy="12635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27318" y="2889068"/>
            <a:ext cx="325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(2x)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68096" y="4531129"/>
            <a:ext cx="164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6469" y="5837999"/>
            <a:ext cx="389064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 et al., ISBN 978-3-95450-182-3, </a:t>
            </a:r>
            <a:r>
              <a:rPr lang="en-US" sz="1200" b="1" dirty="0" err="1">
                <a:solidFill>
                  <a:schemeClr val="bg1"/>
                </a:solidFill>
              </a:rPr>
              <a:t>pag</a:t>
            </a:r>
            <a:r>
              <a:rPr lang="en-US" sz="1200" b="1" dirty="0">
                <a:solidFill>
                  <a:schemeClr val="bg1"/>
                </a:solidFill>
              </a:rPr>
              <a:t>. 238-241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E2F7874-6206-4B35-893F-3905CBFFA62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95864" y="3217974"/>
            <a:ext cx="3104631" cy="124820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250754" y="2889068"/>
            <a:ext cx="349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ea typeface="ヒラギノ角ゴ Pro W3" charset="-128"/>
              </a:rPr>
              <a:t>180mm lens with teleconverter (1.4x)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952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896" y="143020"/>
            <a:ext cx="6693274" cy="40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095" tIns="38095" rIns="38095" bIns="38095" numCol="1" spcCol="54180" rtlCol="0" anchor="ctr">
            <a:spAutoFit/>
          </a:bodyPr>
          <a:lstStyle/>
          <a:p>
            <a:pPr defTabSz="685730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Camera</a:t>
            </a:r>
            <a:r>
              <a:rPr lang="en-US" sz="21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lens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7" y="846878"/>
            <a:ext cx="3962072" cy="2157806"/>
          </a:xfrm>
          <a:prstGeom prst="rect">
            <a:avLst/>
          </a:prstGeom>
        </p:spPr>
      </p:pic>
      <p:sp>
        <p:nvSpPr>
          <p:cNvPr id="5" name="CasellaDiTesto 3"/>
          <p:cNvSpPr txBox="1"/>
          <p:nvPr/>
        </p:nvSpPr>
        <p:spPr>
          <a:xfrm>
            <a:off x="4588515" y="774016"/>
            <a:ext cx="4314429" cy="546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098" rtlCol="0" anchor="ctr">
            <a:spAutoFit/>
          </a:bodyPr>
          <a:lstStyle/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180mm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  <a:p>
            <a:pPr latinLnBrk="1" hangingPunct="0"/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Camera Lens	105mm w/o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teleconverter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(2x)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13" y="3333353"/>
            <a:ext cx="3962072" cy="2157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6469" y="5837999"/>
            <a:ext cx="389064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 et al., ISBN 978-3-95450-182-3, </a:t>
            </a:r>
            <a:r>
              <a:rPr lang="en-US" sz="1200" b="1" dirty="0" err="1">
                <a:solidFill>
                  <a:schemeClr val="bg1"/>
                </a:solidFill>
              </a:rPr>
              <a:t>pag</a:t>
            </a:r>
            <a:r>
              <a:rPr lang="en-US" sz="1200" b="1" dirty="0">
                <a:solidFill>
                  <a:schemeClr val="bg1"/>
                </a:solidFill>
              </a:rPr>
              <a:t>. 238-241</a:t>
            </a:r>
          </a:p>
        </p:txBody>
      </p:sp>
      <p:sp>
        <p:nvSpPr>
          <p:cNvPr id="16" name="Rettangolo 16"/>
          <p:cNvSpPr/>
          <p:nvPr/>
        </p:nvSpPr>
        <p:spPr>
          <a:xfrm>
            <a:off x="933422" y="3523682"/>
            <a:ext cx="2269659" cy="463403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105mm</a:t>
            </a:r>
          </a:p>
        </p:txBody>
      </p:sp>
      <p:sp>
        <p:nvSpPr>
          <p:cNvPr id="21" name="Rettangolo 16"/>
          <p:cNvSpPr/>
          <p:nvPr/>
        </p:nvSpPr>
        <p:spPr>
          <a:xfrm>
            <a:off x="933423" y="4045852"/>
            <a:ext cx="2269659" cy="473025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105mm with </a:t>
            </a:r>
            <a:r>
              <a:rPr lang="en-GB" sz="949" b="1" dirty="0" err="1">
                <a:solidFill>
                  <a:srgbClr val="FFFFFF"/>
                </a:solidFill>
                <a:latin typeface="Arial"/>
              </a:rPr>
              <a:t>teleconverter</a:t>
            </a:r>
            <a:r>
              <a:rPr lang="en-GB" sz="949" b="1" dirty="0">
                <a:solidFill>
                  <a:srgbClr val="FFFFFF"/>
                </a:solidFill>
                <a:latin typeface="Arial"/>
              </a:rPr>
              <a:t> (2x)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938762" y="4581908"/>
            <a:ext cx="2269659" cy="457898"/>
          </a:xfrm>
          <a:prstGeom prst="rect">
            <a:avLst/>
          </a:prstGeom>
          <a:solidFill>
            <a:srgbClr val="00FF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180mm</a:t>
            </a:r>
          </a:p>
        </p:txBody>
      </p:sp>
      <p:sp>
        <p:nvSpPr>
          <p:cNvPr id="23" name="Rettangolo 16"/>
          <p:cNvSpPr/>
          <p:nvPr/>
        </p:nvSpPr>
        <p:spPr>
          <a:xfrm>
            <a:off x="938762" y="5569855"/>
            <a:ext cx="2269659" cy="51299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180mm with </a:t>
            </a:r>
            <a:r>
              <a:rPr lang="en-GB" sz="949" b="1" dirty="0" err="1">
                <a:solidFill>
                  <a:srgbClr val="FFFFFF"/>
                </a:solidFill>
                <a:latin typeface="Arial"/>
              </a:rPr>
              <a:t>teleconverter</a:t>
            </a:r>
            <a:r>
              <a:rPr lang="en-GB" sz="949" b="1" dirty="0">
                <a:solidFill>
                  <a:srgbClr val="FFFFFF"/>
                </a:solidFill>
                <a:latin typeface="Arial"/>
              </a:rPr>
              <a:t> (2x)</a:t>
            </a:r>
          </a:p>
        </p:txBody>
      </p:sp>
      <p:sp>
        <p:nvSpPr>
          <p:cNvPr id="24" name="Rettangolo 16"/>
          <p:cNvSpPr/>
          <p:nvPr/>
        </p:nvSpPr>
        <p:spPr>
          <a:xfrm>
            <a:off x="938762" y="5101942"/>
            <a:ext cx="2269659" cy="396614"/>
          </a:xfrm>
          <a:prstGeom prst="rect">
            <a:avLst/>
          </a:prstGeom>
          <a:solidFill>
            <a:srgbClr val="FF33CC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48218" tIns="24109" rIns="48218" bIns="24109" anchor="ctr"/>
          <a:lstStyle/>
          <a:p>
            <a:pPr defTabSz="482162">
              <a:defRPr/>
            </a:pPr>
            <a:r>
              <a:rPr lang="en-GB" sz="949" b="1" dirty="0">
                <a:solidFill>
                  <a:srgbClr val="FFFFFF"/>
                </a:solidFill>
                <a:latin typeface="Arial"/>
              </a:rPr>
              <a:t>180mm with </a:t>
            </a:r>
            <a:r>
              <a:rPr lang="en-GB" sz="949" b="1" dirty="0" err="1">
                <a:solidFill>
                  <a:srgbClr val="FFFFFF"/>
                </a:solidFill>
                <a:latin typeface="Arial"/>
              </a:rPr>
              <a:t>teleconverter</a:t>
            </a:r>
            <a:r>
              <a:rPr lang="en-GB" sz="949" b="1" dirty="0">
                <a:solidFill>
                  <a:srgbClr val="FFFFFF"/>
                </a:solidFill>
                <a:latin typeface="Arial"/>
              </a:rPr>
              <a:t> (1.4x)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BD6EB16-682C-474B-AC12-E6737E45ADBA}"/>
              </a:ext>
            </a:extLst>
          </p:cNvPr>
          <p:cNvSpPr txBox="1"/>
          <p:nvPr/>
        </p:nvSpPr>
        <p:spPr>
          <a:xfrm>
            <a:off x="4987764" y="2071008"/>
            <a:ext cx="7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16ECFF"/>
                </a:solidFill>
                <a:ea typeface="ヒラギノ角ゴ Pro W3" charset="-128"/>
              </a:rPr>
              <a:t>1:8</a:t>
            </a:r>
            <a:endParaRPr lang="en-US" sz="1600" b="1" dirty="0">
              <a:solidFill>
                <a:srgbClr val="16ECFF"/>
              </a:solidFill>
              <a:ea typeface="ヒラギノ角ゴ Pro W3" charset="-128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61CF318-582F-4015-ABBC-395B49DFA737}"/>
              </a:ext>
            </a:extLst>
          </p:cNvPr>
          <p:cNvSpPr txBox="1"/>
          <p:nvPr/>
        </p:nvSpPr>
        <p:spPr>
          <a:xfrm>
            <a:off x="223580" y="2644315"/>
            <a:ext cx="7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5A25D"/>
                </a:solidFill>
                <a:ea typeface="ヒラギノ角ゴ Pro W3" charset="-128"/>
              </a:rPr>
              <a:t>1:2</a:t>
            </a:r>
            <a:endParaRPr lang="en-US" sz="1600" b="1" dirty="0">
              <a:solidFill>
                <a:srgbClr val="F5A25D"/>
              </a:solidFill>
              <a:ea typeface="ヒラギノ角ゴ Pro W3" charset="-128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4FE1B27-23B7-4BAB-B7F3-BD279CADB965}"/>
              </a:ext>
            </a:extLst>
          </p:cNvPr>
          <p:cNvCxnSpPr>
            <a:cxnSpLocks/>
            <a:stCxn id="26" idx="0"/>
          </p:cNvCxnSpPr>
          <p:nvPr/>
        </p:nvCxnSpPr>
        <p:spPr bwMode="auto">
          <a:xfrm flipV="1">
            <a:off x="600858" y="2333257"/>
            <a:ext cx="634384" cy="31105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01CC93A-6251-48CC-97C7-DF2D208EA31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3511" y="1593448"/>
            <a:ext cx="1085760" cy="513562"/>
          </a:xfrm>
          <a:prstGeom prst="straightConnector1">
            <a:avLst/>
          </a:prstGeom>
          <a:ln>
            <a:solidFill>
              <a:srgbClr val="16ECFF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E279086-533D-471A-B2C2-D47F7234CF08}"/>
              </a:ext>
            </a:extLst>
          </p:cNvPr>
          <p:cNvSpPr txBox="1"/>
          <p:nvPr/>
        </p:nvSpPr>
        <p:spPr>
          <a:xfrm>
            <a:off x="4656391" y="2256748"/>
            <a:ext cx="252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16ECFF"/>
                </a:solidFill>
                <a:ea typeface="ヒラギノ角ゴ Pro W3" charset="-128"/>
              </a:rPr>
              <a:t>Screen (3 cm)</a:t>
            </a:r>
            <a:endParaRPr lang="en-US" sz="1600" b="1" dirty="0">
              <a:solidFill>
                <a:srgbClr val="16ECFF"/>
              </a:solidFill>
              <a:ea typeface="ヒラギノ角ゴ Pro W3" charset="-128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ECEC11B-2C58-456A-BAB7-4FE97ABA82CA}"/>
              </a:ext>
            </a:extLst>
          </p:cNvPr>
          <p:cNvSpPr txBox="1"/>
          <p:nvPr/>
        </p:nvSpPr>
        <p:spPr>
          <a:xfrm>
            <a:off x="204888" y="2816160"/>
            <a:ext cx="252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F5A25D"/>
                </a:solidFill>
                <a:ea typeface="ヒラギノ角ゴ Pro W3" charset="-128"/>
              </a:rPr>
              <a:t>Beam</a:t>
            </a:r>
            <a:r>
              <a:rPr lang="it-IT" sz="1600" b="1" dirty="0">
                <a:solidFill>
                  <a:srgbClr val="F5A25D"/>
                </a:solidFill>
                <a:ea typeface="ヒラギノ角ゴ Pro W3" charset="-128"/>
              </a:rPr>
              <a:t> (1 mm)</a:t>
            </a:r>
            <a:endParaRPr lang="en-US" sz="1600" b="1" dirty="0">
              <a:solidFill>
                <a:srgbClr val="F5A25D"/>
              </a:solidFill>
              <a:ea typeface="ヒラギノ角ゴ Pro W3" charset="-128"/>
            </a:endParaRPr>
          </a:p>
        </p:txBody>
      </p:sp>
      <p:pic>
        <p:nvPicPr>
          <p:cNvPr id="31" name="Immagine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16" y="1397062"/>
            <a:ext cx="4003008" cy="33073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089687" y="1782697"/>
            <a:ext cx="1514503" cy="1492149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6775163" y="1955020"/>
            <a:ext cx="87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100µm</a:t>
            </a:r>
          </a:p>
        </p:txBody>
      </p:sp>
    </p:spTree>
    <p:extLst>
      <p:ext uri="{BB962C8B-B14F-4D97-AF65-F5344CB8AC3E}">
        <p14:creationId xmlns:p14="http://schemas.microsoft.com/office/powerpoint/2010/main" val="306291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367846" y="135258"/>
            <a:ext cx="5459930" cy="377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26786" tIns="26786" rIns="26786" bIns="26786" numCol="1" spcCol="54180" rtlCol="0" anchor="ctr">
            <a:spAutoFit/>
          </a:bodyPr>
          <a:lstStyle/>
          <a:p>
            <a:pPr defTabSz="482137" latinLnBrk="1" hangingPunct="0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Gaussian Reconstruction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9" y="731226"/>
            <a:ext cx="3962072" cy="215780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271411" y="464355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8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Error ~4%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Resolution=30µm and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&gt;30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=10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 and Resolution&lt;10µm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549558" y="4101121"/>
            <a:ext cx="3296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20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Error &lt;&lt;0,01%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Resolution=30µm and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&gt;75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=10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 and Resolution&lt;4µm</a:t>
            </a:r>
          </a:p>
          <a:p>
            <a:endParaRPr lang="en-US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4263" y="3259232"/>
            <a:ext cx="3589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5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Error ~7%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Resolution=30µm and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&gt;19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</a:t>
            </a:r>
          </a:p>
          <a:p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If </a:t>
            </a:r>
            <a:r>
              <a:rPr lang="el-GR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σ</a:t>
            </a: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=10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µm and Resolution&lt;16µm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05" y="785869"/>
            <a:ext cx="3962072" cy="2157806"/>
          </a:xfrm>
          <a:prstGeom prst="rect">
            <a:avLst/>
          </a:prstGeom>
        </p:spPr>
      </p:pic>
      <p:cxnSp>
        <p:nvCxnSpPr>
          <p:cNvPr id="17" name="Connettore 2 16"/>
          <p:cNvCxnSpPr>
            <a:cxnSpLocks/>
            <a:endCxn id="18" idx="0"/>
          </p:cNvCxnSpPr>
          <p:nvPr/>
        </p:nvCxnSpPr>
        <p:spPr>
          <a:xfrm flipH="1">
            <a:off x="4100211" y="1447060"/>
            <a:ext cx="2074166" cy="3196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cxnSpLocks/>
            <a:endCxn id="20" idx="0"/>
          </p:cNvCxnSpPr>
          <p:nvPr/>
        </p:nvCxnSpPr>
        <p:spPr>
          <a:xfrm flipH="1">
            <a:off x="7197885" y="1689463"/>
            <a:ext cx="1153635" cy="2411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endCxn id="23" idx="0"/>
          </p:cNvCxnSpPr>
          <p:nvPr/>
        </p:nvCxnSpPr>
        <p:spPr>
          <a:xfrm flipH="1">
            <a:off x="2188880" y="1280160"/>
            <a:ext cx="3210434" cy="1979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46469" y="5837999"/>
            <a:ext cx="389064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 et al., ISBN 978-3-95450-182-3, </a:t>
            </a:r>
            <a:r>
              <a:rPr lang="en-US" sz="1200" b="1" dirty="0" err="1">
                <a:solidFill>
                  <a:schemeClr val="bg1"/>
                </a:solidFill>
              </a:rPr>
              <a:t>pag</a:t>
            </a:r>
            <a:r>
              <a:rPr lang="en-US" sz="1200" b="1" dirty="0">
                <a:solidFill>
                  <a:schemeClr val="bg1"/>
                </a:solidFill>
              </a:rPr>
              <a:t>. 238-241</a:t>
            </a:r>
          </a:p>
        </p:txBody>
      </p:sp>
    </p:spTree>
    <p:extLst>
      <p:ext uri="{BB962C8B-B14F-4D97-AF65-F5344CB8AC3E}">
        <p14:creationId xmlns:p14="http://schemas.microsoft.com/office/powerpoint/2010/main" val="22043094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Energy Measurements</a:t>
            </a:r>
          </a:p>
        </p:txBody>
      </p:sp>
      <p:sp>
        <p:nvSpPr>
          <p:cNvPr id="21" name="TextBox 5"/>
          <p:cNvSpPr txBox="1"/>
          <p:nvPr/>
        </p:nvSpPr>
        <p:spPr>
          <a:xfrm>
            <a:off x="4750539" y="1655447"/>
            <a:ext cx="8320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@ SPARC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" y="2867488"/>
            <a:ext cx="2837510" cy="28375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" y="978742"/>
            <a:ext cx="2279134" cy="6804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" y="2250429"/>
            <a:ext cx="2804942" cy="418506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413648" y="685551"/>
            <a:ext cx="3962072" cy="2157806"/>
            <a:chOff x="3394473" y="685551"/>
            <a:chExt cx="3962072" cy="2157806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473" y="685551"/>
              <a:ext cx="3962072" cy="2157806"/>
            </a:xfrm>
            <a:prstGeom prst="rect">
              <a:avLst/>
            </a:prstGeom>
          </p:spPr>
        </p:pic>
        <p:sp>
          <p:nvSpPr>
            <p:cNvPr id="38" name="CasellaDiTesto 37"/>
            <p:cNvSpPr txBox="1"/>
            <p:nvPr/>
          </p:nvSpPr>
          <p:spPr>
            <a:xfrm>
              <a:off x="3950563" y="771001"/>
              <a:ext cx="532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SPF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423488" y="3353547"/>
            <a:ext cx="3962072" cy="2289845"/>
            <a:chOff x="4271088" y="3448797"/>
            <a:chExt cx="3962072" cy="228984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088" y="3580836"/>
              <a:ext cx="3962072" cy="2157806"/>
            </a:xfrm>
            <a:prstGeom prst="rect">
              <a:avLst/>
            </a:prstGeom>
          </p:spPr>
        </p:pic>
        <p:cxnSp>
          <p:nvCxnSpPr>
            <p:cNvPr id="22" name="Connettore 2 21"/>
            <p:cNvCxnSpPr/>
            <p:nvPr/>
          </p:nvCxnSpPr>
          <p:spPr>
            <a:xfrm>
              <a:off x="5830116" y="3700226"/>
              <a:ext cx="77152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>
              <a:off x="6170563" y="3723634"/>
              <a:ext cx="0" cy="1247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magin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527" y="3448797"/>
              <a:ext cx="379429" cy="251429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537" y="4049922"/>
              <a:ext cx="461989" cy="194680"/>
            </a:xfrm>
            <a:prstGeom prst="rect">
              <a:avLst/>
            </a:prstGeom>
          </p:spPr>
        </p:pic>
        <p:sp>
          <p:nvSpPr>
            <p:cNvPr id="33" name="CasellaDiTesto 32"/>
            <p:cNvSpPr txBox="1"/>
            <p:nvPr/>
          </p:nvSpPr>
          <p:spPr>
            <a:xfrm>
              <a:off x="6786358" y="3765000"/>
              <a:ext cx="1350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~ 120 MeV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~ 120 </a:t>
              </a:r>
              <a:r>
                <a:rPr lang="en-US" sz="1600" b="1" dirty="0" err="1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pC</a:t>
              </a:r>
              <a:endPara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40" name="Connettore 2 39"/>
            <p:cNvCxnSpPr/>
            <p:nvPr/>
          </p:nvCxnSpPr>
          <p:spPr>
            <a:xfrm>
              <a:off x="5490284" y="4362945"/>
              <a:ext cx="5060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magine 4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72" y="4446807"/>
              <a:ext cx="662238" cy="18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976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Data Analysis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4600788" y="5847297"/>
            <a:ext cx="4300536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Marongiu, et al., https://doi.org/10.1016/j.nima.2018.02.093</a:t>
            </a:r>
          </a:p>
        </p:txBody>
      </p:sp>
      <p:pic>
        <p:nvPicPr>
          <p:cNvPr id="19" name="Immagin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9" y="963874"/>
            <a:ext cx="4295430" cy="424122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5" y="1517433"/>
            <a:ext cx="4433502" cy="155902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9" y="3448867"/>
            <a:ext cx="4640083" cy="103322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27" y="3455031"/>
            <a:ext cx="3962072" cy="2157806"/>
          </a:xfrm>
          <a:prstGeom prst="rect">
            <a:avLst/>
          </a:prstGeom>
        </p:spPr>
      </p:pic>
      <p:pic>
        <p:nvPicPr>
          <p:cNvPr id="336" name="Immagine 335">
            <a:extLst>
              <a:ext uri="{FF2B5EF4-FFF2-40B4-BE49-F238E27FC236}">
                <a16:creationId xmlns:a16="http://schemas.microsoft.com/office/drawing/2014/main" id="{B633C547-0883-4927-9200-F5A89E0EF2F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7415" y="4757287"/>
            <a:ext cx="4553108" cy="1033226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304800" y="3430422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Data Set 1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304800" y="4735527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Data Set 2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52" y="924265"/>
            <a:ext cx="3962072" cy="21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40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0" y="153052"/>
            <a:ext cx="6742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Zemax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 Simulation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264600" y="5827792"/>
            <a:ext cx="2275303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F. </a:t>
            </a:r>
            <a:r>
              <a:rPr lang="en-US" sz="1200" b="1" dirty="0" err="1">
                <a:solidFill>
                  <a:schemeClr val="bg1"/>
                </a:solidFill>
              </a:rPr>
              <a:t>Bisesto</a:t>
            </a:r>
            <a:r>
              <a:rPr lang="en-US" sz="1200" b="1" dirty="0">
                <a:solidFill>
                  <a:schemeClr val="bg1"/>
                </a:solidFill>
              </a:rPr>
              <a:t>, A. Giribono, M. Croia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8D7BA19-D6A9-4E0A-B315-13BCDE0183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" y="836136"/>
            <a:ext cx="4461309" cy="4473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2C24484-0CD3-477D-A996-FE525600C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39" y="3645381"/>
            <a:ext cx="3962072" cy="215780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7E3B717-CD95-46CA-8764-793633440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04" y="1302860"/>
            <a:ext cx="3962072" cy="21578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0A84EC-F1F7-4BC3-B5E5-135155F59E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27" y="853658"/>
            <a:ext cx="4026274" cy="328270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312C40A6-297C-4843-8EFD-DE92DA9D166B}"/>
              </a:ext>
            </a:extLst>
          </p:cNvPr>
          <p:cNvSpPr txBox="1"/>
          <p:nvPr/>
        </p:nvSpPr>
        <p:spPr>
          <a:xfrm>
            <a:off x="3586250" y="5833645"/>
            <a:ext cx="5314083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Marongiu, et al, WEPAL013, Proceedings of IPAC2018, Vancouver, BC, Canada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596CC6E-3CFE-4498-825F-54BE65105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58" y="3493922"/>
            <a:ext cx="2435377" cy="23238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068358-4B03-4455-8D09-C31D37909D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167" y="1302860"/>
            <a:ext cx="3962072" cy="215780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39A7B5C-4759-44EE-9C7D-EFD3D559CA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91" y="1548143"/>
            <a:ext cx="1281510" cy="1257778"/>
          </a:xfrm>
          <a:prstGeom prst="rect">
            <a:avLst/>
          </a:prstGeom>
        </p:spPr>
      </p:pic>
      <p:sp>
        <p:nvSpPr>
          <p:cNvPr id="16" name="Rettangolo 16 1">
            <a:extLst>
              <a:ext uri="{FF2B5EF4-FFF2-40B4-BE49-F238E27FC236}">
                <a16:creationId xmlns:a16="http://schemas.microsoft.com/office/drawing/2014/main" id="{2185E13B-4F77-4BD9-BB46-BCC7996640A5}"/>
              </a:ext>
            </a:extLst>
          </p:cNvPr>
          <p:cNvSpPr/>
          <p:nvPr/>
        </p:nvSpPr>
        <p:spPr>
          <a:xfrm>
            <a:off x="4010167" y="3799919"/>
            <a:ext cx="1980000" cy="360000"/>
          </a:xfrm>
          <a:prstGeom prst="rect">
            <a:avLst/>
          </a:prstGeom>
          <a:solidFill>
            <a:srgbClr val="006CBA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4290" tIns="32145" rIns="64290" bIns="32145" anchor="ctr"/>
          <a:lstStyle/>
          <a:p>
            <a:pPr defTabSz="642882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Simulation</a:t>
            </a:r>
          </a:p>
        </p:txBody>
      </p:sp>
      <p:sp>
        <p:nvSpPr>
          <p:cNvPr id="17" name="Rettangolo 16 2">
            <a:extLst>
              <a:ext uri="{FF2B5EF4-FFF2-40B4-BE49-F238E27FC236}">
                <a16:creationId xmlns:a16="http://schemas.microsoft.com/office/drawing/2014/main" id="{7130397E-F8B2-4884-9A59-847E62A01B6B}"/>
              </a:ext>
            </a:extLst>
          </p:cNvPr>
          <p:cNvSpPr/>
          <p:nvPr/>
        </p:nvSpPr>
        <p:spPr>
          <a:xfrm>
            <a:off x="4010166" y="4286426"/>
            <a:ext cx="1980000" cy="360000"/>
          </a:xfrm>
          <a:prstGeom prst="rect">
            <a:avLst/>
          </a:prstGeom>
          <a:solidFill>
            <a:srgbClr val="DF6F3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4290" tIns="32145" rIns="64290" bIns="32145" anchor="ctr"/>
          <a:lstStyle/>
          <a:p>
            <a:pPr defTabSz="642882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Theory</a:t>
            </a:r>
          </a:p>
        </p:txBody>
      </p:sp>
      <p:sp>
        <p:nvSpPr>
          <p:cNvPr id="18" name="Rettangolo 16 3">
            <a:extLst>
              <a:ext uri="{FF2B5EF4-FFF2-40B4-BE49-F238E27FC236}">
                <a16:creationId xmlns:a16="http://schemas.microsoft.com/office/drawing/2014/main" id="{F4937461-A7AA-4A28-BC58-4EA8DC56E973}"/>
              </a:ext>
            </a:extLst>
          </p:cNvPr>
          <p:cNvSpPr/>
          <p:nvPr/>
        </p:nvSpPr>
        <p:spPr>
          <a:xfrm>
            <a:off x="4010166" y="4772687"/>
            <a:ext cx="1980000" cy="360000"/>
          </a:xfrm>
          <a:prstGeom prst="rect">
            <a:avLst/>
          </a:prstGeom>
          <a:solidFill>
            <a:srgbClr val="7AAD3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4290" tIns="32145" rIns="64290" bIns="32145" anchor="ctr"/>
          <a:lstStyle/>
          <a:p>
            <a:pPr defTabSz="642882">
              <a:defRPr/>
            </a:pPr>
            <a:r>
              <a:rPr lang="en-GB" sz="1600" b="1" dirty="0">
                <a:solidFill>
                  <a:srgbClr val="FFFFFF"/>
                </a:solidFill>
                <a:latin typeface="Arial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52116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45339" y="139091"/>
            <a:ext cx="2892138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Further Development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43955B-B4C0-409F-BA28-4BB200BF46CE}"/>
              </a:ext>
            </a:extLst>
          </p:cNvPr>
          <p:cNvSpPr txBox="1"/>
          <p:nvPr/>
        </p:nvSpPr>
        <p:spPr>
          <a:xfrm>
            <a:off x="674703" y="1305341"/>
            <a:ext cx="50780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Distributed energy measurement</a:t>
            </a:r>
            <a:endParaRPr lang="en-GB" b="1" dirty="0">
              <a:ea typeface="ヒラギノ角ゴ Pro W3" charset="-128"/>
              <a:cs typeface="ヒラギノ角ゴ Pro W3" charset="-128"/>
              <a:sym typeface="Wingdings" panose="05000000000000000000" pitchFamily="2" charset="2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ea typeface="ヒラギノ角ゴ Pro W3" charset="-128"/>
                <a:cs typeface="ヒラギノ角ゴ Pro W3" charset="-128"/>
              </a:rPr>
              <a:t>Define layouts</a:t>
            </a: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Bunch to bunch measurements</a:t>
            </a:r>
            <a:endParaRPr lang="en-GB" b="1" dirty="0">
              <a:solidFill>
                <a:prstClr val="black"/>
              </a:solidFill>
              <a:ea typeface="ヒラギノ角ゴ Pro W3" charset="-128"/>
              <a:cs typeface="ヒラギノ角ゴ Pro W3" charset="-128"/>
              <a:sym typeface="Wingdings" panose="05000000000000000000" pitchFamily="2" charset="2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ea typeface="ヒラギノ角ゴ Pro W3" charset="-128"/>
                <a:cs typeface="ヒラギノ角ゴ Pro W3" charset="-128"/>
              </a:rPr>
              <a:t>Gating System Characterization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ea typeface="ヒラギノ角ゴ Pro W3" charset="-128"/>
                <a:cs typeface="ヒラギノ角ゴ Pro W3" charset="-128"/>
              </a:rPr>
              <a:t>Intensifier Characterization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Zemax</a:t>
            </a:r>
            <a:r>
              <a:rPr lang="en-GB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Programming Language (ZPL) Macro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ea typeface="ヒラギノ角ゴ Pro W3" charset="-128"/>
              </a:rPr>
              <a:t>Full Spectrum OTR Beam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ea typeface="ヒラギノ角ゴ Pro W3" charset="-128"/>
              </a:rPr>
              <a:t>Longitudinal Information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0000"/>
              </a:solidFill>
              <a:ea typeface="ヒラギノ角ゴ Pro W3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ea typeface="ヒラギノ角ゴ Pro W3" charset="-128"/>
              </a:rPr>
              <a:t>IP Diagnostics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ea typeface="ヒラギノ角ゴ Pro W3" charset="-128"/>
                <a:cs typeface="ヒラギノ角ゴ Pro W3" charset="-128"/>
              </a:rPr>
              <a:t>Measurements @ LAL -&gt; YAG limits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197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7" y="1553766"/>
            <a:ext cx="6665119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78783" y="1916906"/>
            <a:ext cx="5870972" cy="815579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>
              <a:defRPr/>
            </a:pPr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6657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291510" y="153571"/>
            <a:ext cx="111440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Outline</a:t>
            </a: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1324998" y="1201903"/>
            <a:ext cx="5754415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Optical Transition Radiation properties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GBS main parameters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OTR Screens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Thermal issues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Fatigue Stress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Photons Evaluation</a:t>
            </a:r>
          </a:p>
          <a:p>
            <a:pPr marL="600075" lvl="1" indent="-2571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Beam Imaging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Magnification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Resolution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Energy Measurements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Angular Distribution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Data Analysis</a:t>
            </a:r>
          </a:p>
          <a:p>
            <a:pPr marL="557213" lvl="1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Simulation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17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291510" y="153571"/>
            <a:ext cx="215956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OTR Properties</a:t>
            </a: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271255" y="1376074"/>
            <a:ext cx="6090251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Optical Transition Radiation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(OTR)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screens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are widely used for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profile measurements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radiation is emitted when a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charged particle beam crosses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boundary between two media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with different optical properties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visible part of the radiation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 is used and an observation geometry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 backward direction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is mainly chosen</a:t>
            </a: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Advantages</a:t>
            </a: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Instantaneous emission process </a:t>
            </a:r>
            <a:r>
              <a:rPr lang="en-GB" sz="1600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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  <a:sym typeface="Wingdings" panose="05000000000000000000" pitchFamily="2" charset="2"/>
              </a:rPr>
              <a:t>Single shot measurements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Good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linearity</a:t>
            </a: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Disadvantages</a:t>
            </a: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process of radiation generation is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invasive</a:t>
            </a:r>
          </a:p>
          <a:p>
            <a:pPr marL="557213" lvl="1" indent="-214313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The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radiation intensity is lower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in comparison to scintillation screens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96" y="747990"/>
            <a:ext cx="2541270" cy="19280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3" y="776523"/>
            <a:ext cx="3594094" cy="5502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07" y="3256328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776063" y="170212"/>
            <a:ext cx="427392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Electron Beam Parameters @ IP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7F51FF-BE0B-48E8-8EF0-D9FEBB0F4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74" y="3093777"/>
            <a:ext cx="4689424" cy="207683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F43D3694-D069-4DC6-A1B3-5FF905277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87894"/>
              </p:ext>
            </p:extLst>
          </p:nvPr>
        </p:nvGraphicFramePr>
        <p:xfrm>
          <a:off x="243977" y="2474629"/>
          <a:ext cx="393994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079">
                  <a:extLst>
                    <a:ext uri="{9D8B030D-6E8A-4147-A177-3AD203B41FA5}">
                      <a16:colId xmlns:a16="http://schemas.microsoft.com/office/drawing/2014/main" val="2610134171"/>
                    </a:ext>
                  </a:extLst>
                </a:gridCol>
                <a:gridCol w="1079861">
                  <a:extLst>
                    <a:ext uri="{9D8B030D-6E8A-4147-A177-3AD203B41FA5}">
                      <a16:colId xmlns:a16="http://schemas.microsoft.com/office/drawing/2014/main" val="340142647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Electron </a:t>
                      </a:r>
                      <a:r>
                        <a:rPr lang="it-IT" dirty="0" err="1"/>
                        <a:t>Beam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Specifications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206647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/>
                        <a:t>Max. Energy </a:t>
                      </a:r>
                      <a:r>
                        <a:rPr lang="it-IT" dirty="0" err="1"/>
                        <a:t>at</a:t>
                      </a:r>
                      <a:r>
                        <a:rPr lang="it-IT" dirty="0"/>
                        <a:t> IP [</a:t>
                      </a:r>
                      <a:r>
                        <a:rPr lang="it-IT" dirty="0" err="1"/>
                        <a:t>MeV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 – 720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69659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Macro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Pulse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rep. Rate [Hz]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14521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Number</a:t>
                      </a:r>
                      <a:r>
                        <a:rPr lang="it-IT" dirty="0"/>
                        <a:t> of </a:t>
                      </a:r>
                      <a:r>
                        <a:rPr lang="it-IT" dirty="0" err="1"/>
                        <a:t>bunches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up to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64457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Bunch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spacing</a:t>
                      </a:r>
                      <a:r>
                        <a:rPr lang="it-IT" dirty="0"/>
                        <a:t>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08144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Bunch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length</a:t>
                      </a:r>
                      <a:r>
                        <a:rPr lang="it-IT" dirty="0"/>
                        <a:t> [</a:t>
                      </a:r>
                      <a:r>
                        <a:rPr lang="it-IT" dirty="0" err="1"/>
                        <a:t>ps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90343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charge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25-250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15078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r>
                        <a:rPr lang="it-IT" sz="1400" dirty="0" err="1"/>
                        <a:t>n_x,y</a:t>
                      </a:r>
                      <a:r>
                        <a:rPr lang="it-IT" sz="1400" dirty="0"/>
                        <a:t> </a:t>
                      </a:r>
                      <a:r>
                        <a:rPr lang="it-IT" sz="1800" dirty="0"/>
                        <a:t>[</a:t>
                      </a:r>
                      <a:r>
                        <a:rPr lang="it-IT" sz="1800" dirty="0" err="1"/>
                        <a:t>mm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·mrad</a:t>
                      </a:r>
                      <a:r>
                        <a:rPr lang="it-IT" sz="1800" dirty="0"/>
                        <a:t>]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0.2-0.6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616726"/>
                  </a:ext>
                </a:extLst>
              </a:tr>
              <a:tr h="315921">
                <a:tc>
                  <a:txBody>
                    <a:bodyPr/>
                    <a:lstStyle/>
                    <a:p>
                      <a:r>
                        <a:rPr lang="it-IT" dirty="0" err="1"/>
                        <a:t>Bunch</a:t>
                      </a:r>
                      <a:r>
                        <a:rPr lang="it-IT" dirty="0"/>
                        <a:t>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&lt; 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16782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66AF7727-6327-4D17-A1BC-420E071E1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1" y="710083"/>
            <a:ext cx="8651143" cy="1634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527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426182" y="148432"/>
            <a:ext cx="246093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Linac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diagnostics</a:t>
            </a:r>
          </a:p>
        </p:txBody>
      </p:sp>
      <p:pic>
        <p:nvPicPr>
          <p:cNvPr id="77" name="Immagine 76">
            <a:extLst>
              <a:ext uri="{FF2B5EF4-FFF2-40B4-BE49-F238E27FC236}">
                <a16:creationId xmlns:a16="http://schemas.microsoft.com/office/drawing/2014/main" id="{66AF7727-6327-4D17-A1BC-420E071E1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6" y="710083"/>
            <a:ext cx="8651143" cy="163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0329B025-C309-43E2-B5CF-9B59E80D1FB9}"/>
              </a:ext>
            </a:extLst>
          </p:cNvPr>
          <p:cNvSpPr txBox="1"/>
          <p:nvPr/>
        </p:nvSpPr>
        <p:spPr>
          <a:xfrm>
            <a:off x="306166" y="2398485"/>
            <a:ext cx="3610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Non-</a:t>
            </a:r>
            <a:r>
              <a:rPr lang="it-IT" sz="1600" b="1" dirty="0" err="1">
                <a:solidFill>
                  <a:srgbClr val="FF0000"/>
                </a:solidFill>
              </a:rPr>
              <a:t>intercepting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diagnostics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endParaRPr lang="it-IT" b="1" dirty="0"/>
          </a:p>
          <a:p>
            <a:r>
              <a:rPr lang="it-IT" sz="1600" b="1" dirty="0" err="1">
                <a:solidFill>
                  <a:srgbClr val="FF0000"/>
                </a:solidFill>
              </a:rPr>
              <a:t>Charge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measurements</a:t>
            </a:r>
            <a:r>
              <a:rPr lang="it-IT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4 </a:t>
            </a:r>
            <a:r>
              <a:rPr lang="it-IT" sz="1600" b="1" dirty="0" err="1"/>
              <a:t>Integrating</a:t>
            </a:r>
            <a:r>
              <a:rPr lang="it-IT" sz="1600" b="1" dirty="0"/>
              <a:t> </a:t>
            </a:r>
            <a:r>
              <a:rPr lang="it-IT" sz="1600" b="1" dirty="0" err="1"/>
              <a:t>Current</a:t>
            </a:r>
            <a:r>
              <a:rPr lang="it-IT" sz="1600" b="1" dirty="0"/>
              <a:t> </a:t>
            </a:r>
            <a:r>
              <a:rPr lang="it-IT" sz="1600" b="1" dirty="0" err="1"/>
              <a:t>Transformers</a:t>
            </a:r>
            <a:r>
              <a:rPr lang="it-IT" sz="1600" b="1" dirty="0"/>
              <a:t> </a:t>
            </a:r>
            <a:br>
              <a:rPr lang="it-IT" sz="1600" b="1" dirty="0"/>
            </a:br>
            <a:r>
              <a:rPr lang="it-IT" sz="1600" b="1" dirty="0"/>
              <a:t>(</a:t>
            </a:r>
            <a:r>
              <a:rPr lang="it-IT" sz="1600" b="1" dirty="0" err="1"/>
              <a:t>bunch</a:t>
            </a:r>
            <a:r>
              <a:rPr lang="it-IT" sz="1600" b="1" dirty="0"/>
              <a:t> by </a:t>
            </a:r>
            <a:r>
              <a:rPr lang="it-IT" sz="1600" b="1" dirty="0" err="1"/>
              <a:t>bunch</a:t>
            </a:r>
            <a:r>
              <a:rPr lang="it-IT" sz="1600" b="1" dirty="0"/>
              <a:t>)</a:t>
            </a:r>
          </a:p>
          <a:p>
            <a:endParaRPr lang="it-IT" b="1" dirty="0"/>
          </a:p>
          <a:p>
            <a:r>
              <a:rPr lang="it-IT" sz="1600" b="1" dirty="0">
                <a:solidFill>
                  <a:srgbClr val="FF0000"/>
                </a:solidFill>
              </a:rPr>
              <a:t>Position </a:t>
            </a:r>
            <a:r>
              <a:rPr lang="it-IT" sz="1600" b="1" dirty="0" err="1">
                <a:solidFill>
                  <a:srgbClr val="FF0000"/>
                </a:solidFill>
              </a:rPr>
              <a:t>measurements</a:t>
            </a:r>
            <a:r>
              <a:rPr lang="it-IT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29 </a:t>
            </a:r>
            <a:r>
              <a:rPr lang="it-IT" sz="1600" b="1" dirty="0" err="1"/>
              <a:t>stripline</a:t>
            </a:r>
            <a:r>
              <a:rPr lang="it-IT" sz="1600" b="1" dirty="0"/>
              <a:t> </a:t>
            </a:r>
            <a:r>
              <a:rPr lang="it-IT" sz="1600" b="1" dirty="0" err="1"/>
              <a:t>BPMs</a:t>
            </a:r>
            <a:r>
              <a:rPr lang="it-IT" sz="1600" b="1" dirty="0"/>
              <a:t> (Macro </a:t>
            </a:r>
            <a:r>
              <a:rPr lang="it-IT" sz="1600" b="1" dirty="0" err="1"/>
              <a:t>pulse</a:t>
            </a:r>
            <a:r>
              <a:rPr lang="it-IT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4 </a:t>
            </a:r>
            <a:r>
              <a:rPr lang="it-IT" sz="1600" b="1" dirty="0" err="1"/>
              <a:t>cavity</a:t>
            </a:r>
            <a:r>
              <a:rPr lang="it-IT" sz="1600" b="1" dirty="0"/>
              <a:t> </a:t>
            </a:r>
            <a:r>
              <a:rPr lang="it-IT" sz="1600" b="1" dirty="0" err="1"/>
              <a:t>BPMs</a:t>
            </a:r>
            <a:r>
              <a:rPr lang="it-IT" sz="1600" b="1" dirty="0"/>
              <a:t> (</a:t>
            </a:r>
            <a:r>
              <a:rPr lang="it-IT" sz="1600" b="1" dirty="0" err="1"/>
              <a:t>bunch</a:t>
            </a:r>
            <a:r>
              <a:rPr lang="it-IT" sz="1600" b="1" dirty="0"/>
              <a:t> by </a:t>
            </a:r>
            <a:r>
              <a:rPr lang="it-IT" sz="1600" b="1" dirty="0" err="1"/>
              <a:t>bunch</a:t>
            </a:r>
            <a:r>
              <a:rPr lang="it-IT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/>
              <a:t>Beam</a:t>
            </a:r>
            <a:r>
              <a:rPr lang="it-IT" sz="1600" b="1" dirty="0"/>
              <a:t> </a:t>
            </a:r>
            <a:r>
              <a:rPr lang="it-IT" sz="1600" b="1" dirty="0" err="1"/>
              <a:t>Loss</a:t>
            </a:r>
            <a:r>
              <a:rPr lang="it-IT" sz="1600" b="1" dirty="0"/>
              <a:t> Monitor System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F729E7D4-5FA6-408D-9F15-E3800E1C6472}"/>
              </a:ext>
            </a:extLst>
          </p:cNvPr>
          <p:cNvSpPr txBox="1"/>
          <p:nvPr/>
        </p:nvSpPr>
        <p:spPr>
          <a:xfrm>
            <a:off x="5155860" y="2398485"/>
            <a:ext cx="36305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</a:rPr>
              <a:t>Intercepting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diagnostics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endParaRPr lang="it-IT" b="1" dirty="0"/>
          </a:p>
          <a:p>
            <a:r>
              <a:rPr lang="it-IT" sz="1600" b="1" dirty="0" err="1">
                <a:solidFill>
                  <a:srgbClr val="FF0000"/>
                </a:solidFill>
              </a:rPr>
              <a:t>Phase</a:t>
            </a:r>
            <a:r>
              <a:rPr lang="it-IT" sz="1600" b="1" dirty="0">
                <a:solidFill>
                  <a:srgbClr val="FF0000"/>
                </a:solidFill>
              </a:rPr>
              <a:t>-Space </a:t>
            </a:r>
            <a:r>
              <a:rPr lang="it-IT" sz="1600" b="1" dirty="0" err="1">
                <a:solidFill>
                  <a:srgbClr val="FF0000"/>
                </a:solidFill>
              </a:rPr>
              <a:t>measurements</a:t>
            </a:r>
            <a:r>
              <a:rPr lang="it-IT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23 </a:t>
            </a:r>
            <a:r>
              <a:rPr lang="it-IT" sz="1600" b="1" dirty="0" err="1"/>
              <a:t>Beam</a:t>
            </a:r>
            <a:r>
              <a:rPr lang="it-IT" sz="1600" b="1" dirty="0"/>
              <a:t> </a:t>
            </a:r>
            <a:r>
              <a:rPr lang="it-IT" sz="1600" b="1" dirty="0" err="1"/>
              <a:t>Screens</a:t>
            </a:r>
            <a:r>
              <a:rPr lang="it-IT" sz="1600" b="1" dirty="0"/>
              <a:t> (YAG and OTR)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922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272947" y="147489"/>
            <a:ext cx="421140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Beam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envelope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along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the</a:t>
            </a:r>
            <a:r>
              <a:rPr lang="en-US" sz="21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Linac</a:t>
            </a:r>
          </a:p>
        </p:txBody>
      </p:sp>
      <p:pic>
        <p:nvPicPr>
          <p:cNvPr id="2" name="Picture 1" descr="envelopeLo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7" y="870855"/>
            <a:ext cx="6745560" cy="2257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7442" y="5805625"/>
            <a:ext cx="2409634" cy="276999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A. </a:t>
            </a:r>
            <a:r>
              <a:rPr lang="en-US" sz="1200" b="1" dirty="0" err="1">
                <a:solidFill>
                  <a:schemeClr val="bg1"/>
                </a:solidFill>
              </a:rPr>
              <a:t>Bacci</a:t>
            </a:r>
            <a:r>
              <a:rPr lang="en-US" sz="1200" b="1" dirty="0">
                <a:solidFill>
                  <a:schemeClr val="bg1"/>
                </a:solidFill>
              </a:rPr>
              <a:t>, A. Giribono, C. </a:t>
            </a:r>
            <a:r>
              <a:rPr lang="en-US" sz="1200" b="1" dirty="0" err="1">
                <a:solidFill>
                  <a:schemeClr val="bg1"/>
                </a:solidFill>
              </a:rPr>
              <a:t>Vaccarezza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5-05-21 at 06.58.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27" y="3244362"/>
            <a:ext cx="4475722" cy="270762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06877" y="1165373"/>
            <a:ext cx="324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From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Gun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to S-Band (80MeV)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4577" y="3341653"/>
            <a:ext cx="324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C-Band (280MeV)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67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347372" y="150127"/>
            <a:ext cx="304724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Thermal</a:t>
            </a:r>
            <a:r>
              <a:rPr lang="en-GB" sz="2100" b="1" dirty="0">
                <a:solidFill>
                  <a:schemeClr val="accent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GB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Analysis</a:t>
            </a:r>
            <a:r>
              <a:rPr lang="en-GB" sz="2100" b="1" dirty="0">
                <a:solidFill>
                  <a:schemeClr val="accent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GB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OTR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9" name="CasellaDiTesto 95"/>
          <p:cNvSpPr txBox="1">
            <a:spLocks noChangeArrowheads="1"/>
          </p:cNvSpPr>
          <p:nvPr/>
        </p:nvSpPr>
        <p:spPr bwMode="auto">
          <a:xfrm>
            <a:off x="3419485" y="691907"/>
            <a:ext cx="24265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  <a:latin typeface="+mn-lt"/>
              </a:rPr>
              <a:t>32 bunches, 250pC each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26C78EE-0BFB-4AA9-83FD-01785F3954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6773" y="1012991"/>
            <a:ext cx="3337850" cy="1475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19451" y="5749837"/>
            <a:ext cx="4523769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Marongiu, et al., https://doi.org/10.1016/j.nima.2016.07.040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F40DAD-ECB4-4440-8311-3C4117CD0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756" y="2745502"/>
            <a:ext cx="4309464" cy="28525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3A4CCF-41CE-4326-9DE7-2376DEEE0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35" y="2593695"/>
            <a:ext cx="4387743" cy="27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3"/>
          <p:cNvSpPr txBox="1">
            <a:spLocks noChangeArrowheads="1"/>
          </p:cNvSpPr>
          <p:nvPr/>
        </p:nvSpPr>
        <p:spPr bwMode="auto">
          <a:xfrm>
            <a:off x="290683" y="132687"/>
            <a:ext cx="20345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Fatigue</a:t>
            </a:r>
            <a:r>
              <a:rPr lang="en-US" sz="2000" b="1" dirty="0">
                <a:solidFill>
                  <a:schemeClr val="accent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</a:t>
            </a:r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rPr>
              <a:t>Stress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FEB0E3-E5A6-4B45-919C-D1FCBB1BB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096" y="706395"/>
            <a:ext cx="4213270" cy="3172957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C102B36-5CDF-4F7A-9554-2359FDDE9648}"/>
              </a:ext>
            </a:extLst>
          </p:cNvPr>
          <p:cNvCxnSpPr>
            <a:cxnSpLocks/>
          </p:cNvCxnSpPr>
          <p:nvPr/>
        </p:nvCxnSpPr>
        <p:spPr>
          <a:xfrm flipH="1">
            <a:off x="3242932" y="2856619"/>
            <a:ext cx="301751" cy="563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009FEE-11DA-4971-9079-37819A49A9F1}"/>
              </a:ext>
            </a:extLst>
          </p:cNvPr>
          <p:cNvSpPr txBox="1"/>
          <p:nvPr/>
        </p:nvSpPr>
        <p:spPr>
          <a:xfrm>
            <a:off x="2639428" y="3351629"/>
            <a:ext cx="120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6 seconds</a:t>
            </a:r>
            <a:endParaRPr lang="en-US" sz="1600" b="1" dirty="0">
              <a:solidFill>
                <a:srgbClr val="FF0000"/>
              </a:solidFill>
              <a:ea typeface="ヒラギノ角ゴ Pro W3" charset="-128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815871B1-C440-4296-A09F-261044604C58}"/>
              </a:ext>
            </a:extLst>
          </p:cNvPr>
          <p:cNvSpPr txBox="1"/>
          <p:nvPr/>
        </p:nvSpPr>
        <p:spPr>
          <a:xfrm>
            <a:off x="5164183" y="5749837"/>
            <a:ext cx="367903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F. Cioeta, et al., ISBN 978-3-95450-182-3, </a:t>
            </a:r>
            <a:r>
              <a:rPr lang="en-US" sz="1200" b="1" dirty="0" err="1">
                <a:solidFill>
                  <a:schemeClr val="bg1"/>
                </a:solidFill>
              </a:rPr>
              <a:t>pag</a:t>
            </a:r>
            <a:r>
              <a:rPr lang="en-US" sz="1200" b="1" dirty="0">
                <a:solidFill>
                  <a:schemeClr val="bg1"/>
                </a:solidFill>
              </a:rPr>
              <a:t>. 246-249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EB7505-8639-4A2C-BF80-621A949B94E9}"/>
              </a:ext>
            </a:extLst>
          </p:cNvPr>
          <p:cNvSpPr txBox="1"/>
          <p:nvPr/>
        </p:nvSpPr>
        <p:spPr>
          <a:xfrm>
            <a:off x="5579952" y="3828749"/>
            <a:ext cx="3440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Equivalent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 Von 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Mises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 Stress (</a:t>
            </a:r>
            <a:r>
              <a:rPr lang="it-IT" sz="1600" b="1" dirty="0" err="1">
                <a:solidFill>
                  <a:prstClr val="black"/>
                </a:solidFill>
                <a:ea typeface="ヒラギノ角ゴ Pro W3" charset="-128"/>
              </a:rPr>
              <a:t>Pa</a:t>
            </a:r>
            <a:r>
              <a:rPr lang="it-IT" sz="1600" b="1" dirty="0">
                <a:solidFill>
                  <a:prstClr val="black"/>
                </a:solidFill>
                <a:ea typeface="ヒラギノ角ゴ Pro W3" charset="-128"/>
              </a:rPr>
              <a:t>)</a:t>
            </a:r>
            <a:endParaRPr lang="en-US" sz="1600" b="1" dirty="0">
              <a:solidFill>
                <a:prstClr val="black"/>
              </a:solidFill>
              <a:ea typeface="ヒラギノ角ゴ Pro W3" charset="-128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9553C4-4B69-4531-BB31-0EA94803FF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4215" y="4286168"/>
            <a:ext cx="5176148" cy="13458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9DC96C-C695-4445-B454-DD67B77F7A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8925" y="2261156"/>
            <a:ext cx="4196987" cy="969072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3" y="727134"/>
            <a:ext cx="4422704" cy="1412353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4C102B36-5CDF-4F7A-9554-2359FDDE9648}"/>
              </a:ext>
            </a:extLst>
          </p:cNvPr>
          <p:cNvCxnSpPr>
            <a:cxnSpLocks/>
          </p:cNvCxnSpPr>
          <p:nvPr/>
        </p:nvCxnSpPr>
        <p:spPr>
          <a:xfrm flipH="1" flipV="1">
            <a:off x="6736585" y="2066192"/>
            <a:ext cx="1246831" cy="1813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79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610AAA-0C6D-49DC-B6AE-BBCDC1AE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405384"/>
          </a:xfrm>
        </p:spPr>
        <p:txBody>
          <a:bodyPr/>
          <a:lstStyle/>
          <a:p>
            <a:pPr algn="l"/>
            <a:r>
              <a:rPr lang="en-US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Photons</a:t>
            </a:r>
            <a:r>
              <a:rPr lang="it-IT" sz="2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Evaluation</a:t>
            </a:r>
            <a:endParaRPr lang="en-US" sz="2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E85261-B496-4066-897D-9360B349D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9" y="3341402"/>
            <a:ext cx="3962072" cy="21578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0E9FBCB-07CB-45CE-ADF9-013973114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6" y="744013"/>
            <a:ext cx="3962072" cy="21578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8" y="895735"/>
            <a:ext cx="3645173" cy="46042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468EECF-0D85-44D1-9596-9BF6779E3E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3346" y="2833683"/>
            <a:ext cx="8473130" cy="42064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F3DA7916-5763-41DD-AD66-2777EB2AC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76544" y="1640666"/>
            <a:ext cx="2643985" cy="213820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F71C96B-6C37-4123-879B-A28AE427FBCB}"/>
              </a:ext>
            </a:extLst>
          </p:cNvPr>
          <p:cNvCxnSpPr>
            <a:cxnSpLocks/>
          </p:cNvCxnSpPr>
          <p:nvPr/>
        </p:nvCxnSpPr>
        <p:spPr>
          <a:xfrm flipH="1">
            <a:off x="2485682" y="3197165"/>
            <a:ext cx="1863029" cy="6667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B5F9D57-05CD-493F-922B-A792D1010973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657600" y="1125945"/>
            <a:ext cx="1462798" cy="465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00597D2-0BD7-4A3F-A0C6-B080D6778FC2}"/>
              </a:ext>
            </a:extLst>
          </p:cNvPr>
          <p:cNvSpPr txBox="1"/>
          <p:nvPr/>
        </p:nvSpPr>
        <p:spPr>
          <a:xfrm>
            <a:off x="4685309" y="2057762"/>
            <a:ext cx="2845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(400-700 nm)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continuous</a:t>
            </a:r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lines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7D4D59A-16D0-4656-9D42-E63A777BAB99}"/>
              </a:ext>
            </a:extLst>
          </p:cNvPr>
          <p:cNvSpPr txBox="1"/>
          <p:nvPr/>
        </p:nvSpPr>
        <p:spPr>
          <a:xfrm>
            <a:off x="4700116" y="2500171"/>
            <a:ext cx="2598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ea typeface="ヒラギノ角ゴ Pro W3" charset="-128"/>
              </a:rPr>
              <a:t>(515-585 nm) </a:t>
            </a:r>
            <a:r>
              <a:rPr lang="en-US" sz="1600" b="1" dirty="0">
                <a:solidFill>
                  <a:srgbClr val="FF0000"/>
                </a:solidFill>
                <a:ea typeface="ヒラギノ角ゴ Pro W3" charset="-128"/>
              </a:rPr>
              <a:t>dashed lines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F1503F-C4C9-421E-9FE5-9CFD60A6B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4803499" y="3961912"/>
            <a:ext cx="3962072" cy="215780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5871B1-C440-4296-A09F-261044604C58}"/>
              </a:ext>
            </a:extLst>
          </p:cNvPr>
          <p:cNvSpPr txBox="1"/>
          <p:nvPr/>
        </p:nvSpPr>
        <p:spPr>
          <a:xfrm>
            <a:off x="330449" y="5754422"/>
            <a:ext cx="3191357" cy="27699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M. Marongiu, et al., </a:t>
            </a:r>
            <a:r>
              <a:rPr lang="en-US" sz="1200" b="1" i="1" dirty="0">
                <a:solidFill>
                  <a:schemeClr val="bg1"/>
                </a:solidFill>
              </a:rPr>
              <a:t>Proceedings of IBIC 2017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E9BB9BC-6395-49EF-B581-74C12ACD96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64815" y="3465142"/>
            <a:ext cx="2447778" cy="50864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8A5FCA-66E4-459B-A2CF-1B2A562347D9}"/>
              </a:ext>
            </a:extLst>
          </p:cNvPr>
          <p:cNvSpPr txBox="1"/>
          <p:nvPr/>
        </p:nvSpPr>
        <p:spPr>
          <a:xfrm>
            <a:off x="8341156" y="3917186"/>
            <a:ext cx="68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x10</a:t>
            </a:r>
            <a:r>
              <a:rPr lang="it-IT" sz="1600" b="1" baseline="30000" dirty="0"/>
              <a:t>4</a:t>
            </a:r>
            <a:endParaRPr lang="en-US" sz="1600" b="1" baseline="30000" dirty="0"/>
          </a:p>
        </p:txBody>
      </p:sp>
    </p:spTree>
    <p:extLst>
      <p:ext uri="{BB962C8B-B14F-4D97-AF65-F5344CB8AC3E}">
        <p14:creationId xmlns:p14="http://schemas.microsoft.com/office/powerpoint/2010/main" val="2418032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7878"/>
  <p:tag name="ORIGINALWIDTH" val="1768.747"/>
  <p:tag name="LATEXADDIN" val="\documentclass{article}&#10;\usepackage{amsmath}&#10;\pagestyle{empty}&#10;\begin{document}&#10;$\frac{dI^2}{d\omega d\Omega}=\frac{e^2}{4\pi^3c\epsilon_0}\frac{\sin^2{\theta}}{\left(\frac{1}{\gamma^2}+\sin^2{\theta}\right)^2}R(\omega,\theta)$&#10;&#10;&#10;\end{document}"/>
  <p:tag name="IGUANATEXSIZE" val="20"/>
  <p:tag name="IGUANATEXCURSOR" val="244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,4859"/>
  <p:tag name="ORIGINALWIDTH" val="1352,081"/>
  <p:tag name="LATEXADDIN" val="\documentclass{article}&#10;\usepackage{amsmath}&#10;\pagestyle{empty}&#10;\begin{document}&#10;$x=2^{{Group}+({Element}-1)/6}$&#10;&#10;&#10;&#10;\end{document}"/>
  <p:tag name="IGUANATEXSIZE" val="20"/>
  <p:tag name="IGUANATEXCURSOR" val="1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 $M^{-1}$ &amp; Field of View [\SI{}{\centi\metre}]\\&#10;\hline&#10;%\SI{45}{} &amp; \SI{28}{} &amp; \SI{1}{} &amp; \SI{0.49}{} x \SI{0.37}{}\\&#10;%\hline&#10;%\SI{50}{} &amp; \SI{35}{} &amp; \SI{1.26}{} &amp; \SI{0.61}{} x \SI{0.46}{}\\&#10;%\hline&#10;\textbf{60} &amp; \SI{44}{} &amp; \textbf{2} &amp; \SI{0.98}{} x \SI{0.74}{}\\&#10;\hline&#10;\SI{70}{} &amp; \SI{50}{} &amp; \SI{2.5}{} &amp; \SI{1.21}{} x \SI{0.91}{}\\&#10;\hline&#10;\SI{75}{} &amp; \SI{56}{} &amp; \SI{2.9}{} &amp; \SI{1.42}{} x \SI{1.06}{}\\&#10;\hline&#10;\SI{80}{} &amp; \SI{63}{} &amp; \SI{3.3}{} &amp; \SI{1.58}{} x \SI{1.19}{}\\&#10;\hline&#10;\textbf{90} &amp; \SI{79}{} &amp; \textbf{3.9} &amp; \SI{1.89}{} x \SI{1.42}{}\\&#10;\hline&#10;\SI{95}{} &amp; \SI{79}{} &amp; \SI{4.1}{} &amp; \SI{1.96}{} x \SI{1.47}{}\\&#10;\hline&#10;\SI{115}{} &amp; \SI{111}{} &amp; \SI{5.54}{} &amp; \SI{2.7}{} x \SI{2.03}{}\\&#10;\hline&#10;\textbf{130} &amp; \SI{125}{} &amp; \textbf{6.37} &amp; \SI{3.11}{} x \SI{2.33}{}\\&#10;\hline&#10;\end{tabular}&#10;&#10;&#10;\end{document}"/>
  <p:tag name="IGUANATEXSIZE" val="20"/>
  <p:tag name="IGUANATEXCURSOR" val="2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0,345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$M^{-1}$ &amp; Field of View [\SI{}{\centi\metre}]\\&#10;\hline&#10;\textbf{65} &amp; \SI{31}{} &amp; \textbf{1} &amp; \SI{0.49}{} x \SI{0.37}{}\\&#10;\hline&#10;\SI{80}{} &amp; \SI{35}{} &amp; \SI{1.6}{} &amp; \SI{0.76}{} x \SI{0.57}{}\\&#10;\hline&#10;\textbf{90} &amp; \SI{39}{} &amp; \textbf{1.9} &amp; \SI{0.92}{} x \SI{0.69}{}\\&#10;\hline&#10;\SI{100}{} &amp; \SI{50}{} &amp; \SI{2.2}{} &amp; \SI{1.06}{} x \SI{0.79}{}\\&#10;\hline&#10;\SI{110}{} &amp; \SI{56}{} &amp; \SI{2.2}{} &amp; \SI{1.06}{} x \SI{0.79}{}\\&#10;\hline&#10;\SI{120}{} &amp; \SI{63}{} &amp; \SI{2.2}{} &amp; \SI{1.06}{} x \SI{0.79}{}\\&#10;\hline&#10;\SI{130}{} &amp; \SI{70}{} &amp; \SI{2.2}{} &amp; \SI{1.06}{} x \SI{0.79}{}\\&#10;\hline&#10;\end{tabular}&#10;&#10;&#10;&#10;\end{document}"/>
  <p:tag name="IGUANATEXSIZE" val="20"/>
  <p:tag name="IGUANATEXCURSOR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765,279"/>
  <p:tag name="LATEXADDIN" val="\documentclass{article}&#10;\usepackage{amsmath}&#10;\usepackage{booktabs}&#10;\usepackage{siunitx}&#10;\pagestyle{empty}&#10;\begin{document}&#10;\begin{tabular}{|l|c|c|r|}&#10;%\toprule&#10;\hline&#10;\textbf{Distance} [\SI{}{\centi\metre}] &amp;  \textbf{Resolution} [\SI{}{\micro\meter}] &amp;  \textbf{$M^{-1}$} &amp; \textbf{Field of View} [\SI{}{\centi\metre}]\\&#10;%\toprule&#10;\hline&#10;\textbf{60} &amp; \SI{31}{} &amp; \textbf{1.3} &amp; \SI{0.64}{} x \SI{0.48}{}\\&#10;\hline&#10;\SI{70}{} &amp; \SI{39}{} &amp; \SI{1.8}{} &amp; \SI{0.86}{} x \SI{0.64}{}\\&#10;\hline&#10;\SI{80}{} &amp; \SI{50}{} &amp; \SI{2.2}{} &amp; \SI{1.08}{} x \SI{0.81}{}\\&#10;\hline&#10;\textbf{90} &amp; \SI{63}{} &amp; \textbf{2.7} &amp; \SI{1.33}{} x \SI{0.99}{}\\&#10;\hline&#10;\SI{100}{} &amp; \SI{79}{} &amp; \SI{3.3}{} &amp; \SI{1.58}{} x \SI{1.19}{}\\&#10;\hline&#10;\SI{110}{} &amp; \SI{88}{} &amp; \SI{4.02}{} &amp; \SI{1.96}{} x \SI{1.47}{}\\&#10;\hline&#10;\SI{120}{} &amp; \SI{99}{} &amp; \SI{4.45}{} &amp; \SI{2.17}{} x \SI{1.63}{}\\&#10;\hline&#10;\textbf{130}&amp; \SI{111}{} &amp; \textbf{4.97} &amp; \SI{2.42}{} x \SI{1.82}{}\\&#10;\hline&#10;%\bottomrule&#10;\end{tabular}&#10;&#10;&#10;&#10;\end{document}"/>
  <p:tag name="IGUANATEXSIZE" val="20"/>
  <p:tag name="IGUANATEXCURSOR" val="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,4859"/>
  <p:tag name="ORIGINALWIDTH" val="1352,081"/>
  <p:tag name="LATEXADDIN" val="\documentclass{article}&#10;\usepackage{amsmath}&#10;\pagestyle{empty}&#10;\begin{document}&#10;$x=2^{{Group}+({Element}-1)/6}$&#10;&#10;&#10;&#10;\end{document}"/>
  <p:tag name="IGUANATEXSIZE" val="20"/>
  <p:tag name="IGUANATEXCURSOR" val="1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 $M^{-1}$ &amp; Field of View [\SI{}{\centi\metre}]\\&#10;\hline&#10;%\SI{45}{} &amp; \SI{28}{} &amp; \SI{1}{} &amp; \SI{0.49}{} x \SI{0.37}{}\\&#10;%\hline&#10;%\SI{50}{} &amp; \SI{35}{} &amp; \SI{1.26}{} &amp; \SI{0.61}{} x \SI{0.46}{}\\&#10;%\hline&#10;\textbf{60} &amp; \SI{44}{} &amp; \textbf{2} &amp; \SI{0.98}{} x \SI{0.74}{}\\&#10;\hline&#10;\SI{70}{} &amp; \SI{50}{} &amp; \SI{2.5}{} &amp; \SI{1.21}{} x \SI{0.91}{}\\&#10;\hline&#10;\SI{75}{} &amp; \SI{56}{} &amp; \SI{2.9}{} &amp; \SI{1.42}{} x \SI{1.06}{}\\&#10;\hline&#10;\SI{80}{} &amp; \SI{63}{} &amp; \SI{3.3}{} &amp; \SI{1.58}{} x \SI{1.19}{}\\&#10;\hline&#10;\textbf{90} &amp; \SI{79}{} &amp; \textbf{3.9} &amp; \SI{1.89}{} x \SI{1.42}{}\\&#10;\hline&#10;\SI{95}{} &amp; \SI{79}{} &amp; \SI{4.1}{} &amp; \SI{1.96}{} x \SI{1.47}{}\\&#10;\hline&#10;\SI{115}{} &amp; \SI{111}{} &amp; \SI{5.54}{} &amp; \SI{2.7}{} x \SI{2.03}{}\\&#10;\hline&#10;\textbf{130} &amp; \SI{125}{} &amp; \textbf{6.37} &amp; \SI{3.11}{} x \SI{2.33}{}\\&#10;\hline&#10;\end{tabular}&#10;&#10;&#10;\end{document}"/>
  <p:tag name="IGUANATEXSIZE" val="20"/>
  <p:tag name="IGUANATEXCURSOR" val="2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0,345"/>
  <p:tag name="ORIGINALWIDTH" val="3490,813"/>
  <p:tag name="LATEXADDIN" val="\documentclass{article}&#10;\usepackage{amsmath}&#10;\usepackage{siunitx}&#10;\pagestyle{empty}&#10;\begin{document}&#10;\begin{tabular}{|l|c|c|r|}&#10;\hline&#10;Distance [\SI{}{\centi\metre}] &amp;  Resolution [\SI{}{\micro\meter}] &amp; $M^{-1}$ &amp; Field of View [\SI{}{\centi\metre}]\\&#10;\hline&#10;\textbf{65} &amp; \SI{31}{} &amp; \textbf{1} &amp; \SI{0.49}{} x \SI{0.37}{}\\&#10;\hline&#10;\SI{80}{} &amp; \SI{35}{} &amp; \SI{1.6}{} &amp; \SI{0.76}{} x \SI{0.57}{}\\&#10;\hline&#10;\textbf{90} &amp; \SI{39}{} &amp; \textbf{1.9} &amp; \SI{0.92}{} x \SI{0.69}{}\\&#10;\hline&#10;\SI{100}{} &amp; \SI{50}{} &amp; \SI{2.2}{} &amp; \SI{1.06}{} x \SI{0.79}{}\\&#10;\hline&#10;\SI{110}{} &amp; \SI{56}{} &amp; \SI{2.2}{} &amp; \SI{1.06}{} x \SI{0.79}{}\\&#10;\hline&#10;\SI{120}{} &amp; \SI{63}{} &amp; \SI{2.2}{} &amp; \SI{1.06}{} x \SI{0.79}{}\\&#10;\hline&#10;\SI{130}{} &amp; \SI{70}{} &amp; \SI{2.2}{} &amp; \SI{1.06}{} x \SI{0.79}{}\\&#10;\hline&#10;\end{tabular}&#10;&#10;&#10;&#10;\end{document}"/>
  <p:tag name="IGUANATEXSIZE" val="20"/>
  <p:tag name="IGUANATEXCURSOR" val="2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4,826"/>
  <p:tag name="ORIGINALWIDTH" val="3765,279"/>
  <p:tag name="LATEXADDIN" val="\documentclass{article}&#10;\usepackage{amsmath}&#10;\usepackage{booktabs}&#10;\usepackage{siunitx}&#10;\pagestyle{empty}&#10;\begin{document}&#10;\begin{tabular}{|l|c|c|r|}&#10;%\toprule&#10;\hline&#10;\textbf{Distance} [\SI{}{\centi\metre}] &amp;  \textbf{Resolution} [\SI{}{\micro\meter}] &amp;  \textbf{$M^{-1}$} &amp; \textbf{Field of View} [\SI{}{\centi\metre}]\\&#10;%\toprule&#10;\hline&#10;\textbf{60} &amp; \SI{31}{} &amp; \textbf{1.3} &amp; \SI{0.64}{} x \SI{0.48}{}\\&#10;\hline&#10;\SI{70}{} &amp; \SI{39}{} &amp; \SI{1.8}{} &amp; \SI{0.86}{} x \SI{0.64}{}\\&#10;\hline&#10;\SI{80}{} &amp; \SI{50}{} &amp; \SI{2.2}{} &amp; \SI{1.08}{} x \SI{0.81}{}\\&#10;\hline&#10;\textbf{90} &amp; \SI{63}{} &amp; \textbf{2.7} &amp; \SI{1.33}{} x \SI{0.99}{}\\&#10;\hline&#10;\SI{100}{} &amp; \SI{79}{} &amp; \SI{3.3}{} &amp; \SI{1.58}{} x \SI{1.19}{}\\&#10;\hline&#10;\SI{110}{} &amp; \SI{88}{} &amp; \SI{4.02}{} &amp; \SI{1.96}{} x \SI{1.47}{}\\&#10;\hline&#10;\SI{120}{} &amp; \SI{99}{} &amp; \SI{4.45}{} &amp; \SI{2.17}{} x \SI{1.63}{}\\&#10;\hline&#10;\textbf{130}&amp; \SI{111}{} &amp; \textbf{4.97} &amp; \SI{2.42}{} x \SI{1.82}{}\\&#10;\hline&#10;%\bottomrule&#10;\end{tabular}&#10;&#10;&#10;&#10;\end{document}"/>
  <p:tag name="IGUANATEXSIZE" val="20"/>
  <p:tag name="IGUANATEXCURSOR" val="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8,6914"/>
  <p:tag name="ORIGINALWIDTH" val="4584,177"/>
  <p:tag name="LATEXADDIN" val="\documentclass{article}&#10;\usepackage{amsmath}&#10;\usepackage{siunitx}&#10;\usepackage{color}&#10;\pagestyle{empty}&#10;\begin{document}&#10;\begin{tabular}{|l |c |c |r|}&#10;\hline&#10;\textbf{Camera Model} &amp;  \textbf{R (\SI{}{\micro\meter})} &amp; \textbf{Sensor size (\SI{}{px})} &amp; \textbf{Field of View (\SI{}{mm})}  \\&#10;\hline&#10;\textcolor{red}{Basler Scout A640-70gm} &amp; 7.4 &amp; 659x494 &amp; 5x4 \\&#10;\hline&#10;Hamamatsu Orca-flash4 &amp; 6.5 &amp;  2048x2048 &amp;  13x13 \\&#10;\hline&#10;\end{tabular}&#10;&#10;&#10;&#10;\end{document}"/>
  <p:tag name="IGUANATEXSIZE" val="20"/>
  <p:tag name="IGUANATEXCURSOR" val="3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7878"/>
  <p:tag name="ORIGINALWIDTH" val="910.6271"/>
  <p:tag name="LATEXADDIN" val="\documentclass{article}&#10;\usepackage{amsmath}&#10;\pagestyle{empty}&#10;\begin{document}&#10;&#10;$\frac{d^2I}{d\omega d\Omega}\propto\frac{\theta^2}{\left(\theta^2+\frac{1}{\gamma^2}\right)^2}$&#10;&#10;&#10;\end{document}"/>
  <p:tag name="IGUANATEXSIZE" val="20"/>
  <p:tag name="IGUANATEXCURSOR" val="117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0,345"/>
  <p:tag name="ORIGINALWIDTH" val="2810,649"/>
  <p:tag name="LATEXADDIN" val="\documentclass{article}&#10;\usepackage{amsmath}&#10;\usepackage{siunitx}&#10;\usepackage{color}&#10;\pagestyle{empty}&#10;\begin{document}&#10;\begin{tabular}{|l |c | r|}&#10;\hline&#10;Beam dimension &amp; $\Delta T^+$ Al &amp; $\Delta T^+$ Si \\&#10;\hline&#10;$\sigma_x=$\SI{298}{\micro\meter}$\quad\sigma_y=$\SI{298}{\micro\meter} &amp; \SI{3}{\kelvin} &amp; \SI{4}{\kelvin}\\&#10;\hline&#10;$\sigma_x=$\SI{251}{\micro\meter}$\quad\sigma_y=$\SI{252}{\micro\meter} &amp; \SI{5}{\kelvin} &amp; \SI{6}{\kelvin}\\&#10;\hline&#10;$\sigma_x=$\SI{211}{\micro\meter}$\quad\sigma_y=$\SI{213}{\micro\meter} &amp; \SI{6}{\kelvin} &amp; \SI{8}{\kelvin}\\&#10;\hline&#10;$\sigma_x=$\SI{184}{\micro\meter}$\quad\sigma_y=$\SI{184}{\micro\meter} &amp; \SI{9}{\kelvin} &amp; \SI{11}{\kelvin}\\&#10;\hline&#10;\textcolor{red}{$\sigma_x=$ \SI{48}{\micro\meter} \quad $\sigma_y=$ \SI{109}{\micro\meter}} &amp; \textcolor{red}{$57$ K} &amp; \textcolor{red}{$71$ K}\\&#10;\hline&#10;$\sigma_x=$\SI{241}{\micro\meter}$\quad\sigma_y=$\SI{27}{\micro\meter} &amp; \SI{43}{\kelvin} &amp; \SI{55}{\kelvin}\\&#10;\hline&#10;$\sigma_x=$\SI{106}{\micro\meter}$\quad\sigma_y=$\SI{70}{\micro\meter} &amp; \SI{38}{\kelvin} &amp; \SI{50}{\kelvin}\\&#10;\hline&#10;\end{tabular}&#10;&#10;&#10;&#10;\end{document}"/>
  <p:tag name="IGUANATEXSIZE" val="20"/>
  <p:tag name="IGUANATEXCURSOR" val="7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232"/>
  <p:tag name="ORIGINALWIDTH" val="1121.406"/>
  <p:tag name="LATEXADDIN" val="\documentclass{article}&#10;\usepackage{amsmath}&#10;\pagestyle{empty}&#10;\begin{document}&#10;&#10;$V=\frac{I_{max}-I_{min}}{I_{max}+I_{min}}\geq 0.1$&#10;&#10;&#10;\end{document}"/>
  <p:tag name="IGUANATEXSIZE" val="20"/>
  <p:tag name="IGUANATEXCURSOR" val="107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86,7267"/>
  <p:tag name="LATEXADDIN" val="\documentclass{article}&#10;\usepackage{amsmath}&#10;\pagestyle{empty}&#10;\begin{document}&#10;$2/\gamma$&#10;&#10;&#10;&#10;\end{document}"/>
  <p:tag name="IGUANATEXSIZE" val="20"/>
  <p:tag name="IGUANATEXCURSOR" val="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,23811"/>
  <p:tag name="ORIGINALWIDTH" val="226,4716"/>
  <p:tag name="LATEXADDIN" val="\documentclass{article}&#10;\usepackage{amsmath}&#10;\pagestyle{empty}&#10;\begin{document}&#10;$\propto \sigma'$&#10;&#10;&#10;&#10;\end{document}"/>
  <p:tag name="IGUANATEXSIZE" val="20"/>
  <p:tag name="IGUANATEXCURSOR" val="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,73866"/>
  <p:tag name="ORIGINALWIDTH" val="323,9595"/>
  <p:tag name="LATEXADDIN" val="\documentclass{article}&#10;\usepackage{amsmath}&#10;\pagestyle{empty}&#10;\begin{document}&#10;$\propto \Delta E$&#10;&#10;&#10;&#10;\end{document}"/>
  <p:tag name="IGUANATEXSIZE" val="20"/>
  <p:tag name="IGUANATEXCURSOR" val="9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735"/>
  <p:tag name="ORIGINALWIDTH" val="1716.24"/>
  <p:tag name="LATEXADDIN" val="\documentclass{article}&#10;\usepackage{amsmath}&#10;\usepackage{color}&#10;\pagestyle{empty}&#10;\begin{document}&#10;$I\propto\frac{\sqrt{\pi}\textcolor{red}{\mu}}{\textcolor{green}{\nu}}\Re{[\textcolor{cyan}{\Phi}(\textcolor{blue}{z})\left(\frac{1}{2}+\textcolor{red}{\mu}\textcolor{green}{\nu} \textcolor{blue}{z}\right)]-\textcolor{red}{\mu}^2}$&#10;&#10;\end{document}"/>
  <p:tag name="IGUANATEXSIZE" val="20"/>
  <p:tag name="IGUANATEXCURSOR" val="174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.3365"/>
  <p:tag name="ORIGINALWIDTH" val="1772.497"/>
  <p:tag name="LATEXADDIN" val="\documentclass{article}&#10;\usepackage{amsmath}&#10;\usepackage{siunitx}&#10;\usepackage{color}&#10;\DeclareMathOperator\erf{erf}&#10;\pagestyle{empty}&#10;\begin{document}&#10;\begin{align}&#10;\textcolor{red}{\mu}&amp;=\frac{1}{\sqrt{2}\sigma'} \qquad \textcolor{cyan}{\Phi}(\textcolor{blue}{z})=\frac{1-\erf{(\textcolor{blue}{z})}}{\exp{[-\textcolor{blue}{z}^2]}} \nonumber \\&#10; \textcolor{blue}{z}&amp;=\textcolor{red}{\mu}(\textcolor{green}{\nu}+i\theta) \qquad \textcolor{green}{\nu}=\frac{1}{\gamma} \nonumber&#10;\end{align}&#10;\end{document}"/>
  <p:tag name="IGUANATEXSIZE" val="20"/>
  <p:tag name="IGUANATEXCURSOR" val="241"/>
  <p:tag name="TRANSPARENCY" val="Vero"/>
  <p:tag name="FILENAME" val=""/>
  <p:tag name="LATEXENGINEID" val="1"/>
  <p:tag name="TEMPFOLDER" val="C:\Users\marongiu\Documents\Modelli di Office personalizzati\"/>
  <p:tag name="LATEXFORMHEIGHT" val="306.75"/>
  <p:tag name="LATEXFORMWIDTH" val="384"/>
  <p:tag name="LATEXFORMWRAP" val="Vero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9.6032"/>
  <p:tag name="ORIGINALWIDTH" val="3321.464"/>
  <p:tag name="LATEXADDIN" val="\documentclass{article}&#10;\usepackage{amsmath}&#10;\usepackage{siunitx}&#10;\usepackage{color}&#10;\usepackage{booktabs}&#10;\pagestyle{empty}&#10;\begin{document}&#10;\begin{tabular}{r r r r}&#10;\toprule&#10;&amp; \textcolor{red}{Nominal} &amp; \textcolor{red}{Single Shot} &amp; \textcolor{red}{1s Integration} \\&#10;\midrule&#10;\textcolor{red}{$E$  (\SI{}{MeV})} &amp; 110.82 (0.07) &amp; 105.35 (2.04) &amp; 108.33 (1.53) \\&#10;\textcolor{red}{$\sigma'_x$ (\SI{}{mrad})} &amp; 0.52 (0.03) &amp; 0.72 (0.21) &amp; 0.75 (0.09) \\&#10;\textcolor{red}{$\sigma'_y$ (\SI{}{mrad})} &amp; 0.66 (0.02) &amp; 0.74 (0.17) &amp; 0.77 (0.08)\\&#10;\bottomrule&#10;&#10;&#10;&#10;\end{tabular}&#10;\end{document}"/>
  <p:tag name="IGUANATEXSIZE" val="20"/>
  <p:tag name="IGUANATEXCURSOR" val="537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9.6032"/>
  <p:tag name="ORIGINALWIDTH" val="3259.205"/>
  <p:tag name="LATEXADDIN" val="\documentclass{article}&#10;\usepackage{amsmath}&#10;\usepackage{siunitx}&#10;\usepackage{color}&#10;\usepackage{booktabs}&#10;\pagestyle{empty}&#10;\begin{document}&#10;\begin{tabular}{r r r r}&#10;\toprule&#10;&amp; \textcolor{red}{Nominal} &amp; \textcolor{red}{Single Shot} &amp; \textcolor{red}{1s Integration} \\&#10;\midrule&#10;\textcolor{red}{$E$  (\SI{}{MeV})} &amp; 123.1 (0.04) &amp; 122.13 (2.04) &amp; 123.66 (1.02) \\&#10;\textcolor{red}{$\sigma'_x$ (\SI{}{mrad})} &amp; 1.3 (0.09) &amp; 1.4 (0.1) &amp; 1.3 (0.05) \\&#10;\textcolor{red}{$\sigma'_y$ (\SI{}{mrad})} &amp; 1.2 (0.09) &amp; 1.3 (0.1) &amp; 1.2 (0.04)\\&#10;\bottomrule&#10;&#10;&#10;&#10;\end{tabular}&#10;\end{document}"/>
  <p:tag name="IGUANATEXSIZE" val="20"/>
  <p:tag name="IGUANATEXCURSOR" val="413"/>
  <p:tag name="TRANSPARENCY" val="Vero"/>
  <p:tag name="FILENAME" val=""/>
  <p:tag name="LATEXENGINEID" val="1"/>
  <p:tag name="TEMPFOLDER" val="C:\Users\Windows\Documents\Powerpoint\"/>
  <p:tag name="LATEXFORMHEIGHT" val="312"/>
  <p:tag name="LATEXFORMWIDTH" val="384"/>
  <p:tag name="LATEXFORMWRAP" val="Vero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2620.115"/>
  <p:tag name="LATEXADDIN" val="\documentclass{article}&#10;\usepackage{amsmath}&#10;\pagestyle{empty}&#10;\begin{document}&#10;$E_{h,v}=\frac{e^2}{4\pi^3\epsilon_0c}\left[\frac{2\pi}{\gamma\lambda}K_1\left(\frac{2\pi}{\gamma\lambda}r\right)-\frac{J_0\left(\frac{2\pi}{\lambda}r\right)}{r}\right]\left\{ \begin{array}{lr}&#10;\cos(\phi)&amp;\\ \sin(\phi) &amp; \end{array} \right. $&#10;&#10;&#10;&#10;\end{document}"/>
  <p:tag name="IGUANATEXSIZE" val="20"/>
  <p:tag name="IGUANATEXCURSOR" val="320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.5312"/>
  <p:tag name="ORIGINALWIDTH" val="2741.633"/>
  <p:tag name="LATEXADDIN" val="\documentclass{article}&#10;\usepackage{amsmath}&#10;\pagestyle{empty}&#10;\begin{document}&#10;$r=\sqrt{(x-x_0)^2+(y-y_0)^2}  \qquad&#10;\phi=\arctan\left(\frac{y-y_0}{x-x_0}\right)$&#10;&#10;&#10;&#10;\end{document}"/>
  <p:tag name="IGUANATEXSIZE" val="20"/>
  <p:tag name="IGUANATEXCURSOR" val="122"/>
  <p:tag name="TRANSPARENCY" val="Vero"/>
  <p:tag name="FILENAME" val=""/>
  <p:tag name="LATEXENGINEID" val="1"/>
  <p:tag name="TEMPFOLDER" val="C:\Users\marongiu\Documents\Modelli di Office personalizzati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864"/>
  <p:tag name="ORIGINALWIDTH" val="4892,388"/>
  <p:tag name="LATEXADDIN" val="\documentclass{article}&#10;\usepackage{amsmath}&#10;\usepackage{siunitx}&#10;\pagestyle{empty}&#10;\begin{document}&#10;\begin{tabular}{|l|c|c|r|}&#10;\hline&#10;\textbf{$\#$ Bunches} &amp;  \textbf{Max. Temp. [\SI{}{K}]} &amp;  \textbf{Alternate Stress [\SI{}{MPa}]} &amp; \textbf{$\#$ Cycles to failure}\\&#10;\hline&#10;32 &amp; 344.4 &amp; 30.2 &amp; 610 \\&#10;\hline&#10;16 &amp; 320.2 &amp; 15.2 &amp; $\infty$ \\&#10;\hline&#10;8 &amp; 307.7 &amp; n.a. &amp; $\infty$ \\&#10;\hline&#10;4 &amp; 301.4 &amp; n.a. &amp; $\infty$ \\&#10;\hline&#10;2 &amp; 298.3 &amp; n.a. &amp; $\infty$ \\&#10;\hline&#10;1&amp; 296.7 &amp; n.a. &amp; $\infty$ \\&#10;\hline&#10;\end{tabular}&#10;&#10;&#10;&#10;\end{document}"/>
  <p:tag name="IGUANATEXSIZE" val="20"/>
  <p:tag name="IGUANATEXCURSOR" val="29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5.527"/>
  <p:tag name="ORIGINALWIDTH" val="1871.766"/>
  <p:tag name="LATEXADDIN" val="\documentclass{article}&#10;\usepackage{amsmath}&#10;\usepackage{siunitx}&#10;\usepackage{color}&#10;\usepackage{booktabs}&#10;\pagestyle{empty}&#10;\begin{document}&#10;\begin{tabular}{l r}&#10;\toprule&#10;&amp; \textcolor{red}{Beam Parameters} \\&#10;\midrule&#10;\textcolor{red}{$E$ (\SI{}{MeV})} &amp;  123  \\&#10;\textcolor{red}{$\Delta E/ E$ ($\%$)} &amp;  0.06 \\&#10;\textcolor{red}{$Q$ (\SI{}{pC})} &amp;  120  \\&#10;\textcolor{red}{$\sigma_x$ (\SI{}{\micro\meter})} &amp;  278  \\&#10;\textcolor{red}{$\sigma_y$ (\SI{}{\micro\meter})} &amp;  115  \\&#10;\textcolor{red}{$\sigma_z$ (\SI{}{ps})} &amp;  1  \\&#10;\textcolor{red}{$\sigma'_x$ (\SI{}{mrad})} &amp;  1.3  \\&#10;\textcolor{red}{$\sigma'_y$ (\SI{}{mrad})} &amp;  1.2  \\&#10;\textcolor{red}{$\epsilon_x$ (\SI{}{\micro\meter})} &amp;  4.99  \\&#10;\textcolor{red}{$\epsilon_y$ (\SI{}{\micro\meter})} &amp;  3.27  \\&#10;\bottomrule&#10;&#10;&#10;&#10;\end{tabular}&#10;\end{document}"/>
  <p:tag name="IGUANATEXSIZE" val="20"/>
  <p:tag name="IGUANATEXCURSOR" val="259"/>
  <p:tag name="TRANSPARENCY" val="Vero"/>
  <p:tag name="FILENAME" val=""/>
  <p:tag name="LATEXENGINEID" val="0"/>
  <p:tag name="TEMPFOLDER" val="C:\Users\marongiu\Documents\Modelli di Office personalizzati\"/>
  <p:tag name="LATEXFORMHEIGHT" val="813"/>
  <p:tag name="LATEXFORMWIDTH" val="651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3,1721"/>
  <p:tag name="ORIGINALWIDTH" val="3166,854"/>
  <p:tag name="LATEXADDIN" val="\documentclass{article}&#10;\usepackage{amsmath}&#10;\usepackage{siunitx}&#10;\pagestyle{empty}&#10;\begin{document}&#10;\begin{tabular}{|l|c|r|}&#10;\hline&#10;&amp;  \textbf{Al} &amp;  \textbf{Si} \\&#10;\hline&#10;\textbf{Alternative Stress [\SI{}{MPa}]}  &amp; 30.2 &amp; 7.74 \\&#10;\hline&#10;\textbf{$\#$ Cycles to failure} &amp; 610 &amp; $\infty$ \\&#10;\hline&#10;\textbf{Cumulative fatigue damage after 1h} &amp; 0.59&amp; 0 \\&#10;\hline&#10;\end{tabular}&#10;&#10;&#10;&#10;\end{document}"/>
  <p:tag name="IGUANATEXSIZE" val="20"/>
  <p:tag name="IGUANATEXCURSOR" val="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864"/>
  <p:tag name="ORIGINALWIDTH" val="4011,249"/>
  <p:tag name="LATEXADDIN" val="\documentclass{article}&#10;\usepackage{amsmath}&#10;\usepackage{siunitx}&#10;\pagestyle{empty}&#10;\begin{document}&#10;\begin{tabular}{|l|c|r|}&#10;\hline&#10;&amp;  \textbf{Al} &amp;  \textbf{Si} \\&#10;\hline&#10;\textbf{Young's Modulus [\SI{}{GPa}]}  &amp; 69 &amp; 150 \\&#10;\hline&#10;\textbf{Poisson} &amp; 0.33 &amp; 0.17 \\&#10;\hline&#10;\textbf{Density [\SI{}{kg*m^{-3}}]} &amp; 2700 &amp; 2330 \\&#10;\hline&#10;\textbf{Coeff. Thermal Expansion [\SI{}{K^{-1}}]} &amp; \SI{23e-6}{} &amp; \SI{2.5e-6}{} \\&#10;\hline&#10;\textbf{Thermal Conductibility [\SI{}{W*m^{-1}*K^{-1}}]} &amp; 209 &amp; 14.5 \\&#10;\hline&#10;\textbf{Specific Heat Capacity [\SI{}{J*\kilo\gram^{-1}*K^{-1}}]} &amp; 890 &amp; 700 \\&#10;\hline&#10;\end{tabular}&#10;&#10;&#10;&#10;\end{document}"/>
  <p:tag name="IGUANATEXSIZE" val="20"/>
  <p:tag name="IGUANATEXCURSOR" val="5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1791,526"/>
  <p:tag name="LATEXADDIN" val="\documentclass{article}&#10;\usepackage{amsmath}&#10;\pagestyle{empty}&#10;\begin{document}&#10;$n_g(\omega_1,\omega_2)=\frac{Q}{e}\frac{\alpha\ln(4\gamma^2-1)}{\pi}\ln\left(\frac{\omega_2}{\omega_1}\right)$&#10;&#10;&#10;&#10;\end{document}"/>
  <p:tag name="IGUANATEXSIZE" val="20"/>
  <p:tag name="IGUANATEXCURSOR" val="1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,222"/>
  <p:tag name="ORIGINALWIDTH" val="4057,743"/>
  <p:tag name="LATEXADDIN" val="\documentclass{article}&#10;\usepackage{amsmath}&#10;\pagestyle{empty}&#10;\begin{document}&#10;$n_c(Q,\theta,\lambda_1,\lambda_2)=\frac{\alpha\ln(4\gamma^2-1)}{\pi}\frac{Q}{e}\ln\left(\frac{\lambda_2}{\lambda_1}\right)\left[\ln\left(1+4\gamma^2\tan^2\frac{\theta}{2}\right)+\frac{\cos\theta}{1+\gamma^2\sin^2\theta}-1\right]$&#10;&#10;&#10;&#10;\end{document}"/>
  <p:tag name="IGUANATEXSIZE" val="20"/>
  <p:tag name="IGUANATEXCURSOR" val="2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01,087"/>
  <p:tag name="LATEXADDIN" val="\documentclass{article}&#10;\usepackage{amsmath}&#10;\pagestyle{empty}&#10;\begin{document}&#10;$R_{Al}\approx 0.9 \qquad R_{Si}\approx 0.4$&#10;&#10;&#10;&#10;\end{document}"/>
  <p:tag name="IGUANATEXSIZE" val="20"/>
  <p:tag name="IGUANATEXCURSOR" val="1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3,4758"/>
  <p:tag name="ORIGINALWIDTH" val="942,6321"/>
  <p:tag name="LATEXADDIN" val="\documentclass{article}&#10;\usepackage{amsmath}&#10;\pagestyle{empty}&#10;\begin{document}&#10;$n_{pixel}=n_c\frac{\Delta_x\Delta_y}{2\pi\sigma_x\sigma_y}$&#10;&#10;&#10;&#10;\end{document}"/>
  <p:tag name="IGUANATEXSIZE" val="20"/>
  <p:tag name="IGUANATEXCURSOR" val="89"/>
</p:tagLst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22883</TotalTime>
  <Words>775</Words>
  <Application>Microsoft Office PowerPoint</Application>
  <PresentationFormat>Presentazione su schermo (4:3)</PresentationFormat>
  <Paragraphs>186</Paragraphs>
  <Slides>19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Constantia</vt:lpstr>
      <vt:lpstr>Helvetica</vt:lpstr>
      <vt:lpstr>Wingdings</vt:lpstr>
      <vt:lpstr>ヒラギノ角ゴ Pro W3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Photons Evaluation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 Marongiu</dc:creator>
  <cp:lastModifiedBy>Marco Marongiu</cp:lastModifiedBy>
  <cp:revision>826</cp:revision>
  <dcterms:created xsi:type="dcterms:W3CDTF">2014-04-24T13:53:56Z</dcterms:created>
  <dcterms:modified xsi:type="dcterms:W3CDTF">2018-06-05T09:02:14Z</dcterms:modified>
</cp:coreProperties>
</file>