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798" r:id="rId2"/>
    <p:sldId id="799" r:id="rId3"/>
    <p:sldId id="800" r:id="rId4"/>
    <p:sldId id="816" r:id="rId5"/>
    <p:sldId id="797" r:id="rId6"/>
    <p:sldId id="814" r:id="rId7"/>
    <p:sldId id="796" r:id="rId8"/>
    <p:sldId id="815" r:id="rId9"/>
    <p:sldId id="801" r:id="rId10"/>
    <p:sldId id="802" r:id="rId11"/>
    <p:sldId id="807" r:id="rId12"/>
    <p:sldId id="804" r:id="rId13"/>
    <p:sldId id="809" r:id="rId14"/>
    <p:sldId id="808" r:id="rId15"/>
    <p:sldId id="805" r:id="rId16"/>
    <p:sldId id="811" r:id="rId17"/>
    <p:sldId id="810" r:id="rId18"/>
    <p:sldId id="812" r:id="rId19"/>
    <p:sldId id="813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BF"/>
    <a:srgbClr val="FF7F80"/>
    <a:srgbClr val="FF7F00"/>
    <a:srgbClr val="FFB400"/>
    <a:srgbClr val="00C800"/>
    <a:srgbClr val="7FB4FF"/>
    <a:srgbClr val="BF80FF"/>
    <a:srgbClr val="8CB4FF"/>
    <a:srgbClr val="B48CFF"/>
    <a:srgbClr val="A0A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47" autoAdjust="0"/>
    <p:restoredTop sz="88647" autoAdjust="0"/>
  </p:normalViewPr>
  <p:slideViewPr>
    <p:cSldViewPr showGuides="1">
      <p:cViewPr varScale="1">
        <p:scale>
          <a:sx n="95" d="100"/>
          <a:sy n="95" d="100"/>
        </p:scale>
        <p:origin x="-1136" y="-112"/>
      </p:cViewPr>
      <p:guideLst>
        <p:guide orient="horz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charset="0"/>
              </a:defRPr>
            </a:lvl1pPr>
          </a:lstStyle>
          <a:p>
            <a:pPr>
              <a:defRPr/>
            </a:pPr>
            <a:fld id="{B4154D8B-C57C-D342-9024-AEE6C3E718C3}" type="datetime1">
              <a:rPr lang="en-US"/>
              <a:pPr>
                <a:defRPr/>
              </a:pPr>
              <a:t>09/03/18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charset="0"/>
              </a:defRPr>
            </a:lvl1pPr>
          </a:lstStyle>
          <a:p>
            <a:pPr>
              <a:defRPr/>
            </a:pPr>
            <a:fld id="{A2B731F0-4096-114B-BB0D-1C4D507EB1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551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/>
              </a:defRPr>
            </a:lvl1pPr>
          </a:lstStyle>
          <a:p>
            <a:pPr>
              <a:defRPr/>
            </a:pPr>
            <a:fld id="{8F5EBAF8-FD09-2A40-8766-896CB4F21C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500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ＭＳ Ｐゴシック" pitchFamily="11" charset="-128"/>
        <a:cs typeface="ＭＳ Ｐゴシック" pitchFamily="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5EBAF8-FD09-2A40-8766-896CB4F21CE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88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01286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472480"/>
          </a:xfrm>
        </p:spPr>
        <p:txBody>
          <a:bodyPr anchor="ctr" anchorCtr="1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415FA-E08B-584E-A35D-DA1B4812E030}" type="slidenum">
              <a:rPr lang="en-US"/>
              <a:pPr>
                <a:defRPr/>
              </a:pPr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41831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66800"/>
            <a:ext cx="7772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587494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1">
                    <a:lumMod val="50000"/>
                  </a:schemeClr>
                </a:solidFill>
                <a:latin typeface="Helvetica" charset="0"/>
              </a:defRPr>
            </a:lvl1pPr>
          </a:lstStyle>
          <a:p>
            <a:pPr>
              <a:defRPr/>
            </a:pPr>
            <a:fld id="{BD9701FC-0E0A-EF40-948A-377D169B81D3}" type="slidenum">
              <a:rPr lang="en-US"/>
              <a:pPr>
                <a:defRPr/>
              </a:pPr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6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Helvetica"/>
          <a:ea typeface="ＭＳ Ｐゴシック" pitchFamily="11" charset="-128"/>
          <a:cs typeface="ＭＳ Ｐゴシック" pitchFamily="1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Helvetica" pitchFamily="-128" charset="0"/>
          <a:ea typeface="ＭＳ Ｐゴシック" pitchFamily="11" charset="-128"/>
          <a:cs typeface="ＭＳ Ｐゴシック" pitchFamily="1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Helvetica" pitchFamily="-128" charset="0"/>
          <a:ea typeface="ＭＳ Ｐゴシック" pitchFamily="11" charset="-128"/>
          <a:cs typeface="ＭＳ Ｐゴシック" pitchFamily="1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Helvetica" pitchFamily="-128" charset="0"/>
          <a:ea typeface="ＭＳ Ｐゴシック" pitchFamily="11" charset="-128"/>
          <a:cs typeface="ＭＳ Ｐゴシック" pitchFamily="1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Helvetica" pitchFamily="-128" charset="0"/>
          <a:ea typeface="ＭＳ Ｐゴシック" pitchFamily="11" charset="-128"/>
          <a:cs typeface="ＭＳ Ｐゴシック" pitchFamily="1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Helvetica"/>
          <a:ea typeface="ＭＳ Ｐゴシック" pitchFamily="11" charset="-128"/>
          <a:cs typeface="ＭＳ Ｐゴシック" pitchFamily="1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Helvetica"/>
          <a:ea typeface="ＭＳ Ｐゴシック" pitchFamily="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Helvetica"/>
          <a:ea typeface="ＭＳ Ｐゴシック" pitchFamily="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Helvetica"/>
          <a:ea typeface="ＭＳ Ｐゴシック" pitchFamily="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Helvetica"/>
          <a:ea typeface="ＭＳ Ｐゴシック" pitchFamily="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pitchFamily="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pitchFamily="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pitchFamily="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472480"/>
          </a:xfrm>
        </p:spPr>
        <p:txBody>
          <a:bodyPr/>
          <a:lstStyle/>
          <a:p>
            <a:r>
              <a:rPr lang="en-US" dirty="0" smtClean="0">
                <a:cs typeface="Helvetica"/>
              </a:rPr>
              <a:t>General information (Part A)</a:t>
            </a:r>
            <a:endParaRPr lang="en-US" dirty="0">
              <a:cs typeface="Helvetic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3C1E5-DFCF-40A5-A4DD-BCF682A0BA9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841936"/>
            <a:ext cx="8064896" cy="4670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</a:pPr>
            <a:r>
              <a:rPr lang="en-US" b="1" dirty="0" smtClean="0">
                <a:latin typeface="Helvetica"/>
                <a:cs typeface="Helvetica"/>
              </a:rPr>
              <a:t>Title: </a:t>
            </a:r>
          </a:p>
          <a:p>
            <a:pPr marL="342900" indent="-342900">
              <a:spcBef>
                <a:spcPts val="900"/>
              </a:spcBef>
              <a:buFont typeface="Arial"/>
              <a:buChar char="•"/>
            </a:pPr>
            <a:r>
              <a:rPr lang="en-US" b="1" dirty="0" smtClean="0">
                <a:latin typeface="Helvetica"/>
                <a:cs typeface="Helvetica"/>
              </a:rPr>
              <a:t>Development of innovative high-performance calorimeters and photon veto detectors for the KLEVER project (2017E5FAMM)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latin typeface="Helvetica"/>
                <a:cs typeface="Helvetica"/>
              </a:rPr>
              <a:t>ERC classification: </a:t>
            </a:r>
          </a:p>
          <a:p>
            <a:pPr marL="342900" indent="-342900">
              <a:spcBef>
                <a:spcPts val="9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Main: PE</a:t>
            </a:r>
          </a:p>
          <a:p>
            <a:pPr marL="342900" indent="-342900">
              <a:spcBef>
                <a:spcPts val="9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Subfield: PE2_2, Particle physics. Others?</a:t>
            </a:r>
            <a:endParaRPr lang="en-US" dirty="0">
              <a:latin typeface="Helvetica"/>
              <a:cs typeface="Helvetica"/>
            </a:endParaRPr>
          </a:p>
          <a:p>
            <a:pPr>
              <a:spcBef>
                <a:spcPts val="1200"/>
              </a:spcBef>
            </a:pPr>
            <a:r>
              <a:rPr lang="en-US" b="1" dirty="0" smtClean="0">
                <a:latin typeface="Helvetica"/>
                <a:cs typeface="Helvetica"/>
              </a:rPr>
              <a:t>Other general info for Part A:</a:t>
            </a:r>
          </a:p>
          <a:p>
            <a:pPr marL="342900" indent="-342900">
              <a:spcBef>
                <a:spcPts val="9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Keywords</a:t>
            </a:r>
          </a:p>
          <a:p>
            <a:pPr marL="342900" indent="-342900">
              <a:spcBef>
                <a:spcPts val="9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Short abstract (1300 chars)</a:t>
            </a:r>
          </a:p>
          <a:p>
            <a:pPr>
              <a:spcBef>
                <a:spcPts val="2400"/>
              </a:spcBef>
            </a:pPr>
            <a:r>
              <a:rPr lang="en-US" b="1" dirty="0" smtClean="0">
                <a:latin typeface="Helvetica"/>
                <a:cs typeface="Helvetica"/>
              </a:rPr>
              <a:t>Application should now be visible on-line </a:t>
            </a:r>
            <a:endParaRPr lang="en-US" b="1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417431936"/>
      </p:ext>
    </p:extLst>
  </p:cSld>
  <p:clrMapOvr>
    <a:masterClrMapping/>
  </p:clrMapOvr>
  <p:transition xmlns:p14="http://schemas.microsoft.com/office/powerpoint/2010/main" advTm="9424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472480"/>
          </a:xfrm>
        </p:spPr>
        <p:txBody>
          <a:bodyPr/>
          <a:lstStyle/>
          <a:p>
            <a:r>
              <a:rPr lang="en-US" dirty="0" err="1" smtClean="0">
                <a:cs typeface="Helvetica"/>
              </a:rPr>
              <a:t>Shashlyk</a:t>
            </a:r>
            <a:r>
              <a:rPr lang="en-US" dirty="0">
                <a:cs typeface="Helvetica"/>
              </a:rPr>
              <a:t> </a:t>
            </a:r>
            <a:r>
              <a:rPr lang="en-US" dirty="0" err="1" smtClean="0">
                <a:cs typeface="Helvetica"/>
              </a:rPr>
              <a:t>calorimetry</a:t>
            </a:r>
            <a:endParaRPr lang="en-US" dirty="0">
              <a:cs typeface="Helvetic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3C1E5-DFCF-40A5-A4DD-BCF682A0BA9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1540" y="634180"/>
            <a:ext cx="8280920" cy="6001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Significance (Main calorimeter = “</a:t>
            </a:r>
            <a:r>
              <a:rPr lang="en-US" sz="1800" b="1" dirty="0" err="1" smtClean="0">
                <a:latin typeface="Helvetica"/>
                <a:cs typeface="Helvetica"/>
              </a:rPr>
              <a:t>LKr</a:t>
            </a:r>
            <a:r>
              <a:rPr lang="en-US" sz="1800" b="1" dirty="0" smtClean="0">
                <a:latin typeface="Helvetica"/>
                <a:cs typeface="Helvetica"/>
              </a:rPr>
              <a:t>”):</a:t>
            </a:r>
          </a:p>
          <a:p>
            <a:pPr marL="439738" indent="-26035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Event reconstruction: Efficiency, energy and position resolution</a:t>
            </a:r>
          </a:p>
          <a:p>
            <a:pPr marL="439738" indent="-26035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Event timing: Time resolution and matching</a:t>
            </a:r>
          </a:p>
          <a:p>
            <a:pPr marL="439738" indent="-26035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Particle identification: Rejection of </a:t>
            </a:r>
            <a:r>
              <a:rPr lang="en-US" sz="1800" i="1" dirty="0" smtClean="0">
                <a:latin typeface="Times New Roman"/>
                <a:cs typeface="Times New Roman"/>
              </a:rPr>
              <a:t>μ, π, n</a:t>
            </a:r>
            <a:r>
              <a:rPr lang="en-US" sz="1800" dirty="0" smtClean="0">
                <a:latin typeface="Helvetica"/>
                <a:cs typeface="Helvetica"/>
              </a:rPr>
              <a:t> interactions</a:t>
            </a: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Significance (Upstream veto)</a:t>
            </a: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State of the art:</a:t>
            </a:r>
          </a:p>
          <a:p>
            <a:pPr marL="431800" indent="-252413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Insufficiency of NA48 </a:t>
            </a:r>
            <a:r>
              <a:rPr lang="en-US" sz="1800" dirty="0" err="1" smtClean="0">
                <a:latin typeface="Helvetica"/>
                <a:cs typeface="Helvetica"/>
              </a:rPr>
              <a:t>LKr</a:t>
            </a:r>
            <a:r>
              <a:rPr lang="en-US" sz="1800" dirty="0">
                <a:latin typeface="Helvetica"/>
                <a:cs typeface="Helvetica"/>
              </a:rPr>
              <a:t> </a:t>
            </a:r>
            <a:r>
              <a:rPr lang="en-US" sz="1800" dirty="0" smtClean="0">
                <a:latin typeface="Helvetica"/>
                <a:cs typeface="Helvetica"/>
              </a:rPr>
              <a:t>vis-à-vis above requirements</a:t>
            </a:r>
          </a:p>
          <a:p>
            <a:pPr marL="431800" indent="-252413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Geometrical constraints</a:t>
            </a:r>
            <a:r>
              <a:rPr lang="en-US" sz="1800" dirty="0">
                <a:latin typeface="Helvetica"/>
                <a:cs typeface="Helvetica"/>
              </a:rPr>
              <a:t> </a:t>
            </a:r>
            <a:r>
              <a:rPr lang="en-US" sz="1800" dirty="0" smtClean="0">
                <a:latin typeface="Helvetica"/>
                <a:cs typeface="Helvetica"/>
              </a:rPr>
              <a:t>and service life issues for </a:t>
            </a:r>
            <a:r>
              <a:rPr lang="en-US" sz="1800" dirty="0" err="1" smtClean="0">
                <a:latin typeface="Helvetica"/>
                <a:cs typeface="Helvetica"/>
              </a:rPr>
              <a:t>LKr</a:t>
            </a:r>
            <a:endParaRPr lang="en-US" sz="1800" dirty="0" smtClean="0">
              <a:latin typeface="Helvetica"/>
              <a:cs typeface="Helvetica"/>
            </a:endParaRP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Proposed solution:</a:t>
            </a:r>
          </a:p>
          <a:p>
            <a:pPr marL="439738" indent="-260350">
              <a:spcBef>
                <a:spcPts val="300"/>
              </a:spcBef>
              <a:buFont typeface="Arial"/>
              <a:buChar char="•"/>
            </a:pPr>
            <a:r>
              <a:rPr lang="en-US" sz="1800" dirty="0" err="1" smtClean="0">
                <a:latin typeface="Helvetica"/>
                <a:cs typeface="Helvetica"/>
              </a:rPr>
              <a:t>Shashlyk</a:t>
            </a:r>
            <a:r>
              <a:rPr lang="en-US" sz="1800" dirty="0" smtClean="0">
                <a:latin typeface="Helvetica"/>
                <a:cs typeface="Helvetica"/>
              </a:rPr>
              <a:t> </a:t>
            </a:r>
            <a:r>
              <a:rPr lang="en-US" sz="1800" dirty="0" err="1" smtClean="0">
                <a:latin typeface="Helvetica"/>
                <a:cs typeface="Helvetica"/>
              </a:rPr>
              <a:t>calorimetry</a:t>
            </a:r>
            <a:r>
              <a:rPr lang="en-US" sz="1800" dirty="0" smtClean="0">
                <a:latin typeface="Helvetica"/>
                <a:cs typeface="Helvetica"/>
              </a:rPr>
              <a:t> with longitudinal readout</a:t>
            </a:r>
          </a:p>
          <a:p>
            <a:pPr marL="439738" indent="-26035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KOPIO experience demonstrates sufficiency with respect to efficiency and </a:t>
            </a:r>
            <a:r>
              <a:rPr lang="en-US" sz="1800" dirty="0" err="1" smtClean="0">
                <a:latin typeface="Helvetica"/>
                <a:cs typeface="Helvetica"/>
              </a:rPr>
              <a:t>enegy</a:t>
            </a:r>
            <a:r>
              <a:rPr lang="en-US" sz="1800" dirty="0" smtClean="0">
                <a:latin typeface="Helvetica"/>
                <a:cs typeface="Helvetica"/>
              </a:rPr>
              <a:t> resolution</a:t>
            </a:r>
          </a:p>
          <a:p>
            <a:pPr marL="439738" indent="-260350">
              <a:spcBef>
                <a:spcPts val="300"/>
              </a:spcBef>
              <a:buFont typeface="Arial"/>
              <a:buChar char="•"/>
            </a:pPr>
            <a:r>
              <a:rPr lang="en-US" sz="1800" dirty="0" err="1" smtClean="0">
                <a:latin typeface="Helvetica"/>
                <a:cs typeface="Helvetica"/>
              </a:rPr>
              <a:t>Protvino</a:t>
            </a:r>
            <a:r>
              <a:rPr lang="en-US" sz="1800" dirty="0" smtClean="0">
                <a:latin typeface="Helvetica"/>
                <a:cs typeface="Helvetica"/>
              </a:rPr>
              <a:t> simulations indicate potential for particle identification capability </a:t>
            </a: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Specific goals:</a:t>
            </a:r>
          </a:p>
          <a:p>
            <a:pPr marL="439738" indent="-26035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Development of a cost-effective </a:t>
            </a:r>
            <a:r>
              <a:rPr lang="en-US" sz="1800" dirty="0" err="1" smtClean="0">
                <a:latin typeface="Helvetica"/>
                <a:cs typeface="Helvetica"/>
              </a:rPr>
              <a:t>shashlyk</a:t>
            </a:r>
            <a:r>
              <a:rPr lang="en-US" sz="1800" dirty="0" smtClean="0">
                <a:latin typeface="Helvetica"/>
                <a:cs typeface="Helvetica"/>
              </a:rPr>
              <a:t> design specific to KLEVER needs</a:t>
            </a:r>
          </a:p>
          <a:p>
            <a:pPr marL="439738" indent="-26035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Construction of prototype (2019)</a:t>
            </a:r>
          </a:p>
          <a:p>
            <a:pPr marL="439738" indent="-26035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Study of light readout (</a:t>
            </a:r>
            <a:r>
              <a:rPr lang="en-US" sz="1800" dirty="0" err="1" smtClean="0">
                <a:latin typeface="Helvetica"/>
                <a:cs typeface="Helvetica"/>
              </a:rPr>
              <a:t>SiPM</a:t>
            </a:r>
            <a:r>
              <a:rPr lang="en-US" sz="1800" dirty="0" smtClean="0">
                <a:latin typeface="Helvetica"/>
                <a:cs typeface="Helvetica"/>
              </a:rPr>
              <a:t> and front-end) (2019)</a:t>
            </a:r>
          </a:p>
          <a:p>
            <a:pPr marL="439738" indent="-26035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Beam tests at Frascati and/or </a:t>
            </a:r>
            <a:r>
              <a:rPr lang="en-US" sz="1800" dirty="0" err="1" smtClean="0">
                <a:latin typeface="Helvetica"/>
                <a:cs typeface="Helvetica"/>
              </a:rPr>
              <a:t>Protvino</a:t>
            </a:r>
            <a:r>
              <a:rPr lang="en-US" sz="1800" dirty="0">
                <a:latin typeface="Helvetica"/>
                <a:cs typeface="Helvetica"/>
              </a:rPr>
              <a:t> </a:t>
            </a:r>
            <a:r>
              <a:rPr lang="en-US" sz="1800" dirty="0" smtClean="0">
                <a:latin typeface="Helvetica"/>
                <a:cs typeface="Helvetica"/>
              </a:rPr>
              <a:t>(2019-2020), CERN (2021)</a:t>
            </a:r>
          </a:p>
        </p:txBody>
      </p:sp>
    </p:spTree>
    <p:extLst>
      <p:ext uri="{BB962C8B-B14F-4D97-AF65-F5344CB8AC3E}">
        <p14:creationId xmlns:p14="http://schemas.microsoft.com/office/powerpoint/2010/main" val="2224436212"/>
      </p:ext>
    </p:extLst>
  </p:cSld>
  <p:clrMapOvr>
    <a:masterClrMapping/>
  </p:clrMapOvr>
  <p:transition xmlns:p14="http://schemas.microsoft.com/office/powerpoint/2010/main" advTm="9424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472480"/>
          </a:xfrm>
        </p:spPr>
        <p:txBody>
          <a:bodyPr/>
          <a:lstStyle/>
          <a:p>
            <a:r>
              <a:rPr lang="en-US" dirty="0" err="1" smtClean="0">
                <a:cs typeface="Helvetica"/>
              </a:rPr>
              <a:t>Shashlyk</a:t>
            </a:r>
            <a:r>
              <a:rPr lang="en-US" dirty="0">
                <a:cs typeface="Helvetica"/>
              </a:rPr>
              <a:t> </a:t>
            </a:r>
            <a:r>
              <a:rPr lang="en-US" dirty="0" err="1" smtClean="0">
                <a:cs typeface="Helvetica"/>
              </a:rPr>
              <a:t>calorimetry</a:t>
            </a:r>
            <a:endParaRPr lang="en-US" dirty="0">
              <a:cs typeface="Helvetic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3C1E5-DFCF-40A5-A4DD-BCF682A0BA9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32000" y="585256"/>
            <a:ext cx="8208912" cy="6232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Materials and costs: </a:t>
            </a:r>
            <a:r>
              <a:rPr lang="en-US" sz="1800" dirty="0" smtClean="0">
                <a:latin typeface="Helvetica"/>
                <a:cs typeface="Helvetica"/>
              </a:rPr>
              <a:t>Assume construction of 1 module</a:t>
            </a:r>
            <a:endParaRPr lang="en-US" sz="1800" dirty="0">
              <a:latin typeface="Helvetica"/>
              <a:cs typeface="Helvetica"/>
            </a:endParaRP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Helvetica"/>
                <a:cs typeface="Helvetica"/>
              </a:rPr>
              <a:t>Scintillator tiles: 4kE 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5 </a:t>
            </a:r>
            <a:r>
              <a:rPr lang="en-US" sz="1800" dirty="0">
                <a:latin typeface="Helvetica"/>
                <a:cs typeface="Helvetica"/>
              </a:rPr>
              <a:t>cm x 5 cm x 1.5 </a:t>
            </a:r>
            <a:r>
              <a:rPr lang="en-US" sz="1800" dirty="0" smtClean="0">
                <a:latin typeface="Helvetica"/>
                <a:cs typeface="Helvetica"/>
              </a:rPr>
              <a:t>mm, </a:t>
            </a:r>
            <a:r>
              <a:rPr lang="en-US" sz="1800" dirty="0" err="1" smtClean="0">
                <a:latin typeface="Helvetica"/>
                <a:cs typeface="Helvetica"/>
              </a:rPr>
              <a:t>Protvino</a:t>
            </a:r>
            <a:r>
              <a:rPr lang="en-US" sz="1800" dirty="0" smtClean="0">
                <a:latin typeface="Helvetica"/>
                <a:cs typeface="Helvetica"/>
              </a:rPr>
              <a:t>: €2.50 </a:t>
            </a:r>
            <a:r>
              <a:rPr lang="en-US" sz="1800" dirty="0" err="1" smtClean="0">
                <a:latin typeface="Helvetica"/>
                <a:cs typeface="Helvetica"/>
              </a:rPr>
              <a:t>ea</a:t>
            </a:r>
            <a:r>
              <a:rPr lang="en-US" sz="1800" dirty="0" smtClean="0">
                <a:latin typeface="Helvetica"/>
                <a:cs typeface="Helvetica"/>
              </a:rPr>
              <a:t>?</a:t>
            </a:r>
            <a:endParaRPr lang="en-US" sz="1800" dirty="0">
              <a:latin typeface="Helvetica"/>
              <a:cs typeface="Helvetica"/>
            </a:endParaRP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it-IT" sz="1800" dirty="0">
                <a:latin typeface="Helvetica"/>
                <a:cs typeface="Helvetica"/>
              </a:rPr>
              <a:t>4 x 400 </a:t>
            </a:r>
            <a:r>
              <a:rPr lang="it-IT" sz="1800" dirty="0" err="1">
                <a:latin typeface="Helvetica"/>
                <a:cs typeface="Helvetica"/>
              </a:rPr>
              <a:t>tiles</a:t>
            </a:r>
            <a:r>
              <a:rPr lang="it-IT" sz="1800" dirty="0">
                <a:latin typeface="Helvetica"/>
                <a:cs typeface="Helvetica"/>
              </a:rPr>
              <a:t> (~80 cm </a:t>
            </a:r>
            <a:r>
              <a:rPr lang="it-IT" sz="1800" dirty="0" err="1" smtClean="0">
                <a:latin typeface="Helvetica"/>
                <a:cs typeface="Helvetica"/>
              </a:rPr>
              <a:t>depth</a:t>
            </a:r>
            <a:r>
              <a:rPr lang="it-IT" sz="1800" dirty="0" smtClean="0">
                <a:latin typeface="Helvetica"/>
                <a:cs typeface="Helvetica"/>
              </a:rPr>
              <a:t>) </a:t>
            </a:r>
            <a:endParaRPr lang="it-IT" sz="1800" dirty="0">
              <a:latin typeface="Helvetica"/>
              <a:cs typeface="Helvetica"/>
            </a:endParaRPr>
          </a:p>
          <a:p>
            <a:pPr lvl="1">
              <a:spcBef>
                <a:spcPts val="600"/>
              </a:spcBef>
            </a:pPr>
            <a:r>
              <a:rPr lang="mr-IN" sz="1800" dirty="0">
                <a:latin typeface="Helvetica"/>
                <a:cs typeface="Helvetica"/>
              </a:rPr>
              <a:t>WLS </a:t>
            </a:r>
            <a:r>
              <a:rPr lang="en-US" sz="1800" dirty="0" smtClean="0">
                <a:latin typeface="Helvetica"/>
                <a:cs typeface="Helvetica"/>
              </a:rPr>
              <a:t>fiber: 1 </a:t>
            </a:r>
            <a:r>
              <a:rPr lang="en-US" sz="1800" dirty="0" err="1" smtClean="0">
                <a:latin typeface="Helvetica"/>
                <a:cs typeface="Helvetica"/>
              </a:rPr>
              <a:t>kE</a:t>
            </a:r>
            <a:endParaRPr lang="en-US" sz="1800" dirty="0" smtClean="0">
              <a:latin typeface="Helvetica"/>
              <a:cs typeface="Helvetica"/>
            </a:endParaRP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mr-IN" sz="1800" dirty="0" smtClean="0">
                <a:latin typeface="Helvetica"/>
                <a:cs typeface="Helvetica"/>
              </a:rPr>
              <a:t>144 </a:t>
            </a:r>
            <a:r>
              <a:rPr lang="mr-IN" sz="1800" dirty="0">
                <a:latin typeface="Helvetica"/>
                <a:cs typeface="Helvetica"/>
              </a:rPr>
              <a:t>x 0.8 m = 115 m, €3.4/</a:t>
            </a:r>
            <a:r>
              <a:rPr lang="mr-IN" sz="1800" dirty="0" smtClean="0">
                <a:latin typeface="Helvetica"/>
                <a:cs typeface="Helvetica"/>
              </a:rPr>
              <a:t>m</a:t>
            </a:r>
            <a:endParaRPr lang="mr-IN" sz="1800" dirty="0">
              <a:latin typeface="Helvetica"/>
              <a:cs typeface="Helvetica"/>
            </a:endParaRP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Helvetica"/>
                <a:cs typeface="Helvetica"/>
              </a:rPr>
              <a:t>Lead: negligible cost</a:t>
            </a:r>
            <a:endParaRPr lang="en-US" sz="1800" dirty="0">
              <a:latin typeface="Helvetica"/>
              <a:cs typeface="Helvetica"/>
            </a:endParaRPr>
          </a:p>
          <a:p>
            <a:pPr lvl="1">
              <a:spcBef>
                <a:spcPts val="600"/>
              </a:spcBef>
            </a:pPr>
            <a:r>
              <a:rPr lang="en-US" sz="1800" dirty="0" err="1" smtClean="0">
                <a:latin typeface="Helvetica"/>
                <a:cs typeface="Helvetica"/>
              </a:rPr>
              <a:t>SiPM+Front</a:t>
            </a:r>
            <a:r>
              <a:rPr lang="en-US" sz="1800" dirty="0" smtClean="0">
                <a:latin typeface="Helvetica"/>
                <a:cs typeface="Helvetica"/>
              </a:rPr>
              <a:t> end: 2.9 </a:t>
            </a:r>
            <a:r>
              <a:rPr lang="en-US" sz="1800" dirty="0" err="1" smtClean="0">
                <a:latin typeface="Helvetica"/>
                <a:cs typeface="Helvetica"/>
              </a:rPr>
              <a:t>kE</a:t>
            </a:r>
            <a:endParaRPr lang="en-US" sz="1800" dirty="0" smtClean="0">
              <a:latin typeface="Helvetica"/>
              <a:cs typeface="Helvetica"/>
            </a:endParaRP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€400/channel, 4 channels + extra </a:t>
            </a:r>
            <a:r>
              <a:rPr lang="en-US" sz="1800" dirty="0" err="1" smtClean="0">
                <a:latin typeface="Helvetica"/>
                <a:cs typeface="Helvetica"/>
              </a:rPr>
              <a:t>SiPMs</a:t>
            </a:r>
            <a:r>
              <a:rPr lang="en-US" sz="1800" dirty="0" smtClean="0">
                <a:latin typeface="Helvetica"/>
                <a:cs typeface="Helvetica"/>
              </a:rPr>
              <a:t> to test (€300)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Assumes commercial front-end solution and digitizer HW on hand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Need to ask for more funds if developing own front-end</a:t>
            </a:r>
            <a:endParaRPr lang="en-US" sz="1800" dirty="0">
              <a:latin typeface="Helvetica"/>
              <a:cs typeface="Helvetica"/>
            </a:endParaRP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Helvetica"/>
                <a:cs typeface="Helvetica"/>
              </a:rPr>
              <a:t>Mechanics for prototype, mounting &amp; positioning: 10 </a:t>
            </a:r>
            <a:r>
              <a:rPr lang="en-US" sz="1800" dirty="0" err="1" smtClean="0">
                <a:latin typeface="Helvetica"/>
                <a:cs typeface="Helvetica"/>
              </a:rPr>
              <a:t>kE</a:t>
            </a:r>
            <a:r>
              <a:rPr lang="en-US" sz="1800" dirty="0" smtClean="0">
                <a:latin typeface="Helvetica"/>
                <a:cs typeface="Helvetica"/>
              </a:rPr>
              <a:t> (→ 3 </a:t>
            </a:r>
            <a:r>
              <a:rPr lang="en-US" sz="1800" dirty="0" err="1" smtClean="0">
                <a:latin typeface="Helvetica"/>
                <a:cs typeface="Helvetica"/>
              </a:rPr>
              <a:t>kE</a:t>
            </a:r>
            <a:r>
              <a:rPr lang="en-US" sz="1800" dirty="0" smtClean="0">
                <a:latin typeface="Helvetica"/>
                <a:cs typeface="Helvetica"/>
              </a:rPr>
              <a:t>?)</a:t>
            </a:r>
            <a:endParaRPr lang="en-US" sz="1800" dirty="0">
              <a:latin typeface="Helvetica"/>
              <a:cs typeface="Helvetica"/>
            </a:endParaRP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Helvetica"/>
                <a:cs typeface="Helvetica"/>
              </a:rPr>
              <a:t>Mechanics for vacuum test (UV prototype): 2kE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Cylinder for test + 2 flanges </a:t>
            </a:r>
            <a:r>
              <a:rPr lang="en-US" sz="1800" dirty="0">
                <a:latin typeface="Helvetica"/>
                <a:cs typeface="Helvetica"/>
              </a:rPr>
              <a:t>ISO </a:t>
            </a:r>
            <a:r>
              <a:rPr lang="en-US" sz="1800" dirty="0" smtClean="0">
                <a:latin typeface="Helvetica"/>
                <a:cs typeface="Helvetica"/>
              </a:rPr>
              <a:t>200</a:t>
            </a:r>
            <a:endParaRPr lang="en-US" sz="1800" dirty="0">
              <a:latin typeface="Helvetica"/>
              <a:cs typeface="Helvetica"/>
            </a:endParaRP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Helvetica"/>
                <a:cs typeface="Helvetica"/>
              </a:rPr>
              <a:t>Test beam transport: 1 </a:t>
            </a:r>
            <a:r>
              <a:rPr lang="en-US" sz="1800" dirty="0" err="1" smtClean="0">
                <a:latin typeface="Helvetica"/>
                <a:cs typeface="Helvetica"/>
              </a:rPr>
              <a:t>kE</a:t>
            </a:r>
            <a:endParaRPr lang="en-US" sz="1800" dirty="0">
              <a:latin typeface="Helvetica"/>
              <a:cs typeface="Helvetica"/>
            </a:endParaRP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Total cost for </a:t>
            </a:r>
            <a:r>
              <a:rPr lang="en-US" sz="1800" b="1" dirty="0" err="1" smtClean="0">
                <a:latin typeface="Helvetica"/>
                <a:cs typeface="Helvetica"/>
              </a:rPr>
              <a:t>Shashlyk</a:t>
            </a:r>
            <a:r>
              <a:rPr lang="en-US" sz="1800" b="1" dirty="0" smtClean="0">
                <a:latin typeface="Helvetica"/>
                <a:cs typeface="Helvetica"/>
              </a:rPr>
              <a:t>: </a:t>
            </a:r>
            <a:r>
              <a:rPr lang="en-US" sz="1800" dirty="0">
                <a:latin typeface="Helvetica"/>
                <a:cs typeface="Helvetica"/>
              </a:rPr>
              <a:t>20.9 </a:t>
            </a:r>
            <a:r>
              <a:rPr lang="en-US" sz="1800" dirty="0" err="1" smtClean="0">
                <a:latin typeface="Helvetica"/>
                <a:cs typeface="Helvetica"/>
              </a:rPr>
              <a:t>kE</a:t>
            </a:r>
            <a:endParaRPr lang="en-US" sz="1800" dirty="0" smtClean="0">
              <a:latin typeface="Helvetica"/>
              <a:cs typeface="Helvetica"/>
            </a:endParaRP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Primary responsibility</a:t>
            </a:r>
            <a:r>
              <a:rPr lang="en-US" sz="1800" dirty="0" smtClean="0">
                <a:latin typeface="Helvetica"/>
                <a:cs typeface="Helvetica"/>
              </a:rPr>
              <a:t>: NA</a:t>
            </a: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Other considerations: </a:t>
            </a:r>
            <a:r>
              <a:rPr lang="en-US" sz="1800" dirty="0" smtClean="0">
                <a:latin typeface="Helvetica"/>
                <a:cs typeface="Helvetica"/>
              </a:rPr>
              <a:t>Need model for </a:t>
            </a:r>
            <a:r>
              <a:rPr lang="en-US" sz="1800" dirty="0">
                <a:latin typeface="Helvetica"/>
                <a:cs typeface="Helvetica"/>
              </a:rPr>
              <a:t>c</a:t>
            </a:r>
            <a:r>
              <a:rPr lang="en-US" sz="1800" dirty="0" smtClean="0">
                <a:latin typeface="Helvetica"/>
                <a:cs typeface="Helvetica"/>
              </a:rPr>
              <a:t>ollaboration with </a:t>
            </a:r>
            <a:r>
              <a:rPr lang="en-US" sz="1800" dirty="0" err="1" smtClean="0">
                <a:latin typeface="Helvetica"/>
                <a:cs typeface="Helvetica"/>
              </a:rPr>
              <a:t>Protvino</a:t>
            </a:r>
            <a:endParaRPr lang="en-US" sz="1800" dirty="0" smtClean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879690064"/>
      </p:ext>
    </p:extLst>
  </p:cSld>
  <p:clrMapOvr>
    <a:masterClrMapping/>
  </p:clrMapOvr>
  <p:transition xmlns:p14="http://schemas.microsoft.com/office/powerpoint/2010/main" advTm="9424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472480"/>
          </a:xfrm>
        </p:spPr>
        <p:txBody>
          <a:bodyPr/>
          <a:lstStyle/>
          <a:p>
            <a:r>
              <a:rPr lang="en-US" dirty="0" smtClean="0">
                <a:cs typeface="Helvetica"/>
              </a:rPr>
              <a:t>Large-angle vetoes</a:t>
            </a:r>
            <a:endParaRPr lang="en-US" dirty="0">
              <a:cs typeface="Helvetic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3C1E5-DFCF-40A5-A4DD-BCF682A0BA9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2000" y="445158"/>
            <a:ext cx="8064896" cy="6440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Significance:</a:t>
            </a:r>
          </a:p>
          <a:p>
            <a:pPr marL="439738" indent="-26035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Photon veto: Coverage to 100 </a:t>
            </a:r>
            <a:r>
              <a:rPr lang="en-US" sz="1800" dirty="0" err="1" smtClean="0">
                <a:latin typeface="Helvetica"/>
                <a:cs typeface="Helvetica"/>
              </a:rPr>
              <a:t>mrad</a:t>
            </a:r>
            <a:r>
              <a:rPr lang="en-US" sz="1800" dirty="0" smtClean="0">
                <a:latin typeface="Helvetica"/>
                <a:cs typeface="Helvetica"/>
              </a:rPr>
              <a:t> with efficiency down to low energy (10</a:t>
            </a:r>
            <a:r>
              <a:rPr lang="en-US" sz="1800" baseline="30000" dirty="0" smtClean="0">
                <a:latin typeface="Helvetica"/>
                <a:cs typeface="Helvetica"/>
              </a:rPr>
              <a:t>-4</a:t>
            </a:r>
            <a:r>
              <a:rPr lang="en-US" sz="1800" dirty="0" smtClean="0">
                <a:latin typeface="Helvetica"/>
                <a:cs typeface="Helvetica"/>
              </a:rPr>
              <a:t> inefficiency at 100 MeV)</a:t>
            </a:r>
          </a:p>
          <a:p>
            <a:pPr marL="439738" indent="-26035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Cost-effective design: sensitive volume is very large</a:t>
            </a: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State of the art:</a:t>
            </a:r>
          </a:p>
          <a:p>
            <a:pPr marL="439738" indent="-26035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CKM VVS design, lead-scintillating tile</a:t>
            </a:r>
          </a:p>
          <a:p>
            <a:pPr marL="439738" indent="-26035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Studies of similar detectors for E949 and KOPIO suggest efficiency sufficient</a:t>
            </a:r>
          </a:p>
          <a:p>
            <a:pPr marL="439738" indent="-26035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Test of CKM VVS prototype at BTF, JLAB for CKM and NA62 </a:t>
            </a: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Proposed solution:</a:t>
            </a:r>
          </a:p>
          <a:p>
            <a:pPr marL="439738" indent="-26035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Update and adapt CKM design for KLEVER</a:t>
            </a:r>
          </a:p>
          <a:p>
            <a:pPr marL="636588" lvl="2">
              <a:spcBef>
                <a:spcPts val="300"/>
              </a:spcBef>
            </a:pPr>
            <a:r>
              <a:rPr lang="en-US" sz="1800" dirty="0" smtClean="0">
                <a:latin typeface="Helvetica"/>
                <a:cs typeface="Helvetica"/>
              </a:rPr>
              <a:t>E.g. readout by </a:t>
            </a:r>
            <a:r>
              <a:rPr lang="en-US" sz="1800" dirty="0" err="1" smtClean="0">
                <a:latin typeface="Helvetica"/>
                <a:cs typeface="Helvetica"/>
              </a:rPr>
              <a:t>SiPM</a:t>
            </a:r>
            <a:r>
              <a:rPr lang="en-US" sz="1800" dirty="0" smtClean="0">
                <a:latin typeface="Helvetica"/>
                <a:cs typeface="Helvetica"/>
              </a:rPr>
              <a:t> in vacuum instead of PMT</a:t>
            </a: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Specific goals:</a:t>
            </a:r>
          </a:p>
          <a:p>
            <a:pPr marL="439738" indent="-26035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Small prototypes to test scintillating materials and </a:t>
            </a:r>
            <a:r>
              <a:rPr lang="en-US" sz="1800" dirty="0" err="1" smtClean="0">
                <a:latin typeface="Helvetica"/>
                <a:cs typeface="Helvetica"/>
              </a:rPr>
              <a:t>SiPMs</a:t>
            </a:r>
            <a:r>
              <a:rPr lang="en-US" sz="1800" dirty="0" smtClean="0">
                <a:latin typeface="Helvetica"/>
                <a:cs typeface="Helvetica"/>
              </a:rPr>
              <a:t> in laboratory (2019)</a:t>
            </a:r>
          </a:p>
          <a:p>
            <a:pPr marL="636588" lvl="1">
              <a:spcBef>
                <a:spcPts val="300"/>
              </a:spcBef>
            </a:pPr>
            <a:r>
              <a:rPr lang="en-US" sz="1800" dirty="0">
                <a:latin typeface="Helvetica"/>
                <a:cs typeface="Helvetica"/>
              </a:rPr>
              <a:t>Source for high-quality, low cost scintillator and scintillating fiber essential to construction </a:t>
            </a:r>
            <a:endParaRPr lang="en-US" sz="1800" dirty="0" smtClean="0">
              <a:latin typeface="Helvetica"/>
              <a:cs typeface="Helvetica"/>
            </a:endParaRPr>
          </a:p>
          <a:p>
            <a:pPr marL="439738" indent="-260350">
              <a:spcBef>
                <a:spcPts val="300"/>
              </a:spcBef>
              <a:buFont typeface="Arial"/>
              <a:buChar char="•"/>
            </a:pPr>
            <a:r>
              <a:rPr lang="en-US" sz="1800" dirty="0">
                <a:latin typeface="Helvetica"/>
                <a:cs typeface="Helvetica"/>
              </a:rPr>
              <a:t>Construction of </a:t>
            </a:r>
            <a:r>
              <a:rPr lang="en-US" sz="1800" dirty="0" smtClean="0">
                <a:latin typeface="Helvetica"/>
                <a:cs typeface="Helvetica"/>
              </a:rPr>
              <a:t>prototype for beam testing (2020-2021)</a:t>
            </a:r>
          </a:p>
          <a:p>
            <a:pPr marL="439738" indent="-26035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Vacuum load measurements</a:t>
            </a:r>
          </a:p>
          <a:p>
            <a:pPr marL="439738" indent="-26035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Preliminary mechanical design, tests of assembly models and techniques</a:t>
            </a:r>
          </a:p>
        </p:txBody>
      </p:sp>
    </p:spTree>
    <p:extLst>
      <p:ext uri="{BB962C8B-B14F-4D97-AF65-F5344CB8AC3E}">
        <p14:creationId xmlns:p14="http://schemas.microsoft.com/office/powerpoint/2010/main" val="1986446870"/>
      </p:ext>
    </p:extLst>
  </p:cSld>
  <p:clrMapOvr>
    <a:masterClrMapping/>
  </p:clrMapOvr>
  <p:transition xmlns:p14="http://schemas.microsoft.com/office/powerpoint/2010/main" advTm="9424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472480"/>
          </a:xfrm>
        </p:spPr>
        <p:txBody>
          <a:bodyPr/>
          <a:lstStyle/>
          <a:p>
            <a:r>
              <a:rPr lang="en-US" dirty="0" smtClean="0">
                <a:cs typeface="Helvetica"/>
              </a:rPr>
              <a:t>Large-angle vetoes</a:t>
            </a:r>
            <a:endParaRPr lang="en-US" dirty="0">
              <a:cs typeface="Helvetic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3C1E5-DFCF-40A5-A4DD-BCF682A0BA94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31540" y="657844"/>
            <a:ext cx="8280920" cy="6155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Materials and costs:</a:t>
            </a:r>
            <a:r>
              <a:rPr lang="en-US" sz="1800" dirty="0" smtClean="0">
                <a:latin typeface="Helvetica"/>
                <a:cs typeface="Helvetica"/>
              </a:rPr>
              <a:t> Assume full-scale construction of 2 sectors </a:t>
            </a:r>
            <a:endParaRPr lang="en-US" sz="1800" dirty="0">
              <a:latin typeface="Helvetica"/>
              <a:cs typeface="Helvetica"/>
            </a:endParaRP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Helvetica"/>
                <a:cs typeface="Helvetica"/>
              </a:rPr>
              <a:t>Scintillator tiles: 10 </a:t>
            </a:r>
            <a:r>
              <a:rPr lang="en-US" sz="1800" dirty="0" err="1" smtClean="0">
                <a:latin typeface="Helvetica"/>
                <a:cs typeface="Helvetica"/>
              </a:rPr>
              <a:t>kE</a:t>
            </a:r>
            <a:r>
              <a:rPr lang="en-US" sz="1800" dirty="0" smtClean="0">
                <a:latin typeface="Helvetica"/>
                <a:cs typeface="Helvetica"/>
              </a:rPr>
              <a:t> 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1000 cm2 </a:t>
            </a:r>
            <a:r>
              <a:rPr lang="en-US" sz="1800" dirty="0">
                <a:latin typeface="Helvetica"/>
                <a:cs typeface="Helvetica"/>
              </a:rPr>
              <a:t>x </a:t>
            </a:r>
            <a:r>
              <a:rPr lang="en-US" sz="1800" dirty="0" smtClean="0">
                <a:latin typeface="Helvetica"/>
                <a:cs typeface="Helvetica"/>
              </a:rPr>
              <a:t>5 mm, </a:t>
            </a:r>
            <a:r>
              <a:rPr lang="en-US" sz="1800" dirty="0" err="1" smtClean="0">
                <a:latin typeface="Helvetica"/>
                <a:cs typeface="Helvetica"/>
              </a:rPr>
              <a:t>Protvino</a:t>
            </a:r>
            <a:r>
              <a:rPr lang="en-US" sz="1800" dirty="0" smtClean="0">
                <a:latin typeface="Helvetica"/>
                <a:cs typeface="Helvetica"/>
              </a:rPr>
              <a:t>: €50 </a:t>
            </a:r>
            <a:r>
              <a:rPr lang="en-US" sz="1800" dirty="0" err="1" smtClean="0">
                <a:latin typeface="Helvetica"/>
                <a:cs typeface="Helvetica"/>
              </a:rPr>
              <a:t>ea</a:t>
            </a:r>
            <a:r>
              <a:rPr lang="en-US" sz="1800" dirty="0">
                <a:latin typeface="Helvetica"/>
                <a:cs typeface="Helvetica"/>
              </a:rPr>
              <a:t> </a:t>
            </a:r>
            <a:r>
              <a:rPr lang="en-US" sz="1800" dirty="0" smtClean="0">
                <a:latin typeface="Helvetica"/>
                <a:cs typeface="Helvetica"/>
              </a:rPr>
              <a:t>(including machining)</a:t>
            </a:r>
            <a:endParaRPr lang="en-US" sz="1800" dirty="0">
              <a:latin typeface="Helvetica"/>
              <a:cs typeface="Helvetica"/>
            </a:endParaRP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it-IT" sz="1800" dirty="0" smtClean="0">
                <a:latin typeface="Helvetica"/>
                <a:cs typeface="Helvetica"/>
              </a:rPr>
              <a:t>200 </a:t>
            </a:r>
            <a:r>
              <a:rPr lang="it-IT" sz="1800" dirty="0" err="1" smtClean="0">
                <a:latin typeface="Helvetica"/>
                <a:cs typeface="Helvetica"/>
              </a:rPr>
              <a:t>tiles</a:t>
            </a:r>
            <a:r>
              <a:rPr lang="it-IT" sz="1800" dirty="0" smtClean="0">
                <a:latin typeface="Helvetica"/>
                <a:cs typeface="Helvetica"/>
              </a:rPr>
              <a:t> (2 </a:t>
            </a:r>
            <a:r>
              <a:rPr lang="it-IT" sz="1800" dirty="0" err="1" smtClean="0">
                <a:latin typeface="Helvetica"/>
                <a:cs typeface="Helvetica"/>
              </a:rPr>
              <a:t>sectors</a:t>
            </a:r>
            <a:r>
              <a:rPr lang="it-IT" sz="1800" dirty="0" smtClean="0">
                <a:latin typeface="Helvetica"/>
                <a:cs typeface="Helvetica"/>
              </a:rPr>
              <a:t> x 100 </a:t>
            </a:r>
            <a:r>
              <a:rPr lang="it-IT" sz="1800" dirty="0" err="1" smtClean="0">
                <a:latin typeface="Helvetica"/>
                <a:cs typeface="Helvetica"/>
              </a:rPr>
              <a:t>layers</a:t>
            </a:r>
            <a:r>
              <a:rPr lang="it-IT" sz="1800" dirty="0" smtClean="0">
                <a:latin typeface="Helvetica"/>
                <a:cs typeface="Helvetica"/>
              </a:rPr>
              <a:t>, 60 cm </a:t>
            </a:r>
            <a:r>
              <a:rPr lang="it-IT" sz="1800" dirty="0" err="1" smtClean="0">
                <a:latin typeface="Helvetica"/>
                <a:cs typeface="Helvetica"/>
              </a:rPr>
              <a:t>depth</a:t>
            </a:r>
            <a:r>
              <a:rPr lang="it-IT" sz="1800" dirty="0" smtClean="0">
                <a:latin typeface="Helvetica"/>
                <a:cs typeface="Helvetica"/>
              </a:rPr>
              <a:t>)</a:t>
            </a:r>
            <a:endParaRPr lang="it-IT" sz="1800" dirty="0">
              <a:latin typeface="Helvetica"/>
              <a:cs typeface="Helvetica"/>
            </a:endParaRPr>
          </a:p>
          <a:p>
            <a:pPr lvl="1">
              <a:spcBef>
                <a:spcPts val="600"/>
              </a:spcBef>
            </a:pPr>
            <a:r>
              <a:rPr lang="mr-IN" sz="1800" dirty="0">
                <a:latin typeface="Helvetica"/>
                <a:cs typeface="Helvetica"/>
              </a:rPr>
              <a:t>WLS </a:t>
            </a:r>
            <a:r>
              <a:rPr lang="en-US" sz="1800" dirty="0" smtClean="0">
                <a:latin typeface="Helvetica"/>
                <a:cs typeface="Helvetica"/>
              </a:rPr>
              <a:t>fiber: 8.2 </a:t>
            </a:r>
            <a:r>
              <a:rPr lang="en-US" sz="1800" dirty="0" err="1" smtClean="0">
                <a:latin typeface="Helvetica"/>
                <a:cs typeface="Helvetica"/>
              </a:rPr>
              <a:t>kE</a:t>
            </a:r>
            <a:endParaRPr lang="en-US" sz="1800" dirty="0" smtClean="0">
              <a:latin typeface="Helvetica"/>
              <a:cs typeface="Helvetica"/>
            </a:endParaRP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200 tiles x 60 cm/tile x 3.4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mr-IN" sz="1800" dirty="0" smtClean="0">
                <a:latin typeface="Helvetica"/>
                <a:cs typeface="Helvetica"/>
              </a:rPr>
              <a:t>144 </a:t>
            </a:r>
            <a:r>
              <a:rPr lang="mr-IN" sz="1800" dirty="0">
                <a:latin typeface="Helvetica"/>
                <a:cs typeface="Helvetica"/>
              </a:rPr>
              <a:t>x 0.8 m = 115 m, €3.4/m = 1 kE max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Helvetica"/>
                <a:cs typeface="Helvetica"/>
              </a:rPr>
              <a:t>Lead: negligible cost</a:t>
            </a:r>
            <a:endParaRPr lang="en-US" sz="1800" dirty="0">
              <a:latin typeface="Helvetica"/>
              <a:cs typeface="Helvetica"/>
            </a:endParaRPr>
          </a:p>
          <a:p>
            <a:pPr lvl="1">
              <a:spcBef>
                <a:spcPts val="600"/>
              </a:spcBef>
            </a:pPr>
            <a:r>
              <a:rPr lang="en-US" sz="1800" dirty="0" err="1" smtClean="0">
                <a:latin typeface="Helvetica"/>
                <a:cs typeface="Helvetica"/>
              </a:rPr>
              <a:t>SiPM+Front</a:t>
            </a:r>
            <a:r>
              <a:rPr lang="en-US" sz="1800" dirty="0" smtClean="0">
                <a:latin typeface="Helvetica"/>
                <a:cs typeface="Helvetica"/>
              </a:rPr>
              <a:t> end: 2.9 </a:t>
            </a:r>
            <a:r>
              <a:rPr lang="en-US" sz="1800" dirty="0" err="1" smtClean="0">
                <a:latin typeface="Helvetica"/>
                <a:cs typeface="Helvetica"/>
              </a:rPr>
              <a:t>kE</a:t>
            </a:r>
            <a:endParaRPr lang="en-US" sz="1800" dirty="0" smtClean="0">
              <a:latin typeface="Helvetica"/>
              <a:cs typeface="Helvetica"/>
            </a:endParaRP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€400/channel, 4 channels + extra </a:t>
            </a:r>
            <a:r>
              <a:rPr lang="en-US" sz="1800" dirty="0" err="1" smtClean="0">
                <a:latin typeface="Helvetica"/>
                <a:cs typeface="Helvetica"/>
              </a:rPr>
              <a:t>SiPMs</a:t>
            </a:r>
            <a:r>
              <a:rPr lang="en-US" sz="1800" dirty="0" smtClean="0">
                <a:latin typeface="Helvetica"/>
                <a:cs typeface="Helvetica"/>
              </a:rPr>
              <a:t> to test (€300)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Assumes commercial front-end solution and digitizer HW on hand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Need to ask for more funds if developing own front-end</a:t>
            </a:r>
            <a:endParaRPr lang="en-US" sz="1800" dirty="0">
              <a:latin typeface="Helvetica"/>
              <a:cs typeface="Helvetica"/>
            </a:endParaRP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Helvetica"/>
                <a:cs typeface="Helvetica"/>
              </a:rPr>
              <a:t>Mechanics for prototype, mounting &amp; positioning: 3 </a:t>
            </a:r>
            <a:r>
              <a:rPr lang="en-US" sz="1800" dirty="0" err="1" smtClean="0">
                <a:latin typeface="Helvetica"/>
                <a:cs typeface="Helvetica"/>
              </a:rPr>
              <a:t>kE</a:t>
            </a:r>
            <a:r>
              <a:rPr lang="en-US" sz="1800" dirty="0" smtClean="0">
                <a:latin typeface="Helvetica"/>
                <a:cs typeface="Helvetica"/>
              </a:rPr>
              <a:t> (→ 10 </a:t>
            </a:r>
            <a:r>
              <a:rPr lang="en-US" sz="1800" dirty="0" err="1" smtClean="0">
                <a:latin typeface="Helvetica"/>
                <a:cs typeface="Helvetica"/>
              </a:rPr>
              <a:t>kE</a:t>
            </a:r>
            <a:r>
              <a:rPr lang="en-US" sz="1800" dirty="0" smtClean="0">
                <a:latin typeface="Helvetica"/>
                <a:cs typeface="Helvetica"/>
              </a:rPr>
              <a:t>?)</a:t>
            </a:r>
            <a:endParaRPr lang="en-US" sz="1800" dirty="0">
              <a:latin typeface="Helvetica"/>
              <a:cs typeface="Helvetica"/>
            </a:endParaRP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Helvetica"/>
                <a:cs typeface="Helvetica"/>
              </a:rPr>
              <a:t>Mechanics for vacuum test (UV prototype): 2kE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Cylinder for test + 2 flanges </a:t>
            </a:r>
            <a:r>
              <a:rPr lang="en-US" sz="1800" dirty="0">
                <a:latin typeface="Helvetica"/>
                <a:cs typeface="Helvetica"/>
              </a:rPr>
              <a:t>ISO </a:t>
            </a:r>
            <a:r>
              <a:rPr lang="en-US" sz="1800" dirty="0" smtClean="0">
                <a:latin typeface="Helvetica"/>
                <a:cs typeface="Helvetica"/>
              </a:rPr>
              <a:t>200</a:t>
            </a:r>
            <a:endParaRPr lang="en-US" sz="1800" dirty="0">
              <a:latin typeface="Helvetica"/>
              <a:cs typeface="Helvetica"/>
            </a:endParaRP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Helvetica"/>
                <a:cs typeface="Helvetica"/>
              </a:rPr>
              <a:t>Test beam transport: 1 </a:t>
            </a:r>
            <a:r>
              <a:rPr lang="en-US" sz="1800" dirty="0" err="1" smtClean="0">
                <a:latin typeface="Helvetica"/>
                <a:cs typeface="Helvetica"/>
              </a:rPr>
              <a:t>kE</a:t>
            </a:r>
            <a:endParaRPr lang="en-US" sz="1800" dirty="0">
              <a:latin typeface="Helvetica"/>
              <a:cs typeface="Helvetica"/>
            </a:endParaRP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Total cost for LAVs: </a:t>
            </a:r>
            <a:r>
              <a:rPr lang="en-US" sz="1800" dirty="0" smtClean="0">
                <a:latin typeface="Helvetica"/>
                <a:cs typeface="Helvetica"/>
              </a:rPr>
              <a:t>40.2 </a:t>
            </a:r>
            <a:r>
              <a:rPr lang="en-US" sz="1800" dirty="0" err="1" smtClean="0">
                <a:latin typeface="Helvetica"/>
                <a:cs typeface="Helvetica"/>
              </a:rPr>
              <a:t>kE</a:t>
            </a:r>
            <a:endParaRPr lang="en-US" sz="1800" dirty="0" smtClean="0">
              <a:latin typeface="Helvetica"/>
              <a:cs typeface="Helvetica"/>
            </a:endParaRP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Primary responsibility: </a:t>
            </a:r>
            <a:r>
              <a:rPr lang="en-US" sz="1800" dirty="0" smtClean="0">
                <a:latin typeface="Helvetica"/>
                <a:cs typeface="Helvetica"/>
              </a:rPr>
              <a:t>INFN (i.e. Frascati)</a:t>
            </a:r>
          </a:p>
        </p:txBody>
      </p:sp>
    </p:spTree>
    <p:extLst>
      <p:ext uri="{BB962C8B-B14F-4D97-AF65-F5344CB8AC3E}">
        <p14:creationId xmlns:p14="http://schemas.microsoft.com/office/powerpoint/2010/main" val="4067623066"/>
      </p:ext>
    </p:extLst>
  </p:cSld>
  <p:clrMapOvr>
    <a:masterClrMapping/>
  </p:clrMapOvr>
  <p:transition xmlns:p14="http://schemas.microsoft.com/office/powerpoint/2010/main" advTm="9424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472480"/>
          </a:xfrm>
        </p:spPr>
        <p:txBody>
          <a:bodyPr/>
          <a:lstStyle/>
          <a:p>
            <a:r>
              <a:rPr lang="en-US" dirty="0" smtClean="0">
                <a:cs typeface="Helvetica"/>
              </a:rPr>
              <a:t>Small-angle vetoes</a:t>
            </a:r>
            <a:endParaRPr lang="en-US" dirty="0">
              <a:cs typeface="Helvetic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3C1E5-DFCF-40A5-A4DD-BCF682A0BA94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2000" y="634180"/>
            <a:ext cx="7848872" cy="6032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Significance:</a:t>
            </a:r>
          </a:p>
          <a:p>
            <a:pPr marL="439738" indent="-25400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Photon veto: Good </a:t>
            </a:r>
            <a:r>
              <a:rPr lang="en-US" sz="1800" dirty="0" smtClean="0">
                <a:latin typeface="Helvetica"/>
              </a:rPr>
              <a:t>efficiency at high energy</a:t>
            </a:r>
          </a:p>
          <a:p>
            <a:pPr marL="896938" lvl="2" indent="-254000">
              <a:spcBef>
                <a:spcPts val="300"/>
              </a:spcBef>
            </a:pPr>
            <a:r>
              <a:rPr lang="en-US" sz="1800" dirty="0" smtClean="0">
                <a:latin typeface="Helvetica"/>
              </a:rPr>
              <a:t>Inefficiency &lt; 1% at 5 </a:t>
            </a:r>
            <a:r>
              <a:rPr lang="en-US" sz="1800" dirty="0" err="1" smtClean="0">
                <a:latin typeface="Helvetica"/>
              </a:rPr>
              <a:t>GeV</a:t>
            </a:r>
            <a:r>
              <a:rPr lang="en-US" sz="1800" dirty="0" smtClean="0">
                <a:latin typeface="Helvetica"/>
              </a:rPr>
              <a:t>, &lt; 10</a:t>
            </a:r>
            <a:r>
              <a:rPr lang="en-US" sz="1800" baseline="30000" dirty="0" smtClean="0">
                <a:latin typeface="Helvetica"/>
              </a:rPr>
              <a:t>-4</a:t>
            </a:r>
            <a:r>
              <a:rPr lang="en-US" sz="1800" dirty="0" smtClean="0">
                <a:latin typeface="Helvetica"/>
              </a:rPr>
              <a:t> at 30 </a:t>
            </a:r>
            <a:r>
              <a:rPr lang="en-US" sz="1800" dirty="0" err="1" smtClean="0">
                <a:latin typeface="Helvetica"/>
              </a:rPr>
              <a:t>GeV</a:t>
            </a:r>
            <a:endParaRPr lang="en-US" sz="1800" dirty="0" smtClean="0">
              <a:latin typeface="Helvetica"/>
            </a:endParaRPr>
          </a:p>
          <a:p>
            <a:pPr marL="439738" indent="-25400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</a:rPr>
              <a:t>Transparency to GHz neutron fluxes </a:t>
            </a:r>
            <a:endParaRPr lang="en-US" sz="1800" dirty="0">
              <a:latin typeface="Helvetica"/>
            </a:endParaRPr>
          </a:p>
          <a:p>
            <a:pPr marL="439738" indent="-25400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</a:rPr>
              <a:t>Excellent </a:t>
            </a:r>
            <a:r>
              <a:rPr lang="en-US" sz="1800" dirty="0">
                <a:latin typeface="Helvetica"/>
              </a:rPr>
              <a:t>time </a:t>
            </a:r>
            <a:r>
              <a:rPr lang="en-US" sz="1800" dirty="0" smtClean="0">
                <a:latin typeface="Helvetica"/>
              </a:rPr>
              <a:t>resolution</a:t>
            </a:r>
            <a:r>
              <a:rPr lang="en-US" sz="1800" dirty="0">
                <a:latin typeface="Helvetica"/>
              </a:rPr>
              <a:t> </a:t>
            </a:r>
            <a:r>
              <a:rPr lang="en-US" sz="1800" dirty="0" smtClean="0">
                <a:latin typeface="Helvetica"/>
              </a:rPr>
              <a:t>to avoid blinding by random veto </a:t>
            </a:r>
            <a:endParaRPr lang="en-US" sz="1800" dirty="0">
              <a:latin typeface="Helvetica"/>
            </a:endParaRPr>
          </a:p>
          <a:p>
            <a:pPr marL="439738" indent="-254000">
              <a:spcBef>
                <a:spcPts val="600"/>
              </a:spcBef>
              <a:buFont typeface="Arial"/>
              <a:buChar char="•"/>
            </a:pPr>
            <a:r>
              <a:rPr lang="en-US" sz="1800" i="1" dirty="0" err="1" smtClean="0">
                <a:latin typeface="Times New Roman"/>
                <a:cs typeface="Times New Roman"/>
              </a:rPr>
              <a:t>γ</a:t>
            </a:r>
            <a:r>
              <a:rPr lang="en-US" sz="1800" i="1" dirty="0" smtClean="0">
                <a:latin typeface="Times New Roman"/>
                <a:cs typeface="Times New Roman"/>
              </a:rPr>
              <a:t>/n </a:t>
            </a:r>
            <a:r>
              <a:rPr lang="en-US" sz="1800" dirty="0" smtClean="0">
                <a:latin typeface="Helvetica"/>
              </a:rPr>
              <a:t>discrimination (transverse and longitudinal segmentation)</a:t>
            </a:r>
          </a:p>
          <a:p>
            <a:pPr marL="439738" indent="-25400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</a:rPr>
              <a:t>Good </a:t>
            </a:r>
            <a:r>
              <a:rPr lang="en-US" sz="1800" dirty="0">
                <a:latin typeface="Helvetica"/>
              </a:rPr>
              <a:t>radiation </a:t>
            </a:r>
            <a:r>
              <a:rPr lang="en-US" sz="1800" dirty="0" smtClean="0">
                <a:latin typeface="Helvetica"/>
              </a:rPr>
              <a:t>tolerance</a:t>
            </a: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State of the art: </a:t>
            </a:r>
          </a:p>
          <a:p>
            <a:pPr marL="439738" indent="-25400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No existing detector known to satisfy all criteria</a:t>
            </a: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Proposed solutions:</a:t>
            </a:r>
          </a:p>
          <a:p>
            <a:pPr marL="439738" indent="-25400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Si/W sampling calorimeter with crystal absorber</a:t>
            </a:r>
          </a:p>
          <a:p>
            <a:pPr marL="439738" indent="-25400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Heavy Cerenkov (e.g. PbF</a:t>
            </a:r>
            <a:r>
              <a:rPr lang="en-US" sz="1800" baseline="-25000" dirty="0" smtClean="0">
                <a:latin typeface="Helvetica"/>
                <a:cs typeface="Helvetica"/>
              </a:rPr>
              <a:t>2</a:t>
            </a:r>
            <a:r>
              <a:rPr lang="en-US" sz="1800" dirty="0" smtClean="0">
                <a:latin typeface="Helvetica"/>
                <a:cs typeface="Helvetica"/>
              </a:rPr>
              <a:t>) calorimeter</a:t>
            </a: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Specific goals:</a:t>
            </a:r>
          </a:p>
          <a:p>
            <a:pPr marL="541338" indent="-35560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Construct small-scale prototypes for each solution</a:t>
            </a:r>
          </a:p>
          <a:p>
            <a:pPr marL="541338" indent="-35560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Laboratory and beam tests of each prototype by 2021</a:t>
            </a:r>
          </a:p>
          <a:p>
            <a:pPr marL="541338" indent="-35560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Verify essential sufficiency of one or both technologies with respect to performance requirements</a:t>
            </a:r>
          </a:p>
        </p:txBody>
      </p:sp>
    </p:spTree>
    <p:extLst>
      <p:ext uri="{BB962C8B-B14F-4D97-AF65-F5344CB8AC3E}">
        <p14:creationId xmlns:p14="http://schemas.microsoft.com/office/powerpoint/2010/main" val="2407113244"/>
      </p:ext>
    </p:extLst>
  </p:cSld>
  <p:clrMapOvr>
    <a:masterClrMapping/>
  </p:clrMapOvr>
  <p:transition xmlns:p14="http://schemas.microsoft.com/office/powerpoint/2010/main" advTm="9424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472480"/>
          </a:xfrm>
        </p:spPr>
        <p:txBody>
          <a:bodyPr/>
          <a:lstStyle/>
          <a:p>
            <a:r>
              <a:rPr lang="en-US" dirty="0" smtClean="0">
                <a:cs typeface="Helvetica"/>
              </a:rPr>
              <a:t>Small-angle vetoes (Si/W)</a:t>
            </a:r>
            <a:endParaRPr lang="en-US" dirty="0">
              <a:cs typeface="Helvetic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3C1E5-DFCF-40A5-A4DD-BCF682A0BA9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2000" y="939492"/>
            <a:ext cx="8424936" cy="5363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</a:pPr>
            <a:r>
              <a:rPr lang="en-US" sz="1800" b="1" dirty="0">
                <a:latin typeface="Helvetica"/>
                <a:cs typeface="Helvetica"/>
              </a:rPr>
              <a:t>Materials and costs</a:t>
            </a:r>
            <a:r>
              <a:rPr lang="en-US" sz="1800" b="1" dirty="0" smtClean="0">
                <a:latin typeface="Helvetica"/>
                <a:cs typeface="Helvetica"/>
              </a:rPr>
              <a:t>: </a:t>
            </a:r>
            <a:r>
              <a:rPr lang="en-US" sz="1800" dirty="0" smtClean="0">
                <a:latin typeface="Helvetica"/>
                <a:cs typeface="Helvetica"/>
              </a:rPr>
              <a:t>1 tower, 3 x 3 cm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Helvetica"/>
              </a:rPr>
              <a:t>Tungsten tiles: 86 </a:t>
            </a:r>
            <a:r>
              <a:rPr lang="en-US" sz="1800" dirty="0" err="1" smtClean="0">
                <a:latin typeface="Helvetica"/>
              </a:rPr>
              <a:t>kE</a:t>
            </a:r>
            <a:endParaRPr lang="en-US" sz="1800" dirty="0" smtClean="0">
              <a:latin typeface="Helvetica"/>
            </a:endParaRP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</a:rPr>
              <a:t>10 x 10 </a:t>
            </a:r>
            <a:r>
              <a:rPr lang="en-US" sz="1800" dirty="0">
                <a:latin typeface="Helvetica"/>
              </a:rPr>
              <a:t>x 1 </a:t>
            </a:r>
            <a:r>
              <a:rPr lang="en-US" sz="1800" dirty="0" smtClean="0">
                <a:latin typeface="Helvetica"/>
              </a:rPr>
              <a:t>mm</a:t>
            </a:r>
            <a:r>
              <a:rPr lang="en-US" sz="1800" baseline="30000" dirty="0" smtClean="0">
                <a:latin typeface="Helvetica"/>
              </a:rPr>
              <a:t>3</a:t>
            </a:r>
            <a:r>
              <a:rPr lang="en-US" sz="1800" dirty="0" smtClean="0">
                <a:latin typeface="Helvetica"/>
              </a:rPr>
              <a:t> (</a:t>
            </a:r>
            <a:r>
              <a:rPr lang="en-US" sz="1800" dirty="0" err="1" smtClean="0">
                <a:latin typeface="Helvetica"/>
              </a:rPr>
              <a:t>MatecK</a:t>
            </a:r>
            <a:r>
              <a:rPr lang="en-US" sz="1800" dirty="0" smtClean="0">
                <a:latin typeface="Helvetica"/>
              </a:rPr>
              <a:t> quote 2018, 3 pcs)</a:t>
            </a:r>
            <a:r>
              <a:rPr lang="en-US" sz="1800" dirty="0">
                <a:latin typeface="Helvetica"/>
              </a:rPr>
              <a:t>: </a:t>
            </a:r>
            <a:endParaRPr lang="en-US" sz="1800" dirty="0" smtClean="0">
              <a:latin typeface="Helvetica"/>
            </a:endParaRPr>
          </a:p>
          <a:p>
            <a:pPr lvl="3">
              <a:spcBef>
                <a:spcPts val="300"/>
              </a:spcBef>
            </a:pPr>
            <a:r>
              <a:rPr lang="en-US" sz="1800" dirty="0" smtClean="0">
                <a:latin typeface="Helvetica"/>
              </a:rPr>
              <a:t>€</a:t>
            </a:r>
            <a:r>
              <a:rPr lang="en-US" sz="1800" dirty="0">
                <a:latin typeface="Helvetica"/>
              </a:rPr>
              <a:t>900 </a:t>
            </a:r>
            <a:r>
              <a:rPr lang="en-US" sz="1800" dirty="0" smtClean="0">
                <a:latin typeface="Helvetica"/>
              </a:rPr>
              <a:t>material + </a:t>
            </a:r>
            <a:r>
              <a:rPr lang="en-US" sz="1800" dirty="0">
                <a:latin typeface="Helvetica"/>
              </a:rPr>
              <a:t>€525 </a:t>
            </a:r>
            <a:r>
              <a:rPr lang="en-US" sz="1800" dirty="0" smtClean="0">
                <a:latin typeface="Helvetica"/>
              </a:rPr>
              <a:t>for surface finishing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</a:rPr>
              <a:t>Assume price for </a:t>
            </a:r>
            <a:r>
              <a:rPr lang="en-US" sz="1800" dirty="0">
                <a:latin typeface="Helvetica"/>
              </a:rPr>
              <a:t>3</a:t>
            </a:r>
            <a:r>
              <a:rPr lang="en-US" sz="1800" dirty="0" smtClean="0">
                <a:latin typeface="Helvetica"/>
              </a:rPr>
              <a:t>0 x 30 x 1 mm</a:t>
            </a:r>
            <a:r>
              <a:rPr lang="en-US" sz="1800" baseline="30000" dirty="0" smtClean="0">
                <a:latin typeface="Helvetica"/>
              </a:rPr>
              <a:t>2</a:t>
            </a:r>
            <a:r>
              <a:rPr lang="en-US" sz="1800" dirty="0" smtClean="0">
                <a:latin typeface="Helvetica"/>
              </a:rPr>
              <a:t> scales with size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</a:rPr>
              <a:t>10 layers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Helvetica"/>
                <a:cs typeface="Helvetica"/>
              </a:rPr>
              <a:t>Provisional </a:t>
            </a:r>
            <a:r>
              <a:rPr lang="en-US" sz="1800" dirty="0">
                <a:latin typeface="Helvetica"/>
                <a:cs typeface="Helvetica"/>
              </a:rPr>
              <a:t>light </a:t>
            </a:r>
            <a:r>
              <a:rPr lang="en-US" sz="1800" dirty="0" smtClean="0">
                <a:latin typeface="Helvetica"/>
                <a:cs typeface="Helvetica"/>
              </a:rPr>
              <a:t>readout for proof-of-principle test: 4kE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Scintillating </a:t>
            </a:r>
            <a:r>
              <a:rPr lang="en-US" sz="1800" dirty="0">
                <a:latin typeface="Helvetica"/>
                <a:cs typeface="Helvetica"/>
              </a:rPr>
              <a:t>tile or fiber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</a:rPr>
              <a:t>10 channels commercial </a:t>
            </a:r>
            <a:r>
              <a:rPr lang="en-US" sz="1800" dirty="0" err="1" smtClean="0">
                <a:latin typeface="Helvetica"/>
              </a:rPr>
              <a:t>SiPM</a:t>
            </a:r>
            <a:r>
              <a:rPr lang="en-US" sz="1800" dirty="0" smtClean="0">
                <a:latin typeface="Helvetica"/>
              </a:rPr>
              <a:t> readout, €400/channel</a:t>
            </a:r>
            <a:endParaRPr lang="en-US" sz="1800" dirty="0">
              <a:latin typeface="Helvetica"/>
            </a:endParaRPr>
          </a:p>
          <a:p>
            <a:pPr lvl="1">
              <a:spcBef>
                <a:spcPts val="600"/>
              </a:spcBef>
            </a:pPr>
            <a:r>
              <a:rPr lang="en-US" sz="1800" dirty="0">
                <a:latin typeface="Helvetica"/>
              </a:rPr>
              <a:t>Possible Si detectors available in </a:t>
            </a:r>
            <a:r>
              <a:rPr lang="en-US" sz="1800" dirty="0" smtClean="0">
                <a:latin typeface="Helvetica"/>
              </a:rPr>
              <a:t>house or for ready purchase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Helvetica"/>
              </a:rPr>
              <a:t>Precision mechanics: 10 </a:t>
            </a:r>
            <a:r>
              <a:rPr lang="en-US" sz="1800" dirty="0" err="1">
                <a:latin typeface="Helvetica"/>
              </a:rPr>
              <a:t>kE</a:t>
            </a:r>
            <a:endParaRPr lang="en-US" sz="1800" dirty="0">
              <a:latin typeface="Helvetica"/>
            </a:endParaRP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Helvetica"/>
              </a:rPr>
              <a:t>Transport and material for </a:t>
            </a:r>
            <a:r>
              <a:rPr lang="en-US" sz="1800" dirty="0">
                <a:latin typeface="Helvetica"/>
              </a:rPr>
              <a:t>test beam 0.5 </a:t>
            </a:r>
            <a:r>
              <a:rPr lang="en-US" sz="1800" dirty="0" err="1">
                <a:latin typeface="Helvetica"/>
              </a:rPr>
              <a:t>kE</a:t>
            </a:r>
            <a:endParaRPr lang="en-US" sz="1800" dirty="0">
              <a:latin typeface="Helvetica"/>
            </a:endParaRP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</a:rPr>
              <a:t>Total cost Si/W prototype:</a:t>
            </a:r>
            <a:r>
              <a:rPr lang="en-US" sz="1800" dirty="0" smtClean="0">
                <a:latin typeface="Helvetica"/>
              </a:rPr>
              <a:t> </a:t>
            </a:r>
            <a:r>
              <a:rPr lang="en-US" sz="1800" dirty="0">
                <a:latin typeface="Helvetica"/>
              </a:rPr>
              <a:t>100.5 </a:t>
            </a:r>
            <a:r>
              <a:rPr lang="en-US" sz="1800" dirty="0" err="1" smtClean="0">
                <a:latin typeface="Helvetica"/>
              </a:rPr>
              <a:t>kE</a:t>
            </a:r>
            <a:endParaRPr lang="en-US" sz="1800" dirty="0" smtClean="0">
              <a:latin typeface="Helvetica"/>
            </a:endParaRP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</a:rPr>
              <a:t>Primary responsibility:</a:t>
            </a:r>
            <a:r>
              <a:rPr lang="en-US" sz="1800" dirty="0" smtClean="0">
                <a:latin typeface="Helvetica"/>
              </a:rPr>
              <a:t> FE, TO</a:t>
            </a: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</a:rPr>
              <a:t>Other considerations:</a:t>
            </a:r>
            <a:r>
              <a:rPr lang="en-US" sz="1800" dirty="0" smtClean="0">
                <a:latin typeface="Helvetica"/>
              </a:rPr>
              <a:t> Avoid overlap with L. </a:t>
            </a:r>
            <a:r>
              <a:rPr lang="en-US" sz="1800" dirty="0" err="1" smtClean="0">
                <a:latin typeface="Helvetica"/>
              </a:rPr>
              <a:t>Bandiera</a:t>
            </a:r>
            <a:r>
              <a:rPr lang="en-US" sz="1800" dirty="0" smtClean="0">
                <a:latin typeface="Helvetica"/>
              </a:rPr>
              <a:t> PRIN project</a:t>
            </a:r>
          </a:p>
        </p:txBody>
      </p:sp>
    </p:spTree>
    <p:extLst>
      <p:ext uri="{BB962C8B-B14F-4D97-AF65-F5344CB8AC3E}">
        <p14:creationId xmlns:p14="http://schemas.microsoft.com/office/powerpoint/2010/main" val="2663186548"/>
      </p:ext>
    </p:extLst>
  </p:cSld>
  <p:clrMapOvr>
    <a:masterClrMapping/>
  </p:clrMapOvr>
  <p:transition xmlns:p14="http://schemas.microsoft.com/office/powerpoint/2010/main" advTm="9424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472480"/>
          </a:xfrm>
        </p:spPr>
        <p:txBody>
          <a:bodyPr/>
          <a:lstStyle/>
          <a:p>
            <a:r>
              <a:rPr lang="en-US" dirty="0" smtClean="0">
                <a:cs typeface="Helvetica"/>
              </a:rPr>
              <a:t>Small-angle vetoes (Cerenkov)</a:t>
            </a:r>
            <a:endParaRPr lang="en-US" dirty="0">
              <a:cs typeface="Helvetic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3C1E5-DFCF-40A5-A4DD-BCF682A0BA94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32000" y="919748"/>
            <a:ext cx="7992888" cy="5324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</a:rPr>
              <a:t>Materials and costs: </a:t>
            </a:r>
            <a:r>
              <a:rPr lang="en-US" sz="1800" dirty="0" smtClean="0">
                <a:latin typeface="Helvetica"/>
              </a:rPr>
              <a:t>2 layers, 4 x 4 cm2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Helvetica"/>
              </a:rPr>
              <a:t>PbF</a:t>
            </a:r>
            <a:r>
              <a:rPr lang="en-US" sz="1800" baseline="-25000" dirty="0" smtClean="0">
                <a:latin typeface="Helvetica"/>
              </a:rPr>
              <a:t>2</a:t>
            </a:r>
            <a:r>
              <a:rPr lang="en-US" sz="1800" dirty="0" smtClean="0">
                <a:latin typeface="Helvetica"/>
              </a:rPr>
              <a:t> blocks: 3.6kE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</a:rPr>
              <a:t>1 piece 20 x 20 x 50 mm (SICCAS quote, 2014): €400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Helvetica"/>
              </a:rPr>
              <a:t>PWO blocks: 3.6kE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</a:rPr>
              <a:t>1 piece 20 x 20 x 50 mm (SICCAS quote, 2014): €400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Helvetica"/>
              </a:rPr>
              <a:t>PMTs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</a:rPr>
              <a:t>1 PMT Hamamatsu R9880U-210: €500. 8 </a:t>
            </a:r>
            <a:r>
              <a:rPr lang="en-US" sz="1800" dirty="0" err="1" smtClean="0">
                <a:latin typeface="Helvetica"/>
              </a:rPr>
              <a:t>pz</a:t>
            </a:r>
            <a:r>
              <a:rPr lang="en-US" sz="1800" dirty="0" smtClean="0">
                <a:latin typeface="Helvetica"/>
              </a:rPr>
              <a:t> = 4 </a:t>
            </a:r>
            <a:r>
              <a:rPr lang="en-US" sz="1800" dirty="0" err="1" smtClean="0">
                <a:latin typeface="Helvetica"/>
              </a:rPr>
              <a:t>kE</a:t>
            </a:r>
            <a:endParaRPr lang="en-US" sz="1800" dirty="0" smtClean="0">
              <a:latin typeface="Helvetica"/>
            </a:endParaRP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Helvetica"/>
              </a:rPr>
              <a:t>Assume HV supply and readout with equipment on hand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Helvetica"/>
              </a:rPr>
              <a:t>Alternatively: </a:t>
            </a:r>
            <a:r>
              <a:rPr lang="en-US" sz="1800" dirty="0" err="1" smtClean="0">
                <a:latin typeface="Helvetica"/>
              </a:rPr>
              <a:t>SiPM</a:t>
            </a:r>
            <a:r>
              <a:rPr lang="en-US" sz="1800" dirty="0" smtClean="0">
                <a:latin typeface="Helvetica"/>
              </a:rPr>
              <a:t> readout: 3.7 </a:t>
            </a:r>
            <a:r>
              <a:rPr lang="en-US" sz="1800" dirty="0" err="1" smtClean="0">
                <a:latin typeface="Helvetica"/>
              </a:rPr>
              <a:t>kE</a:t>
            </a:r>
            <a:r>
              <a:rPr lang="en-US" sz="1800" dirty="0" smtClean="0">
                <a:latin typeface="Helvetica"/>
              </a:rPr>
              <a:t> (already purchased for Si/W?)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</a:rPr>
              <a:t>8 channels commercial </a:t>
            </a:r>
            <a:r>
              <a:rPr lang="en-US" sz="1800" dirty="0" err="1" smtClean="0">
                <a:latin typeface="Helvetica"/>
              </a:rPr>
              <a:t>SiPM</a:t>
            </a:r>
            <a:r>
              <a:rPr lang="en-US" sz="1800" dirty="0" smtClean="0">
                <a:latin typeface="Helvetica"/>
              </a:rPr>
              <a:t> readout, €400/channel = 0.5 </a:t>
            </a:r>
            <a:r>
              <a:rPr lang="en-US" sz="1800" dirty="0" err="1" smtClean="0">
                <a:latin typeface="Helvetica"/>
              </a:rPr>
              <a:t>kE</a:t>
            </a:r>
            <a:r>
              <a:rPr lang="en-US" sz="1800" dirty="0" smtClean="0">
                <a:latin typeface="Helvetica"/>
              </a:rPr>
              <a:t> for extra </a:t>
            </a:r>
            <a:r>
              <a:rPr lang="en-US" sz="1800" dirty="0" err="1" smtClean="0">
                <a:latin typeface="Helvetica"/>
              </a:rPr>
              <a:t>SiPMs</a:t>
            </a:r>
            <a:r>
              <a:rPr lang="en-US" sz="1800" dirty="0" smtClean="0">
                <a:latin typeface="Helvetica"/>
              </a:rPr>
              <a:t> to test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Helvetica"/>
              </a:rPr>
              <a:t>Enclosure and mechanics: 2 </a:t>
            </a:r>
            <a:r>
              <a:rPr lang="en-US" sz="1800" dirty="0" err="1" smtClean="0">
                <a:latin typeface="Helvetica"/>
              </a:rPr>
              <a:t>kE</a:t>
            </a:r>
            <a:endParaRPr lang="en-US" sz="1800" dirty="0" smtClean="0">
              <a:latin typeface="Helvetica"/>
            </a:endParaRP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Helvetica"/>
              </a:rPr>
              <a:t>Transport and material for test beam 0.5 </a:t>
            </a:r>
            <a:r>
              <a:rPr lang="en-US" sz="1800" dirty="0" err="1" smtClean="0">
                <a:latin typeface="Helvetica"/>
              </a:rPr>
              <a:t>kE</a:t>
            </a:r>
            <a:endParaRPr lang="en-US" sz="1800" dirty="0" smtClean="0">
              <a:latin typeface="Helvetica"/>
            </a:endParaRP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</a:rPr>
              <a:t>Total cost Cerenkov prototype:</a:t>
            </a:r>
            <a:r>
              <a:rPr lang="en-US" sz="1800" dirty="0" smtClean="0">
                <a:latin typeface="Helvetica"/>
              </a:rPr>
              <a:t> 17.4 </a:t>
            </a:r>
            <a:r>
              <a:rPr lang="en-US" sz="1800" dirty="0" err="1" smtClean="0">
                <a:latin typeface="Helvetica"/>
              </a:rPr>
              <a:t>kE</a:t>
            </a:r>
            <a:endParaRPr lang="en-US" sz="1800" dirty="0" smtClean="0">
              <a:latin typeface="Helvetica"/>
            </a:endParaRP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</a:rPr>
              <a:t>Primary responsibility</a:t>
            </a:r>
            <a:r>
              <a:rPr lang="en-US" sz="1800" dirty="0" smtClean="0">
                <a:latin typeface="Helvetica"/>
              </a:rPr>
              <a:t>: FE, TO</a:t>
            </a:r>
            <a:endParaRPr lang="en-US" sz="1800" dirty="0"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690423033"/>
      </p:ext>
    </p:extLst>
  </p:cSld>
  <p:clrMapOvr>
    <a:masterClrMapping/>
  </p:clrMapOvr>
  <p:transition xmlns:p14="http://schemas.microsoft.com/office/powerpoint/2010/main" advTm="9424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Readout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415FA-E08B-584E-A35D-DA1B4812E030}" type="slidenum">
              <a:rPr lang="en-US" smtClean="0"/>
              <a:pPr>
                <a:defRPr/>
              </a:pPr>
              <a:t>17</a:t>
            </a:fld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432000" y="668153"/>
            <a:ext cx="8352928" cy="5716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800" b="1" u="sng" dirty="0" smtClean="0">
                <a:solidFill>
                  <a:schemeClr val="accent2"/>
                </a:solidFill>
                <a:latin typeface="Helvetica"/>
                <a:cs typeface="Helvetica"/>
              </a:rPr>
              <a:t>Readout is the work item that most requires feedback at the moment</a:t>
            </a:r>
          </a:p>
          <a:p>
            <a:pPr>
              <a:spcBef>
                <a:spcPts val="18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Significance</a:t>
            </a:r>
          </a:p>
          <a:p>
            <a:pPr marL="439738" indent="-25400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Time resolution ~100 </a:t>
            </a:r>
            <a:r>
              <a:rPr lang="en-US" sz="1800" dirty="0" err="1" smtClean="0">
                <a:latin typeface="Helvetica"/>
                <a:cs typeface="Helvetica"/>
              </a:rPr>
              <a:t>ps</a:t>
            </a:r>
            <a:r>
              <a:rPr lang="en-US" sz="1800" dirty="0" smtClean="0">
                <a:latin typeface="Helvetica"/>
                <a:cs typeface="Helvetica"/>
              </a:rPr>
              <a:t> for pulses from “</a:t>
            </a:r>
            <a:r>
              <a:rPr lang="en-US" sz="1800" dirty="0" err="1" smtClean="0">
                <a:latin typeface="Helvetica"/>
                <a:cs typeface="Helvetica"/>
              </a:rPr>
              <a:t>LKr</a:t>
            </a:r>
            <a:r>
              <a:rPr lang="en-US" sz="1800" dirty="0" smtClean="0">
                <a:latin typeface="Helvetica"/>
                <a:cs typeface="Helvetica"/>
              </a:rPr>
              <a:t>”, SAC </a:t>
            </a:r>
            <a:r>
              <a:rPr lang="en-US" sz="1800" dirty="0">
                <a:latin typeface="Helvetica"/>
              </a:rPr>
              <a:t>to avoid blinding by random veto</a:t>
            </a:r>
            <a:endParaRPr lang="en-US" sz="1800" dirty="0" smtClean="0">
              <a:latin typeface="Helvetica"/>
              <a:cs typeface="Helvetica"/>
            </a:endParaRPr>
          </a:p>
          <a:p>
            <a:pPr marL="642938" lvl="1">
              <a:spcBef>
                <a:spcPts val="300"/>
              </a:spcBef>
            </a:pPr>
            <a:r>
              <a:rPr lang="en-US" sz="1800" dirty="0" smtClean="0">
                <a:latin typeface="Helvetica"/>
                <a:cs typeface="Helvetica"/>
              </a:rPr>
              <a:t>Total (</a:t>
            </a:r>
            <a:r>
              <a:rPr lang="en-US" sz="1800" i="1" dirty="0" err="1" smtClean="0">
                <a:latin typeface="Times New Roman"/>
                <a:cs typeface="Times New Roman"/>
              </a:rPr>
              <a:t>γ</a:t>
            </a:r>
            <a:r>
              <a:rPr lang="en-US" sz="1800" dirty="0" smtClean="0">
                <a:latin typeface="Helvetica"/>
                <a:cs typeface="Helvetica"/>
              </a:rPr>
              <a:t>) rates on SAC from </a:t>
            </a:r>
            <a:r>
              <a:rPr lang="en-US" sz="1800" dirty="0" err="1" smtClean="0">
                <a:latin typeface="Helvetica"/>
                <a:cs typeface="Helvetica"/>
              </a:rPr>
              <a:t>hadronic</a:t>
            </a:r>
            <a:r>
              <a:rPr lang="en-US" sz="1800" dirty="0" smtClean="0">
                <a:latin typeface="Helvetica"/>
                <a:cs typeface="Helvetica"/>
              </a:rPr>
              <a:t> interactions could be (100) 400 MHz</a:t>
            </a:r>
          </a:p>
          <a:p>
            <a:pPr marL="439738" indent="-25400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</a:rPr>
              <a:t>Cost-effective solution: O(10</a:t>
            </a:r>
            <a:r>
              <a:rPr lang="en-US" sz="1800" baseline="30000" dirty="0" smtClean="0">
                <a:latin typeface="Helvetica"/>
              </a:rPr>
              <a:t>4</a:t>
            </a:r>
            <a:r>
              <a:rPr lang="en-US" sz="1800" dirty="0" smtClean="0">
                <a:latin typeface="Helvetica"/>
              </a:rPr>
              <a:t>) “</a:t>
            </a:r>
            <a:r>
              <a:rPr lang="en-US" sz="1800" dirty="0" err="1" smtClean="0">
                <a:latin typeface="Helvetica"/>
              </a:rPr>
              <a:t>LKr</a:t>
            </a:r>
            <a:r>
              <a:rPr lang="en-US" sz="1800" dirty="0" smtClean="0">
                <a:latin typeface="Helvetica"/>
              </a:rPr>
              <a:t>” channels, O(10</a:t>
            </a:r>
            <a:r>
              <a:rPr lang="en-US" sz="1800" baseline="30000" dirty="0" smtClean="0">
                <a:latin typeface="Helvetica"/>
              </a:rPr>
              <a:t>3</a:t>
            </a:r>
            <a:r>
              <a:rPr lang="en-US" sz="1800" dirty="0" smtClean="0">
                <a:latin typeface="Helvetica"/>
              </a:rPr>
              <a:t>) UV, LAV channels</a:t>
            </a:r>
          </a:p>
          <a:p>
            <a:pPr marL="439738" indent="-25400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</a:rPr>
              <a:t>Radiation tolerance: Radiation at least 6x worse than NA62</a:t>
            </a:r>
          </a:p>
          <a:p>
            <a:pPr marL="185738">
              <a:spcBef>
                <a:spcPts val="600"/>
              </a:spcBef>
            </a:pPr>
            <a:r>
              <a:rPr lang="en-US" sz="1800" dirty="0" smtClean="0">
                <a:latin typeface="Helvetica"/>
              </a:rPr>
              <a:t>Digital trigger to ensure collection of adequate numbers of calibration events</a:t>
            </a:r>
          </a:p>
          <a:p>
            <a:pPr marL="642938" lvl="1">
              <a:spcBef>
                <a:spcPts val="600"/>
              </a:spcBef>
            </a:pPr>
            <a:r>
              <a:rPr lang="en-US" sz="1800" i="1" dirty="0" smtClean="0">
                <a:latin typeface="Times New Roman"/>
                <a:cs typeface="Times New Roman"/>
              </a:rPr>
              <a:t>K</a:t>
            </a:r>
            <a:r>
              <a:rPr lang="en-US" sz="1800" i="1" baseline="-25000" dirty="0" smtClean="0">
                <a:latin typeface="Times New Roman"/>
                <a:cs typeface="Times New Roman"/>
              </a:rPr>
              <a:t>L</a:t>
            </a:r>
            <a:r>
              <a:rPr lang="en-US" sz="1800" dirty="0" smtClean="0">
                <a:latin typeface="Times New Roman"/>
                <a:cs typeface="Times New Roman"/>
              </a:rPr>
              <a:t> </a:t>
            </a:r>
            <a:r>
              <a:rPr lang="en-US" sz="1800" dirty="0">
                <a:latin typeface="Times New Roman"/>
                <a:cs typeface="Times New Roman"/>
              </a:rPr>
              <a:t>→ </a:t>
            </a:r>
            <a:r>
              <a:rPr lang="en-US" sz="1800" i="1" dirty="0" smtClean="0">
                <a:latin typeface="Times New Roman"/>
                <a:cs typeface="Times New Roman"/>
              </a:rPr>
              <a:t>π</a:t>
            </a:r>
            <a:r>
              <a:rPr lang="en-US" sz="1800" baseline="30000" dirty="0" smtClean="0">
                <a:latin typeface="Times New Roman"/>
                <a:cs typeface="Times New Roman"/>
              </a:rPr>
              <a:t>0</a:t>
            </a:r>
            <a:r>
              <a:rPr lang="en-US" sz="1800" i="1" dirty="0">
                <a:latin typeface="Times New Roman"/>
                <a:cs typeface="Times New Roman"/>
              </a:rPr>
              <a:t>π</a:t>
            </a:r>
            <a:r>
              <a:rPr lang="en-US" sz="1800" baseline="30000" dirty="0">
                <a:latin typeface="Times New Roman"/>
                <a:cs typeface="Times New Roman"/>
              </a:rPr>
              <a:t>0</a:t>
            </a:r>
            <a:r>
              <a:rPr lang="en-US" sz="1800" dirty="0" smtClean="0">
                <a:latin typeface="Helvetica"/>
              </a:rPr>
              <a:t>, </a:t>
            </a:r>
            <a:r>
              <a:rPr lang="en-US" sz="1800" i="1" dirty="0">
                <a:latin typeface="Times New Roman"/>
                <a:cs typeface="Times New Roman"/>
              </a:rPr>
              <a:t>K</a:t>
            </a:r>
            <a:r>
              <a:rPr lang="en-US" sz="1800" i="1" baseline="-25000" dirty="0">
                <a:latin typeface="Times New Roman"/>
                <a:cs typeface="Times New Roman"/>
              </a:rPr>
              <a:t>L</a:t>
            </a:r>
            <a:r>
              <a:rPr lang="en-US" sz="1800" dirty="0">
                <a:latin typeface="Times New Roman"/>
                <a:cs typeface="Times New Roman"/>
              </a:rPr>
              <a:t> → </a:t>
            </a:r>
            <a:r>
              <a:rPr lang="en-US" sz="1800" i="1" dirty="0" smtClean="0">
                <a:latin typeface="Times New Roman"/>
                <a:cs typeface="Times New Roman"/>
              </a:rPr>
              <a:t>π</a:t>
            </a:r>
            <a:r>
              <a:rPr lang="en-US" sz="1800" baseline="30000" dirty="0" smtClean="0">
                <a:latin typeface="Times New Roman"/>
                <a:cs typeface="Times New Roman"/>
              </a:rPr>
              <a:t>0</a:t>
            </a:r>
            <a:r>
              <a:rPr lang="en-US" sz="1800" i="1" dirty="0" smtClean="0">
                <a:latin typeface="Times New Roman"/>
                <a:cs typeface="Times New Roman"/>
              </a:rPr>
              <a:t>π</a:t>
            </a:r>
            <a:r>
              <a:rPr lang="en-US" sz="1800" baseline="30000" dirty="0" smtClean="0">
                <a:latin typeface="Times New Roman"/>
                <a:cs typeface="Times New Roman"/>
              </a:rPr>
              <a:t>0</a:t>
            </a:r>
            <a:r>
              <a:rPr lang="en-US" sz="1800" i="1" dirty="0">
                <a:latin typeface="Times New Roman"/>
                <a:cs typeface="Times New Roman"/>
              </a:rPr>
              <a:t>π</a:t>
            </a:r>
            <a:r>
              <a:rPr lang="en-US" sz="1800" baseline="30000" dirty="0">
                <a:latin typeface="Times New Roman"/>
                <a:cs typeface="Times New Roman"/>
              </a:rPr>
              <a:t>0</a:t>
            </a:r>
            <a:r>
              <a:rPr lang="en-US" sz="1800" dirty="0" smtClean="0">
                <a:latin typeface="Helvetica"/>
              </a:rPr>
              <a:t>, </a:t>
            </a:r>
            <a:r>
              <a:rPr lang="en-US" sz="1800" i="1" dirty="0">
                <a:latin typeface="Times New Roman"/>
                <a:cs typeface="Times New Roman"/>
              </a:rPr>
              <a:t>K</a:t>
            </a:r>
            <a:r>
              <a:rPr lang="en-US" sz="1800" i="1" baseline="-25000" dirty="0">
                <a:latin typeface="Times New Roman"/>
                <a:cs typeface="Times New Roman"/>
              </a:rPr>
              <a:t>L</a:t>
            </a:r>
            <a:r>
              <a:rPr lang="en-US" sz="1800" dirty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→</a:t>
            </a:r>
            <a:r>
              <a:rPr lang="en-US" sz="1800" i="1" dirty="0" err="1" smtClean="0">
                <a:latin typeface="Times New Roman"/>
                <a:cs typeface="Times New Roman"/>
              </a:rPr>
              <a:t>γγ</a:t>
            </a:r>
            <a:endParaRPr lang="en-US" sz="1800" dirty="0" smtClean="0">
              <a:latin typeface="Helvetica"/>
            </a:endParaRP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State of the art: </a:t>
            </a:r>
          </a:p>
          <a:p>
            <a:pPr marL="439738" indent="-25400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NA62 readout systems: TEL62/CREAM</a:t>
            </a:r>
          </a:p>
          <a:p>
            <a:pPr marL="439738" indent="-25400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LHC readout platforms?</a:t>
            </a: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Proposed solutions</a:t>
            </a:r>
          </a:p>
          <a:p>
            <a:pPr marL="439738" indent="-254000">
              <a:spcBef>
                <a:spcPts val="600"/>
              </a:spcBef>
              <a:buFont typeface="Arial"/>
              <a:buChar char="•"/>
            </a:pPr>
            <a:r>
              <a:rPr lang="en-US" sz="1800" dirty="0">
                <a:latin typeface="Helvetica"/>
                <a:cs typeface="Helvetica"/>
              </a:rPr>
              <a:t>Develop </a:t>
            </a:r>
            <a:r>
              <a:rPr lang="en-US" sz="1800" dirty="0" smtClean="0">
                <a:latin typeface="Helvetica"/>
                <a:cs typeface="Helvetica"/>
              </a:rPr>
              <a:t>characteristics of common </a:t>
            </a:r>
            <a:r>
              <a:rPr lang="en-US" sz="1800" dirty="0">
                <a:latin typeface="Helvetica"/>
                <a:cs typeface="Helvetica"/>
              </a:rPr>
              <a:t>platform for fast digitization of signals from all calorimeters/vetoes</a:t>
            </a:r>
          </a:p>
          <a:p>
            <a:pPr marL="439738" indent="-25400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Avoid commitment to specific technological implementation for the moment</a:t>
            </a:r>
          </a:p>
        </p:txBody>
      </p:sp>
    </p:spTree>
    <p:extLst>
      <p:ext uri="{BB962C8B-B14F-4D97-AF65-F5344CB8AC3E}">
        <p14:creationId xmlns:p14="http://schemas.microsoft.com/office/powerpoint/2010/main" val="10378690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Readout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415FA-E08B-584E-A35D-DA1B4812E030}" type="slidenum">
              <a:rPr lang="en-US" smtClean="0"/>
              <a:pPr>
                <a:defRPr/>
              </a:pPr>
              <a:t>18</a:t>
            </a:fld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432000" y="723031"/>
            <a:ext cx="8064896" cy="4578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</a:pPr>
            <a:r>
              <a:rPr lang="en-US" sz="1800" b="1" dirty="0">
                <a:latin typeface="Helvetica"/>
                <a:cs typeface="Helvetica"/>
              </a:rPr>
              <a:t>Specific </a:t>
            </a:r>
            <a:r>
              <a:rPr lang="en-US" sz="1800" b="1" dirty="0" smtClean="0">
                <a:latin typeface="Helvetica"/>
                <a:cs typeface="Helvetica"/>
              </a:rPr>
              <a:t>goals:</a:t>
            </a:r>
            <a:endParaRPr lang="en-US" sz="1800" b="1" dirty="0">
              <a:latin typeface="Helvetica"/>
              <a:cs typeface="Helvetica"/>
            </a:endParaRPr>
          </a:p>
          <a:p>
            <a:pPr marL="439738" indent="-254000">
              <a:spcBef>
                <a:spcPts val="600"/>
              </a:spcBef>
              <a:buFont typeface="Arial"/>
              <a:buChar char="•"/>
            </a:pPr>
            <a:r>
              <a:rPr lang="en-US" sz="1800" dirty="0">
                <a:latin typeface="Helvetica"/>
                <a:cs typeface="Helvetica"/>
              </a:rPr>
              <a:t>Study signals from detector/front-end prototypes</a:t>
            </a:r>
          </a:p>
          <a:p>
            <a:pPr marL="439738" indent="-254000">
              <a:spcBef>
                <a:spcPts val="600"/>
              </a:spcBef>
              <a:buFont typeface="Arial"/>
              <a:buChar char="•"/>
            </a:pPr>
            <a:r>
              <a:rPr lang="en-US" sz="1800" dirty="0">
                <a:latin typeface="Helvetica"/>
                <a:cs typeface="Helvetica"/>
              </a:rPr>
              <a:t>Identify cost-effective solutions for common platform architecture that meet all of the requirements, anticipating future trends</a:t>
            </a:r>
          </a:p>
          <a:p>
            <a:pPr marL="439738" indent="-254000">
              <a:spcBef>
                <a:spcPts val="600"/>
              </a:spcBef>
              <a:buFont typeface="Arial"/>
              <a:buChar char="•"/>
            </a:pPr>
            <a:r>
              <a:rPr lang="en-US" sz="1800" dirty="0">
                <a:latin typeface="Helvetica"/>
                <a:cs typeface="Helvetica"/>
              </a:rPr>
              <a:t>Estimate data rates from experiment and develop a trigger strategy that can be implemented on the common platform </a:t>
            </a:r>
            <a:endParaRPr lang="en-US" sz="1800" b="1" dirty="0">
              <a:latin typeface="Helvetica"/>
              <a:cs typeface="Helvetica"/>
            </a:endParaRP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Additional items to include?</a:t>
            </a:r>
          </a:p>
          <a:p>
            <a:pPr marL="439738" indent="-254000">
              <a:spcBef>
                <a:spcPts val="600"/>
              </a:spcBef>
              <a:buFont typeface="Arial"/>
              <a:buChar char="•"/>
            </a:pPr>
            <a:r>
              <a:rPr lang="en-US" sz="1800" dirty="0" err="1" smtClean="0">
                <a:latin typeface="Helvetica"/>
                <a:cs typeface="Helvetica"/>
              </a:rPr>
              <a:t>Triggerless</a:t>
            </a:r>
            <a:r>
              <a:rPr lang="en-US" sz="1800" dirty="0" smtClean="0">
                <a:latin typeface="Helvetica"/>
                <a:cs typeface="Helvetica"/>
              </a:rPr>
              <a:t> readout (Dario)</a:t>
            </a:r>
          </a:p>
          <a:p>
            <a:pPr marL="439738" indent="-25400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Hybrid/streaming readout (</a:t>
            </a:r>
            <a:r>
              <a:rPr lang="en-US" sz="1800" dirty="0" err="1" smtClean="0">
                <a:latin typeface="Helvetica"/>
                <a:cs typeface="Helvetica"/>
              </a:rPr>
              <a:t>Gianluca</a:t>
            </a:r>
            <a:r>
              <a:rPr lang="en-US" sz="1800" dirty="0" smtClean="0">
                <a:latin typeface="Helvetica"/>
                <a:cs typeface="Helvetica"/>
              </a:rPr>
              <a:t>)</a:t>
            </a: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No costs budgeted </a:t>
            </a:r>
            <a:r>
              <a:rPr lang="en-US" sz="1800" b="1" i="1" dirty="0" smtClean="0">
                <a:latin typeface="Helvetica"/>
                <a:cs typeface="Helvetica"/>
              </a:rPr>
              <a:t>for now</a:t>
            </a:r>
          </a:p>
          <a:p>
            <a:pPr marL="439738" indent="-25400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Originally had 20kE for off-the-shelf HW for signal studies</a:t>
            </a:r>
          </a:p>
          <a:p>
            <a:pPr marL="439738" indent="-254000">
              <a:spcBef>
                <a:spcPts val="600"/>
              </a:spcBef>
              <a:buFont typeface="Arial"/>
              <a:buChar char="•"/>
            </a:pPr>
            <a:r>
              <a:rPr lang="en-US" sz="1800" dirty="0" smtClean="0">
                <a:latin typeface="Helvetica"/>
                <a:cs typeface="Helvetica"/>
              </a:rPr>
              <a:t>Can put back funding request of this magnitude if we have a specific idea</a:t>
            </a:r>
          </a:p>
          <a:p>
            <a:pPr>
              <a:spcBef>
                <a:spcPts val="900"/>
              </a:spcBef>
            </a:pPr>
            <a:r>
              <a:rPr lang="en-US" sz="1800" b="1" dirty="0" smtClean="0">
                <a:latin typeface="Helvetica"/>
                <a:cs typeface="Helvetica"/>
              </a:rPr>
              <a:t>Primary responsibility: PI, TO</a:t>
            </a:r>
          </a:p>
        </p:txBody>
      </p:sp>
    </p:spTree>
    <p:extLst>
      <p:ext uri="{BB962C8B-B14F-4D97-AF65-F5344CB8AC3E}">
        <p14:creationId xmlns:p14="http://schemas.microsoft.com/office/powerpoint/2010/main" val="2686596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640960" cy="472480"/>
          </a:xfrm>
        </p:spPr>
        <p:txBody>
          <a:bodyPr/>
          <a:lstStyle/>
          <a:p>
            <a:r>
              <a:rPr lang="en-US" dirty="0" smtClean="0"/>
              <a:t>B1.4: Application potential and impact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415FA-E08B-584E-A35D-DA1B4812E030}" type="slidenum">
              <a:rPr lang="en-US" smtClean="0"/>
              <a:pPr>
                <a:defRPr/>
              </a:pPr>
              <a:t>19</a:t>
            </a:fld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1041117"/>
            <a:ext cx="806489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b="1" dirty="0" smtClean="0">
                <a:latin typeface="Helvetica"/>
                <a:cs typeface="Helvetica"/>
              </a:rPr>
              <a:t>Theoretical and scientific impact</a:t>
            </a:r>
          </a:p>
          <a:p>
            <a:pPr marL="8001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Technological progress for </a:t>
            </a:r>
            <a:r>
              <a:rPr lang="en-US" dirty="0" err="1" smtClean="0">
                <a:latin typeface="Helvetica"/>
                <a:cs typeface="Helvetica"/>
              </a:rPr>
              <a:t>calorimetry</a:t>
            </a:r>
            <a:r>
              <a:rPr lang="en-US" dirty="0" smtClean="0">
                <a:latin typeface="Helvetica"/>
                <a:cs typeface="Helvetica"/>
              </a:rPr>
              <a:t> in high-energy physics</a:t>
            </a:r>
          </a:p>
          <a:p>
            <a:pPr marL="8001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Dissemination of results within scientific community</a:t>
            </a:r>
            <a:endParaRPr lang="en-US" dirty="0">
              <a:latin typeface="Helvetica"/>
              <a:cs typeface="Helvetica"/>
            </a:endParaRP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Link to theoretical community to provide input to further define KLEVER goals and ensure theoretical support for kaon sector physics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Organization of conferences and workshops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latin typeface="Helvetica"/>
                <a:cs typeface="Helvetica"/>
              </a:rPr>
              <a:t>Cultural impact on general public</a:t>
            </a:r>
          </a:p>
          <a:p>
            <a:pPr marL="8001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Broader outreach activities?</a:t>
            </a:r>
          </a:p>
        </p:txBody>
      </p:sp>
    </p:spTree>
    <p:extLst>
      <p:ext uri="{BB962C8B-B14F-4D97-AF65-F5344CB8AC3E}">
        <p14:creationId xmlns:p14="http://schemas.microsoft.com/office/powerpoint/2010/main" val="2071836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472480"/>
          </a:xfrm>
        </p:spPr>
        <p:txBody>
          <a:bodyPr/>
          <a:lstStyle/>
          <a:p>
            <a:r>
              <a:rPr lang="en-US" dirty="0" smtClean="0">
                <a:cs typeface="Helvetica"/>
              </a:rPr>
              <a:t>Personnel and research units</a:t>
            </a:r>
            <a:endParaRPr lang="en-US" dirty="0">
              <a:cs typeface="Helvetic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3C1E5-DFCF-40A5-A4DD-BCF682A0BA94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3" name="Picture 2" descr="Screen Shot 2018-03-08 at 10.54.32 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0728"/>
            <a:ext cx="9144000" cy="284305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4077072"/>
            <a:ext cx="864096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Helvetica"/>
                <a:cs typeface="Helvetica"/>
              </a:rPr>
              <a:t>Original assumption for KLEVER PRIN: Only Principal Investigator (PI) and Associated Investigators (AIs) to be </a:t>
            </a:r>
            <a:r>
              <a:rPr lang="en-US" dirty="0" err="1" smtClean="0">
                <a:latin typeface="Helvetica"/>
                <a:cs typeface="Helvetica"/>
              </a:rPr>
              <a:t>costed</a:t>
            </a:r>
            <a:r>
              <a:rPr lang="en-US" dirty="0" smtClean="0">
                <a:latin typeface="Helvetica"/>
                <a:cs typeface="Helvetica"/>
              </a:rPr>
              <a:t> for co-funding</a:t>
            </a:r>
          </a:p>
          <a:p>
            <a:pPr marL="439738" indent="-260350">
              <a:spcBef>
                <a:spcPts val="6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Not formally necessary to cost participants who are not PI or AI</a:t>
            </a:r>
          </a:p>
          <a:p>
            <a:pPr marL="439738" indent="-260350">
              <a:spcBef>
                <a:spcPts val="6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But, for NA62 Run3 PRIN all participants are </a:t>
            </a:r>
            <a:r>
              <a:rPr lang="en-US" dirty="0" err="1" smtClean="0">
                <a:latin typeface="Helvetica"/>
                <a:cs typeface="Helvetica"/>
              </a:rPr>
              <a:t>costed</a:t>
            </a:r>
            <a:endParaRPr lang="en-US" dirty="0" smtClean="0">
              <a:latin typeface="Helvetica"/>
              <a:cs typeface="Helvetica"/>
            </a:endParaRPr>
          </a:p>
          <a:p>
            <a:endParaRPr lang="en-US" dirty="0" smtClean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603520955"/>
      </p:ext>
    </p:extLst>
  </p:cSld>
  <p:clrMapOvr>
    <a:masterClrMapping/>
  </p:clrMapOvr>
  <p:transition xmlns:p14="http://schemas.microsoft.com/office/powerpoint/2010/main" advTm="9424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472480"/>
          </a:xfrm>
        </p:spPr>
        <p:txBody>
          <a:bodyPr/>
          <a:lstStyle/>
          <a:p>
            <a:r>
              <a:rPr lang="en-US" dirty="0" smtClean="0">
                <a:cs typeface="Helvetica"/>
              </a:rPr>
              <a:t>Personnel and research units</a:t>
            </a:r>
            <a:endParaRPr lang="en-US" dirty="0">
              <a:cs typeface="Helvetic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3C1E5-DFCF-40A5-A4DD-BCF682A0BA9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1543" y="642456"/>
            <a:ext cx="8720914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Helvetica"/>
                <a:cs typeface="Helvetica"/>
              </a:rPr>
              <a:t>PI has to register with REPRISE </a:t>
            </a:r>
            <a:r>
              <a:rPr lang="en-US" dirty="0" smtClean="0">
                <a:latin typeface="Helvetica"/>
                <a:cs typeface="Helvetica"/>
              </a:rPr>
              <a:t>(done, but I need to update CV &amp; Pubs)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latin typeface="Helvetica"/>
                <a:cs typeface="Helvetica"/>
              </a:rPr>
              <a:t>All Associated Investigators (AIs) must confirm participation</a:t>
            </a:r>
            <a:r>
              <a:rPr lang="en-US" dirty="0" smtClean="0">
                <a:latin typeface="Helvetica"/>
                <a:cs typeface="Helvetica"/>
              </a:rPr>
              <a:t>, which involves:</a:t>
            </a:r>
          </a:p>
          <a:p>
            <a:pPr marL="800100" lvl="1" indent="-342900">
              <a:spcBef>
                <a:spcPts val="300"/>
              </a:spcBef>
              <a:buFont typeface="Arial"/>
              <a:buChar char="•"/>
            </a:pPr>
            <a:r>
              <a:rPr lang="en-US" dirty="0">
                <a:latin typeface="Helvetica"/>
                <a:cs typeface="Helvetica"/>
              </a:rPr>
              <a:t>Curriculum vitae (10000 char)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dirty="0">
                <a:latin typeface="Helvetica"/>
                <a:cs typeface="Helvetica"/>
              </a:rPr>
              <a:t>Previous grants (2000 char)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Recognition </a:t>
            </a:r>
            <a:r>
              <a:rPr lang="en-US" dirty="0">
                <a:latin typeface="Helvetica"/>
                <a:cs typeface="Helvetica"/>
              </a:rPr>
              <a:t>(2000 char)</a:t>
            </a:r>
          </a:p>
          <a:p>
            <a:pPr marL="800100" lvl="1" indent="-342900">
              <a:spcBef>
                <a:spcPts val="300"/>
              </a:spcBef>
              <a:buFont typeface="Arial"/>
              <a:buChar char="•"/>
            </a:pPr>
            <a:r>
              <a:rPr lang="en-US" dirty="0">
                <a:latin typeface="Helvetica"/>
                <a:cs typeface="Helvetica"/>
              </a:rPr>
              <a:t>Publications (20 pubs)</a:t>
            </a:r>
          </a:p>
          <a:p>
            <a:pPr marL="800100" lvl="1" indent="-342900">
              <a:spcBef>
                <a:spcPts val="300"/>
              </a:spcBef>
              <a:buFont typeface="Arial"/>
              <a:buChar char="•"/>
            </a:pPr>
            <a:r>
              <a:rPr lang="en-US" dirty="0">
                <a:latin typeface="Helvetica"/>
                <a:cs typeface="Helvetica"/>
              </a:rPr>
              <a:t>h-index (World of Science, </a:t>
            </a:r>
            <a:r>
              <a:rPr lang="en-US" dirty="0" smtClean="0">
                <a:latin typeface="Helvetica"/>
                <a:cs typeface="Helvetica"/>
              </a:rPr>
              <a:t>Scopus, other)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Common choice of source of h-index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Can we use INSPIRE (as “other” source of h-index”)</a:t>
            </a:r>
          </a:p>
          <a:p>
            <a:pPr marL="1257300" lvl="2" indent="-342900">
              <a:spcBef>
                <a:spcPts val="3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Submit merge requests to Scopus/</a:t>
            </a:r>
            <a:r>
              <a:rPr lang="en-US" dirty="0" err="1" smtClean="0">
                <a:latin typeface="Helvetica"/>
                <a:cs typeface="Helvetica"/>
              </a:rPr>
              <a:t>WoS</a:t>
            </a:r>
            <a:r>
              <a:rPr lang="en-US" dirty="0" smtClean="0">
                <a:latin typeface="Helvetica"/>
                <a:cs typeface="Helvetica"/>
              </a:rPr>
              <a:t> right away!</a:t>
            </a:r>
          </a:p>
          <a:p>
            <a:pPr>
              <a:spcBef>
                <a:spcPts val="900"/>
              </a:spcBef>
            </a:pPr>
            <a:r>
              <a:rPr lang="en-US" b="1" dirty="0">
                <a:latin typeface="Helvetica"/>
                <a:cs typeface="Helvetica"/>
              </a:rPr>
              <a:t>Status:</a:t>
            </a:r>
          </a:p>
          <a:p>
            <a:pPr marL="800100" lvl="1" indent="-342900">
              <a:spcBef>
                <a:spcPts val="300"/>
              </a:spcBef>
              <a:buFont typeface="Arial"/>
              <a:buChar char="•"/>
            </a:pPr>
            <a:r>
              <a:rPr lang="en-US" dirty="0">
                <a:latin typeface="Helvetica"/>
                <a:cs typeface="Helvetica"/>
              </a:rPr>
              <a:t>Only </a:t>
            </a:r>
            <a:r>
              <a:rPr lang="en-US" dirty="0" err="1">
                <a:latin typeface="Helvetica"/>
                <a:cs typeface="Helvetica"/>
              </a:rPr>
              <a:t>Ferruccio</a:t>
            </a:r>
            <a:r>
              <a:rPr lang="en-US" dirty="0">
                <a:latin typeface="Helvetica"/>
                <a:cs typeface="Helvetica"/>
              </a:rPr>
              <a:t> and </a:t>
            </a:r>
            <a:r>
              <a:rPr lang="en-US" dirty="0" err="1">
                <a:latin typeface="Helvetica"/>
                <a:cs typeface="Helvetica"/>
              </a:rPr>
              <a:t>Ezio</a:t>
            </a:r>
            <a:r>
              <a:rPr lang="en-US" dirty="0">
                <a:latin typeface="Helvetica"/>
                <a:cs typeface="Helvetica"/>
              </a:rPr>
              <a:t> have confirmed participation so far</a:t>
            </a:r>
          </a:p>
          <a:p>
            <a:pPr marL="800100" lvl="1" indent="-342900">
              <a:spcBef>
                <a:spcPts val="300"/>
              </a:spcBef>
              <a:buFont typeface="Arial"/>
              <a:buChar char="•"/>
            </a:pPr>
            <a:r>
              <a:rPr lang="en-US" dirty="0" err="1">
                <a:latin typeface="Helvetica"/>
                <a:cs typeface="Helvetica"/>
              </a:rPr>
              <a:t>Ezio</a:t>
            </a:r>
            <a:r>
              <a:rPr lang="en-US" dirty="0">
                <a:latin typeface="Helvetica"/>
                <a:cs typeface="Helvetica"/>
              </a:rPr>
              <a:t> has only 1 listed publication</a:t>
            </a:r>
          </a:p>
          <a:p>
            <a:pPr>
              <a:spcBef>
                <a:spcPts val="1200"/>
              </a:spcBef>
            </a:pPr>
            <a:r>
              <a:rPr lang="en-US" b="1" dirty="0" err="1" smtClean="0">
                <a:latin typeface="Helvetica"/>
                <a:cs typeface="Helvetica"/>
              </a:rPr>
              <a:t>Particpants</a:t>
            </a:r>
            <a:r>
              <a:rPr lang="en-US" b="1" dirty="0" smtClean="0">
                <a:latin typeface="Helvetica"/>
                <a:cs typeface="Helvetica"/>
              </a:rPr>
              <a:t> must also confirm participation</a:t>
            </a:r>
          </a:p>
          <a:p>
            <a:pPr marL="800100" lvl="1" indent="-342900">
              <a:spcBef>
                <a:spcPts val="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Is above information requested for participants?</a:t>
            </a:r>
          </a:p>
          <a:p>
            <a:pPr marL="800100" lvl="1" indent="-342900">
              <a:spcBef>
                <a:spcPts val="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It does not appear in proposal</a:t>
            </a:r>
          </a:p>
        </p:txBody>
      </p:sp>
    </p:spTree>
    <p:extLst>
      <p:ext uri="{BB962C8B-B14F-4D97-AF65-F5344CB8AC3E}">
        <p14:creationId xmlns:p14="http://schemas.microsoft.com/office/powerpoint/2010/main" val="1131174805"/>
      </p:ext>
    </p:extLst>
  </p:cSld>
  <p:clrMapOvr>
    <a:masterClrMapping/>
  </p:clrMapOvr>
  <p:transition xmlns:p14="http://schemas.microsoft.com/office/powerpoint/2010/main" advTm="9424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3C1E5-DFCF-40A5-A4DD-BCF682A0BA94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" name="Picture 2" descr="Screen Shot 2018-03-09 at 11.23.14 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646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974477"/>
      </p:ext>
    </p:extLst>
  </p:cSld>
  <p:clrMapOvr>
    <a:masterClrMapping/>
  </p:clrMapOvr>
  <p:transition xmlns:p14="http://schemas.microsoft.com/office/powerpoint/2010/main" advTm="9424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472480"/>
          </a:xfrm>
        </p:spPr>
        <p:txBody>
          <a:bodyPr/>
          <a:lstStyle/>
          <a:p>
            <a:r>
              <a:rPr lang="en-US" dirty="0" smtClean="0">
                <a:cs typeface="Helvetica"/>
              </a:rPr>
              <a:t>Budget</a:t>
            </a:r>
            <a:endParaRPr lang="en-US" dirty="0">
              <a:cs typeface="Helvetic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3C1E5-DFCF-40A5-A4DD-BCF682A0BA9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4" name="Picture 3" descr="Screen Shot 2018-03-08 at 11.13.23 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9144000" cy="42853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47606" y="945353"/>
            <a:ext cx="674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Helvetica"/>
                <a:cs typeface="Helvetica"/>
              </a:rPr>
              <a:t>3 MU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47606" y="1301199"/>
            <a:ext cx="674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Helvetica"/>
                <a:cs typeface="Helvetica"/>
              </a:rPr>
              <a:t>2</a:t>
            </a:r>
            <a:r>
              <a:rPr lang="en-US" sz="1600" b="1" dirty="0" smtClean="0">
                <a:solidFill>
                  <a:srgbClr val="FF0000"/>
                </a:solidFill>
                <a:latin typeface="Helvetica"/>
                <a:cs typeface="Helvetica"/>
              </a:rPr>
              <a:t> MU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47606" y="1636817"/>
            <a:ext cx="674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Helvetica"/>
                <a:cs typeface="Helvetica"/>
              </a:rPr>
              <a:t>3 MU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47606" y="1972435"/>
            <a:ext cx="674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Helvetica"/>
                <a:cs typeface="Helvetica"/>
              </a:rPr>
              <a:t>2 MU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47606" y="2321522"/>
            <a:ext cx="674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Helvetica"/>
                <a:cs typeface="Helvetica"/>
              </a:rPr>
              <a:t>2 MU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40905" y="5373216"/>
            <a:ext cx="7071167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Helvetica"/>
                <a:cs typeface="Helvetica"/>
              </a:rPr>
              <a:t>A.1: </a:t>
            </a:r>
            <a:r>
              <a:rPr lang="en-US" dirty="0" smtClean="0">
                <a:latin typeface="Helvetica"/>
                <a:cs typeface="Helvetica"/>
              </a:rPr>
              <a:t>	Need exact numbers for co-funded personnel costs?</a:t>
            </a:r>
          </a:p>
          <a:p>
            <a:pPr>
              <a:spcBef>
                <a:spcPts val="600"/>
              </a:spcBef>
            </a:pPr>
            <a:r>
              <a:rPr lang="en-US" b="1" dirty="0" smtClean="0">
                <a:latin typeface="Helvetica"/>
                <a:cs typeface="Helvetica"/>
              </a:rPr>
              <a:t>A.2.1</a:t>
            </a:r>
            <a:r>
              <a:rPr lang="en-US" dirty="0" smtClean="0">
                <a:latin typeface="Helvetica"/>
                <a:cs typeface="Helvetica"/>
              </a:rPr>
              <a:t>: 	1 </a:t>
            </a:r>
            <a:r>
              <a:rPr lang="en-US" dirty="0" err="1" smtClean="0">
                <a:latin typeface="Helvetica"/>
                <a:cs typeface="Helvetica"/>
              </a:rPr>
              <a:t>assegno</a:t>
            </a:r>
            <a:r>
              <a:rPr lang="en-US" dirty="0" smtClean="0">
                <a:latin typeface="Helvetica"/>
                <a:cs typeface="Helvetica"/>
              </a:rPr>
              <a:t> 24 months per research unit</a:t>
            </a:r>
          </a:p>
          <a:p>
            <a:pPr lvl="1"/>
            <a:r>
              <a:rPr lang="en-US" dirty="0" smtClean="0">
                <a:latin typeface="Helvetica"/>
                <a:cs typeface="Helvetica"/>
              </a:rPr>
              <a:t>	INFN </a:t>
            </a:r>
            <a:r>
              <a:rPr lang="en-US" dirty="0" err="1" smtClean="0">
                <a:latin typeface="Helvetica"/>
                <a:cs typeface="Helvetica"/>
              </a:rPr>
              <a:t>assegno</a:t>
            </a:r>
            <a:r>
              <a:rPr lang="en-US" dirty="0" smtClean="0">
                <a:latin typeface="Helvetica"/>
                <a:cs typeface="Helvetica"/>
              </a:rPr>
              <a:t> </a:t>
            </a:r>
            <a:r>
              <a:rPr lang="en-US" dirty="0" err="1" smtClean="0">
                <a:latin typeface="Helvetica"/>
                <a:cs typeface="Helvetica"/>
              </a:rPr>
              <a:t>costed</a:t>
            </a:r>
            <a:r>
              <a:rPr lang="en-US" dirty="0" smtClean="0">
                <a:latin typeface="Helvetica"/>
                <a:cs typeface="Helvetica"/>
              </a:rPr>
              <a:t> at €60k → bonus Roma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1599" y="5373216"/>
            <a:ext cx="1074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Helvetica"/>
                <a:cs typeface="Helvetica"/>
              </a:rPr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1857337802"/>
      </p:ext>
    </p:extLst>
  </p:cSld>
  <p:clrMapOvr>
    <a:masterClrMapping/>
  </p:clrMapOvr>
  <p:transition xmlns:p14="http://schemas.microsoft.com/office/powerpoint/2010/main" advTm="9424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472480"/>
          </a:xfrm>
        </p:spPr>
        <p:txBody>
          <a:bodyPr/>
          <a:lstStyle/>
          <a:p>
            <a:r>
              <a:rPr lang="en-US" dirty="0" smtClean="0">
                <a:cs typeface="Helvetica"/>
              </a:rPr>
              <a:t>Participants</a:t>
            </a:r>
            <a:endParaRPr lang="en-US" dirty="0">
              <a:cs typeface="Helvetic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3C1E5-DFCF-40A5-A4DD-BCF682A0BA94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42427"/>
              </p:ext>
            </p:extLst>
          </p:nvPr>
        </p:nvGraphicFramePr>
        <p:xfrm>
          <a:off x="731912" y="980728"/>
          <a:ext cx="7680176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3509"/>
                <a:gridCol w="2358741"/>
                <a:gridCol w="35679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Helvetica"/>
                        </a:rPr>
                        <a:t>Location</a:t>
                      </a:r>
                      <a:endParaRPr lang="en-US" sz="2000" dirty="0">
                        <a:latin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Helvetica"/>
                        </a:rPr>
                        <a:t>INFN</a:t>
                      </a:r>
                      <a:endParaRPr lang="en-US" sz="2000" dirty="0">
                        <a:latin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Helvetica"/>
                        </a:rPr>
                        <a:t>University</a:t>
                      </a:r>
                      <a:endParaRPr lang="en-US" sz="2000" dirty="0">
                        <a:latin typeface="Helvetic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Helvetica"/>
                        </a:rPr>
                        <a:t>Frascati</a:t>
                      </a:r>
                      <a:endParaRPr lang="en-US" sz="2000" dirty="0">
                        <a:latin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Helvetica"/>
                        </a:rPr>
                        <a:t>Moulson*</a:t>
                      </a:r>
                      <a:endParaRPr lang="en-US" sz="2000" dirty="0">
                        <a:latin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Helvetica"/>
                        </a:rPr>
                        <a:t>n/a</a:t>
                      </a:r>
                      <a:endParaRPr lang="en-US" sz="2000" dirty="0">
                        <a:latin typeface="Helvetic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Helvetica"/>
                        </a:rPr>
                        <a:t>Ferrara</a:t>
                      </a:r>
                      <a:endParaRPr lang="en-US" sz="2000" dirty="0">
                        <a:latin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Helvetica"/>
                        </a:rPr>
                        <a:t>Gianoli</a:t>
                      </a:r>
                      <a:endParaRPr lang="en-US" sz="2000" dirty="0">
                        <a:latin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Helvetica"/>
                        </a:rPr>
                        <a:t>Petrucci</a:t>
                      </a:r>
                      <a:r>
                        <a:rPr lang="en-US" sz="2000" dirty="0" smtClean="0">
                          <a:latin typeface="Helvetica"/>
                        </a:rPr>
                        <a:t>*</a:t>
                      </a:r>
                      <a:endParaRPr lang="en-US" sz="2000" dirty="0">
                        <a:latin typeface="Helvetic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Helvetica"/>
                        </a:rPr>
                        <a:t>Napoli</a:t>
                      </a:r>
                      <a:endParaRPr lang="en-US" sz="2000" dirty="0">
                        <a:latin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Helvetica"/>
                        </a:rPr>
                        <a:t>none</a:t>
                      </a:r>
                      <a:endParaRPr lang="en-US" sz="2000" dirty="0">
                        <a:latin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Helvetica"/>
                        </a:rPr>
                        <a:t>Massarotti</a:t>
                      </a:r>
                      <a:r>
                        <a:rPr lang="en-US" sz="2000" dirty="0" smtClean="0">
                          <a:latin typeface="Helvetica"/>
                        </a:rPr>
                        <a:t>*, </a:t>
                      </a:r>
                      <a:r>
                        <a:rPr lang="en-US" sz="2000" dirty="0" err="1" smtClean="0">
                          <a:latin typeface="Helvetica"/>
                        </a:rPr>
                        <a:t>Ambrosino</a:t>
                      </a:r>
                      <a:endParaRPr lang="en-US" sz="2000" dirty="0">
                        <a:latin typeface="Helvetic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Helvetica"/>
                        </a:rPr>
                        <a:t>Pisa</a:t>
                      </a:r>
                      <a:endParaRPr lang="en-US" sz="2000" dirty="0">
                        <a:latin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Helvetica"/>
                        </a:rPr>
                        <a:t>Fantechi</a:t>
                      </a:r>
                      <a:r>
                        <a:rPr lang="en-US" sz="2000" dirty="0" smtClean="0">
                          <a:latin typeface="Helvetica"/>
                        </a:rPr>
                        <a:t>(?)</a:t>
                      </a:r>
                      <a:endParaRPr lang="en-US" sz="2000" dirty="0">
                        <a:latin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Helvetica"/>
                        </a:rPr>
                        <a:t>Sozzi</a:t>
                      </a:r>
                      <a:r>
                        <a:rPr lang="en-US" sz="2000" dirty="0" smtClean="0">
                          <a:latin typeface="Helvetica"/>
                        </a:rPr>
                        <a:t>, </a:t>
                      </a:r>
                      <a:r>
                        <a:rPr lang="en-US" sz="2000" dirty="0" err="1" smtClean="0">
                          <a:latin typeface="Helvetica"/>
                        </a:rPr>
                        <a:t>Costantini</a:t>
                      </a:r>
                      <a:r>
                        <a:rPr lang="en-US" sz="2000" dirty="0" smtClean="0">
                          <a:latin typeface="Helvetica"/>
                        </a:rPr>
                        <a:t>, </a:t>
                      </a:r>
                      <a:r>
                        <a:rPr lang="en-US" sz="2000" dirty="0" err="1" smtClean="0">
                          <a:latin typeface="Helvetica"/>
                        </a:rPr>
                        <a:t>Giudici</a:t>
                      </a:r>
                      <a:r>
                        <a:rPr lang="en-US" sz="2000" dirty="0" smtClean="0">
                          <a:latin typeface="Helvetica"/>
                        </a:rPr>
                        <a:t>(?)</a:t>
                      </a:r>
                      <a:endParaRPr lang="en-US" sz="2000" dirty="0">
                        <a:latin typeface="Helvetic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Helvetica"/>
                        </a:rPr>
                        <a:t>Torino</a:t>
                      </a:r>
                      <a:endParaRPr lang="en-US" sz="2000" dirty="0">
                        <a:latin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Helvetica"/>
                        </a:rPr>
                        <a:t>Biino</a:t>
                      </a:r>
                      <a:endParaRPr lang="en-US" sz="2000" dirty="0">
                        <a:latin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Helvetica"/>
                        </a:rPr>
                        <a:t>Menichetti</a:t>
                      </a:r>
                      <a:r>
                        <a:rPr lang="en-US" sz="2000" dirty="0" smtClean="0">
                          <a:latin typeface="Helvetica"/>
                        </a:rPr>
                        <a:t>*, </a:t>
                      </a:r>
                      <a:r>
                        <a:rPr lang="en-US" sz="2000" dirty="0" err="1" smtClean="0">
                          <a:latin typeface="Helvetica"/>
                        </a:rPr>
                        <a:t>Migliore</a:t>
                      </a:r>
                      <a:endParaRPr lang="en-US" sz="2000" dirty="0">
                        <a:latin typeface="Helvetic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17434" y="3702511"/>
            <a:ext cx="810913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Helvetica"/>
                <a:cs typeface="Helvetica"/>
              </a:rPr>
              <a:t>Questions:</a:t>
            </a:r>
          </a:p>
          <a:p>
            <a:pPr marL="635000" indent="-455613">
              <a:spcBef>
                <a:spcPts val="600"/>
              </a:spcBef>
              <a:buAutoNum type="arabicPeriod"/>
            </a:pPr>
            <a:r>
              <a:rPr lang="en-US" dirty="0" smtClean="0">
                <a:latin typeface="Helvetica"/>
                <a:cs typeface="Helvetica"/>
              </a:rPr>
              <a:t>Need verbal confirmation from all participants to add to proposal</a:t>
            </a:r>
          </a:p>
          <a:p>
            <a:pPr marL="635000" indent="-455613">
              <a:spcBef>
                <a:spcPts val="600"/>
              </a:spcBef>
              <a:buAutoNum type="arabicPeriod"/>
            </a:pPr>
            <a:r>
              <a:rPr lang="en-US" dirty="0" smtClean="0">
                <a:latin typeface="Helvetica"/>
                <a:cs typeface="Helvetica"/>
              </a:rPr>
              <a:t>How many MU (if any) to list as dedicated to the project</a:t>
            </a:r>
          </a:p>
          <a:p>
            <a:pPr marL="635000" indent="-455613">
              <a:spcBef>
                <a:spcPts val="600"/>
              </a:spcBef>
              <a:buAutoNum type="arabicPeriod"/>
            </a:pPr>
            <a:r>
              <a:rPr lang="en-US" dirty="0" smtClean="0">
                <a:latin typeface="Helvetica"/>
                <a:cs typeface="Helvetica"/>
              </a:rPr>
              <a:t>How many MUs to cost </a:t>
            </a:r>
          </a:p>
          <a:p>
            <a:pPr marL="635000" indent="-455613">
              <a:spcBef>
                <a:spcPts val="600"/>
              </a:spcBef>
              <a:buAutoNum type="arabicPeriod"/>
            </a:pPr>
            <a:r>
              <a:rPr lang="en-US" dirty="0" smtClean="0">
                <a:latin typeface="Helvetica"/>
                <a:cs typeface="Helvetica"/>
              </a:rPr>
              <a:t>Complications from adding </a:t>
            </a:r>
            <a:r>
              <a:rPr lang="en-US" dirty="0" err="1" smtClean="0">
                <a:latin typeface="Helvetica"/>
                <a:cs typeface="Helvetica"/>
              </a:rPr>
              <a:t>assegnisti</a:t>
            </a:r>
            <a:r>
              <a:rPr lang="en-US" dirty="0" smtClean="0">
                <a:latin typeface="Helvetica"/>
                <a:cs typeface="Helvetica"/>
              </a:rPr>
              <a:t> outweigh possible advantages (T/F?)</a:t>
            </a:r>
          </a:p>
        </p:txBody>
      </p:sp>
    </p:spTree>
    <p:extLst>
      <p:ext uri="{BB962C8B-B14F-4D97-AF65-F5344CB8AC3E}">
        <p14:creationId xmlns:p14="http://schemas.microsoft.com/office/powerpoint/2010/main" val="155525400"/>
      </p:ext>
    </p:extLst>
  </p:cSld>
  <p:clrMapOvr>
    <a:masterClrMapping/>
  </p:clrMapOvr>
  <p:transition xmlns:p14="http://schemas.microsoft.com/office/powerpoint/2010/main" advTm="9424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472480"/>
          </a:xfrm>
        </p:spPr>
        <p:txBody>
          <a:bodyPr/>
          <a:lstStyle/>
          <a:p>
            <a:r>
              <a:rPr lang="en-US" dirty="0" smtClean="0">
                <a:cs typeface="Helvetica"/>
              </a:rPr>
              <a:t>Part B1: Project description</a:t>
            </a:r>
            <a:endParaRPr lang="en-US" dirty="0">
              <a:cs typeface="Helvetic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3C1E5-DFCF-40A5-A4DD-BCF682A0BA9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841936"/>
            <a:ext cx="8064896" cy="4901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900"/>
              </a:spcBef>
              <a:buFont typeface="+mj-lt"/>
              <a:buAutoNum type="arabicPeriod"/>
            </a:pPr>
            <a:r>
              <a:rPr lang="en-US" b="1" dirty="0" smtClean="0">
                <a:latin typeface="Helvetica"/>
                <a:cs typeface="Helvetica"/>
              </a:rPr>
              <a:t>Abstract</a:t>
            </a:r>
            <a:r>
              <a:rPr lang="en-US" dirty="0" smtClean="0">
                <a:latin typeface="Helvetica"/>
                <a:cs typeface="Helvetica"/>
              </a:rPr>
              <a:t> (5000 char ~ 1.5 pages in 12pt Word)</a:t>
            </a:r>
          </a:p>
          <a:p>
            <a:pPr marL="914400" lvl="1" indent="-457200">
              <a:spcBef>
                <a:spcPts val="6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Mainly what was circulated to INFN (4300 chars)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b="1" dirty="0" smtClean="0">
                <a:latin typeface="Helvetica"/>
                <a:cs typeface="Helvetica"/>
              </a:rPr>
              <a:t>Description</a:t>
            </a:r>
            <a:r>
              <a:rPr lang="en-US" dirty="0" smtClean="0">
                <a:latin typeface="Helvetica"/>
                <a:cs typeface="Helvetica"/>
              </a:rPr>
              <a:t> (</a:t>
            </a:r>
            <a:r>
              <a:rPr lang="en-US" dirty="0">
                <a:latin typeface="Helvetica"/>
                <a:cs typeface="Helvetica"/>
              </a:rPr>
              <a:t>20000 char ~ 6.5 </a:t>
            </a:r>
            <a:r>
              <a:rPr lang="en-US" dirty="0" smtClean="0">
                <a:latin typeface="Helvetica"/>
                <a:cs typeface="Helvetica"/>
              </a:rPr>
              <a:t>pages)</a:t>
            </a:r>
          </a:p>
          <a:p>
            <a:pPr marL="8001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Goals expected to be achieved</a:t>
            </a:r>
          </a:p>
          <a:p>
            <a:pPr marL="8001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Significance</a:t>
            </a:r>
            <a:r>
              <a:rPr lang="en-US" dirty="0">
                <a:latin typeface="Helvetica"/>
                <a:cs typeface="Helvetica"/>
              </a:rPr>
              <a:t> </a:t>
            </a:r>
            <a:r>
              <a:rPr lang="en-US" dirty="0" smtClean="0">
                <a:latin typeface="Helvetica"/>
                <a:cs typeface="Helvetica"/>
              </a:rPr>
              <a:t>of goals in terms of advancement of knowledge</a:t>
            </a:r>
          </a:p>
          <a:p>
            <a:pPr marL="8001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>
                <a:latin typeface="Helvetica"/>
                <a:cs typeface="Helvetica"/>
              </a:rPr>
              <a:t>S</a:t>
            </a:r>
            <a:r>
              <a:rPr lang="en-US" dirty="0" smtClean="0">
                <a:latin typeface="Helvetica"/>
                <a:cs typeface="Helvetica"/>
              </a:rPr>
              <a:t>tate of the art</a:t>
            </a:r>
            <a:endParaRPr lang="en-US" dirty="0">
              <a:latin typeface="Helvetica"/>
              <a:cs typeface="Helvetica"/>
            </a:endParaRPr>
          </a:p>
          <a:p>
            <a:pPr marL="8001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>
                <a:latin typeface="Helvetica"/>
                <a:cs typeface="Helvetica"/>
              </a:rPr>
              <a:t>P</a:t>
            </a:r>
            <a:r>
              <a:rPr lang="en-US" dirty="0" smtClean="0">
                <a:latin typeface="Helvetica"/>
                <a:cs typeface="Helvetica"/>
              </a:rPr>
              <a:t>roposed methodology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b="1" dirty="0" smtClean="0">
                <a:latin typeface="Helvetica"/>
                <a:cs typeface="Helvetica"/>
              </a:rPr>
              <a:t>Project development</a:t>
            </a:r>
            <a:r>
              <a:rPr lang="en-US" dirty="0" smtClean="0">
                <a:latin typeface="Helvetica"/>
                <a:cs typeface="Helvetica"/>
              </a:rPr>
              <a:t> (10000 char ~ 3.5 pages)</a:t>
            </a:r>
            <a:endParaRPr lang="en-US" dirty="0">
              <a:latin typeface="Helvetica"/>
              <a:cs typeface="Helvetica"/>
            </a:endParaRPr>
          </a:p>
          <a:p>
            <a:pPr marL="8001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>
                <a:latin typeface="Helvetica"/>
                <a:cs typeface="Helvetica"/>
              </a:rPr>
              <a:t>R</a:t>
            </a:r>
            <a:r>
              <a:rPr lang="en-US" dirty="0" smtClean="0">
                <a:latin typeface="Helvetica"/>
                <a:cs typeface="Helvetica"/>
              </a:rPr>
              <a:t>ole of each unit with respect to achievement of goals</a:t>
            </a:r>
            <a:endParaRPr lang="en-US" dirty="0">
              <a:latin typeface="Helvetica"/>
              <a:cs typeface="Helvetica"/>
            </a:endParaRPr>
          </a:p>
          <a:p>
            <a:pPr marL="8001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Integration, synergies, collaboration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b="1" dirty="0" smtClean="0">
                <a:latin typeface="Helvetica"/>
                <a:cs typeface="Helvetica"/>
              </a:rPr>
              <a:t>Application potential </a:t>
            </a:r>
            <a:r>
              <a:rPr lang="en-US" dirty="0" smtClean="0">
                <a:latin typeface="Helvetica"/>
                <a:cs typeface="Helvetica"/>
              </a:rPr>
              <a:t>(5000 char ~ 1.5 pages)</a:t>
            </a:r>
          </a:p>
          <a:p>
            <a:pPr marL="8001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Scientific, technological, social, and economic impact</a:t>
            </a:r>
          </a:p>
        </p:txBody>
      </p:sp>
    </p:spTree>
    <p:extLst>
      <p:ext uri="{BB962C8B-B14F-4D97-AF65-F5344CB8AC3E}">
        <p14:creationId xmlns:p14="http://schemas.microsoft.com/office/powerpoint/2010/main" val="964379759"/>
      </p:ext>
    </p:extLst>
  </p:cSld>
  <p:clrMapOvr>
    <a:masterClrMapping/>
  </p:clrMapOvr>
  <p:transition xmlns:p14="http://schemas.microsoft.com/office/powerpoint/2010/main" advTm="9424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472480"/>
          </a:xfrm>
        </p:spPr>
        <p:txBody>
          <a:bodyPr/>
          <a:lstStyle/>
          <a:p>
            <a:r>
              <a:rPr lang="en-US" dirty="0" smtClean="0">
                <a:cs typeface="Helvetica"/>
              </a:rPr>
              <a:t>B1.2: Description</a:t>
            </a:r>
            <a:endParaRPr lang="en-US" dirty="0">
              <a:cs typeface="Helvetic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3C1E5-DFCF-40A5-A4DD-BCF682A0BA9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764704"/>
            <a:ext cx="806489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b="1" u="sng" dirty="0" smtClean="0">
                <a:latin typeface="Helvetica"/>
                <a:cs typeface="Helvetica"/>
              </a:rPr>
              <a:t>Project description section (B1.2):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latin typeface="Helvetica"/>
                <a:cs typeface="Helvetica"/>
              </a:rPr>
              <a:t>Introduction:</a:t>
            </a:r>
          </a:p>
          <a:p>
            <a:pPr marL="800100" lvl="1" indent="-342900">
              <a:spcBef>
                <a:spcPts val="3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Flavor problem in the SM, search for new physics</a:t>
            </a:r>
          </a:p>
          <a:p>
            <a:pPr marL="800100" lvl="1" indent="-342900">
              <a:spcBef>
                <a:spcPts val="3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FCNC decays as probes, special role of </a:t>
            </a:r>
            <a:r>
              <a:rPr lang="en-US" i="1" dirty="0" smtClean="0">
                <a:latin typeface="Times New Roman"/>
                <a:cs typeface="Times New Roman"/>
              </a:rPr>
              <a:t>K</a:t>
            </a:r>
            <a:r>
              <a:rPr lang="en-US" dirty="0" smtClean="0">
                <a:latin typeface="Times New Roman"/>
                <a:cs typeface="Times New Roman"/>
              </a:rPr>
              <a:t> → </a:t>
            </a:r>
            <a:r>
              <a:rPr lang="en-US" i="1" dirty="0" smtClean="0">
                <a:latin typeface="Times New Roman"/>
                <a:cs typeface="Times New Roman"/>
              </a:rPr>
              <a:t>π</a:t>
            </a:r>
            <a:r>
              <a:rPr lang="en-US" i="1" dirty="0" err="1" smtClean="0">
                <a:latin typeface="Times New Roman"/>
                <a:cs typeface="Times New Roman"/>
              </a:rPr>
              <a:t>νν</a:t>
            </a:r>
            <a:endParaRPr lang="en-US" i="1" dirty="0" smtClean="0">
              <a:latin typeface="Times New Roman"/>
              <a:cs typeface="Times New Roman"/>
            </a:endParaRPr>
          </a:p>
          <a:p>
            <a:pPr marL="800100" lvl="1" indent="-342900">
              <a:spcBef>
                <a:spcPts val="3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NP sensitivity of </a:t>
            </a:r>
            <a:r>
              <a:rPr lang="en-US" i="1" dirty="0">
                <a:latin typeface="Times New Roman"/>
                <a:cs typeface="Times New Roman"/>
              </a:rPr>
              <a:t>K</a:t>
            </a:r>
            <a:r>
              <a:rPr lang="en-US" dirty="0">
                <a:latin typeface="Times New Roman"/>
                <a:cs typeface="Times New Roman"/>
              </a:rPr>
              <a:t> → </a:t>
            </a:r>
            <a:r>
              <a:rPr lang="en-US" i="1" dirty="0">
                <a:latin typeface="Times New Roman"/>
                <a:cs typeface="Times New Roman"/>
              </a:rPr>
              <a:t>π</a:t>
            </a:r>
            <a:r>
              <a:rPr lang="en-US" i="1" dirty="0" err="1">
                <a:latin typeface="Times New Roman"/>
                <a:cs typeface="Times New Roman"/>
              </a:rPr>
              <a:t>νν</a:t>
            </a:r>
            <a:r>
              <a:rPr lang="en-US" dirty="0" smtClean="0">
                <a:latin typeface="Helvetica"/>
                <a:cs typeface="Helvetica"/>
              </a:rPr>
              <a:t> in specific models</a:t>
            </a:r>
          </a:p>
          <a:p>
            <a:pPr>
              <a:spcBef>
                <a:spcPts val="900"/>
              </a:spcBef>
            </a:pPr>
            <a:r>
              <a:rPr lang="en-US" b="1" dirty="0" smtClean="0">
                <a:latin typeface="Helvetica"/>
                <a:cs typeface="Helvetica"/>
              </a:rPr>
              <a:t>State of current </a:t>
            </a:r>
            <a:r>
              <a:rPr lang="en-US" b="1" i="1" dirty="0">
                <a:latin typeface="Times New Roman"/>
                <a:cs typeface="Times New Roman"/>
              </a:rPr>
              <a:t>K</a:t>
            </a:r>
            <a:r>
              <a:rPr lang="en-US" b="1" dirty="0">
                <a:latin typeface="Times New Roman"/>
                <a:cs typeface="Times New Roman"/>
              </a:rPr>
              <a:t> → </a:t>
            </a:r>
            <a:r>
              <a:rPr lang="en-US" b="1" i="1" dirty="0">
                <a:latin typeface="Times New Roman"/>
                <a:cs typeface="Times New Roman"/>
              </a:rPr>
              <a:t>π</a:t>
            </a:r>
            <a:r>
              <a:rPr lang="en-US" b="1" i="1" dirty="0" err="1">
                <a:latin typeface="Times New Roman"/>
                <a:cs typeface="Times New Roman"/>
              </a:rPr>
              <a:t>νν</a:t>
            </a:r>
            <a:r>
              <a:rPr lang="en-US" b="1" dirty="0" smtClean="0">
                <a:latin typeface="Helvetica"/>
                <a:cs typeface="Helvetica"/>
              </a:rPr>
              <a:t> measurements:</a:t>
            </a:r>
          </a:p>
          <a:p>
            <a:pPr marL="800100" lvl="1" indent="-342900">
              <a:spcBef>
                <a:spcPts val="3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NA62 and KOTO</a:t>
            </a:r>
          </a:p>
          <a:p>
            <a:pPr marL="800100" lvl="1" indent="-342900">
              <a:spcBef>
                <a:spcPts val="3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KLEVER, scope of previous PRIN project, continuity, PBC, status</a:t>
            </a:r>
          </a:p>
          <a:p>
            <a:pPr>
              <a:spcBef>
                <a:spcPts val="900"/>
              </a:spcBef>
            </a:pPr>
            <a:r>
              <a:rPr lang="en-US" b="1" dirty="0" smtClean="0">
                <a:latin typeface="Helvetica"/>
                <a:cs typeface="Helvetica"/>
              </a:rPr>
              <a:t>General and innovative features of KLEVER, role of </a:t>
            </a:r>
            <a:r>
              <a:rPr lang="en-US" b="1" dirty="0" err="1" smtClean="0">
                <a:latin typeface="Helvetica"/>
                <a:cs typeface="Helvetica"/>
              </a:rPr>
              <a:t>calorimetry</a:t>
            </a:r>
            <a:endParaRPr lang="en-US" b="1" dirty="0" smtClean="0">
              <a:latin typeface="Helvetica"/>
              <a:cs typeface="Helvetica"/>
            </a:endParaRPr>
          </a:p>
          <a:p>
            <a:pPr>
              <a:spcBef>
                <a:spcPts val="300"/>
              </a:spcBef>
            </a:pPr>
            <a:r>
              <a:rPr lang="en-US" b="1" dirty="0">
                <a:latin typeface="Helvetica"/>
                <a:cs typeface="Helvetica"/>
              </a:rPr>
              <a:t>Role of specific systems in measurement of </a:t>
            </a:r>
            <a:r>
              <a:rPr lang="en-US" b="1" i="1" dirty="0" smtClean="0">
                <a:latin typeface="Times New Roman"/>
                <a:cs typeface="Times New Roman"/>
              </a:rPr>
              <a:t>K</a:t>
            </a:r>
            <a:r>
              <a:rPr lang="en-US" b="1" i="1" baseline="-25000" dirty="0" smtClean="0">
                <a:latin typeface="Times New Roman"/>
                <a:cs typeface="Times New Roman"/>
              </a:rPr>
              <a:t>L</a:t>
            </a:r>
            <a:r>
              <a:rPr lang="en-US" b="1" dirty="0" smtClean="0">
                <a:latin typeface="Times New Roman"/>
                <a:cs typeface="Times New Roman"/>
              </a:rPr>
              <a:t> </a:t>
            </a:r>
            <a:r>
              <a:rPr lang="en-US" b="1" dirty="0">
                <a:latin typeface="Times New Roman"/>
                <a:cs typeface="Times New Roman"/>
              </a:rPr>
              <a:t>→ </a:t>
            </a:r>
            <a:r>
              <a:rPr lang="en-US" b="1" i="1" dirty="0" smtClean="0">
                <a:latin typeface="Times New Roman"/>
                <a:cs typeface="Times New Roman"/>
              </a:rPr>
              <a:t>π</a:t>
            </a:r>
            <a:r>
              <a:rPr lang="en-US" b="1" baseline="30000" dirty="0" smtClean="0">
                <a:latin typeface="Times New Roman"/>
                <a:cs typeface="Times New Roman"/>
              </a:rPr>
              <a:t>0</a:t>
            </a:r>
            <a:r>
              <a:rPr lang="en-US" b="1" i="1" dirty="0" smtClean="0">
                <a:latin typeface="Times New Roman"/>
                <a:cs typeface="Times New Roman"/>
              </a:rPr>
              <a:t>νν</a:t>
            </a:r>
            <a:endParaRPr lang="en-US" b="1" dirty="0">
              <a:latin typeface="Helvetica"/>
              <a:cs typeface="Helvetica"/>
            </a:endParaRPr>
          </a:p>
          <a:p>
            <a:pPr marL="800100" lvl="1" indent="-342900">
              <a:spcBef>
                <a:spcPts val="300"/>
              </a:spcBef>
              <a:buFont typeface="Arial"/>
              <a:buChar char="•"/>
            </a:pPr>
            <a:r>
              <a:rPr lang="en-US" dirty="0" err="1" smtClean="0">
                <a:latin typeface="Helvetica"/>
                <a:cs typeface="Helvetica"/>
              </a:rPr>
              <a:t>Shashlyk</a:t>
            </a:r>
            <a:r>
              <a:rPr lang="en-US" dirty="0" smtClean="0">
                <a:latin typeface="Helvetica"/>
                <a:cs typeface="Helvetica"/>
              </a:rPr>
              <a:t> </a:t>
            </a:r>
            <a:r>
              <a:rPr lang="en-US" dirty="0" err="1" smtClean="0">
                <a:latin typeface="Helvetica"/>
                <a:cs typeface="Helvetica"/>
              </a:rPr>
              <a:t>calorimetry</a:t>
            </a:r>
            <a:r>
              <a:rPr lang="en-US" dirty="0" smtClean="0">
                <a:latin typeface="Helvetica"/>
                <a:cs typeface="Helvetica"/>
              </a:rPr>
              <a:t> for Main Calorimeter and UV</a:t>
            </a:r>
            <a:endParaRPr lang="en-US" dirty="0">
              <a:latin typeface="Helvetica"/>
              <a:cs typeface="Helvetica"/>
            </a:endParaRPr>
          </a:p>
          <a:p>
            <a:pPr marL="800100" lvl="1" indent="-342900">
              <a:spcBef>
                <a:spcPts val="300"/>
              </a:spcBef>
              <a:buFont typeface="Arial"/>
              <a:buChar char="•"/>
            </a:pPr>
            <a:r>
              <a:rPr lang="en-US" dirty="0">
                <a:latin typeface="Helvetica"/>
                <a:cs typeface="Helvetica"/>
              </a:rPr>
              <a:t>LAVs</a:t>
            </a:r>
          </a:p>
          <a:p>
            <a:pPr marL="800100" lvl="1" indent="-342900">
              <a:spcBef>
                <a:spcPts val="300"/>
              </a:spcBef>
              <a:buFont typeface="Arial"/>
              <a:buChar char="•"/>
            </a:pPr>
            <a:r>
              <a:rPr lang="en-US" dirty="0">
                <a:latin typeface="Helvetica"/>
                <a:cs typeface="Helvetica"/>
              </a:rPr>
              <a:t>SAC</a:t>
            </a:r>
          </a:p>
          <a:p>
            <a:pPr marL="800100" lvl="1" indent="-342900">
              <a:spcBef>
                <a:spcPts val="300"/>
              </a:spcBef>
              <a:buFont typeface="Arial"/>
              <a:buChar char="•"/>
            </a:pPr>
            <a:r>
              <a:rPr lang="en-US" dirty="0">
                <a:latin typeface="Helvetica"/>
                <a:cs typeface="Helvetica"/>
              </a:rPr>
              <a:t>Readout </a:t>
            </a:r>
            <a:r>
              <a:rPr lang="en-US" dirty="0" smtClean="0">
                <a:latin typeface="Helvetica"/>
                <a:cs typeface="Helvetica"/>
              </a:rPr>
              <a:t>systems</a:t>
            </a:r>
            <a:endParaRPr lang="en-US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570597881"/>
      </p:ext>
    </p:extLst>
  </p:cSld>
  <p:clrMapOvr>
    <a:masterClrMapping/>
  </p:clrMapOvr>
  <p:transition xmlns:p14="http://schemas.microsoft.com/office/powerpoint/2010/main" advTm="9424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472480"/>
          </a:xfrm>
        </p:spPr>
        <p:txBody>
          <a:bodyPr/>
          <a:lstStyle/>
          <a:p>
            <a:r>
              <a:rPr lang="en-US" dirty="0" smtClean="0">
                <a:cs typeface="Helvetica"/>
              </a:rPr>
              <a:t>B1.2: Description</a:t>
            </a:r>
            <a:r>
              <a:rPr lang="en-US" dirty="0">
                <a:cs typeface="Helvetica"/>
              </a:rPr>
              <a:t> </a:t>
            </a:r>
            <a:r>
              <a:rPr lang="en-US" dirty="0" smtClean="0">
                <a:cs typeface="Helvetica"/>
              </a:rPr>
              <a:t>→ B1.3: Development</a:t>
            </a:r>
            <a:endParaRPr lang="en-US" dirty="0">
              <a:cs typeface="Helvetic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3C1E5-DFCF-40A5-A4DD-BCF682A0BA9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861680"/>
            <a:ext cx="806489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</a:pPr>
            <a:r>
              <a:rPr lang="en-US" b="1" u="sng" dirty="0" smtClean="0">
                <a:latin typeface="Helvetica"/>
                <a:cs typeface="Helvetica"/>
              </a:rPr>
              <a:t>Project description section (B1.2), core part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latin typeface="Helvetica"/>
                <a:cs typeface="Helvetica"/>
              </a:rPr>
              <a:t>For </a:t>
            </a:r>
            <a:r>
              <a:rPr lang="en-US" b="1" dirty="0">
                <a:latin typeface="Helvetica"/>
                <a:cs typeface="Helvetica"/>
              </a:rPr>
              <a:t>each system:</a:t>
            </a:r>
          </a:p>
          <a:p>
            <a:pPr marL="8001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>
                <a:latin typeface="Helvetica"/>
                <a:cs typeface="Helvetica"/>
              </a:rPr>
              <a:t>Significance to </a:t>
            </a:r>
            <a:r>
              <a:rPr lang="en-US" dirty="0" smtClean="0">
                <a:latin typeface="Helvetica"/>
                <a:cs typeface="Helvetica"/>
              </a:rPr>
              <a:t>measurement </a:t>
            </a:r>
            <a:r>
              <a:rPr lang="en-US" dirty="0">
                <a:latin typeface="Helvetica"/>
                <a:cs typeface="Helvetica"/>
              </a:rPr>
              <a:t>of </a:t>
            </a:r>
            <a:r>
              <a:rPr lang="en-US" b="1" i="1" dirty="0">
                <a:latin typeface="Times New Roman"/>
                <a:cs typeface="Times New Roman"/>
              </a:rPr>
              <a:t>K</a:t>
            </a:r>
            <a:r>
              <a:rPr lang="en-US" b="1" i="1" baseline="-25000" dirty="0">
                <a:latin typeface="Times New Roman"/>
                <a:cs typeface="Times New Roman"/>
              </a:rPr>
              <a:t>L</a:t>
            </a:r>
            <a:r>
              <a:rPr lang="en-US" b="1" dirty="0">
                <a:latin typeface="Times New Roman"/>
                <a:cs typeface="Times New Roman"/>
              </a:rPr>
              <a:t> → </a:t>
            </a:r>
            <a:r>
              <a:rPr lang="en-US" b="1" i="1" dirty="0">
                <a:latin typeface="Times New Roman"/>
                <a:cs typeface="Times New Roman"/>
              </a:rPr>
              <a:t>π</a:t>
            </a:r>
            <a:r>
              <a:rPr lang="en-US" b="1" baseline="30000" dirty="0">
                <a:latin typeface="Times New Roman"/>
                <a:cs typeface="Times New Roman"/>
              </a:rPr>
              <a:t>0</a:t>
            </a:r>
            <a:r>
              <a:rPr lang="en-US" b="1" i="1" dirty="0">
                <a:latin typeface="Times New Roman"/>
                <a:cs typeface="Times New Roman"/>
              </a:rPr>
              <a:t>νν</a:t>
            </a:r>
            <a:r>
              <a:rPr lang="en-US" dirty="0" smtClean="0">
                <a:latin typeface="Helvetica"/>
                <a:cs typeface="Helvetica"/>
              </a:rPr>
              <a:t> </a:t>
            </a:r>
          </a:p>
          <a:p>
            <a:pPr marL="8001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State </a:t>
            </a:r>
            <a:r>
              <a:rPr lang="en-US" dirty="0">
                <a:latin typeface="Helvetica"/>
                <a:cs typeface="Helvetica"/>
              </a:rPr>
              <a:t>of the art, limitations of present </a:t>
            </a:r>
            <a:r>
              <a:rPr lang="en-US" dirty="0" smtClean="0">
                <a:latin typeface="Helvetica"/>
                <a:cs typeface="Helvetica"/>
              </a:rPr>
              <a:t>technologies</a:t>
            </a:r>
          </a:p>
          <a:p>
            <a:pPr marL="8001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Description of proposed solution</a:t>
            </a:r>
          </a:p>
          <a:p>
            <a:pPr marL="8001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Specific project goals (prototypes, beam tests, etc.)</a:t>
            </a:r>
          </a:p>
          <a:p>
            <a:pPr>
              <a:spcBef>
                <a:spcPts val="1800"/>
              </a:spcBef>
            </a:pPr>
            <a:r>
              <a:rPr lang="en-US" b="1" u="sng" dirty="0">
                <a:latin typeface="Helvetica"/>
                <a:cs typeface="Helvetica"/>
              </a:rPr>
              <a:t>Project description section (</a:t>
            </a:r>
            <a:r>
              <a:rPr lang="en-US" b="1" u="sng" dirty="0" smtClean="0">
                <a:latin typeface="Helvetica"/>
                <a:cs typeface="Helvetica"/>
              </a:rPr>
              <a:t>B1.3)</a:t>
            </a:r>
            <a:r>
              <a:rPr lang="en-US" b="1" u="sng" dirty="0">
                <a:latin typeface="Helvetica"/>
                <a:cs typeface="Helvetica"/>
              </a:rPr>
              <a:t>, core part</a:t>
            </a:r>
          </a:p>
          <a:p>
            <a:pPr marL="8001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 smtClean="0">
                <a:latin typeface="Helvetica"/>
                <a:cs typeface="Helvetica"/>
              </a:rPr>
              <a:t>Refer </a:t>
            </a:r>
            <a:r>
              <a:rPr lang="en-US" dirty="0">
                <a:latin typeface="Helvetica"/>
                <a:cs typeface="Helvetica"/>
              </a:rPr>
              <a:t>to specific goals and cost exercises detailed </a:t>
            </a:r>
            <a:r>
              <a:rPr lang="en-US" dirty="0" smtClean="0">
                <a:latin typeface="Helvetica"/>
                <a:cs typeface="Helvetica"/>
              </a:rPr>
              <a:t>in following </a:t>
            </a:r>
            <a:endParaRPr lang="en-US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509211165"/>
      </p:ext>
    </p:extLst>
  </p:cSld>
  <p:clrMapOvr>
    <a:masterClrMapping/>
  </p:clrMapOvr>
  <p:transition xmlns:p14="http://schemas.microsoft.com/office/powerpoint/2010/main" advTm="9424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3">
      <a:dk1>
        <a:srgbClr val="000000"/>
      </a:dk1>
      <a:lt1>
        <a:srgbClr val="FFFFFF"/>
      </a:lt1>
      <a:dk2>
        <a:srgbClr val="0000FF"/>
      </a:dk2>
      <a:lt2>
        <a:srgbClr val="666666"/>
      </a:lt2>
      <a:accent1>
        <a:srgbClr val="999999"/>
      </a:accent1>
      <a:accent2>
        <a:srgbClr val="FF0000"/>
      </a:accent2>
      <a:accent3>
        <a:srgbClr val="FFFFFF"/>
      </a:accent3>
      <a:accent4>
        <a:srgbClr val="000000"/>
      </a:accent4>
      <a:accent5>
        <a:srgbClr val="CACACA"/>
      </a:accent5>
      <a:accent6>
        <a:srgbClr val="E70000"/>
      </a:accent6>
      <a:hlink>
        <a:srgbClr val="800000"/>
      </a:hlink>
      <a:folHlink>
        <a:srgbClr val="FFE6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1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Helvetica"/>
            <a:cs typeface="Helvetica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61112</TotalTime>
  <Words>2001</Words>
  <Application>Microsoft Macintosh PowerPoint</Application>
  <PresentationFormat>On-screen Show (4:3)</PresentationFormat>
  <Paragraphs>278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Blank Presentation</vt:lpstr>
      <vt:lpstr>General information (Part A)</vt:lpstr>
      <vt:lpstr>Personnel and research units</vt:lpstr>
      <vt:lpstr>Personnel and research units</vt:lpstr>
      <vt:lpstr>PowerPoint Presentation</vt:lpstr>
      <vt:lpstr>Budget</vt:lpstr>
      <vt:lpstr>Participants</vt:lpstr>
      <vt:lpstr>Part B1: Project description</vt:lpstr>
      <vt:lpstr>B1.2: Description</vt:lpstr>
      <vt:lpstr>B1.2: Description → B1.3: Development</vt:lpstr>
      <vt:lpstr>Shashlyk calorimetry</vt:lpstr>
      <vt:lpstr>Shashlyk calorimetry</vt:lpstr>
      <vt:lpstr>Large-angle vetoes</vt:lpstr>
      <vt:lpstr>Large-angle vetoes</vt:lpstr>
      <vt:lpstr>Small-angle vetoes</vt:lpstr>
      <vt:lpstr>Small-angle vetoes (Si/W)</vt:lpstr>
      <vt:lpstr>Small-angle vetoes (Cerenkov)</vt:lpstr>
      <vt:lpstr>Readout</vt:lpstr>
      <vt:lpstr>Readout</vt:lpstr>
      <vt:lpstr>B1.4: Application potential and impact</vt:lpstr>
    </vt:vector>
  </TitlesOfParts>
  <Manager/>
  <Company>_x0002_쀀ݯ훼ƴ䗸뿿선ࣈ怜ģ_xdfd8__x0003_᛼뿿섐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directions in kaon physics</dc:title>
  <dc:subject/>
  <dc:creator>Matthew Moulson</dc:creator>
  <cp:keywords/>
  <dc:description/>
  <cp:lastModifiedBy>Matthew Moulson</cp:lastModifiedBy>
  <cp:revision>1908</cp:revision>
  <cp:lastPrinted>2016-09-16T06:21:14Z</cp:lastPrinted>
  <dcterms:created xsi:type="dcterms:W3CDTF">2010-12-14T09:40:17Z</dcterms:created>
  <dcterms:modified xsi:type="dcterms:W3CDTF">2018-03-09T10:24:07Z</dcterms:modified>
  <cp:category/>
</cp:coreProperties>
</file>