
<file path=[Content_Types].xml><?xml version="1.0" encoding="utf-8"?>
<Types xmlns="http://schemas.openxmlformats.org/package/2006/content-types">
  <Default Extension="xml" ContentType="application/xml"/>
  <Default Extension="wmv" ContentType="video/unknown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  <p:sldMasterId id="2147483970" r:id="rId2"/>
    <p:sldMasterId id="2147483982" r:id="rId3"/>
    <p:sldMasterId id="2147483994" r:id="rId4"/>
  </p:sldMasterIdLst>
  <p:notesMasterIdLst>
    <p:notesMasterId r:id="rId22"/>
  </p:notesMasterIdLst>
  <p:handoutMasterIdLst>
    <p:handoutMasterId r:id="rId23"/>
  </p:handoutMasterIdLst>
  <p:sldIdLst>
    <p:sldId id="256" r:id="rId5"/>
    <p:sldId id="274" r:id="rId6"/>
    <p:sldId id="265" r:id="rId7"/>
    <p:sldId id="263" r:id="rId8"/>
    <p:sldId id="264" r:id="rId9"/>
    <p:sldId id="266" r:id="rId10"/>
    <p:sldId id="267" r:id="rId11"/>
    <p:sldId id="269" r:id="rId12"/>
    <p:sldId id="270" r:id="rId13"/>
    <p:sldId id="275" r:id="rId14"/>
    <p:sldId id="258" r:id="rId15"/>
    <p:sldId id="276" r:id="rId16"/>
    <p:sldId id="271" r:id="rId17"/>
    <p:sldId id="272" r:id="rId18"/>
    <p:sldId id="273" r:id="rId19"/>
    <p:sldId id="277" r:id="rId20"/>
    <p:sldId id="260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34" autoAdjust="0"/>
  </p:normalViewPr>
  <p:slideViewPr>
    <p:cSldViewPr>
      <p:cViewPr>
        <p:scale>
          <a:sx n="100" d="100"/>
          <a:sy n="100" d="100"/>
        </p:scale>
        <p:origin x="-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D085D-840C-E94B-BB49-CC2EA2E843C9}" type="datetimeFigureOut">
              <a:rPr lang="en-US" smtClean="0"/>
              <a:t>4/6/18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C03AD-185E-DE41-82D6-525317D22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040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035D-DA11-5F47-B76C-967D6D79CB59}" type="datetimeFigureOut">
              <a:rPr lang="en-US" smtClean="0"/>
              <a:t>4/6/18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4E52F-E212-B640-A936-0D3481751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611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E52F-E212-B640-A936-0D3481751C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98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E27-6B4B-1042-AC62-3EB945F9520E}" type="datetime1">
              <a:rPr lang="en-US" smtClean="0"/>
              <a:t>4/6/18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Emiliano Dané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8D46-AF50-C049-954E-7361DDFF5679}" type="datetime1">
              <a:rPr lang="en-US" smtClean="0"/>
              <a:t>4/6/18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Emiliano Dané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BD6A-C8C7-4C69-8FD3-7CB2D46B0CA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94E8-D4EA-3543-8055-CBB8CA34AA32}" type="datetime1">
              <a:rPr lang="en-US" smtClean="0"/>
              <a:t>4/6/18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Emiliano Dané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BD6A-C8C7-4C69-8FD3-7CB2D46B0CA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20F9-FD1F-5C41-96C4-6F1CFAEB34B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4/6/18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Emiliano Dané</a:t>
            </a: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C4A2-43BE-481C-A294-7BAF324467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223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197A-3894-584D-B319-182825EE981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4/6/18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Emiliano Dané</a:t>
            </a: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C4A2-43BE-481C-A294-7BAF324467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6638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6D88-7026-F041-AF0A-04FB902C5E6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4/6/18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Emiliano Dané</a:t>
            </a: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C4A2-43BE-481C-A294-7BAF324467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5366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6BB3-8C6B-EB49-BB88-A83E576EF1F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4/6/18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Emiliano Dané</a:t>
            </a: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C4A2-43BE-481C-A294-7BAF324467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5209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5702-7618-0840-BCA3-334A8B25CC4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4/6/18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Emiliano Dané</a:t>
            </a: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C4A2-43BE-481C-A294-7BAF324467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5253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9955-D02D-EC49-B295-CFFB53C37F9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4/6/18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Emiliano Dané</a:t>
            </a: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C4A2-43BE-481C-A294-7BAF324467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1928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A22CB-0FB2-7840-BFE7-88FEA15F019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4/6/18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Emiliano Dané</a:t>
            </a: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C4A2-43BE-481C-A294-7BAF324467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9175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96BB-20DB-BA4F-AEB6-472E7F4894C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4/6/18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Emiliano Dané</a:t>
            </a: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C4A2-43BE-481C-A294-7BAF324467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084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F812-3E94-1146-981B-E56E4E8D80C6}" type="datetime1">
              <a:rPr lang="en-US" smtClean="0"/>
              <a:t>4/6/18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Emiliano Dané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BD6A-C8C7-4C69-8FD3-7CB2D46B0CA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86445-C7B2-8A4D-B23C-F7DF0932142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4/6/18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Emiliano Dané</a:t>
            </a: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C4A2-43BE-481C-A294-7BAF324467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1351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7663-8DE3-0346-AFAD-CD2F6D084BA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4/6/18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Emiliano Dané</a:t>
            </a: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C4A2-43BE-481C-A294-7BAF324467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3551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C0BC-ADAF-F04F-A63D-C2604B64ECC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4/6/18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Emiliano Dané</a:t>
            </a: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C4A2-43BE-481C-A294-7BAF324467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073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69A5C-12F6-A44A-94C2-5B69EEEA461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4/6/18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Emiliano Dané</a:t>
            </a: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C4A2-43BE-481C-A294-7BAF324467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3933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0810-7CED-B740-9FD3-91223FDD3F7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4/6/18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Emiliano Dané</a:t>
            </a: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C4A2-43BE-481C-A294-7BAF324467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5091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428A-9B3B-774C-9E14-7F2988BCE69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4/6/18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Emiliano Dané</a:t>
            </a: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C4A2-43BE-481C-A294-7BAF324467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8548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7A08-FAE3-6C40-97AF-DCFF0CB0C68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4/6/18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Emiliano Dané</a:t>
            </a: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C4A2-43BE-481C-A294-7BAF324467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1400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317B-E799-A044-BCEE-4BFCCA9E9C0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4/6/18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Emiliano Dané</a:t>
            </a: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C4A2-43BE-481C-A294-7BAF324467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14582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E08F-934D-DB43-898E-1E18FDF5AEE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4/6/18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Emiliano Dané</a:t>
            </a: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C4A2-43BE-481C-A294-7BAF324467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0351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1D8C1-AA04-8A4F-9536-F01A1EADBA6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4/6/18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Emiliano Dané</a:t>
            </a: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C4A2-43BE-481C-A294-7BAF324467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945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7460-415F-4A48-834B-0C829B89914A}" type="datetime1">
              <a:rPr lang="en-US" smtClean="0"/>
              <a:t>4/6/18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Emiliano Dané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BD6A-C8C7-4C69-8FD3-7CB2D46B0CA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45A8-7B7D-414B-B38D-A992CFB7CFA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4/6/18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Emiliano Dané</a:t>
            </a: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C4A2-43BE-481C-A294-7BAF324467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9897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61AD-227B-A540-BA73-6153C660401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4/6/18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Emiliano Dané</a:t>
            </a: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C4A2-43BE-481C-A294-7BAF324467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0673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85D4-E495-A948-AD60-EB7E48C9B19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4/6/18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Emiliano Dané</a:t>
            </a: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C4A2-43BE-481C-A294-7BAF324467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31536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2B1A-823B-4545-84DA-427F05D8F2F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4/6/18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Emiliano Dané</a:t>
            </a: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C4A2-43BE-481C-A294-7BAF324467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1828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08CC-D663-7545-9260-E87E263184EA}" type="datetime1">
              <a:rPr lang="en-US" smtClean="0">
                <a:solidFill>
                  <a:prstClr val="white"/>
                </a:solidFill>
              </a:rPr>
              <a:t>4/6/18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Emiliano Dané</a:t>
            </a:r>
            <a:endParaRPr lang="en-US">
              <a:latin typeface="Calibri"/>
            </a:endParaRPr>
          </a:p>
        </p:txBody>
      </p:sp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2251038" y="142132"/>
            <a:ext cx="6035712" cy="672468"/>
          </a:xfrm>
          <a:prstGeom prst="rect">
            <a:avLst/>
          </a:prstGeom>
        </p:spPr>
        <p:txBody>
          <a:bodyPr/>
          <a:lstStyle>
            <a:lvl1pPr algn="r">
              <a:defRPr b="1">
                <a:ln>
                  <a:noFill/>
                </a:ln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038437"/>
            <a:ext cx="7886700" cy="5138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73860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04517-2AC0-2F44-A8B3-4E4DE702C971}" type="datetime1">
              <a:rPr lang="en-US" smtClean="0">
                <a:solidFill>
                  <a:prstClr val="white"/>
                </a:solidFill>
              </a:rPr>
              <a:t>4/6/18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51038" y="142132"/>
            <a:ext cx="6035712" cy="672468"/>
          </a:xfrm>
          <a:prstGeom prst="rect">
            <a:avLst/>
          </a:prstGeom>
        </p:spPr>
        <p:txBody>
          <a:bodyPr/>
          <a:lstStyle>
            <a:lvl1pPr algn="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28650" y="1038437"/>
            <a:ext cx="7886700" cy="5138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Emiliano Dané</a:t>
            </a:r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53620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1"/>
          <p:cNvSpPr>
            <a:spLocks noGrp="1"/>
          </p:cNvSpPr>
          <p:nvPr>
            <p:ph type="title"/>
          </p:nvPr>
        </p:nvSpPr>
        <p:spPr>
          <a:xfrm>
            <a:off x="2286000" y="142132"/>
            <a:ext cx="6229350" cy="672468"/>
          </a:xfrm>
          <a:prstGeom prst="rect">
            <a:avLst/>
          </a:prstGeom>
        </p:spPr>
        <p:txBody>
          <a:bodyPr/>
          <a:lstStyle>
            <a:lvl1pPr algn="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28650" y="1038437"/>
            <a:ext cx="2628900" cy="5138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2"/>
          </p:nvPr>
        </p:nvSpPr>
        <p:spPr>
          <a:xfrm>
            <a:off x="3371850" y="1038437"/>
            <a:ext cx="5143500" cy="5138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33169" y="6400801"/>
            <a:ext cx="681281" cy="228600"/>
          </a:xfrm>
        </p:spPr>
        <p:txBody>
          <a:bodyPr/>
          <a:lstStyle/>
          <a:p>
            <a:fld id="{B49FAE5C-ABFB-2E4B-8C0C-D025B04E78EB}" type="datetime1">
              <a:rPr lang="en-US" smtClean="0">
                <a:solidFill>
                  <a:prstClr val="white"/>
                </a:solidFill>
              </a:rPr>
              <a:t>4/6/18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04668" y="6400799"/>
            <a:ext cx="6910632" cy="228602"/>
          </a:xfrm>
        </p:spPr>
        <p:txBody>
          <a:bodyPr/>
          <a:lstStyle/>
          <a:p>
            <a:r>
              <a:rPr lang="it-IT" smtClean="0">
                <a:latin typeface="Calibri"/>
              </a:rPr>
              <a:t>Emiliano Dané</a:t>
            </a:r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062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1099"/>
            <a:ext cx="6220601" cy="733606"/>
          </a:xfrm>
          <a:prstGeom prst="rect">
            <a:avLst/>
          </a:prstGeom>
        </p:spPr>
        <p:txBody>
          <a:bodyPr/>
          <a:lstStyle>
            <a:lvl1pPr algn="r">
              <a:defRPr lang="en-US" b="1"/>
            </a:lvl1pPr>
          </a:lstStyle>
          <a:p>
            <a:pPr lvl="0" algn="r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66800"/>
            <a:ext cx="46291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093224"/>
            <a:ext cx="2949178" cy="5155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210E-EE7F-5646-A96F-1244FC3F011B}" type="datetime1">
              <a:rPr lang="en-US" smtClean="0">
                <a:solidFill>
                  <a:prstClr val="white"/>
                </a:solidFill>
              </a:rPr>
              <a:t>4/6/18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184884" y="6400801"/>
            <a:ext cx="6930416" cy="228601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lang="en-US" sz="1200" smtClean="0">
                <a:solidFill>
                  <a:srgbClr val="EA2220"/>
                </a:solidFill>
              </a:defRPr>
            </a:lvl1pPr>
          </a:lstStyle>
          <a:p>
            <a:r>
              <a:rPr lang="it-IT" smtClean="0">
                <a:latin typeface="Calibri"/>
              </a:rPr>
              <a:t>Emiliano Dané</a:t>
            </a:r>
            <a:endParaRPr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44693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72375" y="1066800"/>
            <a:ext cx="942975" cy="5110162"/>
          </a:xfrm>
          <a:prstGeom prst="rect">
            <a:avLst/>
          </a:prstGeom>
        </p:spPr>
        <p:txBody>
          <a:bodyPr vert="eaVer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66800"/>
            <a:ext cx="6858000" cy="5110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2574-D05A-494A-A370-D368D262D424}" type="datetime1">
              <a:rPr lang="en-US" smtClean="0">
                <a:solidFill>
                  <a:prstClr val="white"/>
                </a:solidFill>
              </a:rPr>
              <a:t>4/6/18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4884" y="6400801"/>
            <a:ext cx="6930416" cy="22860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lang="en-US" sz="1200" smtClean="0">
                <a:solidFill>
                  <a:srgbClr val="C00000"/>
                </a:solidFill>
                <a:effectLst/>
              </a:defRPr>
            </a:lvl1pPr>
          </a:lstStyle>
          <a:p>
            <a:r>
              <a:rPr lang="it-IT" smtClean="0">
                <a:latin typeface="Calibri"/>
              </a:rPr>
              <a:t>Emiliano Dané</a:t>
            </a:r>
            <a:endParaRPr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48214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077201" y="6097384"/>
            <a:ext cx="1052945" cy="760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236969" y="1862484"/>
            <a:ext cx="4498612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Thank you!</a:t>
            </a:r>
            <a:endParaRPr lang="en-US" sz="2400" b="1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7" name="Picture 2" descr="OGO INFN NEWS sito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7207" y="2741200"/>
            <a:ext cx="2323388" cy="172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sultati immagini per uni roma 1 logo"/>
          <p:cNvPicPr>
            <a:picLocks noChangeAspect="1" noChangeArrowheads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7207" y="4806233"/>
            <a:ext cx="1363576" cy="152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mage result for cern logo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045" y="2743200"/>
            <a:ext cx="1351063" cy="179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magine 3"/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978" y="5076719"/>
            <a:ext cx="1882046" cy="987289"/>
          </a:xfrm>
          <a:prstGeom prst="rect">
            <a:avLst/>
          </a:prstGeom>
        </p:spPr>
      </p:pic>
      <p:pic>
        <p:nvPicPr>
          <p:cNvPr id="24" name="Picture 4" descr="mage result for centro fermi roma 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3835" y="5043130"/>
            <a:ext cx="1679270" cy="105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7600" y="2759129"/>
            <a:ext cx="1657350" cy="197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 userDrawn="1"/>
        </p:nvSpPr>
        <p:spPr>
          <a:xfrm>
            <a:off x="4378858" y="0"/>
            <a:ext cx="193142" cy="1825422"/>
          </a:xfrm>
          <a:prstGeom prst="rect">
            <a:avLst/>
          </a:prstGeom>
          <a:solidFill>
            <a:srgbClr val="EA2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9" name="Picture 2" descr="mage result for maeci logo"/>
          <p:cNvPicPr>
            <a:picLocks noChangeAspect="1" noChangeArrowheads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54738" y="4937828"/>
            <a:ext cx="1543556" cy="126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95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F848-3E0E-D848-AB5E-23E7C3940151}" type="datetime1">
              <a:rPr lang="en-US" smtClean="0"/>
              <a:t>4/6/18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Emiliano Dané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BD6A-C8C7-4C69-8FD3-7CB2D46B0CA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8275-6C28-834E-AEA3-BCB30B69BD51}" type="datetime1">
              <a:rPr lang="en-US" smtClean="0">
                <a:solidFill>
                  <a:prstClr val="white"/>
                </a:solidFill>
              </a:rPr>
              <a:t>4/6/18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077201" y="6097384"/>
            <a:ext cx="1052945" cy="760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236969" y="1862484"/>
            <a:ext cx="4498612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Backup</a:t>
            </a:r>
            <a:endParaRPr lang="en-US" sz="2400" b="1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378858" y="0"/>
            <a:ext cx="193142" cy="1825422"/>
          </a:xfrm>
          <a:prstGeom prst="rect">
            <a:avLst/>
          </a:prstGeom>
          <a:solidFill>
            <a:srgbClr val="EA2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674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9865-CF19-E342-AB8A-E6DC7A8C9882}" type="datetime1">
              <a:rPr lang="en-US" smtClean="0"/>
              <a:t>4/6/18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Emiliano Dané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BD6A-C8C7-4C69-8FD3-7CB2D46B0CA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02EE-53F5-FE41-80AE-C19A23328AAF}" type="datetime1">
              <a:rPr lang="en-US" smtClean="0"/>
              <a:t>4/6/18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Emiliano Dané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BD6A-C8C7-4C69-8FD3-7CB2D46B0CA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2642-7B7B-D54A-B746-C7FBC1EF1CA4}" type="datetime1">
              <a:rPr lang="en-US" smtClean="0"/>
              <a:t>4/6/18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Emiliano Dané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BD6A-C8C7-4C69-8FD3-7CB2D46B0CA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C56A-22E5-444E-9B43-ECAF761C079B}" type="datetime1">
              <a:rPr lang="en-US" smtClean="0"/>
              <a:t>4/6/18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Emiliano Dané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BD6A-C8C7-4C69-8FD3-7CB2D46B0CA0}" type="slidenum">
              <a:rPr lang="it-IT" smtClean="0"/>
              <a:t>‹#›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A102-C327-4646-AB70-B70CC8C95B4C}" type="datetime1">
              <a:rPr lang="en-US" smtClean="0"/>
              <a:t>4/6/18</a:t>
            </a:fld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AFBD6A-C8C7-4C69-8FD3-7CB2D46B0CA0}" type="slidenum">
              <a:rPr lang="it-IT" smtClean="0"/>
              <a:t>‹#›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Emiliano Dané</a:t>
            </a:r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theme" Target="../theme/theme4.xm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AAFBD6A-C8C7-4C69-8FD3-7CB2D46B0CA0}" type="slidenum">
              <a:rPr lang="it-IT" smtClean="0"/>
              <a:t>‹#›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it-IT" smtClean="0"/>
              <a:t>Emiliano Dané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3DAC69D-AA02-9041-AF37-B7A8C94D409D}" type="datetime1">
              <a:rPr lang="en-US" smtClean="0"/>
              <a:t>4/6/18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tx2">
                <a:lumMod val="60000"/>
                <a:lumOff val="40000"/>
              </a:schemeClr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AD38C-5A5A-F746-94A6-4453DE84FCE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4/6/18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Emiliano Dané</a:t>
            </a: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FC4A2-43BE-481C-A294-7BAF324467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279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tx2">
                <a:lumMod val="60000"/>
                <a:lumOff val="40000"/>
              </a:schemeClr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3CE08-BF7C-6346-B529-EED8D8215C7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4/6/18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Emiliano Dané</a:t>
            </a: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FC4A2-43BE-481C-A294-7BAF324467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389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400800"/>
            <a:ext cx="1204668" cy="228601"/>
          </a:xfrm>
          <a:prstGeom prst="rect">
            <a:avLst/>
          </a:prstGeom>
          <a:solidFill>
            <a:srgbClr val="EA222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Pentagon 6"/>
          <p:cNvSpPr/>
          <p:nvPr userDrawn="1"/>
        </p:nvSpPr>
        <p:spPr>
          <a:xfrm>
            <a:off x="8238743" y="6400800"/>
            <a:ext cx="418338" cy="228601"/>
          </a:xfrm>
          <a:prstGeom prst="homePlate">
            <a:avLst>
              <a:gd name="adj" fmla="val 26119"/>
            </a:avLst>
          </a:prstGeom>
          <a:solidFill>
            <a:srgbClr val="EA222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D28758D-78E8-544A-B258-2DF2D245C366}" type="slidenum">
              <a:rPr lang="en-US" sz="120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pPr algn="ctr"/>
              <a:t>‹#›</a:t>
            </a:fld>
            <a:endParaRPr lang="en-US" sz="1200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169" y="6400801"/>
            <a:ext cx="6812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CEB2A06E-64DF-B34F-B26F-6331F4670BE9}" type="datetime1">
              <a:rPr lang="en-US" smtClean="0">
                <a:solidFill>
                  <a:prstClr val="white"/>
                </a:solidFill>
              </a:rPr>
              <a:t>4/6/18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7925180" y="437008"/>
            <a:ext cx="1045465" cy="171451"/>
          </a:xfrm>
          <a:prstGeom prst="rect">
            <a:avLst/>
          </a:prstGeom>
          <a:solidFill>
            <a:srgbClr val="EA222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204668" y="6400799"/>
            <a:ext cx="6910632" cy="228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A2220"/>
                </a:solidFill>
              </a:defRPr>
            </a:lvl1pPr>
          </a:lstStyle>
          <a:p>
            <a:r>
              <a:rPr lang="it-IT" smtClean="0">
                <a:latin typeface="Calibri"/>
              </a:rPr>
              <a:t>Emiliano Dané</a:t>
            </a:r>
            <a:endParaRPr lang="en-US">
              <a:latin typeface="Calibri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7418" y="76200"/>
            <a:ext cx="57150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797895" y="630010"/>
            <a:ext cx="1591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A</a:t>
            </a:r>
            <a:r>
              <a:rPr lang="en-US" sz="100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b="1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L</a:t>
            </a:r>
            <a:r>
              <a:rPr lang="en-US" sz="100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arge </a:t>
            </a:r>
            <a:r>
              <a:rPr lang="en-US" sz="1000" b="1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I</a:t>
            </a:r>
            <a:r>
              <a:rPr lang="en-US" sz="100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on </a:t>
            </a:r>
            <a:r>
              <a:rPr lang="en-US" sz="1000" b="1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C</a:t>
            </a:r>
            <a:r>
              <a:rPr lang="en-US" sz="100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ollider </a:t>
            </a:r>
            <a:r>
              <a:rPr lang="en-US" sz="1000" b="1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E</a:t>
            </a:r>
            <a:r>
              <a:rPr lang="en-US" sz="100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xperiment</a:t>
            </a:r>
            <a:endParaRPr lang="en-GB" sz="1000">
              <a:solidFill>
                <a:prstClr val="black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47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36.png"/><Relationship Id="rId1" Type="http://schemas.microsoft.com/office/2007/relationships/media" Target="../media/media1.wmv"/><Relationship Id="rId2" Type="http://schemas.openxmlformats.org/officeDocument/2006/relationships/video" Target="../media/media1.wm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3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3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6" Type="http://schemas.openxmlformats.org/officeDocument/2006/relationships/image" Target="../media/image24.jpeg"/><Relationship Id="rId7" Type="http://schemas.microsoft.com/office/2007/relationships/hdphoto" Target="../media/hdphoto1.wdp"/><Relationship Id="rId8" Type="http://schemas.openxmlformats.org/officeDocument/2006/relationships/image" Target="../media/image25.jpeg"/><Relationship Id="rId9" Type="http://schemas.microsoft.com/office/2007/relationships/hdphoto" Target="../media/hdphoto2.wdp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2348880"/>
            <a:ext cx="5688632" cy="1296144"/>
          </a:xfrm>
        </p:spPr>
        <p:txBody>
          <a:bodyPr>
            <a:noAutofit/>
          </a:bodyPr>
          <a:lstStyle/>
          <a:p>
            <a:pPr algn="ctr"/>
            <a:r>
              <a:rPr lang="it-IT" sz="4000" dirty="0" smtClean="0"/>
              <a:t>Measurements and tests IT</a:t>
            </a:r>
            <a:endParaRPr lang="it-IT" sz="4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763688" y="5373216"/>
            <a:ext cx="5472608" cy="648072"/>
          </a:xfrm>
        </p:spPr>
        <p:txBody>
          <a:bodyPr>
            <a:normAutofit/>
          </a:bodyPr>
          <a:lstStyle/>
          <a:p>
            <a:r>
              <a:rPr lang="en-US" dirty="0" smtClean="0"/>
              <a:t>Emiliano </a:t>
            </a:r>
            <a:r>
              <a:rPr lang="en-US" dirty="0" err="1" smtClean="0"/>
              <a:t>Dané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ITk</a:t>
            </a:r>
            <a:r>
              <a:rPr lang="en-US" dirty="0" smtClean="0"/>
              <a:t> Meeting </a:t>
            </a:r>
            <a:r>
              <a:rPr lang="mr-IN" dirty="0" smtClean="0"/>
              <a:t>–</a:t>
            </a:r>
            <a:r>
              <a:rPr lang="en-US" dirty="0" smtClean="0"/>
              <a:t> LNF - 5 Apr 2018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600" dirty="0" smtClean="0"/>
              <a:t>Emiliano Dané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980293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Emiliano Dané</a:t>
            </a:r>
            <a:endParaRPr lang="it-IT"/>
          </a:p>
        </p:txBody>
      </p:sp>
      <p:pic>
        <p:nvPicPr>
          <p:cNvPr id="4" name="Large Part Inspection with FARO Laser Tracker Vantage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5856" y="1268760"/>
            <a:ext cx="6881960" cy="386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2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808" y="1772816"/>
            <a:ext cx="3456384" cy="3888432"/>
          </a:xfrm>
        </p:spPr>
        <p:txBody>
          <a:bodyPr>
            <a:normAutofit/>
          </a:bodyPr>
          <a:lstStyle/>
          <a:p>
            <a:r>
              <a:rPr lang="en-US" dirty="0" smtClean="0"/>
              <a:t>Laser arm</a:t>
            </a:r>
          </a:p>
          <a:p>
            <a:r>
              <a:rPr lang="en-US" dirty="0" smtClean="0"/>
              <a:t>Laser tracker</a:t>
            </a:r>
          </a:p>
          <a:p>
            <a:r>
              <a:rPr lang="en-US" dirty="0" smtClean="0"/>
              <a:t>Theodolite</a:t>
            </a:r>
          </a:p>
          <a:p>
            <a:r>
              <a:rPr lang="en-US" dirty="0" smtClean="0"/>
              <a:t>CMM 2000x1000x600</a:t>
            </a:r>
          </a:p>
          <a:p>
            <a:r>
              <a:rPr lang="en-US" dirty="0" smtClean="0"/>
              <a:t>CMM 1000x1000x500</a:t>
            </a:r>
          </a:p>
          <a:p>
            <a:r>
              <a:rPr lang="en-US" dirty="0" smtClean="0"/>
              <a:t>Interferometer;</a:t>
            </a:r>
          </a:p>
          <a:p>
            <a:pPr marL="0" indent="0">
              <a:buNone/>
            </a:pPr>
            <a:r>
              <a:rPr lang="en-US" dirty="0" smtClean="0"/>
              <a:t>And more..</a:t>
            </a:r>
          </a:p>
          <a:p>
            <a:pPr>
              <a:buFont typeface="Arial"/>
              <a:buChar char="•"/>
            </a:pPr>
            <a:r>
              <a:rPr lang="en-US" dirty="0" smtClean="0"/>
              <a:t>Traction machine</a:t>
            </a:r>
          </a:p>
          <a:p>
            <a:pPr>
              <a:buFont typeface="Arial"/>
              <a:buChar char="•"/>
            </a:pPr>
            <a:r>
              <a:rPr lang="en-US" dirty="0" smtClean="0"/>
              <a:t>Microscopes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3997713"/>
            <a:ext cx="2367281" cy="365760"/>
          </a:xfrm>
        </p:spPr>
        <p:txBody>
          <a:bodyPr/>
          <a:lstStyle/>
          <a:p>
            <a:r>
              <a:rPr lang="it-IT" sz="1600" smtClean="0"/>
              <a:t>Emiliano Dané</a:t>
            </a:r>
            <a:endParaRPr lang="it-IT" sz="1600"/>
          </a:p>
        </p:txBody>
      </p:sp>
    </p:spTree>
    <p:extLst>
      <p:ext uri="{BB962C8B-B14F-4D97-AF65-F5344CB8AC3E}">
        <p14:creationId xmlns:p14="http://schemas.microsoft.com/office/powerpoint/2010/main" val="1540805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Emiliano Dané</a:t>
            </a:r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48220"/>
            <a:ext cx="5688632" cy="370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7544" y="202630"/>
            <a:ext cx="439248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Step 0: </a:t>
            </a:r>
            <a:r>
              <a:rPr lang="en-US" sz="2000" dirty="0" smtClean="0"/>
              <a:t>fix tolerances and references.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51520" y="971436"/>
            <a:ext cx="31397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Mechanical tolerance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Quality of tools;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Quality of components;</a:t>
            </a:r>
            <a:endParaRPr lang="it-IT" dirty="0"/>
          </a:p>
        </p:txBody>
      </p:sp>
      <p:sp>
        <p:nvSpPr>
          <p:cNvPr id="7" name="Rectangle 6"/>
          <p:cNvSpPr/>
          <p:nvPr/>
        </p:nvSpPr>
        <p:spPr>
          <a:xfrm>
            <a:off x="251520" y="2060848"/>
            <a:ext cx="410279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Positioning  tolerance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Tolerance of modules positioning;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Tolerance of HR positioning;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Tolerance of HC positioning;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Tolerance of </a:t>
            </a:r>
            <a:r>
              <a:rPr lang="en-US" dirty="0" err="1" smtClean="0"/>
              <a:t>Cyl</a:t>
            </a:r>
            <a:r>
              <a:rPr lang="en-US" dirty="0" smtClean="0"/>
              <a:t>. positioning,;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0404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2962672" cy="706090"/>
          </a:xfrm>
        </p:spPr>
        <p:txBody>
          <a:bodyPr/>
          <a:lstStyle/>
          <a:p>
            <a:r>
              <a:rPr lang="en-US" sz="3200" dirty="0" smtClean="0"/>
              <a:t>1. Reception test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6984776" cy="58052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Reception tests of all components: 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Half Rings </a:t>
            </a:r>
            <a:r>
              <a:rPr lang="mr-IN" dirty="0" smtClean="0">
                <a:solidFill>
                  <a:srgbClr val="3366FF"/>
                </a:solidFill>
              </a:rPr>
              <a:t>–</a:t>
            </a:r>
            <a:r>
              <a:rPr lang="en-US" dirty="0" smtClean="0">
                <a:solidFill>
                  <a:srgbClr val="3366FF"/>
                </a:solidFill>
              </a:rPr>
              <a:t> mechanical</a:t>
            </a:r>
          </a:p>
          <a:p>
            <a:pPr lvl="2"/>
            <a:r>
              <a:rPr lang="en-US" dirty="0"/>
              <a:t>visual </a:t>
            </a:r>
            <a:r>
              <a:rPr lang="en-US" dirty="0" smtClean="0"/>
              <a:t>inspection -&gt; microscope;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imensional test -&gt; CMM;</a:t>
            </a:r>
          </a:p>
          <a:p>
            <a:pPr lvl="2"/>
            <a:r>
              <a:rPr lang="en-US" dirty="0" smtClean="0"/>
              <a:t>pressure test -&gt; already tested in HR assembly site;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Half Rings - electrical</a:t>
            </a:r>
            <a:r>
              <a:rPr lang="en-US" dirty="0" smtClean="0"/>
              <a:t> (</a:t>
            </a:r>
            <a:r>
              <a:rPr lang="en-US" i="1" dirty="0" smtClean="0"/>
              <a:t>see presentation: Pixel </a:t>
            </a:r>
            <a:r>
              <a:rPr lang="en-US" i="1" dirty="0"/>
              <a:t>System </a:t>
            </a:r>
            <a:r>
              <a:rPr lang="en-US" i="1" dirty="0" smtClean="0"/>
              <a:t>Test P</a:t>
            </a:r>
            <a:r>
              <a:rPr lang="en-US" i="1" dirty="0"/>
              <a:t>. </a:t>
            </a:r>
            <a:r>
              <a:rPr lang="en-US" i="1" dirty="0" err="1"/>
              <a:t>Dervan</a:t>
            </a:r>
            <a:r>
              <a:rPr lang="en-US" i="1" dirty="0"/>
              <a:t>, J Taylor, I. </a:t>
            </a:r>
            <a:r>
              <a:rPr lang="en-US" i="1" dirty="0" err="1" smtClean="0"/>
              <a:t>Tsurin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Half Cylinders</a:t>
            </a:r>
            <a:r>
              <a:rPr lang="en-US" dirty="0"/>
              <a:t> </a:t>
            </a:r>
            <a:r>
              <a:rPr lang="en-US" dirty="0" smtClean="0">
                <a:solidFill>
                  <a:srgbClr val="3366FF"/>
                </a:solidFill>
              </a:rPr>
              <a:t>mechanical</a:t>
            </a:r>
          </a:p>
          <a:p>
            <a:pPr lvl="2"/>
            <a:r>
              <a:rPr lang="en-US" dirty="0" smtClean="0"/>
              <a:t>geometrical and dimensional test, brackets position;</a:t>
            </a:r>
            <a:endParaRPr lang="en-US" i="1" dirty="0" smtClean="0">
              <a:solidFill>
                <a:srgbClr val="FF0000"/>
              </a:solidFill>
            </a:endParaRPr>
          </a:p>
          <a:p>
            <a:pPr marL="114300" indent="0"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 marL="114300" indent="0">
              <a:buNone/>
            </a:pPr>
            <a:endParaRPr lang="en-US" i="1" dirty="0">
              <a:solidFill>
                <a:srgbClr val="FF0000"/>
              </a:solidFill>
            </a:endParaRPr>
          </a:p>
          <a:p>
            <a:pPr marL="114300" indent="0"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 marL="114300" indent="0">
              <a:buNone/>
            </a:pPr>
            <a:endParaRPr lang="en-US" i="1" dirty="0">
              <a:solidFill>
                <a:srgbClr val="FF0000"/>
              </a:solidFill>
            </a:endParaRPr>
          </a:p>
          <a:p>
            <a:pPr marL="114300" indent="0"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 marL="114300" indent="0">
              <a:buNone/>
            </a:pPr>
            <a:endParaRPr lang="en-US" i="1" dirty="0">
              <a:solidFill>
                <a:srgbClr val="FF0000"/>
              </a:solidFill>
            </a:endParaRPr>
          </a:p>
          <a:p>
            <a:pPr marL="11430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Recovery in case of Half Rings test failure</a:t>
            </a:r>
          </a:p>
          <a:p>
            <a:r>
              <a:rPr lang="en-US" dirty="0" smtClean="0"/>
              <a:t>Check of all the jigs before the assembly;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9552" y="692696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TDR: </a:t>
            </a:r>
            <a:r>
              <a:rPr lang="en-US" dirty="0"/>
              <a:t>“..reception testing leaving the half-ring attached to a handling jig. “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600" dirty="0" smtClean="0"/>
              <a:t>Emiliano Dané</a:t>
            </a:r>
            <a:endParaRPr lang="it-IT" sz="1600" dirty="0"/>
          </a:p>
        </p:txBody>
      </p:sp>
      <p:grpSp>
        <p:nvGrpSpPr>
          <p:cNvPr id="7" name="Group 6"/>
          <p:cNvGrpSpPr/>
          <p:nvPr/>
        </p:nvGrpSpPr>
        <p:grpSpPr>
          <a:xfrm>
            <a:off x="1314539" y="3861048"/>
            <a:ext cx="5281895" cy="1738081"/>
            <a:chOff x="-229741" y="3974328"/>
            <a:chExt cx="6609566" cy="256329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62" b="47647"/>
            <a:stretch/>
          </p:blipFill>
          <p:spPr bwMode="auto">
            <a:xfrm>
              <a:off x="-229741" y="3974328"/>
              <a:ext cx="6609566" cy="2563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 rot="19585878">
              <a:off x="3941385" y="5717873"/>
              <a:ext cx="1525360" cy="5900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000" b="1" dirty="0" err="1">
                  <a:solidFill>
                    <a:srgbClr val="FF0000"/>
                  </a:solidFill>
                </a:rPr>
                <a:t>J.Taylor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5236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256584" cy="936104"/>
          </a:xfrm>
        </p:spPr>
        <p:txBody>
          <a:bodyPr/>
          <a:lstStyle/>
          <a:p>
            <a:r>
              <a:rPr lang="en-US" sz="3200" dirty="0" smtClean="0"/>
              <a:t>2. Half Ring Assembly Tests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2208312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1600" dirty="0" smtClean="0">
                <a:solidFill>
                  <a:srgbClr val="3366FF"/>
                </a:solidFill>
              </a:rPr>
              <a:t>TDR:</a:t>
            </a:r>
            <a:r>
              <a:rPr lang="en-US" sz="1600" dirty="0" smtClean="0"/>
              <a:t> </a:t>
            </a:r>
            <a:r>
              <a:rPr lang="en-US" sz="1600" dirty="0"/>
              <a:t>“..using micro-adjusters the position of the half-ring relative to the half-cylinder is set and the half-ring is then translated side-ways into the half-cylinder.” </a:t>
            </a:r>
          </a:p>
          <a:p>
            <a:pPr lvl="1">
              <a:lnSpc>
                <a:spcPct val="130000"/>
              </a:lnSpc>
            </a:pPr>
            <a:r>
              <a:rPr lang="en-US" sz="1200" dirty="0" smtClean="0"/>
              <a:t>All jigs involved have to be measured -&gt; 0.1mm is totally different from 0.5 mm precision;</a:t>
            </a:r>
            <a:endParaRPr lang="en-US" sz="1200" dirty="0"/>
          </a:p>
          <a:p>
            <a:pPr lvl="1">
              <a:lnSpc>
                <a:spcPct val="130000"/>
              </a:lnSpc>
            </a:pPr>
            <a:r>
              <a:rPr lang="en-US" sz="1200" dirty="0" smtClean="0"/>
              <a:t>Define some reference points on Cylinders and on HR;</a:t>
            </a:r>
            <a:endParaRPr lang="en-US" sz="1600" dirty="0"/>
          </a:p>
          <a:p>
            <a:pPr>
              <a:lnSpc>
                <a:spcPct val="130000"/>
              </a:lnSpc>
            </a:pPr>
            <a:r>
              <a:rPr lang="en-US" sz="1600" dirty="0" smtClean="0">
                <a:solidFill>
                  <a:srgbClr val="3366FF"/>
                </a:solidFill>
              </a:rPr>
              <a:t>TDR:</a:t>
            </a:r>
            <a:r>
              <a:rPr lang="en-US" sz="1600" dirty="0" smtClean="0"/>
              <a:t> </a:t>
            </a:r>
            <a:r>
              <a:rPr lang="en-US" sz="1600" dirty="0"/>
              <a:t>“..the rigidity of the fixations is verified (</a:t>
            </a:r>
            <a:r>
              <a:rPr lang="en-US" sz="1600" i="1" dirty="0"/>
              <a:t>how?</a:t>
            </a:r>
            <a:r>
              <a:rPr lang="en-US" sz="1600" dirty="0"/>
              <a:t>) and the position of the half-ring surveyed </a:t>
            </a:r>
            <a:r>
              <a:rPr lang="en-US" sz="1600" dirty="0" smtClean="0"/>
              <a:t>(using </a:t>
            </a:r>
            <a:r>
              <a:rPr lang="en-US" sz="1600" i="1" dirty="0" smtClean="0"/>
              <a:t>points </a:t>
            </a:r>
            <a:r>
              <a:rPr lang="en-US" sz="1600" i="1" dirty="0"/>
              <a:t>of </a:t>
            </a:r>
            <a:r>
              <a:rPr lang="en-US" sz="1600" i="1" dirty="0" smtClean="0"/>
              <a:t>reference</a:t>
            </a:r>
            <a:r>
              <a:rPr lang="en-US" sz="1600" dirty="0" smtClean="0"/>
              <a:t>)</a:t>
            </a:r>
            <a:r>
              <a:rPr lang="en-US" sz="1600" dirty="0"/>
              <a:t>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4981" y="3284984"/>
            <a:ext cx="3687419" cy="2690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06" y="3284984"/>
            <a:ext cx="3733889" cy="2690818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3997713"/>
            <a:ext cx="2367281" cy="365760"/>
          </a:xfrm>
        </p:spPr>
        <p:txBody>
          <a:bodyPr/>
          <a:lstStyle/>
          <a:p>
            <a:r>
              <a:rPr lang="it-IT" sz="1600" dirty="0" smtClean="0"/>
              <a:t>Emiliano Dané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230615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4258816" cy="648072"/>
          </a:xfrm>
        </p:spPr>
        <p:txBody>
          <a:bodyPr/>
          <a:lstStyle/>
          <a:p>
            <a:r>
              <a:rPr lang="en-US" sz="3200" dirty="0" smtClean="0"/>
              <a:t>3. Half Cylinder Tests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3672408" cy="1440160"/>
          </a:xfrm>
        </p:spPr>
        <p:txBody>
          <a:bodyPr>
            <a:normAutofit/>
          </a:bodyPr>
          <a:lstStyle/>
          <a:p>
            <a:pPr lvl="1">
              <a:lnSpc>
                <a:spcPct val="130000"/>
              </a:lnSpc>
            </a:pPr>
            <a:r>
              <a:rPr lang="en-US" sz="1400" dirty="0" smtClean="0"/>
              <a:t>Pressure test;</a:t>
            </a:r>
          </a:p>
          <a:p>
            <a:pPr lvl="1">
              <a:lnSpc>
                <a:spcPct val="130000"/>
              </a:lnSpc>
            </a:pPr>
            <a:r>
              <a:rPr lang="en-US" sz="1400" dirty="0" smtClean="0"/>
              <a:t>Cooling and Power test;</a:t>
            </a:r>
            <a:endParaRPr lang="en-US" sz="1400" dirty="0"/>
          </a:p>
          <a:p>
            <a:pPr lvl="1">
              <a:lnSpc>
                <a:spcPct val="130000"/>
              </a:lnSpc>
            </a:pPr>
            <a:r>
              <a:rPr lang="en-US" sz="1400" dirty="0" smtClean="0"/>
              <a:t>Mechanical survey after the thermal test;</a:t>
            </a:r>
            <a:endParaRPr lang="en-US" sz="1400" dirty="0"/>
          </a:p>
          <a:p>
            <a:pPr>
              <a:lnSpc>
                <a:spcPct val="130000"/>
              </a:lnSpc>
            </a:pPr>
            <a:endParaRPr lang="en-US" sz="16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996952"/>
            <a:ext cx="3442278" cy="241854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23320" y="4922650"/>
            <a:ext cx="5797152" cy="181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600" dirty="0" smtClean="0"/>
              <a:t>Emiliano Dané</a:t>
            </a:r>
            <a:endParaRPr lang="it-IT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5" t="20779" r="27222" b="10444"/>
          <a:stretch/>
        </p:blipFill>
        <p:spPr bwMode="auto">
          <a:xfrm>
            <a:off x="3981829" y="1397048"/>
            <a:ext cx="5054667" cy="349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644008" y="548680"/>
            <a:ext cx="316835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FF0000"/>
                </a:solidFill>
              </a:rPr>
              <a:t>i</a:t>
            </a:r>
            <a:r>
              <a:rPr lang="en-US" sz="1800" dirty="0" smtClean="0">
                <a:solidFill>
                  <a:srgbClr val="FF0000"/>
                </a:solidFill>
              </a:rPr>
              <a:t>n this step </a:t>
            </a:r>
            <a:r>
              <a:rPr lang="en-US" sz="1800" dirty="0" err="1" smtClean="0">
                <a:solidFill>
                  <a:srgbClr val="FF0000"/>
                </a:solidFill>
              </a:rPr>
              <a:t>ther</a:t>
            </a:r>
            <a:r>
              <a:rPr lang="en-US" sz="1800" dirty="0" smtClean="0">
                <a:solidFill>
                  <a:srgbClr val="FF0000"/>
                </a:solidFill>
              </a:rPr>
              <a:t> is the possibility to recover failures..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22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Emiliano Dané</a:t>
            </a:r>
            <a:endParaRPr lang="it-IT"/>
          </a:p>
        </p:txBody>
      </p:sp>
      <p:sp>
        <p:nvSpPr>
          <p:cNvPr id="5" name="Rectangle 4"/>
          <p:cNvSpPr/>
          <p:nvPr/>
        </p:nvSpPr>
        <p:spPr>
          <a:xfrm>
            <a:off x="467544" y="1268760"/>
            <a:ext cx="7632848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rgbClr val="3366FF"/>
                </a:solidFill>
              </a:rPr>
              <a:t>TDR:</a:t>
            </a:r>
            <a:r>
              <a:rPr lang="en-US" dirty="0"/>
              <a:t> “..when pairs of half-cylinders are ready for integration they are mounted onto a pair of assembly jigs which allow the two sides to be brought together in a controlled manner.“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04664"/>
            <a:ext cx="42588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4. Cylinder Tests</a:t>
            </a:r>
            <a:endParaRPr lang="en-US" sz="32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8999" y="2780928"/>
            <a:ext cx="3960440" cy="1584176"/>
          </a:xfrm>
        </p:spPr>
        <p:txBody>
          <a:bodyPr>
            <a:normAutofit/>
          </a:bodyPr>
          <a:lstStyle/>
          <a:p>
            <a:pPr lvl="1">
              <a:lnSpc>
                <a:spcPct val="130000"/>
              </a:lnSpc>
            </a:pPr>
            <a:r>
              <a:rPr lang="en-US" sz="1400" dirty="0"/>
              <a:t>Thermal cycling test;</a:t>
            </a:r>
          </a:p>
          <a:p>
            <a:pPr lvl="1">
              <a:lnSpc>
                <a:spcPct val="130000"/>
              </a:lnSpc>
            </a:pPr>
            <a:r>
              <a:rPr lang="en-US" sz="1400" dirty="0"/>
              <a:t>Warm e-test;</a:t>
            </a:r>
          </a:p>
          <a:p>
            <a:pPr lvl="1">
              <a:lnSpc>
                <a:spcPct val="130000"/>
              </a:lnSpc>
            </a:pPr>
            <a:r>
              <a:rPr lang="en-US" sz="1400" dirty="0" smtClean="0"/>
              <a:t>Cooling and Power test;</a:t>
            </a:r>
            <a:endParaRPr lang="en-US" sz="1400" dirty="0"/>
          </a:p>
          <a:p>
            <a:pPr lvl="1">
              <a:lnSpc>
                <a:spcPct val="130000"/>
              </a:lnSpc>
            </a:pPr>
            <a:r>
              <a:rPr lang="en-US" sz="1400" dirty="0" smtClean="0"/>
              <a:t>Mechanical survey after the thermal test;</a:t>
            </a:r>
            <a:endParaRPr lang="en-US" sz="1400" dirty="0"/>
          </a:p>
          <a:p>
            <a:pPr>
              <a:lnSpc>
                <a:spcPct val="130000"/>
              </a:lnSpc>
            </a:pPr>
            <a:endParaRPr lang="en-US" sz="1600" dirty="0"/>
          </a:p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95503" y="2851795"/>
            <a:ext cx="288032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rgbClr val="FF0000"/>
                </a:solidFill>
              </a:rPr>
              <a:t>can we reopen the </a:t>
            </a:r>
            <a:r>
              <a:rPr lang="en-US" sz="1800" dirty="0" err="1" smtClean="0">
                <a:solidFill>
                  <a:srgbClr val="FF0000"/>
                </a:solidFill>
              </a:rPr>
              <a:t>cyilinder</a:t>
            </a:r>
            <a:r>
              <a:rPr lang="en-US" sz="1800" dirty="0" smtClean="0">
                <a:solidFill>
                  <a:srgbClr val="FF0000"/>
                </a:solidFill>
              </a:rPr>
              <a:t> in case of  failures?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860032" y="3522712"/>
            <a:ext cx="316835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 smtClean="0">
                <a:solidFill>
                  <a:srgbClr val="FF0000"/>
                </a:solidFill>
              </a:rPr>
              <a:t>Wich</a:t>
            </a:r>
            <a:r>
              <a:rPr lang="en-US" sz="1800" dirty="0" smtClean="0">
                <a:solidFill>
                  <a:srgbClr val="FF0000"/>
                </a:solidFill>
              </a:rPr>
              <a:t> kind of failures we expect?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84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7992888" cy="936104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rgbClr val="3366FF"/>
                </a:solidFill>
              </a:rPr>
              <a:t>TDR:</a:t>
            </a:r>
            <a:r>
              <a:rPr lang="en-US" sz="1400" dirty="0" smtClean="0"/>
              <a:t> “After </a:t>
            </a:r>
            <a:r>
              <a:rPr lang="en-US" sz="1400" dirty="0"/>
              <a:t>all three layers are assembled, the connectivity of all services will be validated. </a:t>
            </a:r>
            <a:r>
              <a:rPr lang="en-US" sz="1400" dirty="0" smtClean="0"/>
              <a:t>Sections </a:t>
            </a:r>
            <a:r>
              <a:rPr lang="en-US" sz="1400" dirty="0"/>
              <a:t>of the end-cap corresponding to the availability </a:t>
            </a:r>
            <a:r>
              <a:rPr lang="en-US" sz="1400" dirty="0">
                <a:solidFill>
                  <a:srgbClr val="FF0000"/>
                </a:solidFill>
              </a:rPr>
              <a:t>of DAQ and power supply systems will be connected and all modules tested</a:t>
            </a:r>
            <a:r>
              <a:rPr lang="en-US" sz="1400" dirty="0" smtClean="0"/>
              <a:t>.”</a:t>
            </a:r>
          </a:p>
          <a:p>
            <a:endParaRPr lang="en-US" sz="1400" dirty="0"/>
          </a:p>
          <a:p>
            <a:pPr marL="114300" indent="0">
              <a:buNone/>
            </a:pPr>
            <a:endParaRPr lang="en-US" sz="1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6059016" cy="782960"/>
          </a:xfrm>
        </p:spPr>
        <p:txBody>
          <a:bodyPr/>
          <a:lstStyle/>
          <a:p>
            <a:r>
              <a:rPr lang="en-US" sz="3200" dirty="0"/>
              <a:t>5</a:t>
            </a:r>
            <a:r>
              <a:rPr lang="en-US" sz="3200" smtClean="0"/>
              <a:t>. </a:t>
            </a:r>
            <a:r>
              <a:rPr lang="en-US" sz="3200" dirty="0" smtClean="0"/>
              <a:t>Cylinder final Test - </a:t>
            </a:r>
            <a:r>
              <a:rPr lang="en-US" sz="3200" dirty="0" err="1" smtClean="0"/>
              <a:t>EndCap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600" dirty="0" smtClean="0"/>
              <a:t>Emiliano Dané</a:t>
            </a:r>
            <a:endParaRPr lang="it-IT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20879" r="27175" b="10550"/>
          <a:stretch/>
        </p:blipFill>
        <p:spPr bwMode="auto">
          <a:xfrm>
            <a:off x="1331640" y="2060848"/>
            <a:ext cx="6264696" cy="431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35696" y="4221088"/>
            <a:ext cx="5112568" cy="4395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383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458670"/>
            <a:ext cx="5400600" cy="340237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429000"/>
            <a:ext cx="3846722" cy="280831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084168" y="548680"/>
            <a:ext cx="194421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/>
              <a:t>Alice ITS </a:t>
            </a:r>
            <a:r>
              <a:rPr lang="it-IT" sz="2800" dirty="0" err="1" smtClean="0"/>
              <a:t>experience</a:t>
            </a:r>
            <a:endParaRPr lang="it-IT" sz="28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600" smtClean="0"/>
              <a:t>Emiliano Dané</a:t>
            </a:r>
            <a:endParaRPr lang="it-IT" sz="1600"/>
          </a:p>
        </p:txBody>
      </p:sp>
    </p:spTree>
    <p:extLst>
      <p:ext uri="{BB962C8B-B14F-4D97-AF65-F5344CB8AC3E}">
        <p14:creationId xmlns:p14="http://schemas.microsoft.com/office/powerpoint/2010/main" val="2755488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Administrator\Desktop\IMG_54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3011264"/>
            <a:ext cx="1512168" cy="202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dministrator\Desktop\IMG_542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720" y="2631297"/>
            <a:ext cx="1481477" cy="159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Administrator\Desktop\IMG_5429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3312" y="4769062"/>
            <a:ext cx="1506962" cy="93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Administrator\Desktop\IMG_5430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15"/>
          <a:stretch/>
        </p:blipFill>
        <p:spPr bwMode="auto">
          <a:xfrm>
            <a:off x="2204080" y="2422415"/>
            <a:ext cx="4672176" cy="345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692696"/>
            <a:ext cx="8316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solidFill>
                  <a:prstClr val="black"/>
                </a:solidFill>
                <a:latin typeface="Calibri"/>
              </a:rPr>
              <a:t>We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 set up several enviroment temperature and humidity sensors  in the </a:t>
            </a:r>
            <a:r>
              <a:rPr lang="it-IT" dirty="0" err="1" smtClean="0">
                <a:solidFill>
                  <a:prstClr val="black"/>
                </a:solidFill>
                <a:latin typeface="Calibri"/>
              </a:rPr>
              <a:t>clean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 room in order to acquire continuously and check the </a:t>
            </a:r>
            <a:r>
              <a:rPr lang="it-IT" dirty="0" err="1" smtClean="0">
                <a:solidFill>
                  <a:prstClr val="black"/>
                </a:solidFill>
                <a:latin typeface="Calibri"/>
              </a:rPr>
              <a:t>efficiency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 of our climatic system;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62288" y="5524382"/>
            <a:ext cx="2228368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prstClr val="black"/>
                </a:solidFill>
                <a:latin typeface="Calibri"/>
              </a:rPr>
              <a:t>2 channels pico technology</a:t>
            </a:r>
            <a:endParaRPr lang="it-IT" sz="1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8244408" y="4613344"/>
            <a:ext cx="216024" cy="911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3" name="Straight Arrow Connector 12"/>
          <p:cNvCxnSpPr>
            <a:stCxn id="16" idx="2"/>
          </p:cNvCxnSpPr>
          <p:nvPr/>
        </p:nvCxnSpPr>
        <p:spPr>
          <a:xfrm flipH="1">
            <a:off x="7602692" y="2632236"/>
            <a:ext cx="389688" cy="3790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6" name="Rectangle 15"/>
          <p:cNvSpPr/>
          <p:nvPr/>
        </p:nvSpPr>
        <p:spPr>
          <a:xfrm>
            <a:off x="6948264" y="2324459"/>
            <a:ext cx="208823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prstClr val="black"/>
                </a:solidFill>
                <a:latin typeface="Calibri"/>
              </a:rPr>
              <a:t>Reference for calibration</a:t>
            </a:r>
            <a:endParaRPr lang="it-IT" sz="1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1475656" y="5700941"/>
            <a:ext cx="155884" cy="5166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832140" y="2200436"/>
            <a:ext cx="360040" cy="5489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148064" y="1955382"/>
            <a:ext cx="2808312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prstClr val="black"/>
                </a:solidFill>
                <a:latin typeface="Calibri"/>
              </a:rPr>
              <a:t>Ch.2 Huger Temp&amp;Humidity Sensor</a:t>
            </a:r>
            <a:endParaRPr lang="it-IT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3312" y="6217567"/>
            <a:ext cx="2808312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prstClr val="black"/>
                </a:solidFill>
                <a:latin typeface="Calibri"/>
              </a:rPr>
              <a:t>Ch.1 Huger Temp&amp;Humidity Sensor</a:t>
            </a:r>
            <a:endParaRPr lang="it-IT" sz="1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783668" y="5446751"/>
            <a:ext cx="477956" cy="7708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247964" y="6063678"/>
            <a:ext cx="2808312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prstClr val="black"/>
                </a:solidFill>
                <a:latin typeface="Calibri"/>
              </a:rPr>
              <a:t>Ch.1 Pico Temp&amp;Humidity Sensor</a:t>
            </a:r>
            <a:endParaRPr lang="it-IT" sz="1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6156176" y="5158719"/>
            <a:ext cx="216024" cy="9049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38" name="Rectangle 37"/>
          <p:cNvSpPr/>
          <p:nvPr/>
        </p:nvSpPr>
        <p:spPr>
          <a:xfrm>
            <a:off x="144212" y="2016682"/>
            <a:ext cx="2267548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prstClr val="black"/>
                </a:solidFill>
                <a:latin typeface="Calibri"/>
              </a:rPr>
              <a:t>Ch.2 Pico Temp&amp;Humidity</a:t>
            </a:r>
            <a:endParaRPr lang="it-IT" sz="1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215313" y="2318719"/>
            <a:ext cx="188335" cy="8957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763688" y="3790567"/>
            <a:ext cx="2016224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46" name="Rectangle 45"/>
          <p:cNvSpPr/>
          <p:nvPr/>
        </p:nvSpPr>
        <p:spPr>
          <a:xfrm>
            <a:off x="2437304" y="1585521"/>
            <a:ext cx="181066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prstClr val="black"/>
                </a:solidFill>
                <a:latin typeface="Calibri"/>
              </a:rPr>
              <a:t>conditioning splitter</a:t>
            </a:r>
            <a:endParaRPr lang="it-IT" sz="1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2783668" y="1892659"/>
            <a:ext cx="264362" cy="13218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6" idx="3"/>
          </p:cNvCxnSpPr>
          <p:nvPr/>
        </p:nvCxnSpPr>
        <p:spPr>
          <a:xfrm flipV="1">
            <a:off x="4247964" y="1739409"/>
            <a:ext cx="29220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4532804" y="1593141"/>
            <a:ext cx="1119316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200" dirty="0">
                <a:solidFill>
                  <a:prstClr val="black"/>
                </a:solidFill>
                <a:latin typeface="Calibri"/>
              </a:rPr>
              <a:t>t</a:t>
            </a:r>
            <a:r>
              <a:rPr lang="it-IT" sz="1200" dirty="0" smtClean="0">
                <a:solidFill>
                  <a:prstClr val="black"/>
                </a:solidFill>
                <a:latin typeface="Calibri"/>
              </a:rPr>
              <a:t>o be moved</a:t>
            </a:r>
            <a:endParaRPr lang="it-IT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5760640" cy="504056"/>
          </a:xfrm>
        </p:spPr>
        <p:txBody>
          <a:bodyPr>
            <a:noAutofit/>
          </a:bodyPr>
          <a:lstStyle/>
          <a:p>
            <a:r>
              <a:rPr lang="it-IT" sz="2800" dirty="0" err="1" smtClean="0">
                <a:solidFill>
                  <a:srgbClr val="F2F2F2"/>
                </a:solidFill>
              </a:rPr>
              <a:t>Clean</a:t>
            </a:r>
            <a:r>
              <a:rPr lang="it-IT" sz="2800" dirty="0" smtClean="0">
                <a:solidFill>
                  <a:srgbClr val="F2F2F2"/>
                </a:solidFill>
              </a:rPr>
              <a:t> Room Temperature </a:t>
            </a:r>
            <a:r>
              <a:rPr lang="it-IT" sz="2800" dirty="0" err="1" smtClean="0">
                <a:solidFill>
                  <a:srgbClr val="F2F2F2"/>
                </a:solidFill>
              </a:rPr>
              <a:t>Monitoring</a:t>
            </a:r>
            <a:endParaRPr lang="it-IT" sz="2800" dirty="0">
              <a:solidFill>
                <a:srgbClr val="F2F2F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Emiliano Dané</a:t>
            </a: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97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48680"/>
            <a:ext cx="8748464" cy="2160240"/>
          </a:xfrm>
        </p:spPr>
        <p:txBody>
          <a:bodyPr>
            <a:noAutofit/>
          </a:bodyPr>
          <a:lstStyle/>
          <a:p>
            <a:r>
              <a:rPr lang="it-IT" sz="2000" dirty="0" smtClean="0"/>
              <a:t>Part 2 of </a:t>
            </a:r>
            <a:r>
              <a:rPr lang="it-IT" sz="2000" dirty="0" err="1" smtClean="0"/>
              <a:t>Mitutoyo</a:t>
            </a:r>
            <a:r>
              <a:rPr lang="it-IT" sz="2000" dirty="0" smtClean="0"/>
              <a:t> course (Nov 2015);</a:t>
            </a:r>
          </a:p>
          <a:p>
            <a:r>
              <a:rPr lang="it-IT" sz="2000" dirty="0" smtClean="0"/>
              <a:t>Measure of the GEM foil sagitta for CMS </a:t>
            </a:r>
            <a:r>
              <a:rPr lang="it-IT" sz="2000" dirty="0" err="1" smtClean="0"/>
              <a:t>experiment</a:t>
            </a:r>
            <a:r>
              <a:rPr lang="it-IT" sz="2000" dirty="0" smtClean="0"/>
              <a:t>;</a:t>
            </a:r>
          </a:p>
          <a:p>
            <a:r>
              <a:rPr lang="it-IT" sz="2000" dirty="0" err="1" smtClean="0"/>
              <a:t>This</a:t>
            </a:r>
            <a:r>
              <a:rPr lang="it-IT" sz="2000" dirty="0" smtClean="0"/>
              <a:t> task </a:t>
            </a:r>
            <a:r>
              <a:rPr lang="it-IT" sz="2000" dirty="0" err="1" smtClean="0"/>
              <a:t>useful</a:t>
            </a:r>
            <a:r>
              <a:rPr lang="it-IT" sz="2000" dirty="0" smtClean="0"/>
              <a:t> for training on CMM and for developing new Utility Programs;</a:t>
            </a:r>
          </a:p>
          <a:p>
            <a:r>
              <a:rPr lang="it-IT" sz="2000" dirty="0" smtClean="0"/>
              <a:t>10x lens installed;</a:t>
            </a:r>
            <a:endParaRPr lang="it-IT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27112" y="2651009"/>
            <a:ext cx="3744414" cy="40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C:\Users\Administrator\Desktop\GOPR098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73655" y="2708920"/>
            <a:ext cx="4418825" cy="364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463087" y="44624"/>
            <a:ext cx="2333049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2800" dirty="0" smtClean="0">
                <a:solidFill>
                  <a:prstClr val="white"/>
                </a:solidFill>
                <a:latin typeface="Calibri"/>
              </a:rPr>
              <a:t>ALICE for CMS</a:t>
            </a:r>
            <a:endParaRPr lang="it-IT" sz="2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Emiliano Dané</a:t>
            </a: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7992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-27384"/>
            <a:ext cx="4431674" cy="691071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F2F2F2"/>
                </a:solidFill>
              </a:rPr>
              <a:t>Qualification of </a:t>
            </a:r>
            <a:r>
              <a:rPr lang="it-IT" sz="2800" dirty="0" err="1" smtClean="0">
                <a:solidFill>
                  <a:srgbClr val="F2F2F2"/>
                </a:solidFill>
              </a:rPr>
              <a:t>planarity</a:t>
            </a:r>
            <a:endParaRPr lang="it-IT" sz="2800" dirty="0">
              <a:solidFill>
                <a:srgbClr val="F2F2F2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568863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156176" y="1556792"/>
            <a:ext cx="2664296" cy="819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 smtClean="0"/>
              <a:t>Alcaplus Plate </a:t>
            </a:r>
          </a:p>
          <a:p>
            <a:r>
              <a:rPr lang="it-IT" sz="2000" dirty="0" smtClean="0"/>
              <a:t>Plan. &lt;0.15 mm</a:t>
            </a:r>
            <a:endParaRPr lang="it-IT" sz="2000" dirty="0"/>
          </a:p>
        </p:txBody>
      </p:sp>
      <p:pic>
        <p:nvPicPr>
          <p:cNvPr id="14338" name="Picture 2" descr="C:\Users\Administrator\Desktop\20160321_1426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7819" y="3622024"/>
            <a:ext cx="5184576" cy="291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6000187" y="4941171"/>
            <a:ext cx="1224136" cy="1440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3" idx="1"/>
          </p:cNvCxnSpPr>
          <p:nvPr/>
        </p:nvCxnSpPr>
        <p:spPr>
          <a:xfrm flipH="1">
            <a:off x="5640147" y="5917922"/>
            <a:ext cx="856168" cy="1086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471795" y="5312939"/>
            <a:ext cx="1524141" cy="4923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496315" y="5733256"/>
            <a:ext cx="98321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 dirty="0" smtClean="0"/>
              <a:t>Alcaplus</a:t>
            </a:r>
            <a:endParaRPr lang="it-IT" dirty="0"/>
          </a:p>
        </p:txBody>
      </p:sp>
      <p:cxnSp>
        <p:nvCxnSpPr>
          <p:cNvPr id="26" name="Straight Arrow Connector 25"/>
          <p:cNvCxnSpPr>
            <a:stCxn id="28" idx="1"/>
          </p:cNvCxnSpPr>
          <p:nvPr/>
        </p:nvCxnSpPr>
        <p:spPr>
          <a:xfrm flipH="1" flipV="1">
            <a:off x="6564855" y="4581129"/>
            <a:ext cx="659468" cy="4726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224323" y="4869160"/>
            <a:ext cx="84067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b="1" dirty="0" smtClean="0"/>
              <a:t>Al bars</a:t>
            </a:r>
            <a:endParaRPr lang="it-IT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15611" y="5085184"/>
            <a:ext cx="184704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 dirty="0" smtClean="0"/>
              <a:t>Vacuum chamber</a:t>
            </a:r>
            <a:endParaRPr lang="it-IT" dirty="0"/>
          </a:p>
        </p:txBody>
      </p:sp>
      <p:sp>
        <p:nvSpPr>
          <p:cNvPr id="37" name="TextBox 36"/>
          <p:cNvSpPr txBox="1"/>
          <p:nvPr/>
        </p:nvSpPr>
        <p:spPr>
          <a:xfrm>
            <a:off x="1589884" y="3789040"/>
            <a:ext cx="187743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 sz="1400" dirty="0" smtClean="0"/>
              <a:t>LED </a:t>
            </a:r>
            <a:r>
              <a:rPr lang="it-IT" sz="1400" dirty="0" err="1" smtClean="0"/>
              <a:t>system</a:t>
            </a:r>
            <a:r>
              <a:rPr lang="it-IT" sz="1400" dirty="0" smtClean="0"/>
              <a:t> Torino-</a:t>
            </a:r>
            <a:r>
              <a:rPr lang="it-IT" sz="1400" dirty="0" err="1" smtClean="0"/>
              <a:t>like</a:t>
            </a:r>
            <a:endParaRPr lang="it-IT" sz="1400" dirty="0" smtClean="0"/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>
          <a:xfrm>
            <a:off x="3467321" y="3942929"/>
            <a:ext cx="1248695" cy="441339"/>
          </a:xfrm>
          <a:prstGeom prst="straightConnector1">
            <a:avLst/>
          </a:prstGeom>
          <a:ln w="2222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Emiliano Dané</a:t>
            </a: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094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67152"/>
            <a:ext cx="6984776" cy="669560"/>
          </a:xfrm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rgbClr val="F2F2F2"/>
                </a:solidFill>
              </a:rPr>
              <a:t>Simulation of HS Alignement on Space Frame</a:t>
            </a:r>
            <a:endParaRPr lang="it-IT" sz="2800" dirty="0">
              <a:solidFill>
                <a:srgbClr val="F2F2F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980728"/>
            <a:ext cx="4224107" cy="432048"/>
          </a:xfrm>
        </p:spPr>
        <p:txBody>
          <a:bodyPr>
            <a:normAutofit fontScale="92500"/>
          </a:bodyPr>
          <a:lstStyle/>
          <a:p>
            <a:r>
              <a:rPr lang="it-IT" sz="1800" dirty="0" smtClean="0"/>
              <a:t>2 alignement systems: laser and optical;</a:t>
            </a:r>
          </a:p>
        </p:txBody>
      </p:sp>
      <p:pic>
        <p:nvPicPr>
          <p:cNvPr id="1026" name="Picture 2" descr="C:\Users\Administrator\Desktop\Alice\IMG_398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9335" y="3629300"/>
            <a:ext cx="2808312" cy="254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Alice\0.ALICE_ALL\IMG_530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387365" y="3394586"/>
            <a:ext cx="3361098" cy="282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Alice\0.ALICE_ALL\IMG_5309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87367" y="1772816"/>
            <a:ext cx="1776921" cy="147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dministrator\Desktop\2016-02-19 16.24.12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1325" y="1772816"/>
            <a:ext cx="1387139" cy="147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dministrator\Desktop\IMG_3990 (1)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79655" y="3651140"/>
            <a:ext cx="1524393" cy="251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dministrator\Desktop\IMG_3991 (1)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9335" y="1628800"/>
            <a:ext cx="2808312" cy="187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74203" y="3131676"/>
            <a:ext cx="131382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Laser Sytem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7200327" y="1311082"/>
            <a:ext cx="156632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Optical System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Emiliano Dané</a:t>
            </a: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60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Stave Zero Status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320822-793F-AA48-A57F-1BB3416CC87C}"/>
              </a:ext>
            </a:extLst>
          </p:cNvPr>
          <p:cNvSpPr txBox="1"/>
          <p:nvPr/>
        </p:nvSpPr>
        <p:spPr>
          <a:xfrm>
            <a:off x="4867502" y="1318555"/>
            <a:ext cx="1044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9F9F9"/>
                </a:solidFill>
                <a:latin typeface="Calibri"/>
              </a:rPr>
              <a:t>Mock Up</a:t>
            </a:r>
            <a:endParaRPr lang="it-IT" b="1" dirty="0">
              <a:solidFill>
                <a:srgbClr val="F9F9F9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9AC30E-C18C-1B4A-87F9-9032B382F2A2}"/>
              </a:ext>
            </a:extLst>
          </p:cNvPr>
          <p:cNvSpPr txBox="1"/>
          <p:nvPr/>
        </p:nvSpPr>
        <p:spPr>
          <a:xfrm>
            <a:off x="285751" y="1253906"/>
            <a:ext cx="34861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Helvetica" pitchFamily="2" charset="0"/>
              </a:rPr>
              <a:t>HS0/Left/Lower on CMM</a:t>
            </a:r>
            <a:br>
              <a:rPr lang="en-US" sz="2400" b="1" dirty="0">
                <a:solidFill>
                  <a:prstClr val="black"/>
                </a:solidFill>
                <a:latin typeface="Helvetica" pitchFamily="2" charset="0"/>
              </a:rPr>
            </a:br>
            <a:r>
              <a:rPr lang="en-US" sz="2400" b="1" dirty="0">
                <a:solidFill>
                  <a:prstClr val="black"/>
                </a:solidFill>
                <a:latin typeface="Helvetica" pitchFamily="2" charset="0"/>
              </a:rPr>
              <a:t>(glued, to be soldered once</a:t>
            </a:r>
            <a:br>
              <a:rPr lang="en-US" sz="2400" b="1" dirty="0">
                <a:solidFill>
                  <a:prstClr val="black"/>
                </a:solidFill>
                <a:latin typeface="Helvetica" pitchFamily="2" charset="0"/>
              </a:rPr>
            </a:br>
            <a:r>
              <a:rPr lang="en-US" sz="2400" b="1" dirty="0">
                <a:solidFill>
                  <a:prstClr val="black"/>
                </a:solidFill>
                <a:latin typeface="Helvetica" pitchFamily="2" charset="0"/>
              </a:rPr>
              <a:t>HS0/R/U tested)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9FBD2A1-BC0B-E146-9D0F-59EF861092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067944" y="1122427"/>
            <a:ext cx="4618857" cy="4618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052736"/>
            <a:ext cx="3384376" cy="2399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501008"/>
            <a:ext cx="2520280" cy="313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29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/>
        </p:nvGrpSpPr>
        <p:grpSpPr>
          <a:xfrm>
            <a:off x="144780" y="230872"/>
            <a:ext cx="8717280" cy="6292249"/>
            <a:chOff x="193040" y="230871"/>
            <a:chExt cx="11623040" cy="6292249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55840" y="357876"/>
              <a:ext cx="4460240" cy="5878715"/>
            </a:xfrm>
            <a:prstGeom prst="rect">
              <a:avLst/>
            </a:prstGeom>
          </p:spPr>
        </p:pic>
        <p:sp>
          <p:nvSpPr>
            <p:cNvPr id="4" name="CasellaDiTesto 3"/>
            <p:cNvSpPr txBox="1"/>
            <p:nvPr/>
          </p:nvSpPr>
          <p:spPr>
            <a:xfrm>
              <a:off x="193040" y="1879600"/>
              <a:ext cx="927453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600" dirty="0" smtClean="0"/>
                <a:t>CAM2 </a:t>
              </a:r>
              <a:r>
                <a:rPr lang="it-IT" sz="3600" dirty="0" err="1" smtClean="0"/>
                <a:t>Edge</a:t>
              </a:r>
              <a:r>
                <a:rPr lang="it-IT" sz="3600" dirty="0" smtClean="0"/>
                <a:t> </a:t>
              </a:r>
              <a:r>
                <a:rPr lang="it-IT" sz="3600" dirty="0" err="1" smtClean="0"/>
                <a:t>Portable</a:t>
              </a:r>
              <a:r>
                <a:rPr lang="it-IT" sz="3600" dirty="0" smtClean="0"/>
                <a:t> CMM: </a:t>
              </a:r>
            </a:p>
            <a:p>
              <a:r>
                <a:rPr lang="it-IT" sz="3600" dirty="0" smtClean="0"/>
                <a:t>(</a:t>
              </a:r>
              <a:r>
                <a:rPr lang="it-IT" sz="3600" dirty="0" err="1" smtClean="0"/>
                <a:t>contact</a:t>
              </a:r>
              <a:r>
                <a:rPr lang="it-IT" sz="3600" dirty="0" smtClean="0"/>
                <a:t> or </a:t>
              </a:r>
              <a:r>
                <a:rPr lang="it-IT" sz="3600" dirty="0" err="1" smtClean="0"/>
                <a:t>laserscan</a:t>
              </a:r>
              <a:r>
                <a:rPr lang="it-IT" sz="3600" dirty="0" smtClean="0"/>
                <a:t> </a:t>
              </a:r>
              <a:r>
                <a:rPr lang="it-IT" sz="3600" dirty="0" err="1" smtClean="0"/>
                <a:t>measurement</a:t>
              </a:r>
              <a:r>
                <a:rPr lang="it-IT" sz="3600" dirty="0" smtClean="0"/>
                <a:t>)</a:t>
              </a:r>
              <a:endParaRPr lang="en-US" sz="3600" dirty="0"/>
            </a:p>
          </p:txBody>
        </p:sp>
        <p:grpSp>
          <p:nvGrpSpPr>
            <p:cNvPr id="7" name="Gruppo 6"/>
            <p:cNvGrpSpPr/>
            <p:nvPr/>
          </p:nvGrpSpPr>
          <p:grpSpPr>
            <a:xfrm>
              <a:off x="291299" y="3342496"/>
              <a:ext cx="6068862" cy="2692544"/>
              <a:chOff x="311618" y="3078336"/>
              <a:chExt cx="6773243" cy="3322608"/>
            </a:xfrm>
          </p:grpSpPr>
          <p:pic>
            <p:nvPicPr>
              <p:cNvPr id="3" name="Immagine 2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1618" y="3078336"/>
                <a:ext cx="6773243" cy="3322608"/>
              </a:xfrm>
              <a:prstGeom prst="rect">
                <a:avLst/>
              </a:prstGeom>
            </p:spPr>
          </p:pic>
          <p:sp>
            <p:nvSpPr>
              <p:cNvPr id="5" name="Ovale 4"/>
              <p:cNvSpPr/>
              <p:nvPr/>
            </p:nvSpPr>
            <p:spPr>
              <a:xfrm>
                <a:off x="1280160" y="5130800"/>
                <a:ext cx="650240" cy="335280"/>
              </a:xfrm>
              <a:prstGeom prst="ellipse">
                <a:avLst/>
              </a:prstGeom>
              <a:noFill/>
              <a:ln w="444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979" y="230871"/>
              <a:ext cx="3110294" cy="1811289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>
              <a:off x="3515360" y="772160"/>
              <a:ext cx="40076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mtClean="0"/>
                <a:t>Luigi Pellegrino</a:t>
              </a:r>
            </a:p>
            <a:p>
              <a:r>
                <a:rPr lang="it-IT" smtClean="0"/>
                <a:t>Servizio Ingegneria Meccanica</a:t>
              </a:r>
              <a:endParaRPr lang="en-US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1420536" y="6153788"/>
              <a:ext cx="66691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https://</a:t>
              </a:r>
              <a:r>
                <a:rPr lang="en-US" dirty="0" err="1"/>
                <a:t>www.youtube.com</a:t>
              </a:r>
              <a:r>
                <a:rPr lang="en-US" dirty="0"/>
                <a:t>/</a:t>
              </a:r>
              <a:r>
                <a:rPr lang="en-US" dirty="0" err="1"/>
                <a:t>watch?v</a:t>
              </a:r>
              <a:r>
                <a:rPr lang="en-US" dirty="0"/>
                <a:t>=0Hyp0SDY9sA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3557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185544" y="148850"/>
            <a:ext cx="8848310" cy="6507274"/>
            <a:chOff x="247392" y="148850"/>
            <a:chExt cx="11797745" cy="6507274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65088" y="458735"/>
              <a:ext cx="4180049" cy="5860786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75800" y="571790"/>
              <a:ext cx="812400" cy="736020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836" y="3429000"/>
              <a:ext cx="7366055" cy="2360040"/>
            </a:xfrm>
            <a:prstGeom prst="rect">
              <a:avLst/>
            </a:prstGeom>
          </p:spPr>
        </p:pic>
        <p:grpSp>
          <p:nvGrpSpPr>
            <p:cNvPr id="6" name="Gruppo 5"/>
            <p:cNvGrpSpPr/>
            <p:nvPr/>
          </p:nvGrpSpPr>
          <p:grpSpPr>
            <a:xfrm>
              <a:off x="247392" y="148850"/>
              <a:ext cx="7446499" cy="2388165"/>
              <a:chOff x="247392" y="148850"/>
              <a:chExt cx="7446499" cy="2388165"/>
            </a:xfrm>
          </p:grpSpPr>
          <p:sp>
            <p:nvSpPr>
              <p:cNvPr id="10" name="CasellaDiTesto 9"/>
              <p:cNvSpPr txBox="1"/>
              <p:nvPr/>
            </p:nvSpPr>
            <p:spPr>
              <a:xfrm>
                <a:off x="247393" y="1890684"/>
                <a:ext cx="74464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FARO Laser Tracker Vantage: </a:t>
                </a:r>
                <a:r>
                  <a:rPr lang="it-IT" dirty="0" err="1" smtClean="0"/>
                  <a:t>Measurement</a:t>
                </a:r>
                <a:r>
                  <a:rPr lang="it-IT" dirty="0" smtClean="0"/>
                  <a:t> of the target position (</a:t>
                </a:r>
                <a:r>
                  <a:rPr lang="it-IT" dirty="0" err="1" smtClean="0"/>
                  <a:t>contact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measurement</a:t>
                </a:r>
                <a:r>
                  <a:rPr lang="it-IT" dirty="0" smtClean="0"/>
                  <a:t>) </a:t>
                </a:r>
                <a:endParaRPr lang="en-US" dirty="0"/>
              </a:p>
            </p:txBody>
          </p:sp>
          <p:pic>
            <p:nvPicPr>
              <p:cNvPr id="12" name="Immagine 11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7392" y="148850"/>
                <a:ext cx="3043075" cy="1773827"/>
              </a:xfrm>
              <a:prstGeom prst="rect">
                <a:avLst/>
              </a:prstGeom>
            </p:spPr>
          </p:pic>
          <p:sp>
            <p:nvSpPr>
              <p:cNvPr id="13" name="CasellaDiTesto 12"/>
              <p:cNvSpPr txBox="1"/>
              <p:nvPr/>
            </p:nvSpPr>
            <p:spPr>
              <a:xfrm>
                <a:off x="3515360" y="772160"/>
                <a:ext cx="40076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mtClean="0"/>
                  <a:t>Luigi Pellegrino</a:t>
                </a:r>
              </a:p>
              <a:p>
                <a:r>
                  <a:rPr lang="it-IT" smtClean="0"/>
                  <a:t>Servizio Ingegneria Meccanica</a:t>
                </a:r>
                <a:endParaRPr lang="en-US"/>
              </a:p>
            </p:txBody>
          </p:sp>
        </p:grpSp>
        <p:sp>
          <p:nvSpPr>
            <p:cNvPr id="3" name="Rettangolo 2"/>
            <p:cNvSpPr/>
            <p:nvPr/>
          </p:nvSpPr>
          <p:spPr>
            <a:xfrm>
              <a:off x="1737111" y="6286792"/>
              <a:ext cx="67266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https://</a:t>
              </a:r>
              <a:r>
                <a:rPr lang="en-US" dirty="0" err="1"/>
                <a:t>www.youtube.com</a:t>
              </a:r>
              <a:r>
                <a:rPr lang="en-US" dirty="0"/>
                <a:t>/</a:t>
              </a:r>
              <a:r>
                <a:rPr lang="en-US" dirty="0" err="1"/>
                <a:t>watch?v</a:t>
              </a:r>
              <a:r>
                <a:rPr lang="en-US" dirty="0"/>
                <a:t>=Atb1lmfWvhQ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5583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accent6">
                <a:lumMod val="75000"/>
              </a:scheme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accent6">
                <a:lumMod val="75000"/>
              </a:schemeClr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1953</TotalTime>
  <Words>711</Words>
  <Application>Microsoft Macintosh PowerPoint</Application>
  <PresentationFormat>On-screen Show (4:3)</PresentationFormat>
  <Paragraphs>114</Paragraphs>
  <Slides>17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Adjacency</vt:lpstr>
      <vt:lpstr>Office Theme</vt:lpstr>
      <vt:lpstr>1_Office Theme</vt:lpstr>
      <vt:lpstr>Custom Design</vt:lpstr>
      <vt:lpstr>Measurements and tests IT</vt:lpstr>
      <vt:lpstr>PowerPoint Presentation</vt:lpstr>
      <vt:lpstr>Clean Room Temperature Monitoring</vt:lpstr>
      <vt:lpstr>PowerPoint Presentation</vt:lpstr>
      <vt:lpstr>Qualification of planarity</vt:lpstr>
      <vt:lpstr>Simulation of HS Alignement on Space Frame</vt:lpstr>
      <vt:lpstr>Stave Zero Status</vt:lpstr>
      <vt:lpstr>PowerPoint Presentation</vt:lpstr>
      <vt:lpstr>PowerPoint Presentation</vt:lpstr>
      <vt:lpstr>PowerPoint Presentation</vt:lpstr>
      <vt:lpstr>Tools</vt:lpstr>
      <vt:lpstr>PowerPoint Presentation</vt:lpstr>
      <vt:lpstr>1. Reception test</vt:lpstr>
      <vt:lpstr>2. Half Ring Assembly Tests</vt:lpstr>
      <vt:lpstr>3. Half Cylinder Tests</vt:lpstr>
      <vt:lpstr>PowerPoint Presentation</vt:lpstr>
      <vt:lpstr>5. Cylinder final Test - EndCap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MacDane Dané</cp:lastModifiedBy>
  <cp:revision>51</cp:revision>
  <dcterms:created xsi:type="dcterms:W3CDTF">2018-03-28T13:56:44Z</dcterms:created>
  <dcterms:modified xsi:type="dcterms:W3CDTF">2018-04-06T07:17:14Z</dcterms:modified>
</cp:coreProperties>
</file>