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g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0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CAAFC-21EE-4DBB-B05D-616C5F10FD4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026FB8-8511-470C-82E5-85AE74AAAD43}">
      <dgm:prSet phldrT="[Text]" custT="1"/>
      <dgm:spPr/>
      <dgm:t>
        <a:bodyPr/>
        <a:lstStyle/>
        <a:p>
          <a:r>
            <a:rPr lang="en-GB" sz="3200" dirty="0" smtClean="0"/>
            <a:t>Management (Marianna &amp; Tomassini)</a:t>
          </a:r>
          <a:endParaRPr lang="en-GB" sz="3200" dirty="0"/>
        </a:p>
      </dgm:t>
    </dgm:pt>
    <dgm:pt modelId="{A966183D-A83F-4F1F-BF4B-73211EAEF361}" type="parTrans" cxnId="{0A62224E-98B6-42E3-B471-58B846971C10}">
      <dgm:prSet/>
      <dgm:spPr/>
      <dgm:t>
        <a:bodyPr/>
        <a:lstStyle/>
        <a:p>
          <a:endParaRPr lang="en-GB" sz="3200"/>
        </a:p>
      </dgm:t>
    </dgm:pt>
    <dgm:pt modelId="{B50B03D5-F13B-4E9A-A6FA-52779A6A3065}" type="sibTrans" cxnId="{0A62224E-98B6-42E3-B471-58B846971C10}">
      <dgm:prSet/>
      <dgm:spPr/>
      <dgm:t>
        <a:bodyPr/>
        <a:lstStyle/>
        <a:p>
          <a:endParaRPr lang="en-GB" sz="3200"/>
        </a:p>
      </dgm:t>
    </dgm:pt>
    <dgm:pt modelId="{758E933C-F711-4B0D-8F6B-5EF124967D36}">
      <dgm:prSet phldrT="[Text]" custT="1"/>
      <dgm:spPr/>
      <dgm:t>
        <a:bodyPr/>
        <a:lstStyle/>
        <a:p>
          <a:pPr algn="l"/>
          <a:r>
            <a:rPr lang="en-GB" sz="2000" dirty="0" smtClean="0"/>
            <a:t>Integration and transportation </a:t>
          </a:r>
          <a:r>
            <a:rPr lang="en-GB" sz="2000" dirty="0" err="1" smtClean="0"/>
            <a:t>toolings</a:t>
          </a:r>
          <a:r>
            <a:rPr lang="en-GB" sz="2000" dirty="0" smtClean="0"/>
            <a:t> (Sandro/Dario)</a:t>
          </a:r>
          <a:endParaRPr lang="en-GB" sz="2000" dirty="0"/>
        </a:p>
      </dgm:t>
    </dgm:pt>
    <dgm:pt modelId="{7BD05BF8-0170-41CD-BA86-6070BE5E77D3}" type="parTrans" cxnId="{5882721A-3E47-4202-957D-A4D2B550CC0F}">
      <dgm:prSet/>
      <dgm:spPr/>
      <dgm:t>
        <a:bodyPr/>
        <a:lstStyle/>
        <a:p>
          <a:endParaRPr lang="en-GB" sz="3200"/>
        </a:p>
      </dgm:t>
    </dgm:pt>
    <dgm:pt modelId="{C9745DBC-3CD2-4450-BB2D-ABECB0223B8D}" type="sibTrans" cxnId="{5882721A-3E47-4202-957D-A4D2B550CC0F}">
      <dgm:prSet/>
      <dgm:spPr/>
      <dgm:t>
        <a:bodyPr/>
        <a:lstStyle/>
        <a:p>
          <a:endParaRPr lang="en-GB" sz="3200"/>
        </a:p>
      </dgm:t>
    </dgm:pt>
    <dgm:pt modelId="{11130A85-9EDA-4E77-8D2C-4876F72B17C5}">
      <dgm:prSet phldrT="[Text]" custT="1"/>
      <dgm:spPr/>
      <dgm:t>
        <a:bodyPr/>
        <a:lstStyle/>
        <a:p>
          <a:pPr algn="l"/>
          <a:r>
            <a:rPr lang="en-GB" sz="2000" dirty="0" smtClean="0"/>
            <a:t>Type-1 Service Assemblies (Pietro/INFN Milan)</a:t>
          </a:r>
          <a:endParaRPr lang="en-GB" sz="2000" dirty="0"/>
        </a:p>
      </dgm:t>
    </dgm:pt>
    <dgm:pt modelId="{475FB1DD-55A5-4AF5-98AC-604CA88DC062}" type="parTrans" cxnId="{D3695088-B3E7-4FB8-AABF-405AB92D0462}">
      <dgm:prSet/>
      <dgm:spPr/>
      <dgm:t>
        <a:bodyPr/>
        <a:lstStyle/>
        <a:p>
          <a:endParaRPr lang="en-GB" sz="3200"/>
        </a:p>
      </dgm:t>
    </dgm:pt>
    <dgm:pt modelId="{6156C11F-BCFA-44B0-8B1A-03BFC784F325}" type="sibTrans" cxnId="{D3695088-B3E7-4FB8-AABF-405AB92D0462}">
      <dgm:prSet/>
      <dgm:spPr/>
      <dgm:t>
        <a:bodyPr/>
        <a:lstStyle/>
        <a:p>
          <a:endParaRPr lang="en-GB" sz="3200"/>
        </a:p>
      </dgm:t>
    </dgm:pt>
    <dgm:pt modelId="{DDC2ECA0-1D97-4F1D-8A1B-63305E22AC90}">
      <dgm:prSet phldrT="[Text]" custT="1"/>
      <dgm:spPr/>
      <dgm:t>
        <a:bodyPr/>
        <a:lstStyle/>
        <a:p>
          <a:pPr algn="l"/>
          <a:r>
            <a:rPr lang="en-GB" sz="2000" dirty="0" smtClean="0"/>
            <a:t>Half-ring Reception Testing (Marianna/Emiliano)</a:t>
          </a:r>
          <a:endParaRPr lang="en-GB" sz="2000" dirty="0"/>
        </a:p>
      </dgm:t>
    </dgm:pt>
    <dgm:pt modelId="{99ADE66C-32CB-4182-9098-7B22EFF43276}" type="parTrans" cxnId="{B4CC6DBF-5CE4-420D-9597-E35D68E343E1}">
      <dgm:prSet/>
      <dgm:spPr/>
      <dgm:t>
        <a:bodyPr/>
        <a:lstStyle/>
        <a:p>
          <a:endParaRPr lang="en-GB" sz="3200"/>
        </a:p>
      </dgm:t>
    </dgm:pt>
    <dgm:pt modelId="{97F85FDB-5E91-48B3-8725-EE920D637A2E}" type="sibTrans" cxnId="{B4CC6DBF-5CE4-420D-9597-E35D68E343E1}">
      <dgm:prSet/>
      <dgm:spPr/>
      <dgm:t>
        <a:bodyPr/>
        <a:lstStyle/>
        <a:p>
          <a:endParaRPr lang="en-GB" sz="3200"/>
        </a:p>
      </dgm:t>
    </dgm:pt>
    <dgm:pt modelId="{4DB08812-2538-4216-B598-92A97746FBCB}">
      <dgm:prSet phldrT="[Text]" custT="1"/>
      <dgm:spPr/>
      <dgm:t>
        <a:bodyPr/>
        <a:lstStyle/>
        <a:p>
          <a:pPr algn="l"/>
          <a:r>
            <a:rPr lang="en-GB" sz="2000" dirty="0" smtClean="0"/>
            <a:t>Endcap Assembly &amp; QA (Sandro Dario, Emiliano/Giovanni)</a:t>
          </a:r>
          <a:endParaRPr lang="en-GB" sz="2000" dirty="0"/>
        </a:p>
      </dgm:t>
    </dgm:pt>
    <dgm:pt modelId="{93E8CAD2-B9F4-42E1-BECE-AFA3AED1F3C6}" type="parTrans" cxnId="{385533DB-A1B3-499F-B59D-D042B38BBF3C}">
      <dgm:prSet/>
      <dgm:spPr/>
      <dgm:t>
        <a:bodyPr/>
        <a:lstStyle/>
        <a:p>
          <a:endParaRPr lang="en-GB" sz="3200"/>
        </a:p>
      </dgm:t>
    </dgm:pt>
    <dgm:pt modelId="{EBCD7792-D12D-4CA2-89A3-4E9B69C9831C}" type="sibTrans" cxnId="{385533DB-A1B3-499F-B59D-D042B38BBF3C}">
      <dgm:prSet/>
      <dgm:spPr/>
      <dgm:t>
        <a:bodyPr/>
        <a:lstStyle/>
        <a:p>
          <a:endParaRPr lang="en-GB" sz="3200"/>
        </a:p>
      </dgm:t>
    </dgm:pt>
    <dgm:pt modelId="{D2AE386D-7EE2-44AC-ACB8-7FE0B21116F7}">
      <dgm:prSet phldrT="[Text]" custT="1"/>
      <dgm:spPr/>
      <dgm:t>
        <a:bodyPr/>
        <a:lstStyle/>
        <a:p>
          <a:pPr algn="l"/>
          <a:r>
            <a:rPr lang="en-GB" sz="2000" dirty="0" smtClean="0"/>
            <a:t>System Tests (Marianna/Antonio)</a:t>
          </a:r>
          <a:endParaRPr lang="en-GB" sz="2000" dirty="0"/>
        </a:p>
      </dgm:t>
    </dgm:pt>
    <dgm:pt modelId="{01154D52-4C2B-4DFE-8B5A-046DA5407BD8}" type="parTrans" cxnId="{2FFA5306-BE1E-4996-BE40-C936601FA59E}">
      <dgm:prSet/>
      <dgm:spPr/>
      <dgm:t>
        <a:bodyPr/>
        <a:lstStyle/>
        <a:p>
          <a:endParaRPr lang="en-GB" sz="3200"/>
        </a:p>
      </dgm:t>
    </dgm:pt>
    <dgm:pt modelId="{133BDCF8-5AB7-4AAB-970F-98F57C07C655}" type="sibTrans" cxnId="{2FFA5306-BE1E-4996-BE40-C936601FA59E}">
      <dgm:prSet/>
      <dgm:spPr/>
      <dgm:t>
        <a:bodyPr/>
        <a:lstStyle/>
        <a:p>
          <a:endParaRPr lang="en-GB" sz="3200"/>
        </a:p>
      </dgm:t>
    </dgm:pt>
    <dgm:pt modelId="{3A1893AA-45C3-4CD4-A0D0-72DACD37D73E}">
      <dgm:prSet phldrT="[Text]" custT="1"/>
      <dgm:spPr/>
      <dgm:t>
        <a:bodyPr/>
        <a:lstStyle/>
        <a:p>
          <a:pPr algn="l"/>
          <a:r>
            <a:rPr lang="en-GB" sz="2000" dirty="0" smtClean="0"/>
            <a:t>Delivery of Endcap to CERN (Sandro/Dario)</a:t>
          </a:r>
          <a:endParaRPr lang="en-GB" sz="2000" dirty="0"/>
        </a:p>
      </dgm:t>
    </dgm:pt>
    <dgm:pt modelId="{27487489-B374-439E-897E-0E38F3AB1559}" type="parTrans" cxnId="{A5107F92-C6A6-4F06-B75C-C75A61D78741}">
      <dgm:prSet/>
      <dgm:spPr/>
      <dgm:t>
        <a:bodyPr/>
        <a:lstStyle/>
        <a:p>
          <a:endParaRPr lang="en-GB" sz="3200"/>
        </a:p>
      </dgm:t>
    </dgm:pt>
    <dgm:pt modelId="{CE4DFDD7-1027-4D50-B0FE-ADBBB45A3D23}" type="sibTrans" cxnId="{A5107F92-C6A6-4F06-B75C-C75A61D78741}">
      <dgm:prSet/>
      <dgm:spPr/>
      <dgm:t>
        <a:bodyPr/>
        <a:lstStyle/>
        <a:p>
          <a:endParaRPr lang="en-GB" sz="3200"/>
        </a:p>
      </dgm:t>
    </dgm:pt>
    <dgm:pt modelId="{72D151BC-22C5-4E6A-B6E7-4A8D116F19C9}" type="pres">
      <dgm:prSet presAssocID="{298CAAFC-21EE-4DBB-B05D-616C5F10FD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2430F75-DA52-4889-8271-299E7C1244C1}" type="pres">
      <dgm:prSet presAssocID="{EE026FB8-8511-470C-82E5-85AE74AAAD43}" presName="root" presStyleCnt="0"/>
      <dgm:spPr/>
    </dgm:pt>
    <dgm:pt modelId="{575D2813-E0D0-42D0-AC84-FC0AAFD5C5D5}" type="pres">
      <dgm:prSet presAssocID="{EE026FB8-8511-470C-82E5-85AE74AAAD43}" presName="rootComposite" presStyleCnt="0"/>
      <dgm:spPr/>
    </dgm:pt>
    <dgm:pt modelId="{1A26FEC0-5EDF-4367-82E0-5EE6FA056475}" type="pres">
      <dgm:prSet presAssocID="{EE026FB8-8511-470C-82E5-85AE74AAAD43}" presName="rootText" presStyleLbl="node1" presStyleIdx="0" presStyleCnt="1" custScaleX="723186" custLinFactNeighborX="-1840" custLinFactNeighborY="-38029"/>
      <dgm:spPr/>
      <dgm:t>
        <a:bodyPr/>
        <a:lstStyle/>
        <a:p>
          <a:endParaRPr lang="en-GB"/>
        </a:p>
      </dgm:t>
    </dgm:pt>
    <dgm:pt modelId="{EDBEA873-0092-454F-A80A-64DC45345136}" type="pres">
      <dgm:prSet presAssocID="{EE026FB8-8511-470C-82E5-85AE74AAAD43}" presName="rootConnector" presStyleLbl="node1" presStyleIdx="0" presStyleCnt="1"/>
      <dgm:spPr/>
      <dgm:t>
        <a:bodyPr/>
        <a:lstStyle/>
        <a:p>
          <a:endParaRPr lang="en-GB"/>
        </a:p>
      </dgm:t>
    </dgm:pt>
    <dgm:pt modelId="{6CCDA2E4-1A24-44D8-9734-EFE7F0FEF43D}" type="pres">
      <dgm:prSet presAssocID="{EE026FB8-8511-470C-82E5-85AE74AAAD43}" presName="childShape" presStyleCnt="0"/>
      <dgm:spPr/>
    </dgm:pt>
    <dgm:pt modelId="{73B7E9F0-3FC5-47AA-B475-DEA9D07DB648}" type="pres">
      <dgm:prSet presAssocID="{7BD05BF8-0170-41CD-BA86-6070BE5E77D3}" presName="Name13" presStyleLbl="parChTrans1D2" presStyleIdx="0" presStyleCnt="6"/>
      <dgm:spPr/>
      <dgm:t>
        <a:bodyPr/>
        <a:lstStyle/>
        <a:p>
          <a:endParaRPr lang="en-GB"/>
        </a:p>
      </dgm:t>
    </dgm:pt>
    <dgm:pt modelId="{27E56C52-A25D-4D93-8F70-2D77B21E7623}" type="pres">
      <dgm:prSet presAssocID="{758E933C-F711-4B0D-8F6B-5EF124967D36}" presName="childText" presStyleLbl="bgAcc1" presStyleIdx="0" presStyleCnt="6" custScaleX="640929" custLinFactNeighborX="2562" custLinFactNeighborY="2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76C5ED-A5EA-4BF4-B886-75A928B6F08B}" type="pres">
      <dgm:prSet presAssocID="{475FB1DD-55A5-4AF5-98AC-604CA88DC062}" presName="Name13" presStyleLbl="parChTrans1D2" presStyleIdx="1" presStyleCnt="6"/>
      <dgm:spPr/>
      <dgm:t>
        <a:bodyPr/>
        <a:lstStyle/>
        <a:p>
          <a:endParaRPr lang="en-GB"/>
        </a:p>
      </dgm:t>
    </dgm:pt>
    <dgm:pt modelId="{FA2A798F-110B-46AC-B45D-A33078D59FFC}" type="pres">
      <dgm:prSet presAssocID="{11130A85-9EDA-4E77-8D2C-4876F72B17C5}" presName="childText" presStyleLbl="bgAcc1" presStyleIdx="1" presStyleCnt="6" custScaleX="5664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0FB7E7-7513-4947-929E-3CF16DD3857E}" type="pres">
      <dgm:prSet presAssocID="{99ADE66C-32CB-4182-9098-7B22EFF43276}" presName="Name13" presStyleLbl="parChTrans1D2" presStyleIdx="2" presStyleCnt="6"/>
      <dgm:spPr/>
      <dgm:t>
        <a:bodyPr/>
        <a:lstStyle/>
        <a:p>
          <a:endParaRPr lang="en-GB"/>
        </a:p>
      </dgm:t>
    </dgm:pt>
    <dgm:pt modelId="{7F770DBF-247E-401D-AC0C-0542F8D87531}" type="pres">
      <dgm:prSet presAssocID="{DDC2ECA0-1D97-4F1D-8A1B-63305E22AC90}" presName="childText" presStyleLbl="bgAcc1" presStyleIdx="2" presStyleCnt="6" custScaleX="5632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4FAB3C-3F9F-4B20-A217-4DE088D6C722}" type="pres">
      <dgm:prSet presAssocID="{93E8CAD2-B9F4-42E1-BECE-AFA3AED1F3C6}" presName="Name13" presStyleLbl="parChTrans1D2" presStyleIdx="3" presStyleCnt="6"/>
      <dgm:spPr/>
      <dgm:t>
        <a:bodyPr/>
        <a:lstStyle/>
        <a:p>
          <a:endParaRPr lang="en-GB"/>
        </a:p>
      </dgm:t>
    </dgm:pt>
    <dgm:pt modelId="{55D25972-83A9-4A31-9CBA-541BC0426783}" type="pres">
      <dgm:prSet presAssocID="{4DB08812-2538-4216-B598-92A97746FBCB}" presName="childText" presStyleLbl="bgAcc1" presStyleIdx="3" presStyleCnt="6" custScaleX="643294" custLinFactNeighborX="-654" custLinFactNeighborY="25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2DA66F-6D89-4BA4-B0B6-C570CD713E65}" type="pres">
      <dgm:prSet presAssocID="{01154D52-4C2B-4DFE-8B5A-046DA5407BD8}" presName="Name13" presStyleLbl="parChTrans1D2" presStyleIdx="4" presStyleCnt="6"/>
      <dgm:spPr/>
      <dgm:t>
        <a:bodyPr/>
        <a:lstStyle/>
        <a:p>
          <a:endParaRPr lang="en-GB"/>
        </a:p>
      </dgm:t>
    </dgm:pt>
    <dgm:pt modelId="{C2207679-D02D-4844-8A35-0616D423F082}" type="pres">
      <dgm:prSet presAssocID="{D2AE386D-7EE2-44AC-ACB8-7FE0B21116F7}" presName="childText" presStyleLbl="bgAcc1" presStyleIdx="4" presStyleCnt="6" custScaleX="3769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464B21-5A2E-4122-BBF0-A6C24104FA1B}" type="pres">
      <dgm:prSet presAssocID="{27487489-B374-439E-897E-0E38F3AB1559}" presName="Name13" presStyleLbl="parChTrans1D2" presStyleIdx="5" presStyleCnt="6"/>
      <dgm:spPr/>
      <dgm:t>
        <a:bodyPr/>
        <a:lstStyle/>
        <a:p>
          <a:endParaRPr lang="en-GB"/>
        </a:p>
      </dgm:t>
    </dgm:pt>
    <dgm:pt modelId="{8161A456-BBAD-4328-83E6-A0FC760E6C11}" type="pres">
      <dgm:prSet presAssocID="{3A1893AA-45C3-4CD4-A0D0-72DACD37D73E}" presName="childText" presStyleLbl="bgAcc1" presStyleIdx="5" presStyleCnt="6" custScaleX="5402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882721A-3E47-4202-957D-A4D2B550CC0F}" srcId="{EE026FB8-8511-470C-82E5-85AE74AAAD43}" destId="{758E933C-F711-4B0D-8F6B-5EF124967D36}" srcOrd="0" destOrd="0" parTransId="{7BD05BF8-0170-41CD-BA86-6070BE5E77D3}" sibTransId="{C9745DBC-3CD2-4450-BB2D-ABECB0223B8D}"/>
    <dgm:cxn modelId="{9D19241B-F3A9-49AA-8D7E-4BE595D95F98}" type="presOf" srcId="{EE026FB8-8511-470C-82E5-85AE74AAAD43}" destId="{EDBEA873-0092-454F-A80A-64DC45345136}" srcOrd="1" destOrd="0" presId="urn:microsoft.com/office/officeart/2005/8/layout/hierarchy3"/>
    <dgm:cxn modelId="{A8CF60F1-11CF-4E10-B796-546461D1F8D7}" type="presOf" srcId="{93E8CAD2-B9F4-42E1-BECE-AFA3AED1F3C6}" destId="{214FAB3C-3F9F-4B20-A217-4DE088D6C722}" srcOrd="0" destOrd="0" presId="urn:microsoft.com/office/officeart/2005/8/layout/hierarchy3"/>
    <dgm:cxn modelId="{02779EA6-7FEE-459C-A874-B13A233153FC}" type="presOf" srcId="{99ADE66C-32CB-4182-9098-7B22EFF43276}" destId="{380FB7E7-7513-4947-929E-3CF16DD3857E}" srcOrd="0" destOrd="0" presId="urn:microsoft.com/office/officeart/2005/8/layout/hierarchy3"/>
    <dgm:cxn modelId="{385533DB-A1B3-499F-B59D-D042B38BBF3C}" srcId="{EE026FB8-8511-470C-82E5-85AE74AAAD43}" destId="{4DB08812-2538-4216-B598-92A97746FBCB}" srcOrd="3" destOrd="0" parTransId="{93E8CAD2-B9F4-42E1-BECE-AFA3AED1F3C6}" sibTransId="{EBCD7792-D12D-4CA2-89A3-4E9B69C9831C}"/>
    <dgm:cxn modelId="{A5107F92-C6A6-4F06-B75C-C75A61D78741}" srcId="{EE026FB8-8511-470C-82E5-85AE74AAAD43}" destId="{3A1893AA-45C3-4CD4-A0D0-72DACD37D73E}" srcOrd="5" destOrd="0" parTransId="{27487489-B374-439E-897E-0E38F3AB1559}" sibTransId="{CE4DFDD7-1027-4D50-B0FE-ADBBB45A3D23}"/>
    <dgm:cxn modelId="{17DFB9EB-28F7-46C8-B85A-591B2DA6C76F}" type="presOf" srcId="{EE026FB8-8511-470C-82E5-85AE74AAAD43}" destId="{1A26FEC0-5EDF-4367-82E0-5EE6FA056475}" srcOrd="0" destOrd="0" presId="urn:microsoft.com/office/officeart/2005/8/layout/hierarchy3"/>
    <dgm:cxn modelId="{D816678F-FCBF-4837-A1BF-B75CC58B60D2}" type="presOf" srcId="{11130A85-9EDA-4E77-8D2C-4876F72B17C5}" destId="{FA2A798F-110B-46AC-B45D-A33078D59FFC}" srcOrd="0" destOrd="0" presId="urn:microsoft.com/office/officeart/2005/8/layout/hierarchy3"/>
    <dgm:cxn modelId="{0A62224E-98B6-42E3-B471-58B846971C10}" srcId="{298CAAFC-21EE-4DBB-B05D-616C5F10FD48}" destId="{EE026FB8-8511-470C-82E5-85AE74AAAD43}" srcOrd="0" destOrd="0" parTransId="{A966183D-A83F-4F1F-BF4B-73211EAEF361}" sibTransId="{B50B03D5-F13B-4E9A-A6FA-52779A6A3065}"/>
    <dgm:cxn modelId="{D5012F09-5185-43F4-86E1-DCFCE12BA6B3}" type="presOf" srcId="{475FB1DD-55A5-4AF5-98AC-604CA88DC062}" destId="{F176C5ED-A5EA-4BF4-B886-75A928B6F08B}" srcOrd="0" destOrd="0" presId="urn:microsoft.com/office/officeart/2005/8/layout/hierarchy3"/>
    <dgm:cxn modelId="{91A43CAC-F55C-477F-A48A-44C8878A93E3}" type="presOf" srcId="{D2AE386D-7EE2-44AC-ACB8-7FE0B21116F7}" destId="{C2207679-D02D-4844-8A35-0616D423F082}" srcOrd="0" destOrd="0" presId="urn:microsoft.com/office/officeart/2005/8/layout/hierarchy3"/>
    <dgm:cxn modelId="{42E363E2-0FA9-4E7B-A78C-AC8377DEF898}" type="presOf" srcId="{27487489-B374-439E-897E-0E38F3AB1559}" destId="{87464B21-5A2E-4122-BBF0-A6C24104FA1B}" srcOrd="0" destOrd="0" presId="urn:microsoft.com/office/officeart/2005/8/layout/hierarchy3"/>
    <dgm:cxn modelId="{BC3B91AA-3A8B-44E6-98C8-CF028C633BF4}" type="presOf" srcId="{7BD05BF8-0170-41CD-BA86-6070BE5E77D3}" destId="{73B7E9F0-3FC5-47AA-B475-DEA9D07DB648}" srcOrd="0" destOrd="0" presId="urn:microsoft.com/office/officeart/2005/8/layout/hierarchy3"/>
    <dgm:cxn modelId="{F2A22C78-BE22-4DAC-831D-7456968872A9}" type="presOf" srcId="{298CAAFC-21EE-4DBB-B05D-616C5F10FD48}" destId="{72D151BC-22C5-4E6A-B6E7-4A8D116F19C9}" srcOrd="0" destOrd="0" presId="urn:microsoft.com/office/officeart/2005/8/layout/hierarchy3"/>
    <dgm:cxn modelId="{2FFA5306-BE1E-4996-BE40-C936601FA59E}" srcId="{EE026FB8-8511-470C-82E5-85AE74AAAD43}" destId="{D2AE386D-7EE2-44AC-ACB8-7FE0B21116F7}" srcOrd="4" destOrd="0" parTransId="{01154D52-4C2B-4DFE-8B5A-046DA5407BD8}" sibTransId="{133BDCF8-5AB7-4AAB-970F-98F57C07C655}"/>
    <dgm:cxn modelId="{7BF66313-D424-4E1A-811D-7B57BEFA7ECB}" type="presOf" srcId="{01154D52-4C2B-4DFE-8B5A-046DA5407BD8}" destId="{4D2DA66F-6D89-4BA4-B0B6-C570CD713E65}" srcOrd="0" destOrd="0" presId="urn:microsoft.com/office/officeart/2005/8/layout/hierarchy3"/>
    <dgm:cxn modelId="{A322DD63-CB0C-43E3-A7CC-3270050D2498}" type="presOf" srcId="{DDC2ECA0-1D97-4F1D-8A1B-63305E22AC90}" destId="{7F770DBF-247E-401D-AC0C-0542F8D87531}" srcOrd="0" destOrd="0" presId="urn:microsoft.com/office/officeart/2005/8/layout/hierarchy3"/>
    <dgm:cxn modelId="{B4CC6DBF-5CE4-420D-9597-E35D68E343E1}" srcId="{EE026FB8-8511-470C-82E5-85AE74AAAD43}" destId="{DDC2ECA0-1D97-4F1D-8A1B-63305E22AC90}" srcOrd="2" destOrd="0" parTransId="{99ADE66C-32CB-4182-9098-7B22EFF43276}" sibTransId="{97F85FDB-5E91-48B3-8725-EE920D637A2E}"/>
    <dgm:cxn modelId="{F2BED60A-A9EB-4D1D-9645-82E7B59570F3}" type="presOf" srcId="{758E933C-F711-4B0D-8F6B-5EF124967D36}" destId="{27E56C52-A25D-4D93-8F70-2D77B21E7623}" srcOrd="0" destOrd="0" presId="urn:microsoft.com/office/officeart/2005/8/layout/hierarchy3"/>
    <dgm:cxn modelId="{20B8E161-3895-4A41-9E5A-E4A6F83ABAE5}" type="presOf" srcId="{4DB08812-2538-4216-B598-92A97746FBCB}" destId="{55D25972-83A9-4A31-9CBA-541BC0426783}" srcOrd="0" destOrd="0" presId="urn:microsoft.com/office/officeart/2005/8/layout/hierarchy3"/>
    <dgm:cxn modelId="{71C96076-7F2A-4CD3-BA06-1C86BEA3A436}" type="presOf" srcId="{3A1893AA-45C3-4CD4-A0D0-72DACD37D73E}" destId="{8161A456-BBAD-4328-83E6-A0FC760E6C11}" srcOrd="0" destOrd="0" presId="urn:microsoft.com/office/officeart/2005/8/layout/hierarchy3"/>
    <dgm:cxn modelId="{D3695088-B3E7-4FB8-AABF-405AB92D0462}" srcId="{EE026FB8-8511-470C-82E5-85AE74AAAD43}" destId="{11130A85-9EDA-4E77-8D2C-4876F72B17C5}" srcOrd="1" destOrd="0" parTransId="{475FB1DD-55A5-4AF5-98AC-604CA88DC062}" sibTransId="{6156C11F-BCFA-44B0-8B1A-03BFC784F325}"/>
    <dgm:cxn modelId="{8223D393-2E16-4925-A3BB-B6E026AD9ACF}" type="presParOf" srcId="{72D151BC-22C5-4E6A-B6E7-4A8D116F19C9}" destId="{42430F75-DA52-4889-8271-299E7C1244C1}" srcOrd="0" destOrd="0" presId="urn:microsoft.com/office/officeart/2005/8/layout/hierarchy3"/>
    <dgm:cxn modelId="{B6FA3CCC-8636-409A-92D4-8E32CC4D1D27}" type="presParOf" srcId="{42430F75-DA52-4889-8271-299E7C1244C1}" destId="{575D2813-E0D0-42D0-AC84-FC0AAFD5C5D5}" srcOrd="0" destOrd="0" presId="urn:microsoft.com/office/officeart/2005/8/layout/hierarchy3"/>
    <dgm:cxn modelId="{B280D9C8-8A68-45D5-8D53-6D76B1F8C214}" type="presParOf" srcId="{575D2813-E0D0-42D0-AC84-FC0AAFD5C5D5}" destId="{1A26FEC0-5EDF-4367-82E0-5EE6FA056475}" srcOrd="0" destOrd="0" presId="urn:microsoft.com/office/officeart/2005/8/layout/hierarchy3"/>
    <dgm:cxn modelId="{F5339F8A-99B0-4401-9AE9-4F5EA0D7D5D4}" type="presParOf" srcId="{575D2813-E0D0-42D0-AC84-FC0AAFD5C5D5}" destId="{EDBEA873-0092-454F-A80A-64DC45345136}" srcOrd="1" destOrd="0" presId="urn:microsoft.com/office/officeart/2005/8/layout/hierarchy3"/>
    <dgm:cxn modelId="{2B0090B9-6AD2-4CCB-B1FA-CEED6D35435B}" type="presParOf" srcId="{42430F75-DA52-4889-8271-299E7C1244C1}" destId="{6CCDA2E4-1A24-44D8-9734-EFE7F0FEF43D}" srcOrd="1" destOrd="0" presId="urn:microsoft.com/office/officeart/2005/8/layout/hierarchy3"/>
    <dgm:cxn modelId="{D155447B-DCEE-4E37-AD50-5BDA89E8040E}" type="presParOf" srcId="{6CCDA2E4-1A24-44D8-9734-EFE7F0FEF43D}" destId="{73B7E9F0-3FC5-47AA-B475-DEA9D07DB648}" srcOrd="0" destOrd="0" presId="urn:microsoft.com/office/officeart/2005/8/layout/hierarchy3"/>
    <dgm:cxn modelId="{60C0B996-C56C-4E5E-8ADF-A69A00C7603D}" type="presParOf" srcId="{6CCDA2E4-1A24-44D8-9734-EFE7F0FEF43D}" destId="{27E56C52-A25D-4D93-8F70-2D77B21E7623}" srcOrd="1" destOrd="0" presId="urn:microsoft.com/office/officeart/2005/8/layout/hierarchy3"/>
    <dgm:cxn modelId="{DE0CDCA6-7FA4-426C-B76B-9B73E1622E3D}" type="presParOf" srcId="{6CCDA2E4-1A24-44D8-9734-EFE7F0FEF43D}" destId="{F176C5ED-A5EA-4BF4-B886-75A928B6F08B}" srcOrd="2" destOrd="0" presId="urn:microsoft.com/office/officeart/2005/8/layout/hierarchy3"/>
    <dgm:cxn modelId="{04D3C8C9-DAC0-4012-A59E-527CA7DDBC1A}" type="presParOf" srcId="{6CCDA2E4-1A24-44D8-9734-EFE7F0FEF43D}" destId="{FA2A798F-110B-46AC-B45D-A33078D59FFC}" srcOrd="3" destOrd="0" presId="urn:microsoft.com/office/officeart/2005/8/layout/hierarchy3"/>
    <dgm:cxn modelId="{2EABCA6C-BF18-44F0-B43B-7CC743583C0C}" type="presParOf" srcId="{6CCDA2E4-1A24-44D8-9734-EFE7F0FEF43D}" destId="{380FB7E7-7513-4947-929E-3CF16DD3857E}" srcOrd="4" destOrd="0" presId="urn:microsoft.com/office/officeart/2005/8/layout/hierarchy3"/>
    <dgm:cxn modelId="{E0F4FA38-6626-4B10-8817-D87D4ADF62E9}" type="presParOf" srcId="{6CCDA2E4-1A24-44D8-9734-EFE7F0FEF43D}" destId="{7F770DBF-247E-401D-AC0C-0542F8D87531}" srcOrd="5" destOrd="0" presId="urn:microsoft.com/office/officeart/2005/8/layout/hierarchy3"/>
    <dgm:cxn modelId="{C30F30B9-8633-456E-91D3-6F9CEAFA0405}" type="presParOf" srcId="{6CCDA2E4-1A24-44D8-9734-EFE7F0FEF43D}" destId="{214FAB3C-3F9F-4B20-A217-4DE088D6C722}" srcOrd="6" destOrd="0" presId="urn:microsoft.com/office/officeart/2005/8/layout/hierarchy3"/>
    <dgm:cxn modelId="{AF4BA4A9-D218-4D27-A0E5-34B2581C2B3C}" type="presParOf" srcId="{6CCDA2E4-1A24-44D8-9734-EFE7F0FEF43D}" destId="{55D25972-83A9-4A31-9CBA-541BC0426783}" srcOrd="7" destOrd="0" presId="urn:microsoft.com/office/officeart/2005/8/layout/hierarchy3"/>
    <dgm:cxn modelId="{8F9F40F9-0C10-4FD8-91B5-D54A6171EE73}" type="presParOf" srcId="{6CCDA2E4-1A24-44D8-9734-EFE7F0FEF43D}" destId="{4D2DA66F-6D89-4BA4-B0B6-C570CD713E65}" srcOrd="8" destOrd="0" presId="urn:microsoft.com/office/officeart/2005/8/layout/hierarchy3"/>
    <dgm:cxn modelId="{92BB874B-3EB5-48C4-A9ED-70F4B1ADA7AB}" type="presParOf" srcId="{6CCDA2E4-1A24-44D8-9734-EFE7F0FEF43D}" destId="{C2207679-D02D-4844-8A35-0616D423F082}" srcOrd="9" destOrd="0" presId="urn:microsoft.com/office/officeart/2005/8/layout/hierarchy3"/>
    <dgm:cxn modelId="{2A3F5064-83AC-4A39-B164-5A709516549E}" type="presParOf" srcId="{6CCDA2E4-1A24-44D8-9734-EFE7F0FEF43D}" destId="{87464B21-5A2E-4122-BBF0-A6C24104FA1B}" srcOrd="10" destOrd="0" presId="urn:microsoft.com/office/officeart/2005/8/layout/hierarchy3"/>
    <dgm:cxn modelId="{F71BCF2B-6394-4C75-8ACE-9406E9BE1E4A}" type="presParOf" srcId="{6CCDA2E4-1A24-44D8-9734-EFE7F0FEF43D}" destId="{8161A456-BBAD-4328-83E6-A0FC760E6C1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6FEC0-5EDF-4367-82E0-5EE6FA056475}">
      <dsp:nvSpPr>
        <dsp:cNvPr id="0" name=""/>
        <dsp:cNvSpPr/>
      </dsp:nvSpPr>
      <dsp:spPr>
        <a:xfrm>
          <a:off x="105448" y="0"/>
          <a:ext cx="8539029" cy="590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Management (Marianna &amp; Tomassini)</a:t>
          </a:r>
          <a:endParaRPr lang="en-GB" sz="3200" kern="1200" dirty="0"/>
        </a:p>
      </dsp:txBody>
      <dsp:txXfrm>
        <a:off x="122739" y="17291"/>
        <a:ext cx="8504447" cy="555793"/>
      </dsp:txXfrm>
    </dsp:sp>
    <dsp:sp modelId="{73B7E9F0-3FC5-47AA-B475-DEA9D07DB648}">
      <dsp:nvSpPr>
        <dsp:cNvPr id="0" name=""/>
        <dsp:cNvSpPr/>
      </dsp:nvSpPr>
      <dsp:spPr>
        <a:xfrm>
          <a:off x="959351" y="590375"/>
          <a:ext cx="899829" cy="463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337"/>
              </a:lnTo>
              <a:lnTo>
                <a:pt x="899829" y="4633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56C52-A25D-4D93-8F70-2D77B21E7623}">
      <dsp:nvSpPr>
        <dsp:cNvPr id="0" name=""/>
        <dsp:cNvSpPr/>
      </dsp:nvSpPr>
      <dsp:spPr>
        <a:xfrm>
          <a:off x="1859180" y="758525"/>
          <a:ext cx="6054222" cy="590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Integration and transportation </a:t>
          </a:r>
          <a:r>
            <a:rPr lang="en-GB" sz="2000" kern="1200" dirty="0" err="1" smtClean="0"/>
            <a:t>toolings</a:t>
          </a:r>
          <a:r>
            <a:rPr lang="en-GB" sz="2000" kern="1200" dirty="0" smtClean="0"/>
            <a:t> (Sandro/Dario)</a:t>
          </a:r>
          <a:endParaRPr lang="en-GB" sz="2000" kern="1200" dirty="0"/>
        </a:p>
      </dsp:txBody>
      <dsp:txXfrm>
        <a:off x="1876471" y="775816"/>
        <a:ext cx="6019640" cy="555793"/>
      </dsp:txXfrm>
    </dsp:sp>
    <dsp:sp modelId="{F176C5ED-A5EA-4BF4-B886-75A928B6F08B}">
      <dsp:nvSpPr>
        <dsp:cNvPr id="0" name=""/>
        <dsp:cNvSpPr/>
      </dsp:nvSpPr>
      <dsp:spPr>
        <a:xfrm>
          <a:off x="959351" y="590375"/>
          <a:ext cx="875628" cy="1184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517"/>
              </a:lnTo>
              <a:lnTo>
                <a:pt x="875628" y="11845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A798F-110B-46AC-B45D-A33078D59FFC}">
      <dsp:nvSpPr>
        <dsp:cNvPr id="0" name=""/>
        <dsp:cNvSpPr/>
      </dsp:nvSpPr>
      <dsp:spPr>
        <a:xfrm>
          <a:off x="1834980" y="1479704"/>
          <a:ext cx="5350683" cy="590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Type-1 Service Assemblies (Pietro/INFN Milan)</a:t>
          </a:r>
          <a:endParaRPr lang="en-GB" sz="2000" kern="1200" dirty="0"/>
        </a:p>
      </dsp:txBody>
      <dsp:txXfrm>
        <a:off x="1852271" y="1496995"/>
        <a:ext cx="5316101" cy="555793"/>
      </dsp:txXfrm>
    </dsp:sp>
    <dsp:sp modelId="{380FB7E7-7513-4947-929E-3CF16DD3857E}">
      <dsp:nvSpPr>
        <dsp:cNvPr id="0" name=""/>
        <dsp:cNvSpPr/>
      </dsp:nvSpPr>
      <dsp:spPr>
        <a:xfrm>
          <a:off x="959351" y="590375"/>
          <a:ext cx="875628" cy="1922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2486"/>
              </a:lnTo>
              <a:lnTo>
                <a:pt x="875628" y="19224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70DBF-247E-401D-AC0C-0542F8D87531}">
      <dsp:nvSpPr>
        <dsp:cNvPr id="0" name=""/>
        <dsp:cNvSpPr/>
      </dsp:nvSpPr>
      <dsp:spPr>
        <a:xfrm>
          <a:off x="1834980" y="2217674"/>
          <a:ext cx="5320465" cy="590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Half-ring Reception Testing (Marianna/Emiliano)</a:t>
          </a:r>
          <a:endParaRPr lang="en-GB" sz="2000" kern="1200" dirty="0"/>
        </a:p>
      </dsp:txBody>
      <dsp:txXfrm>
        <a:off x="1852271" y="2234965"/>
        <a:ext cx="5285883" cy="555793"/>
      </dsp:txXfrm>
    </dsp:sp>
    <dsp:sp modelId="{214FAB3C-3F9F-4B20-A217-4DE088D6C722}">
      <dsp:nvSpPr>
        <dsp:cNvPr id="0" name=""/>
        <dsp:cNvSpPr/>
      </dsp:nvSpPr>
      <dsp:spPr>
        <a:xfrm>
          <a:off x="959351" y="590375"/>
          <a:ext cx="869451" cy="2675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776"/>
              </a:lnTo>
              <a:lnTo>
                <a:pt x="869451" y="26757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25972-83A9-4A31-9CBA-541BC0426783}">
      <dsp:nvSpPr>
        <dsp:cNvPr id="0" name=""/>
        <dsp:cNvSpPr/>
      </dsp:nvSpPr>
      <dsp:spPr>
        <a:xfrm>
          <a:off x="1828802" y="2970964"/>
          <a:ext cx="6076562" cy="590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Endcap Assembly &amp; QA (Sandro Dario, Emiliano/Giovanni)</a:t>
          </a:r>
          <a:endParaRPr lang="en-GB" sz="2000" kern="1200" dirty="0"/>
        </a:p>
      </dsp:txBody>
      <dsp:txXfrm>
        <a:off x="1846093" y="2988255"/>
        <a:ext cx="6041980" cy="555793"/>
      </dsp:txXfrm>
    </dsp:sp>
    <dsp:sp modelId="{4D2DA66F-6D89-4BA4-B0B6-C570CD713E65}">
      <dsp:nvSpPr>
        <dsp:cNvPr id="0" name=""/>
        <dsp:cNvSpPr/>
      </dsp:nvSpPr>
      <dsp:spPr>
        <a:xfrm>
          <a:off x="959351" y="590375"/>
          <a:ext cx="875628" cy="339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426"/>
              </a:lnTo>
              <a:lnTo>
                <a:pt x="875628" y="33984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07679-D02D-4844-8A35-0616D423F082}">
      <dsp:nvSpPr>
        <dsp:cNvPr id="0" name=""/>
        <dsp:cNvSpPr/>
      </dsp:nvSpPr>
      <dsp:spPr>
        <a:xfrm>
          <a:off x="1834980" y="3693613"/>
          <a:ext cx="3561004" cy="590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System Tests (Marianna/Antonio)</a:t>
          </a:r>
          <a:endParaRPr lang="en-GB" sz="2000" kern="1200" dirty="0"/>
        </a:p>
      </dsp:txBody>
      <dsp:txXfrm>
        <a:off x="1852271" y="3710904"/>
        <a:ext cx="3526422" cy="555793"/>
      </dsp:txXfrm>
    </dsp:sp>
    <dsp:sp modelId="{87464B21-5A2E-4122-BBF0-A6C24104FA1B}">
      <dsp:nvSpPr>
        <dsp:cNvPr id="0" name=""/>
        <dsp:cNvSpPr/>
      </dsp:nvSpPr>
      <dsp:spPr>
        <a:xfrm>
          <a:off x="959351" y="590375"/>
          <a:ext cx="875628" cy="4136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6395"/>
              </a:lnTo>
              <a:lnTo>
                <a:pt x="875628" y="41363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1A456-BBAD-4328-83E6-A0FC760E6C11}">
      <dsp:nvSpPr>
        <dsp:cNvPr id="0" name=""/>
        <dsp:cNvSpPr/>
      </dsp:nvSpPr>
      <dsp:spPr>
        <a:xfrm>
          <a:off x="1834980" y="4431583"/>
          <a:ext cx="5102763" cy="590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Delivery of Endcap to CERN (Sandro/Dario)</a:t>
          </a:r>
          <a:endParaRPr lang="en-GB" sz="2000" kern="1200" dirty="0"/>
        </a:p>
      </dsp:txBody>
      <dsp:txXfrm>
        <a:off x="1852271" y="4448874"/>
        <a:ext cx="5068181" cy="555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1C4D2-81A2-4DD5-9970-6C24EEE4E986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9A435-149E-4E4F-B09C-972DA80DC1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7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989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820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53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80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00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0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0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07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3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05/04/2018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3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5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05/04/2018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2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 smtClean="0"/>
              <a:t>05/04/2018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5EAC43-18F2-42FA-87A2-A64AE025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4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0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05/04/2018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5EAC43-18F2-42FA-87A2-A64AE025DA8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799" y="685800"/>
            <a:ext cx="7772400" cy="92333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000" b="1" spc="-260" dirty="0" smtClean="0">
                <a:latin typeface="Arial Black" panose="020B0A04020102020204" pitchFamily="34" charset="0"/>
                <a:cs typeface="Calibri"/>
              </a:rPr>
              <a:t>INTEGRATION PROCEDURES AND TOOLINGS FOR  </a:t>
            </a:r>
            <a:r>
              <a:rPr sz="3000" b="1" spc="-26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A</a:t>
            </a:r>
            <a:r>
              <a:rPr sz="3000" b="1" spc="-5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TLA</a:t>
            </a:r>
            <a:r>
              <a:rPr sz="3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S</a:t>
            </a:r>
            <a:r>
              <a:rPr sz="3000" b="1" spc="5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3000" b="1" spc="-15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IT</a:t>
            </a:r>
            <a:r>
              <a:rPr lang="it-IT" sz="3000" b="1" spc="-15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K </a:t>
            </a:r>
          </a:p>
        </p:txBody>
      </p:sp>
      <p:sp>
        <p:nvSpPr>
          <p:cNvPr id="3" name="object 3"/>
          <p:cNvSpPr/>
          <p:nvPr/>
        </p:nvSpPr>
        <p:spPr>
          <a:xfrm>
            <a:off x="539546" y="5529211"/>
            <a:ext cx="1799970" cy="603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-1" y="4223924"/>
            <a:ext cx="9144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it-IT" sz="2000" spc="-15" dirty="0">
                <a:latin typeface="Calibri"/>
                <a:cs typeface="Calibri"/>
              </a:rPr>
              <a:t>D. Orecchini </a:t>
            </a:r>
            <a:r>
              <a:rPr lang="it-IT" sz="2000" spc="-15" dirty="0" smtClean="0">
                <a:latin typeface="Calibri"/>
                <a:cs typeface="Calibri"/>
              </a:rPr>
              <a:t>– M. Testa - </a:t>
            </a:r>
            <a:r>
              <a:rPr lang="it-IT" sz="2000" spc="-15" dirty="0">
                <a:latin typeface="Calibri"/>
                <a:cs typeface="Calibri"/>
              </a:rPr>
              <a:t>S. </a:t>
            </a:r>
            <a:r>
              <a:rPr lang="it-IT" sz="2000" spc="-15" dirty="0" smtClean="0">
                <a:latin typeface="Calibri"/>
                <a:cs typeface="Calibri"/>
              </a:rPr>
              <a:t>Tomassini</a:t>
            </a:r>
          </a:p>
          <a:p>
            <a:pPr marL="12700" marR="5080" algn="ctr">
              <a:lnSpc>
                <a:spcPct val="100000"/>
              </a:lnSpc>
            </a:pP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INFN</a:t>
            </a:r>
            <a:r>
              <a:rPr lang="it-IT" sz="2000" spc="5" dirty="0" smtClean="0">
                <a:latin typeface="Calibri"/>
                <a:cs typeface="Calibri"/>
              </a:rPr>
              <a:t>-</a:t>
            </a:r>
            <a:r>
              <a:rPr lang="it-IT" sz="2000" spc="-10" dirty="0" smtClean="0">
                <a:latin typeface="Calibri"/>
                <a:cs typeface="Calibri"/>
              </a:rPr>
              <a:t>LNF</a:t>
            </a:r>
            <a:endParaRPr lang="it-IT" sz="2000" i="1" spc="45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lang="it-IT" sz="2000" i="1" spc="-35" dirty="0" smtClean="0">
                <a:latin typeface="Calibri"/>
                <a:cs typeface="Calibri"/>
              </a:rPr>
              <a:t>Frascati, </a:t>
            </a:r>
            <a:r>
              <a:rPr lang="en-US" sz="2000" i="1" spc="-35" dirty="0" smtClean="0">
                <a:latin typeface="Calibri"/>
                <a:cs typeface="Calibri"/>
              </a:rPr>
              <a:t>April 5</a:t>
            </a:r>
            <a:r>
              <a:rPr lang="en-US" sz="2000" i="1" spc="-35" baseline="30000" dirty="0" smtClean="0">
                <a:latin typeface="Calibri"/>
                <a:cs typeface="Calibri"/>
              </a:rPr>
              <a:t>th</a:t>
            </a:r>
            <a:r>
              <a:rPr sz="2000" i="1" spc="-5" dirty="0" smtClean="0">
                <a:latin typeface="Calibri"/>
                <a:cs typeface="Calibri"/>
              </a:rPr>
              <a:t>,</a:t>
            </a:r>
            <a:r>
              <a:rPr sz="2000" i="1" spc="15" dirty="0" smtClean="0">
                <a:latin typeface="Calibri"/>
                <a:cs typeface="Calibri"/>
              </a:rPr>
              <a:t> </a:t>
            </a:r>
            <a:r>
              <a:rPr sz="2000" i="1" spc="-15" dirty="0">
                <a:latin typeface="Calibri"/>
                <a:cs typeface="Calibri"/>
              </a:rPr>
              <a:t>201</a:t>
            </a:r>
            <a:r>
              <a:rPr sz="2000" i="1" spc="-10" dirty="0">
                <a:latin typeface="Calibri"/>
                <a:cs typeface="Calibri"/>
              </a:rPr>
              <a:t>8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88252" y="5255666"/>
            <a:ext cx="1942719" cy="107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64FD1DA8-2C51-C342-BCE8-7DF969E8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dirty="0" smtClean="0"/>
              <a:t>05/04/2018</a:t>
            </a:r>
            <a:endParaRPr lang="it-IT" spc="-1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346" y="287654"/>
            <a:ext cx="7055307" cy="430887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Type I Service Loading 2/2</a:t>
            </a:r>
            <a:endParaRPr lang="it-IT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smtClean="0"/>
              <a:t>05/04/2018</a:t>
            </a:r>
            <a:endParaRPr lang="it-IT" spc="-1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18" y="713142"/>
            <a:ext cx="7920317" cy="55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346" y="287654"/>
            <a:ext cx="7055307" cy="430887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Half Ring Loading into Shell</a:t>
            </a:r>
            <a:endParaRPr lang="it-IT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smtClean="0"/>
              <a:t>05/04/2018</a:t>
            </a:r>
            <a:endParaRPr lang="it-IT" spc="-1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2" y="757719"/>
            <a:ext cx="7718612" cy="55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287654"/>
            <a:ext cx="8458199" cy="430887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>Test in the Climate Chamber @ - </a:t>
            </a:r>
            <a:r>
              <a:rPr lang="it-IT" sz="3600" b="1" dirty="0" smtClean="0"/>
              <a:t>55</a:t>
            </a:r>
            <a:r>
              <a:rPr lang="it-IT" sz="3600" b="1" dirty="0" smtClean="0"/>
              <a:t>°C to 60 °C</a:t>
            </a:r>
            <a:endParaRPr lang="it-IT" sz="36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smtClean="0"/>
              <a:t>05/04/2018</a:t>
            </a:r>
            <a:endParaRPr lang="it-IT" spc="-1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956534"/>
            <a:ext cx="8458200" cy="524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287654"/>
            <a:ext cx="8915399" cy="430887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Half Cylinder Assembly @ LNF 1/3</a:t>
            </a:r>
            <a:endParaRPr lang="it-IT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smtClean="0"/>
              <a:t>05/04/2018</a:t>
            </a:r>
            <a:endParaRPr lang="it-IT" spc="-1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732353"/>
            <a:ext cx="8915400" cy="55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2" y="287654"/>
            <a:ext cx="8794376" cy="430887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Half Cylinder Assembly @ LNF 2/3</a:t>
            </a:r>
            <a:endParaRPr lang="it-IT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smtClean="0"/>
              <a:t>05/04/2018</a:t>
            </a:r>
            <a:endParaRPr lang="it-IT" spc="-1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980"/>
            <a:ext cx="9144000" cy="55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28" y="287654"/>
            <a:ext cx="8810626" cy="430887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Half Cylinder Assembly @ LNF 3/3</a:t>
            </a:r>
            <a:endParaRPr lang="it-IT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smtClean="0"/>
              <a:t>05/04/2018</a:t>
            </a:r>
            <a:endParaRPr lang="it-IT" spc="-1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8" y="914400"/>
            <a:ext cx="881062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87156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Handling in the clean room </a:t>
            </a:r>
            <a:endParaRPr lang="it-IT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smtClean="0"/>
              <a:t>05/04/2018</a:t>
            </a:r>
            <a:endParaRPr lang="it-IT" spc="-1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16898"/>
            <a:ext cx="7659053" cy="54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87156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Transportation to CERN</a:t>
            </a:r>
            <a:endParaRPr lang="it-IT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smtClean="0"/>
              <a:t>05/04/2018</a:t>
            </a:r>
            <a:endParaRPr lang="it-IT" spc="-1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3" y="944152"/>
            <a:ext cx="8964267" cy="48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346" y="287654"/>
            <a:ext cx="7055307" cy="430887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Integration @ CERN</a:t>
            </a:r>
            <a:endParaRPr lang="it-IT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smtClean="0"/>
              <a:t>05/04/2018</a:t>
            </a:r>
            <a:endParaRPr lang="it-IT" spc="-1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18541"/>
            <a:ext cx="9144000" cy="4695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520" y="4338320"/>
            <a:ext cx="202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Very preliminary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699" y="304800"/>
            <a:ext cx="7772400" cy="46166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000" b="1" dirty="0" smtClean="0">
                <a:latin typeface="Calibri"/>
                <a:cs typeface="Calibri"/>
              </a:rPr>
              <a:t>Pixel Endcap Integration @ LNF</a:t>
            </a:r>
            <a:endParaRPr sz="3000" b="1" dirty="0">
              <a:latin typeface="Calibri"/>
              <a:cs typeface="Calibri"/>
            </a:endParaRPr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64FD1DA8-2C51-C342-BCE8-7DF969E8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smtClean="0"/>
              <a:t>05/04/2018</a:t>
            </a:r>
            <a:endParaRPr lang="it-IT" spc="-1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62438" y="6327290"/>
            <a:ext cx="2257362" cy="383589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5" smtClean="0"/>
              <a:t>S. Tomassini, D. Orecchini</a:t>
            </a:r>
            <a:endParaRPr lang="it-IT" spc="-5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37986">
            <a:off x="667779" y="3286294"/>
            <a:ext cx="1410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Strip Detector Area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37986">
            <a:off x="960193" y="2648398"/>
            <a:ext cx="1104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Pixel Detector Area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01628">
            <a:off x="2081688" y="2628068"/>
            <a:ext cx="8228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Structure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Bulkhead</a:t>
            </a:r>
            <a:endParaRPr lang="en-GB" sz="105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430" y="797859"/>
            <a:ext cx="5874938" cy="549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6A10-5FB1-FE47-95AD-F2B3F077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279233"/>
            <a:ext cx="7886700" cy="62092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Management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87528315"/>
              </p:ext>
            </p:extLst>
          </p:nvPr>
        </p:nvGraphicFramePr>
        <p:xfrm>
          <a:off x="176501" y="1167110"/>
          <a:ext cx="8793378" cy="502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 rot="2463516">
            <a:off x="248919" y="3616959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Tim Talk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4344" y="304800"/>
            <a:ext cx="7055307" cy="4616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 smtClean="0"/>
              <a:t>PIXEL ENDCAP </a:t>
            </a:r>
            <a:r>
              <a:rPr lang="en-US" sz="3000" b="1" dirty="0" smtClean="0">
                <a:solidFill>
                  <a:srgbClr val="FF0000"/>
                </a:solidFill>
              </a:rPr>
              <a:t>WBS</a:t>
            </a:r>
            <a:r>
              <a:rPr lang="en-US" sz="3000" b="1" dirty="0" smtClean="0"/>
              <a:t> @ LNF</a:t>
            </a:r>
            <a:endParaRPr lang="en-US" sz="3000" b="1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CCBB0C4-0349-6E42-93B4-26692577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smtClean="0"/>
              <a:t>05/04/2018</a:t>
            </a:r>
            <a:endParaRPr lang="it-IT" spc="-1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2437" y="6464909"/>
            <a:ext cx="2257363" cy="188215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5" smtClean="0"/>
              <a:t>S. Tomassini, D. Orecchini</a:t>
            </a:r>
            <a:endParaRPr lang="it-IT" spc="-5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35" name="Straight Arrow Connector 34"/>
          <p:cNvCxnSpPr>
            <a:stCxn id="40" idx="2"/>
            <a:endCxn id="39" idx="0"/>
          </p:cNvCxnSpPr>
          <p:nvPr/>
        </p:nvCxnSpPr>
        <p:spPr>
          <a:xfrm>
            <a:off x="7177120" y="3312982"/>
            <a:ext cx="0" cy="22394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152400" y="990599"/>
            <a:ext cx="5040000" cy="153086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Assembly area  dressing </a:t>
            </a:r>
            <a:r>
              <a:rPr lang="en-US" b="1" dirty="0" smtClean="0"/>
              <a:t>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Assembly tool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Cooling system  &amp; Transfer lines procurement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Climate chamber Procurement 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152400" y="2916284"/>
            <a:ext cx="5040000" cy="252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Reception and test of the shells </a:t>
            </a:r>
            <a:endParaRPr lang="it-IT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Reception </a:t>
            </a:r>
            <a:r>
              <a:rPr lang="it-IT" b="1" dirty="0"/>
              <a:t>and test of the half-rings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Integration </a:t>
            </a:r>
            <a:r>
              <a:rPr lang="en-US" b="1" dirty="0"/>
              <a:t>of the services (Cooling &amp; Cables)</a:t>
            </a:r>
            <a:endParaRPr lang="it-IT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Integration of half-rings in the half-shells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Qualification of half-shells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Assembly of  full shells (for  the three layers 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Debug of </a:t>
            </a:r>
            <a:r>
              <a:rPr lang="it-IT" b="1" dirty="0"/>
              <a:t>Pixel  endcap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072220" y="5552421"/>
            <a:ext cx="2209800" cy="55101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SHIP TO CERN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486400" y="2246182"/>
            <a:ext cx="3381440" cy="1066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Design and production of the shipping skid</a:t>
            </a:r>
          </a:p>
        </p:txBody>
      </p:sp>
      <p:cxnSp>
        <p:nvCxnSpPr>
          <p:cNvPr id="44" name="Elbow Connector 43"/>
          <p:cNvCxnSpPr>
            <a:stCxn id="38" idx="2"/>
            <a:endCxn id="39" idx="1"/>
          </p:cNvCxnSpPr>
          <p:nvPr/>
        </p:nvCxnSpPr>
        <p:spPr>
          <a:xfrm rot="16200000" flipH="1">
            <a:off x="4176488" y="3932196"/>
            <a:ext cx="391644" cy="3399820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7" idx="2"/>
            <a:endCxn id="38" idx="0"/>
          </p:cNvCxnSpPr>
          <p:nvPr/>
        </p:nvCxnSpPr>
        <p:spPr>
          <a:xfrm>
            <a:off x="2672400" y="2521468"/>
            <a:ext cx="0" cy="39481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9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346" y="287654"/>
            <a:ext cx="7055307" cy="4308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LNF Activity Plan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smtClean="0"/>
              <a:t>05/04/2018</a:t>
            </a:r>
            <a:endParaRPr lang="it-IT" spc="-1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26128" y="6464909"/>
            <a:ext cx="2303272" cy="177800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5" dirty="0" smtClean="0"/>
              <a:t>S. Tomassini, D. Orecchini</a:t>
            </a:r>
            <a:endParaRPr lang="it-IT" spc="-5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293452"/>
              </p:ext>
            </p:extLst>
          </p:nvPr>
        </p:nvGraphicFramePr>
        <p:xfrm>
          <a:off x="457201" y="718540"/>
          <a:ext cx="8153399" cy="533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891">
                  <a:extLst>
                    <a:ext uri="{9D8B030D-6E8A-4147-A177-3AD203B41FA5}">
                      <a16:colId xmlns:a16="http://schemas.microsoft.com/office/drawing/2014/main" val="1956941099"/>
                    </a:ext>
                  </a:extLst>
                </a:gridCol>
                <a:gridCol w="1782254">
                  <a:extLst>
                    <a:ext uri="{9D8B030D-6E8A-4147-A177-3AD203B41FA5}">
                      <a16:colId xmlns:a16="http://schemas.microsoft.com/office/drawing/2014/main" val="144776925"/>
                    </a:ext>
                  </a:extLst>
                </a:gridCol>
                <a:gridCol w="182054">
                  <a:extLst>
                    <a:ext uri="{9D8B030D-6E8A-4147-A177-3AD203B41FA5}">
                      <a16:colId xmlns:a16="http://schemas.microsoft.com/office/drawing/2014/main" val="104978889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433235746"/>
                    </a:ext>
                  </a:extLst>
                </a:gridCol>
                <a:gridCol w="1732952">
                  <a:extLst>
                    <a:ext uri="{9D8B030D-6E8A-4147-A177-3AD203B41FA5}">
                      <a16:colId xmlns:a16="http://schemas.microsoft.com/office/drawing/2014/main" val="1155071009"/>
                    </a:ext>
                  </a:extLst>
                </a:gridCol>
                <a:gridCol w="2077048">
                  <a:extLst>
                    <a:ext uri="{9D8B030D-6E8A-4147-A177-3AD203B41FA5}">
                      <a16:colId xmlns:a16="http://schemas.microsoft.com/office/drawing/2014/main" val="432981415"/>
                    </a:ext>
                  </a:extLst>
                </a:gridCol>
              </a:tblGrid>
              <a:tr h="402236">
                <a:tc>
                  <a:txBody>
                    <a:bodyPr/>
                    <a:lstStyle/>
                    <a:p>
                      <a:pPr algn="l"/>
                      <a:endParaRPr lang="it-IT" sz="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16876" marB="16876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16876" marB="1687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16876" marB="168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Q3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16876" marB="168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16876" marB="16876"/>
                </a:tc>
                <a:extLst>
                  <a:ext uri="{0D108BD9-81ED-4DB2-BD59-A6C34878D82A}">
                    <a16:rowId xmlns:a16="http://schemas.microsoft.com/office/drawing/2014/main" val="3310165928"/>
                  </a:ext>
                </a:extLst>
              </a:tr>
              <a:tr h="64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2018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16876" marB="16876" anchor="ctr"/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 patch panel </a:t>
                      </a:r>
                      <a:r>
                        <a:rPr lang="en-US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 Design</a:t>
                      </a: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Assembly procedure definition</a:t>
                      </a:r>
                      <a:endParaRPr lang="it-IT" sz="1400" b="1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751" marR="33751" marT="16876" marB="1687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PP1 Mockup Production &amp; Leak Rate Test (LRT)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 Design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Assembly procedure definition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 Chamber procurement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 Line Design</a:t>
                      </a:r>
                      <a:endParaRPr lang="it-IT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275732"/>
                  </a:ext>
                </a:extLst>
              </a:tr>
              <a:tr h="784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2019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16876" marB="16876" anchor="ctr"/>
                </a:tc>
                <a:tc gridSpan="3"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 smtClean="0">
                          <a:effectLst/>
                        </a:rPr>
                        <a:t>PP1 Mockup</a:t>
                      </a:r>
                      <a:r>
                        <a:rPr lang="en-US" sz="1400" b="1" baseline="0" dirty="0" smtClean="0"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effectLst/>
                        </a:rPr>
                        <a:t>test (</a:t>
                      </a:r>
                      <a:r>
                        <a:rPr lang="en-US" sz="1400" b="1" dirty="0" err="1" smtClean="0">
                          <a:effectLst/>
                        </a:rPr>
                        <a:t>Cont</a:t>
                      </a:r>
                      <a:r>
                        <a:rPr lang="en-US" sz="1400" b="1" dirty="0" smtClean="0">
                          <a:effectLst/>
                        </a:rPr>
                        <a:t>’)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 Line Procurement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 design</a:t>
                      </a: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Shipping Skid design</a:t>
                      </a:r>
                    </a:p>
                  </a:txBody>
                  <a:tcPr marL="33751" marR="33751" marT="16876" marB="1687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 smtClean="0">
                          <a:effectLst/>
                        </a:rPr>
                        <a:t>Tool</a:t>
                      </a:r>
                      <a:r>
                        <a:rPr lang="en-US" sz="1400" b="1" baseline="0" dirty="0" smtClean="0">
                          <a:effectLst/>
                        </a:rPr>
                        <a:t> Prototype Procurement</a:t>
                      </a:r>
                      <a:endParaRPr lang="it-IT" sz="1100" b="1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 smtClean="0">
                          <a:effectLst/>
                        </a:rPr>
                        <a:t>Start refurbishment </a:t>
                      </a:r>
                      <a:r>
                        <a:rPr lang="en-US" sz="1400" b="1" dirty="0">
                          <a:effectLst/>
                        </a:rPr>
                        <a:t>of 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</a:rPr>
                        <a:t>Gransasso</a:t>
                      </a:r>
                      <a:r>
                        <a:rPr lang="en-US" sz="1400" b="1" dirty="0" smtClean="0">
                          <a:effectLst/>
                        </a:rPr>
                        <a:t> Hall</a:t>
                      </a: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Shipping Skid design Review</a:t>
                      </a:r>
                    </a:p>
                  </a:txBody>
                  <a:tcPr marL="33751" marR="33751" marT="16876" marB="1687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289609"/>
                  </a:ext>
                </a:extLst>
              </a:tr>
              <a:tr h="911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2020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16876" marB="16876" anchor="ctr"/>
                </a:tc>
                <a:tc gridSpan="3"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effectLst/>
                        </a:rPr>
                        <a:t>refurbishment of </a:t>
                      </a:r>
                      <a:r>
                        <a:rPr lang="en-US" sz="1400" b="1" dirty="0" err="1" smtClean="0">
                          <a:effectLst/>
                        </a:rPr>
                        <a:t>Gransasso</a:t>
                      </a:r>
                      <a:r>
                        <a:rPr lang="en-US" sz="1400" b="1" dirty="0" smtClean="0">
                          <a:effectLst/>
                        </a:rPr>
                        <a:t> Hall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 smtClean="0">
                          <a:effectLst/>
                        </a:rPr>
                        <a:t>CO</a:t>
                      </a:r>
                      <a:r>
                        <a:rPr lang="en-US" sz="1400" b="1" baseline="-25000" dirty="0" smtClean="0">
                          <a:effectLst/>
                        </a:rPr>
                        <a:t>2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plant installation </a:t>
                      </a:r>
                      <a:endParaRPr lang="en-US" sz="1400" b="1" dirty="0" smtClean="0">
                        <a:effectLst/>
                      </a:endParaRP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 line Installation</a:t>
                      </a: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Shipping Skid procurement</a:t>
                      </a:r>
                    </a:p>
                  </a:txBody>
                  <a:tcPr marL="33751" marR="33751" marT="16876" marB="1687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effectLst/>
                        </a:rPr>
                        <a:t>Tools installation and tests </a:t>
                      </a:r>
                      <a:endParaRPr lang="it-IT" sz="1100" b="1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effectLst/>
                        </a:rPr>
                        <a:t>Half shell </a:t>
                      </a:r>
                      <a:r>
                        <a:rPr lang="en-US" sz="1400" b="1" dirty="0" smtClean="0">
                          <a:effectLst/>
                        </a:rPr>
                        <a:t>production</a:t>
                      </a: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Shipping Skid production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16876" marB="1687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487615"/>
                  </a:ext>
                </a:extLst>
              </a:tr>
              <a:tr h="3055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2021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16876" marB="16876" anchor="ctr"/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Half shell </a:t>
                      </a:r>
                      <a:r>
                        <a:rPr lang="en-US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Shipping Skid production</a:t>
                      </a:r>
                    </a:p>
                  </a:txBody>
                  <a:tcPr marL="33751" marR="33751" marT="16876" marB="1687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Half shell reception</a:t>
                      </a:r>
                      <a:endParaRPr lang="en-US" sz="1400" b="1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751" marR="33751" marT="16876" marB="1687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69362"/>
                  </a:ext>
                </a:extLst>
              </a:tr>
              <a:tr h="249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Tests with </a:t>
                      </a:r>
                      <a:r>
                        <a:rPr lang="en-US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dummy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half-ring and dummy half shells</a:t>
                      </a:r>
                      <a:endParaRPr lang="it-IT" sz="1400" b="1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751" marR="33751" marT="16876" marB="1687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085856"/>
                  </a:ext>
                </a:extLst>
              </a:tr>
              <a:tr h="572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effectLst/>
                        </a:rPr>
                        <a:t>2022</a:t>
                      </a:r>
                      <a:endParaRPr lang="it-IT" sz="1100" b="1" dirty="0">
                        <a:effectLst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Reception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half-rings</a:t>
                      </a: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Assembly of Half rings in the Half shell</a:t>
                      </a: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Assembly of half shells  in the End Cap</a:t>
                      </a:r>
                    </a:p>
                  </a:txBody>
                  <a:tcPr marL="33751" marR="33751" marT="16876" marB="1687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561704"/>
                  </a:ext>
                </a:extLst>
              </a:tr>
              <a:tr h="679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2023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Pixel end cap debug </a:t>
                      </a:r>
                      <a:endParaRPr lang="it-IT" sz="1400" b="1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16876" marB="16876"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 Pixel end cap to shipping skid</a:t>
                      </a:r>
                      <a:endParaRPr lang="it-IT" sz="1400" b="1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751" marR="33751" marT="16876" marB="1687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Pixel end cap debug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it-IT" sz="1400" b="1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 to CERN</a:t>
                      </a:r>
                      <a:endParaRPr lang="it-IT" sz="1400" b="1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413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9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7015" y="263724"/>
            <a:ext cx="639775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algn="ctr"/>
            <a:r>
              <a:rPr lang="it-IT" b="1" spc="-268" dirty="0" smtClean="0"/>
              <a:t>Assembly  area  </a:t>
            </a:r>
            <a:r>
              <a:rPr b="1" spc="-63" dirty="0" smtClean="0"/>
              <a:t>a</a:t>
            </a:r>
            <a:r>
              <a:rPr b="1" spc="-14" dirty="0" smtClean="0"/>
              <a:t>t</a:t>
            </a:r>
            <a:r>
              <a:rPr lang="it-IT" b="1" spc="54" dirty="0" smtClean="0"/>
              <a:t> </a:t>
            </a:r>
            <a:r>
              <a:rPr b="1" spc="18" dirty="0" smtClean="0"/>
              <a:t>L</a:t>
            </a:r>
            <a:r>
              <a:rPr b="1" spc="-32" dirty="0" smtClean="0"/>
              <a:t>N</a:t>
            </a:r>
            <a:r>
              <a:rPr b="1" spc="-18" dirty="0" smtClean="0"/>
              <a:t>F</a:t>
            </a:r>
            <a:endParaRPr b="1" spc="-18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smtClean="0"/>
              <a:t>05/04/2018</a:t>
            </a:r>
            <a:endParaRPr lang="it-IT" spc="-1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115311" y="4604991"/>
            <a:ext cx="2995409" cy="7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1931"/>
              </a:lnSpc>
            </a:pPr>
            <a:r>
              <a:rPr lang="it-IT" sz="1632" b="1" spc="-45" dirty="0">
                <a:latin typeface="Calibri"/>
                <a:cs typeface="Calibri"/>
              </a:rPr>
              <a:t>I</a:t>
            </a:r>
            <a:r>
              <a:rPr sz="1632" b="1" spc="18" dirty="0" err="1" smtClean="0">
                <a:latin typeface="Calibri"/>
                <a:cs typeface="Calibri"/>
              </a:rPr>
              <a:t>n</a:t>
            </a:r>
            <a:r>
              <a:rPr sz="1632" b="1" spc="27" dirty="0" err="1" smtClean="0">
                <a:latin typeface="Calibri"/>
                <a:cs typeface="Calibri"/>
              </a:rPr>
              <a:t>f</a:t>
            </a:r>
            <a:r>
              <a:rPr sz="1632" b="1" spc="-36" dirty="0" err="1" smtClean="0">
                <a:latin typeface="Calibri"/>
                <a:cs typeface="Calibri"/>
              </a:rPr>
              <a:t>r</a:t>
            </a:r>
            <a:r>
              <a:rPr sz="1632" b="1" dirty="0" err="1" smtClean="0">
                <a:latin typeface="Calibri"/>
                <a:cs typeface="Calibri"/>
              </a:rPr>
              <a:t>a</a:t>
            </a:r>
            <a:r>
              <a:rPr sz="1632" b="1" spc="-27" dirty="0" err="1" smtClean="0">
                <a:latin typeface="Calibri"/>
                <a:cs typeface="Calibri"/>
              </a:rPr>
              <a:t>s</a:t>
            </a:r>
            <a:r>
              <a:rPr sz="1632" b="1" spc="-32" dirty="0" err="1" smtClean="0">
                <a:latin typeface="Calibri"/>
                <a:cs typeface="Calibri"/>
              </a:rPr>
              <a:t>t</a:t>
            </a:r>
            <a:r>
              <a:rPr sz="1632" b="1" spc="-36" dirty="0" err="1" smtClean="0">
                <a:latin typeface="Calibri"/>
                <a:cs typeface="Calibri"/>
              </a:rPr>
              <a:t>r</a:t>
            </a:r>
            <a:r>
              <a:rPr sz="1632" b="1" spc="18" dirty="0" err="1" smtClean="0">
                <a:latin typeface="Calibri"/>
                <a:cs typeface="Calibri"/>
              </a:rPr>
              <a:t>u</a:t>
            </a:r>
            <a:r>
              <a:rPr sz="1632" b="1" spc="41" dirty="0" err="1" smtClean="0">
                <a:latin typeface="Calibri"/>
                <a:cs typeface="Calibri"/>
              </a:rPr>
              <a:t>c</a:t>
            </a:r>
            <a:r>
              <a:rPr sz="1632" b="1" spc="-32" dirty="0" err="1" smtClean="0">
                <a:latin typeface="Calibri"/>
                <a:cs typeface="Calibri"/>
              </a:rPr>
              <a:t>t</a:t>
            </a:r>
            <a:r>
              <a:rPr sz="1632" b="1" spc="18" dirty="0" err="1" smtClean="0">
                <a:latin typeface="Calibri"/>
                <a:cs typeface="Calibri"/>
              </a:rPr>
              <a:t>u</a:t>
            </a:r>
            <a:r>
              <a:rPr sz="1632" b="1" spc="-36" dirty="0" err="1" smtClean="0">
                <a:latin typeface="Calibri"/>
                <a:cs typeface="Calibri"/>
              </a:rPr>
              <a:t>r</a:t>
            </a:r>
            <a:r>
              <a:rPr sz="1632" b="1" spc="-9" dirty="0" err="1" smtClean="0">
                <a:latin typeface="Calibri"/>
                <a:cs typeface="Calibri"/>
              </a:rPr>
              <a:t>es</a:t>
            </a:r>
            <a:endParaRPr sz="1632" dirty="0">
              <a:latin typeface="Calibri"/>
              <a:cs typeface="Calibri"/>
            </a:endParaRPr>
          </a:p>
          <a:p>
            <a:pPr marL="276393" indent="-264876">
              <a:lnSpc>
                <a:spcPts val="1931"/>
              </a:lnSpc>
              <a:buFont typeface="Arial"/>
              <a:buChar char="•"/>
              <a:tabLst>
                <a:tab pos="276393" algn="l"/>
              </a:tabLst>
            </a:pPr>
            <a:r>
              <a:rPr sz="1632" spc="36" dirty="0">
                <a:latin typeface="Calibri"/>
                <a:cs typeface="Calibri"/>
              </a:rPr>
              <a:t>C</a:t>
            </a:r>
            <a:r>
              <a:rPr sz="1632" spc="5" dirty="0">
                <a:latin typeface="Calibri"/>
                <a:cs typeface="Calibri"/>
              </a:rPr>
              <a:t>O</a:t>
            </a:r>
            <a:r>
              <a:rPr sz="1632" spc="-14" baseline="-13888" dirty="0">
                <a:latin typeface="Calibri"/>
                <a:cs typeface="Calibri"/>
              </a:rPr>
              <a:t>2</a:t>
            </a:r>
            <a:r>
              <a:rPr sz="1632" spc="162" baseline="-13888" dirty="0">
                <a:latin typeface="Calibri"/>
                <a:cs typeface="Calibri"/>
              </a:rPr>
              <a:t> </a:t>
            </a:r>
            <a:r>
              <a:rPr sz="1632" spc="32" dirty="0">
                <a:latin typeface="Calibri"/>
                <a:cs typeface="Calibri"/>
              </a:rPr>
              <a:t>c</a:t>
            </a:r>
            <a:r>
              <a:rPr sz="1632" spc="-45" dirty="0">
                <a:latin typeface="Calibri"/>
                <a:cs typeface="Calibri"/>
              </a:rPr>
              <a:t>oo</a:t>
            </a:r>
            <a:r>
              <a:rPr sz="1632" spc="-14" dirty="0">
                <a:latin typeface="Calibri"/>
                <a:cs typeface="Calibri"/>
              </a:rPr>
              <a:t>li</a:t>
            </a:r>
            <a:r>
              <a:rPr sz="1632" spc="-41" dirty="0">
                <a:latin typeface="Calibri"/>
                <a:cs typeface="Calibri"/>
              </a:rPr>
              <a:t>n</a:t>
            </a:r>
            <a:r>
              <a:rPr sz="1632" spc="-9" dirty="0">
                <a:latin typeface="Calibri"/>
                <a:cs typeface="Calibri"/>
              </a:rPr>
              <a:t>g</a:t>
            </a:r>
            <a:r>
              <a:rPr sz="1632" spc="41" dirty="0">
                <a:latin typeface="Calibri"/>
                <a:cs typeface="Calibri"/>
              </a:rPr>
              <a:t> </a:t>
            </a:r>
            <a:r>
              <a:rPr sz="1632" spc="-5" dirty="0">
                <a:latin typeface="Calibri"/>
                <a:cs typeface="Calibri"/>
              </a:rPr>
              <a:t>s</a:t>
            </a:r>
            <a:r>
              <a:rPr sz="1632" spc="-23" dirty="0">
                <a:latin typeface="Calibri"/>
                <a:cs typeface="Calibri"/>
              </a:rPr>
              <a:t>y</a:t>
            </a:r>
            <a:r>
              <a:rPr sz="1632" spc="-5" dirty="0">
                <a:latin typeface="Calibri"/>
                <a:cs typeface="Calibri"/>
              </a:rPr>
              <a:t>s</a:t>
            </a:r>
            <a:r>
              <a:rPr sz="1632" spc="-14" dirty="0">
                <a:latin typeface="Calibri"/>
                <a:cs typeface="Calibri"/>
              </a:rPr>
              <a:t>t</a:t>
            </a:r>
            <a:r>
              <a:rPr sz="1632" spc="-5" dirty="0">
                <a:latin typeface="Calibri"/>
                <a:cs typeface="Calibri"/>
              </a:rPr>
              <a:t>e</a:t>
            </a:r>
            <a:r>
              <a:rPr sz="1632" spc="-14" dirty="0">
                <a:latin typeface="Calibri"/>
                <a:cs typeface="Calibri"/>
              </a:rPr>
              <a:t>m</a:t>
            </a:r>
            <a:r>
              <a:rPr sz="1632" spc="-41" dirty="0">
                <a:latin typeface="Calibri"/>
                <a:cs typeface="Calibri"/>
              </a:rPr>
              <a:t> </a:t>
            </a:r>
            <a:endParaRPr sz="1632" dirty="0">
              <a:latin typeface="Calibri"/>
              <a:cs typeface="Calibri"/>
            </a:endParaRPr>
          </a:p>
          <a:p>
            <a:pPr marL="276393" indent="-264876">
              <a:spcBef>
                <a:spcPts val="36"/>
              </a:spcBef>
              <a:buFont typeface="Arial"/>
              <a:buChar char="•"/>
              <a:tabLst>
                <a:tab pos="276393" algn="l"/>
              </a:tabLst>
            </a:pPr>
            <a:r>
              <a:rPr sz="1632" spc="36" dirty="0">
                <a:latin typeface="Calibri"/>
                <a:cs typeface="Calibri"/>
              </a:rPr>
              <a:t>L</a:t>
            </a:r>
            <a:r>
              <a:rPr sz="1632" spc="32" dirty="0">
                <a:latin typeface="Calibri"/>
                <a:cs typeface="Calibri"/>
              </a:rPr>
              <a:t>a</a:t>
            </a:r>
            <a:r>
              <a:rPr sz="1632" spc="-36" dirty="0">
                <a:latin typeface="Calibri"/>
                <a:cs typeface="Calibri"/>
              </a:rPr>
              <a:t>r</a:t>
            </a:r>
            <a:r>
              <a:rPr sz="1632" spc="-54" dirty="0">
                <a:latin typeface="Calibri"/>
                <a:cs typeface="Calibri"/>
              </a:rPr>
              <a:t>g</a:t>
            </a:r>
            <a:r>
              <a:rPr sz="1632" spc="-9" dirty="0">
                <a:latin typeface="Calibri"/>
                <a:cs typeface="Calibri"/>
              </a:rPr>
              <a:t>e</a:t>
            </a:r>
            <a:r>
              <a:rPr sz="1632" dirty="0">
                <a:latin typeface="Calibri"/>
                <a:cs typeface="Calibri"/>
              </a:rPr>
              <a:t> </a:t>
            </a:r>
            <a:r>
              <a:rPr sz="1632" spc="-9" dirty="0">
                <a:latin typeface="Calibri"/>
                <a:cs typeface="Calibri"/>
              </a:rPr>
              <a:t> </a:t>
            </a:r>
            <a:r>
              <a:rPr sz="1632" spc="23" dirty="0">
                <a:latin typeface="Calibri"/>
                <a:cs typeface="Calibri"/>
              </a:rPr>
              <a:t>c</a:t>
            </a:r>
            <a:r>
              <a:rPr sz="1632" spc="-14" dirty="0">
                <a:latin typeface="Calibri"/>
                <a:cs typeface="Calibri"/>
              </a:rPr>
              <a:t>li</a:t>
            </a:r>
            <a:r>
              <a:rPr sz="1632" spc="-50" dirty="0">
                <a:latin typeface="Calibri"/>
                <a:cs typeface="Calibri"/>
              </a:rPr>
              <a:t>m</a:t>
            </a:r>
            <a:r>
              <a:rPr sz="1632" spc="32" dirty="0">
                <a:latin typeface="Calibri"/>
                <a:cs typeface="Calibri"/>
              </a:rPr>
              <a:t>a</a:t>
            </a:r>
            <a:r>
              <a:rPr sz="1632" spc="-14" dirty="0">
                <a:latin typeface="Calibri"/>
                <a:cs typeface="Calibri"/>
              </a:rPr>
              <a:t>t</a:t>
            </a:r>
            <a:r>
              <a:rPr sz="1632" spc="-9" dirty="0">
                <a:latin typeface="Calibri"/>
                <a:cs typeface="Calibri"/>
              </a:rPr>
              <a:t>e</a:t>
            </a:r>
            <a:r>
              <a:rPr sz="1632" spc="-5" dirty="0">
                <a:latin typeface="Calibri"/>
                <a:cs typeface="Calibri"/>
              </a:rPr>
              <a:t> </a:t>
            </a:r>
            <a:r>
              <a:rPr sz="1632" spc="23" dirty="0">
                <a:latin typeface="Calibri"/>
                <a:cs typeface="Calibri"/>
              </a:rPr>
              <a:t>c</a:t>
            </a:r>
            <a:r>
              <a:rPr sz="1632" spc="-41" dirty="0">
                <a:latin typeface="Calibri"/>
                <a:cs typeface="Calibri"/>
              </a:rPr>
              <a:t>h</a:t>
            </a:r>
            <a:r>
              <a:rPr sz="1632" spc="32" dirty="0">
                <a:latin typeface="Calibri"/>
                <a:cs typeface="Calibri"/>
              </a:rPr>
              <a:t>a</a:t>
            </a:r>
            <a:r>
              <a:rPr sz="1632" spc="-50" dirty="0">
                <a:latin typeface="Calibri"/>
                <a:cs typeface="Calibri"/>
              </a:rPr>
              <a:t>m</a:t>
            </a:r>
            <a:r>
              <a:rPr sz="1632" spc="-41" dirty="0">
                <a:latin typeface="Calibri"/>
                <a:cs typeface="Calibri"/>
              </a:rPr>
              <a:t>b</a:t>
            </a:r>
            <a:r>
              <a:rPr sz="1632" spc="-5" dirty="0">
                <a:latin typeface="Calibri"/>
                <a:cs typeface="Calibri"/>
              </a:rPr>
              <a:t>e</a:t>
            </a:r>
            <a:r>
              <a:rPr sz="1632" spc="-9" dirty="0">
                <a:latin typeface="Calibri"/>
                <a:cs typeface="Calibri"/>
              </a:rPr>
              <a:t>r</a:t>
            </a:r>
            <a:endParaRPr sz="1632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045" y="1426446"/>
            <a:ext cx="1349851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it-IT" sz="1632" spc="-54" dirty="0" smtClean="0">
                <a:latin typeface="Calibri"/>
                <a:cs typeface="Calibri"/>
              </a:rPr>
              <a:t>Granite</a:t>
            </a:r>
            <a:r>
              <a:rPr sz="1632" spc="86" dirty="0" smtClean="0">
                <a:latin typeface="Calibri"/>
                <a:cs typeface="Calibri"/>
              </a:rPr>
              <a:t> </a:t>
            </a:r>
            <a:r>
              <a:rPr sz="1632" spc="-73" dirty="0">
                <a:latin typeface="Calibri"/>
                <a:cs typeface="Calibri"/>
              </a:rPr>
              <a:t>T</a:t>
            </a:r>
            <a:r>
              <a:rPr sz="1632" spc="32" dirty="0">
                <a:latin typeface="Calibri"/>
                <a:cs typeface="Calibri"/>
              </a:rPr>
              <a:t>a</a:t>
            </a:r>
            <a:r>
              <a:rPr sz="1632" spc="-45" dirty="0">
                <a:latin typeface="Calibri"/>
                <a:cs typeface="Calibri"/>
              </a:rPr>
              <a:t>b</a:t>
            </a:r>
            <a:r>
              <a:rPr sz="1632" spc="-14" dirty="0">
                <a:latin typeface="Calibri"/>
                <a:cs typeface="Calibri"/>
              </a:rPr>
              <a:t>l</a:t>
            </a:r>
            <a:r>
              <a:rPr sz="1632" spc="-9" dirty="0">
                <a:latin typeface="Calibri"/>
                <a:cs typeface="Calibri"/>
              </a:rPr>
              <a:t>e</a:t>
            </a:r>
            <a:r>
              <a:rPr sz="1632" spc="-5" dirty="0">
                <a:latin typeface="Calibri"/>
                <a:cs typeface="Calibri"/>
              </a:rPr>
              <a:t> </a:t>
            </a:r>
            <a:r>
              <a:rPr sz="1632" spc="-23" dirty="0" smtClean="0">
                <a:latin typeface="Calibri"/>
                <a:cs typeface="Calibri"/>
              </a:rPr>
              <a:t>1</a:t>
            </a:r>
            <a:endParaRPr sz="1632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5183" y="1696497"/>
            <a:ext cx="3374297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458" indent="-310942">
              <a:buClr>
                <a:srgbClr val="850002"/>
              </a:buClr>
              <a:buFont typeface="Arial"/>
              <a:buChar char="•"/>
              <a:tabLst>
                <a:tab pos="322458" algn="l"/>
              </a:tabLst>
            </a:pPr>
            <a:r>
              <a:rPr sz="1632" spc="-9" dirty="0">
                <a:solidFill>
                  <a:srgbClr val="850002"/>
                </a:solidFill>
                <a:latin typeface="Calibri"/>
                <a:cs typeface="Calibri"/>
              </a:rPr>
              <a:t>5</a:t>
            </a:r>
            <a:r>
              <a:rPr sz="1632" spc="-18" dirty="0">
                <a:solidFill>
                  <a:srgbClr val="850002"/>
                </a:solidFill>
                <a:latin typeface="Calibri"/>
                <a:cs typeface="Calibri"/>
              </a:rPr>
              <a:t> </a:t>
            </a:r>
            <a:r>
              <a:rPr sz="1632" dirty="0">
                <a:solidFill>
                  <a:srgbClr val="850002"/>
                </a:solidFill>
                <a:latin typeface="Calibri"/>
                <a:cs typeface="Calibri"/>
              </a:rPr>
              <a:t>x</a:t>
            </a:r>
            <a:r>
              <a:rPr sz="1632" spc="9" dirty="0">
                <a:solidFill>
                  <a:srgbClr val="850002"/>
                </a:solidFill>
                <a:latin typeface="Calibri"/>
                <a:cs typeface="Calibri"/>
              </a:rPr>
              <a:t> </a:t>
            </a:r>
            <a:r>
              <a:rPr sz="1632" spc="-14" dirty="0">
                <a:solidFill>
                  <a:srgbClr val="850002"/>
                </a:solidFill>
                <a:latin typeface="Calibri"/>
                <a:cs typeface="Calibri"/>
              </a:rPr>
              <a:t>0</a:t>
            </a:r>
            <a:r>
              <a:rPr sz="1632" spc="41" dirty="0">
                <a:solidFill>
                  <a:srgbClr val="850002"/>
                </a:solidFill>
                <a:latin typeface="Calibri"/>
                <a:cs typeface="Calibri"/>
              </a:rPr>
              <a:t>.</a:t>
            </a:r>
            <a:r>
              <a:rPr sz="1632" spc="-9" dirty="0">
                <a:solidFill>
                  <a:srgbClr val="850002"/>
                </a:solidFill>
                <a:latin typeface="Calibri"/>
                <a:cs typeface="Calibri"/>
              </a:rPr>
              <a:t>8</a:t>
            </a:r>
            <a:r>
              <a:rPr sz="1632" spc="-18" dirty="0">
                <a:solidFill>
                  <a:srgbClr val="850002"/>
                </a:solidFill>
                <a:latin typeface="Calibri"/>
                <a:cs typeface="Calibri"/>
              </a:rPr>
              <a:t> </a:t>
            </a:r>
            <a:r>
              <a:rPr sz="1632" spc="-50" dirty="0">
                <a:solidFill>
                  <a:srgbClr val="850002"/>
                </a:solidFill>
                <a:latin typeface="Calibri"/>
                <a:cs typeface="Calibri"/>
              </a:rPr>
              <a:t>m</a:t>
            </a:r>
            <a:r>
              <a:rPr sz="1632" spc="-14" baseline="23148" dirty="0">
                <a:solidFill>
                  <a:srgbClr val="850002"/>
                </a:solidFill>
                <a:latin typeface="Calibri"/>
                <a:cs typeface="Calibri"/>
              </a:rPr>
              <a:t>2</a:t>
            </a:r>
            <a:r>
              <a:rPr sz="1632" baseline="23148" dirty="0">
                <a:solidFill>
                  <a:srgbClr val="850002"/>
                </a:solidFill>
                <a:latin typeface="Calibri"/>
                <a:cs typeface="Calibri"/>
              </a:rPr>
              <a:t>  </a:t>
            </a:r>
            <a:r>
              <a:rPr sz="1632" spc="102" baseline="23148" dirty="0">
                <a:solidFill>
                  <a:srgbClr val="850002"/>
                </a:solidFill>
                <a:latin typeface="Calibri"/>
                <a:cs typeface="Calibri"/>
              </a:rPr>
              <a:t> </a:t>
            </a:r>
            <a:r>
              <a:rPr sz="1632" spc="-45" dirty="0">
                <a:solidFill>
                  <a:srgbClr val="850002"/>
                </a:solidFill>
                <a:latin typeface="Calibri"/>
                <a:cs typeface="Calibri"/>
              </a:rPr>
              <a:t>(</a:t>
            </a:r>
            <a:r>
              <a:rPr sz="1632" spc="-45" dirty="0">
                <a:latin typeface="Calibri"/>
                <a:cs typeface="Calibri"/>
              </a:rPr>
              <a:t>p</a:t>
            </a:r>
            <a:r>
              <a:rPr sz="1632" spc="-14" dirty="0">
                <a:latin typeface="Calibri"/>
                <a:cs typeface="Calibri"/>
              </a:rPr>
              <a:t>l</a:t>
            </a:r>
            <a:r>
              <a:rPr sz="1632" spc="32" dirty="0">
                <a:latin typeface="Calibri"/>
                <a:cs typeface="Calibri"/>
              </a:rPr>
              <a:t>a</a:t>
            </a:r>
            <a:r>
              <a:rPr sz="1632" spc="-45" dirty="0">
                <a:latin typeface="Calibri"/>
                <a:cs typeface="Calibri"/>
              </a:rPr>
              <a:t>n</a:t>
            </a:r>
            <a:r>
              <a:rPr sz="1632" spc="32" dirty="0">
                <a:latin typeface="Calibri"/>
                <a:cs typeface="Calibri"/>
              </a:rPr>
              <a:t>a</a:t>
            </a:r>
            <a:r>
              <a:rPr sz="1632" spc="-36" dirty="0">
                <a:latin typeface="Calibri"/>
                <a:cs typeface="Calibri"/>
              </a:rPr>
              <a:t>r</a:t>
            </a:r>
            <a:r>
              <a:rPr sz="1632" spc="-14" dirty="0">
                <a:latin typeface="Calibri"/>
                <a:cs typeface="Calibri"/>
              </a:rPr>
              <a:t>it</a:t>
            </a:r>
            <a:r>
              <a:rPr sz="1632" spc="-9" dirty="0">
                <a:latin typeface="Calibri"/>
                <a:cs typeface="Calibri"/>
              </a:rPr>
              <a:t>y</a:t>
            </a:r>
            <a:r>
              <a:rPr sz="1632" spc="68" dirty="0">
                <a:latin typeface="Calibri"/>
                <a:cs typeface="Calibri"/>
              </a:rPr>
              <a:t> </a:t>
            </a:r>
            <a:r>
              <a:rPr sz="1632" spc="-14" dirty="0">
                <a:latin typeface="Calibri"/>
                <a:cs typeface="Calibri"/>
              </a:rPr>
              <a:t>t</a:t>
            </a:r>
            <a:r>
              <a:rPr sz="1632" dirty="0">
                <a:latin typeface="Calibri"/>
                <a:cs typeface="Calibri"/>
              </a:rPr>
              <a:t>o</a:t>
            </a:r>
            <a:r>
              <a:rPr sz="1632" spc="36" dirty="0">
                <a:latin typeface="Calibri"/>
                <a:cs typeface="Calibri"/>
              </a:rPr>
              <a:t> </a:t>
            </a:r>
            <a:r>
              <a:rPr sz="1632" spc="-54" dirty="0">
                <a:latin typeface="Calibri"/>
                <a:cs typeface="Calibri"/>
              </a:rPr>
              <a:t>b</a:t>
            </a:r>
            <a:r>
              <a:rPr sz="1632" spc="-9" dirty="0">
                <a:latin typeface="Calibri"/>
                <a:cs typeface="Calibri"/>
              </a:rPr>
              <a:t>e</a:t>
            </a:r>
            <a:r>
              <a:rPr sz="1632" spc="-5" dirty="0">
                <a:latin typeface="Calibri"/>
                <a:cs typeface="Calibri"/>
              </a:rPr>
              <a:t> </a:t>
            </a:r>
            <a:r>
              <a:rPr sz="1632" spc="-45" dirty="0">
                <a:latin typeface="Calibri"/>
                <a:cs typeface="Calibri"/>
              </a:rPr>
              <a:t>qu</a:t>
            </a:r>
            <a:r>
              <a:rPr sz="1632" spc="32" dirty="0">
                <a:latin typeface="Calibri"/>
                <a:cs typeface="Calibri"/>
              </a:rPr>
              <a:t>a</a:t>
            </a:r>
            <a:r>
              <a:rPr sz="1632" spc="-14" dirty="0">
                <a:latin typeface="Calibri"/>
                <a:cs typeface="Calibri"/>
              </a:rPr>
              <a:t>li</a:t>
            </a:r>
            <a:r>
              <a:rPr sz="1632" spc="-45" dirty="0">
                <a:latin typeface="Calibri"/>
                <a:cs typeface="Calibri"/>
              </a:rPr>
              <a:t>f</a:t>
            </a:r>
            <a:r>
              <a:rPr sz="1632" spc="-14" dirty="0">
                <a:latin typeface="Calibri"/>
                <a:cs typeface="Calibri"/>
              </a:rPr>
              <a:t>i</a:t>
            </a:r>
            <a:r>
              <a:rPr sz="1632" spc="-9" dirty="0">
                <a:latin typeface="Calibri"/>
                <a:cs typeface="Calibri"/>
              </a:rPr>
              <a:t>e</a:t>
            </a:r>
            <a:r>
              <a:rPr sz="1632" spc="-45" dirty="0">
                <a:latin typeface="Calibri"/>
                <a:cs typeface="Calibri"/>
              </a:rPr>
              <a:t>d)</a:t>
            </a:r>
            <a:endParaRPr sz="1632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9878" y="2166212"/>
            <a:ext cx="2894064" cy="98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458" marR="4607" indent="-310942">
              <a:lnSpc>
                <a:spcPts val="1904"/>
              </a:lnSpc>
              <a:buFont typeface="Arial"/>
              <a:buChar char="•"/>
              <a:tabLst>
                <a:tab pos="322458" algn="l"/>
              </a:tabLst>
            </a:pPr>
            <a:r>
              <a:rPr sz="1632" spc="32" dirty="0">
                <a:latin typeface="Calibri"/>
                <a:cs typeface="Calibri"/>
              </a:rPr>
              <a:t>ca</a:t>
            </a:r>
            <a:r>
              <a:rPr sz="1632" dirty="0">
                <a:latin typeface="Calibri"/>
                <a:cs typeface="Calibri"/>
              </a:rPr>
              <a:t>n</a:t>
            </a:r>
            <a:r>
              <a:rPr sz="1632" spc="-50" dirty="0">
                <a:latin typeface="Calibri"/>
                <a:cs typeface="Calibri"/>
              </a:rPr>
              <a:t> </a:t>
            </a:r>
            <a:r>
              <a:rPr sz="1632" spc="-41" dirty="0">
                <a:latin typeface="Calibri"/>
                <a:cs typeface="Calibri"/>
              </a:rPr>
              <a:t>b</a:t>
            </a:r>
            <a:r>
              <a:rPr sz="1632" spc="-9" dirty="0">
                <a:latin typeface="Calibri"/>
                <a:cs typeface="Calibri"/>
              </a:rPr>
              <a:t>e</a:t>
            </a:r>
            <a:r>
              <a:rPr sz="1632" spc="-5" dirty="0">
                <a:latin typeface="Calibri"/>
                <a:cs typeface="Calibri"/>
              </a:rPr>
              <a:t> e</a:t>
            </a:r>
            <a:r>
              <a:rPr sz="1632" spc="-41" dirty="0">
                <a:latin typeface="Calibri"/>
                <a:cs typeface="Calibri"/>
              </a:rPr>
              <a:t>qu</a:t>
            </a:r>
            <a:r>
              <a:rPr sz="1632" spc="-14" dirty="0">
                <a:latin typeface="Calibri"/>
                <a:cs typeface="Calibri"/>
              </a:rPr>
              <a:t>i</a:t>
            </a:r>
            <a:r>
              <a:rPr sz="1632" spc="-41" dirty="0">
                <a:latin typeface="Calibri"/>
                <a:cs typeface="Calibri"/>
              </a:rPr>
              <a:t>pp</a:t>
            </a:r>
            <a:r>
              <a:rPr sz="1632" spc="-5" dirty="0">
                <a:latin typeface="Calibri"/>
                <a:cs typeface="Calibri"/>
              </a:rPr>
              <a:t>e</a:t>
            </a:r>
            <a:r>
              <a:rPr sz="1632" dirty="0">
                <a:latin typeface="Calibri"/>
                <a:cs typeface="Calibri"/>
              </a:rPr>
              <a:t>d </a:t>
            </a:r>
            <a:r>
              <a:rPr sz="1632" spc="-18" dirty="0" smtClean="0">
                <a:latin typeface="Calibri"/>
                <a:cs typeface="Calibri"/>
              </a:rPr>
              <a:t> </a:t>
            </a:r>
            <a:r>
              <a:rPr sz="1632" spc="-50" dirty="0">
                <a:latin typeface="Calibri"/>
                <a:cs typeface="Calibri"/>
              </a:rPr>
              <a:t>f</a:t>
            </a:r>
            <a:r>
              <a:rPr sz="1632" spc="-45" dirty="0">
                <a:latin typeface="Calibri"/>
                <a:cs typeface="Calibri"/>
              </a:rPr>
              <a:t>o</a:t>
            </a:r>
            <a:r>
              <a:rPr sz="1632" spc="-9" dirty="0">
                <a:latin typeface="Calibri"/>
                <a:cs typeface="Calibri"/>
              </a:rPr>
              <a:t>r</a:t>
            </a:r>
            <a:r>
              <a:rPr sz="1632" spc="-5" dirty="0">
                <a:latin typeface="Calibri"/>
                <a:cs typeface="Calibri"/>
              </a:rPr>
              <a:t> </a:t>
            </a:r>
            <a:r>
              <a:rPr lang="it-IT" sz="1632" spc="32" dirty="0" smtClean="0">
                <a:latin typeface="Calibri"/>
                <a:cs typeface="Calibri"/>
              </a:rPr>
              <a:t>shell assembly</a:t>
            </a:r>
            <a:endParaRPr sz="1632" dirty="0">
              <a:latin typeface="Calibri"/>
              <a:cs typeface="Calibri"/>
            </a:endParaRPr>
          </a:p>
          <a:p>
            <a:pPr>
              <a:spcBef>
                <a:spcPts val="9"/>
              </a:spcBef>
            </a:pPr>
            <a:endParaRPr sz="1632" dirty="0">
              <a:latin typeface="Times New Roman"/>
              <a:cs typeface="Times New Roman"/>
            </a:endParaRPr>
          </a:p>
          <a:p>
            <a:pPr marL="11516"/>
            <a:r>
              <a:rPr lang="it-IT" sz="1632" spc="-54" dirty="0" smtClean="0">
                <a:latin typeface="Calibri"/>
                <a:cs typeface="Calibri"/>
              </a:rPr>
              <a:t>Granite</a:t>
            </a:r>
            <a:r>
              <a:rPr sz="1632" spc="86" dirty="0" smtClean="0">
                <a:latin typeface="Calibri"/>
                <a:cs typeface="Calibri"/>
              </a:rPr>
              <a:t> </a:t>
            </a:r>
            <a:r>
              <a:rPr sz="1632" spc="-73" dirty="0">
                <a:latin typeface="Calibri"/>
                <a:cs typeface="Calibri"/>
              </a:rPr>
              <a:t>T</a:t>
            </a:r>
            <a:r>
              <a:rPr sz="1632" spc="32" dirty="0">
                <a:latin typeface="Calibri"/>
                <a:cs typeface="Calibri"/>
              </a:rPr>
              <a:t>a</a:t>
            </a:r>
            <a:r>
              <a:rPr sz="1632" spc="-45" dirty="0">
                <a:latin typeface="Calibri"/>
                <a:cs typeface="Calibri"/>
              </a:rPr>
              <a:t>b</a:t>
            </a:r>
            <a:r>
              <a:rPr sz="1632" spc="-14" dirty="0">
                <a:latin typeface="Calibri"/>
                <a:cs typeface="Calibri"/>
              </a:rPr>
              <a:t>l</a:t>
            </a:r>
            <a:r>
              <a:rPr sz="1632" spc="-9" dirty="0">
                <a:latin typeface="Calibri"/>
                <a:cs typeface="Calibri"/>
              </a:rPr>
              <a:t>e</a:t>
            </a:r>
            <a:r>
              <a:rPr sz="1632" spc="-5" dirty="0">
                <a:latin typeface="Calibri"/>
                <a:cs typeface="Calibri"/>
              </a:rPr>
              <a:t> </a:t>
            </a:r>
            <a:r>
              <a:rPr sz="1632" spc="-23" dirty="0" smtClean="0">
                <a:latin typeface="Calibri"/>
                <a:cs typeface="Calibri"/>
              </a:rPr>
              <a:t>2</a:t>
            </a:r>
            <a:endParaRPr sz="1632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5183" y="3193625"/>
            <a:ext cx="3403664" cy="12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tabLst>
                <a:tab pos="275817" algn="l"/>
              </a:tabLst>
            </a:pPr>
            <a:r>
              <a:rPr sz="1632" dirty="0">
                <a:solidFill>
                  <a:srgbClr val="850002"/>
                </a:solidFill>
                <a:latin typeface="Arial"/>
                <a:cs typeface="Arial"/>
              </a:rPr>
              <a:t>•	</a:t>
            </a:r>
            <a:r>
              <a:rPr sz="1632" spc="-14" dirty="0">
                <a:solidFill>
                  <a:srgbClr val="850002"/>
                </a:solidFill>
                <a:latin typeface="Calibri"/>
                <a:cs typeface="Calibri"/>
              </a:rPr>
              <a:t>4</a:t>
            </a:r>
            <a:r>
              <a:rPr sz="1632" spc="41" dirty="0">
                <a:solidFill>
                  <a:srgbClr val="850002"/>
                </a:solidFill>
                <a:latin typeface="Calibri"/>
                <a:cs typeface="Calibri"/>
              </a:rPr>
              <a:t>.</a:t>
            </a:r>
            <a:r>
              <a:rPr sz="1632" spc="-9" dirty="0">
                <a:solidFill>
                  <a:srgbClr val="850002"/>
                </a:solidFill>
                <a:latin typeface="Calibri"/>
                <a:cs typeface="Calibri"/>
              </a:rPr>
              <a:t>5</a:t>
            </a:r>
            <a:r>
              <a:rPr sz="1632" spc="-18" dirty="0">
                <a:solidFill>
                  <a:srgbClr val="850002"/>
                </a:solidFill>
                <a:latin typeface="Calibri"/>
                <a:cs typeface="Calibri"/>
              </a:rPr>
              <a:t> </a:t>
            </a:r>
            <a:r>
              <a:rPr sz="1632" dirty="0">
                <a:solidFill>
                  <a:srgbClr val="850002"/>
                </a:solidFill>
                <a:latin typeface="Calibri"/>
                <a:cs typeface="Calibri"/>
              </a:rPr>
              <a:t>x</a:t>
            </a:r>
            <a:r>
              <a:rPr sz="1632" spc="9" dirty="0">
                <a:solidFill>
                  <a:srgbClr val="850002"/>
                </a:solidFill>
                <a:latin typeface="Calibri"/>
                <a:cs typeface="Calibri"/>
              </a:rPr>
              <a:t> </a:t>
            </a:r>
            <a:r>
              <a:rPr sz="1632" spc="-14" dirty="0">
                <a:solidFill>
                  <a:srgbClr val="850002"/>
                </a:solidFill>
                <a:latin typeface="Calibri"/>
                <a:cs typeface="Calibri"/>
              </a:rPr>
              <a:t>2</a:t>
            </a:r>
            <a:r>
              <a:rPr sz="1632" spc="41" dirty="0">
                <a:solidFill>
                  <a:srgbClr val="850002"/>
                </a:solidFill>
                <a:latin typeface="Calibri"/>
                <a:cs typeface="Calibri"/>
              </a:rPr>
              <a:t>.</a:t>
            </a:r>
            <a:r>
              <a:rPr sz="1632" spc="-9" dirty="0">
                <a:solidFill>
                  <a:srgbClr val="850002"/>
                </a:solidFill>
                <a:latin typeface="Calibri"/>
                <a:cs typeface="Calibri"/>
              </a:rPr>
              <a:t>5</a:t>
            </a:r>
            <a:r>
              <a:rPr sz="1632" spc="-18" dirty="0">
                <a:solidFill>
                  <a:srgbClr val="850002"/>
                </a:solidFill>
                <a:latin typeface="Calibri"/>
                <a:cs typeface="Calibri"/>
              </a:rPr>
              <a:t> </a:t>
            </a:r>
            <a:r>
              <a:rPr sz="1632" spc="-50" dirty="0">
                <a:solidFill>
                  <a:srgbClr val="850002"/>
                </a:solidFill>
                <a:latin typeface="Calibri"/>
                <a:cs typeface="Calibri"/>
              </a:rPr>
              <a:t>m</a:t>
            </a:r>
            <a:r>
              <a:rPr sz="1632" spc="-14" baseline="23148" dirty="0">
                <a:solidFill>
                  <a:srgbClr val="850002"/>
                </a:solidFill>
                <a:latin typeface="Calibri"/>
                <a:cs typeface="Calibri"/>
              </a:rPr>
              <a:t>2</a:t>
            </a:r>
            <a:endParaRPr sz="1632" baseline="23148" dirty="0">
              <a:latin typeface="Calibri"/>
              <a:cs typeface="Calibri"/>
            </a:endParaRPr>
          </a:p>
          <a:p>
            <a:pPr marL="276393" marR="4607" indent="-264876">
              <a:lnSpc>
                <a:spcPts val="1904"/>
              </a:lnSpc>
              <a:spcBef>
                <a:spcPts val="145"/>
              </a:spcBef>
              <a:buFont typeface="Arial"/>
              <a:buChar char="•"/>
              <a:tabLst>
                <a:tab pos="276393" algn="l"/>
              </a:tabLst>
            </a:pPr>
            <a:r>
              <a:rPr sz="1632" spc="-14" dirty="0">
                <a:latin typeface="Calibri"/>
                <a:cs typeface="Calibri"/>
              </a:rPr>
              <a:t>l</a:t>
            </a:r>
            <a:r>
              <a:rPr sz="1632" spc="32" dirty="0">
                <a:latin typeface="Calibri"/>
                <a:cs typeface="Calibri"/>
              </a:rPr>
              <a:t>a</a:t>
            </a:r>
            <a:r>
              <a:rPr sz="1632" spc="-36" dirty="0">
                <a:latin typeface="Calibri"/>
                <a:cs typeface="Calibri"/>
              </a:rPr>
              <a:t>r</a:t>
            </a:r>
            <a:r>
              <a:rPr sz="1632" spc="-54" dirty="0">
                <a:latin typeface="Calibri"/>
                <a:cs typeface="Calibri"/>
              </a:rPr>
              <a:t>g</a:t>
            </a:r>
            <a:r>
              <a:rPr sz="1632" spc="-9" dirty="0">
                <a:latin typeface="Calibri"/>
                <a:cs typeface="Calibri"/>
              </a:rPr>
              <a:t>e</a:t>
            </a:r>
            <a:r>
              <a:rPr sz="1632" spc="-5" dirty="0">
                <a:latin typeface="Calibri"/>
                <a:cs typeface="Calibri"/>
              </a:rPr>
              <a:t> </a:t>
            </a:r>
            <a:r>
              <a:rPr sz="1632" spc="-9" dirty="0">
                <a:latin typeface="Calibri"/>
                <a:cs typeface="Calibri"/>
              </a:rPr>
              <a:t>e</a:t>
            </a:r>
            <a:r>
              <a:rPr sz="1632" spc="-45" dirty="0">
                <a:latin typeface="Calibri"/>
                <a:cs typeface="Calibri"/>
              </a:rPr>
              <a:t>nou</a:t>
            </a:r>
            <a:r>
              <a:rPr sz="1632" spc="-54" dirty="0">
                <a:latin typeface="Calibri"/>
                <a:cs typeface="Calibri"/>
              </a:rPr>
              <a:t>g</a:t>
            </a:r>
            <a:r>
              <a:rPr sz="1632" dirty="0">
                <a:latin typeface="Calibri"/>
                <a:cs typeface="Calibri"/>
              </a:rPr>
              <a:t>h </a:t>
            </a:r>
            <a:r>
              <a:rPr sz="1632" spc="-145" dirty="0">
                <a:latin typeface="Calibri"/>
                <a:cs typeface="Calibri"/>
              </a:rPr>
              <a:t> </a:t>
            </a:r>
            <a:r>
              <a:rPr sz="1632" spc="-14" dirty="0">
                <a:latin typeface="Calibri"/>
                <a:cs typeface="Calibri"/>
              </a:rPr>
              <a:t>t</a:t>
            </a:r>
            <a:r>
              <a:rPr sz="1632" dirty="0">
                <a:latin typeface="Calibri"/>
                <a:cs typeface="Calibri"/>
              </a:rPr>
              <a:t>o</a:t>
            </a:r>
            <a:r>
              <a:rPr sz="1632" spc="-54" dirty="0">
                <a:latin typeface="Calibri"/>
                <a:cs typeface="Calibri"/>
              </a:rPr>
              <a:t> </a:t>
            </a:r>
            <a:r>
              <a:rPr lang="it-IT" sz="1632" spc="-14" dirty="0" smtClean="0">
                <a:latin typeface="Calibri"/>
                <a:cs typeface="Calibri"/>
              </a:rPr>
              <a:t>load</a:t>
            </a:r>
            <a:r>
              <a:rPr sz="1632" spc="82" dirty="0" smtClean="0">
                <a:latin typeface="Calibri"/>
                <a:cs typeface="Calibri"/>
              </a:rPr>
              <a:t> </a:t>
            </a:r>
            <a:r>
              <a:rPr sz="1632" spc="-45" dirty="0">
                <a:latin typeface="Calibri"/>
                <a:cs typeface="Calibri"/>
              </a:rPr>
              <a:t>h</a:t>
            </a:r>
            <a:r>
              <a:rPr sz="1632" spc="32" dirty="0">
                <a:latin typeface="Calibri"/>
                <a:cs typeface="Calibri"/>
              </a:rPr>
              <a:t>a</a:t>
            </a:r>
            <a:r>
              <a:rPr sz="1632" spc="-14" dirty="0">
                <a:latin typeface="Calibri"/>
                <a:cs typeface="Calibri"/>
              </a:rPr>
              <a:t>l</a:t>
            </a:r>
            <a:r>
              <a:rPr sz="1632" spc="-50" dirty="0">
                <a:latin typeface="Calibri"/>
                <a:cs typeface="Calibri"/>
              </a:rPr>
              <a:t>f</a:t>
            </a:r>
            <a:r>
              <a:rPr sz="1632" dirty="0">
                <a:latin typeface="Calibri"/>
                <a:cs typeface="Calibri"/>
              </a:rPr>
              <a:t>-</a:t>
            </a:r>
            <a:r>
              <a:rPr sz="1632" spc="36" dirty="0">
                <a:latin typeface="Calibri"/>
                <a:cs typeface="Calibri"/>
              </a:rPr>
              <a:t> </a:t>
            </a:r>
            <a:r>
              <a:rPr sz="1632" spc="-27" dirty="0">
                <a:latin typeface="Calibri"/>
                <a:cs typeface="Calibri"/>
              </a:rPr>
              <a:t>r</a:t>
            </a:r>
            <a:r>
              <a:rPr sz="1632" spc="-14" dirty="0">
                <a:latin typeface="Calibri"/>
                <a:cs typeface="Calibri"/>
              </a:rPr>
              <a:t>i</a:t>
            </a:r>
            <a:r>
              <a:rPr sz="1632" spc="-45" dirty="0">
                <a:latin typeface="Calibri"/>
                <a:cs typeface="Calibri"/>
              </a:rPr>
              <a:t>n</a:t>
            </a:r>
            <a:r>
              <a:rPr sz="1632" spc="-54" dirty="0">
                <a:latin typeface="Calibri"/>
                <a:cs typeface="Calibri"/>
              </a:rPr>
              <a:t>g</a:t>
            </a:r>
            <a:r>
              <a:rPr sz="1632" dirty="0">
                <a:latin typeface="Calibri"/>
                <a:cs typeface="Calibri"/>
              </a:rPr>
              <a:t>s</a:t>
            </a:r>
            <a:r>
              <a:rPr sz="1632" spc="168" dirty="0">
                <a:latin typeface="Calibri"/>
                <a:cs typeface="Calibri"/>
              </a:rPr>
              <a:t> </a:t>
            </a:r>
            <a:r>
              <a:rPr sz="1632" spc="-14" dirty="0">
                <a:latin typeface="Calibri"/>
                <a:cs typeface="Calibri"/>
              </a:rPr>
              <a:t>i</a:t>
            </a:r>
            <a:r>
              <a:rPr sz="1632" spc="-45" dirty="0">
                <a:latin typeface="Calibri"/>
                <a:cs typeface="Calibri"/>
              </a:rPr>
              <a:t>n</a:t>
            </a:r>
            <a:r>
              <a:rPr sz="1632" spc="-14" dirty="0">
                <a:latin typeface="Calibri"/>
                <a:cs typeface="Calibri"/>
              </a:rPr>
              <a:t>t</a:t>
            </a:r>
            <a:r>
              <a:rPr sz="1632" dirty="0">
                <a:latin typeface="Calibri"/>
                <a:cs typeface="Calibri"/>
              </a:rPr>
              <a:t>o </a:t>
            </a:r>
            <a:r>
              <a:rPr sz="1632" spc="-45" dirty="0" smtClean="0">
                <a:latin typeface="Calibri"/>
                <a:cs typeface="Calibri"/>
              </a:rPr>
              <a:t>h</a:t>
            </a:r>
            <a:r>
              <a:rPr sz="1632" spc="32" dirty="0" smtClean="0">
                <a:latin typeface="Calibri"/>
                <a:cs typeface="Calibri"/>
              </a:rPr>
              <a:t>a</a:t>
            </a:r>
            <a:r>
              <a:rPr sz="1632" spc="-14" dirty="0" smtClean="0">
                <a:latin typeface="Calibri"/>
                <a:cs typeface="Calibri"/>
              </a:rPr>
              <a:t>l</a:t>
            </a:r>
            <a:r>
              <a:rPr sz="1632" dirty="0" smtClean="0">
                <a:latin typeface="Calibri"/>
                <a:cs typeface="Calibri"/>
              </a:rPr>
              <a:t>f</a:t>
            </a:r>
            <a:r>
              <a:rPr sz="1632" spc="36" dirty="0" smtClean="0">
                <a:latin typeface="Calibri"/>
                <a:cs typeface="Calibri"/>
              </a:rPr>
              <a:t> </a:t>
            </a:r>
            <a:r>
              <a:rPr sz="1632" spc="-5" dirty="0" smtClean="0">
                <a:latin typeface="Calibri"/>
                <a:cs typeface="Calibri"/>
              </a:rPr>
              <a:t>s</a:t>
            </a:r>
            <a:r>
              <a:rPr sz="1632" spc="-45" dirty="0" smtClean="0">
                <a:latin typeface="Calibri"/>
                <a:cs typeface="Calibri"/>
              </a:rPr>
              <a:t>h</a:t>
            </a:r>
            <a:r>
              <a:rPr sz="1632" spc="-9" dirty="0" smtClean="0">
                <a:latin typeface="Calibri"/>
                <a:cs typeface="Calibri"/>
              </a:rPr>
              <a:t>e</a:t>
            </a:r>
            <a:r>
              <a:rPr sz="1632" spc="-14" dirty="0" smtClean="0">
                <a:latin typeface="Calibri"/>
                <a:cs typeface="Calibri"/>
              </a:rPr>
              <a:t>l</a:t>
            </a:r>
            <a:r>
              <a:rPr sz="1632" dirty="0" smtClean="0">
                <a:latin typeface="Calibri"/>
                <a:cs typeface="Calibri"/>
              </a:rPr>
              <a:t>l</a:t>
            </a:r>
            <a:r>
              <a:rPr lang="it-IT" sz="1632" dirty="0">
                <a:latin typeface="Calibri"/>
                <a:cs typeface="Calibri"/>
              </a:rPr>
              <a:t>s</a:t>
            </a:r>
            <a:endParaRPr sz="1632" dirty="0">
              <a:latin typeface="Calibri"/>
              <a:cs typeface="Calibri"/>
            </a:endParaRPr>
          </a:p>
          <a:p>
            <a:pPr marL="276393" marR="4607" indent="-264876">
              <a:lnSpc>
                <a:spcPts val="1904"/>
              </a:lnSpc>
              <a:spcBef>
                <a:spcPts val="145"/>
              </a:spcBef>
              <a:buFont typeface="Arial"/>
              <a:buChar char="•"/>
              <a:tabLst>
                <a:tab pos="276393" algn="l"/>
              </a:tabLst>
            </a:pPr>
            <a:r>
              <a:rPr sz="1632" spc="-14" dirty="0">
                <a:latin typeface="Calibri"/>
                <a:cs typeface="Calibri"/>
              </a:rPr>
              <a:t>To be equipped  with supports for half-shell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847" y="1143000"/>
            <a:ext cx="5483400" cy="4648340"/>
          </a:xfrm>
          <a:prstGeom prst="rect">
            <a:avLst/>
          </a:prstGeom>
        </p:spPr>
      </p:pic>
      <p:sp>
        <p:nvSpPr>
          <p:cNvPr id="11" name="object 21"/>
          <p:cNvSpPr txBox="1"/>
          <p:nvPr/>
        </p:nvSpPr>
        <p:spPr>
          <a:xfrm>
            <a:off x="6615787" y="1175287"/>
            <a:ext cx="1457973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spc="36" dirty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sz="1632" spc="5" dirty="0">
                <a:solidFill>
                  <a:srgbClr val="7030A0"/>
                </a:solidFill>
                <a:latin typeface="Calibri"/>
                <a:cs typeface="Calibri"/>
              </a:rPr>
              <a:t>O</a:t>
            </a:r>
            <a:r>
              <a:rPr sz="1632" spc="-14" baseline="-13888" dirty="0">
                <a:solidFill>
                  <a:srgbClr val="7030A0"/>
                </a:solidFill>
                <a:latin typeface="Calibri"/>
                <a:cs typeface="Calibri"/>
              </a:rPr>
              <a:t>2</a:t>
            </a:r>
            <a:r>
              <a:rPr sz="1632" spc="162" baseline="-13888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32" spc="32" dirty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sz="1632" spc="-45" dirty="0">
                <a:solidFill>
                  <a:srgbClr val="7030A0"/>
                </a:solidFill>
                <a:latin typeface="Calibri"/>
                <a:cs typeface="Calibri"/>
              </a:rPr>
              <a:t>oo</a:t>
            </a:r>
            <a:r>
              <a:rPr sz="1632" spc="-14" dirty="0">
                <a:solidFill>
                  <a:srgbClr val="7030A0"/>
                </a:solidFill>
                <a:latin typeface="Calibri"/>
                <a:cs typeface="Calibri"/>
              </a:rPr>
              <a:t>li</a:t>
            </a:r>
            <a:r>
              <a:rPr sz="1632" spc="-41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1632" spc="-9" dirty="0">
                <a:solidFill>
                  <a:srgbClr val="7030A0"/>
                </a:solidFill>
                <a:latin typeface="Calibri"/>
                <a:cs typeface="Calibri"/>
              </a:rPr>
              <a:t>g</a:t>
            </a:r>
            <a:r>
              <a:rPr sz="1632" spc="3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32" spc="-45" dirty="0">
                <a:solidFill>
                  <a:srgbClr val="7030A0"/>
                </a:solidFill>
                <a:latin typeface="Calibri"/>
                <a:cs typeface="Calibri"/>
              </a:rPr>
              <a:t>p</a:t>
            </a:r>
            <a:r>
              <a:rPr sz="1632" spc="-14" dirty="0">
                <a:solidFill>
                  <a:srgbClr val="7030A0"/>
                </a:solidFill>
                <a:latin typeface="Calibri"/>
                <a:cs typeface="Calibri"/>
              </a:rPr>
              <a:t>l</a:t>
            </a:r>
            <a:r>
              <a:rPr sz="1632" spc="32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1632" spc="-45" dirty="0">
                <a:solidFill>
                  <a:srgbClr val="7030A0"/>
                </a:solidFill>
                <a:latin typeface="Calibri"/>
                <a:cs typeface="Calibri"/>
              </a:rPr>
              <a:t>nt</a:t>
            </a:r>
            <a:endParaRPr sz="1632">
              <a:latin typeface="Calibri"/>
              <a:cs typeface="Calibri"/>
            </a:endParaRPr>
          </a:p>
        </p:txBody>
      </p:sp>
      <p:sp>
        <p:nvSpPr>
          <p:cNvPr id="12" name="object 21"/>
          <p:cNvSpPr txBox="1"/>
          <p:nvPr/>
        </p:nvSpPr>
        <p:spPr>
          <a:xfrm>
            <a:off x="6781800" y="3819341"/>
            <a:ext cx="1457973" cy="251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632" spc="36" dirty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sz="1632" spc="5" dirty="0">
                <a:solidFill>
                  <a:srgbClr val="7030A0"/>
                </a:solidFill>
                <a:latin typeface="Calibri"/>
                <a:cs typeface="Calibri"/>
              </a:rPr>
              <a:t>O</a:t>
            </a:r>
            <a:r>
              <a:rPr sz="1632" spc="-14" baseline="-13888" dirty="0">
                <a:solidFill>
                  <a:srgbClr val="7030A0"/>
                </a:solidFill>
                <a:latin typeface="Calibri"/>
                <a:cs typeface="Calibri"/>
              </a:rPr>
              <a:t>2</a:t>
            </a:r>
            <a:r>
              <a:rPr sz="1632" spc="162" baseline="-13888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32" spc="32" dirty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sz="1632" spc="-45" dirty="0">
                <a:solidFill>
                  <a:srgbClr val="7030A0"/>
                </a:solidFill>
                <a:latin typeface="Calibri"/>
                <a:cs typeface="Calibri"/>
              </a:rPr>
              <a:t>oo</a:t>
            </a:r>
            <a:r>
              <a:rPr sz="1632" spc="-14" dirty="0">
                <a:solidFill>
                  <a:srgbClr val="7030A0"/>
                </a:solidFill>
                <a:latin typeface="Calibri"/>
                <a:cs typeface="Calibri"/>
              </a:rPr>
              <a:t>li</a:t>
            </a:r>
            <a:r>
              <a:rPr sz="1632" spc="-41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1632" spc="-9" dirty="0">
                <a:solidFill>
                  <a:srgbClr val="7030A0"/>
                </a:solidFill>
                <a:latin typeface="Calibri"/>
                <a:cs typeface="Calibri"/>
              </a:rPr>
              <a:t>g</a:t>
            </a:r>
            <a:r>
              <a:rPr sz="1632" spc="3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32" spc="-45" dirty="0">
                <a:solidFill>
                  <a:srgbClr val="7030A0"/>
                </a:solidFill>
                <a:latin typeface="Calibri"/>
                <a:cs typeface="Calibri"/>
              </a:rPr>
              <a:t>p</a:t>
            </a:r>
            <a:r>
              <a:rPr sz="1632" spc="-14" dirty="0">
                <a:solidFill>
                  <a:srgbClr val="7030A0"/>
                </a:solidFill>
                <a:latin typeface="Calibri"/>
                <a:cs typeface="Calibri"/>
              </a:rPr>
              <a:t>l</a:t>
            </a:r>
            <a:r>
              <a:rPr sz="1632" spc="32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1632" spc="-45" dirty="0">
                <a:solidFill>
                  <a:srgbClr val="7030A0"/>
                </a:solidFill>
                <a:latin typeface="Calibri"/>
                <a:cs typeface="Calibri"/>
              </a:rPr>
              <a:t>nt</a:t>
            </a:r>
            <a:endParaRPr sz="1632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346" y="287654"/>
            <a:ext cx="7055307" cy="430887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Half shell reception from UK?</a:t>
            </a:r>
            <a:endParaRPr lang="it-IT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smtClean="0"/>
              <a:t>05/04/2018</a:t>
            </a:r>
            <a:endParaRPr lang="it-IT" spc="-1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6689945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1813679"/>
            <a:ext cx="198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 Assume we receive the shells ALREADY dressed up.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IF NOT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Dress up can be done at LNF but tooling must be developed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3252"/>
            <a:ext cx="8229600" cy="529863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L1 Shell Getting Ready: Loading of the monolitic flange  </a:t>
            </a:r>
            <a:endParaRPr lang="it-IT" sz="28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smtClean="0"/>
              <a:t>05/04/2018</a:t>
            </a:r>
            <a:endParaRPr lang="it-IT" spc="-1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1" y="654495"/>
            <a:ext cx="7586401" cy="56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346" y="287654"/>
            <a:ext cx="7055307" cy="43088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Type I Service </a:t>
            </a:r>
            <a:r>
              <a:rPr lang="it-IT" b="1" dirty="0" smtClean="0"/>
              <a:t>Loading 1/2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spc="-10" smtClean="0"/>
              <a:t>05/04/2018</a:t>
            </a:r>
            <a:endParaRPr lang="it-IT" spc="-1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D. Orecchini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AC43-18F2-42FA-87A2-A64AE025DA8B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1" y="741942"/>
            <a:ext cx="7586402" cy="556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328</TotalTime>
  <Words>618</Words>
  <Application>Microsoft Office PowerPoint</Application>
  <PresentationFormat>On-screen Show (4:3)</PresentationFormat>
  <Paragraphs>163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Symbol</vt:lpstr>
      <vt:lpstr>Times New Roman</vt:lpstr>
      <vt:lpstr>Retrospect</vt:lpstr>
      <vt:lpstr>PowerPoint Presentation</vt:lpstr>
      <vt:lpstr>PowerPoint Presentation</vt:lpstr>
      <vt:lpstr>Management</vt:lpstr>
      <vt:lpstr>PIXEL ENDCAP WBS @ LNF</vt:lpstr>
      <vt:lpstr>LNF Activity Plan</vt:lpstr>
      <vt:lpstr>Assembly  area  at LNF</vt:lpstr>
      <vt:lpstr>Half shell reception from UK?</vt:lpstr>
      <vt:lpstr>L1 Shell Getting Ready: Loading of the monolitic flange  </vt:lpstr>
      <vt:lpstr>Type I Service Loading 1/2</vt:lpstr>
      <vt:lpstr>Type I Service Loading 2/2</vt:lpstr>
      <vt:lpstr>Half Ring Loading into Shell</vt:lpstr>
      <vt:lpstr>Test in the Climate Chamber @ - 55°C to 60 °C</vt:lpstr>
      <vt:lpstr>Half Cylinder Assembly @ LNF 1/3</vt:lpstr>
      <vt:lpstr>Half Cylinder Assembly @ LNF 2/3</vt:lpstr>
      <vt:lpstr>Half Cylinder Assembly @ LNF 3/3</vt:lpstr>
      <vt:lpstr>Handling in the clean room </vt:lpstr>
      <vt:lpstr>Transportation to CERN</vt:lpstr>
      <vt:lpstr>Integration @ CERN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Tomassini Sandro</dc:creator>
  <cp:lastModifiedBy>Tomassini Sandro</cp:lastModifiedBy>
  <cp:revision>24</cp:revision>
  <dcterms:created xsi:type="dcterms:W3CDTF">2018-04-05T06:10:19Z</dcterms:created>
  <dcterms:modified xsi:type="dcterms:W3CDTF">2018-04-05T12:15:38Z</dcterms:modified>
</cp:coreProperties>
</file>