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97" r:id="rId2"/>
    <p:sldId id="387" r:id="rId3"/>
    <p:sldId id="401" r:id="rId4"/>
    <p:sldId id="402" r:id="rId5"/>
    <p:sldId id="431" r:id="rId6"/>
    <p:sldId id="432" r:id="rId7"/>
    <p:sldId id="433" r:id="rId8"/>
    <p:sldId id="434" r:id="rId9"/>
    <p:sldId id="435" r:id="rId10"/>
    <p:sldId id="463" r:id="rId11"/>
    <p:sldId id="467" r:id="rId12"/>
    <p:sldId id="468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64" r:id="rId35"/>
    <p:sldId id="466" r:id="rId36"/>
    <p:sldId id="469" r:id="rId37"/>
    <p:sldId id="400" r:id="rId38"/>
    <p:sldId id="429" r:id="rId39"/>
    <p:sldId id="403" r:id="rId40"/>
    <p:sldId id="389" r:id="rId41"/>
    <p:sldId id="388" r:id="rId42"/>
    <p:sldId id="405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28" r:id="rId63"/>
    <p:sldId id="393" r:id="rId64"/>
    <p:sldId id="394" r:id="rId65"/>
    <p:sldId id="395" r:id="rId66"/>
    <p:sldId id="396" r:id="rId67"/>
    <p:sldId id="397" r:id="rId68"/>
    <p:sldId id="398" r:id="rId69"/>
    <p:sldId id="404" r:id="rId70"/>
    <p:sldId id="465" r:id="rId71"/>
    <p:sldId id="377" r:id="rId72"/>
    <p:sldId id="374" r:id="rId73"/>
    <p:sldId id="333" r:id="rId74"/>
    <p:sldId id="378" r:id="rId75"/>
    <p:sldId id="383" r:id="rId76"/>
    <p:sldId id="376" r:id="rId77"/>
    <p:sldId id="380" r:id="rId78"/>
    <p:sldId id="375" r:id="rId79"/>
    <p:sldId id="385" r:id="rId80"/>
    <p:sldId id="384" r:id="rId81"/>
    <p:sldId id="381" r:id="rId82"/>
    <p:sldId id="386" r:id="rId8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oelli\Desktop\2017-12-06-ITK%20ORIFICE%20DIMENSIONING\2017-12-04-MEASURED-ORIFICE-%20PRESSURE-DROP.XLS.od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oelli\Desktop\2017-12-06-ITK%20ORIFICE%20DIMENSIONING\2017-12-04-MEASURED-ORIFICE-%20PRESSURE-DROP.XLS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it-IT" sz="1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254 MICRON SWAGELOK </a:t>
            </a:r>
            <a:r>
              <a:rPr lang="it-IT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ORIFICE</a:t>
            </a:r>
            <a:endParaRPr lang="it-IT" sz="12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8137984891356881"/>
          <c:y val="4.414838529499894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51970619113064E-2"/>
          <c:y val="0.16170858921666803"/>
          <c:w val="0.62609882301910713"/>
          <c:h val="0.73607233778885905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7"/>
          </c:marker>
          <c:trendline>
            <c:spPr>
              <a:ln w="9528">
                <a:solidFill>
                  <a:srgbClr val="004586"/>
                </a:solidFill>
                <a:prstDash val="solid"/>
                <a:round/>
              </a:ln>
            </c:spPr>
            <c:trendlineType val="power"/>
            <c:dispRSqr val="0"/>
            <c:dispEq val="0"/>
          </c:trendline>
          <c:xVal>
            <c:numRef>
              <c:f>ORIFICE_PRESSURE_DROP_vs_FLOW!$M$24:$M$42</c:f>
              <c:numCache>
                <c:formatCode>General</c:formatCode>
                <c:ptCount val="19"/>
                <c:pt idx="0">
                  <c:v>0.35</c:v>
                </c:pt>
                <c:pt idx="1">
                  <c:v>0.45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0.86</c:v>
                </c:pt>
                <c:pt idx="10">
                  <c:v>0.85</c:v>
                </c:pt>
                <c:pt idx="11">
                  <c:v>0.84</c:v>
                </c:pt>
                <c:pt idx="12">
                  <c:v>0.84</c:v>
                </c:pt>
                <c:pt idx="13">
                  <c:v>0.8</c:v>
                </c:pt>
                <c:pt idx="14">
                  <c:v>0.79</c:v>
                </c:pt>
                <c:pt idx="15">
                  <c:v>0.74</c:v>
                </c:pt>
                <c:pt idx="16">
                  <c:v>0.72</c:v>
                </c:pt>
                <c:pt idx="17">
                  <c:v>0.63</c:v>
                </c:pt>
                <c:pt idx="18">
                  <c:v>0.56000000000000005</c:v>
                </c:pt>
              </c:numCache>
            </c:numRef>
          </c:xVal>
          <c:yVal>
            <c:numRef>
              <c:f>ORIFICE_PRESSURE_DROP_vs_FLOW!$N$24:$N$42</c:f>
              <c:numCache>
                <c:formatCode>General</c:formatCode>
                <c:ptCount val="19"/>
                <c:pt idx="0">
                  <c:v>1.33</c:v>
                </c:pt>
                <c:pt idx="1">
                  <c:v>1.61</c:v>
                </c:pt>
                <c:pt idx="2">
                  <c:v>3.8</c:v>
                </c:pt>
                <c:pt idx="3">
                  <c:v>3.61</c:v>
                </c:pt>
                <c:pt idx="4">
                  <c:v>3.74</c:v>
                </c:pt>
                <c:pt idx="5">
                  <c:v>3.67</c:v>
                </c:pt>
                <c:pt idx="6">
                  <c:v>3.742</c:v>
                </c:pt>
                <c:pt idx="9">
                  <c:v>2.5</c:v>
                </c:pt>
                <c:pt idx="10">
                  <c:v>2.37</c:v>
                </c:pt>
                <c:pt idx="11">
                  <c:v>2.4900000000000002</c:v>
                </c:pt>
                <c:pt idx="12">
                  <c:v>2.4700000000000002</c:v>
                </c:pt>
                <c:pt idx="13">
                  <c:v>2.41</c:v>
                </c:pt>
                <c:pt idx="14">
                  <c:v>2.36</c:v>
                </c:pt>
                <c:pt idx="15">
                  <c:v>2.23</c:v>
                </c:pt>
                <c:pt idx="16">
                  <c:v>2.4</c:v>
                </c:pt>
                <c:pt idx="17">
                  <c:v>1.88</c:v>
                </c:pt>
                <c:pt idx="18">
                  <c:v>1.68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AF-4DB3-B730-8E2EBFF2B9CB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diamond"/>
            <c:size val="7"/>
          </c:marker>
          <c:trendline>
            <c:spPr>
              <a:ln w="9528">
                <a:solidFill>
                  <a:srgbClr val="FF420E"/>
                </a:solidFill>
                <a:prstDash val="solid"/>
                <a:round/>
              </a:ln>
            </c:spPr>
            <c:trendlineType val="power"/>
            <c:dispRSqr val="0"/>
            <c:dispEq val="0"/>
          </c:trendline>
          <c:xVal>
            <c:numRef>
              <c:f>ORIFICE_PRESSURE_DROP_vs_FLOW!$M$24:$M$42</c:f>
              <c:numCache>
                <c:formatCode>General</c:formatCode>
                <c:ptCount val="19"/>
                <c:pt idx="0">
                  <c:v>0.35</c:v>
                </c:pt>
                <c:pt idx="1">
                  <c:v>0.45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0.86</c:v>
                </c:pt>
                <c:pt idx="10">
                  <c:v>0.85</c:v>
                </c:pt>
                <c:pt idx="11">
                  <c:v>0.84</c:v>
                </c:pt>
                <c:pt idx="12">
                  <c:v>0.84</c:v>
                </c:pt>
                <c:pt idx="13">
                  <c:v>0.8</c:v>
                </c:pt>
                <c:pt idx="14">
                  <c:v>0.79</c:v>
                </c:pt>
                <c:pt idx="15">
                  <c:v>0.74</c:v>
                </c:pt>
                <c:pt idx="16">
                  <c:v>0.72</c:v>
                </c:pt>
                <c:pt idx="17">
                  <c:v>0.63</c:v>
                </c:pt>
                <c:pt idx="18">
                  <c:v>0.56000000000000005</c:v>
                </c:pt>
              </c:numCache>
            </c:numRef>
          </c:xVal>
          <c:yVal>
            <c:numRef>
              <c:f>ORIFICE_PRESSURE_DROP_vs_FLOW!$O$24:$O$42</c:f>
              <c:numCache>
                <c:formatCode>General</c:formatCode>
                <c:ptCount val="19"/>
                <c:pt idx="0">
                  <c:v>2.54</c:v>
                </c:pt>
                <c:pt idx="1">
                  <c:v>2.88</c:v>
                </c:pt>
                <c:pt idx="2">
                  <c:v>6.21</c:v>
                </c:pt>
                <c:pt idx="3">
                  <c:v>5.79</c:v>
                </c:pt>
                <c:pt idx="4">
                  <c:v>5.97</c:v>
                </c:pt>
                <c:pt idx="5">
                  <c:v>6.05</c:v>
                </c:pt>
                <c:pt idx="6">
                  <c:v>6.15</c:v>
                </c:pt>
                <c:pt idx="9">
                  <c:v>3.61</c:v>
                </c:pt>
                <c:pt idx="10">
                  <c:v>3.69</c:v>
                </c:pt>
                <c:pt idx="11">
                  <c:v>3.58</c:v>
                </c:pt>
                <c:pt idx="12">
                  <c:v>3.61</c:v>
                </c:pt>
                <c:pt idx="13">
                  <c:v>3.51</c:v>
                </c:pt>
                <c:pt idx="14">
                  <c:v>3.58</c:v>
                </c:pt>
                <c:pt idx="15">
                  <c:v>3.33</c:v>
                </c:pt>
                <c:pt idx="16">
                  <c:v>3.39</c:v>
                </c:pt>
                <c:pt idx="17">
                  <c:v>2.96</c:v>
                </c:pt>
                <c:pt idx="18">
                  <c:v>2.67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AF-4DB3-B730-8E2EBFF2B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844288"/>
        <c:axId val="573843712"/>
      </c:scatterChart>
      <c:valAx>
        <c:axId val="573843712"/>
        <c:scaling>
          <c:orientation val="minMax"/>
        </c:scaling>
        <c:delete val="0"/>
        <c:axPos val="l"/>
        <c:majorGridlines>
          <c:spPr>
            <a:ln w="9528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8">
            <a:solidFill>
              <a:srgbClr val="B3B3B3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573844288"/>
        <c:crosses val="autoZero"/>
        <c:crossBetween val="midCat"/>
      </c:valAx>
      <c:valAx>
        <c:axId val="573844288"/>
        <c:scaling>
          <c:orientation val="minMax"/>
          <c:max val="1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>
            <a:solidFill>
              <a:srgbClr val="B3B3B3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573843712"/>
        <c:crosses val="autoZero"/>
        <c:crossBetween val="midCat"/>
      </c:valAx>
      <c:spPr>
        <a:noFill/>
        <a:ln w="9528">
          <a:solidFill>
            <a:srgbClr val="B3B3B3"/>
          </a:solidFill>
          <a:prstDash val="solid"/>
          <a:round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it-IT" sz="1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254 MICRON SWAGELOK </a:t>
            </a:r>
            <a:r>
              <a:rPr lang="it-IT" sz="1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ORIFICE</a:t>
            </a:r>
            <a:endParaRPr lang="it-IT" sz="12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510149836678007"/>
          <c:y val="3.4912051912012992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51970619113064E-2"/>
          <c:y val="0.16170858921666803"/>
          <c:w val="0.62609882301910713"/>
          <c:h val="0.73607233778885905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7"/>
          </c:marker>
          <c:trendline>
            <c:spPr>
              <a:ln w="9528">
                <a:solidFill>
                  <a:srgbClr val="004586"/>
                </a:solidFill>
                <a:prstDash val="solid"/>
                <a:round/>
              </a:ln>
            </c:spPr>
            <c:trendlineType val="power"/>
            <c:dispRSqr val="0"/>
            <c:dispEq val="0"/>
          </c:trendline>
          <c:xVal>
            <c:numRef>
              <c:f>ORIFICE_PRESSURE_DROP_vs_FLOW!$M$24:$M$42</c:f>
              <c:numCache>
                <c:formatCode>General</c:formatCode>
                <c:ptCount val="19"/>
                <c:pt idx="0">
                  <c:v>0.35</c:v>
                </c:pt>
                <c:pt idx="1">
                  <c:v>0.45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0.86</c:v>
                </c:pt>
                <c:pt idx="10">
                  <c:v>0.85</c:v>
                </c:pt>
                <c:pt idx="11">
                  <c:v>0.84</c:v>
                </c:pt>
                <c:pt idx="12">
                  <c:v>0.84</c:v>
                </c:pt>
                <c:pt idx="13">
                  <c:v>0.8</c:v>
                </c:pt>
                <c:pt idx="14">
                  <c:v>0.79</c:v>
                </c:pt>
                <c:pt idx="15">
                  <c:v>0.74</c:v>
                </c:pt>
                <c:pt idx="16">
                  <c:v>0.72</c:v>
                </c:pt>
                <c:pt idx="17">
                  <c:v>0.63</c:v>
                </c:pt>
                <c:pt idx="18">
                  <c:v>0.56000000000000005</c:v>
                </c:pt>
              </c:numCache>
            </c:numRef>
          </c:xVal>
          <c:yVal>
            <c:numRef>
              <c:f>ORIFICE_PRESSURE_DROP_vs_FLOW!$N$24:$N$42</c:f>
              <c:numCache>
                <c:formatCode>General</c:formatCode>
                <c:ptCount val="19"/>
                <c:pt idx="0">
                  <c:v>1.33</c:v>
                </c:pt>
                <c:pt idx="1">
                  <c:v>1.61</c:v>
                </c:pt>
                <c:pt idx="2">
                  <c:v>3.8</c:v>
                </c:pt>
                <c:pt idx="3">
                  <c:v>3.61</c:v>
                </c:pt>
                <c:pt idx="4">
                  <c:v>3.74</c:v>
                </c:pt>
                <c:pt idx="5">
                  <c:v>3.67</c:v>
                </c:pt>
                <c:pt idx="6">
                  <c:v>3.742</c:v>
                </c:pt>
                <c:pt idx="9">
                  <c:v>2.5</c:v>
                </c:pt>
                <c:pt idx="10">
                  <c:v>2.37</c:v>
                </c:pt>
                <c:pt idx="11">
                  <c:v>2.4900000000000002</c:v>
                </c:pt>
                <c:pt idx="12">
                  <c:v>2.4700000000000002</c:v>
                </c:pt>
                <c:pt idx="13">
                  <c:v>2.41</c:v>
                </c:pt>
                <c:pt idx="14">
                  <c:v>2.36</c:v>
                </c:pt>
                <c:pt idx="15">
                  <c:v>2.23</c:v>
                </c:pt>
                <c:pt idx="16">
                  <c:v>2.4</c:v>
                </c:pt>
                <c:pt idx="17">
                  <c:v>1.88</c:v>
                </c:pt>
                <c:pt idx="18">
                  <c:v>1.68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91-463D-8ED4-39D42C2A267A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diamond"/>
            <c:size val="7"/>
          </c:marker>
          <c:trendline>
            <c:spPr>
              <a:ln w="9528">
                <a:solidFill>
                  <a:srgbClr val="FF420E"/>
                </a:solidFill>
                <a:prstDash val="solid"/>
                <a:round/>
              </a:ln>
            </c:spPr>
            <c:trendlineType val="power"/>
            <c:dispRSqr val="0"/>
            <c:dispEq val="0"/>
          </c:trendline>
          <c:xVal>
            <c:numRef>
              <c:f>ORIFICE_PRESSURE_DROP_vs_FLOW!$M$24:$M$42</c:f>
              <c:numCache>
                <c:formatCode>General</c:formatCode>
                <c:ptCount val="19"/>
                <c:pt idx="0">
                  <c:v>0.35</c:v>
                </c:pt>
                <c:pt idx="1">
                  <c:v>0.45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0.86</c:v>
                </c:pt>
                <c:pt idx="10">
                  <c:v>0.85</c:v>
                </c:pt>
                <c:pt idx="11">
                  <c:v>0.84</c:v>
                </c:pt>
                <c:pt idx="12">
                  <c:v>0.84</c:v>
                </c:pt>
                <c:pt idx="13">
                  <c:v>0.8</c:v>
                </c:pt>
                <c:pt idx="14">
                  <c:v>0.79</c:v>
                </c:pt>
                <c:pt idx="15">
                  <c:v>0.74</c:v>
                </c:pt>
                <c:pt idx="16">
                  <c:v>0.72</c:v>
                </c:pt>
                <c:pt idx="17">
                  <c:v>0.63</c:v>
                </c:pt>
                <c:pt idx="18">
                  <c:v>0.56000000000000005</c:v>
                </c:pt>
              </c:numCache>
            </c:numRef>
          </c:xVal>
          <c:yVal>
            <c:numRef>
              <c:f>ORIFICE_PRESSURE_DROP_vs_FLOW!$O$24:$O$42</c:f>
              <c:numCache>
                <c:formatCode>General</c:formatCode>
                <c:ptCount val="19"/>
                <c:pt idx="0">
                  <c:v>2.54</c:v>
                </c:pt>
                <c:pt idx="1">
                  <c:v>2.88</c:v>
                </c:pt>
                <c:pt idx="2">
                  <c:v>6.21</c:v>
                </c:pt>
                <c:pt idx="3">
                  <c:v>5.79</c:v>
                </c:pt>
                <c:pt idx="4">
                  <c:v>5.97</c:v>
                </c:pt>
                <c:pt idx="5">
                  <c:v>6.05</c:v>
                </c:pt>
                <c:pt idx="6">
                  <c:v>6.15</c:v>
                </c:pt>
                <c:pt idx="9">
                  <c:v>3.61</c:v>
                </c:pt>
                <c:pt idx="10">
                  <c:v>3.69</c:v>
                </c:pt>
                <c:pt idx="11">
                  <c:v>3.58</c:v>
                </c:pt>
                <c:pt idx="12">
                  <c:v>3.61</c:v>
                </c:pt>
                <c:pt idx="13">
                  <c:v>3.51</c:v>
                </c:pt>
                <c:pt idx="14">
                  <c:v>3.58</c:v>
                </c:pt>
                <c:pt idx="15">
                  <c:v>3.33</c:v>
                </c:pt>
                <c:pt idx="16">
                  <c:v>3.39</c:v>
                </c:pt>
                <c:pt idx="17">
                  <c:v>2.96</c:v>
                </c:pt>
                <c:pt idx="18">
                  <c:v>2.67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91-463D-8ED4-39D42C2A2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846016"/>
        <c:axId val="573844864"/>
      </c:scatterChart>
      <c:valAx>
        <c:axId val="573844864"/>
        <c:scaling>
          <c:orientation val="minMax"/>
        </c:scaling>
        <c:delete val="0"/>
        <c:axPos val="l"/>
        <c:majorGridlines>
          <c:spPr>
            <a:ln w="9528">
              <a:solidFill>
                <a:srgbClr val="B3B3B3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8">
            <a:solidFill>
              <a:srgbClr val="B3B3B3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573846016"/>
        <c:crosses val="autoZero"/>
        <c:crossBetween val="midCat"/>
      </c:valAx>
      <c:valAx>
        <c:axId val="573846016"/>
        <c:scaling>
          <c:orientation val="minMax"/>
          <c:max val="1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>
            <a:solidFill>
              <a:srgbClr val="B3B3B3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573844864"/>
        <c:crosses val="autoZero"/>
        <c:crossBetween val="midCat"/>
      </c:valAx>
      <c:spPr>
        <a:noFill/>
        <a:ln w="9528">
          <a:solidFill>
            <a:srgbClr val="B3B3B3"/>
          </a:solidFill>
          <a:prstDash val="solid"/>
          <a:round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0.53705</cdr:x>
      <cdr:y>0.64117</cdr:y>
    </cdr:from>
    <cdr:to>
      <cdr:x>0.5721</cdr:x>
      <cdr:y>0.70146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259063" y="1763211"/>
          <a:ext cx="212699" cy="16579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0.67751</cdr:x>
      <cdr:y>0.49619</cdr:y>
    </cdr:from>
    <cdr:to>
      <cdr:x>0.71256</cdr:x>
      <cdr:y>0.55648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4111416" y="1364509"/>
          <a:ext cx="212699" cy="16579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0.36283</cdr:x>
      <cdr:y>0.78708</cdr:y>
    </cdr:from>
    <cdr:to>
      <cdr:x>0.39788</cdr:x>
      <cdr:y>0.84737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2201796" y="2164450"/>
          <a:ext cx="212699" cy="16579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0.53705</cdr:x>
      <cdr:y>0.64117</cdr:y>
    </cdr:from>
    <cdr:to>
      <cdr:x>0.5721</cdr:x>
      <cdr:y>0.70146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259063" y="1763211"/>
          <a:ext cx="212699" cy="16579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0.67751</cdr:x>
      <cdr:y>0.49619</cdr:y>
    </cdr:from>
    <cdr:to>
      <cdr:x>0.71256</cdr:x>
      <cdr:y>0.55648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4111416" y="1364509"/>
          <a:ext cx="212699" cy="16579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0.36283</cdr:x>
      <cdr:y>0.78708</cdr:y>
    </cdr:from>
    <cdr:to>
      <cdr:x>0.39788</cdr:x>
      <cdr:y>0.84737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2201796" y="2164450"/>
          <a:ext cx="212699" cy="16579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11AC0-AFE7-40FC-BCB2-EF8EC21EB0A2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C7272-86C1-421E-87BB-36C8BF2039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6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5B41-A9AA-4D43-8684-CE1094BB4CC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4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5B41-A9AA-4D43-8684-CE1094BB4CC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78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72BF-F488-4A70-B5C3-C50D7195E436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9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472BF-F488-4A70-B5C3-C50D7195E436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9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5B41-A9AA-4D43-8684-CE1094BB4CC5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3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10F-03BF-4C3F-8C58-FBEF3899AFA3}" type="datetime1">
              <a:rPr lang="it-IT" smtClean="0"/>
              <a:t>05/04/2018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4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8158-84BB-4758-A4E1-309C65C85237}" type="datetime1">
              <a:rPr lang="it-IT" smtClean="0"/>
              <a:t>05/04/2018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33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37BB-A8D1-4A34-B605-FBD46AF97374}" type="datetime1">
              <a:rPr lang="it-IT" smtClean="0"/>
              <a:t>05/04/2018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91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6C88-A78B-4036-B44B-51390E461B43}" type="datetime1">
              <a:rPr lang="it-IT" smtClean="0"/>
              <a:t>05/04/2018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21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ABFA-7C58-4BBC-8594-67BFF82B6E31}" type="datetime1">
              <a:rPr lang="it-IT" smtClean="0"/>
              <a:t>05/04/2018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86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E0E4-879B-40A3-921F-F9546A36BB97}" type="datetime1">
              <a:rPr lang="it-IT" smtClean="0"/>
              <a:t>05/04/2018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38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77B5-64C2-405A-86F2-89F9D9E4A0CE}" type="datetime1">
              <a:rPr lang="it-IT" smtClean="0"/>
              <a:t>05/04/2018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8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B4C-7C07-402D-9383-96E6FE7B8013}" type="datetime1">
              <a:rPr lang="it-IT" smtClean="0"/>
              <a:t>05/04/2018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52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C09-7EE4-42B5-8D31-276AB7BAB7E3}" type="datetime1">
              <a:rPr lang="it-IT" smtClean="0"/>
              <a:t>05/04/2018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1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447F-6764-4B71-B974-5D693DA90DB3}" type="datetime1">
              <a:rPr lang="it-IT" smtClean="0"/>
              <a:t>05/04/2018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51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E594-4777-4562-B738-9EF7899A4AFD}" type="datetime1">
              <a:rPr lang="it-IT" smtClean="0"/>
              <a:t>05/04/2018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9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54C8-71DF-4766-A400-8C9E0C76A99B}" type="datetime1">
              <a:rPr lang="it-IT" smtClean="0"/>
              <a:t>05/04/2018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1B86-5CC3-4277-ACD6-892BED0F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46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indico.cern.ch/event/70163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Atlas/PixelOuterEndca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Atlas/PixelOuterEndca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mailto:f.c.gannaway@qmul.ac.uk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8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mailto:f.c.gannaway@qmul.ac.uk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419769" y="1412776"/>
            <a:ext cx="6500347" cy="3627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 smtClean="0">
                <a:latin typeface="+mn-lt"/>
                <a:ea typeface="+mn-ea"/>
                <a:cs typeface="Times New Roman" panose="02020603050405020304" pitchFamily="18" charset="0"/>
              </a:rPr>
              <a:t>ATLAS ITK</a:t>
            </a:r>
          </a:p>
          <a:p>
            <a:r>
              <a:rPr lang="it-IT" sz="4800" b="1" dirty="0" smtClean="0">
                <a:latin typeface="+mn-lt"/>
                <a:ea typeface="+mn-ea"/>
                <a:cs typeface="Times New Roman" panose="02020603050405020304" pitchFamily="18" charset="0"/>
              </a:rPr>
              <a:t>PIXEL ENDCAP</a:t>
            </a:r>
          </a:p>
          <a:p>
            <a:r>
              <a:rPr lang="it-IT" sz="4800" b="1" dirty="0" smtClean="0">
                <a:latin typeface="+mn-lt"/>
                <a:ea typeface="+mn-ea"/>
                <a:cs typeface="Times New Roman" panose="02020603050405020304" pitchFamily="18" charset="0"/>
              </a:rPr>
              <a:t>COOLING SYSTEM</a:t>
            </a:r>
          </a:p>
          <a:p>
            <a:r>
              <a:rPr lang="it-IT" sz="4800" b="1" dirty="0" smtClean="0">
                <a:latin typeface="+mn-lt"/>
                <a:ea typeface="+mn-ea"/>
                <a:cs typeface="Times New Roman" panose="02020603050405020304" pitchFamily="18" charset="0"/>
              </a:rPr>
              <a:t>CONSTRUCTION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09172" y="5445224"/>
            <a:ext cx="4870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cs typeface="Times New Roman" panose="02020603050405020304" pitchFamily="18" charset="0"/>
              </a:rPr>
              <a:t>Simone </a:t>
            </a:r>
            <a:r>
              <a:rPr lang="it-IT" sz="2000" b="1" dirty="0" smtClean="0">
                <a:cs typeface="Times New Roman" panose="02020603050405020304" pitchFamily="18" charset="0"/>
              </a:rPr>
              <a:t>Coelli</a:t>
            </a:r>
          </a:p>
          <a:p>
            <a:pPr algn="ctr"/>
            <a:r>
              <a:rPr lang="it-IT" sz="2000" b="1" dirty="0" smtClean="0">
                <a:cs typeface="Times New Roman" panose="02020603050405020304" pitchFamily="18" charset="0"/>
              </a:rPr>
              <a:t>For the Milano Atlas Group</a:t>
            </a:r>
            <a:endParaRPr lang="it-IT" sz="2000" b="1" dirty="0"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cs typeface="Times New Roman" panose="02020603050405020304" pitchFamily="18" charset="0"/>
              </a:rPr>
              <a:t>I.N.F.N</a:t>
            </a:r>
            <a:r>
              <a:rPr lang="it-IT" sz="2000" b="1" dirty="0">
                <a:cs typeface="Times New Roman" panose="02020603050405020304" pitchFamily="18" charset="0"/>
              </a:rPr>
              <a:t>. MILANO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140127"/>
            <a:ext cx="637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UK-IT ITK INTEGRATION MEETING</a:t>
            </a:r>
          </a:p>
          <a:p>
            <a:pPr algn="ctr"/>
            <a:r>
              <a:rPr lang="en-US" sz="2000" b="1" dirty="0" smtClean="0"/>
              <a:t>LNF, 5 APRIL 2018</a:t>
            </a:r>
            <a:endParaRPr lang="en-US" sz="2000" b="1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1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3988"/>
            <a:ext cx="1298725" cy="9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9" y="1378287"/>
            <a:ext cx="5790476" cy="434285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05059" y="78365"/>
            <a:ext cx="768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THERMAL CONDUCTIVE PERFOMANCE</a:t>
            </a:r>
          </a:p>
          <a:p>
            <a:pPr algn="ctr"/>
            <a:r>
              <a:rPr lang="it-IT" sz="2400" b="1" dirty="0" smtClean="0"/>
              <a:t>OF THE MIDDLE HALF-RING</a:t>
            </a:r>
            <a:r>
              <a:rPr lang="it-IT" sz="2400" b="1" dirty="0" smtClean="0"/>
              <a:t> vs COOLING PIPE SIZE</a:t>
            </a:r>
            <a:endParaRPr lang="it-IT" sz="2400" b="1" dirty="0" smtClean="0"/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WITHOUT </a:t>
            </a:r>
            <a:r>
              <a:rPr lang="it-IT" sz="2400" b="1" dirty="0" smtClean="0">
                <a:solidFill>
                  <a:srgbClr val="C00000"/>
                </a:solidFill>
              </a:rPr>
              <a:t>POWER APPLIED TO THE </a:t>
            </a:r>
            <a:r>
              <a:rPr lang="it-IT" sz="2400" b="1" dirty="0" smtClean="0">
                <a:solidFill>
                  <a:srgbClr val="C00000"/>
                </a:solidFill>
              </a:rPr>
              <a:t>FLEXBUS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96558" y="5714832"/>
            <a:ext cx="3299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PIPE INNER DIAMETER (AND RELATED THICKNESS)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695657" y="3429108"/>
            <a:ext cx="202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SENSOR MAX TEMPERATURE</a:t>
            </a:r>
            <a:endParaRPr lang="it-IT" sz="12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BD33-D7CE-4E7C-8A35-4D8B44005EF0}" type="datetime1">
              <a:rPr lang="it-IT" smtClean="0"/>
              <a:t>05/04/2018</a:t>
            </a:fld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CDC-0E54-4799-BA7B-AB7E03BA898E}" type="slidenum">
              <a:rPr lang="it-IT" smtClean="0"/>
              <a:t>10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25791" y="2833703"/>
            <a:ext cx="699716" cy="553998"/>
          </a:xfrm>
          <a:prstGeom prst="rect">
            <a:avLst/>
          </a:prstGeom>
          <a:solidFill>
            <a:srgbClr val="FFFF99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ID   1.955</a:t>
            </a:r>
          </a:p>
          <a:p>
            <a:r>
              <a:rPr lang="it-IT" sz="1000" b="1" dirty="0" smtClean="0"/>
              <a:t>OD 2.275</a:t>
            </a:r>
          </a:p>
          <a:p>
            <a:r>
              <a:rPr lang="it-IT" sz="1000" b="1" dirty="0" smtClean="0"/>
              <a:t>WT 0,16</a:t>
            </a:r>
            <a:endParaRPr lang="it-IT" sz="1000" b="1" dirty="0"/>
          </a:p>
        </p:txBody>
      </p:sp>
      <p:cxnSp>
        <p:nvCxnSpPr>
          <p:cNvPr id="12" name="Connettore 2 11"/>
          <p:cNvCxnSpPr>
            <a:stCxn id="6" idx="2"/>
          </p:cNvCxnSpPr>
          <p:nvPr/>
        </p:nvCxnSpPr>
        <p:spPr>
          <a:xfrm flipH="1">
            <a:off x="1375648" y="3387701"/>
            <a:ext cx="1" cy="5859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535968" y="4594606"/>
            <a:ext cx="699716" cy="553998"/>
          </a:xfrm>
          <a:prstGeom prst="rect">
            <a:avLst/>
          </a:prstGeom>
          <a:solidFill>
            <a:srgbClr val="FFFF99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ID   2.025</a:t>
            </a:r>
          </a:p>
          <a:p>
            <a:r>
              <a:rPr lang="it-IT" sz="1000" b="1" dirty="0" smtClean="0"/>
              <a:t>OD 2.275</a:t>
            </a:r>
          </a:p>
          <a:p>
            <a:r>
              <a:rPr lang="it-IT" sz="1000" b="1" dirty="0" smtClean="0"/>
              <a:t>WT 0,125</a:t>
            </a:r>
            <a:endParaRPr lang="it-IT" sz="1000" b="1" dirty="0"/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1865864" y="4022066"/>
            <a:ext cx="19964" cy="5725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390185" y="2833703"/>
            <a:ext cx="699716" cy="553998"/>
          </a:xfrm>
          <a:prstGeom prst="rect">
            <a:avLst/>
          </a:prstGeom>
          <a:solidFill>
            <a:srgbClr val="FFFF99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ID   2.144</a:t>
            </a:r>
          </a:p>
          <a:p>
            <a:r>
              <a:rPr lang="it-IT" sz="1000" b="1" dirty="0" smtClean="0"/>
              <a:t>OD 2.50</a:t>
            </a:r>
          </a:p>
          <a:p>
            <a:r>
              <a:rPr lang="it-IT" sz="1000" b="1" dirty="0" smtClean="0"/>
              <a:t>WT 0,178</a:t>
            </a:r>
            <a:endParaRPr lang="it-IT" sz="1000" b="1" dirty="0"/>
          </a:p>
        </p:txBody>
      </p:sp>
      <p:cxnSp>
        <p:nvCxnSpPr>
          <p:cNvPr id="19" name="Connettore 2 18"/>
          <p:cNvCxnSpPr>
            <a:stCxn id="18" idx="2"/>
          </p:cNvCxnSpPr>
          <p:nvPr/>
        </p:nvCxnSpPr>
        <p:spPr>
          <a:xfrm flipH="1">
            <a:off x="2704333" y="3387701"/>
            <a:ext cx="35710" cy="757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564281" y="3174452"/>
            <a:ext cx="699716" cy="553998"/>
          </a:xfrm>
          <a:prstGeom prst="rect">
            <a:avLst/>
          </a:prstGeom>
          <a:solidFill>
            <a:srgbClr val="FFFF99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ID   2.60</a:t>
            </a:r>
          </a:p>
          <a:p>
            <a:r>
              <a:rPr lang="it-IT" sz="1000" b="1" dirty="0" smtClean="0"/>
              <a:t>OD 3.0</a:t>
            </a:r>
          </a:p>
          <a:p>
            <a:r>
              <a:rPr lang="it-IT" sz="1000" b="1" dirty="0" smtClean="0"/>
              <a:t>WT 0,20</a:t>
            </a:r>
            <a:endParaRPr lang="it-IT" sz="1000" b="1" dirty="0"/>
          </a:p>
        </p:txBody>
      </p:sp>
      <p:cxnSp>
        <p:nvCxnSpPr>
          <p:cNvPr id="22" name="Connettore 2 21"/>
          <p:cNvCxnSpPr>
            <a:stCxn id="21" idx="2"/>
          </p:cNvCxnSpPr>
          <p:nvPr/>
        </p:nvCxnSpPr>
        <p:spPr>
          <a:xfrm flipH="1">
            <a:off x="5904224" y="3728450"/>
            <a:ext cx="9915" cy="724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362" y="1368897"/>
            <a:ext cx="2640743" cy="2159544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2235684" y="4578511"/>
            <a:ext cx="164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ACTUAL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OD </a:t>
            </a:r>
            <a:r>
              <a:rPr lang="it-IT" b="1" dirty="0" smtClean="0">
                <a:solidFill>
                  <a:srgbClr val="FF0000"/>
                </a:solidFill>
              </a:rPr>
              <a:t>2.275  </a:t>
            </a:r>
            <a:r>
              <a:rPr lang="it-IT" b="1" dirty="0" smtClean="0">
                <a:solidFill>
                  <a:srgbClr val="FF0000"/>
                </a:solidFill>
              </a:rPr>
              <a:t>mm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328205" y="3387701"/>
            <a:ext cx="13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OD 2.5  </a:t>
            </a:r>
            <a:r>
              <a:rPr lang="it-IT" b="1" dirty="0" smtClean="0">
                <a:solidFill>
                  <a:srgbClr val="FF0000"/>
                </a:solidFill>
              </a:rPr>
              <a:t>mm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207896" y="3634464"/>
            <a:ext cx="165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Hypothetical</a:t>
            </a:r>
            <a:endParaRPr lang="it-IT" b="1" dirty="0" smtClean="0"/>
          </a:p>
          <a:p>
            <a:r>
              <a:rPr lang="it-IT" b="1" dirty="0" smtClean="0"/>
              <a:t>OD 3  </a:t>
            </a:r>
            <a:r>
              <a:rPr lang="it-IT" b="1" dirty="0" smtClean="0"/>
              <a:t>mm</a:t>
            </a:r>
            <a:endParaRPr lang="it-IT" b="1" dirty="0"/>
          </a:p>
        </p:txBody>
      </p:sp>
      <p:sp>
        <p:nvSpPr>
          <p:cNvPr id="26" name="Ovale 25"/>
          <p:cNvSpPr/>
          <p:nvPr/>
        </p:nvSpPr>
        <p:spPr>
          <a:xfrm>
            <a:off x="1747074" y="3848765"/>
            <a:ext cx="237582" cy="2496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812359" y="2137917"/>
            <a:ext cx="1328225" cy="1058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940133" y="2137917"/>
            <a:ext cx="165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OD </a:t>
            </a:r>
            <a:r>
              <a:rPr lang="it-IT" b="1" dirty="0">
                <a:solidFill>
                  <a:srgbClr val="FF0000"/>
                </a:solidFill>
              </a:rPr>
              <a:t>2.275  mm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15362" y="5096596"/>
            <a:ext cx="23924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FROM </a:t>
            </a:r>
            <a:r>
              <a:rPr lang="en-US" sz="1400" b="1" dirty="0" smtClean="0">
                <a:solidFill>
                  <a:srgbClr val="FF0000"/>
                </a:solidFill>
              </a:rPr>
              <a:t>New </a:t>
            </a:r>
            <a:r>
              <a:rPr lang="en-US" sz="1400" b="1" dirty="0">
                <a:solidFill>
                  <a:srgbClr val="FF0000"/>
                </a:solidFill>
              </a:rPr>
              <a:t>OD 2.275 mm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TO OD 2.5</a:t>
            </a:r>
          </a:p>
          <a:p>
            <a:r>
              <a:rPr lang="en-US" sz="1400" dirty="0"/>
              <a:t>MAX T DECREASES </a:t>
            </a:r>
            <a:r>
              <a:rPr lang="en-US" sz="1400" dirty="0" smtClean="0"/>
              <a:t>0.45°C</a:t>
            </a:r>
          </a:p>
          <a:p>
            <a:r>
              <a:rPr lang="it-IT" sz="1400" dirty="0"/>
              <a:t>CONDUCTIVE </a:t>
            </a:r>
            <a:r>
              <a:rPr lang="it-IT" sz="1400" dirty="0" err="1"/>
              <a:t>TFoM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FF0000"/>
                </a:solidFill>
              </a:rPr>
              <a:t>DECREASES  </a:t>
            </a:r>
            <a:r>
              <a:rPr lang="it-IT" sz="1400" dirty="0" smtClean="0">
                <a:solidFill>
                  <a:srgbClr val="FF0000"/>
                </a:solidFill>
              </a:rPr>
              <a:t>0.64 </a:t>
            </a:r>
            <a:r>
              <a:rPr lang="it-IT" sz="1400" dirty="0">
                <a:solidFill>
                  <a:srgbClr val="FF0000"/>
                </a:solidFill>
              </a:rPr>
              <a:t>°C </a:t>
            </a:r>
            <a:r>
              <a:rPr lang="it-IT" sz="1400" dirty="0" smtClean="0">
                <a:solidFill>
                  <a:srgbClr val="FF0000"/>
                </a:solidFill>
              </a:rPr>
              <a:t>cm</a:t>
            </a:r>
            <a:r>
              <a:rPr lang="it-IT" sz="1400" baseline="30000" dirty="0" smtClean="0">
                <a:solidFill>
                  <a:srgbClr val="FF0000"/>
                </a:solidFill>
              </a:rPr>
              <a:t>2</a:t>
            </a:r>
            <a:r>
              <a:rPr lang="it-IT" sz="1400" dirty="0" smtClean="0">
                <a:solidFill>
                  <a:srgbClr val="FF0000"/>
                </a:solidFill>
              </a:rPr>
              <a:t>/W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532240" y="3675052"/>
            <a:ext cx="23924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FROM </a:t>
            </a:r>
            <a:r>
              <a:rPr lang="en-US" sz="1400" b="1" dirty="0" smtClean="0">
                <a:solidFill>
                  <a:srgbClr val="FF0000"/>
                </a:solidFill>
              </a:rPr>
              <a:t>actual </a:t>
            </a:r>
            <a:r>
              <a:rPr lang="en-US" sz="1400" b="1" dirty="0">
                <a:solidFill>
                  <a:srgbClr val="FF0000"/>
                </a:solidFill>
              </a:rPr>
              <a:t>OD 2.275 mm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TO OD 2.5</a:t>
            </a:r>
          </a:p>
          <a:p>
            <a:r>
              <a:rPr lang="en-US" sz="1400" dirty="0"/>
              <a:t>MAX T DECREASES </a:t>
            </a:r>
            <a:r>
              <a:rPr lang="en-US" sz="1400" dirty="0" smtClean="0"/>
              <a:t>0.35°C</a:t>
            </a:r>
          </a:p>
          <a:p>
            <a:r>
              <a:rPr lang="it-IT" sz="1400" dirty="0"/>
              <a:t>CONDUCTIVE </a:t>
            </a:r>
            <a:r>
              <a:rPr lang="it-IT" sz="1400" dirty="0" err="1"/>
              <a:t>TFoM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FF0000"/>
                </a:solidFill>
              </a:rPr>
              <a:t>DECREASES  </a:t>
            </a:r>
            <a:r>
              <a:rPr lang="it-IT" sz="1400" dirty="0" smtClean="0">
                <a:solidFill>
                  <a:srgbClr val="FF0000"/>
                </a:solidFill>
              </a:rPr>
              <a:t>0.5 </a:t>
            </a:r>
            <a:r>
              <a:rPr lang="it-IT" sz="1400" dirty="0">
                <a:solidFill>
                  <a:srgbClr val="FF0000"/>
                </a:solidFill>
              </a:rPr>
              <a:t>°C </a:t>
            </a:r>
            <a:r>
              <a:rPr lang="it-IT" sz="1400" dirty="0" smtClean="0">
                <a:solidFill>
                  <a:srgbClr val="FF0000"/>
                </a:solidFill>
              </a:rPr>
              <a:t>cm</a:t>
            </a:r>
            <a:r>
              <a:rPr lang="it-IT" sz="1400" baseline="30000" dirty="0" smtClean="0">
                <a:solidFill>
                  <a:srgbClr val="FF0000"/>
                </a:solidFill>
              </a:rPr>
              <a:t>2</a:t>
            </a:r>
            <a:r>
              <a:rPr lang="it-IT" sz="1400" dirty="0" smtClean="0">
                <a:solidFill>
                  <a:srgbClr val="FF0000"/>
                </a:solidFill>
              </a:rPr>
              <a:t>/W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156607" y="3773128"/>
            <a:ext cx="1687201" cy="545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98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r>
              <a:rPr lang="it-IT" dirty="0" smtClean="0"/>
              <a:t>SIMONE COELLI - INFN MILANO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11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71600" y="47667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HIGH VACUUM BRAZING TECHNOLOGY</a:t>
            </a:r>
            <a:endParaRPr lang="it-IT" sz="2000" b="1" dirty="0"/>
          </a:p>
        </p:txBody>
      </p:sp>
      <p:pic>
        <p:nvPicPr>
          <p:cNvPr id="1027" name="Picture 3" descr="C:\Users\coelli\Desktop\ATLAS ENDCAP\cooling pipe\WP_20170623_09_57_4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29" y="1940975"/>
            <a:ext cx="3066497" cy="38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1940975"/>
            <a:ext cx="5472608" cy="390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12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572000" y="4941168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hlinkClick r:id="rId2"/>
              </a:rPr>
              <a:t>https://indico.cern.ch/event/701635</a:t>
            </a:r>
            <a:r>
              <a:rPr lang="it-IT" sz="1400" dirty="0" smtClean="0">
                <a:hlinkClick r:id="rId2"/>
              </a:rPr>
              <a:t>/</a:t>
            </a:r>
            <a:endParaRPr lang="it-IT" sz="1400" dirty="0" smtClean="0"/>
          </a:p>
          <a:p>
            <a:r>
              <a:rPr lang="en-US" sz="1400" b="1" dirty="0"/>
              <a:t>Cooling Pipe Manufacture</a:t>
            </a:r>
          </a:p>
          <a:p>
            <a:r>
              <a:rPr lang="en-US" sz="1400" dirty="0"/>
              <a:t>Friday 9 Feb 2018, 09:00 → 12:30 GMT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81406"/>
            <a:ext cx="4069940" cy="384940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27584" y="20488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TITANIUM ORBITAL WELDING (MICRO-TIG) TECHNOLOGY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529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07846" y="1998483"/>
            <a:ext cx="7478419" cy="2350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FEA STUDIES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EXTERNAL FLEXBUS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07821" y="5583478"/>
            <a:ext cx="4278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Simone Coelli, Mauro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Monti I.N.F.N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. MILANO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13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387"/>
            <a:ext cx="1425600" cy="10563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96442" y="286933"/>
            <a:ext cx="690349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/>
            </a:pPr>
            <a:r>
              <a:rPr dirty="0"/>
              <a:t>ATLAS Pixel Endcap </a:t>
            </a:r>
            <a:endParaRPr lang="it-IT" dirty="0" smtClean="0"/>
          </a:p>
          <a:p>
            <a:pPr algn="ctr">
              <a:defRPr sz="2000" b="1"/>
            </a:pPr>
            <a:endParaRPr lang="it-IT" dirty="0" smtClean="0"/>
          </a:p>
          <a:p>
            <a:pPr algn="ctr">
              <a:defRPr sz="2000" b="1"/>
            </a:pPr>
            <a:r>
              <a:rPr lang="en-US" dirty="0" smtClean="0"/>
              <a:t>Pixel </a:t>
            </a:r>
            <a:r>
              <a:rPr lang="en-US" dirty="0"/>
              <a:t>endcap mechanics phone meeting - bus tape design</a:t>
            </a:r>
            <a:endParaRPr dirty="0"/>
          </a:p>
          <a:p>
            <a:pPr algn="ctr">
              <a:defRPr sz="2000"/>
            </a:pPr>
            <a:r>
              <a:rPr lang="it-IT" dirty="0" smtClean="0"/>
              <a:t>20</a:t>
            </a:r>
            <a:r>
              <a:rPr dirty="0" smtClean="0"/>
              <a:t> </a:t>
            </a:r>
            <a:r>
              <a:rPr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6917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70866" y="27577"/>
            <a:ext cx="140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SUMMARY: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2667" y="762000"/>
            <a:ext cx="8221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THERMAL FEA OF THE </a:t>
            </a:r>
            <a:r>
              <a:rPr lang="it-IT" sz="3200" b="1" dirty="0" smtClean="0"/>
              <a:t>MIDDLE HALF-RING</a:t>
            </a:r>
            <a:r>
              <a:rPr lang="it-IT" b="1" dirty="0" smtClean="0"/>
              <a:t>:</a:t>
            </a:r>
          </a:p>
          <a:p>
            <a:endParaRPr lang="it-IT" b="1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«OPTION 0» BASELINE EMBEDDED FLEXBUS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«OPTION 1» EXTERNAL FLYING FLEXBUS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«OPTION 4» EXTERNAL FLEXBUS ON THE RING INNER SIDE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«OPTION 2» EXTERNAL FLEXBUS WORK IN PROGRESS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it-IT" b="1" dirty="0" smtClean="0"/>
          </a:p>
          <a:p>
            <a:pPr lvl="1"/>
            <a:endParaRPr lang="it-IT" b="1" dirty="0"/>
          </a:p>
          <a:p>
            <a:r>
              <a:rPr lang="it-IT" b="1" dirty="0" smtClean="0"/>
              <a:t>THE GOAL OF THE SIMULATIONS IS TO COMPARE </a:t>
            </a:r>
            <a:r>
              <a:rPr lang="it-IT" b="1" dirty="0"/>
              <a:t>THE </a:t>
            </a:r>
            <a:r>
              <a:rPr lang="it-IT" b="1" dirty="0" smtClean="0"/>
              <a:t>THERMAL PERFORMANCES OF THE DIFFERENT OPTIONS </a:t>
            </a:r>
            <a:r>
              <a:rPr lang="it-IT" b="1" dirty="0"/>
              <a:t>PROPOSED</a:t>
            </a:r>
          </a:p>
          <a:p>
            <a:endParaRPr lang="it-IT" b="1" dirty="0"/>
          </a:p>
          <a:p>
            <a:r>
              <a:rPr lang="it-IT" b="1" dirty="0" smtClean="0"/>
              <a:t>ONLY CONDUCTION IS TAKEN IN ACCOUNT</a:t>
            </a:r>
          </a:p>
          <a:p>
            <a:endParaRPr lang="it-IT" b="1" dirty="0"/>
          </a:p>
          <a:p>
            <a:r>
              <a:rPr lang="it-IT" b="1" dirty="0" smtClean="0"/>
              <a:t>THE CALCULATED TEMPERATURE FIELD IS RELATIVE TO THE INNER COOLING PIPE TEMPERATURE (THAT HAS BEEN SET TO 0 °C)</a:t>
            </a:r>
          </a:p>
          <a:p>
            <a:endParaRPr lang="it-IT" b="1" dirty="0"/>
          </a:p>
          <a:p>
            <a:r>
              <a:rPr lang="it-IT" b="1" dirty="0" smtClean="0"/>
              <a:t>(NOT REAL/ABSOLUTE TEMPERATURES!)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C41A-BA8E-4B69-9CED-BFEF5BDFF78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31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56607" y="344494"/>
            <a:ext cx="712202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MATERIAL DATABASE FOR FEA</a:t>
            </a:r>
          </a:p>
          <a:p>
            <a:pPr algn="ctr">
              <a:spcAft>
                <a:spcPts val="600"/>
              </a:spcAft>
            </a:pPr>
            <a:r>
              <a:rPr lang="it-IT" sz="1600" dirty="0" smtClean="0">
                <a:cs typeface="Times New Roman" panose="02020603050405020304" pitchFamily="18" charset="0"/>
              </a:rPr>
              <a:t>Excel file:  </a:t>
            </a:r>
            <a:r>
              <a:rPr lang="it-IT" sz="1600" b="1" dirty="0" smtClean="0">
                <a:cs typeface="Times New Roman" panose="02020603050405020304" pitchFamily="18" charset="0"/>
              </a:rPr>
              <a:t>ATLAS PIXEL ENDCAP MATERIAL DATABASE v.2.0.xls</a:t>
            </a:r>
          </a:p>
          <a:p>
            <a:pPr algn="ctr">
              <a:spcAft>
                <a:spcPts val="600"/>
              </a:spcAft>
            </a:pPr>
            <a:r>
              <a:rPr lang="it-IT" sz="1600" dirty="0" smtClean="0">
                <a:cs typeface="Times New Roman" panose="02020603050405020304" pitchFamily="18" charset="0"/>
              </a:rPr>
              <a:t>@ Twiki </a:t>
            </a:r>
            <a:r>
              <a:rPr lang="it-IT" sz="1600" dirty="0" smtClean="0"/>
              <a:t> </a:t>
            </a:r>
            <a:r>
              <a:rPr lang="it-IT" sz="1600" u="sng" dirty="0">
                <a:hlinkClick r:id="rId3"/>
              </a:rPr>
              <a:t>https://twiki.cern.ch/twiki/bin/viewauth/Atlas/PixelOuterEndcaps</a:t>
            </a:r>
            <a:endParaRPr lang="it-IT" sz="1600" dirty="0" smtClean="0">
              <a:cs typeface="Times New Roman" panose="02020603050405020304" pitchFamily="18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15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6" y="1868407"/>
            <a:ext cx="8702802" cy="3471863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560000" y="2073600"/>
            <a:ext cx="1490400" cy="318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>
            <a:off x="8173932" y="1490393"/>
            <a:ext cx="262536" cy="5832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08884" y="5478449"/>
            <a:ext cx="8205746" cy="907941"/>
          </a:xfrm>
          <a:prstGeom prst="rect">
            <a:avLst/>
          </a:prstGeom>
          <a:solidFill>
            <a:srgbClr val="FFFF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Flexbus thermal conductivity (source: </a:t>
            </a:r>
            <a:r>
              <a:rPr lang="en-US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QMUL </a:t>
            </a:r>
            <a:r>
              <a:rPr lang="en-US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THERMAL CONDUCTIVITY TABLE by Graham </a:t>
            </a:r>
            <a:r>
              <a:rPr lang="en-US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Beck)</a:t>
            </a:r>
            <a:r>
              <a:rPr lang="it-IT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it-IT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In plane (X,Y): 34 W/m K </a:t>
            </a:r>
          </a:p>
          <a:p>
            <a:r>
              <a:rPr lang="it-IT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Through the thickness</a:t>
            </a:r>
            <a:r>
              <a:rPr lang="it-IT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(Z): 0.2 W/m K.</a:t>
            </a:r>
            <a:endParaRPr lang="it-IT" sz="1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0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73501" y="1506125"/>
            <a:ext cx="5884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 smtClean="0"/>
              <a:t>«OPTION </a:t>
            </a:r>
            <a:r>
              <a:rPr lang="it-IT" sz="3600" b="1" dirty="0"/>
              <a:t>0» </a:t>
            </a:r>
            <a:endParaRPr lang="it-IT" sz="3600" b="1" dirty="0" smtClean="0"/>
          </a:p>
          <a:p>
            <a:pPr lvl="1" algn="ctr"/>
            <a:r>
              <a:rPr lang="it-IT" sz="3600" b="1" dirty="0" smtClean="0"/>
              <a:t>BASELINE </a:t>
            </a:r>
          </a:p>
          <a:p>
            <a:pPr lvl="1" algn="ctr"/>
            <a:r>
              <a:rPr lang="it-IT" sz="3600" b="1" dirty="0" smtClean="0"/>
              <a:t>EMBEDDED FLEXBUS</a:t>
            </a:r>
            <a:endParaRPr lang="it-IT" sz="36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C41A-BA8E-4B69-9CED-BFEF5BDFF78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53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637476" y="231963"/>
            <a:ext cx="63782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EMBEDDED </a:t>
            </a:r>
            <a:r>
              <a:rPr lang="it-IT" b="1" dirty="0">
                <a:cs typeface="Times New Roman" panose="02020603050405020304" pitchFamily="18" charset="0"/>
              </a:rPr>
              <a:t>FLEXBUS - MODEL </a:t>
            </a:r>
            <a:endParaRPr lang="it-IT" b="1" dirty="0" smtClean="0">
              <a:cs typeface="Times New Roman" panose="02020603050405020304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17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265599" y="870425"/>
            <a:ext cx="712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dirty="0" err="1" smtClean="0">
                <a:cs typeface="Times New Roman" panose="02020603050405020304" pitchFamily="18" charset="0"/>
              </a:rPr>
              <a:t>Step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>
                <a:cs typeface="Times New Roman" panose="02020603050405020304" pitchFamily="18" charset="0"/>
              </a:rPr>
              <a:t>file: </a:t>
            </a:r>
            <a:r>
              <a:rPr lang="it-IT" sz="1400" dirty="0" smtClean="0">
                <a:cs typeface="Times New Roman" panose="02020603050405020304" pitchFamily="18" charset="0"/>
              </a:rPr>
              <a:t>: </a:t>
            </a:r>
            <a:r>
              <a:rPr lang="it-IT" sz="1400" dirty="0" err="1" smtClean="0">
                <a:cs typeface="Times New Roman" panose="02020603050405020304" pitchFamily="18" charset="0"/>
              </a:rPr>
              <a:t>endcap-assy.stp</a:t>
            </a:r>
            <a:r>
              <a:rPr lang="it-IT" sz="1400" dirty="0" smtClean="0">
                <a:cs typeface="Times New Roman" panose="02020603050405020304" pitchFamily="18" charset="0"/>
              </a:rPr>
              <a:t>  =&gt;  NP49-04-18_ASM.stp (middle ring)</a:t>
            </a:r>
          </a:p>
          <a:p>
            <a:pPr algn="ctr">
              <a:spcAft>
                <a:spcPts val="600"/>
              </a:spcAft>
            </a:pPr>
            <a:r>
              <a:rPr lang="it-IT" sz="1400" dirty="0" err="1">
                <a:cs typeface="Times New Roman" panose="02020603050405020304" pitchFamily="18" charset="0"/>
              </a:rPr>
              <a:t>Endcap</a:t>
            </a:r>
            <a:r>
              <a:rPr lang="it-IT" sz="1400" dirty="0">
                <a:cs typeface="Times New Roman" panose="02020603050405020304" pitchFamily="18" charset="0"/>
              </a:rPr>
              <a:t> CAD </a:t>
            </a:r>
            <a:r>
              <a:rPr lang="it-IT" sz="1400" dirty="0" err="1">
                <a:cs typeface="Times New Roman" panose="02020603050405020304" pitchFamily="18" charset="0"/>
              </a:rPr>
              <a:t>files</a:t>
            </a:r>
            <a:r>
              <a:rPr lang="it-IT" sz="1400" dirty="0">
                <a:cs typeface="Times New Roman" panose="02020603050405020304" pitchFamily="18" charset="0"/>
              </a:rPr>
              <a:t> (</a:t>
            </a:r>
            <a:r>
              <a:rPr lang="it-IT" sz="1400" dirty="0" err="1">
                <a:cs typeface="Times New Roman" panose="02020603050405020304" pitchFamily="18" charset="0"/>
              </a:rPr>
              <a:t>P.Sutcliffe</a:t>
            </a:r>
            <a:r>
              <a:rPr lang="it-IT" sz="1400" dirty="0" smtClean="0">
                <a:cs typeface="Times New Roman" panose="02020603050405020304" pitchFamily="18" charset="0"/>
              </a:rPr>
              <a:t>, 31-Oct-2017)</a:t>
            </a:r>
          </a:p>
          <a:p>
            <a:pPr algn="ctr">
              <a:spcAft>
                <a:spcPts val="600"/>
              </a:spcAft>
            </a:pPr>
            <a:r>
              <a:rPr lang="it-IT" sz="1400" dirty="0" smtClean="0">
                <a:cs typeface="Times New Roman" panose="02020603050405020304" pitchFamily="18" charset="0"/>
              </a:rPr>
              <a:t>@ </a:t>
            </a:r>
            <a:r>
              <a:rPr lang="it-IT" sz="1400" dirty="0" err="1" smtClean="0">
                <a:cs typeface="Times New Roman" panose="02020603050405020304" pitchFamily="18" charset="0"/>
              </a:rPr>
              <a:t>Twiki</a:t>
            </a:r>
            <a:r>
              <a:rPr lang="it-IT" sz="1400" dirty="0" smtClean="0"/>
              <a:t> </a:t>
            </a:r>
            <a:r>
              <a:rPr lang="it-IT" sz="1400" u="sng" dirty="0" smtClean="0">
                <a:hlinkClick r:id="rId3"/>
              </a:rPr>
              <a:t>https://twiki.cern.ch/twiki/bin/viewauth/Atlas/PixelOuterEndcaps</a:t>
            </a:r>
            <a:endParaRPr lang="it-IT" sz="1400" dirty="0" smtClean="0">
              <a:cs typeface="Times New Roman" panose="02020603050405020304" pitchFamily="18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07" y="2161439"/>
            <a:ext cx="6859143" cy="3892677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3972106" y="3309075"/>
            <a:ext cx="1363806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cs typeface="Times New Roman" panose="02020603050405020304" pitchFamily="18" charset="0"/>
              </a:rPr>
              <a:t>Simulation</a:t>
            </a:r>
            <a:r>
              <a:rPr lang="it-IT" sz="1400" dirty="0" smtClean="0">
                <a:cs typeface="Times New Roman" panose="02020603050405020304" pitchFamily="18" charset="0"/>
              </a:rPr>
              <a:t>:                     45° </a:t>
            </a:r>
            <a:r>
              <a:rPr lang="it-IT" sz="1400" dirty="0" err="1" smtClean="0">
                <a:cs typeface="Times New Roman" panose="02020603050405020304" pitchFamily="18" charset="0"/>
              </a:rPr>
              <a:t>sector</a:t>
            </a:r>
            <a:endParaRPr lang="it-IT" sz="1400" dirty="0" smtClean="0">
              <a:cs typeface="Times New Roman" panose="02020603050405020304" pitchFamily="18" charset="0"/>
            </a:endParaRPr>
          </a:p>
          <a:p>
            <a:pPr algn="ctr"/>
            <a:r>
              <a:rPr lang="it-IT" sz="1400" dirty="0" smtClean="0">
                <a:cs typeface="Times New Roman" panose="02020603050405020304" pitchFamily="18" charset="0"/>
              </a:rPr>
              <a:t>of the </a:t>
            </a:r>
            <a:r>
              <a:rPr lang="it-IT" sz="1400" dirty="0" err="1" smtClean="0">
                <a:cs typeface="Times New Roman" panose="02020603050405020304" pitchFamily="18" charset="0"/>
              </a:rPr>
              <a:t>half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>
                <a:cs typeface="Times New Roman" panose="02020603050405020304" pitchFamily="18" charset="0"/>
              </a:rPr>
              <a:t>ring</a:t>
            </a:r>
          </a:p>
        </p:txBody>
      </p:sp>
    </p:spTree>
    <p:extLst>
      <p:ext uri="{BB962C8B-B14F-4D97-AF65-F5344CB8AC3E}">
        <p14:creationId xmlns:p14="http://schemas.microsoft.com/office/powerpoint/2010/main" val="425537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" y="1338123"/>
            <a:ext cx="2900172" cy="326898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364964" y="150116"/>
            <a:ext cx="678379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EMBEDDED FLEXBUS</a:t>
            </a:r>
            <a:endParaRPr lang="it-IT" b="1" dirty="0"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LOADS and </a:t>
            </a:r>
            <a:r>
              <a:rPr lang="it-IT" b="1" dirty="0">
                <a:cs typeface="Times New Roman" panose="02020603050405020304" pitchFamily="18" charset="0"/>
              </a:rPr>
              <a:t>BOUNDARY CONDITIONS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18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4860" y="4619560"/>
            <a:ext cx="2858897" cy="58477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cs typeface="Times New Roman" panose="02020603050405020304" pitchFamily="18" charset="0"/>
              </a:rPr>
              <a:t>Heat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Flux</a:t>
            </a:r>
            <a:r>
              <a:rPr lang="it-IT" sz="1600" dirty="0">
                <a:cs typeface="Times New Roman" panose="02020603050405020304" pitchFamily="18" charset="0"/>
              </a:rPr>
              <a:t> over FEI4</a:t>
            </a:r>
            <a:r>
              <a:rPr lang="it-IT" sz="1600" dirty="0" smtClean="0"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>
                <a:cs typeface="Times New Roman" panose="02020603050405020304" pitchFamily="18" charset="0"/>
              </a:rPr>
              <a:t>0.7 </a:t>
            </a:r>
            <a:r>
              <a:rPr lang="it-IT" sz="1600" dirty="0" smtClean="0">
                <a:cs typeface="Times New Roman" panose="02020603050405020304" pitchFamily="18" charset="0"/>
              </a:rPr>
              <a:t>W/cm</a:t>
            </a:r>
            <a:r>
              <a:rPr lang="it-IT" sz="1600" baseline="30000" dirty="0" smtClean="0">
                <a:cs typeface="Times New Roman" panose="02020603050405020304" pitchFamily="18" charset="0"/>
              </a:rPr>
              <a:t>2</a:t>
            </a:r>
            <a:endParaRPr lang="it-IT" sz="1600" dirty="0"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37289" y="4619560"/>
            <a:ext cx="2925318" cy="1815882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cs typeface="Times New Roman" panose="02020603050405020304" pitchFamily="18" charset="0"/>
              </a:rPr>
              <a:t>Temperature </a:t>
            </a:r>
            <a:endParaRPr lang="it-IT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it-IT" sz="1600" dirty="0" err="1" smtClean="0">
                <a:cs typeface="Times New Roman" panose="02020603050405020304" pitchFamily="18" charset="0"/>
              </a:rPr>
              <a:t>inner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wall</a:t>
            </a:r>
            <a:r>
              <a:rPr lang="it-IT" sz="1600" dirty="0">
                <a:cs typeface="Times New Roman" panose="02020603050405020304" pitchFamily="18" charset="0"/>
              </a:rPr>
              <a:t> pipe: 0°C</a:t>
            </a:r>
          </a:p>
          <a:p>
            <a:r>
              <a:rPr lang="it-IT" sz="1600" dirty="0" smtClean="0">
                <a:cs typeface="Times New Roman" panose="02020603050405020304" pitchFamily="18" charset="0"/>
              </a:rPr>
              <a:t>Ring </a:t>
            </a:r>
            <a:r>
              <a:rPr lang="it-IT" sz="1600" dirty="0" err="1" smtClean="0">
                <a:cs typeface="Times New Roman" panose="02020603050405020304" pitchFamily="18" charset="0"/>
              </a:rPr>
              <a:t>supposed</a:t>
            </a:r>
            <a:r>
              <a:rPr lang="it-IT" sz="1600" dirty="0" smtClean="0">
                <a:cs typeface="Times New Roman" panose="02020603050405020304" pitchFamily="18" charset="0"/>
              </a:rPr>
              <a:t> to be </a:t>
            </a:r>
            <a:r>
              <a:rPr lang="it-IT" sz="1600" dirty="0" err="1">
                <a:cs typeface="Times New Roman" panose="02020603050405020304" pitchFamily="18" charset="0"/>
              </a:rPr>
              <a:t>a</a:t>
            </a:r>
            <a:r>
              <a:rPr lang="it-IT" sz="1600" dirty="0" err="1" smtClean="0">
                <a:cs typeface="Times New Roman" panose="02020603050405020304" pitchFamily="18" charset="0"/>
              </a:rPr>
              <a:t>diabatic</a:t>
            </a:r>
            <a:r>
              <a:rPr lang="it-IT" sz="1600" dirty="0" smtClean="0">
                <a:cs typeface="Times New Roman" panose="02020603050405020304" pitchFamily="18" charset="0"/>
              </a:rPr>
              <a:t> :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No </a:t>
            </a:r>
            <a:r>
              <a:rPr lang="it-IT" sz="1600" dirty="0" err="1" smtClean="0">
                <a:cs typeface="Times New Roman" panose="02020603050405020304" pitchFamily="18" charset="0"/>
              </a:rPr>
              <a:t>convection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No </a:t>
            </a:r>
            <a:r>
              <a:rPr lang="it-IT" sz="1600" dirty="0" err="1" smtClean="0">
                <a:cs typeface="Times New Roman" panose="02020603050405020304" pitchFamily="18" charset="0"/>
              </a:rPr>
              <a:t>radiation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ONLY THERMAL CONDUCTION</a:t>
            </a:r>
            <a:endParaRPr lang="it-IT" sz="1600" dirty="0"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289" y="1338122"/>
            <a:ext cx="2925318" cy="322707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018" y="1338123"/>
            <a:ext cx="2987516" cy="324897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083877" y="4619560"/>
            <a:ext cx="2967099" cy="150810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Flexbus </a:t>
            </a:r>
            <a:r>
              <a:rPr lang="it-IT" sz="1600" dirty="0" err="1" smtClean="0">
                <a:cs typeface="Times New Roman" panose="02020603050405020304" pitchFamily="18" charset="0"/>
              </a:rPr>
              <a:t>internal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heat</a:t>
            </a:r>
            <a:r>
              <a:rPr lang="it-IT" sz="1600" dirty="0" smtClean="0">
                <a:cs typeface="Times New Roman" panose="02020603050405020304" pitchFamily="18" charset="0"/>
              </a:rPr>
              <a:t> generation: 10% of the </a:t>
            </a:r>
            <a:r>
              <a:rPr lang="it-IT" sz="1600" dirty="0" err="1" smtClean="0">
                <a:cs typeface="Times New Roman" panose="02020603050405020304" pitchFamily="18" charset="0"/>
              </a:rPr>
              <a:t>total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power</a:t>
            </a:r>
            <a:r>
              <a:rPr lang="it-IT" sz="1600" dirty="0" smtClean="0">
                <a:cs typeface="Times New Roman" panose="02020603050405020304" pitchFamily="18" charset="0"/>
              </a:rPr>
              <a:t>    </a:t>
            </a:r>
            <a:r>
              <a:rPr lang="it-IT" sz="1600" dirty="0" err="1" smtClean="0">
                <a:cs typeface="Times New Roman" panose="02020603050405020304" pitchFamily="18" charset="0"/>
              </a:rPr>
              <a:t>calculated</a:t>
            </a:r>
            <a:r>
              <a:rPr lang="it-IT" sz="1600" dirty="0" smtClean="0">
                <a:cs typeface="Times New Roman" panose="02020603050405020304" pitchFamily="18" charset="0"/>
              </a:rPr>
              <a:t> for the 45° </a:t>
            </a:r>
            <a:r>
              <a:rPr lang="it-IT" sz="1600" dirty="0" err="1" smtClean="0">
                <a:cs typeface="Times New Roman" panose="02020603050405020304" pitchFamily="18" charset="0"/>
              </a:rPr>
              <a:t>sector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baseline="30000" dirty="0">
                <a:cs typeface="Times New Roman" panose="02020603050405020304" pitchFamily="18" charset="0"/>
              </a:rPr>
              <a:t>(1</a:t>
            </a:r>
            <a:r>
              <a:rPr lang="it-IT" sz="1600" baseline="30000" dirty="0" smtClean="0"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600" dirty="0" smtClean="0">
                <a:cs typeface="Times New Roman" panose="02020603050405020304" pitchFamily="18" charset="0"/>
              </a:rPr>
              <a:t>6.384 </a:t>
            </a:r>
            <a:r>
              <a:rPr lang="en-US" sz="1600" dirty="0">
                <a:cs typeface="Times New Roman" panose="02020603050405020304" pitchFamily="18" charset="0"/>
              </a:rPr>
              <a:t>W</a:t>
            </a:r>
          </a:p>
          <a:p>
            <a:pPr algn="ctr"/>
            <a:endParaRPr lang="it-IT" sz="1600" dirty="0" smtClean="0">
              <a:cs typeface="Times New Roman" panose="02020603050405020304" pitchFamily="18" charset="0"/>
            </a:endParaRPr>
          </a:p>
          <a:p>
            <a:r>
              <a:rPr lang="it-IT" sz="1600" baseline="30000" dirty="0">
                <a:cs typeface="Times New Roman" panose="02020603050405020304" pitchFamily="18" charset="0"/>
              </a:rPr>
              <a:t>(1</a:t>
            </a:r>
            <a:r>
              <a:rPr lang="it-IT" sz="1600" baseline="30000" dirty="0" smtClean="0">
                <a:cs typeface="Times New Roman" panose="02020603050405020304" pitchFamily="18" charset="0"/>
              </a:rPr>
              <a:t>) </a:t>
            </a:r>
            <a:r>
              <a:rPr lang="it-IT" sz="1200" dirty="0" err="1" smtClean="0">
                <a:cs typeface="Times New Roman" panose="02020603050405020304" pitchFamily="18" charset="0"/>
              </a:rPr>
              <a:t>See</a:t>
            </a:r>
            <a:r>
              <a:rPr lang="it-IT" sz="1200" dirty="0" smtClean="0">
                <a:cs typeface="Times New Roman" panose="02020603050405020304" pitchFamily="18" charset="0"/>
              </a:rPr>
              <a:t> backup slide 1 for </a:t>
            </a:r>
            <a:r>
              <a:rPr lang="it-IT" sz="1200" dirty="0" err="1" smtClean="0">
                <a:cs typeface="Times New Roman" panose="02020603050405020304" pitchFamily="18" charset="0"/>
              </a:rPr>
              <a:t>detail</a:t>
            </a:r>
            <a:endParaRPr lang="it-IT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6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" y="1234145"/>
            <a:ext cx="1829075" cy="24174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089" y="1223645"/>
            <a:ext cx="2663190" cy="5497830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19</a:t>
            </a:fld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 rot="420695">
            <a:off x="2756715" y="3672687"/>
            <a:ext cx="394533" cy="79804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 rot="408014">
            <a:off x="804588" y="1391119"/>
            <a:ext cx="894470" cy="181119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22445" y="3901746"/>
            <a:ext cx="167934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Contact area #1</a:t>
            </a:r>
            <a:endParaRPr lang="it-IT" dirty="0"/>
          </a:p>
        </p:txBody>
      </p:sp>
      <p:cxnSp>
        <p:nvCxnSpPr>
          <p:cNvPr id="8" name="Connettore 2 7"/>
          <p:cNvCxnSpPr>
            <a:stCxn id="5" idx="3"/>
            <a:endCxn id="3" idx="1"/>
          </p:cNvCxnSpPr>
          <p:nvPr/>
        </p:nvCxnSpPr>
        <p:spPr>
          <a:xfrm flipV="1">
            <a:off x="2101793" y="4047631"/>
            <a:ext cx="656397" cy="3878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4681965" y="1330739"/>
            <a:ext cx="143731" cy="5812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5" y="1223645"/>
            <a:ext cx="2428875" cy="553212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417" y="1215029"/>
            <a:ext cx="1850708" cy="2686717"/>
          </a:xfrm>
          <a:prstGeom prst="rect">
            <a:avLst/>
          </a:prstGeom>
        </p:spPr>
      </p:pic>
      <p:sp>
        <p:nvSpPr>
          <p:cNvPr id="23" name="Rettangolo arrotondato 22"/>
          <p:cNvSpPr/>
          <p:nvPr/>
        </p:nvSpPr>
        <p:spPr>
          <a:xfrm rot="21204663">
            <a:off x="5524523" y="1522620"/>
            <a:ext cx="1087614" cy="221977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 rot="21301876">
            <a:off x="7394323" y="2561615"/>
            <a:ext cx="394533" cy="8739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864417" y="4013082"/>
            <a:ext cx="167934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Contact area #2</a:t>
            </a:r>
            <a:endParaRPr lang="it-IT" dirty="0"/>
          </a:p>
        </p:txBody>
      </p:sp>
      <p:cxnSp>
        <p:nvCxnSpPr>
          <p:cNvPr id="26" name="Connettore 2 25"/>
          <p:cNvCxnSpPr>
            <a:stCxn id="25" idx="3"/>
          </p:cNvCxnSpPr>
          <p:nvPr/>
        </p:nvCxnSpPr>
        <p:spPr>
          <a:xfrm flipV="1">
            <a:off x="6543765" y="3416624"/>
            <a:ext cx="938009" cy="78112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 rot="1159677">
            <a:off x="2512269" y="4512589"/>
            <a:ext cx="396682" cy="155472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422445" y="5036715"/>
            <a:ext cx="135906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Floating bus</a:t>
            </a:r>
            <a:endParaRPr lang="it-IT" dirty="0"/>
          </a:p>
        </p:txBody>
      </p:sp>
      <p:cxnSp>
        <p:nvCxnSpPr>
          <p:cNvPr id="35" name="Connettore 2 34"/>
          <p:cNvCxnSpPr>
            <a:stCxn id="34" idx="3"/>
            <a:endCxn id="33" idx="1"/>
          </p:cNvCxnSpPr>
          <p:nvPr/>
        </p:nvCxnSpPr>
        <p:spPr>
          <a:xfrm>
            <a:off x="1781513" y="5221381"/>
            <a:ext cx="741935" cy="2922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arrotondato 45"/>
          <p:cNvSpPr/>
          <p:nvPr/>
        </p:nvSpPr>
        <p:spPr>
          <a:xfrm rot="20843264">
            <a:off x="7206915" y="1661753"/>
            <a:ext cx="396682" cy="863748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7784932" y="1799422"/>
            <a:ext cx="135906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Floating bus</a:t>
            </a:r>
            <a:endParaRPr lang="it-IT" dirty="0"/>
          </a:p>
        </p:txBody>
      </p:sp>
      <p:cxnSp>
        <p:nvCxnSpPr>
          <p:cNvPr id="48" name="Connettore 2 47"/>
          <p:cNvCxnSpPr>
            <a:stCxn id="47" idx="1"/>
            <a:endCxn id="46" idx="3"/>
          </p:cNvCxnSpPr>
          <p:nvPr/>
        </p:nvCxnSpPr>
        <p:spPr>
          <a:xfrm flipH="1">
            <a:off x="7598811" y="1984088"/>
            <a:ext cx="186121" cy="66231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928759" y="129666"/>
            <a:ext cx="7127039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 smtClean="0">
                <a:cs typeface="Times New Roman" panose="02020603050405020304" pitchFamily="18" charset="0"/>
              </a:rPr>
              <a:t>EMBEDDED FLEXBUS </a:t>
            </a:r>
            <a:r>
              <a:rPr lang="it-IT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ORIGINAL 3D MODEL</a:t>
            </a:r>
            <a:r>
              <a:rPr lang="it-IT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it-IT" sz="1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1400" b="1" dirty="0" smtClean="0">
                <a:cs typeface="Times New Roman" panose="02020603050405020304" pitchFamily="18" charset="0"/>
              </a:rPr>
              <a:t>HAS ONLY SMALL CONTACT REGIONS  FLEXBUS/FOAM LOCATED ON THE ENDS</a:t>
            </a:r>
          </a:p>
          <a:p>
            <a:pPr algn="ctr">
              <a:spcAft>
                <a:spcPts val="600"/>
              </a:spcAft>
            </a:pPr>
            <a:r>
              <a:rPr lang="it-IT" sz="1400" b="1" dirty="0" smtClean="0">
                <a:cs typeface="Times New Roman" panose="02020603050405020304" pitchFamily="18" charset="0"/>
              </a:rPr>
              <a:t>ELSEWHERE THERE IS A </a:t>
            </a:r>
            <a:r>
              <a:rPr lang="it-IT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GAP (0,035 mm) BETWEEN THE FLEXBUS (FLOATING)  AND THE FOAM </a:t>
            </a:r>
          </a:p>
        </p:txBody>
      </p:sp>
    </p:spTree>
    <p:extLst>
      <p:ext uri="{BB962C8B-B14F-4D97-AF65-F5344CB8AC3E}">
        <p14:creationId xmlns:p14="http://schemas.microsoft.com/office/powerpoint/2010/main" val="172078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498785" y="112474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MAIN ISSUES TO BE ADRESSED FOR THE CO2 COOLING SYSTEM DESIGN AND PRODUCTION</a:t>
            </a:r>
          </a:p>
          <a:p>
            <a:endParaRPr lang="it-IT" sz="2400" b="1" dirty="0"/>
          </a:p>
          <a:p>
            <a:r>
              <a:rPr lang="it-IT" sz="2400" b="1" dirty="0" smtClean="0"/>
              <a:t>HALF RING INTEGRATED COOLING PIPE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ENDCAP DISTRIBUTION SYSTEM</a:t>
            </a:r>
          </a:p>
        </p:txBody>
      </p:sp>
      <p:sp>
        <p:nvSpPr>
          <p:cNvPr id="5" name="Rettangolo 4"/>
          <p:cNvSpPr/>
          <p:nvPr/>
        </p:nvSpPr>
        <p:spPr>
          <a:xfrm>
            <a:off x="3779912" y="188640"/>
            <a:ext cx="1583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SUMMARY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30064" y="4365104"/>
            <a:ext cx="5809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THIS IS NOT </a:t>
            </a:r>
            <a:r>
              <a:rPr lang="it-IT" sz="2000" dirty="0"/>
              <a:t>A PRESENTATION BUT MAINLY </a:t>
            </a:r>
            <a:r>
              <a:rPr lang="it-IT" sz="2000" dirty="0" smtClean="0"/>
              <a:t>A COLLECTION OF MATERIAL TO HELP THE DISCUSSION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689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20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5" y="1373753"/>
            <a:ext cx="4401312" cy="468782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25275" y="6033030"/>
            <a:ext cx="4401312" cy="338554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cs typeface="Times New Roman" panose="02020603050405020304" pitchFamily="18" charset="0"/>
              </a:rPr>
              <a:t>Max delta T </a:t>
            </a:r>
            <a:r>
              <a:rPr lang="it-IT" sz="1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sensors</a:t>
            </a:r>
            <a:r>
              <a:rPr lang="it-IT" sz="1600" b="1" dirty="0" smtClean="0">
                <a:cs typeface="Times New Roman" panose="02020603050405020304" pitchFamily="18" charset="0"/>
              </a:rPr>
              <a:t> - pipe: 24.5°C</a:t>
            </a:r>
            <a:endParaRPr lang="it-IT" sz="1600" b="1" dirty="0"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647" y="1373755"/>
            <a:ext cx="4092512" cy="461457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717621" y="6033030"/>
            <a:ext cx="4217670" cy="338554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flexbus</a:t>
            </a:r>
            <a:r>
              <a:rPr lang="it-IT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temperature </a:t>
            </a:r>
            <a:r>
              <a:rPr lang="it-IT" sz="1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diverges</a:t>
            </a:r>
            <a:r>
              <a:rPr lang="it-IT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  <a:endParaRPr lang="it-IT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08903" y="273227"/>
            <a:ext cx="7127039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 smtClean="0">
                <a:cs typeface="Times New Roman" panose="02020603050405020304" pitchFamily="18" charset="0"/>
              </a:rPr>
              <a:t>THE GAP (0,035 mm) BETWEEN THE FLEXBUS (FLOATING)  AND THE FOAM</a:t>
            </a:r>
          </a:p>
          <a:p>
            <a:pPr algn="ctr">
              <a:spcAft>
                <a:spcPts val="600"/>
              </a:spcAft>
            </a:pPr>
            <a:r>
              <a:rPr lang="it-IT" sz="1400" b="1" dirty="0" smtClean="0">
                <a:cs typeface="Times New Roman" panose="02020603050405020304" pitchFamily="18" charset="0"/>
              </a:rPr>
              <a:t>GIVES AN </a:t>
            </a:r>
            <a:r>
              <a:rPr lang="it-IT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UNACCEPTABLE RESULT </a:t>
            </a:r>
          </a:p>
        </p:txBody>
      </p:sp>
    </p:spTree>
    <p:extLst>
      <p:ext uri="{BB962C8B-B14F-4D97-AF65-F5344CB8AC3E}">
        <p14:creationId xmlns:p14="http://schemas.microsoft.com/office/powerpoint/2010/main" val="113089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21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5716" y="5402705"/>
            <a:ext cx="4217670" cy="40011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cs typeface="Times New Roman" panose="02020603050405020304" pitchFamily="18" charset="0"/>
              </a:rPr>
              <a:t>Max delta T </a:t>
            </a:r>
            <a:r>
              <a:rPr lang="it-IT" sz="2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sensors</a:t>
            </a:r>
            <a:r>
              <a:rPr lang="it-IT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cs typeface="Times New Roman" panose="02020603050405020304" pitchFamily="18" charset="0"/>
              </a:rPr>
              <a:t>- pipe </a:t>
            </a:r>
            <a:r>
              <a:rPr lang="it-IT" sz="2000" b="1" dirty="0">
                <a:cs typeface="Times New Roman" panose="02020603050405020304" pitchFamily="18" charset="0"/>
              </a:rPr>
              <a:t>: </a:t>
            </a:r>
            <a:r>
              <a:rPr lang="it-IT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18.3°C</a:t>
            </a:r>
            <a:endParaRPr lang="it-IT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6" y="788128"/>
            <a:ext cx="4217670" cy="46145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749" y="788128"/>
            <a:ext cx="4194810" cy="461457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98749" y="5429878"/>
            <a:ext cx="4217670" cy="40011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cs typeface="Times New Roman" panose="02020603050405020304" pitchFamily="18" charset="0"/>
              </a:rPr>
              <a:t>Max delta T </a:t>
            </a:r>
            <a:r>
              <a:rPr lang="it-IT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bus</a:t>
            </a:r>
            <a:r>
              <a:rPr lang="it-IT" sz="2000" b="1" dirty="0" smtClean="0">
                <a:cs typeface="Times New Roman" panose="02020603050405020304" pitchFamily="18" charset="0"/>
              </a:rPr>
              <a:t>-pipe </a:t>
            </a:r>
            <a:r>
              <a:rPr lang="it-IT" sz="2000" b="1" dirty="0">
                <a:cs typeface="Times New Roman" panose="02020603050405020304" pitchFamily="18" charset="0"/>
              </a:rPr>
              <a:t>: </a:t>
            </a:r>
            <a:r>
              <a:rPr lang="it-IT" sz="2000" b="1" dirty="0" smtClean="0">
                <a:cs typeface="Times New Roman" panose="02020603050405020304" pitchFamily="18" charset="0"/>
              </a:rPr>
              <a:t>22.7°C</a:t>
            </a:r>
            <a:endParaRPr lang="it-IT" sz="2000" b="1" dirty="0"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25716" y="93540"/>
            <a:ext cx="8746066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 smtClean="0">
                <a:cs typeface="Times New Roman" panose="02020603050405020304" pitchFamily="18" charset="0"/>
              </a:rPr>
              <a:t>THE TWO SIDES OF THE FLEXBUS ARE PUT HERE IN </a:t>
            </a:r>
            <a:r>
              <a:rPr lang="it-IT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«PERFECT THERMAL CONTACT» </a:t>
            </a:r>
            <a:r>
              <a:rPr lang="it-IT" sz="1400" b="1" dirty="0" smtClean="0">
                <a:cs typeface="Times New Roman" panose="02020603050405020304" pitchFamily="18" charset="0"/>
              </a:rPr>
              <a:t>WITH THE CARBON FOAM</a:t>
            </a:r>
          </a:p>
          <a:p>
            <a:pPr algn="ctr">
              <a:spcAft>
                <a:spcPts val="600"/>
              </a:spcAft>
            </a:pPr>
            <a:r>
              <a:rPr lang="it-IT" sz="1400" b="1" dirty="0" smtClean="0">
                <a:cs typeface="Times New Roman" panose="02020603050405020304" pitchFamily="18" charset="0"/>
              </a:rPr>
              <a:t>EXTENDING </a:t>
            </a:r>
            <a:r>
              <a:rPr lang="it-IT" sz="1400" b="1" dirty="0">
                <a:cs typeface="Times New Roman" panose="02020603050405020304" pitchFamily="18" charset="0"/>
              </a:rPr>
              <a:t>THE CONTACT </a:t>
            </a:r>
            <a:r>
              <a:rPr lang="it-IT" sz="1400" b="1" dirty="0" smtClean="0">
                <a:cs typeface="Times New Roman" panose="02020603050405020304" pitchFamily="18" charset="0"/>
              </a:rPr>
              <a:t>REGION FLEXBUS /FOAM ALONG ALL THE FLEXBUS LENGTH</a:t>
            </a:r>
            <a:endParaRPr lang="it-IT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5716" y="5851216"/>
            <a:ext cx="8590703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it-IT" sz="1400" b="1" dirty="0">
                <a:cs typeface="Times New Roman" panose="02020603050405020304" pitchFamily="18" charset="0"/>
              </a:rPr>
              <a:t>=&gt; IF THIS OTION </a:t>
            </a:r>
            <a:r>
              <a:rPr lang="it-IT" sz="1400" b="1" dirty="0" smtClean="0">
                <a:cs typeface="Times New Roman" panose="02020603050405020304" pitchFamily="18" charset="0"/>
              </a:rPr>
              <a:t>0 IS </a:t>
            </a:r>
            <a:r>
              <a:rPr lang="it-IT" sz="1400" b="1" dirty="0">
                <a:cs typeface="Times New Roman" panose="02020603050405020304" pitchFamily="18" charset="0"/>
              </a:rPr>
              <a:t>USED IT IS IMPORTANT TO HAVE A GOOD FLEXBUS /FOAM THERMAL </a:t>
            </a:r>
            <a:r>
              <a:rPr lang="it-IT" sz="1400" b="1" dirty="0" smtClean="0">
                <a:cs typeface="Times New Roman" panose="02020603050405020304" pitchFamily="18" charset="0"/>
              </a:rPr>
              <a:t>CONTACT</a:t>
            </a:r>
            <a:endParaRPr lang="it-IT" sz="1400" b="1" dirty="0"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02856" y="6209480"/>
            <a:ext cx="8590703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it-IT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FLEXBUS POWER </a:t>
            </a:r>
            <a:r>
              <a:rPr lang="it-IT" sz="1400" b="1" dirty="0" smtClean="0">
                <a:cs typeface="Times New Roman" panose="02020603050405020304" pitchFamily="18" charset="0"/>
              </a:rPr>
              <a:t>INFLUENCE ON  THE FEA CALCULATED SENSOR TEMPERATURE IS NOT NEGLIGIBLE</a:t>
            </a:r>
          </a:p>
          <a:p>
            <a:pPr lvl="0" algn="ctr">
              <a:spcAft>
                <a:spcPts val="600"/>
              </a:spcAft>
            </a:pPr>
            <a:r>
              <a:rPr lang="it-IT" sz="1400" b="1" dirty="0" smtClean="0">
                <a:cs typeface="Times New Roman" panose="02020603050405020304" pitchFamily="18" charset="0"/>
              </a:rPr>
              <a:t>=&gt; FROM ~15 °C TO 18,3 °C   =&gt; </a:t>
            </a:r>
            <a:r>
              <a:rPr lang="it-IT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+ 3,3 °C </a:t>
            </a:r>
            <a:endParaRPr lang="it-IT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600403" y="16387"/>
            <a:ext cx="6378274" cy="1431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EMBEDDED FLEXBUS: 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FEA 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WITHOUT POWER IN FLEXBUS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FOR CONDUCTIVE TFM CALCULATION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22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25931" y="5885237"/>
            <a:ext cx="4401312" cy="338554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cs typeface="Times New Roman" panose="02020603050405020304" pitchFamily="18" charset="0"/>
              </a:rPr>
              <a:t>Max delta T </a:t>
            </a:r>
            <a:r>
              <a:rPr lang="it-IT" sz="1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sensors</a:t>
            </a:r>
            <a:r>
              <a:rPr lang="it-IT" sz="1600" b="1" dirty="0" smtClean="0">
                <a:cs typeface="Times New Roman" panose="02020603050405020304" pitchFamily="18" charset="0"/>
              </a:rPr>
              <a:t> - pipe: </a:t>
            </a:r>
            <a:r>
              <a:rPr lang="it-IT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15°C</a:t>
            </a:r>
            <a:endParaRPr lang="it-IT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5" y="1655880"/>
            <a:ext cx="7851426" cy="40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83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07065" y="2373172"/>
            <a:ext cx="5884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/>
              <a:t>«OPTION </a:t>
            </a:r>
            <a:r>
              <a:rPr lang="it-IT" sz="3600" b="1" dirty="0" smtClean="0"/>
              <a:t>1»</a:t>
            </a:r>
          </a:p>
          <a:p>
            <a:pPr lvl="1" algn="ctr"/>
            <a:r>
              <a:rPr lang="it-IT" sz="3600" b="1" dirty="0" smtClean="0"/>
              <a:t>EXTERNAL </a:t>
            </a:r>
            <a:r>
              <a:rPr lang="it-IT" sz="3600" b="1" dirty="0"/>
              <a:t>FLYING FLEXBUS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C41A-BA8E-4B69-9CED-BFEF5BDFF78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026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419" y="1621048"/>
            <a:ext cx="2975610" cy="227885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3391"/>
            <a:ext cx="5088636" cy="472011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545341" y="154772"/>
            <a:ext cx="437228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cs typeface="Times New Roman" panose="02020603050405020304" pitchFamily="18" charset="0"/>
              </a:rPr>
              <a:t>FLYING FLEXBUS OPTION </a:t>
            </a:r>
            <a:r>
              <a:rPr lang="it-IT" b="1" dirty="0" smtClean="0">
                <a:cs typeface="Times New Roman" panose="02020603050405020304" pitchFamily="18" charset="0"/>
              </a:rPr>
              <a:t>1 - MODEL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24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034" y="4433857"/>
            <a:ext cx="4526566" cy="2287619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1620789" y="5718933"/>
            <a:ext cx="2067339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Radial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width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: 13 mm</a:t>
            </a:r>
          </a:p>
          <a:p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thickness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0.36 mm</a:t>
            </a:r>
            <a:endParaRPr lang="it-IT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3688128" y="5879333"/>
            <a:ext cx="597028" cy="2024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457951" y="5652777"/>
            <a:ext cx="1913240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Middle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radius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465 mm</a:t>
            </a:r>
          </a:p>
          <a:p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cooling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pipe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axis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it-IT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 rot="16200000">
            <a:off x="7236485" y="5301399"/>
            <a:ext cx="500332" cy="2024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5400000">
            <a:off x="3814387" y="1288576"/>
            <a:ext cx="596205" cy="2024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20474866">
            <a:off x="2890439" y="1674064"/>
            <a:ext cx="923072" cy="2174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 rot="8672591">
            <a:off x="859810" y="2066725"/>
            <a:ext cx="939848" cy="214266"/>
          </a:xfrm>
          <a:prstGeom prst="rightArrow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620790" y="1625315"/>
            <a:ext cx="1363806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Simulation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of a                    45°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sector</a:t>
            </a:r>
            <a:endParaRPr lang="it-IT" sz="14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half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+mj-lt"/>
                <a:cs typeface="Times New Roman" panose="02020603050405020304" pitchFamily="18" charset="0"/>
              </a:rPr>
              <a:t>ring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857496" y="884302"/>
            <a:ext cx="315290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Flexbus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passes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over the DCS-card with a</a:t>
            </a:r>
          </a:p>
          <a:p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minimum clearance 0.35 mm </a:t>
            </a:r>
            <a:endParaRPr lang="it-IT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Freccia a destra 19"/>
          <p:cNvSpPr/>
          <p:nvPr/>
        </p:nvSpPr>
        <p:spPr>
          <a:xfrm rot="14557443">
            <a:off x="7651739" y="2820477"/>
            <a:ext cx="983000" cy="242546"/>
          </a:xfrm>
          <a:prstGeom prst="rightArrow">
            <a:avLst/>
          </a:prstGeom>
          <a:solidFill>
            <a:srgbClr val="C0000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67372" y="3330016"/>
            <a:ext cx="3217676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Support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pillars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height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: 5 mm</a:t>
            </a:r>
          </a:p>
          <a:p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Material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: Carbon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foam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: k = 30 W/ m K</a:t>
            </a:r>
          </a:p>
          <a:p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Glue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layers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: 100 µm </a:t>
            </a:r>
            <a:r>
              <a:rPr lang="it-IT" sz="1400" dirty="0" err="1" smtClean="0">
                <a:latin typeface="+mj-lt"/>
                <a:cs typeface="Times New Roman" panose="02020603050405020304" pitchFamily="18" charset="0"/>
              </a:rPr>
              <a:t>thick</a:t>
            </a:r>
            <a:r>
              <a:rPr lang="it-IT" sz="1400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k = 1 </a:t>
            </a:r>
            <a:r>
              <a:rPr lang="it-IT" sz="1400" dirty="0">
                <a:latin typeface="+mj-lt"/>
                <a:cs typeface="Times New Roman" panose="02020603050405020304" pitchFamily="18" charset="0"/>
              </a:rPr>
              <a:t>W/ m 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8900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379424" y="180296"/>
            <a:ext cx="678379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cs typeface="Times New Roman" panose="02020603050405020304" pitchFamily="18" charset="0"/>
              </a:rPr>
              <a:t>FLYING FLEXBUS OPTION 1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LOADS  </a:t>
            </a:r>
            <a:r>
              <a:rPr lang="it-IT" b="1" dirty="0">
                <a:cs typeface="Times New Roman" panose="02020603050405020304" pitchFamily="18" charset="0"/>
              </a:rPr>
              <a:t>and BOUNDARY CONDITIONS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25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8" y="1357173"/>
            <a:ext cx="2823210" cy="295656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117456" y="4619560"/>
            <a:ext cx="2823212" cy="58477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cs typeface="Times New Roman" panose="02020603050405020304" pitchFamily="18" charset="0"/>
              </a:rPr>
              <a:t>Heat</a:t>
            </a:r>
            <a:r>
              <a:rPr lang="it-IT" sz="1600" b="1" dirty="0"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cs typeface="Times New Roman" panose="02020603050405020304" pitchFamily="18" charset="0"/>
              </a:rPr>
              <a:t>Flux</a:t>
            </a:r>
            <a:r>
              <a:rPr lang="it-IT" sz="1600" b="1" dirty="0">
                <a:cs typeface="Times New Roman" panose="02020603050405020304" pitchFamily="18" charset="0"/>
              </a:rPr>
              <a:t> over FEI4</a:t>
            </a:r>
            <a:r>
              <a:rPr lang="it-IT" sz="1600" b="1" dirty="0" smtClean="0"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it-IT" sz="1600" b="1" dirty="0" smtClean="0">
                <a:cs typeface="Times New Roman" panose="02020603050405020304" pitchFamily="18" charset="0"/>
              </a:rPr>
              <a:t> </a:t>
            </a:r>
            <a:r>
              <a:rPr lang="it-IT" sz="1600" b="1" dirty="0">
                <a:cs typeface="Times New Roman" panose="02020603050405020304" pitchFamily="18" charset="0"/>
              </a:rPr>
              <a:t>0.7 </a:t>
            </a:r>
            <a:r>
              <a:rPr lang="it-IT" sz="1600" b="1" dirty="0" smtClean="0">
                <a:cs typeface="Times New Roman" panose="02020603050405020304" pitchFamily="18" charset="0"/>
              </a:rPr>
              <a:t>W/cm</a:t>
            </a:r>
            <a:r>
              <a:rPr lang="it-IT" sz="1600" b="1" baseline="30000" dirty="0" smtClean="0">
                <a:cs typeface="Times New Roman" panose="02020603050405020304" pitchFamily="18" charset="0"/>
              </a:rPr>
              <a:t>2</a:t>
            </a:r>
            <a:endParaRPr lang="it-IT" sz="1600" b="1" dirty="0"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448" y="1357173"/>
            <a:ext cx="2872740" cy="2987040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3113448" y="4618197"/>
            <a:ext cx="2872740" cy="1754326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cs typeface="Times New Roman" panose="02020603050405020304" pitchFamily="18" charset="0"/>
              </a:rPr>
              <a:t>Flexbus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internal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heat</a:t>
            </a:r>
            <a:r>
              <a:rPr lang="it-IT" sz="1600" dirty="0">
                <a:cs typeface="Times New Roman" panose="02020603050405020304" pitchFamily="18" charset="0"/>
              </a:rPr>
              <a:t> generation: 10% of the </a:t>
            </a:r>
            <a:r>
              <a:rPr lang="it-IT" sz="1600" dirty="0" err="1">
                <a:cs typeface="Times New Roman" panose="02020603050405020304" pitchFamily="18" charset="0"/>
              </a:rPr>
              <a:t>total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power</a:t>
            </a:r>
            <a:r>
              <a:rPr lang="it-IT" sz="1600" dirty="0">
                <a:cs typeface="Times New Roman" panose="02020603050405020304" pitchFamily="18" charset="0"/>
              </a:rPr>
              <a:t>    </a:t>
            </a:r>
            <a:r>
              <a:rPr lang="it-IT" sz="1600" dirty="0" err="1">
                <a:cs typeface="Times New Roman" panose="02020603050405020304" pitchFamily="18" charset="0"/>
              </a:rPr>
              <a:t>calculated</a:t>
            </a:r>
            <a:r>
              <a:rPr lang="it-IT" sz="1600" dirty="0">
                <a:cs typeface="Times New Roman" panose="02020603050405020304" pitchFamily="18" charset="0"/>
              </a:rPr>
              <a:t> for the 45° </a:t>
            </a:r>
            <a:r>
              <a:rPr lang="it-IT" sz="1600" dirty="0" err="1">
                <a:cs typeface="Times New Roman" panose="02020603050405020304" pitchFamily="18" charset="0"/>
              </a:rPr>
              <a:t>sector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baseline="30000" dirty="0" smtClean="0">
                <a:cs typeface="Times New Roman" panose="02020603050405020304" pitchFamily="18" charset="0"/>
              </a:rPr>
              <a:t>(2)</a:t>
            </a:r>
            <a:endParaRPr lang="it-IT" sz="1600" baseline="30000" dirty="0"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cs typeface="Times New Roman" panose="02020603050405020304" pitchFamily="18" charset="0"/>
              </a:rPr>
              <a:t>6.384 W</a:t>
            </a:r>
          </a:p>
          <a:p>
            <a:pPr algn="ctr"/>
            <a:endParaRPr lang="it-IT" sz="1600" dirty="0">
              <a:cs typeface="Times New Roman" panose="02020603050405020304" pitchFamily="18" charset="0"/>
            </a:endParaRPr>
          </a:p>
          <a:p>
            <a:r>
              <a:rPr lang="it-IT" sz="1600" baseline="30000" dirty="0" smtClean="0">
                <a:cs typeface="Times New Roman" panose="02020603050405020304" pitchFamily="18" charset="0"/>
              </a:rPr>
              <a:t>(2) </a:t>
            </a:r>
            <a:r>
              <a:rPr lang="it-IT" sz="1200" dirty="0" err="1">
                <a:cs typeface="Times New Roman" panose="02020603050405020304" pitchFamily="18" charset="0"/>
              </a:rPr>
              <a:t>See</a:t>
            </a:r>
            <a:r>
              <a:rPr lang="it-IT" sz="1200" dirty="0">
                <a:cs typeface="Times New Roman" panose="02020603050405020304" pitchFamily="18" charset="0"/>
              </a:rPr>
              <a:t> backup slide </a:t>
            </a:r>
            <a:r>
              <a:rPr lang="it-IT" sz="1200" dirty="0" smtClean="0">
                <a:cs typeface="Times New Roman" panose="02020603050405020304" pitchFamily="18" charset="0"/>
              </a:rPr>
              <a:t>2 for </a:t>
            </a:r>
            <a:r>
              <a:rPr lang="it-IT" sz="1200" dirty="0" err="1">
                <a:cs typeface="Times New Roman" panose="02020603050405020304" pitchFamily="18" charset="0"/>
              </a:rPr>
              <a:t>detail</a:t>
            </a:r>
            <a:endParaRPr lang="it-IT" sz="1200" dirty="0"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968" y="1357173"/>
            <a:ext cx="2792730" cy="299466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6137289" y="4619560"/>
            <a:ext cx="2925318" cy="1815882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cs typeface="Times New Roman" panose="02020603050405020304" pitchFamily="18" charset="0"/>
              </a:rPr>
              <a:t>Temperature </a:t>
            </a:r>
            <a:endParaRPr lang="it-IT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it-IT" sz="1600" dirty="0" err="1" smtClean="0">
                <a:cs typeface="Times New Roman" panose="02020603050405020304" pitchFamily="18" charset="0"/>
              </a:rPr>
              <a:t>inner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wall</a:t>
            </a:r>
            <a:r>
              <a:rPr lang="it-IT" sz="1600" dirty="0">
                <a:cs typeface="Times New Roman" panose="02020603050405020304" pitchFamily="18" charset="0"/>
              </a:rPr>
              <a:t> pipe: 0°C</a:t>
            </a:r>
          </a:p>
          <a:p>
            <a:r>
              <a:rPr lang="it-IT" sz="1600" dirty="0" smtClean="0">
                <a:cs typeface="Times New Roman" panose="02020603050405020304" pitchFamily="18" charset="0"/>
              </a:rPr>
              <a:t>Ring </a:t>
            </a:r>
            <a:r>
              <a:rPr lang="it-IT" sz="1600" dirty="0" err="1" smtClean="0">
                <a:cs typeface="Times New Roman" panose="02020603050405020304" pitchFamily="18" charset="0"/>
              </a:rPr>
              <a:t>supposed</a:t>
            </a:r>
            <a:r>
              <a:rPr lang="it-IT" sz="1600" dirty="0" smtClean="0">
                <a:cs typeface="Times New Roman" panose="02020603050405020304" pitchFamily="18" charset="0"/>
              </a:rPr>
              <a:t> to be </a:t>
            </a:r>
            <a:r>
              <a:rPr lang="it-IT" sz="1600" dirty="0" err="1">
                <a:cs typeface="Times New Roman" panose="02020603050405020304" pitchFamily="18" charset="0"/>
              </a:rPr>
              <a:t>a</a:t>
            </a:r>
            <a:r>
              <a:rPr lang="it-IT" sz="1600" dirty="0" err="1" smtClean="0">
                <a:cs typeface="Times New Roman" panose="02020603050405020304" pitchFamily="18" charset="0"/>
              </a:rPr>
              <a:t>diabatic</a:t>
            </a:r>
            <a:r>
              <a:rPr lang="it-IT" sz="1600" dirty="0" smtClean="0">
                <a:cs typeface="Times New Roman" panose="02020603050405020304" pitchFamily="18" charset="0"/>
              </a:rPr>
              <a:t> :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No </a:t>
            </a:r>
            <a:r>
              <a:rPr lang="it-IT" sz="1600" dirty="0" err="1" smtClean="0">
                <a:cs typeface="Times New Roman" panose="02020603050405020304" pitchFamily="18" charset="0"/>
              </a:rPr>
              <a:t>convection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No </a:t>
            </a:r>
            <a:r>
              <a:rPr lang="it-IT" sz="1600" dirty="0" err="1" smtClean="0">
                <a:cs typeface="Times New Roman" panose="02020603050405020304" pitchFamily="18" charset="0"/>
              </a:rPr>
              <a:t>radiation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ONLY THERMAL CONDUCTION</a:t>
            </a:r>
            <a:endParaRPr lang="it-IT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77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297231" y="154034"/>
            <a:ext cx="678379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cs typeface="Times New Roman" panose="02020603050405020304" pitchFamily="18" charset="0"/>
              </a:rPr>
              <a:t>FLYING FLEXBUS OPTION 1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FEA RESULTS 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26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8531" y="6001567"/>
            <a:ext cx="4234815" cy="338554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cs typeface="Times New Roman" panose="02020603050405020304" pitchFamily="18" charset="0"/>
              </a:rPr>
              <a:t>Max delta T </a:t>
            </a:r>
            <a:r>
              <a:rPr lang="it-IT" sz="1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sensors</a:t>
            </a:r>
            <a:r>
              <a:rPr lang="it-IT" sz="1600" b="1" dirty="0" smtClean="0">
                <a:cs typeface="Times New Roman" panose="02020603050405020304" pitchFamily="18" charset="0"/>
              </a:rPr>
              <a:t> </a:t>
            </a:r>
            <a:r>
              <a:rPr lang="it-IT" sz="1600" b="1" dirty="0">
                <a:cs typeface="Times New Roman" panose="02020603050405020304" pitchFamily="18" charset="0"/>
              </a:rPr>
              <a:t>- pipe : </a:t>
            </a:r>
            <a:r>
              <a:rPr lang="it-IT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15.34°C</a:t>
            </a:r>
            <a:endParaRPr lang="it-IT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0" y="1242650"/>
            <a:ext cx="4234815" cy="474268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672" y="1108072"/>
            <a:ext cx="4007082" cy="471220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4850672" y="5200508"/>
            <a:ext cx="4007082" cy="1323439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cs typeface="Times New Roman" panose="02020603050405020304" pitchFamily="18" charset="0"/>
              </a:rPr>
              <a:t>in the </a:t>
            </a:r>
            <a:r>
              <a:rPr lang="it-IT" sz="1600" dirty="0" err="1">
                <a:cs typeface="Times New Roman" panose="02020603050405020304" pitchFamily="18" charset="0"/>
              </a:rPr>
              <a:t>region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between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pillars</a:t>
            </a:r>
            <a:r>
              <a:rPr lang="it-IT" sz="1600" dirty="0" smtClean="0"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Flexbus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max</a:t>
            </a:r>
            <a:r>
              <a:rPr lang="it-IT" sz="1600" dirty="0" smtClean="0">
                <a:cs typeface="Times New Roman" panose="02020603050405020304" pitchFamily="18" charset="0"/>
              </a:rPr>
              <a:t> delta T : 38°C</a:t>
            </a:r>
          </a:p>
          <a:p>
            <a:pPr algn="ctr"/>
            <a:endParaRPr lang="it-IT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In the </a:t>
            </a:r>
            <a:r>
              <a:rPr lang="it-IT" sz="1600" dirty="0" err="1" smtClean="0">
                <a:cs typeface="Times New Roman" panose="02020603050405020304" pitchFamily="18" charset="0"/>
              </a:rPr>
              <a:t>region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passing</a:t>
            </a:r>
            <a:r>
              <a:rPr lang="it-IT" sz="1600" dirty="0" smtClean="0">
                <a:cs typeface="Times New Roman" panose="02020603050405020304" pitchFamily="18" charset="0"/>
              </a:rPr>
              <a:t> over DCS: </a:t>
            </a:r>
          </a:p>
          <a:p>
            <a:pPr algn="ctr"/>
            <a:r>
              <a:rPr lang="it-IT" sz="1600" dirty="0" err="1" smtClean="0">
                <a:cs typeface="Times New Roman" panose="02020603050405020304" pitchFamily="18" charset="0"/>
              </a:rPr>
              <a:t>max</a:t>
            </a:r>
            <a:r>
              <a:rPr lang="it-IT" sz="1600" dirty="0" smtClean="0">
                <a:cs typeface="Times New Roman" panose="02020603050405020304" pitchFamily="18" charset="0"/>
              </a:rPr>
              <a:t> delta T: 165 °C </a:t>
            </a:r>
            <a:r>
              <a:rPr lang="it-IT" sz="1600" dirty="0" err="1" smtClean="0">
                <a:cs typeface="Times New Roman" panose="02020603050405020304" pitchFamily="18" charset="0"/>
              </a:rPr>
              <a:t>See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next</a:t>
            </a:r>
            <a:r>
              <a:rPr lang="it-IT" sz="1600" dirty="0" smtClean="0">
                <a:cs typeface="Times New Roman" panose="02020603050405020304" pitchFamily="18" charset="0"/>
              </a:rPr>
              <a:t> slide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4927600" y="1591732"/>
            <a:ext cx="973667" cy="5418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95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354170" y="150116"/>
            <a:ext cx="678379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cs typeface="Times New Roman" panose="02020603050405020304" pitchFamily="18" charset="0"/>
              </a:rPr>
              <a:t>FLYING FLEXBUS OPTION 1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FEA RESULTS 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27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26308" y="965341"/>
            <a:ext cx="6725635" cy="738664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cs typeface="Times New Roman" panose="02020603050405020304" pitchFamily="18" charset="0"/>
              </a:rPr>
              <a:t>Flexbus </a:t>
            </a:r>
            <a:r>
              <a:rPr lang="it-IT" sz="1400" dirty="0" err="1" smtClean="0">
                <a:cs typeface="Times New Roman" panose="02020603050405020304" pitchFamily="18" charset="0"/>
              </a:rPr>
              <a:t>max</a:t>
            </a:r>
            <a:r>
              <a:rPr lang="it-IT" sz="1400" dirty="0" smtClean="0">
                <a:cs typeface="Times New Roman" panose="02020603050405020304" pitchFamily="18" charset="0"/>
              </a:rPr>
              <a:t> temperature: 165 °C </a:t>
            </a:r>
          </a:p>
          <a:p>
            <a:pPr algn="ctr"/>
            <a:r>
              <a:rPr lang="it-IT" sz="1400" dirty="0" err="1">
                <a:cs typeface="Times New Roman" panose="02020603050405020304" pitchFamily="18" charset="0"/>
              </a:rPr>
              <a:t>Distance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along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flexbus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between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two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cs typeface="Times New Roman" panose="02020603050405020304" pitchFamily="18" charset="0"/>
              </a:rPr>
              <a:t>pillars</a:t>
            </a:r>
            <a:r>
              <a:rPr lang="it-IT" sz="1400" dirty="0" smtClean="0">
                <a:cs typeface="Times New Roman" panose="02020603050405020304" pitchFamily="18" charset="0"/>
              </a:rPr>
              <a:t>, </a:t>
            </a:r>
            <a:r>
              <a:rPr lang="it-IT" sz="1400" dirty="0">
                <a:cs typeface="Times New Roman" panose="02020603050405020304" pitchFamily="18" charset="0"/>
              </a:rPr>
              <a:t>over DCS card </a:t>
            </a:r>
            <a:r>
              <a:rPr lang="it-IT" sz="1400" dirty="0" err="1">
                <a:cs typeface="Times New Roman" panose="02020603050405020304" pitchFamily="18" charset="0"/>
              </a:rPr>
              <a:t>region</a:t>
            </a:r>
            <a:r>
              <a:rPr lang="it-IT" sz="1400" dirty="0">
                <a:cs typeface="Times New Roman" panose="02020603050405020304" pitchFamily="18" charset="0"/>
              </a:rPr>
              <a:t>: ≈ 100 mm</a:t>
            </a:r>
          </a:p>
          <a:p>
            <a:pPr algn="ctr"/>
            <a:r>
              <a:rPr lang="it-IT" sz="1400" dirty="0" err="1">
                <a:cs typeface="Times New Roman" panose="02020603050405020304" pitchFamily="18" charset="0"/>
              </a:rPr>
              <a:t>Without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cs typeface="Times New Roman" panose="02020603050405020304" pitchFamily="18" charset="0"/>
              </a:rPr>
              <a:t>any</a:t>
            </a:r>
            <a:r>
              <a:rPr lang="it-IT" sz="1400" dirty="0">
                <a:cs typeface="Times New Roman" panose="02020603050405020304" pitchFamily="18" charset="0"/>
              </a:rPr>
              <a:t> thermal </a:t>
            </a:r>
            <a:r>
              <a:rPr lang="it-IT" sz="1400" dirty="0" err="1">
                <a:cs typeface="Times New Roman" panose="02020603050405020304" pitchFamily="18" charset="0"/>
              </a:rPr>
              <a:t>contact</a:t>
            </a:r>
            <a:r>
              <a:rPr lang="it-IT" sz="1400" dirty="0">
                <a:cs typeface="Times New Roman" panose="02020603050405020304" pitchFamily="18" charset="0"/>
              </a:rPr>
              <a:t> the temperature rise in middle </a:t>
            </a:r>
            <a:r>
              <a:rPr lang="it-IT" sz="1400" dirty="0" err="1" smtClean="0">
                <a:cs typeface="Times New Roman" panose="02020603050405020304" pitchFamily="18" charset="0"/>
              </a:rPr>
              <a:t>region</a:t>
            </a:r>
            <a:r>
              <a:rPr lang="it-IT" sz="1400" dirty="0">
                <a:cs typeface="Times New Roman" panose="02020603050405020304" pitchFamily="18" charset="0"/>
              </a:rPr>
              <a:t>.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endParaRPr lang="it-IT" sz="1400" dirty="0"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70" y="1975178"/>
            <a:ext cx="6451473" cy="3029045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V="1">
            <a:off x="2717061" y="2203268"/>
            <a:ext cx="3983603" cy="36011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 flipV="1">
            <a:off x="2702816" y="2203268"/>
            <a:ext cx="14245" cy="15755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 flipV="1">
            <a:off x="6686419" y="2139517"/>
            <a:ext cx="14245" cy="173338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470" y="4093187"/>
            <a:ext cx="3565943" cy="1822072"/>
          </a:xfrm>
          <a:prstGeom prst="rect">
            <a:avLst/>
          </a:prstGeom>
        </p:spPr>
      </p:pic>
      <p:cxnSp>
        <p:nvCxnSpPr>
          <p:cNvPr id="23" name="Connettore diritto 22"/>
          <p:cNvCxnSpPr/>
          <p:nvPr/>
        </p:nvCxnSpPr>
        <p:spPr>
          <a:xfrm flipV="1">
            <a:off x="4794637" y="2896630"/>
            <a:ext cx="0" cy="3128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75990" y="6158319"/>
            <a:ext cx="8607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THIS THERMAL ISSUE NEED TO BE ADRESSED IF THIS OPTION </a:t>
            </a:r>
            <a:r>
              <a:rPr lang="it-IT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 IS USED</a:t>
            </a:r>
          </a:p>
          <a:p>
            <a:pPr lvl="0" algn="ctr"/>
            <a:r>
              <a:rPr lang="it-IT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IMPROVING </a:t>
            </a:r>
            <a:r>
              <a:rPr lang="it-IT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THE THERMAL </a:t>
            </a:r>
            <a:r>
              <a:rPr lang="it-IT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CONTACTS..</a:t>
            </a:r>
            <a:endParaRPr lang="it-IT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2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528484" y="75557"/>
            <a:ext cx="6378274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COMPARISON BETWEEN AN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EMBEDDED TAPE AND AN EXTERNAL TAPE (OPTION1)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119532" y="6356351"/>
            <a:ext cx="395817" cy="365125"/>
          </a:xfrm>
        </p:spPr>
        <p:txBody>
          <a:bodyPr/>
          <a:lstStyle/>
          <a:p>
            <a:fld id="{EFF16BCD-1764-4622-A155-D55CFC91E522}" type="slidenum">
              <a:rPr lang="it-IT" smtClean="0"/>
              <a:t>28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78302" y="4892389"/>
            <a:ext cx="3611077" cy="1077218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Embedded tape with 10% </a:t>
            </a:r>
            <a:r>
              <a:rPr lang="it-IT" sz="1600" dirty="0" err="1" smtClean="0">
                <a:cs typeface="Times New Roman" panose="02020603050405020304" pitchFamily="18" charset="0"/>
              </a:rPr>
              <a:t>total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power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</a:p>
          <a:p>
            <a:pPr algn="ctr"/>
            <a:endParaRPr lang="it-IT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it-IT" sz="1600" dirty="0" err="1" smtClean="0">
                <a:cs typeface="Times New Roman" panose="02020603050405020304" pitchFamily="18" charset="0"/>
              </a:rPr>
              <a:t>Max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>
                <a:cs typeface="Times New Roman" panose="02020603050405020304" pitchFamily="18" charset="0"/>
              </a:rPr>
              <a:t>delta T </a:t>
            </a:r>
            <a:r>
              <a:rPr lang="it-IT" sz="1600" dirty="0" err="1" smtClean="0">
                <a:cs typeface="Times New Roman" panose="02020603050405020304" pitchFamily="18" charset="0"/>
              </a:rPr>
              <a:t>sensors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>
                <a:cs typeface="Times New Roman" panose="02020603050405020304" pitchFamily="18" charset="0"/>
              </a:rPr>
              <a:t>- pipe </a:t>
            </a:r>
            <a:r>
              <a:rPr lang="it-IT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it-IT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18.3°C</a:t>
            </a:r>
          </a:p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Hot spot on the </a:t>
            </a:r>
            <a:r>
              <a:rPr lang="it-IT" sz="1600" dirty="0" err="1" smtClean="0">
                <a:cs typeface="Times New Roman" panose="02020603050405020304" pitchFamily="18" charset="0"/>
              </a:rPr>
              <a:t>internal</a:t>
            </a:r>
            <a:r>
              <a:rPr lang="it-IT" sz="1600" dirty="0" smtClean="0">
                <a:cs typeface="Times New Roman" panose="02020603050405020304" pitchFamily="18" charset="0"/>
              </a:rPr>
              <a:t> side of </a:t>
            </a:r>
            <a:r>
              <a:rPr lang="it-IT" sz="1600" dirty="0" err="1" smtClean="0">
                <a:cs typeface="Times New Roman" panose="02020603050405020304" pitchFamily="18" charset="0"/>
              </a:rPr>
              <a:t>sensor</a:t>
            </a:r>
            <a:endParaRPr lang="it-IT" sz="1600" dirty="0"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03" y="941490"/>
            <a:ext cx="3611076" cy="395089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693" y="941492"/>
            <a:ext cx="3803333" cy="401812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01693" y="4892389"/>
            <a:ext cx="3803333" cy="1077218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cs typeface="Times New Roman" panose="02020603050405020304" pitchFamily="18" charset="0"/>
              </a:rPr>
              <a:t>External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flying</a:t>
            </a:r>
            <a:r>
              <a:rPr lang="it-IT" sz="1600" dirty="0" smtClean="0">
                <a:cs typeface="Times New Roman" panose="02020603050405020304" pitchFamily="18" charset="0"/>
              </a:rPr>
              <a:t> tape with 10% </a:t>
            </a:r>
            <a:r>
              <a:rPr lang="it-IT" sz="1600" dirty="0" err="1" smtClean="0">
                <a:cs typeface="Times New Roman" panose="02020603050405020304" pitchFamily="18" charset="0"/>
              </a:rPr>
              <a:t>total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cs typeface="Times New Roman" panose="02020603050405020304" pitchFamily="18" charset="0"/>
              </a:rPr>
              <a:t>power</a:t>
            </a:r>
            <a:endParaRPr lang="it-IT" sz="1600" dirty="0" smtClean="0">
              <a:cs typeface="Times New Roman" panose="02020603050405020304" pitchFamily="18" charset="0"/>
            </a:endParaRPr>
          </a:p>
          <a:p>
            <a:pPr algn="ctr"/>
            <a:endParaRPr lang="it-IT" sz="1600" dirty="0">
              <a:cs typeface="Times New Roman" panose="02020603050405020304" pitchFamily="18" charset="0"/>
            </a:endParaRPr>
          </a:p>
          <a:p>
            <a:pPr algn="ctr"/>
            <a:r>
              <a:rPr lang="it-IT" sz="1600" dirty="0" err="1" smtClean="0">
                <a:cs typeface="Times New Roman" panose="02020603050405020304" pitchFamily="18" charset="0"/>
              </a:rPr>
              <a:t>Max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>
                <a:cs typeface="Times New Roman" panose="02020603050405020304" pitchFamily="18" charset="0"/>
              </a:rPr>
              <a:t>delta T </a:t>
            </a:r>
            <a:r>
              <a:rPr lang="it-IT" sz="1600" dirty="0" err="1" smtClean="0">
                <a:cs typeface="Times New Roman" panose="02020603050405020304" pitchFamily="18" charset="0"/>
              </a:rPr>
              <a:t>sensors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>
                <a:cs typeface="Times New Roman" panose="02020603050405020304" pitchFamily="18" charset="0"/>
              </a:rPr>
              <a:t>- pipe : </a:t>
            </a:r>
            <a:r>
              <a:rPr lang="it-IT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15.3°C</a:t>
            </a:r>
          </a:p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Hot spot on  </a:t>
            </a:r>
            <a:r>
              <a:rPr lang="it-IT" sz="1600" dirty="0">
                <a:cs typeface="Times New Roman" panose="02020603050405020304" pitchFamily="18" charset="0"/>
              </a:rPr>
              <a:t>the </a:t>
            </a:r>
            <a:r>
              <a:rPr lang="it-IT" sz="1600" dirty="0" err="1" smtClean="0">
                <a:cs typeface="Times New Roman" panose="02020603050405020304" pitchFamily="18" charset="0"/>
              </a:rPr>
              <a:t>external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>
                <a:cs typeface="Times New Roman" panose="02020603050405020304" pitchFamily="18" charset="0"/>
              </a:rPr>
              <a:t>side of </a:t>
            </a:r>
            <a:r>
              <a:rPr lang="it-IT" sz="1600" dirty="0" err="1" smtClean="0">
                <a:cs typeface="Times New Roman" panose="02020603050405020304" pitchFamily="18" charset="0"/>
              </a:rPr>
              <a:t>sensor</a:t>
            </a:r>
            <a:endParaRPr lang="it-IT" sz="1600" dirty="0"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8301" y="6067386"/>
            <a:ext cx="7808181" cy="646331"/>
          </a:xfrm>
          <a:prstGeom prst="rect">
            <a:avLst/>
          </a:prstGeom>
          <a:solidFill>
            <a:srgbClr val="FFFF99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max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sensor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temperature,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using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an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external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flexbus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is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3 °C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lower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than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using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an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embedded</a:t>
            </a:r>
            <a:r>
              <a:rPr lang="it-IT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flexbus</a:t>
            </a:r>
            <a:endParaRPr lang="it-IT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787400" y="1972732"/>
            <a:ext cx="973667" cy="5418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8340997">
            <a:off x="6874725" y="1617132"/>
            <a:ext cx="973667" cy="5418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896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07065" y="2373172"/>
            <a:ext cx="5884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/>
              <a:t>«OPTION 4</a:t>
            </a:r>
            <a:r>
              <a:rPr lang="it-IT" sz="3600" b="1" dirty="0" smtClean="0"/>
              <a:t>»</a:t>
            </a:r>
          </a:p>
          <a:p>
            <a:pPr lvl="1" algn="ctr"/>
            <a:r>
              <a:rPr lang="it-IT" sz="3600" b="1" dirty="0"/>
              <a:t>EXTERNAL FLEXBUS ON THE RING INNER SIDE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C41A-BA8E-4B69-9CED-BFEF5BDFF786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8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SIMONE COELLI - INFN MILANO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3</a:t>
            </a:fld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499053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HALF-RING WITH </a:t>
            </a:r>
            <a:r>
              <a:rPr lang="it-IT" sz="2400" b="1" dirty="0" smtClean="0"/>
              <a:t>INTEGRATED COOLING PIPE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5556" y="519514"/>
            <a:ext cx="79928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</a:t>
            </a:r>
            <a:r>
              <a:rPr lang="it-IT" sz="1600" b="1" dirty="0" smtClean="0"/>
              <a:t>ENTATIVE SUMMARY OF </a:t>
            </a:r>
            <a:r>
              <a:rPr lang="it-IT" sz="1600" b="1" dirty="0" smtClean="0"/>
              <a:t>OPERATIONS AND QUESTION MARKS…</a:t>
            </a:r>
            <a:endParaRPr lang="it-IT" sz="1600" b="1" dirty="0" smtClean="0"/>
          </a:p>
          <a:p>
            <a:endParaRPr lang="it-IT" sz="1600" b="1" dirty="0"/>
          </a:p>
          <a:p>
            <a:r>
              <a:rPr lang="it-IT" sz="1600" b="1" dirty="0" smtClean="0"/>
              <a:t>TITANIUM </a:t>
            </a:r>
            <a:r>
              <a:rPr lang="it-IT" sz="1600" b="1" dirty="0" smtClean="0"/>
              <a:t>PIPE FROM HIGH-TECH UK COMPANY, ANNEALED</a:t>
            </a:r>
            <a:endParaRPr lang="it-IT" sz="1600" b="1" dirty="0" smtClean="0"/>
          </a:p>
          <a:p>
            <a:r>
              <a:rPr lang="it-IT" sz="1600" b="1" dirty="0" smtClean="0"/>
              <a:t>DESIGN </a:t>
            </a:r>
            <a:r>
              <a:rPr lang="it-IT" sz="1600" b="1" dirty="0" smtClean="0"/>
              <a:t>PRESSURE 130 bar (DICTATED BY THE RUPTURE DISK PRESSURE)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PIPE DIAMETER </a:t>
            </a:r>
            <a:r>
              <a:rPr lang="it-IT" sz="1600" b="1" dirty="0" smtClean="0"/>
              <a:t>AND </a:t>
            </a:r>
            <a:r>
              <a:rPr lang="it-IT" sz="1600" b="1" dirty="0" smtClean="0"/>
              <a:t>THICKNESS UNDER INVESTIGATION, LENGTH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BRAZED CERAMIC DIELECTRIC ON BOTH </a:t>
            </a:r>
            <a:r>
              <a:rPr lang="it-IT" sz="1600" b="1" dirty="0" smtClean="0"/>
              <a:t>SIDES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CO2 EVAPORATIVE SYSTEMS WITH PARALLEL EVAPORATORS NEED TO IMPLEMENT A LARGE (RELATIVE TO THE EVAPORATOR)  INLET </a:t>
            </a:r>
            <a:r>
              <a:rPr lang="it-IT" sz="1600" b="1" dirty="0" smtClean="0"/>
              <a:t>COOLING PRESSURE </a:t>
            </a:r>
            <a:r>
              <a:rPr lang="it-IT" sz="1600" b="1" dirty="0" smtClean="0"/>
              <a:t>DROP </a:t>
            </a:r>
            <a:endParaRPr lang="it-IT" sz="1600" b="1" dirty="0" smtClean="0"/>
          </a:p>
          <a:p>
            <a:r>
              <a:rPr lang="it-IT" sz="1600" b="1" dirty="0" smtClean="0"/>
              <a:t>CAPILLARY/CALIBRATED ORIFICE </a:t>
            </a:r>
            <a:r>
              <a:rPr lang="it-IT" sz="1600" b="1" dirty="0" smtClean="0"/>
              <a:t>OPTION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BENDING </a:t>
            </a:r>
            <a:r>
              <a:rPr lang="it-IT" sz="1600" b="1" dirty="0" smtClean="0"/>
              <a:t>PIPES TO FINAL SHAPE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INTEGRATION </a:t>
            </a:r>
            <a:r>
              <a:rPr lang="it-IT" sz="1600" b="1" dirty="0" smtClean="0"/>
              <a:t>OF PIPE IN </a:t>
            </a:r>
            <a:r>
              <a:rPr lang="it-IT" sz="1600" b="1" dirty="0" smtClean="0"/>
              <a:t>THE HALF RING, GLUED IN CARBON FOAM GROOVE WITH THERMAL CONDUCTIVE </a:t>
            </a:r>
            <a:r>
              <a:rPr lang="it-IT" sz="1600" b="1" dirty="0" smtClean="0"/>
              <a:t>COMPOUND (THERMAL SENSIBLE CONTACT LAYER)</a:t>
            </a:r>
          </a:p>
          <a:p>
            <a:endParaRPr lang="it-IT" sz="1600" b="1" smtClean="0"/>
          </a:p>
          <a:p>
            <a:r>
              <a:rPr lang="it-IT" sz="1600" b="1" smtClean="0"/>
              <a:t>JOINING HALFRING COOLING PIPE TO THE TO THE ENDCAP DISTRIBUTION SYSTEM</a:t>
            </a:r>
          </a:p>
          <a:p>
            <a:r>
              <a:rPr lang="it-IT" sz="1600" b="1" smtClean="0"/>
              <a:t>USING ORBITAL WELDING/CUSTOM CONNECTION?</a:t>
            </a:r>
          </a:p>
          <a:p>
            <a:endParaRPr lang="it-IT" sz="1600" b="1" smtClean="0"/>
          </a:p>
          <a:p>
            <a:r>
              <a:rPr lang="it-IT" sz="1600" b="1" smtClean="0"/>
              <a:t>DESIGN (WORKING DRAWINGS) FOR INNER/MIDDLE/OUTER HALF RINGS</a:t>
            </a:r>
          </a:p>
          <a:p>
            <a:r>
              <a:rPr lang="it-IT" sz="1600" b="1" smtClean="0"/>
              <a:t>VALID FOR THE TWO SIDES (LEFT/RIGTH AND FOR BOTH ENDCAPS?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0670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2544318" y="154772"/>
            <a:ext cx="47708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smtClean="0">
                <a:cs typeface="Times New Roman" panose="02020603050405020304" pitchFamily="18" charset="0"/>
              </a:rPr>
              <a:t>EXTERNAL FLEXBUS OPTION 4 - MODEL</a:t>
            </a:r>
            <a:endParaRPr lang="it-IT" b="1" dirty="0" smtClean="0">
              <a:cs typeface="Times New Roman" panose="02020603050405020304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30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9" y="1341620"/>
            <a:ext cx="5113877" cy="4381881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3717028" y="2659877"/>
            <a:ext cx="1363806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cs typeface="Times New Roman" panose="02020603050405020304" pitchFamily="18" charset="0"/>
              </a:rPr>
              <a:t>Simulation</a:t>
            </a:r>
            <a:r>
              <a:rPr lang="it-IT" sz="1400" dirty="0" smtClean="0">
                <a:cs typeface="Times New Roman" panose="02020603050405020304" pitchFamily="18" charset="0"/>
              </a:rPr>
              <a:t> of a                      45° </a:t>
            </a:r>
            <a:r>
              <a:rPr lang="it-IT" sz="1400" dirty="0" err="1" smtClean="0">
                <a:cs typeface="Times New Roman" panose="02020603050405020304" pitchFamily="18" charset="0"/>
              </a:rPr>
              <a:t>sector</a:t>
            </a:r>
            <a:endParaRPr lang="it-IT" sz="1400" dirty="0" smtClean="0">
              <a:cs typeface="Times New Roman" panose="02020603050405020304" pitchFamily="18" charset="0"/>
            </a:endParaRPr>
          </a:p>
          <a:p>
            <a:pPr algn="ctr"/>
            <a:r>
              <a:rPr lang="it-IT" sz="1400" dirty="0" smtClean="0">
                <a:cs typeface="Times New Roman" panose="02020603050405020304" pitchFamily="18" charset="0"/>
              </a:rPr>
              <a:t>of the </a:t>
            </a:r>
            <a:r>
              <a:rPr lang="it-IT" sz="1400" dirty="0" err="1" smtClean="0">
                <a:cs typeface="Times New Roman" panose="02020603050405020304" pitchFamily="18" charset="0"/>
              </a:rPr>
              <a:t>half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>
                <a:cs typeface="Times New Roman" panose="02020603050405020304" pitchFamily="18" charset="0"/>
              </a:rPr>
              <a:t>ring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669" y="4716862"/>
            <a:ext cx="3744468" cy="19812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669" y="804344"/>
            <a:ext cx="3744468" cy="286283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929759" y="3714966"/>
            <a:ext cx="4214241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cs typeface="Times New Roman" panose="02020603050405020304" pitchFamily="18" charset="0"/>
              </a:rPr>
              <a:t>Inner </a:t>
            </a:r>
            <a:r>
              <a:rPr lang="it-IT" sz="1400" dirty="0" err="1" smtClean="0">
                <a:cs typeface="Times New Roman" panose="02020603050405020304" pitchFamily="18" charset="0"/>
              </a:rPr>
              <a:t>radius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cs typeface="Times New Roman" panose="02020603050405020304" pitchFamily="18" charset="0"/>
              </a:rPr>
              <a:t>moved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>
                <a:cs typeface="Times New Roman" panose="02020603050405020304" pitchFamily="18" charset="0"/>
              </a:rPr>
              <a:t>7 </a:t>
            </a:r>
            <a:r>
              <a:rPr lang="it-IT" sz="1400" dirty="0" smtClean="0">
                <a:cs typeface="Times New Roman" panose="02020603050405020304" pitchFamily="18" charset="0"/>
              </a:rPr>
              <a:t>mm, from 210.5 to 203.5 mm </a:t>
            </a:r>
          </a:p>
          <a:p>
            <a:r>
              <a:rPr lang="it-IT" sz="1400" dirty="0" smtClean="0">
                <a:cs typeface="Times New Roman" panose="02020603050405020304" pitchFamily="18" charset="0"/>
              </a:rPr>
              <a:t>Extension of the carbon </a:t>
            </a:r>
            <a:r>
              <a:rPr lang="it-IT" sz="1400" dirty="0" err="1" smtClean="0">
                <a:cs typeface="Times New Roman" panose="02020603050405020304" pitchFamily="18" charset="0"/>
              </a:rPr>
              <a:t>foam</a:t>
            </a:r>
            <a:r>
              <a:rPr lang="it-IT" sz="1400" dirty="0" smtClean="0">
                <a:cs typeface="Times New Roman" panose="02020603050405020304" pitchFamily="18" charset="0"/>
              </a:rPr>
              <a:t> and the </a:t>
            </a:r>
            <a:r>
              <a:rPr lang="it-IT" sz="1400" dirty="0" err="1" smtClean="0">
                <a:cs typeface="Times New Roman" panose="02020603050405020304" pitchFamily="18" charset="0"/>
              </a:rPr>
              <a:t>CFRPs</a:t>
            </a:r>
            <a:endParaRPr lang="it-IT" sz="1400" dirty="0" smtClean="0">
              <a:cs typeface="Times New Roman" panose="02020603050405020304" pitchFamily="18" charset="0"/>
            </a:endParaRPr>
          </a:p>
          <a:p>
            <a:r>
              <a:rPr lang="it-IT" sz="1400" dirty="0" smtClean="0">
                <a:cs typeface="Times New Roman" panose="02020603050405020304" pitchFamily="18" charset="0"/>
              </a:rPr>
              <a:t>Flexbus</a:t>
            </a:r>
            <a:r>
              <a:rPr lang="it-IT" sz="1400" dirty="0">
                <a:cs typeface="Times New Roman" panose="02020603050405020304" pitchFamily="18" charset="0"/>
              </a:rPr>
              <a:t>:  6 mm </a:t>
            </a:r>
            <a:r>
              <a:rPr lang="it-IT" sz="1400" dirty="0" err="1">
                <a:cs typeface="Times New Roman" panose="02020603050405020304" pitchFamily="18" charset="0"/>
              </a:rPr>
              <a:t>width</a:t>
            </a:r>
            <a:r>
              <a:rPr lang="it-IT" sz="1400" dirty="0">
                <a:cs typeface="Times New Roman" panose="02020603050405020304" pitchFamily="18" charset="0"/>
              </a:rPr>
              <a:t> </a:t>
            </a:r>
            <a:r>
              <a:rPr lang="it-IT" sz="1400" dirty="0" smtClean="0">
                <a:cs typeface="Times New Roman" panose="02020603050405020304" pitchFamily="18" charset="0"/>
              </a:rPr>
              <a:t>x 0.72 thickness</a:t>
            </a:r>
          </a:p>
          <a:p>
            <a:r>
              <a:rPr lang="it-IT" sz="1400" dirty="0" err="1" smtClean="0">
                <a:cs typeface="Times New Roman" panose="02020603050405020304" pitchFamily="18" charset="0"/>
              </a:rPr>
              <a:t>Glue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cs typeface="Times New Roman" panose="02020603050405020304" pitchFamily="18" charset="0"/>
              </a:rPr>
              <a:t>layer</a:t>
            </a:r>
            <a:r>
              <a:rPr lang="it-IT" sz="1400" dirty="0" smtClean="0">
                <a:cs typeface="Times New Roman" panose="02020603050405020304" pitchFamily="18" charset="0"/>
              </a:rPr>
              <a:t> under </a:t>
            </a:r>
            <a:r>
              <a:rPr lang="it-IT" sz="1400" dirty="0" err="1" smtClean="0">
                <a:cs typeface="Times New Roman" panose="02020603050405020304" pitchFamily="18" charset="0"/>
              </a:rPr>
              <a:t>flexbus</a:t>
            </a:r>
            <a:r>
              <a:rPr lang="it-IT" sz="1400" dirty="0" smtClean="0">
                <a:cs typeface="Times New Roman" panose="02020603050405020304" pitchFamily="18" charset="0"/>
              </a:rPr>
              <a:t> 100 </a:t>
            </a:r>
            <a:r>
              <a:rPr lang="el-GR" sz="1400" dirty="0" smtClean="0">
                <a:cs typeface="Times New Roman" panose="02020603050405020304" pitchFamily="18" charset="0"/>
              </a:rPr>
              <a:t>μ</a:t>
            </a:r>
            <a:r>
              <a:rPr lang="it-IT" sz="1400" dirty="0" smtClean="0">
                <a:cs typeface="Times New Roman" panose="02020603050405020304" pitchFamily="18" charset="0"/>
              </a:rPr>
              <a:t>m </a:t>
            </a:r>
            <a:r>
              <a:rPr lang="it-IT" sz="1400" dirty="0" err="1" smtClean="0">
                <a:cs typeface="Times New Roman" panose="02020603050405020304" pitchFamily="18" charset="0"/>
              </a:rPr>
              <a:t>thick</a:t>
            </a:r>
            <a:r>
              <a:rPr lang="it-IT" sz="1400" dirty="0">
                <a:cs typeface="Times New Roman" panose="02020603050405020304" pitchFamily="18" charset="0"/>
              </a:rPr>
              <a:t>:</a:t>
            </a:r>
            <a:r>
              <a:rPr lang="it-IT" sz="1400" dirty="0" smtClean="0">
                <a:cs typeface="Times New Roman" panose="02020603050405020304" pitchFamily="18" charset="0"/>
              </a:rPr>
              <a:t> k = 1 W/m K</a:t>
            </a:r>
            <a:endParaRPr lang="it-IT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86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6" y="1197315"/>
            <a:ext cx="2888361" cy="416423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297231" y="178646"/>
            <a:ext cx="678379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cs typeface="Times New Roman" panose="02020603050405020304" pitchFamily="18" charset="0"/>
              </a:rPr>
              <a:t>FLYING FLEXBUS OPTION </a:t>
            </a:r>
            <a:r>
              <a:rPr lang="it-IT" b="1" dirty="0" smtClean="0">
                <a:cs typeface="Times New Roman" panose="02020603050405020304" pitchFamily="18" charset="0"/>
              </a:rPr>
              <a:t>4</a:t>
            </a:r>
            <a:endParaRPr lang="it-IT" b="1" dirty="0"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LOADS  </a:t>
            </a:r>
            <a:r>
              <a:rPr lang="it-IT" b="1" dirty="0">
                <a:cs typeface="Times New Roman" panose="02020603050405020304" pitchFamily="18" charset="0"/>
              </a:rPr>
              <a:t>and BOUNDARY CONDITIONS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31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8696" y="5476279"/>
            <a:ext cx="2888361" cy="58477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cs typeface="Times New Roman" panose="02020603050405020304" pitchFamily="18" charset="0"/>
              </a:rPr>
              <a:t>Heat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Flux</a:t>
            </a:r>
            <a:r>
              <a:rPr lang="it-IT" sz="1600" dirty="0">
                <a:cs typeface="Times New Roman" panose="02020603050405020304" pitchFamily="18" charset="0"/>
              </a:rPr>
              <a:t> over FEI4</a:t>
            </a:r>
            <a:r>
              <a:rPr lang="it-IT" sz="1600" dirty="0" smtClean="0"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>
                <a:cs typeface="Times New Roman" panose="02020603050405020304" pitchFamily="18" charset="0"/>
              </a:rPr>
              <a:t>0.7 </a:t>
            </a:r>
            <a:r>
              <a:rPr lang="it-IT" sz="1600" dirty="0" smtClean="0">
                <a:cs typeface="Times New Roman" panose="02020603050405020304" pitchFamily="18" charset="0"/>
              </a:rPr>
              <a:t>W/cm</a:t>
            </a:r>
            <a:r>
              <a:rPr lang="it-IT" sz="1600" baseline="30000" dirty="0" smtClean="0">
                <a:cs typeface="Times New Roman" panose="02020603050405020304" pitchFamily="18" charset="0"/>
              </a:rPr>
              <a:t>2</a:t>
            </a:r>
            <a:endParaRPr lang="it-IT" sz="1600" dirty="0"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590" y="1212547"/>
            <a:ext cx="2895791" cy="39347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191" y="1197315"/>
            <a:ext cx="2933700" cy="412289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113703" y="4618197"/>
            <a:ext cx="2872740" cy="1754326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cs typeface="Times New Roman" panose="02020603050405020304" pitchFamily="18" charset="0"/>
              </a:rPr>
              <a:t>Flexbus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internal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heat</a:t>
            </a:r>
            <a:r>
              <a:rPr lang="it-IT" sz="1600" dirty="0">
                <a:cs typeface="Times New Roman" panose="02020603050405020304" pitchFamily="18" charset="0"/>
              </a:rPr>
              <a:t> generation: 10% of the </a:t>
            </a:r>
            <a:r>
              <a:rPr lang="it-IT" sz="1600" dirty="0" err="1">
                <a:cs typeface="Times New Roman" panose="02020603050405020304" pitchFamily="18" charset="0"/>
              </a:rPr>
              <a:t>total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power</a:t>
            </a:r>
            <a:r>
              <a:rPr lang="it-IT" sz="1600" dirty="0">
                <a:cs typeface="Times New Roman" panose="02020603050405020304" pitchFamily="18" charset="0"/>
              </a:rPr>
              <a:t>    </a:t>
            </a:r>
            <a:r>
              <a:rPr lang="it-IT" sz="1600" dirty="0" err="1">
                <a:cs typeface="Times New Roman" panose="02020603050405020304" pitchFamily="18" charset="0"/>
              </a:rPr>
              <a:t>calculated</a:t>
            </a:r>
            <a:r>
              <a:rPr lang="it-IT" sz="1600" dirty="0">
                <a:cs typeface="Times New Roman" panose="02020603050405020304" pitchFamily="18" charset="0"/>
              </a:rPr>
              <a:t> for the 45° </a:t>
            </a:r>
            <a:r>
              <a:rPr lang="it-IT" sz="1600" dirty="0" err="1">
                <a:cs typeface="Times New Roman" panose="02020603050405020304" pitchFamily="18" charset="0"/>
              </a:rPr>
              <a:t>sector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r>
              <a:rPr lang="it-IT" sz="1600" baseline="30000" dirty="0" smtClean="0">
                <a:cs typeface="Times New Roman" panose="02020603050405020304" pitchFamily="18" charset="0"/>
              </a:rPr>
              <a:t>(3)</a:t>
            </a:r>
            <a:endParaRPr lang="it-IT" sz="1600" baseline="30000" dirty="0"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cs typeface="Times New Roman" panose="02020603050405020304" pitchFamily="18" charset="0"/>
              </a:rPr>
              <a:t>6.384 W</a:t>
            </a:r>
          </a:p>
          <a:p>
            <a:pPr algn="ctr"/>
            <a:endParaRPr lang="it-IT" sz="1600" dirty="0">
              <a:cs typeface="Times New Roman" panose="02020603050405020304" pitchFamily="18" charset="0"/>
            </a:endParaRPr>
          </a:p>
          <a:p>
            <a:r>
              <a:rPr lang="it-IT" sz="1600" baseline="30000" dirty="0" smtClean="0">
                <a:cs typeface="Times New Roman" panose="02020603050405020304" pitchFamily="18" charset="0"/>
              </a:rPr>
              <a:t>(3) </a:t>
            </a:r>
            <a:r>
              <a:rPr lang="it-IT" sz="1200" dirty="0" err="1">
                <a:cs typeface="Times New Roman" panose="02020603050405020304" pitchFamily="18" charset="0"/>
              </a:rPr>
              <a:t>See</a:t>
            </a:r>
            <a:r>
              <a:rPr lang="it-IT" sz="1200" dirty="0">
                <a:cs typeface="Times New Roman" panose="02020603050405020304" pitchFamily="18" charset="0"/>
              </a:rPr>
              <a:t> backup slide </a:t>
            </a:r>
            <a:r>
              <a:rPr lang="it-IT" sz="1200" dirty="0" smtClean="0">
                <a:cs typeface="Times New Roman" panose="02020603050405020304" pitchFamily="18" charset="0"/>
              </a:rPr>
              <a:t>3 for </a:t>
            </a:r>
            <a:r>
              <a:rPr lang="it-IT" sz="1200" dirty="0" err="1">
                <a:cs typeface="Times New Roman" panose="02020603050405020304" pitchFamily="18" charset="0"/>
              </a:rPr>
              <a:t>detail</a:t>
            </a:r>
            <a:endParaRPr lang="it-IT" sz="1200" dirty="0"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137289" y="4619560"/>
            <a:ext cx="2925318" cy="1815882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cs typeface="Times New Roman" panose="02020603050405020304" pitchFamily="18" charset="0"/>
              </a:rPr>
              <a:t>Temperature </a:t>
            </a:r>
            <a:endParaRPr lang="it-IT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it-IT" sz="1600" dirty="0" err="1" smtClean="0">
                <a:cs typeface="Times New Roman" panose="02020603050405020304" pitchFamily="18" charset="0"/>
              </a:rPr>
              <a:t>inner</a:t>
            </a:r>
            <a:r>
              <a:rPr lang="it-IT" sz="1600" dirty="0" smtClean="0"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cs typeface="Times New Roman" panose="02020603050405020304" pitchFamily="18" charset="0"/>
              </a:rPr>
              <a:t>wall</a:t>
            </a:r>
            <a:r>
              <a:rPr lang="it-IT" sz="1600" dirty="0">
                <a:cs typeface="Times New Roman" panose="02020603050405020304" pitchFamily="18" charset="0"/>
              </a:rPr>
              <a:t> pipe: 0°C</a:t>
            </a:r>
          </a:p>
          <a:p>
            <a:r>
              <a:rPr lang="it-IT" sz="1600" dirty="0" smtClean="0">
                <a:cs typeface="Times New Roman" panose="02020603050405020304" pitchFamily="18" charset="0"/>
              </a:rPr>
              <a:t>Ring </a:t>
            </a:r>
            <a:r>
              <a:rPr lang="it-IT" sz="1600" dirty="0" err="1" smtClean="0">
                <a:cs typeface="Times New Roman" panose="02020603050405020304" pitchFamily="18" charset="0"/>
              </a:rPr>
              <a:t>supposed</a:t>
            </a:r>
            <a:r>
              <a:rPr lang="it-IT" sz="1600" dirty="0" smtClean="0">
                <a:cs typeface="Times New Roman" panose="02020603050405020304" pitchFamily="18" charset="0"/>
              </a:rPr>
              <a:t> to be </a:t>
            </a:r>
            <a:r>
              <a:rPr lang="it-IT" sz="1600" dirty="0" err="1">
                <a:cs typeface="Times New Roman" panose="02020603050405020304" pitchFamily="18" charset="0"/>
              </a:rPr>
              <a:t>a</a:t>
            </a:r>
            <a:r>
              <a:rPr lang="it-IT" sz="1600" dirty="0" err="1" smtClean="0">
                <a:cs typeface="Times New Roman" panose="02020603050405020304" pitchFamily="18" charset="0"/>
              </a:rPr>
              <a:t>diabatic</a:t>
            </a:r>
            <a:r>
              <a:rPr lang="it-IT" sz="1600" dirty="0" smtClean="0">
                <a:cs typeface="Times New Roman" panose="02020603050405020304" pitchFamily="18" charset="0"/>
              </a:rPr>
              <a:t> :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No </a:t>
            </a:r>
            <a:r>
              <a:rPr lang="it-IT" sz="1600" dirty="0" err="1" smtClean="0">
                <a:cs typeface="Times New Roman" panose="02020603050405020304" pitchFamily="18" charset="0"/>
              </a:rPr>
              <a:t>convection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No </a:t>
            </a:r>
            <a:r>
              <a:rPr lang="it-IT" sz="1600" dirty="0" err="1" smtClean="0">
                <a:cs typeface="Times New Roman" panose="02020603050405020304" pitchFamily="18" charset="0"/>
              </a:rPr>
              <a:t>radiation</a:t>
            </a:r>
            <a:endParaRPr lang="it-IT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cs typeface="Times New Roman" panose="02020603050405020304" pitchFamily="18" charset="0"/>
              </a:rPr>
              <a:t>ONLY THERMAL CONDUCTION</a:t>
            </a:r>
            <a:endParaRPr lang="it-IT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46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297231" y="187900"/>
            <a:ext cx="678379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cs typeface="Times New Roman" panose="02020603050405020304" pitchFamily="18" charset="0"/>
              </a:rPr>
              <a:t>FLYING FLEXBUS OPTION </a:t>
            </a:r>
            <a:r>
              <a:rPr lang="it-IT" b="1" dirty="0" smtClean="0">
                <a:cs typeface="Times New Roman" panose="02020603050405020304" pitchFamily="18" charset="0"/>
              </a:rPr>
              <a:t>4</a:t>
            </a:r>
            <a:endParaRPr lang="it-IT" b="1" dirty="0"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FEA RESULTS 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32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127515"/>
            <a:ext cx="3400425" cy="338554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cs typeface="Times New Roman" panose="02020603050405020304" pitchFamily="18" charset="0"/>
              </a:rPr>
              <a:t>Max delta T </a:t>
            </a:r>
            <a:r>
              <a:rPr lang="it-IT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sensor</a:t>
            </a:r>
            <a:r>
              <a:rPr lang="it-IT" sz="1600" b="1" dirty="0">
                <a:cs typeface="Times New Roman" panose="02020603050405020304" pitchFamily="18" charset="0"/>
              </a:rPr>
              <a:t> - pipe : </a:t>
            </a:r>
            <a:r>
              <a:rPr lang="it-IT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17.2°C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041"/>
            <a:ext cx="3400425" cy="493547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79453" y="6127515"/>
            <a:ext cx="3188971" cy="338554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cs typeface="Times New Roman" panose="02020603050405020304" pitchFamily="18" charset="0"/>
              </a:rPr>
              <a:t>Max delta T </a:t>
            </a:r>
            <a:r>
              <a:rPr lang="it-IT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bus</a:t>
            </a:r>
            <a:r>
              <a:rPr lang="it-IT" sz="1600" b="1" dirty="0" smtClean="0">
                <a:cs typeface="Times New Roman" panose="02020603050405020304" pitchFamily="18" charset="0"/>
              </a:rPr>
              <a:t> </a:t>
            </a:r>
            <a:r>
              <a:rPr lang="it-IT" sz="1600" b="1" dirty="0">
                <a:cs typeface="Times New Roman" panose="02020603050405020304" pitchFamily="18" charset="0"/>
              </a:rPr>
              <a:t>- pipe : </a:t>
            </a:r>
            <a:r>
              <a:rPr lang="it-IT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24°C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629" y="1192041"/>
            <a:ext cx="3188970" cy="451770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862" y="1192041"/>
            <a:ext cx="2524063" cy="284129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792824" y="4084726"/>
            <a:ext cx="22944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cs typeface="Times New Roman" panose="02020603050405020304" pitchFamily="18" charset="0"/>
              </a:rPr>
              <a:t>Detail</a:t>
            </a:r>
            <a:r>
              <a:rPr lang="it-IT" sz="1400" dirty="0" smtClean="0">
                <a:cs typeface="Times New Roman" panose="02020603050405020304" pitchFamily="18" charset="0"/>
              </a:rPr>
              <a:t> of the temperature </a:t>
            </a:r>
            <a:r>
              <a:rPr lang="it-IT" sz="1400" dirty="0" err="1" smtClean="0">
                <a:cs typeface="Times New Roman" panose="02020603050405020304" pitchFamily="18" charset="0"/>
              </a:rPr>
              <a:t>field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cs typeface="Times New Roman" panose="02020603050405020304" pitchFamily="18" charset="0"/>
              </a:rPr>
              <a:t>into</a:t>
            </a:r>
            <a:r>
              <a:rPr lang="it-IT" sz="1400" dirty="0" smtClean="0">
                <a:cs typeface="Times New Roman" panose="02020603050405020304" pitchFamily="18" charset="0"/>
              </a:rPr>
              <a:t> the </a:t>
            </a:r>
            <a:r>
              <a:rPr lang="it-IT" sz="1400" dirty="0" err="1" smtClean="0">
                <a:cs typeface="Times New Roman" panose="02020603050405020304" pitchFamily="18" charset="0"/>
              </a:rPr>
              <a:t>flexbus</a:t>
            </a:r>
            <a:r>
              <a:rPr lang="it-IT" sz="1400" dirty="0" smtClean="0">
                <a:cs typeface="Times New Roman" panose="02020603050405020304" pitchFamily="18" charset="0"/>
              </a:rPr>
              <a:t>.</a:t>
            </a:r>
          </a:p>
          <a:p>
            <a:endParaRPr lang="it-IT" sz="1400" dirty="0" smtClean="0">
              <a:cs typeface="Times New Roman" panose="02020603050405020304" pitchFamily="18" charset="0"/>
            </a:endParaRPr>
          </a:p>
          <a:p>
            <a:r>
              <a:rPr lang="it-IT" sz="1400" smtClean="0">
                <a:cs typeface="Times New Roman" panose="02020603050405020304" pitchFamily="18" charset="0"/>
              </a:rPr>
              <a:t>Note: </a:t>
            </a:r>
            <a:r>
              <a:rPr lang="it-IT" sz="1400" dirty="0" smtClean="0">
                <a:cs typeface="Times New Roman" panose="02020603050405020304" pitchFamily="18" charset="0"/>
              </a:rPr>
              <a:t>the </a:t>
            </a:r>
            <a:r>
              <a:rPr lang="it-IT" sz="1400" dirty="0" err="1" smtClean="0">
                <a:cs typeface="Times New Roman" panose="02020603050405020304" pitchFamily="18" charset="0"/>
              </a:rPr>
              <a:t>variation</a:t>
            </a:r>
            <a:r>
              <a:rPr lang="it-IT" sz="1400" dirty="0" smtClean="0">
                <a:cs typeface="Times New Roman" panose="02020603050405020304" pitchFamily="18" charset="0"/>
              </a:rPr>
              <a:t> in the </a:t>
            </a:r>
            <a:r>
              <a:rPr lang="it-IT" sz="1400" dirty="0" err="1" smtClean="0">
                <a:cs typeface="Times New Roman" panose="02020603050405020304" pitchFamily="18" charset="0"/>
              </a:rPr>
              <a:t>thickness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cs typeface="Times New Roman" panose="02020603050405020304" pitchFamily="18" charset="0"/>
              </a:rPr>
              <a:t>isdriven</a:t>
            </a:r>
            <a:r>
              <a:rPr lang="it-IT" sz="1400" dirty="0" smtClean="0">
                <a:cs typeface="Times New Roman" panose="02020603050405020304" pitchFamily="18" charset="0"/>
              </a:rPr>
              <a:t> by the </a:t>
            </a:r>
            <a:r>
              <a:rPr lang="it-IT" sz="1400" dirty="0" err="1" smtClean="0">
                <a:cs typeface="Times New Roman" panose="02020603050405020304" pitchFamily="18" charset="0"/>
              </a:rPr>
              <a:t>transversal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cs typeface="Times New Roman" panose="02020603050405020304" pitchFamily="18" charset="0"/>
              </a:rPr>
              <a:t>low</a:t>
            </a:r>
            <a:r>
              <a:rPr lang="it-IT" sz="1400" dirty="0" smtClean="0">
                <a:cs typeface="Times New Roman" panose="02020603050405020304" pitchFamily="18" charset="0"/>
              </a:rPr>
              <a:t> </a:t>
            </a:r>
            <a:r>
              <a:rPr lang="it-IT" sz="1400" dirty="0" err="1" smtClean="0">
                <a:cs typeface="Times New Roman" panose="02020603050405020304" pitchFamily="18" charset="0"/>
              </a:rPr>
              <a:t>conductivity</a:t>
            </a:r>
            <a:r>
              <a:rPr lang="it-IT" sz="1400" dirty="0" smtClean="0">
                <a:cs typeface="Times New Roman" panose="02020603050405020304" pitchFamily="18" charset="0"/>
              </a:rPr>
              <a:t> (0.2 W/</a:t>
            </a:r>
            <a:r>
              <a:rPr lang="it-IT" sz="1400" dirty="0" err="1" smtClean="0">
                <a:cs typeface="Times New Roman" panose="02020603050405020304" pitchFamily="18" charset="0"/>
              </a:rPr>
              <a:t>mK</a:t>
            </a:r>
            <a:r>
              <a:rPr lang="it-IT" sz="1400" dirty="0" smtClean="0">
                <a:cs typeface="Times New Roman" panose="02020603050405020304" pitchFamily="18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565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297231" y="389776"/>
            <a:ext cx="678379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cs typeface="Times New Roman" panose="02020603050405020304" pitchFamily="18" charset="0"/>
              </a:rPr>
              <a:t>FLYING FLEXBUS OPTION </a:t>
            </a:r>
            <a:r>
              <a:rPr lang="it-IT" b="1" dirty="0" smtClean="0">
                <a:cs typeface="Times New Roman" panose="02020603050405020304" pitchFamily="18" charset="0"/>
              </a:rPr>
              <a:t>4</a:t>
            </a:r>
            <a:endParaRPr lang="it-IT" b="1" dirty="0"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b="1" dirty="0" smtClean="0">
                <a:cs typeface="Times New Roman" panose="02020603050405020304" pitchFamily="18" charset="0"/>
              </a:rPr>
              <a:t>THERMAL FEA RESULTS 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33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79" y="1397731"/>
            <a:ext cx="6611493" cy="495862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579923" y="5319782"/>
            <a:ext cx="6353870" cy="1200329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cs typeface="Times New Roman" panose="02020603050405020304" pitchFamily="18" charset="0"/>
              </a:rPr>
              <a:t>Overall</a:t>
            </a:r>
            <a:r>
              <a:rPr lang="it-IT" sz="2400" dirty="0" smtClean="0">
                <a:cs typeface="Times New Roman" panose="02020603050405020304" pitchFamily="18" charset="0"/>
              </a:rPr>
              <a:t> Temperature </a:t>
            </a:r>
            <a:r>
              <a:rPr lang="it-IT" sz="2400" dirty="0" err="1" smtClean="0">
                <a:cs typeface="Times New Roman" panose="02020603050405020304" pitchFamily="18" charset="0"/>
              </a:rPr>
              <a:t>field</a:t>
            </a:r>
            <a:r>
              <a:rPr lang="it-IT" sz="2400" dirty="0" smtClean="0">
                <a:cs typeface="Times New Roman" panose="02020603050405020304" pitchFamily="18" charset="0"/>
              </a:rPr>
              <a:t> </a:t>
            </a:r>
          </a:p>
          <a:p>
            <a:pPr algn="ctr"/>
            <a:endParaRPr lang="it-IT" sz="1600" dirty="0">
              <a:cs typeface="Times New Roman" panose="02020603050405020304" pitchFamily="18" charset="0"/>
            </a:endParaRPr>
          </a:p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middle ring </a:t>
            </a:r>
          </a:p>
          <a:p>
            <a:pPr algn="ctr"/>
            <a:r>
              <a:rPr lang="it-IT" sz="1600" dirty="0" smtClean="0">
                <a:cs typeface="Times New Roman" panose="02020603050405020304" pitchFamily="18" charset="0"/>
              </a:rPr>
              <a:t>pipe temperature: 0°C</a:t>
            </a:r>
            <a:endParaRPr lang="it-IT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02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7"/>
            <a:ext cx="1156607" cy="857004"/>
          </a:xfrm>
          <a:prstGeom prst="rect">
            <a:avLst/>
          </a:prstGeom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6BCD-1764-4622-A155-D55CFC91E522}" type="slidenum">
              <a:rPr lang="it-IT" smtClean="0"/>
              <a:t>34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627784" y="2348880"/>
            <a:ext cx="3547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it-IT" sz="4000" b="1" dirty="0" smtClean="0">
                <a:cs typeface="Times New Roman" panose="02020603050405020304" pitchFamily="18" charset="0"/>
              </a:rPr>
              <a:t>CO2 COOLING</a:t>
            </a:r>
            <a:endParaRPr lang="it-IT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58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SIMONE COELLI - INFN MILANO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35</a:t>
            </a:fld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499053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ENDCAP COOLING DISTRIBUTION SYSTEM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0808" y="83671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</a:t>
            </a:r>
            <a:r>
              <a:rPr lang="it-IT" sz="1600" b="1" dirty="0" smtClean="0"/>
              <a:t>ENTATIVE SUMMARY OF </a:t>
            </a:r>
            <a:r>
              <a:rPr lang="it-IT" sz="1600" b="1" dirty="0" smtClean="0"/>
              <a:t>OPERATIONS AND QUESTION MARKS…</a:t>
            </a:r>
            <a:endParaRPr lang="it-IT" sz="1600" b="1" dirty="0" smtClean="0"/>
          </a:p>
          <a:p>
            <a:endParaRPr lang="it-IT" sz="1600" b="1" dirty="0" smtClean="0"/>
          </a:p>
          <a:p>
            <a:endParaRPr lang="it-IT" sz="1600" b="1" dirty="0"/>
          </a:p>
          <a:p>
            <a:endParaRPr lang="it-IT" sz="1600" b="1" dirty="0" smtClean="0"/>
          </a:p>
          <a:p>
            <a:r>
              <a:rPr lang="it-IT" sz="1600" b="1" dirty="0" smtClean="0"/>
              <a:t>JOINING HALFRING COOLING PIPE TO THE TO THE ENDCAP DISTRIBUTION SYSTEM</a:t>
            </a:r>
          </a:p>
          <a:p>
            <a:r>
              <a:rPr lang="it-IT" sz="1600" b="1" dirty="0" smtClean="0"/>
              <a:t>USING ORBITAL WELDING/CUSTOM CONNECTION?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DESIGN (WORKING DRAWINGS) FOR INNER/MIDDLE/OUTER HALF RINGS</a:t>
            </a:r>
          </a:p>
          <a:p>
            <a:r>
              <a:rPr lang="it-IT" sz="1600" b="1" dirty="0" smtClean="0"/>
              <a:t>VALID FOR THE TWO SIDES (LEFT/RIGTH AND FOR BOTH ENDCAPS?</a:t>
            </a:r>
          </a:p>
          <a:p>
            <a:endParaRPr lang="it-IT" sz="1600" b="1" dirty="0"/>
          </a:p>
          <a:p>
            <a:endParaRPr lang="it-IT" sz="1600" b="1" dirty="0"/>
          </a:p>
          <a:p>
            <a:r>
              <a:rPr lang="it-IT" sz="1600" b="1" dirty="0" smtClean="0"/>
              <a:t>TRYING TO ALIGN TO THE VERY EXTENSIVE R&amp;D WORK DONE IN UK</a:t>
            </a:r>
          </a:p>
          <a:p>
            <a:r>
              <a:rPr lang="it-IT" sz="1600" b="1" dirty="0" smtClean="0"/>
              <a:t>WITH MANY SPECIALIZED PEOPLE </a:t>
            </a:r>
            <a:endParaRPr lang="it-IT" sz="1600" b="1" dirty="0"/>
          </a:p>
          <a:p>
            <a:r>
              <a:rPr lang="it-IT" sz="1600" b="1" dirty="0" smtClean="0"/>
              <a:t>AND IMPORTANT INFRASTRUCTURES</a:t>
            </a:r>
          </a:p>
          <a:p>
            <a:endParaRPr lang="it-IT" sz="1600" b="1" dirty="0"/>
          </a:p>
          <a:p>
            <a:endParaRPr lang="it-IT" sz="1600" b="1" dirty="0" smtClean="0"/>
          </a:p>
          <a:p>
            <a:r>
              <a:rPr lang="it-IT" sz="1600" b="1" dirty="0" smtClean="0"/>
              <a:t>WE NEED TO UNDERSTAND THE BEST STRATEGY AND SYNERGIES</a:t>
            </a:r>
            <a:endParaRPr lang="it-IT" sz="1600" b="1" dirty="0"/>
          </a:p>
          <a:p>
            <a:r>
              <a:rPr lang="it-IT" sz="1600" b="1" dirty="0" smtClean="0"/>
              <a:t>FOR THE CONSTRUCTION</a:t>
            </a:r>
          </a:p>
          <a:p>
            <a:endParaRPr lang="it-IT" sz="1600" b="1" dirty="0"/>
          </a:p>
          <a:p>
            <a:endParaRPr lang="it-IT" sz="1600" b="1" dirty="0" smtClean="0"/>
          </a:p>
          <a:p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4296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5980" y="73064"/>
            <a:ext cx="364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Inlet– Outlet tube Design / Location:</a:t>
            </a:r>
            <a:endParaRPr lang="en-GB" b="1" i="1" dirty="0">
              <a:solidFill>
                <a:srgbClr val="C00000"/>
              </a:solidFill>
            </a:endParaRPr>
          </a:p>
          <a:p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018" y="6381328"/>
            <a:ext cx="80573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Fred </a:t>
            </a:r>
            <a:r>
              <a:rPr lang="en-GB" sz="1000" dirty="0" err="1" smtClean="0"/>
              <a:t>Gannaway</a:t>
            </a:r>
            <a:r>
              <a:rPr lang="en-GB" sz="1000" dirty="0" smtClean="0"/>
              <a:t> (</a:t>
            </a:r>
            <a:r>
              <a:rPr lang="en-GB" sz="1000" dirty="0" smtClean="0">
                <a:hlinkClick r:id="rId2"/>
              </a:rPr>
              <a:t>f.c.gannaway@qmul.ac.uk</a:t>
            </a:r>
            <a:r>
              <a:rPr lang="en-GB" sz="1000" dirty="0"/>
              <a:t>) / </a:t>
            </a:r>
            <a:r>
              <a:rPr lang="en-GB" sz="1000" dirty="0" smtClean="0"/>
              <a:t>Peter Sutcliffe (</a:t>
            </a:r>
            <a:r>
              <a:rPr lang="en-GB" sz="1000" dirty="0" err="1" smtClean="0"/>
              <a:t>peter</a:t>
            </a:r>
            <a:r>
              <a:rPr lang="en-GB" sz="1000" dirty="0" err="1"/>
              <a:t>@hep.ph.liv.ac.uk</a:t>
            </a:r>
            <a:r>
              <a:rPr lang="en-GB" sz="1000" dirty="0"/>
              <a:t> </a:t>
            </a:r>
            <a:r>
              <a:rPr lang="en-GB" sz="1000" dirty="0" smtClean="0"/>
              <a:t>)</a:t>
            </a:r>
          </a:p>
        </p:txBody>
      </p:sp>
      <p:pic>
        <p:nvPicPr>
          <p:cNvPr id="10" name="Picture 9" descr="Al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697"/>
            <a:ext cx="9144000" cy="5075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733256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Common Supply Line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1977391" y="5301208"/>
            <a:ext cx="218345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5805264"/>
            <a:ext cx="945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Capillaries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3748652" y="5373216"/>
            <a:ext cx="6073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2040" y="960983"/>
            <a:ext cx="1920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 Exhaust Lines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92080" y="126876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9158" y="960983"/>
            <a:ext cx="844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Manifold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71800" y="1340769"/>
            <a:ext cx="576064" cy="64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307898" y="17527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DESIGN FROM UK COLLABORATION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88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37</a:t>
            </a:fld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1657"/>
              </p:ext>
            </p:extLst>
          </p:nvPr>
        </p:nvGraphicFramePr>
        <p:xfrm>
          <a:off x="251520" y="908720"/>
          <a:ext cx="8712968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Foglio di lavoro" r:id="rId3" imgW="13572931" imgH="4381617" progId="Excel.Sheet.12">
                  <p:embed/>
                </p:oleObj>
              </mc:Choice>
              <mc:Fallback>
                <p:oleObj name="Foglio di lavoro" r:id="rId3" imgW="13572931" imgH="4381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08720"/>
                        <a:ext cx="8712968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1520" y="63598"/>
            <a:ext cx="8435280" cy="55860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COOLING FLOW CALCULATION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966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SIMONE COELLI - INFN MILANO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38</a:t>
            </a:fld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1520" y="63598"/>
            <a:ext cx="8435280" cy="558604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COOLING FLOW CALCULATION</a:t>
            </a:r>
            <a:endParaRPr lang="it-IT" sz="3200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92097"/>
              </p:ext>
            </p:extLst>
          </p:nvPr>
        </p:nvGraphicFramePr>
        <p:xfrm>
          <a:off x="251520" y="805932"/>
          <a:ext cx="8793038" cy="541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Foglio di lavoro" r:id="rId3" imgW="11753719" imgH="7239234" progId="Excel.Sheet.12">
                  <p:embed/>
                </p:oleObj>
              </mc:Choice>
              <mc:Fallback>
                <p:oleObj name="Foglio di lavoro" r:id="rId3" imgW="11753719" imgH="72392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805932"/>
                        <a:ext cx="8793038" cy="5415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3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SIMONE COELLI - INFN MILANO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39</a:t>
            </a:fld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1520" y="-6822"/>
            <a:ext cx="8435280" cy="639789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COOLING FLOW CALCULATION</a:t>
            </a:r>
            <a:endParaRPr lang="it-IT" sz="32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1110" y="1993824"/>
            <a:ext cx="84352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 Simone, Alex.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Let's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try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fix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once for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             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10, 8 and 9 </a:t>
            </a:r>
            <a:r>
              <a:rPr kumimoji="0" lang="it-IT" altLang="it-IT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HalfRings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it-IT" altLang="it-IT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one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HalfShell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Inner, middle and Outer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respectively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             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Module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11.2W (0.7W/cm2 over 16cm2)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             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are 16, 22 and 26 </a:t>
            </a:r>
            <a:r>
              <a:rPr kumimoji="0" lang="it-IT" altLang="it-IT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quad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modules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it-IT" altLang="it-IT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one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HalfRing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Inner middle and Outer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respectively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flow rate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follow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09332"/>
              </p:ext>
            </p:extLst>
          </p:nvPr>
        </p:nvGraphicFramePr>
        <p:xfrm>
          <a:off x="2483768" y="3717032"/>
          <a:ext cx="4958308" cy="1371600"/>
        </p:xfrm>
        <a:graphic>
          <a:graphicData uri="http://schemas.openxmlformats.org/drawingml/2006/table">
            <a:tbl>
              <a:tblPr/>
              <a:tblGrid>
                <a:gridCol w="1239577">
                  <a:extLst>
                    <a:ext uri="{9D8B030D-6E8A-4147-A177-3AD203B41FA5}">
                      <a16:colId xmlns:a16="http://schemas.microsoft.com/office/drawing/2014/main" val="165497981"/>
                    </a:ext>
                  </a:extLst>
                </a:gridCol>
                <a:gridCol w="1239577">
                  <a:extLst>
                    <a:ext uri="{9D8B030D-6E8A-4147-A177-3AD203B41FA5}">
                      <a16:colId xmlns:a16="http://schemas.microsoft.com/office/drawing/2014/main" val="3665768956"/>
                    </a:ext>
                  </a:extLst>
                </a:gridCol>
                <a:gridCol w="1239577">
                  <a:extLst>
                    <a:ext uri="{9D8B030D-6E8A-4147-A177-3AD203B41FA5}">
                      <a16:colId xmlns:a16="http://schemas.microsoft.com/office/drawing/2014/main" val="2821060648"/>
                    </a:ext>
                  </a:extLst>
                </a:gridCol>
                <a:gridCol w="1239577">
                  <a:extLst>
                    <a:ext uri="{9D8B030D-6E8A-4147-A177-3AD203B41FA5}">
                      <a16:colId xmlns:a16="http://schemas.microsoft.com/office/drawing/2014/main" val="2243579669"/>
                    </a:ext>
                  </a:extLst>
                </a:gridCol>
              </a:tblGrid>
              <a:tr h="247986"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>
                    <a:lnB w="12700" cap="flat" cmpd="sng" algn="ctr">
                      <a:solidFill>
                        <a:srgbClr val="A0F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>
                    <a:lnB w="12700" cap="flat" cmpd="sng" algn="ctr">
                      <a:solidFill>
                        <a:srgbClr val="A0F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76800"/>
                  </a:ext>
                </a:extLst>
              </a:tr>
              <a:tr h="18035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</a:rPr>
                        <a:t>HalfRing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</a:rPr>
                        <a:t>HalfShell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F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F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F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71026"/>
                  </a:ext>
                </a:extLst>
              </a:tr>
              <a:tr h="18035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lang="it-IT" sz="1400" dirty="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5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5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5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</a:rPr>
                        <a:t>g/s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5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F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</a:rPr>
                        <a:t>g/s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F8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44553"/>
                  </a:ext>
                </a:extLst>
              </a:tr>
              <a:tr h="180353"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179.2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06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6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805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6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1.792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06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1792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17.92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47857"/>
                  </a:ext>
                </a:extLst>
              </a:tr>
              <a:tr h="180353"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246.4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5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5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6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2.464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5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1971.2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19.712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EE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EE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22064"/>
                  </a:ext>
                </a:extLst>
              </a:tr>
              <a:tr h="180353"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291.2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5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5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5D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5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</a:rPr>
                        <a:t>2.912</a:t>
                      </a:r>
                      <a:endParaRPr lang="it-IT" sz="1400" dirty="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57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</a:rPr>
                        <a:t>2620.8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E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it-IT" sz="1400" dirty="0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0E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EE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11022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390922" y="7348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From: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 Danilo Giugni</a:t>
            </a:r>
            <a:b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it-IT" sz="12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Sent</a:t>
            </a:r>
            <a:r>
              <a:rPr lang="it-IT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 26 March 2018 16:22</a:t>
            </a:r>
            <a:b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it-IT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To: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 Simone </a:t>
            </a:r>
            <a:r>
              <a:rPr lang="it-IT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Coelli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; Alexander </a:t>
            </a:r>
            <a:r>
              <a:rPr lang="it-IT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Bitadze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it-IT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Cc: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 Danilo Giugni; </a:t>
            </a:r>
            <a:r>
              <a:rPr lang="it-IT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Jo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 Pater</a:t>
            </a:r>
            <a:b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it-IT" sz="12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Subject</a:t>
            </a:r>
            <a:r>
              <a:rPr lang="it-IT" sz="1200" b="1" dirty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 RE: </a:t>
            </a:r>
            <a:r>
              <a:rPr lang="it-IT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endcap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cooling</a:t>
            </a:r>
            <a:r>
              <a:rPr lang="it-IT" sz="1200" dirty="0">
                <a:solidFill>
                  <a:srgbClr val="000000"/>
                </a:solidFill>
                <a:latin typeface="Tahoma" panose="020B0604030504040204" pitchFamily="34" charset="0"/>
              </a:rPr>
              <a:t> mas flow </a:t>
            </a:r>
            <a:r>
              <a:rPr lang="it-IT" sz="1200" dirty="0" err="1">
                <a:solidFill>
                  <a:srgbClr val="000000"/>
                </a:solidFill>
                <a:latin typeface="Tahoma" panose="020B0604030504040204" pitchFamily="34" charset="0"/>
              </a:rPr>
              <a:t>rates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745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SIMONE COELLI - INFN MILANO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4</a:t>
            </a:fld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1520" y="-6822"/>
            <a:ext cx="8435280" cy="411485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COOLING PIPE</a:t>
            </a:r>
            <a:endParaRPr lang="it-IT" sz="3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9" y="719524"/>
            <a:ext cx="4232261" cy="35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455869" y="4619641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2D PARAMETRIC FE </a:t>
            </a:r>
            <a:r>
              <a:rPr lang="it-IT" sz="2000" dirty="0" smtClean="0"/>
              <a:t>MODEL</a:t>
            </a:r>
          </a:p>
          <a:p>
            <a:r>
              <a:rPr lang="it-IT" sz="2000" dirty="0" smtClean="0"/>
              <a:t>THERMAL FIGURE OF MERIT</a:t>
            </a:r>
          </a:p>
          <a:p>
            <a:r>
              <a:rPr lang="it-IT" sz="2000" dirty="0" smtClean="0"/>
              <a:t>CALCULATION</a:t>
            </a:r>
          </a:p>
          <a:p>
            <a:r>
              <a:rPr lang="it-IT" sz="2000" dirty="0" smtClean="0"/>
              <a:t>FOLLOWS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105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40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97968" y="265529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DESIGN FROM UK COLLABORATION 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294"/>
            <a:ext cx="7883116" cy="573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41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71600" y="4766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31510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0077" y="2549580"/>
            <a:ext cx="7661237" cy="2391588"/>
          </a:xfrm>
        </p:spPr>
        <p:txBody>
          <a:bodyPr>
            <a:normAutofit/>
          </a:bodyPr>
          <a:lstStyle/>
          <a:p>
            <a:endParaRPr lang="it-IT" sz="3692" b="1" dirty="0"/>
          </a:p>
          <a:p>
            <a:r>
              <a:rPr lang="it-IT" sz="3692" b="1" dirty="0" smtClean="0">
                <a:solidFill>
                  <a:schemeClr val="tx1"/>
                </a:solidFill>
              </a:rPr>
              <a:t>CALIBRATED ORIFICES</a:t>
            </a:r>
          </a:p>
          <a:p>
            <a:endParaRPr lang="it-IT" sz="3692" b="1" dirty="0"/>
          </a:p>
        </p:txBody>
      </p:sp>
    </p:spTree>
    <p:extLst>
      <p:ext uri="{BB962C8B-B14F-4D97-AF65-F5344CB8AC3E}">
        <p14:creationId xmlns:p14="http://schemas.microsoft.com/office/powerpoint/2010/main" val="2005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65895" y="139383"/>
            <a:ext cx="8747050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ESTIMATION OF ORIFICE </a:t>
            </a:r>
            <a:r>
              <a:rPr lang="it-IT" sz="2215" b="1" dirty="0" smtClean="0"/>
              <a:t>DIAMETERS</a:t>
            </a:r>
          </a:p>
          <a:p>
            <a:pPr algn="ctr"/>
            <a:r>
              <a:rPr lang="it-IT" sz="2215" b="1" dirty="0" smtClean="0">
                <a:solidFill>
                  <a:srgbClr val="FF0000"/>
                </a:solidFill>
              </a:rPr>
              <a:t>TO BE UPDATED</a:t>
            </a:r>
            <a:endParaRPr lang="it-IT" sz="2215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30670" y="861029"/>
            <a:ext cx="5140158" cy="395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77" dirty="0"/>
              <a:t>SETTING AN </a:t>
            </a:r>
            <a:r>
              <a:rPr lang="it-IT" sz="1477" b="1" dirty="0"/>
              <a:t>INLET PRESSURE DROP OF 8 BAR</a:t>
            </a:r>
          </a:p>
          <a:p>
            <a:pPr lvl="0"/>
            <a:r>
              <a:rPr lang="it-IT" sz="1477" dirty="0"/>
              <a:t>IF THIS PRESSURE DROP IS PRODUCED BY A CALIBRATED ORIFICE</a:t>
            </a:r>
            <a:endParaRPr lang="it-IT" sz="1477" u="sng" dirty="0"/>
          </a:p>
          <a:p>
            <a:pPr lvl="0"/>
            <a:r>
              <a:rPr lang="it-IT" sz="1477" dirty="0"/>
              <a:t>=&gt; ORIFICE PRELIMINARY DIMENSIONING:</a:t>
            </a:r>
          </a:p>
          <a:p>
            <a:pPr lvl="0"/>
            <a:endParaRPr lang="it-IT" sz="1477" dirty="0"/>
          </a:p>
          <a:p>
            <a:pPr lvl="0"/>
            <a:r>
              <a:rPr lang="it-IT" sz="1477" dirty="0"/>
              <a:t>PIXEL ENDCAP</a:t>
            </a:r>
          </a:p>
          <a:p>
            <a:pPr lvl="0"/>
            <a:endParaRPr lang="it-IT" sz="1477" dirty="0"/>
          </a:p>
          <a:p>
            <a:pPr lvl="0"/>
            <a:r>
              <a:rPr lang="it-IT" sz="1477" dirty="0"/>
              <a:t>INNER HALF-RING</a:t>
            </a:r>
          </a:p>
          <a:p>
            <a:r>
              <a:rPr lang="it-IT" sz="1477" dirty="0"/>
              <a:t>CO</a:t>
            </a:r>
            <a:r>
              <a:rPr lang="it-IT" sz="1477" baseline="-25000" dirty="0"/>
              <a:t>2 </a:t>
            </a:r>
            <a:r>
              <a:rPr lang="it-IT" sz="1477" dirty="0"/>
              <a:t>MASS FLOW-RATE =  </a:t>
            </a:r>
            <a:r>
              <a:rPr lang="it-IT" sz="1477" b="1" dirty="0">
                <a:solidFill>
                  <a:prstClr val="black"/>
                </a:solidFill>
              </a:rPr>
              <a:t>2 ÷ 2.3 g/s</a:t>
            </a:r>
            <a:endParaRPr lang="it-IT" sz="1477" dirty="0"/>
          </a:p>
          <a:p>
            <a:pPr lvl="0"/>
            <a:r>
              <a:rPr lang="it-IT" sz="1477" dirty="0"/>
              <a:t>ORIFICE DIAMETER =  </a:t>
            </a:r>
            <a:r>
              <a:rPr lang="it-IT" sz="1477" b="1" dirty="0"/>
              <a:t>292 ÷ 313 micron</a:t>
            </a:r>
          </a:p>
          <a:p>
            <a:pPr lvl="0"/>
            <a:endParaRPr lang="it-IT" sz="1477" dirty="0"/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dirty="0"/>
              <a:t>MIDDLE HALF-RING</a:t>
            </a:r>
          </a:p>
          <a:p>
            <a:r>
              <a:rPr lang="it-IT" sz="1477" dirty="0"/>
              <a:t>CO</a:t>
            </a:r>
            <a:r>
              <a:rPr lang="it-IT" sz="1477" baseline="-25000" dirty="0"/>
              <a:t>2 </a:t>
            </a:r>
            <a:r>
              <a:rPr lang="it-IT" sz="1477" dirty="0"/>
              <a:t>MASS FLOW-RATE =  </a:t>
            </a:r>
            <a:r>
              <a:rPr lang="it-IT" sz="1477" b="1" dirty="0">
                <a:solidFill>
                  <a:prstClr val="black"/>
                </a:solidFill>
              </a:rPr>
              <a:t>2.6 ÷ 3.1 g/s</a:t>
            </a:r>
          </a:p>
          <a:p>
            <a:r>
              <a:rPr lang="it-IT" sz="1477" dirty="0"/>
              <a:t>ORIFICE DIAMETER = </a:t>
            </a:r>
            <a:r>
              <a:rPr lang="it-IT" sz="1477" b="1" dirty="0"/>
              <a:t>333 ÷ 363 micron</a:t>
            </a:r>
          </a:p>
          <a:p>
            <a:pPr lvl="0"/>
            <a:endParaRPr lang="it-IT" sz="1477" dirty="0"/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dirty="0"/>
              <a:t>OUTER HALF-RING</a:t>
            </a:r>
          </a:p>
          <a:p>
            <a:r>
              <a:rPr lang="it-IT" sz="1477" dirty="0"/>
              <a:t>CO</a:t>
            </a:r>
            <a:r>
              <a:rPr lang="it-IT" sz="1477" baseline="-25000" dirty="0"/>
              <a:t>2 </a:t>
            </a:r>
            <a:r>
              <a:rPr lang="it-IT" sz="1477" dirty="0"/>
              <a:t>MASS FLOW-RATE = </a:t>
            </a:r>
            <a:r>
              <a:rPr lang="it-IT" sz="1477" b="1" dirty="0">
                <a:solidFill>
                  <a:prstClr val="black"/>
                </a:solidFill>
              </a:rPr>
              <a:t>3.2 ÷ 3.9 g/s</a:t>
            </a:r>
          </a:p>
          <a:p>
            <a:r>
              <a:rPr lang="it-IT" sz="1477" dirty="0"/>
              <a:t>ORIFICE DIAMETER = </a:t>
            </a:r>
            <a:r>
              <a:rPr lang="it-IT" sz="1477" b="1" dirty="0"/>
              <a:t>370 ÷ 407 micron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1" y="5189281"/>
            <a:ext cx="1956687" cy="102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2E76-9467-49F0-BA21-DF243DB07433}" type="slidenum">
              <a:rPr lang="it-IT" smtClean="0"/>
              <a:t>43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119293" y="5486795"/>
            <a:ext cx="1613743" cy="85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8" dirty="0"/>
              <a:t>CALIBRATED ORIFICES</a:t>
            </a:r>
          </a:p>
          <a:p>
            <a:r>
              <a:rPr lang="it-IT" sz="1108" dirty="0"/>
              <a:t>FROM SWAGELOK CATALOGUE</a:t>
            </a:r>
          </a:p>
          <a:p>
            <a:r>
              <a:rPr lang="it-IT" sz="1662" b="1" dirty="0"/>
              <a:t>FOR TEST </a:t>
            </a:r>
          </a:p>
        </p:txBody>
      </p:sp>
      <p:sp>
        <p:nvSpPr>
          <p:cNvPr id="10" name="Ovale 9"/>
          <p:cNvSpPr/>
          <p:nvPr/>
        </p:nvSpPr>
        <p:spPr>
          <a:xfrm>
            <a:off x="2787223" y="5717289"/>
            <a:ext cx="212699" cy="1530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15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25" y="1456010"/>
            <a:ext cx="5408090" cy="3733271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3851787" y="3682189"/>
            <a:ext cx="212699" cy="1530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15"/>
          </a:p>
        </p:txBody>
      </p:sp>
      <p:sp>
        <p:nvSpPr>
          <p:cNvPr id="14" name="Ovale 13"/>
          <p:cNvSpPr/>
          <p:nvPr/>
        </p:nvSpPr>
        <p:spPr>
          <a:xfrm>
            <a:off x="3851787" y="2300725"/>
            <a:ext cx="212699" cy="1530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15"/>
          </a:p>
        </p:txBody>
      </p:sp>
      <p:sp>
        <p:nvSpPr>
          <p:cNvPr id="15" name="Ovale 14"/>
          <p:cNvSpPr/>
          <p:nvPr/>
        </p:nvSpPr>
        <p:spPr>
          <a:xfrm>
            <a:off x="3870969" y="2860425"/>
            <a:ext cx="212699" cy="1530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15"/>
          </a:p>
        </p:txBody>
      </p:sp>
      <p:sp>
        <p:nvSpPr>
          <p:cNvPr id="16" name="Ovale 15"/>
          <p:cNvSpPr/>
          <p:nvPr/>
        </p:nvSpPr>
        <p:spPr>
          <a:xfrm>
            <a:off x="3851787" y="4204777"/>
            <a:ext cx="212699" cy="1530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15"/>
          </a:p>
        </p:txBody>
      </p:sp>
      <p:sp>
        <p:nvSpPr>
          <p:cNvPr id="4" name="Rettangolo 3"/>
          <p:cNvSpPr/>
          <p:nvPr/>
        </p:nvSpPr>
        <p:spPr>
          <a:xfrm>
            <a:off x="4898115" y="3530243"/>
            <a:ext cx="632478" cy="1349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7" name="Rettangolo 16"/>
          <p:cNvSpPr/>
          <p:nvPr/>
        </p:nvSpPr>
        <p:spPr>
          <a:xfrm>
            <a:off x="7225677" y="2453768"/>
            <a:ext cx="1289673" cy="24255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8" name="Rettangolo 17"/>
          <p:cNvSpPr/>
          <p:nvPr/>
        </p:nvSpPr>
        <p:spPr>
          <a:xfrm>
            <a:off x="6023530" y="3013467"/>
            <a:ext cx="925701" cy="1865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5" name="Rettangolo 4"/>
          <p:cNvSpPr/>
          <p:nvPr/>
        </p:nvSpPr>
        <p:spPr>
          <a:xfrm>
            <a:off x="4733037" y="5235203"/>
            <a:ext cx="816249" cy="433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108" dirty="0"/>
              <a:t>INNER</a:t>
            </a:r>
          </a:p>
          <a:p>
            <a:pPr lvl="0"/>
            <a:r>
              <a:rPr lang="it-IT" sz="1108" dirty="0"/>
              <a:t>HALF-RING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6056065" y="5273719"/>
            <a:ext cx="816249" cy="433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108" dirty="0"/>
              <a:t>MIDDLE</a:t>
            </a:r>
          </a:p>
          <a:p>
            <a:pPr lvl="0"/>
            <a:r>
              <a:rPr lang="it-IT" sz="1108" dirty="0"/>
              <a:t>HALF-RING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7561408" y="5291137"/>
            <a:ext cx="816249" cy="433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108" dirty="0"/>
              <a:t>OUTER</a:t>
            </a:r>
          </a:p>
          <a:p>
            <a:pPr lvl="0"/>
            <a:r>
              <a:rPr lang="it-IT" sz="1108" dirty="0"/>
              <a:t>HALF-RING</a:t>
            </a:r>
          </a:p>
        </p:txBody>
      </p:sp>
      <p:cxnSp>
        <p:nvCxnSpPr>
          <p:cNvPr id="22" name="Connettore diritto 21"/>
          <p:cNvCxnSpPr/>
          <p:nvPr/>
        </p:nvCxnSpPr>
        <p:spPr>
          <a:xfrm>
            <a:off x="4083668" y="2936946"/>
            <a:ext cx="3402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>
            <a:off x="4064486" y="3746236"/>
            <a:ext cx="1149868" cy="1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3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325189" y="263771"/>
            <a:ext cx="482019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FROM SWAGELOK CATALOGUE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44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0" y="1222930"/>
            <a:ext cx="8473368" cy="43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993589" y="2908467"/>
            <a:ext cx="2702104" cy="769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4" name="CasellaDiTesto 3"/>
          <p:cNvSpPr txBox="1"/>
          <p:nvPr/>
        </p:nvSpPr>
        <p:spPr>
          <a:xfrm>
            <a:off x="3497250" y="5939087"/>
            <a:ext cx="247607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b="1" dirty="0">
                <a:solidFill>
                  <a:srgbClr val="FF0000"/>
                </a:solidFill>
              </a:rPr>
              <a:t>ORIFICES UNDER TEST</a:t>
            </a:r>
          </a:p>
        </p:txBody>
      </p:sp>
    </p:spTree>
    <p:extLst>
      <p:ext uri="{BB962C8B-B14F-4D97-AF65-F5344CB8AC3E}">
        <p14:creationId xmlns:p14="http://schemas.microsoft.com/office/powerpoint/2010/main" val="112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05565" y="263771"/>
            <a:ext cx="874705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15" b="1" dirty="0"/>
              <a:t>ESTIMATION OF ORIFICES FOR ATLAS ITK CO</a:t>
            </a:r>
            <a:r>
              <a:rPr lang="it-IT" sz="2215" b="1" baseline="-25000" dirty="0"/>
              <a:t>2</a:t>
            </a:r>
            <a:r>
              <a:rPr lang="it-IT" sz="2215" b="1" dirty="0"/>
              <a:t> FLOW DISTRIBUTION: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45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16486" y="1122200"/>
            <a:ext cx="7698864" cy="191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77" b="1" dirty="0" err="1"/>
              <a:t>Thermodynamic</a:t>
            </a:r>
            <a:r>
              <a:rPr lang="it-IT" sz="1477" b="1" dirty="0"/>
              <a:t> </a:t>
            </a:r>
            <a:r>
              <a:rPr lang="it-IT" sz="1477" b="1" dirty="0" err="1"/>
              <a:t>constraints</a:t>
            </a:r>
            <a:r>
              <a:rPr lang="it-IT" sz="1477" dirty="0"/>
              <a:t>, REF.DANILOS SLIDES Pixel </a:t>
            </a:r>
            <a:r>
              <a:rPr lang="it-IT" sz="1477" dirty="0" err="1"/>
              <a:t>Mechanics</a:t>
            </a:r>
            <a:r>
              <a:rPr lang="it-IT" sz="1477" dirty="0"/>
              <a:t>  2017-11-07:</a:t>
            </a:r>
          </a:p>
          <a:p>
            <a:endParaRPr lang="it-IT" sz="1477" dirty="0"/>
          </a:p>
          <a:p>
            <a:r>
              <a:rPr lang="it-IT" sz="1477" dirty="0"/>
              <a:t>• </a:t>
            </a:r>
            <a:r>
              <a:rPr lang="it-IT" sz="1477" dirty="0" err="1"/>
              <a:t>Tevap</a:t>
            </a:r>
            <a:r>
              <a:rPr lang="it-IT" sz="1477" dirty="0"/>
              <a:t> @PP1 </a:t>
            </a:r>
            <a:r>
              <a:rPr lang="it-IT" sz="1477" dirty="0" err="1"/>
              <a:t>exhaust</a:t>
            </a:r>
            <a:r>
              <a:rPr lang="it-IT" sz="1477" dirty="0"/>
              <a:t>: -40 °C</a:t>
            </a:r>
          </a:p>
          <a:p>
            <a:r>
              <a:rPr lang="it-IT" sz="1477" dirty="0"/>
              <a:t>• </a:t>
            </a:r>
            <a:r>
              <a:rPr lang="it-IT" sz="1477" b="1" dirty="0"/>
              <a:t>Max </a:t>
            </a:r>
            <a:r>
              <a:rPr lang="it-IT" sz="1477" b="1" dirty="0" err="1"/>
              <a:t>Tevap</a:t>
            </a:r>
            <a:r>
              <a:rPr lang="it-IT" sz="1477" b="1" dirty="0"/>
              <a:t> </a:t>
            </a:r>
            <a:r>
              <a:rPr lang="it-IT" sz="1477" b="1" dirty="0" err="1"/>
              <a:t>variation</a:t>
            </a:r>
            <a:r>
              <a:rPr lang="it-IT" sz="1477" b="1" dirty="0"/>
              <a:t> due to pressure </a:t>
            </a:r>
            <a:r>
              <a:rPr lang="it-IT" sz="1477" b="1" dirty="0" err="1"/>
              <a:t>drop</a:t>
            </a:r>
            <a:r>
              <a:rPr lang="it-IT" sz="1477" b="1" dirty="0"/>
              <a:t> from the </a:t>
            </a:r>
            <a:r>
              <a:rPr lang="it-IT" sz="1477" b="1" dirty="0" err="1"/>
              <a:t>orifice</a:t>
            </a:r>
            <a:r>
              <a:rPr lang="it-IT" sz="1477" b="1" dirty="0"/>
              <a:t> (</a:t>
            </a:r>
            <a:r>
              <a:rPr lang="it-IT" sz="1477" b="1" dirty="0" err="1"/>
              <a:t>excluded</a:t>
            </a:r>
            <a:r>
              <a:rPr lang="it-IT" sz="1477" b="1" dirty="0"/>
              <a:t>) to PP1: 5 °C </a:t>
            </a:r>
            <a:r>
              <a:rPr lang="it-IT" sz="1477" b="1" dirty="0">
                <a:solidFill>
                  <a:srgbClr val="FF0000"/>
                </a:solidFill>
              </a:rPr>
              <a:t>(&lt; 2 bar)</a:t>
            </a:r>
          </a:p>
          <a:p>
            <a:r>
              <a:rPr lang="it-IT" sz="1477" b="1" dirty="0"/>
              <a:t>• </a:t>
            </a:r>
            <a:r>
              <a:rPr lang="it-IT" sz="1477" b="1" dirty="0" err="1"/>
              <a:t>Typical</a:t>
            </a:r>
            <a:r>
              <a:rPr lang="it-IT" sz="1477" b="1" dirty="0"/>
              <a:t> pressure </a:t>
            </a:r>
            <a:r>
              <a:rPr lang="it-IT" sz="1477" b="1" dirty="0" err="1"/>
              <a:t>drop</a:t>
            </a:r>
            <a:r>
              <a:rPr lang="it-IT" sz="1477" b="1" dirty="0"/>
              <a:t> from the </a:t>
            </a:r>
            <a:r>
              <a:rPr lang="it-IT" sz="1477" b="1" dirty="0" err="1"/>
              <a:t>orifice</a:t>
            </a:r>
            <a:r>
              <a:rPr lang="it-IT" sz="1477" b="1" dirty="0"/>
              <a:t> (</a:t>
            </a:r>
            <a:r>
              <a:rPr lang="it-IT" sz="1477" b="1" dirty="0" err="1"/>
              <a:t>included</a:t>
            </a:r>
            <a:r>
              <a:rPr lang="it-IT" sz="1477" b="1" dirty="0"/>
              <a:t>) to PP1 </a:t>
            </a:r>
            <a:r>
              <a:rPr lang="it-IT" sz="1477" b="1" dirty="0" err="1"/>
              <a:t>exhaust</a:t>
            </a:r>
            <a:r>
              <a:rPr lang="it-IT" sz="1477" b="1" dirty="0"/>
              <a:t>: </a:t>
            </a:r>
            <a:r>
              <a:rPr lang="it-IT" sz="1477" b="1" dirty="0">
                <a:solidFill>
                  <a:srgbClr val="FF0000"/>
                </a:solidFill>
              </a:rPr>
              <a:t>10 bar</a:t>
            </a:r>
          </a:p>
          <a:p>
            <a:endParaRPr lang="it-IT" sz="1477" b="1" dirty="0">
              <a:solidFill>
                <a:srgbClr val="FF0000"/>
              </a:solidFill>
            </a:endParaRPr>
          </a:p>
          <a:p>
            <a:r>
              <a:rPr lang="it-IT" sz="1477" dirty="0"/>
              <a:t>• </a:t>
            </a:r>
            <a:r>
              <a:rPr lang="it-IT" sz="1477" dirty="0" err="1"/>
              <a:t>Power</a:t>
            </a:r>
            <a:r>
              <a:rPr lang="it-IT" sz="1477" dirty="0"/>
              <a:t> </a:t>
            </a:r>
            <a:r>
              <a:rPr lang="it-IT" sz="1477" dirty="0" err="1"/>
              <a:t>load</a:t>
            </a:r>
            <a:r>
              <a:rPr lang="it-IT" sz="1477" dirty="0"/>
              <a:t>: </a:t>
            </a:r>
            <a:r>
              <a:rPr lang="it-IT" sz="1477" dirty="0" err="1"/>
              <a:t>module</a:t>
            </a:r>
            <a:r>
              <a:rPr lang="it-IT" sz="1477" dirty="0"/>
              <a:t> (0.5W/cm2)+ </a:t>
            </a:r>
            <a:r>
              <a:rPr lang="it-IT" sz="1477" dirty="0" err="1"/>
              <a:t>sensor</a:t>
            </a:r>
            <a:r>
              <a:rPr lang="it-IT" sz="1477" dirty="0"/>
              <a:t> (0.1W/cm2) type0/1 (0.1W/cm2) = 0.7W/cm2</a:t>
            </a:r>
          </a:p>
          <a:p>
            <a:r>
              <a:rPr lang="it-IT" sz="1477" dirty="0"/>
              <a:t>• Flow rate: 1g/s for 100W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87170" y="4961034"/>
            <a:ext cx="2718821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62" b="1" dirty="0">
                <a:solidFill>
                  <a:srgbClr val="000000"/>
                </a:solidFill>
                <a:latin typeface="Calibri" panose="020F0502020204030204" pitchFamily="34" charset="0"/>
              </a:rPr>
              <a:t>ρ</a:t>
            </a:r>
            <a:r>
              <a:rPr lang="el-GR" sz="1662" b="1" dirty="0"/>
              <a:t> </a:t>
            </a:r>
            <a:r>
              <a:rPr lang="it-IT" sz="166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fluid</a:t>
            </a:r>
            <a:r>
              <a:rPr lang="it-IT" sz="1662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66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density</a:t>
            </a:r>
            <a:r>
              <a:rPr lang="it-IT" sz="1662" b="1" dirty="0"/>
              <a:t> </a:t>
            </a:r>
            <a:r>
              <a:rPr lang="it-IT" sz="1662" b="1" dirty="0">
                <a:solidFill>
                  <a:srgbClr val="FF0000"/>
                </a:solidFill>
                <a:latin typeface="Calibri" panose="020F0502020204030204" pitchFamily="34" charset="0"/>
              </a:rPr>
              <a:t>1096</a:t>
            </a:r>
            <a:r>
              <a:rPr lang="it-IT" sz="1662" b="1" dirty="0"/>
              <a:t> </a:t>
            </a:r>
            <a:r>
              <a:rPr lang="it-IT" sz="1662" b="1" dirty="0">
                <a:solidFill>
                  <a:srgbClr val="000000"/>
                </a:solidFill>
                <a:latin typeface="Calibri" panose="020F0502020204030204" pitchFamily="34" charset="0"/>
              </a:rPr>
              <a:t>Kg/m^3</a:t>
            </a:r>
            <a:r>
              <a:rPr lang="it-IT" sz="1662" b="1" dirty="0"/>
              <a:t>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987170" y="5369662"/>
            <a:ext cx="3213957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62" b="1" dirty="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el-GR" sz="1662" b="1" dirty="0"/>
              <a:t> </a:t>
            </a:r>
            <a:r>
              <a:rPr lang="it-IT" sz="166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dinamic</a:t>
            </a:r>
            <a:r>
              <a:rPr lang="it-IT" sz="1662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66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viscosity</a:t>
            </a:r>
            <a:r>
              <a:rPr lang="it-IT" sz="1662" b="1" dirty="0"/>
              <a:t> </a:t>
            </a:r>
            <a:r>
              <a:rPr lang="it-IT" sz="1662" b="1" dirty="0">
                <a:solidFill>
                  <a:srgbClr val="FF0000"/>
                </a:solidFill>
                <a:latin typeface="Calibri" panose="020F0502020204030204" pitchFamily="34" charset="0"/>
              </a:rPr>
              <a:t>0,000178</a:t>
            </a:r>
            <a:r>
              <a:rPr lang="it-IT" sz="1662" b="1" dirty="0"/>
              <a:t> </a:t>
            </a:r>
            <a:r>
              <a:rPr lang="it-IT" sz="166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</a:t>
            </a:r>
            <a:r>
              <a:rPr lang="it-IT" sz="1662" b="1" dirty="0">
                <a:solidFill>
                  <a:srgbClr val="000000"/>
                </a:solidFill>
                <a:latin typeface="Calibri" panose="020F0502020204030204" pitchFamily="34" charset="0"/>
              </a:rPr>
              <a:t>*s</a:t>
            </a:r>
            <a:r>
              <a:rPr lang="it-IT" sz="1662" b="1" dirty="0"/>
              <a:t>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046038" y="4532871"/>
            <a:ext cx="241893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62" b="1" dirty="0"/>
              <a:t>CO</a:t>
            </a:r>
            <a:r>
              <a:rPr lang="it-IT" sz="1662" b="1" baseline="-25000" dirty="0"/>
              <a:t>2</a:t>
            </a:r>
            <a:r>
              <a:rPr lang="it-IT" sz="1662" b="1" dirty="0"/>
              <a:t> PROPERTIES </a:t>
            </a:r>
            <a:r>
              <a:rPr lang="it-IT" sz="1662" b="1" dirty="0">
                <a:solidFill>
                  <a:srgbClr val="FF0000"/>
                </a:solidFill>
              </a:rPr>
              <a:t>AT-35 °C</a:t>
            </a:r>
            <a:endParaRPr lang="it-IT" sz="1662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" y="263771"/>
            <a:ext cx="9143999" cy="404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31" b="1" dirty="0"/>
              <a:t>FLOW RESTRICTORS CO</a:t>
            </a:r>
            <a:r>
              <a:rPr lang="it-IT" sz="2031" b="1" baseline="-25000" dirty="0"/>
              <a:t>2</a:t>
            </a:r>
            <a:r>
              <a:rPr lang="it-IT" sz="2031" b="1" dirty="0"/>
              <a:t> COOLING TEST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5" y="4023357"/>
            <a:ext cx="3617154" cy="135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11" y="3564684"/>
            <a:ext cx="2250507" cy="204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5653794" y="3686342"/>
            <a:ext cx="190856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653793" y="3146552"/>
            <a:ext cx="227760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77" b="1" dirty="0"/>
              <a:t>1/8 INCH VCR GASKET </a:t>
            </a:r>
            <a:r>
              <a:rPr lang="it-IT" sz="1477" b="1" dirty="0" err="1"/>
              <a:t>Diam</a:t>
            </a:r>
            <a:r>
              <a:rPr lang="it-IT" sz="1477" b="1" dirty="0"/>
              <a:t>. 6 mm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61277" y="5705037"/>
            <a:ext cx="318383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b="1" dirty="0" err="1"/>
              <a:t>Hole</a:t>
            </a:r>
            <a:r>
              <a:rPr lang="it-IT" sz="1662" b="1" dirty="0"/>
              <a:t>: 0,250 mm (= 250 </a:t>
            </a:r>
            <a:r>
              <a:rPr lang="it-IT" sz="1662" b="1" dirty="0">
                <a:cs typeface="Times New Roman" panose="02020603050405020304" pitchFamily="18" charset="0"/>
              </a:rPr>
              <a:t> </a:t>
            </a:r>
            <a:r>
              <a:rPr lang="el-GR" sz="1662" b="1" dirty="0">
                <a:cs typeface="Times New Roman" panose="02020603050405020304" pitchFamily="18" charset="0"/>
              </a:rPr>
              <a:t>μ</a:t>
            </a:r>
            <a:r>
              <a:rPr lang="it-IT" sz="1662" b="1" dirty="0">
                <a:cs typeface="Times New Roman" panose="02020603050405020304" pitchFamily="18" charset="0"/>
              </a:rPr>
              <a:t>m)</a:t>
            </a:r>
            <a:endParaRPr lang="it-IT" sz="1662" b="1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6392766" y="4553507"/>
            <a:ext cx="215312" cy="11739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D:\Pictures\WP_20170322_16_25_38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8" y="1338997"/>
            <a:ext cx="2045265" cy="13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072847" y="6020768"/>
            <a:ext cx="442504" cy="447441"/>
          </a:xfrm>
        </p:spPr>
        <p:txBody>
          <a:bodyPr/>
          <a:lstStyle/>
          <a:p>
            <a:fld id="{1DABC6DA-B96D-4DD2-A6DC-CCF33D954662}" type="slidenum">
              <a:rPr lang="it-IT" smtClean="0"/>
              <a:t>46</a:t>
            </a:fld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07879" y="883303"/>
            <a:ext cx="4833987" cy="3481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62" b="1" dirty="0">
                <a:cs typeface="Times New Roman" panose="02020603050405020304" pitchFamily="18" charset="0"/>
              </a:rPr>
              <a:t>SWAGELOK ¼ INCH FLOW RESTRICTOR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44648" y="3682436"/>
            <a:ext cx="2641813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62" b="1" dirty="0">
                <a:solidFill>
                  <a:prstClr val="black"/>
                </a:solidFill>
                <a:cs typeface="Times New Roman" panose="02020603050405020304" pitchFamily="18" charset="0"/>
              </a:rPr>
              <a:t>LASER HOLE IN VCR GASKET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01" y="942143"/>
            <a:ext cx="3410514" cy="173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589607" y="5448892"/>
            <a:ext cx="4485666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2" b="1" dirty="0"/>
              <a:t>CUSTOM ORIFICES:</a:t>
            </a:r>
          </a:p>
          <a:p>
            <a:r>
              <a:rPr lang="it-IT" sz="1292" b="1" dirty="0"/>
              <a:t>200, 225, 250, 275 </a:t>
            </a:r>
            <a:r>
              <a:rPr lang="it-IT" sz="1292" b="1" dirty="0">
                <a:cs typeface="Times New Roman" panose="02020603050405020304" pitchFamily="18" charset="0"/>
              </a:rPr>
              <a:t> </a:t>
            </a:r>
            <a:r>
              <a:rPr lang="el-GR" sz="1292" b="1" dirty="0">
                <a:cs typeface="Times New Roman" panose="02020603050405020304" pitchFamily="18" charset="0"/>
              </a:rPr>
              <a:t>μ</a:t>
            </a:r>
            <a:r>
              <a:rPr lang="it-IT" sz="1292" b="1" dirty="0">
                <a:cs typeface="Times New Roman" panose="02020603050405020304" pitchFamily="18" charset="0"/>
              </a:rPr>
              <a:t>m</a:t>
            </a:r>
          </a:p>
          <a:p>
            <a:r>
              <a:rPr lang="it-IT" sz="1292" b="1" dirty="0">
                <a:cs typeface="Times New Roman" panose="02020603050405020304" pitchFamily="18" charset="0"/>
              </a:rPr>
              <a:t>WE MEASURED THE OTHER GEOMETRICAL CHARACTERISTICS USABLE FOR THE PRESSURE DROP CALCULATION</a:t>
            </a:r>
            <a:endParaRPr lang="it-IT" sz="1292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07880" y="2700353"/>
            <a:ext cx="3787674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2" b="1" dirty="0"/>
              <a:t>FROM CATALOGUE:</a:t>
            </a:r>
          </a:p>
          <a:p>
            <a:r>
              <a:rPr lang="it-IT" sz="1292" b="1" dirty="0"/>
              <a:t>6LV-4-VCR-6-DM-010P, 6LV-4-VCR-6-DM-012P, 6LV-4-VCR-6-DM-015P, 6LV-4-VCR-6-DM-017P</a:t>
            </a:r>
          </a:p>
        </p:txBody>
      </p:sp>
    </p:spTree>
    <p:extLst>
      <p:ext uri="{BB962C8B-B14F-4D97-AF65-F5344CB8AC3E}">
        <p14:creationId xmlns:p14="http://schemas.microsoft.com/office/powerpoint/2010/main" val="39859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36670" y="263771"/>
            <a:ext cx="359228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CO</a:t>
            </a:r>
            <a:r>
              <a:rPr lang="it-IT" sz="2215" b="1" baseline="-25000" dirty="0"/>
              <a:t>2</a:t>
            </a:r>
            <a:r>
              <a:rPr lang="it-IT" sz="2215" b="1" dirty="0"/>
              <a:t> PROPERTIES: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47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9764" y="980962"/>
            <a:ext cx="7966710" cy="444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b="1" dirty="0" err="1"/>
              <a:t>Saturation</a:t>
            </a:r>
            <a:r>
              <a:rPr lang="it-IT" sz="1662" b="1" dirty="0"/>
              <a:t> </a:t>
            </a:r>
            <a:r>
              <a:rPr lang="it-IT" sz="1662" b="1" dirty="0" err="1"/>
              <a:t>Properties</a:t>
            </a:r>
            <a:r>
              <a:rPr lang="it-IT" sz="1662" b="1" dirty="0"/>
              <a:t> for Carbon </a:t>
            </a:r>
            <a:r>
              <a:rPr lang="it-IT" sz="1662" b="1" dirty="0" err="1"/>
              <a:t>dioxide</a:t>
            </a:r>
            <a:endParaRPr lang="it-IT" sz="1662" b="1" dirty="0"/>
          </a:p>
          <a:p>
            <a:endParaRPr lang="it-IT" sz="1662" b="1" dirty="0"/>
          </a:p>
          <a:p>
            <a:r>
              <a:rPr lang="it-IT" sz="1662" b="1" dirty="0"/>
              <a:t>In the </a:t>
            </a:r>
            <a:r>
              <a:rPr lang="it-IT" sz="1662" b="1" dirty="0" err="1"/>
              <a:t>range</a:t>
            </a:r>
            <a:r>
              <a:rPr lang="it-IT" sz="1662" b="1" dirty="0"/>
              <a:t> of </a:t>
            </a:r>
            <a:r>
              <a:rPr lang="it-IT" sz="1662" b="1" dirty="0" err="1"/>
              <a:t>interest</a:t>
            </a:r>
            <a:r>
              <a:rPr lang="it-IT" sz="1662" b="1" dirty="0"/>
              <a:t>:</a:t>
            </a:r>
          </a:p>
          <a:p>
            <a:r>
              <a:rPr lang="it-IT" sz="1662" b="1" dirty="0"/>
              <a:t>-35 °C … -40 °C      for the Atlas detector</a:t>
            </a:r>
          </a:p>
          <a:p>
            <a:r>
              <a:rPr lang="it-IT" sz="1662" b="1" dirty="0"/>
              <a:t>-20 °C … -30 °C      for the TRACI </a:t>
            </a:r>
            <a:r>
              <a:rPr lang="it-IT" sz="1662" b="1" dirty="0" err="1"/>
              <a:t>measurements</a:t>
            </a:r>
            <a:endParaRPr lang="it-IT" sz="1662" b="1" dirty="0"/>
          </a:p>
          <a:p>
            <a:endParaRPr lang="it-IT" sz="1662" b="1" dirty="0"/>
          </a:p>
          <a:p>
            <a:r>
              <a:rPr lang="it-IT" sz="1662" b="1" dirty="0"/>
              <a:t>CO</a:t>
            </a:r>
            <a:r>
              <a:rPr lang="it-IT" sz="1662" b="1" baseline="-25000" dirty="0"/>
              <a:t>2</a:t>
            </a:r>
            <a:r>
              <a:rPr lang="it-IT" sz="1662" b="1" dirty="0"/>
              <a:t> </a:t>
            </a:r>
            <a:r>
              <a:rPr lang="it-IT" sz="1662" b="1" dirty="0" err="1"/>
              <a:t>physical</a:t>
            </a:r>
            <a:r>
              <a:rPr lang="it-IT" sz="1662" b="1" dirty="0"/>
              <a:t> </a:t>
            </a:r>
            <a:r>
              <a:rPr lang="it-IT" sz="1662" b="1" dirty="0" err="1"/>
              <a:t>properties</a:t>
            </a:r>
            <a:r>
              <a:rPr lang="it-IT" sz="1662" b="1" dirty="0"/>
              <a:t> </a:t>
            </a:r>
            <a:r>
              <a:rPr lang="it-IT" sz="1662" b="1" u="sng" dirty="0" err="1">
                <a:solidFill>
                  <a:srgbClr val="FF0000"/>
                </a:solidFill>
              </a:rPr>
              <a:t>entering</a:t>
            </a:r>
            <a:r>
              <a:rPr lang="it-IT" sz="1662" b="1" u="sng" dirty="0">
                <a:solidFill>
                  <a:srgbClr val="FF0000"/>
                </a:solidFill>
              </a:rPr>
              <a:t> in the pressure </a:t>
            </a:r>
            <a:r>
              <a:rPr lang="it-IT" sz="1662" b="1" u="sng" dirty="0" err="1">
                <a:solidFill>
                  <a:srgbClr val="FF0000"/>
                </a:solidFill>
              </a:rPr>
              <a:t>drop</a:t>
            </a:r>
            <a:r>
              <a:rPr lang="it-IT" sz="1662" b="1" u="sng" dirty="0">
                <a:solidFill>
                  <a:srgbClr val="FF0000"/>
                </a:solidFill>
              </a:rPr>
              <a:t> </a:t>
            </a:r>
            <a:r>
              <a:rPr lang="it-IT" sz="1662" b="1" u="sng" dirty="0" err="1">
                <a:solidFill>
                  <a:srgbClr val="FF0000"/>
                </a:solidFill>
              </a:rPr>
              <a:t>calculation</a:t>
            </a:r>
            <a:r>
              <a:rPr lang="it-IT" sz="1662" b="1" dirty="0"/>
              <a:t>:</a:t>
            </a:r>
          </a:p>
          <a:p>
            <a:r>
              <a:rPr lang="it-IT" sz="1662" b="1" dirty="0">
                <a:solidFill>
                  <a:srgbClr val="FF0000"/>
                </a:solidFill>
              </a:rPr>
              <a:t>* </a:t>
            </a:r>
            <a:r>
              <a:rPr lang="it-IT" sz="1662" b="1" dirty="0" err="1">
                <a:solidFill>
                  <a:srgbClr val="FF0000"/>
                </a:solidFill>
              </a:rPr>
              <a:t>Density</a:t>
            </a:r>
            <a:endParaRPr lang="it-IT" sz="1662" b="1" dirty="0">
              <a:solidFill>
                <a:srgbClr val="FF0000"/>
              </a:solidFill>
            </a:endParaRPr>
          </a:p>
          <a:p>
            <a:r>
              <a:rPr lang="it-IT" sz="1662" b="1" dirty="0">
                <a:solidFill>
                  <a:srgbClr val="FF0000"/>
                </a:solidFill>
              </a:rPr>
              <a:t>* </a:t>
            </a:r>
            <a:r>
              <a:rPr lang="it-IT" sz="1662" b="1" dirty="0" err="1">
                <a:solidFill>
                  <a:srgbClr val="FF0000"/>
                </a:solidFill>
              </a:rPr>
              <a:t>Viscosity</a:t>
            </a:r>
            <a:endParaRPr lang="it-IT" sz="1662" b="1" dirty="0">
              <a:solidFill>
                <a:srgbClr val="FF0000"/>
              </a:solidFill>
            </a:endParaRPr>
          </a:p>
          <a:p>
            <a:endParaRPr lang="it-IT" sz="1662" b="1" dirty="0"/>
          </a:p>
          <a:p>
            <a:r>
              <a:rPr lang="it-IT" sz="1662" b="1" dirty="0" err="1"/>
              <a:t>Interesting</a:t>
            </a:r>
            <a:r>
              <a:rPr lang="it-IT" sz="1662" b="1" dirty="0"/>
              <a:t> for the outlet </a:t>
            </a:r>
            <a:r>
              <a:rPr lang="it-IT" sz="1662" b="1" dirty="0" err="1"/>
              <a:t>vapour</a:t>
            </a:r>
            <a:r>
              <a:rPr lang="it-IT" sz="1662" b="1" dirty="0"/>
              <a:t> </a:t>
            </a:r>
            <a:r>
              <a:rPr lang="it-IT" sz="1662" b="1" dirty="0" err="1"/>
              <a:t>fraction</a:t>
            </a:r>
            <a:r>
              <a:rPr lang="it-IT" sz="1662" b="1" dirty="0"/>
              <a:t> </a:t>
            </a:r>
            <a:r>
              <a:rPr lang="it-IT" sz="1662" b="1" dirty="0" err="1"/>
              <a:t>estimation</a:t>
            </a:r>
            <a:r>
              <a:rPr lang="it-IT" sz="1662" b="1" dirty="0"/>
              <a:t>:</a:t>
            </a:r>
          </a:p>
          <a:p>
            <a:r>
              <a:rPr lang="it-IT" sz="1662" b="1" dirty="0"/>
              <a:t>* </a:t>
            </a:r>
            <a:r>
              <a:rPr lang="it-IT" sz="1662" b="1" dirty="0" err="1"/>
              <a:t>Henthalpy</a:t>
            </a:r>
            <a:r>
              <a:rPr lang="it-IT" sz="1662" b="1" dirty="0"/>
              <a:t> </a:t>
            </a:r>
            <a:r>
              <a:rPr lang="it-IT" sz="1662" b="1" dirty="0" err="1"/>
              <a:t>difference</a:t>
            </a:r>
            <a:r>
              <a:rPr lang="it-IT" sz="1662" b="1" dirty="0"/>
              <a:t> </a:t>
            </a:r>
            <a:r>
              <a:rPr lang="it-IT" sz="1662" b="1" dirty="0" err="1"/>
              <a:t>between</a:t>
            </a:r>
            <a:r>
              <a:rPr lang="it-IT" sz="1662" b="1" dirty="0"/>
              <a:t> </a:t>
            </a:r>
            <a:r>
              <a:rPr lang="it-IT" sz="1662" b="1" dirty="0" err="1"/>
              <a:t>liquid</a:t>
            </a:r>
            <a:r>
              <a:rPr lang="it-IT" sz="1662" b="1" dirty="0"/>
              <a:t> and </a:t>
            </a:r>
            <a:r>
              <a:rPr lang="it-IT" sz="1662" b="1" dirty="0" err="1"/>
              <a:t>vapour</a:t>
            </a:r>
            <a:r>
              <a:rPr lang="it-IT" sz="1662" b="1" dirty="0"/>
              <a:t> CO</a:t>
            </a:r>
            <a:r>
              <a:rPr lang="it-IT" sz="1662" b="1" baseline="-25000" dirty="0"/>
              <a:t>2</a:t>
            </a:r>
          </a:p>
          <a:p>
            <a:r>
              <a:rPr lang="it-IT" sz="1662" b="1" dirty="0"/>
              <a:t> </a:t>
            </a:r>
          </a:p>
          <a:p>
            <a:endParaRPr lang="it-IT" sz="1662" b="1" dirty="0"/>
          </a:p>
          <a:p>
            <a:endParaRPr lang="it-IT" sz="1662" b="1" dirty="0"/>
          </a:p>
          <a:p>
            <a:r>
              <a:rPr lang="it-IT" sz="1662" b="1" dirty="0" err="1"/>
              <a:t>Next</a:t>
            </a:r>
            <a:r>
              <a:rPr lang="it-IT" sz="1662" b="1" dirty="0"/>
              <a:t> </a:t>
            </a:r>
            <a:r>
              <a:rPr lang="it-IT" sz="1662" b="1" dirty="0" err="1"/>
              <a:t>slides</a:t>
            </a:r>
            <a:r>
              <a:rPr lang="it-IT" sz="1662" b="1" dirty="0"/>
              <a:t> show some plots </a:t>
            </a:r>
            <a:r>
              <a:rPr lang="it-IT" sz="1662" b="1" dirty="0" err="1"/>
              <a:t>captured</a:t>
            </a:r>
            <a:r>
              <a:rPr lang="it-IT" sz="1662" b="1" dirty="0"/>
              <a:t> from the web site of </a:t>
            </a:r>
            <a:r>
              <a:rPr lang="en-US" sz="1662" b="1" dirty="0"/>
              <a:t>National Institute of Standards and Technology</a:t>
            </a:r>
            <a:r>
              <a:rPr lang="it-IT" sz="1662" b="1" dirty="0"/>
              <a:t> (NIST) </a:t>
            </a:r>
          </a:p>
        </p:txBody>
      </p:sp>
    </p:spTree>
    <p:extLst>
      <p:ext uri="{BB962C8B-B14F-4D97-AF65-F5344CB8AC3E}">
        <p14:creationId xmlns:p14="http://schemas.microsoft.com/office/powerpoint/2010/main" val="1525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36670" y="263771"/>
            <a:ext cx="359228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CO</a:t>
            </a:r>
            <a:r>
              <a:rPr lang="it-IT" sz="2215" b="1" baseline="-25000" dirty="0"/>
              <a:t>2 </a:t>
            </a:r>
            <a:r>
              <a:rPr lang="it-IT" sz="2215" b="1" dirty="0" err="1"/>
              <a:t>Density</a:t>
            </a:r>
            <a:r>
              <a:rPr lang="it-IT" sz="2215" b="1" dirty="0"/>
              <a:t>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48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" y="755352"/>
            <a:ext cx="8867498" cy="51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8236689" y="3294759"/>
            <a:ext cx="425304" cy="351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 flipV="1">
            <a:off x="744281" y="3189890"/>
            <a:ext cx="318976" cy="456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173434" y="3705447"/>
            <a:ext cx="138223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1032 kg/m3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43517" y="3674092"/>
            <a:ext cx="1382232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1116 kg/m3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83291" y="4621483"/>
            <a:ext cx="906755" cy="34810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662" b="1" dirty="0">
                <a:solidFill>
                  <a:srgbClr val="FF0000"/>
                </a:solidFill>
              </a:rPr>
              <a:t>- 35 °C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744312" y="4398595"/>
            <a:ext cx="0" cy="3499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36670" y="263771"/>
            <a:ext cx="359228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CO</a:t>
            </a:r>
            <a:r>
              <a:rPr lang="it-IT" sz="2215" b="1" baseline="-25000" dirty="0"/>
              <a:t>2 </a:t>
            </a:r>
            <a:r>
              <a:rPr lang="it-IT" sz="2215" b="1" dirty="0" err="1"/>
              <a:t>Viscosity</a:t>
            </a:r>
            <a:r>
              <a:rPr lang="it-IT" sz="2215" b="1" dirty="0"/>
              <a:t>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49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" y="711605"/>
            <a:ext cx="9014939" cy="52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003313" y="3838009"/>
            <a:ext cx="157361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140 micro </a:t>
            </a:r>
            <a:r>
              <a:rPr lang="it-IT" sz="1662" dirty="0" err="1"/>
              <a:t>Pa</a:t>
            </a:r>
            <a:r>
              <a:rPr lang="it-IT" sz="1662" dirty="0"/>
              <a:t> s</a:t>
            </a: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574157" y="3152058"/>
            <a:ext cx="503274" cy="527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90354" y="3832389"/>
            <a:ext cx="157361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194 micro </a:t>
            </a:r>
            <a:r>
              <a:rPr lang="it-IT" sz="1662" dirty="0" err="1"/>
              <a:t>Pa</a:t>
            </a:r>
            <a:r>
              <a:rPr lang="it-IT" sz="1662" dirty="0"/>
              <a:t> s</a:t>
            </a: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8151627" y="3556221"/>
            <a:ext cx="425304" cy="24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141246" y="4621482"/>
            <a:ext cx="906755" cy="34810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662" b="1" dirty="0">
                <a:solidFill>
                  <a:srgbClr val="FF0000"/>
                </a:solidFill>
              </a:rPr>
              <a:t>- 35 °C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2594622" y="4359336"/>
            <a:ext cx="0" cy="3499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87179" y="333955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2D PARAMETRIC FE MODEL – TRANSVERSAL SECTION OF THE MIDDLE HALF RING</a:t>
            </a:r>
          </a:p>
          <a:p>
            <a:pPr algn="ctr"/>
            <a:r>
              <a:rPr lang="it-IT" dirty="0" smtClean="0"/>
              <a:t>OVERLAPPING SENSORS REGION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7" y="1160365"/>
            <a:ext cx="6389370" cy="40552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761" y="2639501"/>
            <a:ext cx="608076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69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19218" y="263771"/>
            <a:ext cx="410973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CO</a:t>
            </a:r>
            <a:r>
              <a:rPr lang="it-IT" sz="2215" b="1" baseline="-25000" dirty="0"/>
              <a:t>2 </a:t>
            </a:r>
            <a:r>
              <a:rPr lang="it-IT" sz="2215" b="1" dirty="0" err="1"/>
              <a:t>Enthalpy</a:t>
            </a:r>
            <a:r>
              <a:rPr lang="it-IT" sz="2215" b="1" dirty="0"/>
              <a:t> </a:t>
            </a:r>
            <a:r>
              <a:rPr lang="it-IT" sz="2215" b="1" dirty="0" err="1"/>
              <a:t>liquid</a:t>
            </a:r>
            <a:r>
              <a:rPr lang="it-IT" sz="2215" b="1" dirty="0"/>
              <a:t> to </a:t>
            </a:r>
            <a:r>
              <a:rPr lang="it-IT" sz="2215" b="1" dirty="0" err="1"/>
              <a:t>vapour</a:t>
            </a:r>
            <a:r>
              <a:rPr lang="it-IT" sz="2215" b="1" dirty="0"/>
              <a:t>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)</a:t>
            </a:r>
            <a:fld id="{1DABC6DA-B96D-4DD2-A6DC-CCF33D954662}" type="slidenum">
              <a:rPr lang="it-IT" smtClean="0"/>
              <a:t>50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1" y="1212052"/>
            <a:ext cx="8901522" cy="513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2736668" y="3630203"/>
            <a:ext cx="0" cy="119084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861254" y="4154331"/>
            <a:ext cx="175082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h l-v =313 J/g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34048" y="4154331"/>
            <a:ext cx="175082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h l-v =303 J/g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4721413" y="3630202"/>
            <a:ext cx="0" cy="119084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8680626" y="3621065"/>
            <a:ext cx="0" cy="1066529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192481" y="840104"/>
            <a:ext cx="8901522" cy="1001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477" b="1" dirty="0"/>
              <a:t>THIS FIGURE IS USED TO CALCULATE THE NEEDED COOLING MASS FLOW-RATE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FOR A GIVER DIISIPATED POWER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AND FOR A GIVEN CO</a:t>
            </a:r>
            <a:r>
              <a:rPr lang="it-IT" sz="1477" b="1" baseline="-25000" dirty="0"/>
              <a:t>2 </a:t>
            </a:r>
            <a:r>
              <a:rPr lang="it-IT" sz="1477" b="1" dirty="0"/>
              <a:t>EXHAUST (DETECTOR OUTLET) VAPOUR FRACTION, i.e. X</a:t>
            </a:r>
            <a:r>
              <a:rPr lang="it-IT" sz="1477" b="1" baseline="-25000" dirty="0"/>
              <a:t>OUT</a:t>
            </a:r>
            <a:r>
              <a:rPr lang="it-IT" sz="1477" b="1" dirty="0"/>
              <a:t>= 50 %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it-IT" sz="1477" b="1" dirty="0"/>
          </a:p>
        </p:txBody>
      </p:sp>
      <p:sp>
        <p:nvSpPr>
          <p:cNvPr id="13" name="Rettangolo 12"/>
          <p:cNvSpPr/>
          <p:nvPr/>
        </p:nvSpPr>
        <p:spPr>
          <a:xfrm>
            <a:off x="2111662" y="1720914"/>
            <a:ext cx="6649566" cy="1143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3776" indent="-263776">
              <a:buFont typeface="Arial" pitchFamily="34" charset="0"/>
              <a:buChar char="•"/>
            </a:pPr>
            <a:r>
              <a:rPr lang="en-US" sz="1292" b="1" dirty="0"/>
              <a:t>Dissipated power Q (W)</a:t>
            </a:r>
          </a:p>
          <a:p>
            <a:pPr marL="263776" indent="-263776">
              <a:buFont typeface="Arial" pitchFamily="34" charset="0"/>
              <a:buChar char="•"/>
            </a:pPr>
            <a:r>
              <a:rPr lang="en-US" sz="1292" b="1" dirty="0"/>
              <a:t>Outlet </a:t>
            </a:r>
            <a:r>
              <a:rPr lang="en-US" sz="1292" b="1" dirty="0" err="1"/>
              <a:t>vapour</a:t>
            </a:r>
            <a:r>
              <a:rPr lang="en-US" sz="1292" b="1" dirty="0"/>
              <a:t> fraction X out (%)</a:t>
            </a:r>
          </a:p>
          <a:p>
            <a:pPr marL="263776" indent="-263776">
              <a:buFont typeface="Arial" pitchFamily="34" charset="0"/>
              <a:buChar char="•"/>
            </a:pPr>
            <a:r>
              <a:rPr lang="en-US" sz="1292" b="1" dirty="0"/>
              <a:t>Latent heat of vaporization  H </a:t>
            </a:r>
            <a:r>
              <a:rPr lang="en-US" sz="1292" b="1" dirty="0" err="1"/>
              <a:t>vap</a:t>
            </a:r>
            <a:r>
              <a:rPr lang="en-US" sz="1292" b="1" dirty="0"/>
              <a:t> - h </a:t>
            </a:r>
            <a:r>
              <a:rPr lang="en-US" sz="1292" b="1" dirty="0" err="1"/>
              <a:t>liq</a:t>
            </a:r>
            <a:r>
              <a:rPr lang="en-US" sz="1292" b="1" dirty="0"/>
              <a:t> = H l-v (J/g)</a:t>
            </a:r>
          </a:p>
          <a:p>
            <a:r>
              <a:rPr lang="en-US" sz="1292" b="1" dirty="0"/>
              <a:t> </a:t>
            </a:r>
            <a:endParaRPr lang="it-IT" sz="1292" b="1" dirty="0"/>
          </a:p>
          <a:p>
            <a:r>
              <a:rPr lang="it-IT" sz="1292" b="1" dirty="0"/>
              <a:t>	</a:t>
            </a:r>
            <a:r>
              <a:rPr lang="it-IT" sz="1662" b="1" dirty="0"/>
              <a:t>=&gt; </a:t>
            </a:r>
            <a:r>
              <a:rPr lang="it-IT" sz="1662" b="1" dirty="0" err="1"/>
              <a:t>calculated</a:t>
            </a:r>
            <a:r>
              <a:rPr lang="it-IT" sz="1662" b="1" dirty="0"/>
              <a:t> </a:t>
            </a:r>
            <a:r>
              <a:rPr lang="it-IT" sz="1662" b="1" dirty="0">
                <a:solidFill>
                  <a:srgbClr val="FF0000"/>
                </a:solidFill>
              </a:rPr>
              <a:t>FLOW</a:t>
            </a:r>
            <a:r>
              <a:rPr lang="en-US" sz="1662" b="1" dirty="0">
                <a:solidFill>
                  <a:srgbClr val="FF0000"/>
                </a:solidFill>
              </a:rPr>
              <a:t> (g/s)</a:t>
            </a:r>
            <a:r>
              <a:rPr lang="en-US" sz="1662" b="1" dirty="0"/>
              <a:t> </a:t>
            </a:r>
            <a:r>
              <a:rPr lang="en-US" sz="1662" b="1" dirty="0">
                <a:solidFill>
                  <a:srgbClr val="FF0000"/>
                </a:solidFill>
              </a:rPr>
              <a:t>= Q (W) / (0,50 * H l-v (J/g))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301024" y="4098034"/>
            <a:ext cx="1460204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h l-v 283 J/g</a:t>
            </a:r>
          </a:p>
        </p:txBody>
      </p:sp>
      <p:sp>
        <p:nvSpPr>
          <p:cNvPr id="7" name="Freccia in giù 6"/>
          <p:cNvSpPr/>
          <p:nvPr/>
        </p:nvSpPr>
        <p:spPr>
          <a:xfrm rot="2226957">
            <a:off x="7013134" y="2004772"/>
            <a:ext cx="120925" cy="54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1" name="CasellaDiTesto 10"/>
          <p:cNvSpPr txBox="1"/>
          <p:nvPr/>
        </p:nvSpPr>
        <p:spPr>
          <a:xfrm>
            <a:off x="2283291" y="5128023"/>
            <a:ext cx="906755" cy="34810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1662" b="1" dirty="0">
                <a:solidFill>
                  <a:srgbClr val="FF0000"/>
                </a:solidFill>
              </a:rPr>
              <a:t>- 35 °C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2736668" y="4935131"/>
            <a:ext cx="0" cy="3499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41767" y="263771"/>
            <a:ext cx="885337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SPREADSHEET FOR ORIFICE PRESSURE DROP CALCULATION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51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280160" y="6120570"/>
            <a:ext cx="6939280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92" dirty="0"/>
              <a:t>IMAGES FROM "HANDBOOK OF HYDRAULIC RESISTANCE" I.E. IDELCHIK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02" y="1548618"/>
            <a:ext cx="3803043" cy="45719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4480" t="-351" r="10393" b="66862"/>
          <a:stretch/>
        </p:blipFill>
        <p:spPr>
          <a:xfrm>
            <a:off x="463342" y="1470101"/>
            <a:ext cx="4292736" cy="408300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79819" y="748573"/>
            <a:ext cx="7777273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2" b="1" dirty="0">
                <a:solidFill>
                  <a:srgbClr val="FF0000"/>
                </a:solidFill>
              </a:rPr>
              <a:t>FORMULAS FROM IDELCHIK HANDBOOK OF HYDRAULIC RESISTANCE</a:t>
            </a:r>
          </a:p>
          <a:p>
            <a:pPr lvl="0" algn="ctr"/>
            <a:r>
              <a:rPr lang="en-US" sz="1662" b="1" dirty="0">
                <a:solidFill>
                  <a:srgbClr val="FF0000"/>
                </a:solidFill>
              </a:rPr>
              <a:t>=&gt; THICK-EDGED ORIFICE (OTHER MODELS DOESN’T WORK AS WELL)</a:t>
            </a:r>
            <a:endParaRPr lang="it-IT" sz="1662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41767" y="263771"/>
            <a:ext cx="885337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SPREADSHEET FOR THE ORIFICE PRESSURE DROP CALCULATION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52</a:t>
            </a:fld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/>
          </p:nvPr>
        </p:nvGraphicFramePr>
        <p:xfrm>
          <a:off x="383545" y="960862"/>
          <a:ext cx="8369820" cy="489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Foglio di lavoro" r:id="rId3" imgW="11992012" imgH="6591300" progId="Excel.Sheet.12">
                  <p:embed/>
                </p:oleObj>
              </mc:Choice>
              <mc:Fallback>
                <p:oleObj name="Foglio di lavoro" r:id="rId3" imgW="11992012" imgH="6591300" progId="Excel.Sheet.12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545" y="960862"/>
                        <a:ext cx="8369820" cy="4899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79820" y="5986232"/>
            <a:ext cx="7777273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92" b="1" dirty="0"/>
              <a:t>EXAMPLE OF PRESSURE DROP CALCULATION</a:t>
            </a:r>
          </a:p>
        </p:txBody>
      </p:sp>
    </p:spTree>
    <p:extLst>
      <p:ext uri="{BB962C8B-B14F-4D97-AF65-F5344CB8AC3E}">
        <p14:creationId xmlns:p14="http://schemas.microsoft.com/office/powerpoint/2010/main" val="18496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" y="689921"/>
            <a:ext cx="9050628" cy="54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41767" y="263771"/>
            <a:ext cx="885337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EXPERIMENTAL MEASUREMENT OF ORIFICES PRESSURE DROP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fld id="{1DABC6DA-B96D-4DD2-A6DC-CCF33D954662}" type="slidenum">
              <a:rPr lang="it-IT" smtClean="0"/>
              <a:t>53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331346" y="2004937"/>
            <a:ext cx="1671096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31" b="1" dirty="0">
                <a:solidFill>
                  <a:schemeClr val="accent1"/>
                </a:solidFill>
              </a:rPr>
              <a:t>ORIFICE PRESSURE DROP bar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6444763" y="5870523"/>
            <a:ext cx="1954261" cy="367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31" dirty="0"/>
              <a:t>MASS FLOW-RATE g/s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6444763" y="4026767"/>
            <a:ext cx="1954261" cy="367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31" dirty="0"/>
              <a:t>MASS FLOW-RATE g/s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6334874" y="2324849"/>
            <a:ext cx="1954261" cy="367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31" dirty="0"/>
              <a:t>MASS FLOW-RATE g/s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823971" y="1242892"/>
            <a:ext cx="2274334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31" b="1" dirty="0">
                <a:solidFill>
                  <a:schemeClr val="accent2"/>
                </a:solidFill>
              </a:rPr>
              <a:t>ORIFICE TEMPERATURE DROP °C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022445" y="2865584"/>
            <a:ext cx="2274334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31" b="1" dirty="0">
                <a:solidFill>
                  <a:schemeClr val="accent2"/>
                </a:solidFill>
              </a:rPr>
              <a:t>ORIFICE TEMPERATURE DROP °C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937386" y="4710741"/>
            <a:ext cx="2274334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31" b="1" dirty="0">
                <a:solidFill>
                  <a:schemeClr val="accent2"/>
                </a:solidFill>
              </a:rPr>
              <a:t>ORIFICE TEMPERATURE DROP °C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260877" y="3690362"/>
            <a:ext cx="1644081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31" b="1" dirty="0">
                <a:solidFill>
                  <a:schemeClr val="accent1"/>
                </a:solidFill>
              </a:rPr>
              <a:t>ORIFICE PRESSURE DROP bar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514097" y="5500441"/>
            <a:ext cx="1629904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31" b="1" dirty="0">
                <a:solidFill>
                  <a:schemeClr val="accent1"/>
                </a:solidFill>
              </a:rPr>
              <a:t>ORIFICE PRESSURE DROP bar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41769" y="5713517"/>
            <a:ext cx="6302994" cy="68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92" b="1" dirty="0"/>
              <a:t>PRESSURE AND TEMPERATURE DROP ACROSS ORIFICES IN DIFFERENT CONDITIONS</a:t>
            </a:r>
          </a:p>
          <a:p>
            <a:pPr lvl="0"/>
            <a:r>
              <a:rPr lang="it-IT" sz="1292" b="1" dirty="0"/>
              <a:t>EACH FIGURE IS THE AVERAGE OF 20 EXPERIMENTAL POINTS: 1 MEASUREMENT/S FOR 20 SECONDS DATA-TAKING</a:t>
            </a:r>
          </a:p>
        </p:txBody>
      </p:sp>
    </p:spTree>
    <p:extLst>
      <p:ext uri="{BB962C8B-B14F-4D97-AF65-F5344CB8AC3E}">
        <p14:creationId xmlns:p14="http://schemas.microsoft.com/office/powerpoint/2010/main" val="41900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54</a:t>
            </a:fld>
            <a:endParaRPr lang="it-IT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/>
          </p:nvPr>
        </p:nvGraphicFramePr>
        <p:xfrm>
          <a:off x="1214733" y="3044592"/>
          <a:ext cx="6068447" cy="253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672777" y="5072909"/>
            <a:ext cx="2503626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2" b="1" dirty="0">
                <a:solidFill>
                  <a:schemeClr val="accent1"/>
                </a:solidFill>
              </a:rPr>
              <a:t>ORIFICE PRESSURE DROP bar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737330" y="3699055"/>
            <a:ext cx="2831126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2" b="1" dirty="0">
                <a:solidFill>
                  <a:schemeClr val="accent2"/>
                </a:solidFill>
              </a:rPr>
              <a:t>ORIFICE TEMPERATURE DROP °C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41767" y="263771"/>
            <a:ext cx="885337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SPREADSHEET CROSS-CHECK WITH THE MEASUREMENTS</a:t>
            </a:r>
          </a:p>
        </p:txBody>
      </p:sp>
      <p:sp>
        <p:nvSpPr>
          <p:cNvPr id="4" name="Rettangolo 3"/>
          <p:cNvSpPr/>
          <p:nvPr/>
        </p:nvSpPr>
        <p:spPr>
          <a:xfrm>
            <a:off x="981724" y="781029"/>
            <a:ext cx="7173462" cy="18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92" b="1" dirty="0"/>
              <a:t>AGREEMENT WITH THE MEASUREMENTS</a:t>
            </a:r>
          </a:p>
          <a:p>
            <a:pPr lvl="0"/>
            <a:endParaRPr lang="it-IT" sz="1292" b="1" dirty="0"/>
          </a:p>
          <a:p>
            <a:pPr lvl="0"/>
            <a:r>
              <a:rPr lang="it-IT" sz="1292" b="1" dirty="0"/>
              <a:t>DEVIATION  AT 1 g/s</a:t>
            </a:r>
          </a:p>
          <a:p>
            <a:pPr lvl="0"/>
            <a:endParaRPr lang="it-IT" sz="1292" b="1" dirty="0"/>
          </a:p>
          <a:p>
            <a:pPr lvl="0"/>
            <a:r>
              <a:rPr lang="it-IT" sz="1292" b="1" dirty="0"/>
              <a:t>200 micron laser </a:t>
            </a:r>
            <a:r>
              <a:rPr lang="it-IT" sz="1292" b="1" dirty="0" err="1"/>
              <a:t>orifice</a:t>
            </a:r>
            <a:r>
              <a:rPr lang="it-IT" sz="1292" b="1" dirty="0"/>
              <a:t>		=&gt; </a:t>
            </a:r>
            <a:r>
              <a:rPr lang="it-IT" sz="1292" b="1" dirty="0" err="1"/>
              <a:t>calulated</a:t>
            </a:r>
            <a:r>
              <a:rPr lang="it-IT" sz="1292" b="1" dirty="0"/>
              <a:t> 9 bar, </a:t>
            </a:r>
            <a:r>
              <a:rPr lang="it-IT" sz="1292" b="1" dirty="0" err="1"/>
              <a:t>measured</a:t>
            </a:r>
            <a:r>
              <a:rPr lang="it-IT" sz="1292" b="1" dirty="0"/>
              <a:t> 6 bar =&gt; 33%	</a:t>
            </a:r>
          </a:p>
          <a:p>
            <a:pPr lvl="0"/>
            <a:r>
              <a:rPr lang="it-IT" sz="1292" b="1" dirty="0"/>
              <a:t>254 </a:t>
            </a:r>
            <a:r>
              <a:rPr lang="it-IT" sz="1292" b="1" dirty="0" err="1"/>
              <a:t>swagelok</a:t>
            </a:r>
            <a:r>
              <a:rPr lang="it-IT" sz="1292" b="1" dirty="0"/>
              <a:t> </a:t>
            </a:r>
            <a:r>
              <a:rPr lang="it-IT" sz="1292" b="1" dirty="0" err="1"/>
              <a:t>orifice</a:t>
            </a:r>
            <a:r>
              <a:rPr lang="it-IT" sz="1292" b="1" dirty="0"/>
              <a:t>		=&gt; </a:t>
            </a:r>
            <a:r>
              <a:rPr lang="it-IT" sz="1292" b="1" dirty="0" err="1"/>
              <a:t>calulated</a:t>
            </a:r>
            <a:r>
              <a:rPr lang="it-IT" sz="1292" b="1" dirty="0"/>
              <a:t>  3,5 bar, </a:t>
            </a:r>
            <a:r>
              <a:rPr lang="it-IT" sz="1292" b="1" dirty="0" err="1"/>
              <a:t>measured</a:t>
            </a:r>
            <a:r>
              <a:rPr lang="it-IT" sz="1292" b="1" dirty="0"/>
              <a:t>  3,26 bar =&gt; 7%</a:t>
            </a:r>
          </a:p>
          <a:p>
            <a:pPr lvl="0"/>
            <a:r>
              <a:rPr lang="it-IT" sz="1292" b="1" dirty="0"/>
              <a:t>250 micron laser </a:t>
            </a:r>
            <a:r>
              <a:rPr lang="it-IT" sz="1292" b="1" dirty="0" err="1"/>
              <a:t>orifice</a:t>
            </a:r>
            <a:r>
              <a:rPr lang="it-IT" sz="1292" b="1" dirty="0"/>
              <a:t>		=&gt; </a:t>
            </a:r>
            <a:r>
              <a:rPr lang="it-IT" sz="1292" b="1" dirty="0" err="1"/>
              <a:t>calulated</a:t>
            </a:r>
            <a:r>
              <a:rPr lang="it-IT" sz="1292" b="1" dirty="0"/>
              <a:t>  3,7 bar, </a:t>
            </a:r>
            <a:r>
              <a:rPr lang="it-IT" sz="1292" b="1" dirty="0" err="1"/>
              <a:t>measured</a:t>
            </a:r>
            <a:r>
              <a:rPr lang="it-IT" sz="1292" b="1" dirty="0"/>
              <a:t>  bar =&gt; 14 %</a:t>
            </a:r>
          </a:p>
          <a:p>
            <a:pPr lvl="0"/>
            <a:endParaRPr lang="it-IT" sz="1292" b="1" dirty="0"/>
          </a:p>
          <a:p>
            <a:pPr lvl="0"/>
            <a:r>
              <a:rPr lang="it-IT" sz="1292" b="1" dirty="0"/>
              <a:t>WORK IN PROGRESS TO CALCULATE MORE PRECISELY THE % ERROR USING ALL THE DATA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1615362" y="5736118"/>
            <a:ext cx="3714308" cy="30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62" dirty="0"/>
              <a:t>MASS FLOW-RATE g/s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092576" y="4442656"/>
            <a:ext cx="2902568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15" b="1" dirty="0">
                <a:solidFill>
                  <a:srgbClr val="FF0000"/>
                </a:solidFill>
              </a:rPr>
              <a:t>254 MICRON SWAGELOK ORIFICE:</a:t>
            </a:r>
          </a:p>
          <a:p>
            <a:pPr lvl="0"/>
            <a:r>
              <a:rPr lang="it-IT" sz="1015" b="1" dirty="0" err="1">
                <a:solidFill>
                  <a:srgbClr val="FF0000"/>
                </a:solidFill>
              </a:rPr>
              <a:t>calculated</a:t>
            </a:r>
            <a:endParaRPr lang="it-IT" sz="1015" b="1" dirty="0">
              <a:solidFill>
                <a:srgbClr val="FF0000"/>
              </a:solidFill>
            </a:endParaRPr>
          </a:p>
          <a:p>
            <a:r>
              <a:rPr lang="it-IT" sz="1015" b="1" dirty="0">
                <a:solidFill>
                  <a:srgbClr val="FF0000"/>
                </a:solidFill>
              </a:rPr>
              <a:t>O.5 g/s   =&gt;  0.88 bar</a:t>
            </a:r>
          </a:p>
          <a:p>
            <a:pPr lvl="0"/>
            <a:r>
              <a:rPr lang="it-IT" sz="1015" b="1" dirty="0">
                <a:solidFill>
                  <a:srgbClr val="FF0000"/>
                </a:solidFill>
              </a:rPr>
              <a:t>O.8 g/s   =&gt;  2.24 bar</a:t>
            </a:r>
          </a:p>
          <a:p>
            <a:pPr lvl="0"/>
            <a:r>
              <a:rPr lang="it-IT" sz="1015" b="1" dirty="0">
                <a:solidFill>
                  <a:srgbClr val="FF0000"/>
                </a:solidFill>
              </a:rPr>
              <a:t>1      g/s  =&gt;  3.5 bar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02555" y="2946185"/>
            <a:ext cx="3281916" cy="1043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015" b="1" dirty="0"/>
              <a:t>CO</a:t>
            </a:r>
            <a:r>
              <a:rPr lang="it-IT" sz="1015" b="1" baseline="-25000" dirty="0"/>
              <a:t>2 </a:t>
            </a:r>
            <a:r>
              <a:rPr lang="it-IT" sz="1015" b="1" dirty="0"/>
              <a:t>PHYSICAL CONDITIONS IN THE VALIDATION TEST</a:t>
            </a:r>
          </a:p>
          <a:p>
            <a:endParaRPr lang="it-IT" sz="1015" b="1" dirty="0"/>
          </a:p>
          <a:p>
            <a:r>
              <a:rPr lang="el-GR" sz="1015" b="1" dirty="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el-GR" sz="1015" b="1" dirty="0"/>
              <a:t> </a:t>
            </a:r>
            <a:r>
              <a:rPr lang="it-IT" sz="1015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dinamic</a:t>
            </a:r>
            <a:r>
              <a:rPr lang="it-IT" sz="1015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015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viscosity</a:t>
            </a:r>
            <a:r>
              <a:rPr lang="it-IT" sz="1015" b="1" dirty="0"/>
              <a:t> </a:t>
            </a:r>
            <a:r>
              <a:rPr lang="it-IT" sz="1015" b="1" dirty="0">
                <a:solidFill>
                  <a:srgbClr val="FF0000"/>
                </a:solidFill>
                <a:latin typeface="Calibri" panose="020F0502020204030204" pitchFamily="34" charset="0"/>
              </a:rPr>
              <a:t>0,000165</a:t>
            </a:r>
            <a:r>
              <a:rPr lang="it-IT" sz="1015" b="1" dirty="0"/>
              <a:t> </a:t>
            </a:r>
            <a:r>
              <a:rPr lang="it-IT" sz="1015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</a:t>
            </a:r>
            <a:r>
              <a:rPr lang="it-IT" sz="1015" b="1" dirty="0">
                <a:solidFill>
                  <a:srgbClr val="000000"/>
                </a:solidFill>
                <a:latin typeface="Calibri" panose="020F0502020204030204" pitchFamily="34" charset="0"/>
              </a:rPr>
              <a:t>*s</a:t>
            </a:r>
          </a:p>
          <a:p>
            <a:endParaRPr lang="it-IT" sz="1015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l-GR" sz="1015" b="1" dirty="0">
                <a:solidFill>
                  <a:srgbClr val="000000"/>
                </a:solidFill>
                <a:latin typeface="Calibri" panose="020F0502020204030204" pitchFamily="34" charset="0"/>
              </a:rPr>
              <a:t>ρ</a:t>
            </a:r>
            <a:r>
              <a:rPr lang="el-GR" sz="1015" b="1" dirty="0"/>
              <a:t> </a:t>
            </a:r>
            <a:r>
              <a:rPr lang="it-IT" sz="1015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fluid</a:t>
            </a:r>
            <a:r>
              <a:rPr lang="it-IT" sz="1015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015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density</a:t>
            </a:r>
            <a:r>
              <a:rPr lang="it-IT" sz="1015" b="1" dirty="0"/>
              <a:t> </a:t>
            </a:r>
            <a:r>
              <a:rPr lang="it-IT" sz="1015" b="1" dirty="0">
                <a:solidFill>
                  <a:srgbClr val="FF0000"/>
                </a:solidFill>
                <a:latin typeface="Calibri" panose="020F0502020204030204" pitchFamily="34" charset="0"/>
              </a:rPr>
              <a:t>1050</a:t>
            </a:r>
            <a:r>
              <a:rPr lang="it-IT" sz="1015" b="1" dirty="0"/>
              <a:t> </a:t>
            </a:r>
            <a:r>
              <a:rPr lang="it-IT" sz="1015" b="1" dirty="0">
                <a:solidFill>
                  <a:srgbClr val="000000"/>
                </a:solidFill>
                <a:latin typeface="Calibri" panose="020F0502020204030204" pitchFamily="34" charset="0"/>
              </a:rPr>
              <a:t>Kg/m^3</a:t>
            </a:r>
            <a:r>
              <a:rPr lang="it-IT" sz="1015" b="1" dirty="0"/>
              <a:t> </a:t>
            </a:r>
          </a:p>
          <a:p>
            <a:endParaRPr lang="it-IT" sz="1108" b="1" dirty="0"/>
          </a:p>
        </p:txBody>
      </p:sp>
    </p:spTree>
    <p:extLst>
      <p:ext uri="{BB962C8B-B14F-4D97-AF65-F5344CB8AC3E}">
        <p14:creationId xmlns:p14="http://schemas.microsoft.com/office/powerpoint/2010/main" val="25892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44786" y="263771"/>
            <a:ext cx="9188786" cy="404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31" b="1" dirty="0"/>
              <a:t>FLOW RESTRICTORS  FLUID-DYNAMIC CHARACTERIZATION CO</a:t>
            </a:r>
            <a:r>
              <a:rPr lang="it-IT" sz="2031" b="1" baseline="-25000" dirty="0"/>
              <a:t>2</a:t>
            </a:r>
            <a:r>
              <a:rPr lang="it-IT" sz="2031" b="1" dirty="0"/>
              <a:t> TEST </a:t>
            </a:r>
          </a:p>
        </p:txBody>
      </p:sp>
      <p:pic>
        <p:nvPicPr>
          <p:cNvPr id="1026" name="Picture 2" descr="D:\_DOCS\ATLAS\_ITK\COLD-BOX DANILO\_Assieme cool box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848348"/>
            <a:ext cx="3018024" cy="16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0284" y="776712"/>
            <a:ext cx="4877608" cy="213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DEDICATED COLD-BOX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DRY-AIR FLUXED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DEW POINT MEASUREMENT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ARMAFLEX INSULATION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CO</a:t>
            </a:r>
            <a:r>
              <a:rPr lang="it-IT" sz="1477" b="1" baseline="-25000" dirty="0"/>
              <a:t>2</a:t>
            </a:r>
            <a:r>
              <a:rPr lang="it-IT" sz="1477" b="1" dirty="0"/>
              <a:t> COOLING SUPPLY FROM TRACI COOLING UNIT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CO</a:t>
            </a:r>
            <a:r>
              <a:rPr lang="it-IT" sz="1477" b="1" baseline="-25000" dirty="0"/>
              <a:t>2 </a:t>
            </a:r>
            <a:r>
              <a:rPr lang="it-IT" sz="1477" b="1" dirty="0"/>
              <a:t>MASS FLOW-RATE MEASUREMENT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>
                <a:solidFill>
                  <a:srgbClr val="FF0000"/>
                </a:solidFill>
              </a:rPr>
              <a:t>CO</a:t>
            </a:r>
            <a:r>
              <a:rPr lang="it-IT" sz="1477" b="1" baseline="-25000" dirty="0">
                <a:solidFill>
                  <a:srgbClr val="FF0000"/>
                </a:solidFill>
              </a:rPr>
              <a:t>2 </a:t>
            </a:r>
            <a:r>
              <a:rPr lang="it-IT" sz="1477" b="1" dirty="0">
                <a:solidFill>
                  <a:srgbClr val="FF0000"/>
                </a:solidFill>
              </a:rPr>
              <a:t>PRESSURE AND TEMPERATURE TRANSMITTERS BEFORE/AFTER THE COMPENT UNDER INVESTIGATION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1/4 INCH AND 1/8 INCH GASKETS CAN BE TESTED</a:t>
            </a:r>
          </a:p>
        </p:txBody>
      </p:sp>
      <p:pic>
        <p:nvPicPr>
          <p:cNvPr id="3" name="Picture 2" descr="C:\Users\coelli\Desktop\WP_20170612_11_56_57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2667893"/>
            <a:ext cx="2951856" cy="14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891603" y="848350"/>
            <a:ext cx="2978582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92" b="1" dirty="0"/>
              <a:t>3D MODEL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938463" y="4158013"/>
            <a:ext cx="4025322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77" b="1" dirty="0"/>
              <a:t>COLD-BOX AND LOOP FOR THE CO2 TEST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891603" y="2202297"/>
            <a:ext cx="1305294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62" dirty="0"/>
              <a:t>Danilo Trotta</a:t>
            </a:r>
          </a:p>
        </p:txBody>
      </p:sp>
      <p:grpSp>
        <p:nvGrpSpPr>
          <p:cNvPr id="56" name="Gruppo 55"/>
          <p:cNvGrpSpPr/>
          <p:nvPr/>
        </p:nvGrpSpPr>
        <p:grpSpPr>
          <a:xfrm>
            <a:off x="220285" y="3335017"/>
            <a:ext cx="5051017" cy="2559645"/>
            <a:chOff x="3563888" y="3452753"/>
            <a:chExt cx="5025567" cy="3144599"/>
          </a:xfrm>
        </p:grpSpPr>
        <p:sp>
          <p:nvSpPr>
            <p:cNvPr id="7" name="Croce 6"/>
            <p:cNvSpPr/>
            <p:nvPr/>
          </p:nvSpPr>
          <p:spPr>
            <a:xfrm>
              <a:off x="4496238" y="4900518"/>
              <a:ext cx="657754" cy="657364"/>
            </a:xfrm>
            <a:prstGeom prst="plus">
              <a:avLst>
                <a:gd name="adj" fmla="val 412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7127756" y="5213856"/>
              <a:ext cx="79937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4165746" y="6002631"/>
              <a:ext cx="3761384" cy="23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4145880" y="5213855"/>
              <a:ext cx="35035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roce 24"/>
            <p:cNvSpPr/>
            <p:nvPr/>
          </p:nvSpPr>
          <p:spPr>
            <a:xfrm>
              <a:off x="6470002" y="4885174"/>
              <a:ext cx="657754" cy="657364"/>
            </a:xfrm>
            <a:prstGeom prst="plus">
              <a:avLst>
                <a:gd name="adj" fmla="val 412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cxnSp>
          <p:nvCxnSpPr>
            <p:cNvPr id="26" name="Connettore 2 25"/>
            <p:cNvCxnSpPr/>
            <p:nvPr/>
          </p:nvCxnSpPr>
          <p:spPr>
            <a:xfrm flipH="1" flipV="1">
              <a:off x="7956376" y="5201207"/>
              <a:ext cx="605310" cy="1264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7989001" y="6004971"/>
              <a:ext cx="54006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>
              <a:off x="5153992" y="5229200"/>
              <a:ext cx="131601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30"/>
            <p:cNvSpPr/>
            <p:nvPr/>
          </p:nvSpPr>
          <p:spPr>
            <a:xfrm>
              <a:off x="5532325" y="5069832"/>
              <a:ext cx="529850" cy="34403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32" name="Arco 31"/>
            <p:cNvSpPr/>
            <p:nvPr/>
          </p:nvSpPr>
          <p:spPr>
            <a:xfrm rot="16200000">
              <a:off x="3828296" y="5183895"/>
              <a:ext cx="791115" cy="851037"/>
            </a:xfrm>
            <a:prstGeom prst="arc">
              <a:avLst>
                <a:gd name="adj1" fmla="val 11028614"/>
                <a:gd name="adj2" fmla="val 21283056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36" name="Cornice 35"/>
            <p:cNvSpPr/>
            <p:nvPr/>
          </p:nvSpPr>
          <p:spPr>
            <a:xfrm>
              <a:off x="3563888" y="3452753"/>
              <a:ext cx="4248472" cy="3144599"/>
            </a:xfrm>
            <a:prstGeom prst="frame">
              <a:avLst>
                <a:gd name="adj1" fmla="val 22165"/>
              </a:avLst>
            </a:prstGeom>
            <a:solidFill>
              <a:schemeClr val="tx1">
                <a:lumMod val="75000"/>
                <a:lumOff val="2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>
                <a:solidFill>
                  <a:schemeClr val="tx1"/>
                </a:solidFill>
              </a:endParaRPr>
            </a:p>
          </p:txBody>
        </p:sp>
        <p:sp>
          <p:nvSpPr>
            <p:cNvPr id="39" name="Ovale 38"/>
            <p:cNvSpPr/>
            <p:nvPr/>
          </p:nvSpPr>
          <p:spPr>
            <a:xfrm>
              <a:off x="6621541" y="4587842"/>
              <a:ext cx="354676" cy="3126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40" name="Ovale 39"/>
            <p:cNvSpPr/>
            <p:nvPr/>
          </p:nvSpPr>
          <p:spPr>
            <a:xfrm>
              <a:off x="4673081" y="5552365"/>
              <a:ext cx="354676" cy="3126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41" name="Ovale 40"/>
            <p:cNvSpPr/>
            <p:nvPr/>
          </p:nvSpPr>
          <p:spPr>
            <a:xfrm>
              <a:off x="6621096" y="5560043"/>
              <a:ext cx="354676" cy="3126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42" name="Ovale 41"/>
            <p:cNvSpPr/>
            <p:nvPr/>
          </p:nvSpPr>
          <p:spPr>
            <a:xfrm>
              <a:off x="4653946" y="4587842"/>
              <a:ext cx="354676" cy="3126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4674671" y="4623519"/>
              <a:ext cx="415848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PT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6621541" y="4604192"/>
              <a:ext cx="415848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PT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4673081" y="5554555"/>
              <a:ext cx="415848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TT</a:t>
              </a: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6621541" y="5577881"/>
              <a:ext cx="415848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TT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5260448" y="4563387"/>
              <a:ext cx="1209554" cy="60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92" b="1" dirty="0"/>
                <a:t>FLOW RESTRICTOR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7927130" y="5413865"/>
              <a:ext cx="662325" cy="60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CO</a:t>
              </a:r>
              <a:r>
                <a:rPr lang="it-IT" sz="1292" b="1" baseline="-25000" dirty="0"/>
                <a:t>2 </a:t>
              </a:r>
              <a:r>
                <a:rPr lang="it-IT" sz="1292" b="1" dirty="0"/>
                <a:t>FLOW </a:t>
              </a: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55</a:t>
            </a:fld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671140" y="5928131"/>
            <a:ext cx="3880928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77" b="1" dirty="0"/>
              <a:t>TEST CIRCUIT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2" y="4457995"/>
            <a:ext cx="2854446" cy="190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56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347235" y="1350571"/>
            <a:ext cx="2146806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92" b="1" dirty="0">
                <a:solidFill>
                  <a:srgbClr val="000000"/>
                </a:solidFill>
                <a:latin typeface="Calibri" panose="020F0502020204030204" pitchFamily="34" charset="0"/>
              </a:rPr>
              <a:t>ρ</a:t>
            </a:r>
            <a:r>
              <a:rPr lang="el-GR" sz="1292" b="1" dirty="0"/>
              <a:t> </a:t>
            </a:r>
            <a:r>
              <a:rPr lang="it-IT" sz="129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fluid</a:t>
            </a:r>
            <a:r>
              <a:rPr lang="it-IT" sz="1292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29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density</a:t>
            </a:r>
            <a:r>
              <a:rPr lang="it-IT" sz="1292" b="1" dirty="0"/>
              <a:t> </a:t>
            </a:r>
            <a:r>
              <a:rPr lang="it-IT" sz="1292" b="1" dirty="0">
                <a:solidFill>
                  <a:srgbClr val="FF0000"/>
                </a:solidFill>
                <a:latin typeface="Calibri" panose="020F0502020204030204" pitchFamily="34" charset="0"/>
              </a:rPr>
              <a:t>1050</a:t>
            </a:r>
            <a:r>
              <a:rPr lang="it-IT" sz="1292" b="1" dirty="0"/>
              <a:t> </a:t>
            </a:r>
            <a:r>
              <a:rPr lang="it-IT" sz="1292" b="1" dirty="0">
                <a:solidFill>
                  <a:srgbClr val="000000"/>
                </a:solidFill>
                <a:latin typeface="Calibri" panose="020F0502020204030204" pitchFamily="34" charset="0"/>
              </a:rPr>
              <a:t>Kg/m^3</a:t>
            </a:r>
            <a:r>
              <a:rPr lang="it-IT" sz="1292" b="1" dirty="0"/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347236" y="1634672"/>
            <a:ext cx="2529026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92" b="1" dirty="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el-GR" sz="1292" b="1" dirty="0"/>
              <a:t> </a:t>
            </a:r>
            <a:r>
              <a:rPr lang="it-IT" sz="129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dinamic</a:t>
            </a:r>
            <a:r>
              <a:rPr lang="it-IT" sz="1292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29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viscosity</a:t>
            </a:r>
            <a:r>
              <a:rPr lang="it-IT" sz="1292" b="1" dirty="0"/>
              <a:t> </a:t>
            </a:r>
            <a:r>
              <a:rPr lang="it-IT" sz="1292" b="1" dirty="0">
                <a:solidFill>
                  <a:srgbClr val="FF0000"/>
                </a:solidFill>
                <a:latin typeface="Calibri" panose="020F0502020204030204" pitchFamily="34" charset="0"/>
              </a:rPr>
              <a:t>0,000165</a:t>
            </a:r>
            <a:r>
              <a:rPr lang="it-IT" sz="1292" b="1" dirty="0"/>
              <a:t> </a:t>
            </a:r>
            <a:r>
              <a:rPr lang="it-IT" sz="1292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</a:t>
            </a:r>
            <a:r>
              <a:rPr lang="it-IT" sz="1292" b="1" dirty="0">
                <a:solidFill>
                  <a:srgbClr val="000000"/>
                </a:solidFill>
                <a:latin typeface="Calibri" panose="020F0502020204030204" pitchFamily="34" charset="0"/>
              </a:rPr>
              <a:t>*s</a:t>
            </a:r>
            <a:r>
              <a:rPr lang="it-IT" sz="1292" b="1" dirty="0"/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82112" y="1340842"/>
            <a:ext cx="1917769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92" b="1" dirty="0"/>
              <a:t>CO</a:t>
            </a:r>
            <a:r>
              <a:rPr lang="it-IT" sz="1292" b="1" baseline="-25000" dirty="0"/>
              <a:t>2</a:t>
            </a:r>
            <a:r>
              <a:rPr lang="it-IT" sz="1292" b="1" dirty="0"/>
              <a:t> PROPERTIES </a:t>
            </a:r>
            <a:r>
              <a:rPr lang="it-IT" sz="1292" b="1" dirty="0">
                <a:solidFill>
                  <a:srgbClr val="FF0000"/>
                </a:solidFill>
              </a:rPr>
              <a:t>AT-30 °C</a:t>
            </a:r>
            <a:endParaRPr lang="it-IT" sz="1292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5528" y="1086970"/>
            <a:ext cx="7401576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92" b="1" dirty="0"/>
              <a:t>CO</a:t>
            </a:r>
            <a:r>
              <a:rPr lang="it-IT" sz="1292" b="1" baseline="-25000" dirty="0"/>
              <a:t>2 </a:t>
            </a:r>
            <a:r>
              <a:rPr lang="it-IT" sz="1292" b="1" dirty="0"/>
              <a:t>PHYSICAL CONDITIONS IN THE VALIDATION TETS</a:t>
            </a:r>
            <a:endParaRPr lang="it-IT" sz="1292" b="1" dirty="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91884" y="1638838"/>
            <a:ext cx="3303261" cy="122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77" b="1" dirty="0">
                <a:solidFill>
                  <a:srgbClr val="FF0000"/>
                </a:solidFill>
              </a:rPr>
              <a:t>254 MICRON SWAGELOK ORIFICE:</a:t>
            </a:r>
          </a:p>
          <a:p>
            <a:pPr lvl="0"/>
            <a:endParaRPr lang="it-IT" sz="1477" b="1" dirty="0">
              <a:solidFill>
                <a:srgbClr val="FF0000"/>
              </a:solidFill>
            </a:endParaRPr>
          </a:p>
          <a:p>
            <a:r>
              <a:rPr lang="it-IT" sz="1477" b="1" dirty="0">
                <a:solidFill>
                  <a:srgbClr val="FF0000"/>
                </a:solidFill>
              </a:rPr>
              <a:t>O.5 g/s   =&gt;  0.88 bar</a:t>
            </a:r>
          </a:p>
          <a:p>
            <a:pPr lvl="0"/>
            <a:r>
              <a:rPr lang="it-IT" sz="1477" b="1" dirty="0">
                <a:solidFill>
                  <a:srgbClr val="FF0000"/>
                </a:solidFill>
              </a:rPr>
              <a:t>O.8 g/s   =&gt;  2.24 bar</a:t>
            </a:r>
          </a:p>
          <a:p>
            <a:pPr lvl="0"/>
            <a:r>
              <a:rPr lang="it-IT" sz="1477" b="1" dirty="0">
                <a:solidFill>
                  <a:srgbClr val="FF0000"/>
                </a:solidFill>
              </a:rPr>
              <a:t>1      g/s  =&gt;  3.5 bar </a:t>
            </a: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/>
          </p:nvPr>
        </p:nvGraphicFramePr>
        <p:xfrm>
          <a:off x="1214733" y="3044592"/>
          <a:ext cx="6068447" cy="253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ccia in giù 13"/>
          <p:cNvSpPr/>
          <p:nvPr/>
        </p:nvSpPr>
        <p:spPr>
          <a:xfrm rot="2226957">
            <a:off x="6193285" y="2820630"/>
            <a:ext cx="181040" cy="744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5" name="CasellaDiTesto 4"/>
          <p:cNvSpPr txBox="1"/>
          <p:nvPr/>
        </p:nvSpPr>
        <p:spPr>
          <a:xfrm>
            <a:off x="5538847" y="4276905"/>
            <a:ext cx="2503626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2" b="1" dirty="0">
                <a:solidFill>
                  <a:schemeClr val="accent1"/>
                </a:solidFill>
              </a:rPr>
              <a:t>ORIFICE PRESSURE DROP bar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187442" y="3914977"/>
            <a:ext cx="2831126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2" b="1" dirty="0">
                <a:solidFill>
                  <a:schemeClr val="accent2"/>
                </a:solidFill>
              </a:rPr>
              <a:t>ORIFICE TEMPERATURE DROP °C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41767" y="263771"/>
            <a:ext cx="885337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15" b="1" dirty="0"/>
              <a:t>SPREADSHEET CROSS-CHECK WITH THE MEASUREMENTS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0716" y="5942903"/>
            <a:ext cx="8534428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92" b="1" dirty="0"/>
              <a:t>DISCRETE AGREEMENT WITH THE MEASUREMENTS</a:t>
            </a:r>
          </a:p>
          <a:p>
            <a:pPr lvl="0"/>
            <a:r>
              <a:rPr lang="it-IT" sz="1292" b="1" dirty="0"/>
              <a:t>WORK IN PROGRESS TO CALCULATE MORE PRECISELY THE % ERROR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1630325" y="5563851"/>
            <a:ext cx="3908522" cy="430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62" dirty="0"/>
              <a:t>MASS FLOW-RATE g/s</a:t>
            </a:r>
          </a:p>
        </p:txBody>
      </p:sp>
    </p:spTree>
    <p:extLst>
      <p:ext uri="{BB962C8B-B14F-4D97-AF65-F5344CB8AC3E}">
        <p14:creationId xmlns:p14="http://schemas.microsoft.com/office/powerpoint/2010/main" val="24795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57</a:t>
            </a:fld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44958" y="411049"/>
            <a:ext cx="7401576" cy="1626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62" b="1" dirty="0"/>
              <a:t>200 MICRON LASER ORIFICE</a:t>
            </a:r>
          </a:p>
          <a:p>
            <a:r>
              <a:rPr lang="it-IT" sz="1662" b="1" dirty="0"/>
              <a:t>ESTIMATED PRESSURE DROP</a:t>
            </a:r>
          </a:p>
          <a:p>
            <a:r>
              <a:rPr lang="it-IT" sz="1662" b="1" dirty="0"/>
              <a:t>O.5 g/s  =&gt; 2,3 bar</a:t>
            </a:r>
          </a:p>
          <a:p>
            <a:pPr lvl="0"/>
            <a:r>
              <a:rPr lang="it-IT" sz="1662" b="1" dirty="0"/>
              <a:t>O.8 g/s  =&gt; 5.8 bar</a:t>
            </a:r>
          </a:p>
          <a:p>
            <a:pPr marL="316531" indent="-316531">
              <a:buAutoNum type="arabicPlain"/>
            </a:pPr>
            <a:r>
              <a:rPr lang="it-IT" sz="1662" b="1" dirty="0"/>
              <a:t>g/s   =&gt;  9.1 bar</a:t>
            </a:r>
          </a:p>
          <a:p>
            <a:pPr marL="316531" indent="-316531">
              <a:buAutoNum type="arabicPlain"/>
            </a:pPr>
            <a:endParaRPr lang="it-IT" sz="1662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1824404"/>
            <a:ext cx="7827304" cy="36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e 12"/>
          <p:cNvSpPr/>
          <p:nvPr/>
        </p:nvSpPr>
        <p:spPr>
          <a:xfrm>
            <a:off x="3776157" y="4201063"/>
            <a:ext cx="256638" cy="180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15"/>
          </a:p>
        </p:txBody>
      </p:sp>
      <p:sp>
        <p:nvSpPr>
          <p:cNvPr id="14" name="Ovale 13"/>
          <p:cNvSpPr/>
          <p:nvPr/>
        </p:nvSpPr>
        <p:spPr>
          <a:xfrm>
            <a:off x="6288757" y="2223094"/>
            <a:ext cx="256638" cy="180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15"/>
          </a:p>
        </p:txBody>
      </p:sp>
      <p:sp>
        <p:nvSpPr>
          <p:cNvPr id="7" name="Ovale 6"/>
          <p:cNvSpPr/>
          <p:nvPr/>
        </p:nvSpPr>
        <p:spPr>
          <a:xfrm>
            <a:off x="5392305" y="3199966"/>
            <a:ext cx="256638" cy="180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15"/>
          </a:p>
        </p:txBody>
      </p:sp>
    </p:spTree>
    <p:extLst>
      <p:ext uri="{BB962C8B-B14F-4D97-AF65-F5344CB8AC3E}">
        <p14:creationId xmlns:p14="http://schemas.microsoft.com/office/powerpoint/2010/main" val="13242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5124" y="298786"/>
            <a:ext cx="8100479" cy="4404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SUGGESTED SYSTEM CONTROLS USING A BOILING CHANNELS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1213"/>
          <a:stretch/>
        </p:blipFill>
        <p:spPr>
          <a:xfrm>
            <a:off x="1187651" y="1736148"/>
            <a:ext cx="5897351" cy="3594302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16200000">
            <a:off x="735658" y="5029568"/>
            <a:ext cx="1839277" cy="756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9" name="Freccia a destra 8"/>
          <p:cNvSpPr/>
          <p:nvPr/>
        </p:nvSpPr>
        <p:spPr>
          <a:xfrm rot="5400000">
            <a:off x="5684927" y="5046333"/>
            <a:ext cx="1839277" cy="756249"/>
          </a:xfrm>
          <a:prstGeom prst="rightArrow">
            <a:avLst/>
          </a:prstGeom>
          <a:gradFill flip="none" rotWithShape="1">
            <a:gsLst>
              <a:gs pos="49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7000">
                <a:srgbClr val="FE0203"/>
              </a:gs>
              <a:gs pos="19469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0" name="Freccia a destra 9"/>
          <p:cNvSpPr/>
          <p:nvPr/>
        </p:nvSpPr>
        <p:spPr>
          <a:xfrm>
            <a:off x="3216687" y="2443302"/>
            <a:ext cx="1839277" cy="756249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1" name="Callout 1 10"/>
          <p:cNvSpPr/>
          <p:nvPr/>
        </p:nvSpPr>
        <p:spPr>
          <a:xfrm>
            <a:off x="7187709" y="844775"/>
            <a:ext cx="1802826" cy="5036479"/>
          </a:xfrm>
          <a:prstGeom prst="borderCallout1">
            <a:avLst>
              <a:gd name="adj1" fmla="val 50201"/>
              <a:gd name="adj2" fmla="val -994"/>
              <a:gd name="adj3" fmla="val 66528"/>
              <a:gd name="adj4" fmla="val -314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77" dirty="0"/>
              <a:t>A </a:t>
            </a:r>
            <a:r>
              <a:rPr lang="it-IT" sz="1477" b="1" dirty="0">
                <a:solidFill>
                  <a:srgbClr val="FF0000"/>
                </a:solidFill>
              </a:rPr>
              <a:t>SENSOR TEMPERATURE TRANSMITTER </a:t>
            </a:r>
            <a:r>
              <a:rPr lang="it-IT" sz="1477" dirty="0"/>
              <a:t>ON THE LAST SENSOR FOR IMMEDIATE ELECTRIC POWER INTERLOCK</a:t>
            </a:r>
          </a:p>
          <a:p>
            <a:pPr algn="ctr"/>
            <a:endParaRPr lang="it-IT" sz="1477" dirty="0"/>
          </a:p>
          <a:p>
            <a:pPr algn="ctr"/>
            <a:r>
              <a:rPr lang="it-IT" sz="1477" dirty="0"/>
              <a:t>IN CASE THE CO2  FLOW DIMINISHES AND DRY-OUT  SUDDENLY HAPPENS</a:t>
            </a:r>
          </a:p>
          <a:p>
            <a:pPr algn="ctr"/>
            <a:endParaRPr lang="it-IT" sz="1477" dirty="0"/>
          </a:p>
          <a:p>
            <a:pPr algn="ctr"/>
            <a:r>
              <a:rPr lang="it-IT" sz="1477" dirty="0"/>
              <a:t>SENSOR TEMPERATURE WILL RISE RAPIDLY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033421" y="5183230"/>
            <a:ext cx="1683727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77" dirty="0"/>
              <a:t>CO2 COOLING INLET</a:t>
            </a:r>
          </a:p>
          <a:p>
            <a:r>
              <a:rPr lang="it-IT" sz="1477" dirty="0"/>
              <a:t>LIQUID NEAR SATURATION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610565" y="5069589"/>
            <a:ext cx="1683727" cy="122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77" dirty="0"/>
              <a:t>CO2 HEXAUST</a:t>
            </a:r>
          </a:p>
          <a:p>
            <a:r>
              <a:rPr lang="it-IT" sz="1477" dirty="0"/>
              <a:t>OUTLET</a:t>
            </a:r>
          </a:p>
          <a:p>
            <a:r>
              <a:rPr lang="it-IT" sz="1477" dirty="0"/>
              <a:t>VAPOUR FRACTION</a:t>
            </a:r>
          </a:p>
          <a:p>
            <a:r>
              <a:rPr lang="it-IT" sz="1477" dirty="0"/>
              <a:t>DESIRED AROUND 35%</a:t>
            </a:r>
          </a:p>
        </p:txBody>
      </p:sp>
      <p:sp>
        <p:nvSpPr>
          <p:cNvPr id="15" name="Ovale 14"/>
          <p:cNvSpPr/>
          <p:nvPr/>
        </p:nvSpPr>
        <p:spPr>
          <a:xfrm>
            <a:off x="6483928" y="4202723"/>
            <a:ext cx="242987" cy="1278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</p:spTree>
    <p:extLst>
      <p:ext uri="{BB962C8B-B14F-4D97-AF65-F5344CB8AC3E}">
        <p14:creationId xmlns:p14="http://schemas.microsoft.com/office/powerpoint/2010/main" val="7889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5124" y="298786"/>
            <a:ext cx="8100479" cy="91802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SUGGESTED SYSTEM CONTROLS USING PARALLEL BOILING CHANNELS</a:t>
            </a:r>
          </a:p>
          <a:p>
            <a:r>
              <a:rPr lang="en-US" sz="1662" dirty="0"/>
              <a:t>AFTER DISCUSSION WIT BART VERLAAT (</a:t>
            </a:r>
            <a:r>
              <a:rPr lang="en-US" sz="1662" dirty="0" err="1"/>
              <a:t>Cern</a:t>
            </a:r>
            <a:r>
              <a:rPr lang="en-US" sz="1662" dirty="0"/>
              <a:t> cooling dpt.) </a:t>
            </a:r>
            <a:endParaRPr lang="it-IT" sz="1662" dirty="0"/>
          </a:p>
        </p:txBody>
      </p:sp>
      <p:sp>
        <p:nvSpPr>
          <p:cNvPr id="8" name="Freccia a destra 7"/>
          <p:cNvSpPr/>
          <p:nvPr/>
        </p:nvSpPr>
        <p:spPr>
          <a:xfrm rot="10800000">
            <a:off x="7043313" y="1516218"/>
            <a:ext cx="1839277" cy="756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1" name="Callout 1 10"/>
          <p:cNvSpPr/>
          <p:nvPr/>
        </p:nvSpPr>
        <p:spPr>
          <a:xfrm>
            <a:off x="990369" y="3919057"/>
            <a:ext cx="5050124" cy="2589708"/>
          </a:xfrm>
          <a:prstGeom prst="borderCallout1">
            <a:avLst>
              <a:gd name="adj1" fmla="val -402"/>
              <a:gd name="adj2" fmla="val 26414"/>
              <a:gd name="adj3" fmla="val -73527"/>
              <a:gd name="adj4" fmla="val 2407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77" dirty="0"/>
              <a:t>A </a:t>
            </a:r>
            <a:r>
              <a:rPr lang="it-IT" sz="1477" b="1" dirty="0">
                <a:solidFill>
                  <a:srgbClr val="0070C0"/>
                </a:solidFill>
              </a:rPr>
              <a:t>CO2 FLUID TEMPERATURE TRANSMITTER </a:t>
            </a:r>
            <a:r>
              <a:rPr lang="it-IT" sz="1477" dirty="0"/>
              <a:t>SHOULD BE PLACED BETWEEN THE EACH LAST TWO BRANCHES</a:t>
            </a:r>
          </a:p>
          <a:p>
            <a:pPr algn="ctr"/>
            <a:endParaRPr lang="it-IT" sz="1477" dirty="0"/>
          </a:p>
          <a:p>
            <a:pPr algn="ctr"/>
            <a:r>
              <a:rPr lang="it-IT" sz="1477" dirty="0"/>
              <a:t>TO MONITOR THE MARGIN BETWEEN FLUID TEMPERATURE AND SATURATION TEMPERATURE</a:t>
            </a:r>
          </a:p>
          <a:p>
            <a:pPr algn="ctr"/>
            <a:endParaRPr lang="it-IT" sz="1477" dirty="0"/>
          </a:p>
          <a:p>
            <a:pPr algn="ctr"/>
            <a:r>
              <a:rPr lang="it-IT" sz="1477" dirty="0"/>
              <a:t>THE PROBLEM IS THAT  A TRANSMITTER IS NEEDED THAT IS</a:t>
            </a:r>
          </a:p>
          <a:p>
            <a:pPr algn="ctr"/>
            <a:r>
              <a:rPr lang="it-IT" sz="1477" dirty="0"/>
              <a:t>RADIATION HARD</a:t>
            </a:r>
          </a:p>
          <a:p>
            <a:pPr algn="ctr"/>
            <a:r>
              <a:rPr lang="it-IT" sz="1477" dirty="0"/>
              <a:t>AND MAGNETIC FIELD RESISTANT</a:t>
            </a:r>
          </a:p>
          <a:p>
            <a:pPr algn="ctr"/>
            <a:r>
              <a:rPr lang="it-IT" sz="1477" dirty="0"/>
              <a:t>R&amp;D IN PROGRESS TO FIND ONE..</a:t>
            </a:r>
          </a:p>
          <a:p>
            <a:pPr algn="ctr"/>
            <a:endParaRPr lang="it-IT" sz="1477" dirty="0"/>
          </a:p>
        </p:txBody>
      </p:sp>
      <p:sp>
        <p:nvSpPr>
          <p:cNvPr id="2" name="Rettangolo 1"/>
          <p:cNvSpPr/>
          <p:nvPr/>
        </p:nvSpPr>
        <p:spPr>
          <a:xfrm>
            <a:off x="4293173" y="1836792"/>
            <a:ext cx="2762539" cy="11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12" y="2079779"/>
            <a:ext cx="904556" cy="113530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20" y="2079779"/>
            <a:ext cx="904556" cy="113530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362" y="2129778"/>
            <a:ext cx="904556" cy="113530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494" y="2079779"/>
            <a:ext cx="904556" cy="113530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419971" y="1836792"/>
            <a:ext cx="2762539" cy="11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0" name="Freccia a destra 9"/>
          <p:cNvSpPr/>
          <p:nvPr/>
        </p:nvSpPr>
        <p:spPr>
          <a:xfrm rot="5400000">
            <a:off x="1758904" y="2658765"/>
            <a:ext cx="1839277" cy="425534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7" name="Freccia a destra 16"/>
          <p:cNvSpPr/>
          <p:nvPr/>
        </p:nvSpPr>
        <p:spPr>
          <a:xfrm rot="5400000">
            <a:off x="772625" y="2591921"/>
            <a:ext cx="1839277" cy="425534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8" name="Freccia a destra 17"/>
          <p:cNvSpPr/>
          <p:nvPr/>
        </p:nvSpPr>
        <p:spPr>
          <a:xfrm rot="5400000">
            <a:off x="4057251" y="2610807"/>
            <a:ext cx="1839277" cy="425534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9" name="Freccia a destra 18"/>
          <p:cNvSpPr/>
          <p:nvPr/>
        </p:nvSpPr>
        <p:spPr>
          <a:xfrm rot="5400000">
            <a:off x="5439958" y="2596568"/>
            <a:ext cx="1839277" cy="425534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21" name="Ovale 20"/>
          <p:cNvSpPr/>
          <p:nvPr/>
        </p:nvSpPr>
        <p:spPr>
          <a:xfrm>
            <a:off x="2083289" y="1903935"/>
            <a:ext cx="242987" cy="1278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73" y="4752033"/>
            <a:ext cx="2869127" cy="9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4" y="930716"/>
            <a:ext cx="8194167" cy="246335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4" y="3645134"/>
            <a:ext cx="8219694" cy="234210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7179" y="333955"/>
            <a:ext cx="768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2D PARAMETRIC FE MODEL – TRANSVERSAL SECTION OF THE MIDDLE HALF 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68648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347" y="263769"/>
            <a:ext cx="6458350" cy="830902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HALF RINGS </a:t>
            </a:r>
          </a:p>
          <a:p>
            <a:r>
              <a:rPr lang="it-IT" b="1" dirty="0" smtClean="0"/>
              <a:t>THERMO-HYDRAULIC CHARACTERIZATION</a:t>
            </a:r>
          </a:p>
          <a:p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27" y="1094672"/>
            <a:ext cx="3750666" cy="39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38628" y="1338030"/>
            <a:ext cx="2724017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HEAT DUMMY LOADS</a:t>
            </a:r>
          </a:p>
          <a:p>
            <a:r>
              <a:rPr lang="it-IT" sz="1662" dirty="0"/>
              <a:t>GENERATING MODULE DISSIPATED POWER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962759" y="1747271"/>
            <a:ext cx="398226" cy="4220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6" name="Freccia in giù 15"/>
          <p:cNvSpPr/>
          <p:nvPr/>
        </p:nvSpPr>
        <p:spPr>
          <a:xfrm>
            <a:off x="4498637" y="1949660"/>
            <a:ext cx="398226" cy="4220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7" name="Freccia in giù 16"/>
          <p:cNvSpPr/>
          <p:nvPr/>
        </p:nvSpPr>
        <p:spPr>
          <a:xfrm>
            <a:off x="3328306" y="1764182"/>
            <a:ext cx="398226" cy="4220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8" name="Freccia in giù 17"/>
          <p:cNvSpPr/>
          <p:nvPr/>
        </p:nvSpPr>
        <p:spPr>
          <a:xfrm>
            <a:off x="2613537" y="2001588"/>
            <a:ext cx="398226" cy="4220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19" name="Freccia in giù 18"/>
          <p:cNvSpPr/>
          <p:nvPr/>
        </p:nvSpPr>
        <p:spPr>
          <a:xfrm>
            <a:off x="4865255" y="2423619"/>
            <a:ext cx="398226" cy="4220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20" name="Freccia in giù 19"/>
          <p:cNvSpPr/>
          <p:nvPr/>
        </p:nvSpPr>
        <p:spPr>
          <a:xfrm>
            <a:off x="5064369" y="2941772"/>
            <a:ext cx="398226" cy="4220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21" name="Freccia in giù 20"/>
          <p:cNvSpPr/>
          <p:nvPr/>
        </p:nvSpPr>
        <p:spPr>
          <a:xfrm>
            <a:off x="4865256" y="3499709"/>
            <a:ext cx="398226" cy="4220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22" name="Freccia in giù 21"/>
          <p:cNvSpPr/>
          <p:nvPr/>
        </p:nvSpPr>
        <p:spPr>
          <a:xfrm rot="13162213">
            <a:off x="1512815" y="3171999"/>
            <a:ext cx="398226" cy="94381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  <p:sp>
        <p:nvSpPr>
          <p:cNvPr id="23" name="CasellaDiTesto 22"/>
          <p:cNvSpPr txBox="1"/>
          <p:nvPr/>
        </p:nvSpPr>
        <p:spPr>
          <a:xfrm>
            <a:off x="444411" y="4322072"/>
            <a:ext cx="2724017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2" dirty="0"/>
              <a:t>CO2 COOLING</a:t>
            </a:r>
          </a:p>
          <a:p>
            <a:r>
              <a:rPr lang="it-IT" sz="1662" dirty="0"/>
              <a:t>MEASURED FLOW-RATE</a:t>
            </a:r>
          </a:p>
          <a:p>
            <a:r>
              <a:rPr lang="it-IT" sz="1662" dirty="0"/>
              <a:t>STABILIZED INLET TEMPERATURE i.e. -20 ..-35°C</a:t>
            </a:r>
          </a:p>
        </p:txBody>
      </p:sp>
      <p:sp>
        <p:nvSpPr>
          <p:cNvPr id="24" name="Freccia in giù 23"/>
          <p:cNvSpPr/>
          <p:nvPr/>
        </p:nvSpPr>
        <p:spPr>
          <a:xfrm rot="2709303">
            <a:off x="3873083" y="4546752"/>
            <a:ext cx="398226" cy="94381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62"/>
          </a:p>
        </p:txBody>
      </p:sp>
    </p:spTree>
    <p:extLst>
      <p:ext uri="{BB962C8B-B14F-4D97-AF65-F5344CB8AC3E}">
        <p14:creationId xmlns:p14="http://schemas.microsoft.com/office/powerpoint/2010/main" val="316395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8711" y="290123"/>
            <a:ext cx="4910903" cy="641811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/>
              <a:t>HALF RINGS THERMAL PROTOTYPES</a:t>
            </a:r>
          </a:p>
          <a:p>
            <a:r>
              <a:rPr lang="it-IT" b="1" dirty="0" smtClean="0"/>
              <a:t>FOR COOLING TEST</a:t>
            </a:r>
          </a:p>
          <a:p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5" y="957106"/>
            <a:ext cx="1671186" cy="17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20" y="947861"/>
            <a:ext cx="3791628" cy="34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957108"/>
            <a:ext cx="2484154" cy="22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84470" y="4629220"/>
            <a:ext cx="1885950" cy="174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40043" y="6029175"/>
            <a:ext cx="2286000" cy="603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62" dirty="0">
                <a:solidFill>
                  <a:prstClr val="black"/>
                </a:solidFill>
              </a:rPr>
              <a:t>He </a:t>
            </a:r>
            <a:r>
              <a:rPr lang="en-US" sz="1662" dirty="0" err="1">
                <a:solidFill>
                  <a:prstClr val="black"/>
                </a:solidFill>
              </a:rPr>
              <a:t>leack</a:t>
            </a:r>
            <a:r>
              <a:rPr lang="en-US" sz="1662" dirty="0">
                <a:solidFill>
                  <a:prstClr val="black"/>
                </a:solidFill>
              </a:rPr>
              <a:t> check of glued joints</a:t>
            </a:r>
            <a:endParaRPr lang="it-IT" sz="1662" dirty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5305" y="2705520"/>
            <a:ext cx="2286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62" dirty="0">
                <a:solidFill>
                  <a:prstClr val="black"/>
                </a:solidFill>
              </a:rPr>
              <a:t>3d model</a:t>
            </a:r>
            <a:endParaRPr lang="it-IT" sz="1662" dirty="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343650" y="3250170"/>
            <a:ext cx="2286000" cy="19107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77" dirty="0">
                <a:solidFill>
                  <a:prstClr val="black"/>
                </a:solidFill>
              </a:rPr>
              <a:t>DETAIL OF THE INLET ORIFICE</a:t>
            </a:r>
          </a:p>
          <a:p>
            <a:pPr lvl="0"/>
            <a:endParaRPr lang="en-US" sz="1477" dirty="0">
              <a:solidFill>
                <a:prstClr val="black"/>
              </a:solidFill>
            </a:endParaRPr>
          </a:p>
          <a:p>
            <a:pPr lvl="0"/>
            <a:r>
              <a:rPr lang="en-US" sz="1477" dirty="0">
                <a:solidFill>
                  <a:srgbClr val="FF0000"/>
                </a:solidFill>
              </a:rPr>
              <a:t>THE ORIFICES CAN BE EASILY CHANGED</a:t>
            </a:r>
          </a:p>
          <a:p>
            <a:pPr lvl="0"/>
            <a:endParaRPr lang="en-US" sz="1477" dirty="0">
              <a:solidFill>
                <a:srgbClr val="FF0000"/>
              </a:solidFill>
            </a:endParaRPr>
          </a:p>
          <a:p>
            <a:pPr lvl="0"/>
            <a:r>
              <a:rPr lang="en-US" sz="1477" dirty="0">
                <a:solidFill>
                  <a:srgbClr val="FF0000"/>
                </a:solidFill>
              </a:rPr>
              <a:t>THEY ARE MOUNTED WITH VCR  FITTINGS</a:t>
            </a:r>
            <a:endParaRPr lang="it-IT" sz="1662" dirty="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08711" y="5021992"/>
            <a:ext cx="2286000" cy="603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62" dirty="0">
                <a:solidFill>
                  <a:prstClr val="black"/>
                </a:solidFill>
              </a:rPr>
              <a:t>INLET / OUTLET</a:t>
            </a:r>
          </a:p>
          <a:p>
            <a:pPr lvl="0"/>
            <a:r>
              <a:rPr lang="en-US" sz="1662" dirty="0">
                <a:solidFill>
                  <a:prstClr val="black"/>
                </a:solidFill>
              </a:rPr>
              <a:t>¼ INCH VCR FITTINGS</a:t>
            </a:r>
            <a:endParaRPr lang="it-IT" sz="1662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2" y="3342515"/>
            <a:ext cx="1543597" cy="25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6385845" y="5233691"/>
            <a:ext cx="2286000" cy="8027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77" dirty="0">
                <a:solidFill>
                  <a:prstClr val="black"/>
                </a:solidFill>
              </a:rPr>
              <a:t>HEATING ELEMENTS  ARE UNDER STUDY</a:t>
            </a:r>
          </a:p>
          <a:p>
            <a:pPr lvl="0"/>
            <a:endParaRPr lang="it-IT" sz="166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373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44786" y="263771"/>
            <a:ext cx="9188786" cy="404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31" b="1" dirty="0"/>
              <a:t>FLOW RESTRICTORS  FLUID-DYNAMIC CHARACTERIZATION CO</a:t>
            </a:r>
            <a:r>
              <a:rPr lang="it-IT" sz="2031" b="1" baseline="-25000" dirty="0"/>
              <a:t>2</a:t>
            </a:r>
            <a:r>
              <a:rPr lang="it-IT" sz="2031" b="1" dirty="0"/>
              <a:t> TEST </a:t>
            </a:r>
          </a:p>
        </p:txBody>
      </p:sp>
      <p:pic>
        <p:nvPicPr>
          <p:cNvPr id="1026" name="Picture 2" descr="D:\_DOCS\ATLAS\_ITK\COLD-BOX DANILO\_Assieme cool box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87" y="1382219"/>
            <a:ext cx="3501192" cy="19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0284" y="776712"/>
            <a:ext cx="4877608" cy="213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DEDICATED COLD-BOX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DRY-AIR FLUXED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DEW POINT MEASUREMENT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ARMAFLEX INSULATION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CO</a:t>
            </a:r>
            <a:r>
              <a:rPr lang="it-IT" sz="1477" b="1" baseline="-25000" dirty="0"/>
              <a:t>2</a:t>
            </a:r>
            <a:r>
              <a:rPr lang="it-IT" sz="1477" b="1" dirty="0"/>
              <a:t> COOLING SUPPLY FROM TRACI COOLING UNIT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CO</a:t>
            </a:r>
            <a:r>
              <a:rPr lang="it-IT" sz="1477" b="1" baseline="-25000" dirty="0"/>
              <a:t>2 </a:t>
            </a:r>
            <a:r>
              <a:rPr lang="it-IT" sz="1477" b="1" dirty="0"/>
              <a:t>MASS FLOW-RATE MEASUREMENT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>
                <a:solidFill>
                  <a:srgbClr val="FF0000"/>
                </a:solidFill>
              </a:rPr>
              <a:t>CO</a:t>
            </a:r>
            <a:r>
              <a:rPr lang="it-IT" sz="1477" b="1" baseline="-25000" dirty="0">
                <a:solidFill>
                  <a:srgbClr val="FF0000"/>
                </a:solidFill>
              </a:rPr>
              <a:t>2 </a:t>
            </a:r>
            <a:r>
              <a:rPr lang="it-IT" sz="1477" b="1" dirty="0">
                <a:solidFill>
                  <a:srgbClr val="FF0000"/>
                </a:solidFill>
              </a:rPr>
              <a:t>PRESSURE AND TEMPERATURE TRANSMITTERS BEFORE/AFTER THE COMPENT UNDER INVESTIGATION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it-IT" sz="1477" b="1" dirty="0"/>
              <a:t>1/4 INCH AND 1/8 INCH GASKETS CAN BE TESTED</a:t>
            </a:r>
          </a:p>
        </p:txBody>
      </p:sp>
      <p:pic>
        <p:nvPicPr>
          <p:cNvPr id="3" name="Picture 2" descr="C:\Users\coelli\Desktop\WP_20170612_11_56_57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47" y="3149885"/>
            <a:ext cx="3569798" cy="18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289836" y="848349"/>
            <a:ext cx="2978582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92" b="1" dirty="0"/>
              <a:t>3D MODEL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568258" y="5046396"/>
            <a:ext cx="3379703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77" b="1" dirty="0"/>
              <a:t>COLD-BOX PREPARED FOR THE TEST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283372" y="2540128"/>
            <a:ext cx="1305294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62" dirty="0"/>
              <a:t>Danilo Trotta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475316" y="3817091"/>
            <a:ext cx="1305294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62" dirty="0"/>
              <a:t>Danilo Trotta</a:t>
            </a:r>
          </a:p>
        </p:txBody>
      </p:sp>
      <p:grpSp>
        <p:nvGrpSpPr>
          <p:cNvPr id="56" name="Gruppo 55"/>
          <p:cNvGrpSpPr/>
          <p:nvPr/>
        </p:nvGrpSpPr>
        <p:grpSpPr>
          <a:xfrm>
            <a:off x="220285" y="3335017"/>
            <a:ext cx="5051017" cy="2559645"/>
            <a:chOff x="3563888" y="3452753"/>
            <a:chExt cx="5025567" cy="3144599"/>
          </a:xfrm>
        </p:grpSpPr>
        <p:sp>
          <p:nvSpPr>
            <p:cNvPr id="7" name="Croce 6"/>
            <p:cNvSpPr/>
            <p:nvPr/>
          </p:nvSpPr>
          <p:spPr>
            <a:xfrm>
              <a:off x="4496238" y="4900518"/>
              <a:ext cx="657754" cy="657364"/>
            </a:xfrm>
            <a:prstGeom prst="plus">
              <a:avLst>
                <a:gd name="adj" fmla="val 412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7127756" y="5213856"/>
              <a:ext cx="79937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4165746" y="6002631"/>
              <a:ext cx="3761384" cy="23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4145880" y="5213855"/>
              <a:ext cx="35035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roce 24"/>
            <p:cNvSpPr/>
            <p:nvPr/>
          </p:nvSpPr>
          <p:spPr>
            <a:xfrm>
              <a:off x="6470002" y="4885174"/>
              <a:ext cx="657754" cy="657364"/>
            </a:xfrm>
            <a:prstGeom prst="plus">
              <a:avLst>
                <a:gd name="adj" fmla="val 412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cxnSp>
          <p:nvCxnSpPr>
            <p:cNvPr id="26" name="Connettore 2 25"/>
            <p:cNvCxnSpPr/>
            <p:nvPr/>
          </p:nvCxnSpPr>
          <p:spPr>
            <a:xfrm flipH="1" flipV="1">
              <a:off x="7956376" y="5201207"/>
              <a:ext cx="605310" cy="1264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7989001" y="6004971"/>
              <a:ext cx="54006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>
              <a:off x="5153992" y="5229200"/>
              <a:ext cx="131601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30"/>
            <p:cNvSpPr/>
            <p:nvPr/>
          </p:nvSpPr>
          <p:spPr>
            <a:xfrm>
              <a:off x="5532325" y="5069832"/>
              <a:ext cx="529850" cy="34403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32" name="Arco 31"/>
            <p:cNvSpPr/>
            <p:nvPr/>
          </p:nvSpPr>
          <p:spPr>
            <a:xfrm rot="16200000">
              <a:off x="3828296" y="5183895"/>
              <a:ext cx="791115" cy="851037"/>
            </a:xfrm>
            <a:prstGeom prst="arc">
              <a:avLst>
                <a:gd name="adj1" fmla="val 11028614"/>
                <a:gd name="adj2" fmla="val 21283056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36" name="Cornice 35"/>
            <p:cNvSpPr/>
            <p:nvPr/>
          </p:nvSpPr>
          <p:spPr>
            <a:xfrm>
              <a:off x="3563888" y="3452753"/>
              <a:ext cx="4248472" cy="3144599"/>
            </a:xfrm>
            <a:prstGeom prst="frame">
              <a:avLst>
                <a:gd name="adj1" fmla="val 22165"/>
              </a:avLst>
            </a:prstGeom>
            <a:solidFill>
              <a:schemeClr val="tx1">
                <a:lumMod val="75000"/>
                <a:lumOff val="2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>
                <a:solidFill>
                  <a:schemeClr val="tx1"/>
                </a:solidFill>
              </a:endParaRPr>
            </a:p>
          </p:txBody>
        </p:sp>
        <p:sp>
          <p:nvSpPr>
            <p:cNvPr id="39" name="Ovale 38"/>
            <p:cNvSpPr/>
            <p:nvPr/>
          </p:nvSpPr>
          <p:spPr>
            <a:xfrm>
              <a:off x="6621541" y="4587842"/>
              <a:ext cx="354676" cy="3126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40" name="Ovale 39"/>
            <p:cNvSpPr/>
            <p:nvPr/>
          </p:nvSpPr>
          <p:spPr>
            <a:xfrm>
              <a:off x="4673081" y="5552365"/>
              <a:ext cx="354676" cy="3126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41" name="Ovale 40"/>
            <p:cNvSpPr/>
            <p:nvPr/>
          </p:nvSpPr>
          <p:spPr>
            <a:xfrm>
              <a:off x="6621096" y="5560043"/>
              <a:ext cx="354676" cy="3126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42" name="Ovale 41"/>
            <p:cNvSpPr/>
            <p:nvPr/>
          </p:nvSpPr>
          <p:spPr>
            <a:xfrm>
              <a:off x="4653946" y="4587842"/>
              <a:ext cx="354676" cy="3126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46" b="1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4674671" y="4623519"/>
              <a:ext cx="415848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PT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6621541" y="4604192"/>
              <a:ext cx="415848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PT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4673081" y="5554555"/>
              <a:ext cx="415848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TT</a:t>
              </a: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6621541" y="5577881"/>
              <a:ext cx="415848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TT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5260448" y="4563387"/>
              <a:ext cx="1209554" cy="60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92" b="1" dirty="0"/>
                <a:t>FLOW RESTRICTOR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7927130" y="5413865"/>
              <a:ext cx="662325" cy="60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92" b="1" dirty="0"/>
                <a:t>CO</a:t>
              </a:r>
              <a:r>
                <a:rPr lang="it-IT" sz="1292" b="1" baseline="-25000" dirty="0"/>
                <a:t>2 </a:t>
              </a:r>
              <a:r>
                <a:rPr lang="it-IT" sz="1292" b="1" dirty="0"/>
                <a:t>FLOW </a:t>
              </a: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62</a:t>
            </a:fld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671140" y="5928131"/>
            <a:ext cx="3880928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77" b="1" dirty="0"/>
              <a:t>TEST CIRCUIT</a:t>
            </a:r>
          </a:p>
        </p:txBody>
      </p:sp>
    </p:spTree>
    <p:extLst>
      <p:ext uri="{BB962C8B-B14F-4D97-AF65-F5344CB8AC3E}">
        <p14:creationId xmlns:p14="http://schemas.microsoft.com/office/powerpoint/2010/main" val="6897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6390" y="620688"/>
            <a:ext cx="37112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Cooling Pipe Manufacturing </a:t>
            </a:r>
            <a:r>
              <a:rPr lang="en-US" b="1" dirty="0">
                <a:solidFill>
                  <a:srgbClr val="002060"/>
                </a:solidFill>
              </a:rPr>
              <a:t>M</a:t>
            </a:r>
            <a:r>
              <a:rPr lang="en-US" b="1" dirty="0" smtClean="0">
                <a:solidFill>
                  <a:srgbClr val="002060"/>
                </a:solidFill>
              </a:rPr>
              <a:t>eeting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Oxford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09 Feb 2018</a:t>
            </a:r>
          </a:p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107307"/>
            <a:ext cx="9144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1" dirty="0" err="1" smtClean="0">
                <a:solidFill>
                  <a:srgbClr val="AF0004"/>
                </a:solidFill>
              </a:rPr>
              <a:t>ITk</a:t>
            </a:r>
            <a:r>
              <a:rPr lang="en-GB" sz="3600" b="1" i="1" dirty="0" smtClean="0">
                <a:solidFill>
                  <a:srgbClr val="AF0004"/>
                </a:solidFill>
              </a:rPr>
              <a:t> Pixel-EC Cooling System</a:t>
            </a:r>
          </a:p>
          <a:p>
            <a:pPr algn="ctr"/>
            <a:r>
              <a:rPr lang="en-US" sz="2300" b="1" i="1" dirty="0" smtClean="0">
                <a:solidFill>
                  <a:srgbClr val="AF0004"/>
                </a:solidFill>
              </a:rPr>
              <a:t>Status of Pixel EC </a:t>
            </a:r>
            <a:r>
              <a:rPr lang="en-US" sz="2300" b="1" i="1" dirty="0" err="1">
                <a:solidFill>
                  <a:srgbClr val="AF0004"/>
                </a:solidFill>
              </a:rPr>
              <a:t>M</a:t>
            </a:r>
            <a:r>
              <a:rPr lang="en-US" sz="2300" b="1" i="1" dirty="0" err="1" smtClean="0">
                <a:solidFill>
                  <a:srgbClr val="AF0004"/>
                </a:solidFill>
              </a:rPr>
              <a:t>anifolding</a:t>
            </a:r>
            <a:endParaRPr lang="en-GB" sz="2300" b="1" i="1" dirty="0">
              <a:solidFill>
                <a:srgbClr val="AF0004"/>
              </a:solidFill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2411760" y="3646378"/>
            <a:ext cx="439248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300" b="1" i="1" dirty="0">
                <a:solidFill>
                  <a:schemeClr val="bg1">
                    <a:lumMod val="50000"/>
                  </a:schemeClr>
                </a:solidFill>
              </a:rPr>
              <a:t>Jo </a:t>
            </a:r>
            <a:r>
              <a:rPr lang="en-GB" sz="2300" b="1" i="1" dirty="0" smtClean="0">
                <a:solidFill>
                  <a:schemeClr val="bg1">
                    <a:lumMod val="50000"/>
                  </a:schemeClr>
                </a:solidFill>
              </a:rPr>
              <a:t>Pater</a:t>
            </a:r>
            <a:r>
              <a:rPr lang="en-GB" sz="23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/ Alex Bitadze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5826" y="4078426"/>
            <a:ext cx="309634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aseline="30000" dirty="0" smtClean="0"/>
              <a:t>University </a:t>
            </a:r>
            <a:r>
              <a:rPr lang="en-US" sz="2000" baseline="30000" dirty="0"/>
              <a:t>of </a:t>
            </a:r>
            <a:r>
              <a:rPr lang="en-US" sz="2000" baseline="30000" dirty="0" smtClean="0"/>
              <a:t>Manchester</a:t>
            </a:r>
            <a:endParaRPr lang="en-US" sz="2000" baseline="300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5949280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Representing the UK pixel-rings team</a:t>
            </a:r>
          </a:p>
          <a:p>
            <a:pPr marL="0" indent="0" algn="ctr">
              <a:buNone/>
            </a:pPr>
            <a:r>
              <a:rPr lang="en-US" sz="1400" dirty="0" smtClean="0"/>
              <a:t>(Edinburgh, Glasgow, Lancaster, Liverpool, Manchester, Oxford, RAL, Sheffield, QMUL)</a:t>
            </a:r>
          </a:p>
          <a:p>
            <a:pPr marL="0" indent="0" algn="ctr">
              <a:buNone/>
            </a:pPr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11" y="4653136"/>
            <a:ext cx="236137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ex-arra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t="22223" r="13393" b="18888"/>
          <a:stretch/>
        </p:blipFill>
        <p:spPr>
          <a:xfrm>
            <a:off x="3059112" y="1524000"/>
            <a:ext cx="6121400" cy="403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72133"/>
            <a:ext cx="3376862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AF0004"/>
                </a:solidFill>
              </a:rPr>
              <a:t>New “Layout TDR”</a:t>
            </a:r>
            <a:r>
              <a:rPr lang="en-GB" b="1" i="1" dirty="0" smtClean="0">
                <a:solidFill>
                  <a:srgbClr val="C00000"/>
                </a:solidFill>
              </a:rPr>
              <a:t>:</a:t>
            </a:r>
            <a:endParaRPr lang="en-GB" i="1" dirty="0"/>
          </a:p>
          <a:p>
            <a:endParaRPr lang="en-GB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/>
              <a:t>3+2 Layer Design.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2x </a:t>
            </a:r>
            <a:r>
              <a:rPr lang="en-US" b="1" dirty="0"/>
              <a:t>9</a:t>
            </a:r>
            <a:r>
              <a:rPr lang="en-US" b="1" dirty="0" smtClean="0"/>
              <a:t> Outer Half-Rings.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2x 8</a:t>
            </a:r>
            <a:r>
              <a:rPr lang="en-US" b="1" dirty="0" smtClean="0"/>
              <a:t> Middle </a:t>
            </a:r>
            <a:r>
              <a:rPr lang="en-US" b="1" dirty="0"/>
              <a:t>Half-</a:t>
            </a:r>
            <a:r>
              <a:rPr lang="en-US" b="1" dirty="0" smtClean="0"/>
              <a:t>Rings</a:t>
            </a:r>
            <a:r>
              <a:rPr lang="en-US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2x </a:t>
            </a:r>
            <a:r>
              <a:rPr lang="en-US" b="1" dirty="0" smtClean="0"/>
              <a:t>10 </a:t>
            </a:r>
            <a:r>
              <a:rPr lang="en-US" b="1" dirty="0"/>
              <a:t>Inner </a:t>
            </a:r>
            <a:r>
              <a:rPr lang="en-US" b="1" dirty="0" smtClean="0"/>
              <a:t>Half-Rings.</a:t>
            </a:r>
          </a:p>
          <a:p>
            <a:pPr marL="285750" indent="-285750">
              <a:buFont typeface="Wingdings" charset="2"/>
              <a:buChar char="v"/>
            </a:pPr>
            <a:endParaRPr lang="en-US" b="1" dirty="0" smtClean="0"/>
          </a:p>
          <a:p>
            <a:pPr marL="285750" indent="-285750">
              <a:buFont typeface="Wingdings" charset="2"/>
              <a:buChar char="§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2x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11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Insertable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Half-Rings.</a:t>
            </a:r>
          </a:p>
          <a:p>
            <a:pPr marL="285750" indent="-285750">
              <a:buFont typeface="Wingdings" charset="2"/>
              <a:buChar char="v"/>
            </a:pPr>
            <a:endParaRPr lang="en-US" b="1" dirty="0"/>
          </a:p>
          <a:p>
            <a:pPr marL="285750" indent="-285750">
              <a:buFont typeface="Wingdings" charset="2"/>
              <a:buChar char="§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2x 4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Insertable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Half-Rings.</a:t>
            </a:r>
          </a:p>
          <a:p>
            <a:pPr marL="285750" indent="-285750">
              <a:buFont typeface="Wingdings" charset="2"/>
              <a:buChar char="v"/>
            </a:pPr>
            <a:endParaRPr lang="en-US" b="1" dirty="0" smtClean="0"/>
          </a:p>
          <a:p>
            <a:pPr marL="285750" indent="-285750">
              <a:buFont typeface="Wingdings" charset="2"/>
              <a:buChar char="v"/>
            </a:pPr>
            <a:endParaRPr lang="en-US" b="1" dirty="0"/>
          </a:p>
          <a:p>
            <a:pPr marL="285750" indent="-285750">
              <a:buFont typeface="Wingdings" charset="2"/>
              <a:buChar char="v"/>
            </a:pPr>
            <a:endParaRPr lang="en-US" b="1" dirty="0" smtClean="0"/>
          </a:p>
          <a:p>
            <a:pPr marL="285750" indent="-285750">
              <a:buFont typeface="Wingdings" charset="2"/>
              <a:buChar char="v"/>
            </a:pPr>
            <a:endParaRPr lang="en-US" b="1" dirty="0"/>
          </a:p>
          <a:p>
            <a:pPr marL="285750" indent="-285750">
              <a:buFont typeface="Wingdings" charset="2"/>
              <a:buChar char="v"/>
            </a:pPr>
            <a:endParaRPr lang="en-US" b="1" dirty="0" smtClean="0"/>
          </a:p>
          <a:p>
            <a:pPr marL="285750" indent="-285750">
              <a:buFont typeface="Wingdings" charset="2"/>
              <a:buChar char="v"/>
            </a:pPr>
            <a:endParaRPr lang="en-US" b="1" dirty="0"/>
          </a:p>
          <a:p>
            <a:pPr marL="285750" indent="-285750">
              <a:buFont typeface="Wingdings" charset="2"/>
              <a:buChar char="v"/>
            </a:pP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Wingdings" charset="2"/>
              <a:buChar char="v"/>
            </a:pPr>
            <a:endParaRPr lang="en-US" b="1" dirty="0"/>
          </a:p>
          <a:p>
            <a:pPr marL="285750" indent="-285750">
              <a:buFont typeface="Wingdings" charset="2"/>
              <a:buChar char="v"/>
            </a:pPr>
            <a:endParaRPr lang="en-US" b="1" dirty="0"/>
          </a:p>
          <a:p>
            <a:endParaRPr lang="en-GB" b="1" dirty="0">
              <a:solidFill>
                <a:srgbClr val="C00000"/>
              </a:solidFill>
            </a:endParaRPr>
          </a:p>
          <a:p>
            <a:endParaRPr lang="en-GB" b="1" dirty="0"/>
          </a:p>
        </p:txBody>
      </p:sp>
      <p:sp>
        <p:nvSpPr>
          <p:cNvPr id="65" name="Rectangle 64"/>
          <p:cNvSpPr/>
          <p:nvPr/>
        </p:nvSpPr>
        <p:spPr>
          <a:xfrm>
            <a:off x="6799038" y="5589240"/>
            <a:ext cx="2368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Peter Sutcliffe (</a:t>
            </a:r>
            <a:r>
              <a:rPr lang="en-GB" sz="1000" dirty="0" err="1" smtClean="0"/>
              <a:t>peter</a:t>
            </a:r>
            <a:r>
              <a:rPr lang="en-GB" sz="1000" dirty="0" err="1"/>
              <a:t>@hep.ph.liv.ac.uk</a:t>
            </a:r>
            <a:r>
              <a:rPr lang="en-GB" sz="1000" dirty="0"/>
              <a:t> </a:t>
            </a:r>
            <a:r>
              <a:rPr lang="en-GB" sz="1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94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18" y="381600"/>
            <a:ext cx="902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Inlet– Outlet tube Design / Location:</a:t>
            </a:r>
            <a:endParaRPr lang="en-GB" b="1" i="1" dirty="0">
              <a:solidFill>
                <a:srgbClr val="C00000"/>
              </a:solidFill>
            </a:endParaRPr>
          </a:p>
          <a:p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018" y="6381328"/>
            <a:ext cx="80573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Fred </a:t>
            </a:r>
            <a:r>
              <a:rPr lang="en-GB" sz="1000" dirty="0" err="1" smtClean="0"/>
              <a:t>Gannaway</a:t>
            </a:r>
            <a:r>
              <a:rPr lang="en-GB" sz="1000" dirty="0" smtClean="0"/>
              <a:t> (</a:t>
            </a:r>
            <a:r>
              <a:rPr lang="en-GB" sz="1000" dirty="0" smtClean="0">
                <a:hlinkClick r:id="rId2"/>
              </a:rPr>
              <a:t>f.c.gannaway@qmul.ac.uk</a:t>
            </a:r>
            <a:r>
              <a:rPr lang="en-GB" sz="1000" dirty="0"/>
              <a:t>) / </a:t>
            </a:r>
            <a:r>
              <a:rPr lang="en-GB" sz="1000" dirty="0" smtClean="0"/>
              <a:t>Peter Sutcliffe (</a:t>
            </a:r>
            <a:r>
              <a:rPr lang="en-GB" sz="1000" dirty="0" err="1" smtClean="0"/>
              <a:t>peter</a:t>
            </a:r>
            <a:r>
              <a:rPr lang="en-GB" sz="1000" dirty="0" err="1"/>
              <a:t>@hep.ph.liv.ac.uk</a:t>
            </a:r>
            <a:r>
              <a:rPr lang="en-GB" sz="1000" dirty="0"/>
              <a:t> </a:t>
            </a:r>
            <a:r>
              <a:rPr lang="en-GB" sz="1000" dirty="0" smtClean="0"/>
              <a:t>)</a:t>
            </a:r>
          </a:p>
        </p:txBody>
      </p:sp>
      <p:pic>
        <p:nvPicPr>
          <p:cNvPr id="10" name="Picture 9" descr="Al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697"/>
            <a:ext cx="9144000" cy="5075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733256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Common Supply Line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1977391" y="5301208"/>
            <a:ext cx="218345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5805264"/>
            <a:ext cx="945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Capillaries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3748652" y="5373216"/>
            <a:ext cx="6073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2040" y="960983"/>
            <a:ext cx="1920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 Exhaust Lines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92080" y="126876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9158" y="960983"/>
            <a:ext cx="844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Manifold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71800" y="1340769"/>
            <a:ext cx="576064" cy="64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18" y="381600"/>
            <a:ext cx="697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Pixel EC Cooling system structure / </a:t>
            </a:r>
            <a:r>
              <a:rPr lang="en-US" b="1" i="1" dirty="0" err="1">
                <a:solidFill>
                  <a:srgbClr val="C00000"/>
                </a:solidFill>
              </a:rPr>
              <a:t>M</a:t>
            </a:r>
            <a:r>
              <a:rPr lang="en-US" b="1" i="1" dirty="0" err="1" smtClean="0">
                <a:solidFill>
                  <a:srgbClr val="C00000"/>
                </a:solidFill>
              </a:rPr>
              <a:t>anifolding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endParaRPr lang="en-US" b="1" i="1" dirty="0">
              <a:solidFill>
                <a:srgbClr val="C00000"/>
              </a:solidFill>
            </a:endParaRPr>
          </a:p>
          <a:p>
            <a:endParaRPr lang="en-GB" b="1" i="1" dirty="0">
              <a:solidFill>
                <a:srgbClr val="C00000"/>
              </a:solidFill>
            </a:endParaRPr>
          </a:p>
          <a:p>
            <a:endParaRPr lang="en-GB" b="1" dirty="0" smtClean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16216" y="1556792"/>
            <a:ext cx="720080" cy="457200"/>
            <a:chOff x="4427984" y="1844824"/>
            <a:chExt cx="720080" cy="457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788024" y="18448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88024" y="19972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88024" y="21496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88024" y="23020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788024" y="1844824"/>
              <a:ext cx="0" cy="451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27984" y="2060848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516216" y="2240868"/>
            <a:ext cx="720080" cy="457200"/>
            <a:chOff x="4427984" y="1844824"/>
            <a:chExt cx="720080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788024" y="18448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88024" y="19972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88024" y="21496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788024" y="23020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788024" y="1844824"/>
              <a:ext cx="0" cy="451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27984" y="2060848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516216" y="2924944"/>
            <a:ext cx="720080" cy="457200"/>
            <a:chOff x="4427984" y="1844824"/>
            <a:chExt cx="720080" cy="45720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788024" y="18448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788024" y="19972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788024" y="21496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788024" y="23020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788024" y="1844824"/>
              <a:ext cx="0" cy="451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427984" y="2060848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516216" y="4437112"/>
            <a:ext cx="720080" cy="457200"/>
            <a:chOff x="4427984" y="1844824"/>
            <a:chExt cx="720080" cy="45720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4788024" y="18448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788024" y="19972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788024" y="21496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788024" y="23020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788024" y="1844824"/>
              <a:ext cx="0" cy="451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427984" y="2060848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516216" y="5121188"/>
            <a:ext cx="720080" cy="457200"/>
            <a:chOff x="4427984" y="1844824"/>
            <a:chExt cx="720080" cy="45720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4788024" y="18448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788024" y="19972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788024" y="21496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788024" y="23020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788024" y="1844824"/>
              <a:ext cx="0" cy="451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27984" y="2060848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516216" y="5805264"/>
            <a:ext cx="720080" cy="457200"/>
            <a:chOff x="4427984" y="1844824"/>
            <a:chExt cx="720080" cy="4572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4788024" y="18448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788024" y="19972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788024" y="21496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788024" y="2302024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788024" y="1844824"/>
              <a:ext cx="0" cy="451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427984" y="2060848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683568" y="3911848"/>
            <a:ext cx="7992888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97192" y="980728"/>
            <a:ext cx="8672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097192" y="5949280"/>
            <a:ext cx="8672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1619508"/>
            <a:ext cx="80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    R4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7380312" y="2276872"/>
            <a:ext cx="80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   R3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7380312" y="2934236"/>
            <a:ext cx="81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 R2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7380312" y="4509120"/>
            <a:ext cx="76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R2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380312" y="5229200"/>
            <a:ext cx="80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   R3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380312" y="5877272"/>
            <a:ext cx="80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    R4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4781624" y="836712"/>
            <a:ext cx="86729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PP1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864944" y="1052736"/>
            <a:ext cx="72008" cy="568863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104" y="1772816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508104" y="6021288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508104" y="3140968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508104" y="4653136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508104" y="1628800"/>
            <a:ext cx="1224136" cy="12700"/>
          </a:xfrm>
          <a:prstGeom prst="line">
            <a:avLst/>
          </a:prstGeom>
          <a:ln w="63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508104" y="2348880"/>
            <a:ext cx="1224136" cy="8508"/>
          </a:xfrm>
          <a:prstGeom prst="line">
            <a:avLst/>
          </a:prstGeom>
          <a:ln w="63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5508104" y="3056260"/>
            <a:ext cx="1224136" cy="12700"/>
          </a:xfrm>
          <a:prstGeom prst="line">
            <a:avLst/>
          </a:prstGeom>
          <a:ln w="63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508104" y="5445224"/>
            <a:ext cx="1224136" cy="0"/>
          </a:xfrm>
          <a:prstGeom prst="line">
            <a:avLst/>
          </a:prstGeom>
          <a:ln w="63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6080968" y="836712"/>
            <a:ext cx="86729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PST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4712816" y="1052736"/>
            <a:ext cx="72008" cy="568863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514454" y="2458988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5514454" y="4733652"/>
            <a:ext cx="1224136" cy="12700"/>
          </a:xfrm>
          <a:prstGeom prst="line">
            <a:avLst/>
          </a:prstGeom>
          <a:ln w="63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527154" y="5335116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573762" y="6127204"/>
            <a:ext cx="1224136" cy="0"/>
          </a:xfrm>
          <a:prstGeom prst="line">
            <a:avLst/>
          </a:prstGeom>
          <a:ln w="63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image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52736"/>
            <a:ext cx="4522423" cy="5043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1124744"/>
            <a:ext cx="6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R4 in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771800" y="602128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R4 out</a:t>
            </a:r>
            <a:endParaRPr lang="en-US" dirty="0"/>
          </a:p>
        </p:txBody>
      </p:sp>
      <p:cxnSp>
        <p:nvCxnSpPr>
          <p:cNvPr id="116" name="Straight Arrow Connector 115"/>
          <p:cNvCxnSpPr>
            <a:stCxn id="4" idx="2"/>
          </p:cNvCxnSpPr>
          <p:nvPr/>
        </p:nvCxnSpPr>
        <p:spPr>
          <a:xfrm flipH="1">
            <a:off x="2627784" y="1494076"/>
            <a:ext cx="830772" cy="114283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3" idx="0"/>
          </p:cNvCxnSpPr>
          <p:nvPr/>
        </p:nvCxnSpPr>
        <p:spPr>
          <a:xfrm flipH="1" flipV="1">
            <a:off x="2483768" y="4725144"/>
            <a:ext cx="688142" cy="12961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259632" y="6021288"/>
            <a:ext cx="6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 in</a:t>
            </a:r>
            <a:endParaRPr lang="en-US" dirty="0"/>
          </a:p>
        </p:txBody>
      </p:sp>
      <p:cxnSp>
        <p:nvCxnSpPr>
          <p:cNvPr id="120" name="Straight Arrow Connector 119"/>
          <p:cNvCxnSpPr>
            <a:stCxn id="119" idx="0"/>
          </p:cNvCxnSpPr>
          <p:nvPr/>
        </p:nvCxnSpPr>
        <p:spPr>
          <a:xfrm flipV="1">
            <a:off x="1586348" y="4437112"/>
            <a:ext cx="753404" cy="158417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331640" y="10527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 out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21" idx="2"/>
          </p:cNvCxnSpPr>
          <p:nvPr/>
        </p:nvCxnSpPr>
        <p:spPr>
          <a:xfrm>
            <a:off x="1731750" y="1422068"/>
            <a:ext cx="680010" cy="135886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427984" y="2348880"/>
            <a:ext cx="6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in</a:t>
            </a:r>
            <a:endParaRPr lang="en-US" dirty="0"/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flipH="1">
            <a:off x="2483768" y="2533546"/>
            <a:ext cx="1944216" cy="46340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355976" y="45091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out</a:t>
            </a:r>
            <a:endParaRPr lang="en-US" dirty="0"/>
          </a:p>
        </p:txBody>
      </p:sp>
      <p:cxnSp>
        <p:nvCxnSpPr>
          <p:cNvPr id="127" name="Straight Arrow Connector 126"/>
          <p:cNvCxnSpPr>
            <a:stCxn id="126" idx="1"/>
          </p:cNvCxnSpPr>
          <p:nvPr/>
        </p:nvCxnSpPr>
        <p:spPr>
          <a:xfrm flipH="1" flipV="1">
            <a:off x="2555776" y="4293096"/>
            <a:ext cx="1800200" cy="40069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18" y="381600"/>
            <a:ext cx="6977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Cooling  System Parameters:</a:t>
            </a:r>
            <a:r>
              <a:rPr lang="en-GB" b="1" i="1" dirty="0">
                <a:solidFill>
                  <a:srgbClr val="C00000"/>
                </a:solidFill>
              </a:rPr>
              <a:t/>
            </a:r>
            <a:br>
              <a:rPr lang="en-GB" b="1" i="1" dirty="0">
                <a:solidFill>
                  <a:srgbClr val="C00000"/>
                </a:solidFill>
              </a:rPr>
            </a:br>
            <a:r>
              <a:rPr lang="en-GB" b="1" i="1" dirty="0" smtClean="0">
                <a:solidFill>
                  <a:srgbClr val="C00000"/>
                </a:solidFill>
              </a:rPr>
              <a:t/>
            </a:r>
            <a:br>
              <a:rPr lang="en-GB" b="1" i="1" dirty="0" smtClean="0">
                <a:solidFill>
                  <a:srgbClr val="C00000"/>
                </a:solidFill>
              </a:rPr>
            </a:br>
            <a:endParaRPr lang="en-GB" dirty="0"/>
          </a:p>
          <a:p>
            <a:endParaRPr lang="en-GB" b="1" i="1" dirty="0">
              <a:solidFill>
                <a:srgbClr val="C00000"/>
              </a:solidFill>
            </a:endParaRPr>
          </a:p>
          <a:p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" y="472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126876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err="1"/>
              <a:t>Tevap</a:t>
            </a:r>
            <a:r>
              <a:rPr lang="en-US" dirty="0"/>
              <a:t> @PP1 exhaust </a:t>
            </a:r>
            <a:r>
              <a:rPr lang="en-US" dirty="0" smtClean="0"/>
              <a:t>-35C</a:t>
            </a:r>
            <a:endParaRPr lang="en-US" dirty="0"/>
          </a:p>
          <a:p>
            <a:pPr marL="285750" indent="-285750">
              <a:buFont typeface="Wingdings" charset="2"/>
              <a:buChar char="²"/>
            </a:pPr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Max </a:t>
            </a:r>
            <a:r>
              <a:rPr lang="en-US" dirty="0" err="1"/>
              <a:t>Tevap</a:t>
            </a:r>
            <a:r>
              <a:rPr lang="en-US" dirty="0"/>
              <a:t> variation due to pressure drop from the </a:t>
            </a:r>
            <a:r>
              <a:rPr lang="en-US" dirty="0" smtClean="0"/>
              <a:t>Capillary (</a:t>
            </a:r>
            <a:r>
              <a:rPr lang="en-US" dirty="0"/>
              <a:t>excluded)  to </a:t>
            </a:r>
            <a:r>
              <a:rPr lang="en-US" dirty="0" smtClean="0"/>
              <a:t>PP1 (included) </a:t>
            </a:r>
            <a:r>
              <a:rPr lang="en-US" dirty="0"/>
              <a:t>: 5C (&lt; 2 bar)</a:t>
            </a:r>
          </a:p>
          <a:p>
            <a:pPr marL="285750" indent="-285750">
              <a:buFont typeface="Wingdings" charset="2"/>
              <a:buChar char="²"/>
            </a:pPr>
            <a:endParaRPr lang="en-US" dirty="0" smtClean="0"/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Typical </a:t>
            </a:r>
            <a:r>
              <a:rPr lang="en-US" dirty="0"/>
              <a:t>pressure drop from the </a:t>
            </a:r>
            <a:r>
              <a:rPr lang="en-US" dirty="0" smtClean="0"/>
              <a:t>Capillary (</a:t>
            </a:r>
            <a:r>
              <a:rPr lang="en-US" dirty="0"/>
              <a:t>included) to PP1 (included) : 10bar</a:t>
            </a:r>
          </a:p>
          <a:p>
            <a:pPr marL="285750" indent="-285750">
              <a:buFont typeface="Wingdings" charset="2"/>
              <a:buChar char="²"/>
            </a:pPr>
            <a:endParaRPr lang="pl-PL" dirty="0" smtClean="0"/>
          </a:p>
          <a:p>
            <a:pPr marL="285750" indent="-285750">
              <a:buFont typeface="Wingdings" charset="2"/>
              <a:buChar char="²"/>
            </a:pPr>
            <a:r>
              <a:rPr lang="pl-PL" dirty="0" smtClean="0"/>
              <a:t>Power </a:t>
            </a:r>
            <a:r>
              <a:rPr lang="pl-PL" dirty="0" err="1"/>
              <a:t>load</a:t>
            </a:r>
            <a:r>
              <a:rPr lang="pl-PL" dirty="0"/>
              <a:t>: module (0.5W/cm2)+ sensor (0.1W/cm2) type0/I (0.1W/cm2)= 0.7W/cm2</a:t>
            </a:r>
          </a:p>
          <a:p>
            <a:pPr marL="285750" indent="-285750">
              <a:buFont typeface="Wingdings" charset="2"/>
              <a:buChar char="²"/>
            </a:pPr>
            <a:endParaRPr lang="pl-PL" dirty="0" smtClean="0"/>
          </a:p>
          <a:p>
            <a:pPr marL="285750" indent="-285750">
              <a:buFont typeface="Wingdings" charset="2"/>
              <a:buChar char="²"/>
            </a:pPr>
            <a:r>
              <a:rPr lang="pl-PL" dirty="0" err="1" smtClean="0"/>
              <a:t>Flow</a:t>
            </a:r>
            <a:r>
              <a:rPr lang="pl-PL" dirty="0" smtClean="0"/>
              <a:t> </a:t>
            </a:r>
            <a:r>
              <a:rPr lang="pl-PL" dirty="0" err="1"/>
              <a:t>rate</a:t>
            </a:r>
            <a:r>
              <a:rPr lang="pl-PL" dirty="0"/>
              <a:t>: 1g/s for 100W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18" y="381600"/>
            <a:ext cx="6977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Cooling  System Parameters:</a:t>
            </a:r>
            <a:r>
              <a:rPr lang="en-GB" b="1" i="1" dirty="0">
                <a:solidFill>
                  <a:srgbClr val="C00000"/>
                </a:solidFill>
              </a:rPr>
              <a:t/>
            </a:r>
            <a:br>
              <a:rPr lang="en-GB" b="1" i="1" dirty="0">
                <a:solidFill>
                  <a:srgbClr val="C00000"/>
                </a:solidFill>
              </a:rPr>
            </a:br>
            <a:r>
              <a:rPr lang="en-GB" b="1" i="1" dirty="0" smtClean="0">
                <a:solidFill>
                  <a:srgbClr val="C00000"/>
                </a:solidFill>
              </a:rPr>
              <a:t/>
            </a:r>
            <a:br>
              <a:rPr lang="en-GB" b="1" i="1" dirty="0" smtClean="0">
                <a:solidFill>
                  <a:srgbClr val="C00000"/>
                </a:solidFill>
              </a:rPr>
            </a:br>
            <a:endParaRPr lang="en-GB" dirty="0"/>
          </a:p>
          <a:p>
            <a:endParaRPr lang="en-GB" b="1" i="1" dirty="0">
              <a:solidFill>
                <a:srgbClr val="C00000"/>
              </a:solidFill>
            </a:endParaRPr>
          </a:p>
          <a:p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" y="472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4856"/>
              </p:ext>
            </p:extLst>
          </p:nvPr>
        </p:nvGraphicFramePr>
        <p:xfrm>
          <a:off x="896217" y="980728"/>
          <a:ext cx="7351567" cy="3330183"/>
        </p:xfrm>
        <a:graphic>
          <a:graphicData uri="http://schemas.openxmlformats.org/drawingml/2006/table">
            <a:tbl>
              <a:tblPr/>
              <a:tblGrid>
                <a:gridCol w="179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Cooling Structure</a:t>
                      </a:r>
                    </a:p>
                  </a:txBody>
                  <a:tcPr marL="9891" marR="9891" marT="9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</a:t>
                      </a:r>
                    </a:p>
                  </a:txBody>
                  <a:tcPr marL="9891" marR="9891" marT="9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</a:p>
                  </a:txBody>
                  <a:tcPr marL="9891" marR="9891" marT="9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Length (m)</a:t>
                      </a:r>
                    </a:p>
                  </a:txBody>
                  <a:tcPr marL="9891" marR="9891" marT="9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(mm)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 (mm)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DP (Bara)</a:t>
                      </a:r>
                    </a:p>
                  </a:txBody>
                  <a:tcPr marL="9891" marR="9891" marT="9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 Line (Liquid CO2)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 supply line from PP1 to each Capillary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1.962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0.319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Capillary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Supply line to each Stave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0.176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8.040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Stave (evaporator)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Half-Ring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0.926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2.27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2.02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0.980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Return Lines (Liquid/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Vapour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Stave to Manifold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1.962 </a:t>
                      </a:r>
                      <a:r>
                        <a:rPr lang="nb-NO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is-I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0.667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Manifold 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0.827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0.036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PP1 Manifold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0.159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4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Longest return line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8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Outer/Middle/Inner Layers : 6mm/5mm/5mm</a:t>
                      </a: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91" marR="9891" marT="9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702883"/>
              </p:ext>
            </p:extLst>
          </p:nvPr>
        </p:nvGraphicFramePr>
        <p:xfrm>
          <a:off x="899592" y="4725144"/>
          <a:ext cx="7128792" cy="2086207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Calculations done for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Evaporation temp. -30C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power in a quad module: 9.8W (0.7w/cm2x14cm2)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Vapour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quality =  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Total Flow = 33g/s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7"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Flow Per Layer:              Outer 2.93g/s,               Middle 2.35g/s,                Inner 1.76 g/s.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Length = 827mm  (Perimeter of the middle half shell)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Outer / inner shells ±20%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Tube Wall thickness 1mm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298726" y="1115339"/>
            <a:ext cx="6754132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 err="1" smtClean="0"/>
              <a:t>Starting</a:t>
            </a:r>
            <a:r>
              <a:rPr lang="it-IT" sz="4800" b="1" dirty="0" smtClean="0"/>
              <a:t> </a:t>
            </a:r>
          </a:p>
          <a:p>
            <a:r>
              <a:rPr lang="it-IT" sz="4800" b="1" dirty="0" smtClean="0"/>
              <a:t>FULL POWER</a:t>
            </a:r>
          </a:p>
          <a:p>
            <a:r>
              <a:rPr lang="it-IT" sz="4800" b="1" dirty="0" smtClean="0"/>
              <a:t>COOLING TEST</a:t>
            </a:r>
          </a:p>
          <a:p>
            <a:r>
              <a:rPr lang="it-IT" sz="4800" b="1" dirty="0" smtClean="0"/>
              <a:t>on the</a:t>
            </a:r>
          </a:p>
          <a:p>
            <a:r>
              <a:rPr lang="it-IT" sz="4800" b="1" dirty="0" smtClean="0"/>
              <a:t>INNER HALF RING</a:t>
            </a:r>
            <a:endParaRPr lang="it-IT" sz="4800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09707" y="5160939"/>
            <a:ext cx="4870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>
                <a:cs typeface="Times New Roman" panose="02020603050405020304" pitchFamily="18" charset="0"/>
              </a:rPr>
              <a:t>Simone Coelli</a:t>
            </a:r>
            <a:r>
              <a:rPr lang="it-IT" sz="2000" b="1" dirty="0">
                <a:cs typeface="Times New Roman" panose="02020603050405020304" pitchFamily="18" charset="0"/>
              </a:rPr>
              <a:t>, Mauro </a:t>
            </a:r>
            <a:r>
              <a:rPr lang="it-IT" sz="2000" b="1" dirty="0" smtClean="0">
                <a:cs typeface="Times New Roman" panose="02020603050405020304" pitchFamily="18" charset="0"/>
              </a:rPr>
              <a:t>Monti, Andrea Capsoni, Ennio Viscione, Carlo Gesmundo, Danilo Trotta, Davide Rosati</a:t>
            </a:r>
          </a:p>
          <a:p>
            <a:pPr algn="ctr"/>
            <a:r>
              <a:rPr lang="it-IT" sz="2000" b="1" dirty="0" smtClean="0">
                <a:cs typeface="Times New Roman" panose="02020603050405020304" pitchFamily="18" charset="0"/>
              </a:rPr>
              <a:t>I.N.F.N</a:t>
            </a:r>
            <a:r>
              <a:rPr lang="it-IT" sz="2000" b="1" dirty="0">
                <a:cs typeface="Times New Roman" panose="02020603050405020304" pitchFamily="18" charset="0"/>
              </a:rPr>
              <a:t>. MILANO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71448" y="241199"/>
            <a:ext cx="637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27 March 2018</a:t>
            </a:r>
            <a:endParaRPr lang="en-US" sz="2000" b="1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C6DA-B96D-4DD2-A6DC-CCF33D954662}" type="slidenum">
              <a:rPr lang="it-IT" smtClean="0"/>
              <a:t>69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3988"/>
            <a:ext cx="1298725" cy="9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2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50" y="1463084"/>
            <a:ext cx="7707630" cy="4833938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V="1">
            <a:off x="1375576" y="3363401"/>
            <a:ext cx="946205" cy="715619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2027583" y="3927945"/>
            <a:ext cx="182880" cy="3021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2274073" y="4325514"/>
            <a:ext cx="763325" cy="13199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756744" y="1749287"/>
            <a:ext cx="7951" cy="49298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5756744" y="2337684"/>
            <a:ext cx="7951" cy="58839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 rot="19350325">
            <a:off x="1472401" y="3488706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PIPE ID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037398" y="5555725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PIPE THICKNESS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56744" y="1608815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</a:rPr>
              <a:t>MODULE GLUE THICKNESS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99950" y="178970"/>
            <a:ext cx="768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2D FE MODEL PARAMETERS: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 smtClean="0"/>
              <a:t>PIPE ID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 smtClean="0"/>
              <a:t>PIPE THICKNESS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 smtClean="0"/>
              <a:t>MODULE GLUE THICKNESS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2301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70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71600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COOLING TEST IN MILANO</a:t>
            </a:r>
          </a:p>
          <a:p>
            <a:r>
              <a:rPr lang="en-US" dirty="0" smtClean="0"/>
              <a:t>Work </a:t>
            </a:r>
            <a:r>
              <a:rPr lang="en-US" dirty="0"/>
              <a:t>in </a:t>
            </a:r>
            <a:r>
              <a:rPr lang="en-US" dirty="0" smtClean="0"/>
              <a:t>progress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THERMO-HYDRAULIC CHARACTERIZATION</a:t>
            </a:r>
            <a:br>
              <a:rPr lang="en-US" dirty="0"/>
            </a:br>
            <a:r>
              <a:rPr lang="en-US" dirty="0"/>
              <a:t>for the INNER half </a:t>
            </a:r>
            <a:r>
              <a:rPr lang="en-US" dirty="0" smtClean="0"/>
              <a:t>ring</a:t>
            </a:r>
          </a:p>
          <a:p>
            <a:r>
              <a:rPr lang="en-US" dirty="0" smtClean="0"/>
              <a:t>using </a:t>
            </a:r>
            <a:r>
              <a:rPr lang="en-US" dirty="0"/>
              <a:t>TRACI in </a:t>
            </a:r>
            <a:r>
              <a:rPr lang="en-US" dirty="0" smtClean="0"/>
              <a:t>Milano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MEASUREMENT OF PRESSURE DROP</a:t>
            </a:r>
            <a:br>
              <a:rPr lang="en-US" sz="1600" dirty="0"/>
            </a:br>
            <a:r>
              <a:rPr lang="en-US" sz="1600" dirty="0"/>
              <a:t>TEMPERATURE DROP</a:t>
            </a:r>
            <a:br>
              <a:rPr lang="en-US" sz="1600" dirty="0"/>
            </a:br>
            <a:r>
              <a:rPr lang="en-US" sz="1600" dirty="0"/>
              <a:t>AT FULL POWER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INVESTIGATION ON THE FLUID CO2</a:t>
            </a:r>
            <a:br>
              <a:rPr lang="en-US" sz="1600" dirty="0"/>
            </a:br>
            <a:r>
              <a:rPr lang="en-US" sz="1600" dirty="0"/>
              <a:t> TO PIPE TEMPERATURE</a:t>
            </a:r>
            <a:br>
              <a:rPr lang="en-US" sz="1600" dirty="0"/>
            </a:br>
            <a:r>
              <a:rPr lang="en-US" sz="1600" dirty="0"/>
              <a:t>(CO2 BOILING HEAT TRANSFER COEFFICIENT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first step toward design for the</a:t>
            </a:r>
            <a:br>
              <a:rPr lang="en-US" dirty="0"/>
            </a:br>
            <a:r>
              <a:rPr lang="en-US" dirty="0"/>
              <a:t>OUTER HALF+RING FULL POWER COOLING TEST</a:t>
            </a:r>
            <a:br>
              <a:rPr lang="en-US" dirty="0"/>
            </a:br>
            <a:r>
              <a:rPr lang="en-US" dirty="0"/>
              <a:t>to be mounted on the baby-demo plant at </a:t>
            </a:r>
            <a:r>
              <a:rPr lang="en-US" dirty="0" err="1"/>
              <a:t>Cern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4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SIMONE COELLI - INFN MILANO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71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82" y="873831"/>
            <a:ext cx="4502291" cy="22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coelli\Desktop\ATLAS ENDCAP\HR DUMMIES\WP_20171218_11_37_20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07433"/>
            <a:ext cx="2527735" cy="17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1520" y="-6821"/>
            <a:ext cx="8229600" cy="648072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INNER HALF RING DUMMY</a:t>
            </a:r>
            <a:endParaRPr lang="it-IT" sz="3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97" y="3861048"/>
            <a:ext cx="2792101" cy="232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6227666" y="4607433"/>
            <a:ext cx="639071" cy="461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66381" y="3501008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TITANIUM PIPE</a:t>
            </a:r>
          </a:p>
          <a:p>
            <a:r>
              <a:rPr lang="it-IT" sz="1400" dirty="0" smtClean="0"/>
              <a:t>OD 2,275 mm</a:t>
            </a:r>
          </a:p>
          <a:p>
            <a:r>
              <a:rPr lang="it-IT" sz="1400" dirty="0" err="1" smtClean="0"/>
              <a:t>located</a:t>
            </a:r>
            <a:r>
              <a:rPr lang="it-IT" sz="1400" dirty="0" smtClean="0"/>
              <a:t> </a:t>
            </a:r>
            <a:r>
              <a:rPr lang="it-IT" sz="1400" dirty="0"/>
              <a:t> </a:t>
            </a:r>
            <a:r>
              <a:rPr lang="it-IT" sz="1400" dirty="0" smtClean="0"/>
              <a:t>in a </a:t>
            </a:r>
            <a:r>
              <a:rPr lang="it-IT" sz="1400" dirty="0" err="1" smtClean="0"/>
              <a:t>semicircular</a:t>
            </a:r>
            <a:r>
              <a:rPr lang="it-IT" sz="1400" dirty="0" smtClean="0"/>
              <a:t> </a:t>
            </a:r>
            <a:r>
              <a:rPr lang="it-IT" sz="1400" dirty="0" err="1" smtClean="0"/>
              <a:t>groove</a:t>
            </a:r>
            <a:endParaRPr lang="it-IT" sz="1400" dirty="0" smtClean="0"/>
          </a:p>
          <a:p>
            <a:r>
              <a:rPr lang="it-IT" sz="1400" dirty="0" err="1" smtClean="0"/>
              <a:t>Surrounded</a:t>
            </a:r>
            <a:r>
              <a:rPr lang="it-IT" sz="1400" dirty="0" smtClean="0"/>
              <a:t> by a </a:t>
            </a:r>
            <a:r>
              <a:rPr lang="it-IT" sz="1400" dirty="0" err="1" smtClean="0"/>
              <a:t>layer</a:t>
            </a:r>
            <a:r>
              <a:rPr lang="it-IT" sz="1400" dirty="0" smtClean="0"/>
              <a:t>  ~0,1 mm </a:t>
            </a:r>
            <a:r>
              <a:rPr lang="it-IT" sz="1400" dirty="0" err="1" smtClean="0"/>
              <a:t>thermal</a:t>
            </a:r>
            <a:r>
              <a:rPr lang="it-IT" sz="1400" dirty="0" smtClean="0"/>
              <a:t> </a:t>
            </a:r>
            <a:r>
              <a:rPr lang="it-IT" sz="1400" dirty="0" err="1" smtClean="0"/>
              <a:t>grease</a:t>
            </a:r>
            <a:r>
              <a:rPr lang="it-IT" sz="1400" dirty="0" smtClean="0"/>
              <a:t> with k =5 W/</a:t>
            </a:r>
            <a:r>
              <a:rPr lang="it-IT" sz="1400" dirty="0" err="1" smtClean="0"/>
              <a:t>mK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72200" y="234888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ALLUMINUM DUMMY</a:t>
            </a:r>
          </a:p>
          <a:p>
            <a:r>
              <a:rPr lang="it-IT" sz="1400" dirty="0" smtClean="0"/>
              <a:t>SUPPORT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209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72</a:t>
            </a:fld>
            <a:endParaRPr lang="it-IT"/>
          </a:p>
        </p:txBody>
      </p:sp>
      <p:pic>
        <p:nvPicPr>
          <p:cNvPr id="8195" name="Picture 3" descr="C:\Users\coelli\Desktop\ATLAS ENDCAP\HR DUMMIES\WP_20180130_10_05_52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492614"/>
            <a:ext cx="2395523" cy="294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8" y="1484784"/>
            <a:ext cx="529649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1520" y="-6821"/>
            <a:ext cx="8229600" cy="648072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INNER HALF RING DUMMY</a:t>
            </a:r>
            <a:endParaRPr lang="it-IT" sz="3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4797152"/>
            <a:ext cx="7122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HEATING SYSTEM</a:t>
            </a:r>
          </a:p>
          <a:p>
            <a:r>
              <a:rPr lang="it-IT" sz="1400" dirty="0" smtClean="0"/>
              <a:t>FULL POWER 100 W + 100W ON THE TWO FACES</a:t>
            </a:r>
          </a:p>
          <a:p>
            <a:r>
              <a:rPr lang="it-IT" sz="1400" dirty="0" smtClean="0"/>
              <a:t>APPLIED WITH 5 + 5 KAPTON HEATERS LOCATED IN PLASTIC SUPPORTS SCREWED ON THE ALUMINUM PLATE, WITH A LAYER OF THERMAL GREASE </a:t>
            </a:r>
            <a:r>
              <a:rPr lang="it-IT" sz="1400" dirty="0"/>
              <a:t>k =5 W/</a:t>
            </a:r>
            <a:r>
              <a:rPr lang="it-IT" sz="1400" dirty="0" err="1"/>
              <a:t>mK</a:t>
            </a:r>
            <a:endParaRPr lang="it-IT" sz="1400" dirty="0"/>
          </a:p>
          <a:p>
            <a:r>
              <a:rPr lang="it-IT" sz="1400" dirty="0" smtClean="0"/>
              <a:t>TO IMPROVE THERMAL CONTACT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419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814494" y="6456676"/>
            <a:ext cx="2895600" cy="365125"/>
          </a:xfrm>
        </p:spPr>
        <p:txBody>
          <a:bodyPr/>
          <a:lstStyle/>
          <a:p>
            <a:r>
              <a:rPr lang="it-IT" dirty="0" smtClean="0"/>
              <a:t>SIMONE COELLI - INFN MILANO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73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196752"/>
            <a:ext cx="6435107" cy="4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51520" y="-6822"/>
            <a:ext cx="8229600" cy="936519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INNER HALF RING DUMMY</a:t>
            </a:r>
            <a:br>
              <a:rPr lang="it-IT" sz="3200" b="1" dirty="0" smtClean="0"/>
            </a:br>
            <a:r>
              <a:rPr lang="it-IT" sz="3200" b="1" dirty="0" smtClean="0"/>
              <a:t>MOUNTED ON TRACI </a:t>
            </a:r>
            <a:endParaRPr lang="it-IT" sz="3200" b="1" dirty="0"/>
          </a:p>
        </p:txBody>
      </p:sp>
      <p:sp>
        <p:nvSpPr>
          <p:cNvPr id="4" name="Freccia a destra 3"/>
          <p:cNvSpPr/>
          <p:nvPr/>
        </p:nvSpPr>
        <p:spPr>
          <a:xfrm rot="16200000">
            <a:off x="2090515" y="4965446"/>
            <a:ext cx="864096" cy="621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5043164">
            <a:off x="5933790" y="4739924"/>
            <a:ext cx="864096" cy="621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60636" y="4520816"/>
            <a:ext cx="1029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FLUID P,T</a:t>
            </a:r>
          </a:p>
          <a:p>
            <a:r>
              <a:rPr lang="it-IT" dirty="0" smtClean="0"/>
              <a:t>INLET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7808698" y="4609588"/>
            <a:ext cx="1029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FLUID P,T</a:t>
            </a:r>
          </a:p>
          <a:p>
            <a:r>
              <a:rPr lang="it-IT" dirty="0" smtClean="0"/>
              <a:t>OUTLET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6182945"/>
            <a:ext cx="358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Test </a:t>
            </a:r>
            <a:r>
              <a:rPr lang="it-IT" dirty="0" err="1" smtClean="0"/>
              <a:t>Closed</a:t>
            </a:r>
            <a:r>
              <a:rPr lang="it-IT" dirty="0" smtClean="0"/>
              <a:t> in ARMAFLEX COLD BOX</a:t>
            </a:r>
          </a:p>
          <a:p>
            <a:r>
              <a:rPr lang="it-IT" dirty="0" smtClean="0"/>
              <a:t>3 </a:t>
            </a:r>
            <a:r>
              <a:rPr lang="it-IT" dirty="0" err="1" smtClean="0"/>
              <a:t>layers</a:t>
            </a:r>
            <a:r>
              <a:rPr lang="it-IT" dirty="0" smtClean="0"/>
              <a:t> * 25 mm, </a:t>
            </a:r>
            <a:r>
              <a:rPr lang="it-IT" dirty="0" err="1" smtClean="0"/>
              <a:t>each</a:t>
            </a:r>
            <a:r>
              <a:rPr lang="it-IT" dirty="0" smtClean="0"/>
              <a:t> side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31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 rot="16200000">
            <a:off x="2483543" y="1376065"/>
            <a:ext cx="4795835" cy="3782615"/>
          </a:xfrm>
          <a:prstGeom prst="blockArc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315660">
            <a:off x="4017591" y="4754008"/>
            <a:ext cx="871538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 rot="3528931">
            <a:off x="3121347" y="4040376"/>
            <a:ext cx="1162050" cy="3786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162859" y="4172978"/>
            <a:ext cx="477879" cy="5016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3624" y="5810829"/>
            <a:ext cx="50392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T6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2719727" y="4617885"/>
            <a:ext cx="50392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T7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4373732" y="3911503"/>
            <a:ext cx="25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T1 pipe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4077644" y="3573894"/>
            <a:ext cx="203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T2 pipe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3966262" y="3140314"/>
            <a:ext cx="261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T3 pipe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4034544" y="2718364"/>
            <a:ext cx="160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T4 pipe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4266210" y="2354049"/>
            <a:ext cx="231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T5 pipe</a:t>
            </a:r>
            <a:endParaRPr lang="it-IT" dirty="0"/>
          </a:p>
        </p:txBody>
      </p:sp>
      <p:sp>
        <p:nvSpPr>
          <p:cNvPr id="18" name="TextBox 17"/>
          <p:cNvSpPr txBox="1"/>
          <p:nvPr/>
        </p:nvSpPr>
        <p:spPr>
          <a:xfrm>
            <a:off x="4726914" y="2098829"/>
            <a:ext cx="236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Ti2 pipe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4881460" y="4093688"/>
            <a:ext cx="169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Ti1 pipe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2464269" y="2571681"/>
            <a:ext cx="50392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T8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2716233" y="1396597"/>
            <a:ext cx="50392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T9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3220161" y="468737"/>
            <a:ext cx="97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T10</a:t>
            </a:r>
            <a:endParaRPr lang="it-IT" dirty="0"/>
          </a:p>
        </p:txBody>
      </p:sp>
      <p:sp>
        <p:nvSpPr>
          <p:cNvPr id="24" name="Cross 23"/>
          <p:cNvSpPr/>
          <p:nvPr/>
        </p:nvSpPr>
        <p:spPr>
          <a:xfrm>
            <a:off x="4926908" y="855038"/>
            <a:ext cx="1041100" cy="1100557"/>
          </a:xfrm>
          <a:prstGeom prst="plus">
            <a:avLst>
              <a:gd name="adj" fmla="val 42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120924" y="5066231"/>
            <a:ext cx="339927" cy="7445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60296" y="2952682"/>
            <a:ext cx="525164" cy="114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033033" y="1660246"/>
            <a:ext cx="453187" cy="4623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077644" y="814016"/>
            <a:ext cx="213244" cy="4807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460852" y="1486763"/>
            <a:ext cx="278531" cy="635882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99226" y="5348431"/>
            <a:ext cx="76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PF4</a:t>
            </a:r>
            <a:endParaRPr lang="it-IT" dirty="0"/>
          </a:p>
        </p:txBody>
      </p:sp>
      <p:sp>
        <p:nvSpPr>
          <p:cNvPr id="39" name="TextBox 38"/>
          <p:cNvSpPr txBox="1"/>
          <p:nvPr/>
        </p:nvSpPr>
        <p:spPr>
          <a:xfrm>
            <a:off x="5643300" y="4604663"/>
            <a:ext cx="93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F4</a:t>
            </a:r>
            <a:endParaRPr lang="it-IT" dirty="0"/>
          </a:p>
        </p:txBody>
      </p:sp>
      <p:sp>
        <p:nvSpPr>
          <p:cNvPr id="40" name="TextBox 39"/>
          <p:cNvSpPr txBox="1"/>
          <p:nvPr/>
        </p:nvSpPr>
        <p:spPr>
          <a:xfrm>
            <a:off x="5606924" y="1772595"/>
            <a:ext cx="117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TF5</a:t>
            </a:r>
            <a:endParaRPr lang="it-IT" dirty="0"/>
          </a:p>
        </p:txBody>
      </p:sp>
      <p:sp>
        <p:nvSpPr>
          <p:cNvPr id="41" name="TextBox 40"/>
          <p:cNvSpPr txBox="1"/>
          <p:nvPr/>
        </p:nvSpPr>
        <p:spPr>
          <a:xfrm>
            <a:off x="5667474" y="793785"/>
            <a:ext cx="105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PF5</a:t>
            </a:r>
            <a:endParaRPr lang="it-IT" dirty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3861407" y="1960618"/>
            <a:ext cx="376999" cy="4716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1"/>
          </p:cNvCxnSpPr>
          <p:nvPr/>
        </p:nvCxnSpPr>
        <p:spPr>
          <a:xfrm flipH="1" flipV="1">
            <a:off x="3586678" y="2901842"/>
            <a:ext cx="447866" cy="118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67157" y="4342154"/>
            <a:ext cx="156999" cy="72981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224138" y="4190991"/>
            <a:ext cx="304672" cy="61739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786961" y="3864280"/>
            <a:ext cx="385352" cy="369332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575549" y="3413468"/>
            <a:ext cx="467698" cy="13496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 rot="5400000">
            <a:off x="2898970" y="2936577"/>
            <a:ext cx="1162050" cy="3786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43"/>
          <p:cNvSpPr/>
          <p:nvPr/>
        </p:nvSpPr>
        <p:spPr>
          <a:xfrm rot="7750948">
            <a:off x="3201115" y="1895853"/>
            <a:ext cx="1162050" cy="3786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/>
          <p:cNvSpPr/>
          <p:nvPr/>
        </p:nvSpPr>
        <p:spPr>
          <a:xfrm rot="20333609">
            <a:off x="4055487" y="1127782"/>
            <a:ext cx="871538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Block Arc 41"/>
          <p:cNvSpPr/>
          <p:nvPr/>
        </p:nvSpPr>
        <p:spPr>
          <a:xfrm rot="16200000">
            <a:off x="2936477" y="1897134"/>
            <a:ext cx="3824030" cy="2724544"/>
          </a:xfrm>
          <a:prstGeom prst="blockArc">
            <a:avLst>
              <a:gd name="adj1" fmla="val 10636607"/>
              <a:gd name="adj2" fmla="val 93658"/>
              <a:gd name="adj3" fmla="val 2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56188" y="87305"/>
            <a:ext cx="7904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NNER </a:t>
            </a:r>
            <a:r>
              <a:rPr lang="en-US" b="1" dirty="0" smtClean="0"/>
              <a:t>H.R. COOLING TEST MEASUREMENT POINTS 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74</a:t>
            </a:fld>
            <a:endParaRPr lang="it-IT"/>
          </a:p>
        </p:txBody>
      </p:sp>
      <p:sp>
        <p:nvSpPr>
          <p:cNvPr id="60" name="Cross 23"/>
          <p:cNvSpPr/>
          <p:nvPr/>
        </p:nvSpPr>
        <p:spPr>
          <a:xfrm>
            <a:off x="4926908" y="4617206"/>
            <a:ext cx="1041100" cy="1100557"/>
          </a:xfrm>
          <a:prstGeom prst="plus">
            <a:avLst>
              <a:gd name="adj" fmla="val 42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417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170080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FIRST COOLING TEST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 smtClean="0"/>
              <a:t>PRELIMINARY RESULTS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/>
              <a:t>TO BE REPEATED AND CONTROLLED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1749072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387" y="116989"/>
            <a:ext cx="27670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0 W</a:t>
            </a:r>
          </a:p>
          <a:p>
            <a:r>
              <a:rPr lang="it-IT" sz="1600" dirty="0" smtClean="0"/>
              <a:t>Set evap T-30°C</a:t>
            </a:r>
          </a:p>
          <a:p>
            <a:endParaRPr lang="it-IT" sz="1600" dirty="0" smtClean="0"/>
          </a:p>
          <a:p>
            <a:r>
              <a:rPr lang="it-IT" sz="1600" dirty="0" smtClean="0"/>
              <a:t>CO2 mass flowrate</a:t>
            </a:r>
          </a:p>
          <a:p>
            <a:r>
              <a:rPr lang="it-IT" sz="1600" dirty="0" smtClean="0"/>
              <a:t>830rpm</a:t>
            </a:r>
          </a:p>
          <a:p>
            <a:endParaRPr lang="it-IT" sz="1600" dirty="0" smtClean="0"/>
          </a:p>
          <a:p>
            <a:r>
              <a:rPr lang="it-IT" sz="1600" dirty="0" smtClean="0"/>
              <a:t>pump bypass almost completely open</a:t>
            </a:r>
          </a:p>
          <a:p>
            <a:endParaRPr lang="it-IT" sz="1600" dirty="0"/>
          </a:p>
          <a:p>
            <a:r>
              <a:rPr lang="it-IT" sz="1600" dirty="0" smtClean="0"/>
              <a:t>2 g/s</a:t>
            </a:r>
          </a:p>
          <a:p>
            <a:endParaRPr lang="it-IT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47" y="2941835"/>
            <a:ext cx="3239371" cy="2625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76" y="116988"/>
            <a:ext cx="3474758" cy="6271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28" y="3023425"/>
            <a:ext cx="2060951" cy="2543697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>
          <a:xfrm>
            <a:off x="309358" y="5839379"/>
            <a:ext cx="527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CO2 MASS FLOW-RATE</a:t>
            </a:r>
          </a:p>
          <a:p>
            <a:r>
              <a:rPr lang="it-IT" b="1" dirty="0" smtClean="0"/>
              <a:t>IN THE HALF RING COOLING PIPE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653030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2520280" cy="311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8524"/>
            <a:ext cx="4345093" cy="654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4530648"/>
            <a:ext cx="2559896" cy="2074619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323528" y="5067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POWER ON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FROM  0 TO 200W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1412776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Mass flow rate </a:t>
            </a:r>
            <a:r>
              <a:rPr lang="it-IT" sz="1400" dirty="0" err="1" smtClean="0"/>
              <a:t>drecrease</a:t>
            </a:r>
            <a:r>
              <a:rPr lang="it-IT" sz="1400" dirty="0" smtClean="0"/>
              <a:t> to 1,92 g/s</a:t>
            </a:r>
          </a:p>
          <a:p>
            <a:r>
              <a:rPr lang="it-IT" sz="1400" dirty="0" smtClean="0"/>
              <a:t>(due to </a:t>
            </a:r>
            <a:r>
              <a:rPr lang="it-IT" sz="1400" dirty="0" err="1" smtClean="0"/>
              <a:t>increase</a:t>
            </a:r>
            <a:r>
              <a:rPr lang="it-IT" sz="1400" dirty="0" smtClean="0"/>
              <a:t> in pressure </a:t>
            </a:r>
            <a:r>
              <a:rPr lang="it-IT" sz="1400" dirty="0" err="1" smtClean="0"/>
              <a:t>dop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587727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Evaporation</a:t>
            </a:r>
            <a:r>
              <a:rPr lang="it-IT" sz="1400" dirty="0" smtClean="0"/>
              <a:t> pressure </a:t>
            </a:r>
            <a:r>
              <a:rPr lang="it-IT" sz="1400" dirty="0" err="1" smtClean="0"/>
              <a:t>moves</a:t>
            </a:r>
            <a:r>
              <a:rPr lang="it-IT" sz="1400" dirty="0"/>
              <a:t> </a:t>
            </a:r>
            <a:r>
              <a:rPr lang="it-IT" sz="1400" dirty="0" smtClean="0"/>
              <a:t>3 </a:t>
            </a:r>
            <a:r>
              <a:rPr lang="it-IT" sz="1400" dirty="0" err="1" smtClean="0"/>
              <a:t>bars</a:t>
            </a:r>
            <a:endParaRPr lang="it-IT" sz="1400" dirty="0"/>
          </a:p>
          <a:p>
            <a:r>
              <a:rPr lang="it-IT" sz="1400" dirty="0" smtClean="0"/>
              <a:t>Due to Traci  </a:t>
            </a:r>
            <a:r>
              <a:rPr lang="it-IT" sz="1400" dirty="0" err="1" smtClean="0"/>
              <a:t>chilling</a:t>
            </a:r>
            <a:r>
              <a:rPr lang="it-IT" sz="1400" dirty="0" smtClean="0"/>
              <a:t> and </a:t>
            </a:r>
            <a:r>
              <a:rPr lang="it-IT" sz="1400" dirty="0" err="1" smtClean="0"/>
              <a:t>pump</a:t>
            </a:r>
            <a:r>
              <a:rPr lang="it-IT" sz="1400" dirty="0" smtClean="0"/>
              <a:t> </a:t>
            </a:r>
            <a:r>
              <a:rPr lang="it-IT" sz="1400" dirty="0" err="1" smtClean="0"/>
              <a:t>limits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96136" y="278092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Heaters</a:t>
            </a:r>
            <a:r>
              <a:rPr lang="it-IT" sz="1400" dirty="0" smtClean="0"/>
              <a:t> </a:t>
            </a:r>
            <a:r>
              <a:rPr lang="it-IT" sz="1400" dirty="0" err="1" smtClean="0"/>
              <a:t>temperatures</a:t>
            </a:r>
            <a:r>
              <a:rPr lang="it-IT" sz="1400" dirty="0" smtClean="0"/>
              <a:t> and pipe temperature </a:t>
            </a:r>
            <a:r>
              <a:rPr lang="it-IT" sz="1400" dirty="0" err="1" smtClean="0"/>
              <a:t>increase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801635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78</a:t>
            </a:fld>
            <a:endParaRPr lang="it-IT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999313"/>
            <a:ext cx="5091143" cy="49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43608" y="255927"/>
            <a:ext cx="5270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CO2 FLOW = 2 g/s</a:t>
            </a:r>
            <a:endParaRPr lang="it-IT" b="1" dirty="0"/>
          </a:p>
        </p:txBody>
      </p:sp>
      <p:sp>
        <p:nvSpPr>
          <p:cNvPr id="10" name="Rectangle 8"/>
          <p:cNvSpPr/>
          <p:nvPr/>
        </p:nvSpPr>
        <p:spPr>
          <a:xfrm>
            <a:off x="971600" y="62998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Power</a:t>
            </a:r>
            <a:r>
              <a:rPr lang="it-IT" b="1" dirty="0" smtClean="0"/>
              <a:t> from </a:t>
            </a:r>
            <a:r>
              <a:rPr lang="it-IT" b="1" dirty="0" err="1" smtClean="0"/>
              <a:t>heaters</a:t>
            </a:r>
            <a:r>
              <a:rPr lang="it-IT" b="1" dirty="0" smtClean="0"/>
              <a:t> 0 W (</a:t>
            </a:r>
            <a:r>
              <a:rPr lang="it-IT" b="1" dirty="0" err="1" smtClean="0"/>
              <a:t>not</a:t>
            </a:r>
            <a:r>
              <a:rPr lang="it-IT" b="1" dirty="0" smtClean="0"/>
              <a:t> easy to </a:t>
            </a:r>
            <a:r>
              <a:rPr lang="it-IT" b="1" dirty="0" err="1" smtClean="0"/>
              <a:t>know</a:t>
            </a:r>
            <a:r>
              <a:rPr lang="it-IT" b="1" dirty="0" smtClean="0"/>
              <a:t> ambient </a:t>
            </a:r>
            <a:r>
              <a:rPr lang="it-IT" b="1" dirty="0" err="1" smtClean="0"/>
              <a:t>heat</a:t>
            </a:r>
            <a:r>
              <a:rPr lang="it-IT" b="1" dirty="0" smtClean="0"/>
              <a:t> </a:t>
            </a:r>
            <a:r>
              <a:rPr lang="it-IT" b="1" dirty="0" err="1" smtClean="0"/>
              <a:t>power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11" name="Rectangle 8"/>
          <p:cNvSpPr/>
          <p:nvPr/>
        </p:nvSpPr>
        <p:spPr>
          <a:xfrm>
            <a:off x="1706227" y="5949280"/>
            <a:ext cx="164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Pressure </a:t>
            </a:r>
            <a:r>
              <a:rPr lang="it-IT" b="1" dirty="0" err="1" smtClean="0"/>
              <a:t>drop</a:t>
            </a:r>
            <a:endParaRPr lang="it-IT" b="1" dirty="0"/>
          </a:p>
        </p:txBody>
      </p:sp>
      <p:sp>
        <p:nvSpPr>
          <p:cNvPr id="12" name="Rectangle 8"/>
          <p:cNvSpPr/>
          <p:nvPr/>
        </p:nvSpPr>
        <p:spPr>
          <a:xfrm>
            <a:off x="5300646" y="5949280"/>
            <a:ext cx="2439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Temperature </a:t>
            </a:r>
            <a:r>
              <a:rPr lang="it-IT" b="1" dirty="0" err="1" smtClean="0"/>
              <a:t>drop</a:t>
            </a:r>
            <a:endParaRPr lang="it-IT" b="1" dirty="0"/>
          </a:p>
        </p:txBody>
      </p:sp>
      <p:sp>
        <p:nvSpPr>
          <p:cNvPr id="13" name="Rectangle 8"/>
          <p:cNvSpPr/>
          <p:nvPr/>
        </p:nvSpPr>
        <p:spPr>
          <a:xfrm>
            <a:off x="222789" y="5913755"/>
            <a:ext cx="1641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SYSTEMATIC ERROR CORRECTED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1419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79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1115616" y="245169"/>
            <a:ext cx="5270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CO2 FLOW = 3 g/s</a:t>
            </a:r>
            <a:endParaRPr lang="it-IT" b="1" dirty="0"/>
          </a:p>
        </p:txBody>
      </p:sp>
      <p:sp>
        <p:nvSpPr>
          <p:cNvPr id="10" name="Rectangle 8"/>
          <p:cNvSpPr/>
          <p:nvPr/>
        </p:nvSpPr>
        <p:spPr>
          <a:xfrm>
            <a:off x="971600" y="62998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Power</a:t>
            </a:r>
            <a:r>
              <a:rPr lang="it-IT" b="1" dirty="0" smtClean="0"/>
              <a:t> from </a:t>
            </a:r>
            <a:r>
              <a:rPr lang="it-IT" b="1" dirty="0" err="1" smtClean="0"/>
              <a:t>heaters</a:t>
            </a:r>
            <a:r>
              <a:rPr lang="it-IT" b="1" dirty="0" smtClean="0"/>
              <a:t> 0 W (</a:t>
            </a:r>
            <a:r>
              <a:rPr lang="it-IT" b="1" dirty="0" err="1" smtClean="0"/>
              <a:t>not</a:t>
            </a:r>
            <a:r>
              <a:rPr lang="it-IT" b="1" dirty="0" smtClean="0"/>
              <a:t> easy to </a:t>
            </a:r>
            <a:r>
              <a:rPr lang="it-IT" b="1" dirty="0" err="1" smtClean="0"/>
              <a:t>know</a:t>
            </a:r>
            <a:r>
              <a:rPr lang="it-IT" b="1" dirty="0" smtClean="0"/>
              <a:t> ambient </a:t>
            </a:r>
            <a:r>
              <a:rPr lang="it-IT" b="1" dirty="0" err="1" smtClean="0"/>
              <a:t>heat</a:t>
            </a:r>
            <a:r>
              <a:rPr lang="it-IT" b="1" dirty="0" smtClean="0"/>
              <a:t> </a:t>
            </a:r>
            <a:r>
              <a:rPr lang="it-IT" b="1" dirty="0" err="1" smtClean="0"/>
              <a:t>power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11" name="Rectangle 8"/>
          <p:cNvSpPr/>
          <p:nvPr/>
        </p:nvSpPr>
        <p:spPr>
          <a:xfrm>
            <a:off x="1706227" y="5949280"/>
            <a:ext cx="164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Pressure </a:t>
            </a:r>
            <a:r>
              <a:rPr lang="it-IT" b="1" dirty="0" err="1" smtClean="0"/>
              <a:t>drop</a:t>
            </a:r>
            <a:endParaRPr lang="it-IT" b="1" dirty="0"/>
          </a:p>
        </p:txBody>
      </p:sp>
      <p:sp>
        <p:nvSpPr>
          <p:cNvPr id="12" name="Rectangle 8"/>
          <p:cNvSpPr/>
          <p:nvPr/>
        </p:nvSpPr>
        <p:spPr>
          <a:xfrm>
            <a:off x="5300646" y="5949280"/>
            <a:ext cx="2439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Temperature </a:t>
            </a:r>
            <a:r>
              <a:rPr lang="it-IT" b="1" dirty="0" err="1" smtClean="0"/>
              <a:t>drop</a:t>
            </a:r>
            <a:endParaRPr lang="it-IT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052736"/>
            <a:ext cx="5870143" cy="495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8"/>
          <p:cNvSpPr/>
          <p:nvPr/>
        </p:nvSpPr>
        <p:spPr>
          <a:xfrm>
            <a:off x="222789" y="5913755"/>
            <a:ext cx="1641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SYSTEMATIC ERROR CORRECTED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019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99949" y="250532"/>
            <a:ext cx="768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LOADS AND BOUNDARY CONDITIONS: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 smtClean="0"/>
              <a:t>PIPE INNER WALL TEMPERATURE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 smtClean="0"/>
              <a:t>FE INTERNAL HEAT GENERATION (ONLY FOR THE FE ON TOP)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t-IT" dirty="0" smtClean="0"/>
              <a:t>BUS HEAT GENERATION (TURNED ON /OFF)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6" y="2022044"/>
            <a:ext cx="8194167" cy="31589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46" y="2022044"/>
            <a:ext cx="3711209" cy="10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83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203848" y="6432905"/>
            <a:ext cx="2895600" cy="365125"/>
          </a:xfrm>
        </p:spPr>
        <p:txBody>
          <a:bodyPr/>
          <a:lstStyle/>
          <a:p>
            <a:r>
              <a:rPr lang="it-IT" smtClean="0"/>
              <a:t>SIMONE COELLI - INFN MILANO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B86-5CC3-4277-ACD6-892BED0FB807}" type="slidenum">
              <a:rPr lang="it-IT" smtClean="0"/>
              <a:t>80</a:t>
            </a:fld>
            <a:endParaRPr lang="it-IT"/>
          </a:p>
        </p:txBody>
      </p:sp>
      <p:sp>
        <p:nvSpPr>
          <p:cNvPr id="7" name="Rectangle 8"/>
          <p:cNvSpPr/>
          <p:nvPr/>
        </p:nvSpPr>
        <p:spPr>
          <a:xfrm>
            <a:off x="179512" y="75982"/>
            <a:ext cx="5270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CO2 FLOW = 1,92 g/s</a:t>
            </a:r>
            <a:endParaRPr lang="it-IT" b="1" dirty="0"/>
          </a:p>
        </p:txBody>
      </p:sp>
      <p:sp>
        <p:nvSpPr>
          <p:cNvPr id="8" name="Rectangle 8"/>
          <p:cNvSpPr/>
          <p:nvPr/>
        </p:nvSpPr>
        <p:spPr>
          <a:xfrm>
            <a:off x="197166" y="77943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Power</a:t>
            </a:r>
            <a:r>
              <a:rPr lang="it-IT" b="1" dirty="0" smtClean="0">
                <a:solidFill>
                  <a:srgbClr val="FF0000"/>
                </a:solidFill>
              </a:rPr>
              <a:t> from </a:t>
            </a:r>
            <a:r>
              <a:rPr lang="it-IT" b="1" dirty="0" err="1" smtClean="0">
                <a:solidFill>
                  <a:srgbClr val="FF0000"/>
                </a:solidFill>
              </a:rPr>
              <a:t>heaters</a:t>
            </a:r>
            <a:r>
              <a:rPr lang="it-IT" b="1" dirty="0" smtClean="0">
                <a:solidFill>
                  <a:srgbClr val="FF0000"/>
                </a:solidFill>
              </a:rPr>
              <a:t> 200 W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5817500"/>
            <a:ext cx="1641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Pressure </a:t>
            </a:r>
            <a:r>
              <a:rPr lang="it-IT" b="1" dirty="0" err="1" smtClean="0"/>
              <a:t>drop</a:t>
            </a:r>
            <a:endParaRPr lang="it-IT" b="1" dirty="0" smtClean="0"/>
          </a:p>
          <a:p>
            <a:r>
              <a:rPr lang="it-IT" b="1" dirty="0" smtClean="0"/>
              <a:t>242 </a:t>
            </a:r>
            <a:r>
              <a:rPr lang="it-IT" b="1" dirty="0" err="1" smtClean="0"/>
              <a:t>mbar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10" name="Rectangle 8"/>
          <p:cNvSpPr/>
          <p:nvPr/>
        </p:nvSpPr>
        <p:spPr>
          <a:xfrm>
            <a:off x="5940152" y="594928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Temperature </a:t>
            </a:r>
            <a:r>
              <a:rPr lang="it-IT" b="1" dirty="0" err="1" smtClean="0"/>
              <a:t>drop</a:t>
            </a:r>
            <a:endParaRPr lang="it-IT" b="1" dirty="0" smtClean="0"/>
          </a:p>
          <a:p>
            <a:r>
              <a:rPr lang="it-IT" b="1" dirty="0" smtClean="0"/>
              <a:t>0,44 °C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14" y="1382187"/>
            <a:ext cx="6337344" cy="47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78" y="75982"/>
            <a:ext cx="6379009" cy="119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/>
          <p:nvPr/>
        </p:nvSpPr>
        <p:spPr>
          <a:xfrm>
            <a:off x="222789" y="5913755"/>
            <a:ext cx="1641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SYSTEMATIC ERROR CORRECTED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543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148798"/>
            <a:ext cx="6150264" cy="6281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3367542"/>
            <a:ext cx="2808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OUTSIDE PIPE T</a:t>
            </a:r>
          </a:p>
          <a:p>
            <a:r>
              <a:rPr lang="it-IT" sz="1400" dirty="0" smtClean="0"/>
              <a:t>7 «T» </a:t>
            </a:r>
            <a:r>
              <a:rPr lang="it-IT" sz="1400" dirty="0" err="1" smtClean="0"/>
              <a:t>Thermocouples</a:t>
            </a:r>
            <a:endParaRPr lang="it-IT" sz="1400" dirty="0" smtClean="0"/>
          </a:p>
          <a:p>
            <a:r>
              <a:rPr lang="it-IT" sz="1400" dirty="0" err="1" smtClean="0"/>
              <a:t>Pressed</a:t>
            </a:r>
            <a:r>
              <a:rPr lang="it-IT" sz="1400" dirty="0" smtClean="0"/>
              <a:t> </a:t>
            </a:r>
            <a:r>
              <a:rPr lang="it-IT" sz="1400" dirty="0" err="1" smtClean="0"/>
              <a:t>against</a:t>
            </a:r>
            <a:r>
              <a:rPr lang="it-IT" sz="1400" dirty="0" smtClean="0"/>
              <a:t> pipe with </a:t>
            </a:r>
            <a:r>
              <a:rPr lang="it-IT" sz="1400" dirty="0" err="1" smtClean="0"/>
              <a:t>thermal</a:t>
            </a:r>
            <a:r>
              <a:rPr lang="it-IT" sz="1400" dirty="0" smtClean="0"/>
              <a:t> </a:t>
            </a:r>
            <a:r>
              <a:rPr lang="it-IT" sz="1400" dirty="0" err="1" smtClean="0"/>
              <a:t>grease</a:t>
            </a:r>
            <a:r>
              <a:rPr lang="it-IT" sz="1400" dirty="0" smtClean="0"/>
              <a:t> </a:t>
            </a:r>
            <a:r>
              <a:rPr lang="it-IT" sz="1400" dirty="0" err="1" smtClean="0"/>
              <a:t>contact</a:t>
            </a:r>
            <a:endParaRPr lang="it-IT" sz="1400" dirty="0" smtClean="0"/>
          </a:p>
          <a:p>
            <a:r>
              <a:rPr lang="it-IT" sz="1400" dirty="0" smtClean="0"/>
              <a:t>(</a:t>
            </a:r>
            <a:r>
              <a:rPr lang="it-IT" sz="1400" dirty="0" err="1" smtClean="0"/>
              <a:t>Measured</a:t>
            </a:r>
            <a:r>
              <a:rPr lang="it-IT" sz="1400" dirty="0" smtClean="0"/>
              <a:t> </a:t>
            </a:r>
            <a:r>
              <a:rPr lang="it-IT" sz="1400" dirty="0" err="1" smtClean="0"/>
              <a:t>error</a:t>
            </a:r>
            <a:r>
              <a:rPr lang="it-IT" sz="1400" dirty="0" smtClean="0"/>
              <a:t> &lt; +/-   1,5 °C)</a:t>
            </a:r>
          </a:p>
          <a:p>
            <a:endParaRPr lang="it-IT" sz="1400" dirty="0" smtClean="0"/>
          </a:p>
        </p:txBody>
      </p:sp>
      <p:sp>
        <p:nvSpPr>
          <p:cNvPr id="9" name="Down Arrow 8"/>
          <p:cNvSpPr/>
          <p:nvPr/>
        </p:nvSpPr>
        <p:spPr>
          <a:xfrm rot="10800000">
            <a:off x="3275856" y="986106"/>
            <a:ext cx="166777" cy="2303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Down Arrow 9"/>
          <p:cNvSpPr/>
          <p:nvPr/>
        </p:nvSpPr>
        <p:spPr>
          <a:xfrm rot="10800000" flipH="1">
            <a:off x="5506580" y="2012983"/>
            <a:ext cx="253186" cy="1461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5046158" y="3582986"/>
            <a:ext cx="10817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CO2 FLUID T</a:t>
            </a:r>
          </a:p>
          <a:p>
            <a:r>
              <a:rPr lang="it-IT" sz="1400" dirty="0" smtClean="0"/>
              <a:t>INLET</a:t>
            </a:r>
          </a:p>
          <a:p>
            <a:r>
              <a:rPr lang="it-IT" sz="1400" dirty="0" smtClean="0"/>
              <a:t>OUTLET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89667" y="5229200"/>
            <a:ext cx="49391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it-IT" b="1" dirty="0" err="1" smtClean="0">
                <a:solidFill>
                  <a:srgbClr val="FF0000"/>
                </a:solidFill>
              </a:rPr>
              <a:t>Observed</a:t>
            </a:r>
            <a:r>
              <a:rPr lang="it-IT" b="1" dirty="0" smtClean="0">
                <a:solidFill>
                  <a:srgbClr val="FF0000"/>
                </a:solidFill>
              </a:rPr>
              <a:t> Delta T </a:t>
            </a:r>
            <a:r>
              <a:rPr lang="it-IT" b="1" dirty="0" err="1" smtClean="0">
                <a:solidFill>
                  <a:srgbClr val="FF0000"/>
                </a:solidFill>
              </a:rPr>
              <a:t>fluid</a:t>
            </a:r>
            <a:r>
              <a:rPr lang="it-IT" b="1" dirty="0" smtClean="0">
                <a:solidFill>
                  <a:srgbClr val="FF0000"/>
                </a:solidFill>
              </a:rPr>
              <a:t> –pipe ~ 8-10 °C</a:t>
            </a:r>
          </a:p>
          <a:p>
            <a:pPr marL="342900" indent="-342900">
              <a:buFont typeface="Symbol"/>
              <a:buChar char="Þ"/>
            </a:pP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1400" dirty="0" err="1" smtClean="0">
                <a:solidFill>
                  <a:srgbClr val="FF0000"/>
                </a:solidFill>
              </a:rPr>
              <a:t>Bigger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than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expected</a:t>
            </a:r>
            <a:endParaRPr lang="it-IT" sz="1400" dirty="0" smtClean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To be </a:t>
            </a:r>
            <a:r>
              <a:rPr lang="it-IT" sz="1400" dirty="0" err="1" smtClean="0">
                <a:solidFill>
                  <a:srgbClr val="FF0000"/>
                </a:solidFill>
              </a:rPr>
              <a:t>better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investigated</a:t>
            </a:r>
            <a:endParaRPr lang="it-IT" sz="1400" dirty="0" smtClean="0">
              <a:solidFill>
                <a:srgbClr val="FF0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1561252" y="908720"/>
            <a:ext cx="0" cy="1075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043608" y="1254571"/>
            <a:ext cx="511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/>
              <a:t> </a:t>
            </a:r>
            <a:r>
              <a:rPr lang="it-IT" sz="1400" b="1" dirty="0" smtClean="0"/>
              <a:t>8 °C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194280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42" y="0"/>
            <a:ext cx="3679451" cy="664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99" y="4555517"/>
            <a:ext cx="2409488" cy="195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975" y="226845"/>
            <a:ext cx="3479985" cy="6281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036" y="3660976"/>
            <a:ext cx="1951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Hottest spot</a:t>
            </a:r>
          </a:p>
          <a:p>
            <a:r>
              <a:rPr lang="it-IT" dirty="0" smtClean="0"/>
              <a:t>T15 ON HEATER H9</a:t>
            </a:r>
            <a:endParaRPr lang="it-IT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1551694" y="452768"/>
            <a:ext cx="252964" cy="3854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5333037" y="3473560"/>
            <a:ext cx="103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 PIPE T</a:t>
            </a:r>
          </a:p>
        </p:txBody>
      </p:sp>
      <p:sp>
        <p:nvSpPr>
          <p:cNvPr id="9" name="Down Arrow 8"/>
          <p:cNvSpPr/>
          <p:nvPr/>
        </p:nvSpPr>
        <p:spPr>
          <a:xfrm rot="10800000">
            <a:off x="5982815" y="981233"/>
            <a:ext cx="166777" cy="2303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Down Arrow 9"/>
          <p:cNvSpPr/>
          <p:nvPr/>
        </p:nvSpPr>
        <p:spPr>
          <a:xfrm rot="10800000" flipH="1">
            <a:off x="6794311" y="1823443"/>
            <a:ext cx="253186" cy="1461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6584802" y="3473560"/>
            <a:ext cx="89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FLUID 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5975" y="5220914"/>
            <a:ext cx="2628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NOTE THAT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=&gt; Delta t fluid –pipe ~ 8-10 °C</a:t>
            </a:r>
          </a:p>
        </p:txBody>
      </p:sp>
    </p:spTree>
    <p:extLst>
      <p:ext uri="{BB962C8B-B14F-4D97-AF65-F5344CB8AC3E}">
        <p14:creationId xmlns:p14="http://schemas.microsoft.com/office/powerpoint/2010/main" val="253101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87179" y="333955"/>
            <a:ext cx="768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2D FE ANALYSIS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07228" y="6279053"/>
            <a:ext cx="187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PIPE INNER DIAMETER (AND RELATED THICKNESS)</a:t>
            </a:r>
            <a:endParaRPr lang="it-IT" sz="1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26" y="3471559"/>
            <a:ext cx="6715125" cy="280749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 rot="16200000">
            <a:off x="-85225" y="4681078"/>
            <a:ext cx="202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SENSOR MAX TEMPERATURE</a:t>
            </a:r>
            <a:endParaRPr lang="it-IT" sz="1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54" y="876463"/>
            <a:ext cx="4754644" cy="128123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08" y="2031522"/>
            <a:ext cx="3041379" cy="253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 flipH="1" flipV="1">
            <a:off x="1763688" y="3557717"/>
            <a:ext cx="5328593" cy="66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 flipV="1">
            <a:off x="4179403" y="4307246"/>
            <a:ext cx="2272665" cy="41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7668344" y="4591877"/>
            <a:ext cx="133207" cy="1225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236296" y="632521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OD 2.50 mm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31310" y="6221121"/>
            <a:ext cx="24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OD 2.50 mm</a:t>
            </a:r>
          </a:p>
          <a:p>
            <a:r>
              <a:rPr lang="it-IT" sz="1600" dirty="0" smtClean="0"/>
              <a:t>THICKER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133121" y="3464625"/>
            <a:ext cx="164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ACTUAL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OD </a:t>
            </a:r>
            <a:r>
              <a:rPr lang="it-IT" b="1" dirty="0" smtClean="0">
                <a:solidFill>
                  <a:srgbClr val="FF0000"/>
                </a:solidFill>
              </a:rPr>
              <a:t>2.275  </a:t>
            </a:r>
            <a:r>
              <a:rPr lang="it-IT" b="1" dirty="0" smtClean="0">
                <a:solidFill>
                  <a:srgbClr val="FF0000"/>
                </a:solidFill>
              </a:rPr>
              <a:t>mm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3779912" y="4307246"/>
            <a:ext cx="0" cy="1642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169570" y="5324854"/>
            <a:ext cx="203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DECREASE 0.4 °C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08061" y="5655528"/>
            <a:ext cx="488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TFoM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(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thermalpower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use?)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709248" y="2635206"/>
            <a:ext cx="3917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smtClean="0">
                <a:solidFill>
                  <a:srgbClr val="C00000"/>
                </a:solidFill>
              </a:rPr>
              <a:t>With POWER </a:t>
            </a:r>
            <a:r>
              <a:rPr lang="it-IT" b="1" u="sng" dirty="0">
                <a:solidFill>
                  <a:srgbClr val="C00000"/>
                </a:solidFill>
              </a:rPr>
              <a:t>APPLIED TO THE FLEXBUS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659512" y="4116174"/>
            <a:ext cx="237582" cy="2496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51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3616</Words>
  <Application>Microsoft Office PowerPoint</Application>
  <PresentationFormat>Presentazione su schermo (4:3)</PresentationFormat>
  <Paragraphs>886</Paragraphs>
  <Slides>82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82</vt:i4>
      </vt:variant>
    </vt:vector>
  </HeadingPairs>
  <TitlesOfParts>
    <vt:vector size="91" baseType="lpstr">
      <vt:lpstr>Arial</vt:lpstr>
      <vt:lpstr>Calibri</vt:lpstr>
      <vt:lpstr>Mangal</vt:lpstr>
      <vt:lpstr>Symbol</vt:lpstr>
      <vt:lpstr>Tahoma</vt:lpstr>
      <vt:lpstr>Times New Roman</vt:lpstr>
      <vt:lpstr>Wingdings</vt:lpstr>
      <vt:lpstr>Tema di Office</vt:lpstr>
      <vt:lpstr>Foglio di lavoro</vt:lpstr>
      <vt:lpstr>Presentazione standard di PowerPoint</vt:lpstr>
      <vt:lpstr>Presentazione standard di PowerPoint</vt:lpstr>
      <vt:lpstr>HALF-RING WITH INTEGRATED COOLING PIPE</vt:lpstr>
      <vt:lpstr>COOLING PIPE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ENDCAP COOLING DISTRIBUTION SYSTEM</vt:lpstr>
      <vt:lpstr>Presentazione standard di PowerPoint</vt:lpstr>
      <vt:lpstr>COOLING FLOW CALCULATION</vt:lpstr>
      <vt:lpstr>COOLING FLOW CALCULATION</vt:lpstr>
      <vt:lpstr>COOLING FLOW CALCULATION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INNER HALF RING DUMMY</vt:lpstr>
      <vt:lpstr>INNER HALF RING DUMMY</vt:lpstr>
      <vt:lpstr>INNER HALF RING DUMMY MOUNTED ON TRACI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coelli</dc:creator>
  <cp:lastModifiedBy>csim</cp:lastModifiedBy>
  <cp:revision>163</cp:revision>
  <dcterms:created xsi:type="dcterms:W3CDTF">2018-02-20T15:45:13Z</dcterms:created>
  <dcterms:modified xsi:type="dcterms:W3CDTF">2018-04-05T10:48:11Z</dcterms:modified>
</cp:coreProperties>
</file>