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5" r:id="rId1"/>
  </p:sldMasterIdLst>
  <p:notesMasterIdLst>
    <p:notesMasterId r:id="rId11"/>
  </p:notesMasterIdLst>
  <p:sldIdLst>
    <p:sldId id="256" r:id="rId2"/>
    <p:sldId id="289" r:id="rId3"/>
    <p:sldId id="299" r:id="rId4"/>
    <p:sldId id="290" r:id="rId5"/>
    <p:sldId id="291" r:id="rId6"/>
    <p:sldId id="292" r:id="rId7"/>
    <p:sldId id="293" r:id="rId8"/>
    <p:sldId id="298" r:id="rId9"/>
    <p:sldId id="29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4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236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994324-3FD6-4863-94D5-EDA990451EE2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A78242-264C-4ED5-9035-770A65C4CD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878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A78242-264C-4ED5-9035-770A65C4CDA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453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A78242-264C-4ED5-9035-770A65C4CDA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946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ferenc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206800"/>
            <a:ext cx="8208912" cy="16542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000" y="4412704"/>
            <a:ext cx="7344816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19/09/2017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QA &amp; QC for Pixel Endcap Macro-assembly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900000" y="1124744"/>
            <a:ext cx="7344000" cy="720000"/>
          </a:xfrm>
        </p:spPr>
        <p:txBody>
          <a:bodyPr/>
          <a:lstStyle>
            <a:lvl1pPr marL="0" indent="0" algn="ctr">
              <a:buNone/>
              <a:defRPr>
                <a:solidFill>
                  <a:srgbClr val="A2710A"/>
                </a:solidFill>
              </a:defRPr>
            </a:lvl1pPr>
          </a:lstStyle>
          <a:p>
            <a:pPr lvl="0"/>
            <a:r>
              <a:rPr lang="en-US" dirty="0" smtClean="0"/>
              <a:t>Conference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42618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19/09/2017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QA &amp; QC for Pixel Endcap Macro-assembly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1C50D-2960-4127-90EB-385DB60A0A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8576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19/09/2017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QA &amp; QC for Pixel Endcap Macro-assembly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1C50D-2960-4127-90EB-385DB60A0A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6860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19/09/2017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QA &amp; QC for Pixel Endcap Macro-assembly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1C50D-2960-4127-90EB-385DB60A0A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6052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19/09/2017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QA &amp; QC for Pixel Endcap Macro-assembly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1C50D-2960-4127-90EB-385DB60A0A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9958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79E6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19/09/2017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QA &amp; QC for Pixel Endcap Macro-assembly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681C50D-2960-4127-90EB-385DB60A0AF0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720857"/>
            <a:ext cx="8128000" cy="574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1843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04864"/>
            <a:ext cx="7772400" cy="1470025"/>
          </a:xfrm>
        </p:spPr>
        <p:txBody>
          <a:bodyPr/>
          <a:lstStyle>
            <a:lvl1pPr>
              <a:defRPr>
                <a:solidFill>
                  <a:srgbClr val="8F640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463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19/09/2017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QA &amp; QC for Pixel Endcap Macro-assembly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1C50D-2960-4127-90EB-385DB60A0A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2042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0000"/>
            <a:ext cx="8229600" cy="504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19/09/2017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QA &amp; QC for Pixel Endcap Macro-assembly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1C50D-2960-4127-90EB-385DB60A0A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486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19/09/2017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QA &amp; QC for Pixel Endcap Macro-assembly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1C50D-2960-4127-90EB-385DB60A0A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0326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80000"/>
            <a:ext cx="4038600" cy="504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0000"/>
            <a:ext cx="4038600" cy="504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19/09/2017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QA &amp; QC for Pixel Endcap Macro-assembly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1C50D-2960-4127-90EB-385DB60A0A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70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80000"/>
            <a:ext cx="4038600" cy="21329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0000"/>
            <a:ext cx="4038600" cy="21329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19/09/2017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QA &amp; QC for Pixel Endcap Macro-assembly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1C50D-2960-4127-90EB-385DB60A0AF0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3644899"/>
            <a:ext cx="4039200" cy="213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7600" y="3644899"/>
            <a:ext cx="4039200" cy="213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163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2000" y="1080000"/>
            <a:ext cx="8280000" cy="252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000" y="3717032"/>
            <a:ext cx="8280000" cy="252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19/09/2017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QA &amp; QC for Pixel Endcap Macro-assembly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1C50D-2960-4127-90EB-385DB60A0A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9035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19/09/2017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QA &amp; QC for Pixel Endcap Macro-assembly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1C50D-2960-4127-90EB-385DB60A0A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3355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19/09/2017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QA &amp; QC for Pixel Endcap Macro-assembly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1C50D-2960-4127-90EB-385DB60A0A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7483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microsoft.com/office/2007/relationships/hdphoto" Target="../media/hdphoto1.wdp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6000" y="6462000"/>
            <a:ext cx="9072000" cy="363600"/>
          </a:xfrm>
          <a:prstGeom prst="rect">
            <a:avLst/>
          </a:prstGeom>
          <a:solidFill>
            <a:srgbClr val="1F2C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3160799" y="36000"/>
            <a:ext cx="5947200" cy="720000"/>
          </a:xfrm>
          <a:prstGeom prst="rect">
            <a:avLst/>
          </a:prstGeom>
          <a:solidFill>
            <a:srgbClr val="1F2C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8F6403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3" y="36000"/>
            <a:ext cx="3126176" cy="720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60800" y="36000"/>
            <a:ext cx="59472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80728"/>
            <a:ext cx="8229600" cy="5145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8400" y="6462000"/>
            <a:ext cx="1141891" cy="363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C79E60"/>
                </a:solidFill>
              </a:defRPr>
            </a:lvl1pPr>
          </a:lstStyle>
          <a:p>
            <a:r>
              <a:rPr lang="en-US" smtClean="0"/>
              <a:t>19/09/2017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62178" y="6462000"/>
            <a:ext cx="41104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C79E60"/>
                </a:solidFill>
              </a:defRPr>
            </a:lvl1pPr>
          </a:lstStyle>
          <a:p>
            <a:r>
              <a:rPr lang="en-US" smtClean="0"/>
              <a:t>QA &amp; QC for Pixel Endcap Macro-assembly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5600" y="6462000"/>
            <a:ext cx="1141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C79E60"/>
                </a:solidFill>
              </a:defRPr>
            </a:lvl1pPr>
          </a:lstStyle>
          <a:p>
            <a:fld id="{3681C50D-2960-4127-90EB-385DB60A0AF0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7" cstate="print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backgroundRemoval t="9772" b="89577" l="4803" r="93482">
                        <a14:foregroundMark x1="31218" y1="56352" x2="31218" y2="56352"/>
                        <a14:foregroundMark x1="46484" y1="46906" x2="46484" y2="46906"/>
                        <a14:foregroundMark x1="55403" y1="47557" x2="55403" y2="47557"/>
                        <a14:foregroundMark x1="67925" y1="50163" x2="67925" y2="50163"/>
                        <a14:foregroundMark x1="82676" y1="48208" x2="82676" y2="48208"/>
                        <a14:foregroundMark x1="28816" y1="74919" x2="28816" y2="74919"/>
                        <a14:foregroundMark x1="35506" y1="74267" x2="35506" y2="74267"/>
                        <a14:foregroundMark x1="41509" y1="75570" x2="41509" y2="75570"/>
                        <a14:foregroundMark x1="47513" y1="74267" x2="47513" y2="74267"/>
                        <a14:foregroundMark x1="53859" y1="74593" x2="53859" y2="74593"/>
                        <a14:foregroundMark x1="59691" y1="73290" x2="59691" y2="73290"/>
                        <a14:foregroundMark x1="64837" y1="74919" x2="64837" y2="74919"/>
                        <a14:foregroundMark x1="72556" y1="74593" x2="72556" y2="74593"/>
                        <a14:foregroundMark x1="79760" y1="73941" x2="79760" y2="73941"/>
                        <a14:foregroundMark x1="86621" y1="73941" x2="86621" y2="7394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45" y="6436091"/>
            <a:ext cx="656510" cy="345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32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C79E60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GB" dirty="0" smtClean="0"/>
              <a:t>QA and QC during </a:t>
            </a:r>
            <a:br>
              <a:rPr lang="en-GB" dirty="0" smtClean="0"/>
            </a:br>
            <a:r>
              <a:rPr lang="en-GB" dirty="0" smtClean="0"/>
              <a:t>Pixel Endcap Macro-assembly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Tim</a:t>
            </a:r>
          </a:p>
          <a:p>
            <a:r>
              <a:rPr lang="en-GB" dirty="0" smtClean="0"/>
              <a:t>5</a:t>
            </a:r>
            <a:r>
              <a:rPr lang="en-GB" baseline="30000" dirty="0" smtClean="0"/>
              <a:t>th</a:t>
            </a:r>
            <a:r>
              <a:rPr lang="en-GB" dirty="0" smtClean="0"/>
              <a:t> April 2018</a:t>
            </a:r>
            <a:endParaRPr lang="en-GB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LNF Endcap Integration Meeting</a:t>
            </a:r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69130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QA and QC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7907" y="918000"/>
            <a:ext cx="8704728" cy="5382000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In general …</a:t>
            </a:r>
          </a:p>
          <a:p>
            <a:pPr lvl="1"/>
            <a:r>
              <a:rPr lang="en-GB" dirty="0" smtClean="0"/>
              <a:t>QA is the process of making sure that the system should meet the design goals</a:t>
            </a:r>
          </a:p>
          <a:p>
            <a:pPr lvl="1"/>
            <a:r>
              <a:rPr lang="en-GB" dirty="0" smtClean="0"/>
              <a:t>QC is the process of making sure that all the individual components of the system are up to specification</a:t>
            </a:r>
          </a:p>
          <a:p>
            <a:pPr marL="457200" lvl="1" indent="0">
              <a:buNone/>
            </a:pPr>
            <a:endParaRPr lang="en-GB" dirty="0" smtClean="0"/>
          </a:p>
          <a:p>
            <a:r>
              <a:rPr lang="en-GB" dirty="0" smtClean="0"/>
              <a:t>1 Endcap = </a:t>
            </a:r>
          </a:p>
          <a:p>
            <a:pPr marL="457200" lvl="1" indent="0">
              <a:buNone/>
            </a:pPr>
            <a:r>
              <a:rPr lang="en-GB" dirty="0" smtClean="0"/>
              <a:t>= 6 half cylinders</a:t>
            </a:r>
          </a:p>
          <a:p>
            <a:pPr marL="457200" lvl="1" indent="0">
              <a:buNone/>
            </a:pPr>
            <a:r>
              <a:rPr lang="en-GB" dirty="0" smtClean="0"/>
              <a:t>= </a:t>
            </a:r>
            <a:r>
              <a:rPr lang="en-GB" dirty="0" smtClean="0"/>
              <a:t>54 </a:t>
            </a:r>
            <a:r>
              <a:rPr lang="en-GB" dirty="0" smtClean="0"/>
              <a:t>half rings</a:t>
            </a:r>
          </a:p>
          <a:p>
            <a:pPr lvl="1">
              <a:buFont typeface="Arial" panose="020B0604020202020204" pitchFamily="34" charset="0"/>
              <a:buChar char="≈"/>
            </a:pPr>
            <a:r>
              <a:rPr lang="en-GB" dirty="0" smtClean="0"/>
              <a:t>180 SP chains</a:t>
            </a:r>
          </a:p>
          <a:p>
            <a:pPr lvl="1">
              <a:buFont typeface="Arial" panose="020B0604020202020204" pitchFamily="34" charset="0"/>
              <a:buChar char="≈"/>
            </a:pPr>
            <a:r>
              <a:rPr lang="en-GB" dirty="0" smtClean="0"/>
              <a:t>1,000 modules</a:t>
            </a:r>
          </a:p>
          <a:p>
            <a:pPr lvl="1">
              <a:buFont typeface="Arial" panose="020B0604020202020204" pitchFamily="34" charset="0"/>
              <a:buChar char="≈"/>
            </a:pPr>
            <a:r>
              <a:rPr lang="en-GB" dirty="0" smtClean="0"/>
              <a:t>3,000 </a:t>
            </a:r>
            <a:r>
              <a:rPr lang="en-GB" dirty="0" smtClean="0"/>
              <a:t>data-links</a:t>
            </a:r>
            <a:endParaRPr lang="en-GB" dirty="0" smtClean="0"/>
          </a:p>
          <a:p>
            <a:pPr lvl="1">
              <a:buFont typeface="Arial" panose="020B0604020202020204" pitchFamily="34" charset="0"/>
              <a:buChar char="≈"/>
            </a:pPr>
            <a:endParaRPr lang="en-GB" dirty="0" smtClean="0"/>
          </a:p>
          <a:p>
            <a:r>
              <a:rPr lang="en-GB" dirty="0"/>
              <a:t>Our accumulated knowledge tends to reflect our experience of QA/QC for large numbers of supposedly identical, relatively low-cost objects (</a:t>
            </a:r>
            <a:r>
              <a:rPr lang="en-GB" dirty="0" err="1"/>
              <a:t>eg</a:t>
            </a:r>
            <a:r>
              <a:rPr lang="en-GB" dirty="0"/>
              <a:t>. modules) 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>
                <a:solidFill>
                  <a:srgbClr val="A2710A"/>
                </a:solidFill>
              </a:rPr>
              <a:t>How do we deal with QA/QC for </a:t>
            </a:r>
            <a:r>
              <a:rPr lang="en-GB" dirty="0" smtClean="0">
                <a:solidFill>
                  <a:srgbClr val="A2710A"/>
                </a:solidFill>
              </a:rPr>
              <a:t>unique </a:t>
            </a:r>
            <a:r>
              <a:rPr lang="en-GB" dirty="0">
                <a:solidFill>
                  <a:srgbClr val="A2710A"/>
                </a:solidFill>
              </a:rPr>
              <a:t>priceless deliverables ?</a:t>
            </a:r>
          </a:p>
          <a:p>
            <a:endParaRPr lang="en-GB" dirty="0" smtClean="0"/>
          </a:p>
          <a:p>
            <a:endParaRPr lang="en-GB" dirty="0" smtClean="0"/>
          </a:p>
          <a:p>
            <a:pPr lvl="1"/>
            <a:endParaRPr lang="en-GB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19/09/2017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QA &amp; QC for Pixel Endcap Macro-assembly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1C50D-2960-4127-90EB-385DB60A0AF0}" type="slidenum">
              <a:rPr lang="en-GB" smtClean="0"/>
              <a:t>2</a:t>
            </a:fld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9421907" y="3953435"/>
            <a:ext cx="914400" cy="1272988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endParaRPr lang="en-GB" dirty="0" smtClean="0">
              <a:solidFill>
                <a:srgbClr val="A2710A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14047" y="3558988"/>
            <a:ext cx="3603812" cy="2554941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/>
          <a:p>
            <a:endParaRPr lang="en-GB" dirty="0" smtClean="0">
              <a:solidFill>
                <a:srgbClr val="A2710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344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Integration Model</a:t>
            </a:r>
            <a:endParaRPr lang="en-GB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918" y="989901"/>
            <a:ext cx="8799083" cy="3674895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19/09/2017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QA &amp; QC for Pixel Endcap Macro-assembly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1C50D-2960-4127-90EB-385DB60A0AF0}" type="slidenum">
              <a:rPr lang="en-GB" smtClean="0"/>
              <a:t>3</a:t>
            </a:fld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385894" y="4983061"/>
            <a:ext cx="8405768" cy="1182847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/>
          <a:p>
            <a:pPr algn="ctr"/>
            <a:r>
              <a:rPr lang="en-GB" sz="2400" dirty="0" smtClean="0"/>
              <a:t>I assume that all the services have been mounted onto the half-cylinder and checked before ring installation starts. </a:t>
            </a: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1833983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Half-ring Insertion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40043" y="840258"/>
            <a:ext cx="8765059" cy="5892235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Half-ring Reception Test</a:t>
            </a:r>
          </a:p>
          <a:p>
            <a:pPr lvl="1"/>
            <a:r>
              <a:rPr lang="en-GB" dirty="0" smtClean="0"/>
              <a:t>Confirm </a:t>
            </a:r>
            <a:r>
              <a:rPr lang="en-GB" dirty="0"/>
              <a:t>that no damage had been sustained in transit. </a:t>
            </a:r>
            <a:endParaRPr lang="en-GB" dirty="0" smtClean="0"/>
          </a:p>
          <a:p>
            <a:pPr lvl="2"/>
            <a:r>
              <a:rPr lang="en-GB" dirty="0"/>
              <a:t>V</a:t>
            </a:r>
            <a:r>
              <a:rPr lang="en-GB" dirty="0" smtClean="0"/>
              <a:t>isual </a:t>
            </a:r>
            <a:r>
              <a:rPr lang="en-GB" dirty="0"/>
              <a:t>inspection </a:t>
            </a:r>
            <a:endParaRPr lang="en-GB" dirty="0" smtClean="0"/>
          </a:p>
          <a:p>
            <a:pPr lvl="2"/>
            <a:r>
              <a:rPr lang="en-GB" dirty="0" smtClean="0"/>
              <a:t>Perform a sub-set </a:t>
            </a:r>
            <a:r>
              <a:rPr lang="en-GB" dirty="0"/>
              <a:t>of the characterization </a:t>
            </a:r>
            <a:r>
              <a:rPr lang="en-GB" dirty="0" smtClean="0"/>
              <a:t>tests on every module</a:t>
            </a:r>
          </a:p>
          <a:p>
            <a:pPr lvl="1"/>
            <a:r>
              <a:rPr lang="en-GB" dirty="0" smtClean="0"/>
              <a:t>Duplicate the test system used to evaluate module performance after module mounting</a:t>
            </a:r>
          </a:p>
          <a:p>
            <a:pPr marL="457200" lvl="1" indent="0">
              <a:buNone/>
            </a:pPr>
            <a:endParaRPr lang="en-GB" dirty="0" smtClean="0"/>
          </a:p>
          <a:p>
            <a:r>
              <a:rPr lang="en-GB" dirty="0" smtClean="0"/>
              <a:t>Half-ring Installation</a:t>
            </a:r>
          </a:p>
          <a:p>
            <a:pPr lvl="1"/>
            <a:r>
              <a:rPr lang="en-GB" dirty="0" smtClean="0"/>
              <a:t>Mount half-ring</a:t>
            </a:r>
          </a:p>
          <a:p>
            <a:pPr lvl="1"/>
            <a:r>
              <a:rPr lang="en-GB" dirty="0" smtClean="0"/>
              <a:t>Weld half-ring cooling </a:t>
            </a:r>
            <a:r>
              <a:rPr lang="en-GB" dirty="0"/>
              <a:t>tubes </a:t>
            </a:r>
            <a:r>
              <a:rPr lang="en-GB" dirty="0" smtClean="0"/>
              <a:t>to the on-cylinder pipework</a:t>
            </a:r>
          </a:p>
          <a:p>
            <a:pPr lvl="1"/>
            <a:r>
              <a:rPr lang="en-GB" dirty="0" smtClean="0"/>
              <a:t>Connect the </a:t>
            </a:r>
            <a:r>
              <a:rPr lang="en-GB" dirty="0"/>
              <a:t>interface boards on the rings </a:t>
            </a:r>
            <a:r>
              <a:rPr lang="en-GB" dirty="0" smtClean="0"/>
              <a:t>to </a:t>
            </a:r>
            <a:r>
              <a:rPr lang="en-GB" dirty="0"/>
              <a:t>the power </a:t>
            </a:r>
            <a:r>
              <a:rPr lang="en-GB" dirty="0" smtClean="0"/>
              <a:t>tapes</a:t>
            </a:r>
          </a:p>
          <a:p>
            <a:pPr lvl="1"/>
            <a:r>
              <a:rPr lang="en-GB" dirty="0" smtClean="0"/>
              <a:t>Connect the </a:t>
            </a:r>
            <a:r>
              <a:rPr lang="en-GB" dirty="0"/>
              <a:t>data links </a:t>
            </a:r>
            <a:r>
              <a:rPr lang="en-GB" dirty="0" smtClean="0"/>
              <a:t>to </a:t>
            </a:r>
            <a:r>
              <a:rPr lang="en-GB" dirty="0"/>
              <a:t>each </a:t>
            </a:r>
            <a:r>
              <a:rPr lang="en-GB" dirty="0" smtClean="0"/>
              <a:t>module</a:t>
            </a:r>
          </a:p>
          <a:p>
            <a:pPr marL="457200" lvl="1" indent="0">
              <a:buNone/>
            </a:pPr>
            <a:endParaRPr lang="en-GB" dirty="0"/>
          </a:p>
          <a:p>
            <a:r>
              <a:rPr lang="en-GB" dirty="0"/>
              <a:t>F</a:t>
            </a:r>
            <a:r>
              <a:rPr lang="en-GB" dirty="0" smtClean="0"/>
              <a:t>unctional test (in Serial Power tape groupings)</a:t>
            </a:r>
          </a:p>
          <a:p>
            <a:pPr lvl="1"/>
            <a:r>
              <a:rPr lang="en-GB" dirty="0" smtClean="0"/>
              <a:t>Are all connections OK ?</a:t>
            </a:r>
          </a:p>
          <a:p>
            <a:pPr lvl="2"/>
            <a:r>
              <a:rPr lang="en-GB" dirty="0" smtClean="0"/>
              <a:t>Low-power test modes</a:t>
            </a:r>
          </a:p>
          <a:p>
            <a:pPr lvl="1"/>
            <a:r>
              <a:rPr lang="en-GB" dirty="0" smtClean="0"/>
              <a:t>Is there any damage to the half-ring ?</a:t>
            </a:r>
          </a:p>
          <a:p>
            <a:pPr lvl="2"/>
            <a:r>
              <a:rPr lang="en-GB" dirty="0" smtClean="0"/>
              <a:t>Repeat of a sub-set of the characterization tests on every module</a:t>
            </a:r>
          </a:p>
          <a:p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19/09/2017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QA &amp; QC for Pixel Endcap Macro-assembly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1C50D-2960-4127-90EB-385DB60A0AF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1137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Testing Complete Half-Cylinders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78541"/>
            <a:ext cx="8229600" cy="5472831"/>
          </a:xfrm>
        </p:spPr>
        <p:txBody>
          <a:bodyPr>
            <a:normAutofit fontScale="77500" lnSpcReduction="20000"/>
          </a:bodyPr>
          <a:lstStyle/>
          <a:p>
            <a:pPr marL="457200" lvl="1" indent="0">
              <a:buNone/>
            </a:pPr>
            <a:endParaRPr lang="en-GB" dirty="0" smtClean="0"/>
          </a:p>
          <a:p>
            <a:r>
              <a:rPr lang="en-GB" dirty="0" smtClean="0"/>
              <a:t>Full characterization </a:t>
            </a:r>
            <a:r>
              <a:rPr lang="en-GB" dirty="0"/>
              <a:t>the performance of each module at operating temperature. </a:t>
            </a:r>
          </a:p>
          <a:p>
            <a:pPr lvl="1"/>
            <a:r>
              <a:rPr lang="en-GB" dirty="0" smtClean="0"/>
              <a:t>Mount half-cylinder in </a:t>
            </a:r>
            <a:r>
              <a:rPr lang="en-GB" dirty="0"/>
              <a:t>a dry enclosure and </a:t>
            </a:r>
            <a:r>
              <a:rPr lang="en-GB" dirty="0" smtClean="0"/>
              <a:t>install </a:t>
            </a:r>
            <a:r>
              <a:rPr lang="en-GB" dirty="0"/>
              <a:t>into a temperature and humidity controlled room. </a:t>
            </a:r>
            <a:endParaRPr lang="en-GB" dirty="0" smtClean="0"/>
          </a:p>
          <a:p>
            <a:pPr lvl="2"/>
            <a:r>
              <a:rPr lang="en-GB" dirty="0" smtClean="0"/>
              <a:t>Electrical and cooling services connections made to dummy interface panel on outside of dry enclosure to allow limited DAQ/PS system interconnects to be switched without opening </a:t>
            </a:r>
          </a:p>
          <a:p>
            <a:pPr lvl="2"/>
            <a:r>
              <a:rPr lang="en-GB" dirty="0" smtClean="0"/>
              <a:t>Final ‘warm’ test to check all connections OK using low power operation modes</a:t>
            </a:r>
          </a:p>
          <a:p>
            <a:pPr marL="914400" lvl="2" indent="0">
              <a:buNone/>
            </a:pPr>
            <a:endParaRPr lang="en-GB" dirty="0" smtClean="0"/>
          </a:p>
          <a:p>
            <a:pPr lvl="1"/>
            <a:r>
              <a:rPr lang="en-GB" dirty="0"/>
              <a:t>C</a:t>
            </a:r>
            <a:r>
              <a:rPr lang="en-GB" dirty="0" smtClean="0"/>
              <a:t>haracterization of all modules at </a:t>
            </a:r>
            <a:r>
              <a:rPr lang="en-GB" dirty="0" err="1" smtClean="0"/>
              <a:t>T</a:t>
            </a:r>
            <a:r>
              <a:rPr lang="en-GB" baseline="-25000" dirty="0" err="1" smtClean="0"/>
              <a:t>evap</a:t>
            </a:r>
            <a:r>
              <a:rPr lang="en-GB" dirty="0" smtClean="0"/>
              <a:t>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≈ </a:t>
            </a:r>
            <a:r>
              <a:rPr lang="en-GB" dirty="0" smtClean="0"/>
              <a:t>-35°C</a:t>
            </a:r>
            <a:r>
              <a:rPr lang="en-GB" dirty="0"/>
              <a:t>. </a:t>
            </a:r>
            <a:endParaRPr lang="en-GB" dirty="0" smtClean="0"/>
          </a:p>
          <a:p>
            <a:pPr lvl="2"/>
            <a:r>
              <a:rPr lang="en-GB" dirty="0" smtClean="0"/>
              <a:t>Compare results </a:t>
            </a:r>
            <a:r>
              <a:rPr lang="en-GB" dirty="0"/>
              <a:t>to </a:t>
            </a:r>
            <a:r>
              <a:rPr lang="en-GB" dirty="0" smtClean="0"/>
              <a:t>previous single-module </a:t>
            </a:r>
            <a:r>
              <a:rPr lang="en-GB" dirty="0"/>
              <a:t>and </a:t>
            </a:r>
            <a:r>
              <a:rPr lang="en-GB" dirty="0" smtClean="0"/>
              <a:t>half-ring.</a:t>
            </a:r>
          </a:p>
          <a:p>
            <a:pPr marL="914400" lvl="2" indent="0">
              <a:buNone/>
            </a:pP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Thermal cycle from RT to -50 </a:t>
            </a:r>
            <a:r>
              <a:rPr lang="en-GB" dirty="0"/>
              <a:t>°</a:t>
            </a:r>
            <a:r>
              <a:rPr lang="en-GB" dirty="0" smtClean="0"/>
              <a:t>C a few times &amp; re-test</a:t>
            </a:r>
          </a:p>
          <a:p>
            <a:pPr lvl="2"/>
            <a:r>
              <a:rPr lang="en-GB" dirty="0"/>
              <a:t>C</a:t>
            </a:r>
            <a:r>
              <a:rPr lang="en-GB" dirty="0" smtClean="0"/>
              <a:t>ooling by pumping cold dry N</a:t>
            </a:r>
            <a:r>
              <a:rPr lang="en-GB" baseline="-25000" dirty="0" smtClean="0"/>
              <a:t>2</a:t>
            </a:r>
            <a:r>
              <a:rPr lang="en-GB" dirty="0" smtClean="0"/>
              <a:t> gas into enclosure ?</a:t>
            </a:r>
          </a:p>
          <a:p>
            <a:pPr marL="914400" lvl="2" indent="0">
              <a:buNone/>
            </a:pPr>
            <a:endParaRPr lang="en-GB" dirty="0" smtClean="0"/>
          </a:p>
          <a:p>
            <a:pPr lvl="1"/>
            <a:r>
              <a:rPr lang="en-GB" dirty="0" smtClean="0"/>
              <a:t>Need an enclosure design that can maintain DP &lt; -60°C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19/09/2017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QA &amp; QC for Pixel Endcap Macro-assembly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1C50D-2960-4127-90EB-385DB60A0AF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0858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Half-cylinder Integration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0000"/>
            <a:ext cx="8229600" cy="5382000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/>
              <a:t>Pairs of half-cylinders integrated together to </a:t>
            </a:r>
            <a:r>
              <a:rPr lang="en-GB" dirty="0"/>
              <a:t>form a complete cylinder and with the end </a:t>
            </a:r>
            <a:r>
              <a:rPr lang="en-GB" dirty="0" smtClean="0"/>
              <a:t>supports</a:t>
            </a:r>
          </a:p>
          <a:p>
            <a:pPr lvl="1"/>
            <a:r>
              <a:rPr lang="en-GB" dirty="0" smtClean="0"/>
              <a:t>No on-cylinder services (cooling</a:t>
            </a:r>
            <a:r>
              <a:rPr lang="en-GB" dirty="0"/>
              <a:t>, electrical services, </a:t>
            </a:r>
            <a:r>
              <a:rPr lang="en-GB" dirty="0" err="1"/>
              <a:t>etc</a:t>
            </a:r>
            <a:r>
              <a:rPr lang="en-GB" dirty="0"/>
              <a:t>) </a:t>
            </a:r>
            <a:r>
              <a:rPr lang="en-GB" dirty="0" smtClean="0"/>
              <a:t>couple two </a:t>
            </a:r>
            <a:r>
              <a:rPr lang="en-GB" dirty="0"/>
              <a:t>half-cylinders </a:t>
            </a:r>
            <a:r>
              <a:rPr lang="en-GB" dirty="0" smtClean="0"/>
              <a:t>together</a:t>
            </a:r>
          </a:p>
          <a:p>
            <a:pPr lvl="2"/>
            <a:r>
              <a:rPr lang="en-GB" dirty="0"/>
              <a:t>S</a:t>
            </a:r>
            <a:r>
              <a:rPr lang="en-GB" dirty="0" smtClean="0"/>
              <a:t>ystem-level </a:t>
            </a:r>
            <a:r>
              <a:rPr lang="en-GB" dirty="0"/>
              <a:t>autonomy should result in minimal interference between </a:t>
            </a:r>
            <a:r>
              <a:rPr lang="en-GB" dirty="0" smtClean="0"/>
              <a:t>half-cylinders. </a:t>
            </a:r>
            <a:endParaRPr lang="en-GB" dirty="0"/>
          </a:p>
          <a:p>
            <a:pPr lvl="2"/>
            <a:r>
              <a:rPr lang="en-GB" dirty="0"/>
              <a:t>T</a:t>
            </a:r>
            <a:r>
              <a:rPr lang="en-GB" dirty="0" smtClean="0"/>
              <a:t>esting </a:t>
            </a:r>
            <a:r>
              <a:rPr lang="en-GB" u="sng" dirty="0" smtClean="0"/>
              <a:t>could</a:t>
            </a:r>
            <a:r>
              <a:rPr lang="en-GB" dirty="0" smtClean="0"/>
              <a:t> be </a:t>
            </a:r>
            <a:r>
              <a:rPr lang="en-GB" dirty="0"/>
              <a:t>limited to that which picks up any interconnection </a:t>
            </a:r>
            <a:r>
              <a:rPr lang="en-GB" dirty="0" smtClean="0"/>
              <a:t>errors. </a:t>
            </a:r>
          </a:p>
          <a:p>
            <a:pPr lvl="2"/>
            <a:r>
              <a:rPr lang="en-GB" dirty="0" smtClean="0"/>
              <a:t>Issue might be what happens beyond </a:t>
            </a:r>
            <a:r>
              <a:rPr lang="en-GB" dirty="0" smtClean="0"/>
              <a:t>Z=3.1m </a:t>
            </a:r>
            <a:endParaRPr lang="en-GB" dirty="0" smtClean="0"/>
          </a:p>
          <a:p>
            <a:pPr marL="457200" lvl="1" indent="0">
              <a:buNone/>
            </a:pPr>
            <a:endParaRPr lang="en-GB" dirty="0" smtClean="0"/>
          </a:p>
          <a:p>
            <a:r>
              <a:rPr lang="en-GB" dirty="0" smtClean="0"/>
              <a:t>During half-cylinder integration, </a:t>
            </a:r>
            <a:r>
              <a:rPr lang="en-GB" dirty="0"/>
              <a:t>the electrical services harnesses may need to be disconnected from their half-cylinder services supports and routed through apertures in the large-Z end-flanges. </a:t>
            </a:r>
            <a:endParaRPr lang="en-GB" dirty="0" smtClean="0"/>
          </a:p>
          <a:p>
            <a:pPr lvl="1"/>
            <a:r>
              <a:rPr lang="en-GB" dirty="0"/>
              <a:t>C</a:t>
            </a:r>
            <a:r>
              <a:rPr lang="en-GB" dirty="0" smtClean="0"/>
              <a:t>heck </a:t>
            </a:r>
            <a:r>
              <a:rPr lang="en-GB" dirty="0"/>
              <a:t>that none of these services have been damaged during their manipulation. </a:t>
            </a:r>
            <a:endParaRPr lang="en-GB" dirty="0" smtClean="0"/>
          </a:p>
          <a:p>
            <a:pPr lvl="1"/>
            <a:r>
              <a:rPr lang="en-GB" dirty="0"/>
              <a:t>H</a:t>
            </a:r>
            <a:r>
              <a:rPr lang="en-GB" dirty="0" smtClean="0"/>
              <a:t>alf-cylinder </a:t>
            </a:r>
            <a:r>
              <a:rPr lang="en-GB" dirty="0"/>
              <a:t>support frame </a:t>
            </a:r>
            <a:r>
              <a:rPr lang="en-GB" dirty="0" smtClean="0"/>
              <a:t>design should allow a simple services transfer to minimise risk &amp; need for re-re-re-testing</a:t>
            </a:r>
          </a:p>
          <a:p>
            <a:pPr marL="457200" lvl="1" indent="0">
              <a:buNone/>
            </a:pPr>
            <a:endParaRPr lang="en-GB" dirty="0" smtClean="0"/>
          </a:p>
          <a:p>
            <a:r>
              <a:rPr lang="en-GB" dirty="0" smtClean="0"/>
              <a:t>Test at room temperature </a:t>
            </a:r>
          </a:p>
          <a:p>
            <a:pPr lvl="1"/>
            <a:r>
              <a:rPr lang="en-GB" dirty="0" smtClean="0"/>
              <a:t>Check one </a:t>
            </a:r>
            <a:r>
              <a:rPr lang="en-GB" dirty="0"/>
              <a:t>module per </a:t>
            </a:r>
            <a:r>
              <a:rPr lang="en-GB" dirty="0" smtClean="0"/>
              <a:t>SP feed to </a:t>
            </a:r>
            <a:r>
              <a:rPr lang="en-GB" dirty="0"/>
              <a:t>check for connectivity. </a:t>
            </a:r>
            <a:endParaRPr lang="en-GB" dirty="0" smtClean="0"/>
          </a:p>
          <a:p>
            <a:pPr lvl="1"/>
            <a:r>
              <a:rPr lang="en-GB" dirty="0" smtClean="0"/>
              <a:t>Check all modules return data (short-term power-on test)</a:t>
            </a:r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19/09/2017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QA &amp; QC for Pixel Endcap Macro-assembly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1C50D-2960-4127-90EB-385DB60A0AF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921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Final Test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64973"/>
            <a:ext cx="8229600" cy="5453449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Install full endcap into a dry enclosure &amp; move into temperature &amp; humidity controlled room.</a:t>
            </a:r>
          </a:p>
          <a:p>
            <a:pPr lvl="1"/>
            <a:r>
              <a:rPr lang="en-GB" dirty="0" smtClean="0"/>
              <a:t>Electrical </a:t>
            </a:r>
            <a:r>
              <a:rPr lang="en-GB" dirty="0"/>
              <a:t>and cooling services connections made to dummy interface panel on outside of dry enclosure to allow limited DAQ/PS system interconnects to be switched without opening </a:t>
            </a:r>
          </a:p>
          <a:p>
            <a:pPr lvl="1"/>
            <a:r>
              <a:rPr lang="en-GB" dirty="0"/>
              <a:t>Final ‘warm’ test to check all connections </a:t>
            </a:r>
            <a:r>
              <a:rPr lang="en-GB" dirty="0" smtClean="0"/>
              <a:t>OK</a:t>
            </a:r>
          </a:p>
          <a:p>
            <a:endParaRPr lang="en-GB" dirty="0" smtClean="0"/>
          </a:p>
          <a:p>
            <a:r>
              <a:rPr lang="en-GB" dirty="0" smtClean="0"/>
              <a:t>Services:</a:t>
            </a:r>
          </a:p>
          <a:p>
            <a:pPr lvl="1"/>
            <a:r>
              <a:rPr lang="en-GB" dirty="0" smtClean="0"/>
              <a:t>Assume 10% of endcap DAQ/PS system at each site</a:t>
            </a:r>
            <a:endParaRPr lang="en-GB" dirty="0"/>
          </a:p>
          <a:p>
            <a:pPr lvl="1"/>
            <a:r>
              <a:rPr lang="en-GB" dirty="0" smtClean="0"/>
              <a:t>Cooling ?</a:t>
            </a:r>
          </a:p>
          <a:p>
            <a:pPr marL="457200" lvl="1" indent="0">
              <a:buNone/>
            </a:pPr>
            <a:endParaRPr lang="en-GB" dirty="0"/>
          </a:p>
          <a:p>
            <a:r>
              <a:rPr lang="en-GB" dirty="0" smtClean="0"/>
              <a:t>Testing</a:t>
            </a:r>
          </a:p>
          <a:p>
            <a:pPr lvl="1"/>
            <a:r>
              <a:rPr lang="en-GB" dirty="0" smtClean="0"/>
              <a:t>10% DAQ/PS availability limits scope of testing</a:t>
            </a:r>
          </a:p>
          <a:p>
            <a:pPr lvl="1"/>
            <a:r>
              <a:rPr lang="en-GB" dirty="0" smtClean="0"/>
              <a:t>An endcap is roughly 60 half-rings so can look at different combinations of any 6 to check for proper functionality and possible interferences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19/09/2017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QA &amp; QC for Pixel Endcap Macro-assembly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1C50D-2960-4127-90EB-385DB60A0AF0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3071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Transport &amp; Reception Test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Transport (SCT endcaps)</a:t>
            </a:r>
          </a:p>
          <a:p>
            <a:pPr lvl="1"/>
            <a:r>
              <a:rPr lang="en-GB" dirty="0" smtClean="0"/>
              <a:t>Very important to start design work early</a:t>
            </a:r>
          </a:p>
          <a:p>
            <a:pPr lvl="2"/>
            <a:r>
              <a:rPr lang="en-GB" dirty="0"/>
              <a:t>S</a:t>
            </a:r>
            <a:r>
              <a:rPr lang="en-GB" dirty="0" smtClean="0"/>
              <a:t>ignificant engineering effort</a:t>
            </a:r>
          </a:p>
          <a:p>
            <a:pPr lvl="2"/>
            <a:r>
              <a:rPr lang="en-GB" dirty="0" smtClean="0"/>
              <a:t>Integrated transport/test box with robust (temporary) services connections (PP1) accessible with minimal effort</a:t>
            </a:r>
          </a:p>
          <a:p>
            <a:pPr marL="914400" lvl="2" indent="0">
              <a:buNone/>
            </a:pPr>
            <a:endParaRPr lang="en-GB" dirty="0" smtClean="0"/>
          </a:p>
          <a:p>
            <a:pPr lvl="1"/>
            <a:r>
              <a:rPr lang="en-GB" dirty="0" smtClean="0"/>
              <a:t>Verify with full trial shipment including all pack/un-pack, load/un-load and road transport steps</a:t>
            </a:r>
          </a:p>
          <a:p>
            <a:pPr lvl="2"/>
            <a:r>
              <a:rPr lang="en-GB" dirty="0" smtClean="0"/>
              <a:t>Use the chosen shipping company</a:t>
            </a:r>
          </a:p>
          <a:p>
            <a:pPr lvl="2"/>
            <a:r>
              <a:rPr lang="en-GB" dirty="0" smtClean="0"/>
              <a:t>Instrumentation</a:t>
            </a:r>
          </a:p>
          <a:p>
            <a:pPr lvl="2"/>
            <a:r>
              <a:rPr lang="en-GB" dirty="0" smtClean="0"/>
              <a:t>Build the team</a:t>
            </a:r>
          </a:p>
          <a:p>
            <a:pPr marL="914400" lvl="2" indent="0">
              <a:buNone/>
            </a:pPr>
            <a:endParaRPr lang="en-GB" dirty="0" smtClean="0"/>
          </a:p>
          <a:p>
            <a:r>
              <a:rPr lang="en-GB" dirty="0" smtClean="0"/>
              <a:t>Reception Test</a:t>
            </a:r>
          </a:p>
          <a:p>
            <a:pPr lvl="1"/>
            <a:r>
              <a:rPr lang="en-GB" dirty="0" smtClean="0"/>
              <a:t>Need to prepare an area with a copy of the infrastructure used during assembly before EC arrival</a:t>
            </a:r>
          </a:p>
          <a:p>
            <a:pPr lvl="1"/>
            <a:r>
              <a:rPr lang="en-GB" dirty="0" smtClean="0"/>
              <a:t>Repeat final testing at assembly site to check all connections still OK before EC is removed from inner test box</a:t>
            </a:r>
          </a:p>
          <a:p>
            <a:pPr lvl="1"/>
            <a:endParaRPr lang="en-GB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19/09/2017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QA &amp; QC for Pixel Endcap Macro-assembly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1C50D-2960-4127-90EB-385DB60A0AF0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6951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0000"/>
            <a:ext cx="8229600" cy="5222188"/>
          </a:xfrm>
        </p:spPr>
        <p:txBody>
          <a:bodyPr>
            <a:normAutofit fontScale="55000" lnSpcReduction="20000"/>
          </a:bodyPr>
          <a:lstStyle/>
          <a:p>
            <a:r>
              <a:rPr lang="en-GB" dirty="0" smtClean="0"/>
              <a:t>Manage QA/QC by understanding risks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Mitigate by considering system-level component design specifications</a:t>
            </a:r>
          </a:p>
          <a:p>
            <a:pPr lvl="1"/>
            <a:r>
              <a:rPr lang="en-GB" dirty="0" smtClean="0"/>
              <a:t>Reliability during assembly &amp; test</a:t>
            </a:r>
          </a:p>
          <a:p>
            <a:pPr lvl="1"/>
            <a:r>
              <a:rPr lang="en-GB" dirty="0" smtClean="0"/>
              <a:t>Low-power tests for connectivity</a:t>
            </a:r>
          </a:p>
          <a:p>
            <a:pPr lvl="1"/>
            <a:r>
              <a:rPr lang="en-GB" dirty="0" smtClean="0"/>
              <a:t>Simplicity</a:t>
            </a:r>
          </a:p>
          <a:p>
            <a:pPr lvl="1"/>
            <a:r>
              <a:rPr lang="en-GB" dirty="0" smtClean="0"/>
              <a:t>Minimize subsequent work by thinking about complete EC life-cycle (i.e. until it is integrated into OC)</a:t>
            </a:r>
          </a:p>
          <a:p>
            <a:pPr marL="457200" lvl="1" indent="0">
              <a:buNone/>
            </a:pPr>
            <a:endParaRPr lang="en-GB" dirty="0" smtClean="0"/>
          </a:p>
          <a:p>
            <a:r>
              <a:rPr lang="en-GB" dirty="0" smtClean="0"/>
              <a:t>Develop </a:t>
            </a:r>
            <a:r>
              <a:rPr lang="en-GB" dirty="0"/>
              <a:t>robust, minimal-risk test systems</a:t>
            </a:r>
          </a:p>
          <a:p>
            <a:pPr marL="457200" lvl="1" indent="0">
              <a:buNone/>
            </a:pPr>
            <a:endParaRPr lang="en-GB" dirty="0" smtClean="0"/>
          </a:p>
          <a:p>
            <a:r>
              <a:rPr lang="en-GB" dirty="0" smtClean="0"/>
              <a:t>Optimise testing to be ‘just sufficient’ to guarantee success</a:t>
            </a:r>
          </a:p>
          <a:p>
            <a:pPr lvl="1"/>
            <a:r>
              <a:rPr lang="en-GB" dirty="0" smtClean="0"/>
              <a:t>Half-ring reception test</a:t>
            </a:r>
          </a:p>
          <a:p>
            <a:pPr lvl="1"/>
            <a:r>
              <a:rPr lang="en-GB" dirty="0" smtClean="0"/>
              <a:t>Half-ring connectivity after installation to half-cylinder</a:t>
            </a:r>
          </a:p>
          <a:p>
            <a:pPr lvl="1"/>
            <a:r>
              <a:rPr lang="en-GB" dirty="0" smtClean="0"/>
              <a:t>Half-cylinder system test</a:t>
            </a:r>
          </a:p>
          <a:p>
            <a:pPr lvl="1"/>
            <a:r>
              <a:rPr lang="en-GB" dirty="0" smtClean="0"/>
              <a:t>Full endcap system test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Establish staff training regimes that instil high level of professionalism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19/09/2017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QA &amp; QC for Pixel Endcap Macro-assembly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1C50D-2960-4127-90EB-385DB60A0AF0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9553847"/>
      </p:ext>
    </p:extLst>
  </p:cSld>
  <p:clrMapOvr>
    <a:masterClrMapping/>
  </p:clrMapOvr>
</p:sld>
</file>

<file path=ppt/theme/theme1.xml><?xml version="1.0" encoding="utf-8"?>
<a:theme xmlns:a="http://schemas.openxmlformats.org/drawingml/2006/main" name="liverpool-atlaslog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>
        <a:normAutofit/>
      </a:bodyPr>
      <a:lstStyle>
        <a:defPPr>
          <a:defRPr dirty="0" smtClean="0">
            <a:solidFill>
              <a:srgbClr val="A2710A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liverpool-atlaslogo</Template>
  <TotalTime>3889</TotalTime>
  <Words>858</Words>
  <Application>Microsoft Office PowerPoint</Application>
  <PresentationFormat>On-screen Show (4:3)</PresentationFormat>
  <Paragraphs>138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liverpool-atlaslogo</vt:lpstr>
      <vt:lpstr>QA and QC during  Pixel Endcap Macro-assembly </vt:lpstr>
      <vt:lpstr>QA and QC</vt:lpstr>
      <vt:lpstr>Integration Model</vt:lpstr>
      <vt:lpstr>Half-ring Insertion</vt:lpstr>
      <vt:lpstr>Testing Complete Half-Cylinders</vt:lpstr>
      <vt:lpstr>Half-cylinder Integration</vt:lpstr>
      <vt:lpstr>Final Test</vt:lpstr>
      <vt:lpstr>Transport &amp; Reception Test</vt:lpstr>
      <vt:lpstr>Summary</vt:lpstr>
    </vt:vector>
  </TitlesOfParts>
  <Company>The University of Liverpool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Plans for Pixel Integration at Liverpool</dc:title>
  <dc:creator>Jones, Tim [timjones]</dc:creator>
  <cp:lastModifiedBy>Jones, Tim [timjones]</cp:lastModifiedBy>
  <cp:revision>98</cp:revision>
  <dcterms:created xsi:type="dcterms:W3CDTF">2016-12-05T22:50:33Z</dcterms:created>
  <dcterms:modified xsi:type="dcterms:W3CDTF">2018-04-05T07:36:37Z</dcterms:modified>
</cp:coreProperties>
</file>