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90" r:id="rId2"/>
  </p:sldMasterIdLst>
  <p:notesMasterIdLst>
    <p:notesMasterId r:id="rId14"/>
  </p:notesMasterIdLst>
  <p:sldIdLst>
    <p:sldId id="310" r:id="rId3"/>
    <p:sldId id="297" r:id="rId4"/>
    <p:sldId id="302" r:id="rId5"/>
    <p:sldId id="276" r:id="rId6"/>
    <p:sldId id="306" r:id="rId7"/>
    <p:sldId id="307" r:id="rId8"/>
    <p:sldId id="299" r:id="rId9"/>
    <p:sldId id="300" r:id="rId10"/>
    <p:sldId id="301" r:id="rId11"/>
    <p:sldId id="309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36" d="100"/>
          <a:sy n="136" d="100"/>
        </p:scale>
        <p:origin x="-58" y="1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3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4324-3FD6-4863-94D5-EDA990451EE2}" type="datetimeFigureOut">
              <a:rPr lang="en-GB" smtClean="0"/>
              <a:pPr/>
              <a:t>05/04/2018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78242-264C-4ED5-9035-770A65C4CDA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78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206800"/>
            <a:ext cx="8208912" cy="16542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4412704"/>
            <a:ext cx="734481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5641F0-EF8D-4517-9F05-DC7C2D341EF2}" type="datetime2">
              <a:rPr lang="en-US" smtClean="0"/>
              <a:t>Thursday, April 05,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00000" y="1124744"/>
            <a:ext cx="7344000" cy="72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A2710A"/>
                </a:solidFill>
              </a:defRPr>
            </a:lvl1pPr>
          </a:lstStyle>
          <a:p>
            <a:pPr lvl="0"/>
            <a:r>
              <a:rPr lang="en-US" dirty="0" smtClean="0"/>
              <a:t>Conference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26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3D07FB-E5E3-4218-A744-7745FCF8C740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85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4449A-9D7D-4FCC-AE1B-4D332076FA1F}" type="datetime2">
              <a:rPr lang="en-US" smtClean="0"/>
              <a:t>Thursday, April 05,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86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A82A-F73E-432C-BCF4-20027B6D98CF}" type="datetime2">
              <a:rPr lang="en-US" smtClean="0"/>
              <a:t>Thursday, April 05, 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60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4961-EE40-4D42-A84E-9625AD631EEF}" type="datetime2">
              <a:rPr lang="en-US" smtClean="0"/>
              <a:t>Thursday, April 05,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58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79E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9E0815-0D7F-4858-8CED-A5802C86B04F}" type="datetime2">
              <a:rPr lang="en-US" smtClean="0"/>
              <a:t>Thursday, April 05,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Integratio and Tooling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7200" y="720857"/>
            <a:ext cx="8128000" cy="57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84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AE9-8E33-4DFA-9195-B53B63B6982E}" type="datetimeFigureOut">
              <a:rPr lang="en-GB" smtClean="0"/>
              <a:t>05/04/2018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1F1AF-11F4-4C31-94E0-B8F9A3ADE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447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668" y="388252"/>
            <a:ext cx="4502216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67264" y="5005136"/>
            <a:ext cx="5924349" cy="120155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Peter Sutcliffe</a:t>
            </a:r>
          </a:p>
          <a:p>
            <a:r>
              <a:rPr lang="en-US" dirty="0" smtClean="0"/>
              <a:t>University of Liverpool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30AE1-4182-4AC6-B97F-23916E43AF4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sutclif\Documents\proe\liverpool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79" y="528119"/>
            <a:ext cx="3395663" cy="6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80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64467" cy="108252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9768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D40-C660-4E33-8FB7-C87049D25EA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sutclif\Documents\proe\liverpool-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7" y="394018"/>
            <a:ext cx="3395663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1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DF63-ED45-4EF3-9958-D4C122D2F85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88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BBA61-A5E9-432A-B5A6-6B31FD7DEC6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9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/>
          <a:lstStyle>
            <a:lvl1pPr>
              <a:defRPr>
                <a:solidFill>
                  <a:srgbClr val="8F640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46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3A0DA-016A-4FA9-80A3-0C23A9F164A2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9A6D-5C55-4896-9E9D-0A0487734B5E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9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46A4B-3291-4F5E-9916-1CABAC2D61C2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9A10-6D11-4132-A0A7-F031BABE462C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72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F69A-80ED-4395-B0C0-EDBAE9C582CD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14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93E93-356C-4CFD-883D-F789086564C3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D96EF-70DC-4C58-8899-E23174C1B6BA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953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B90F-54EF-4206-BA01-7450703B4258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1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04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A045-50D3-4BCC-99FF-72D0E817611A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8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00751-D364-4CE2-B5CA-F691B9D5D575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50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0F1ABF-CF47-4318-A449-82D9964B4BB8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09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0000"/>
            <a:ext cx="4038600" cy="2132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67669-AE75-40CD-965A-5F07673783CE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7600" y="3644899"/>
            <a:ext cx="4039200" cy="213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16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080000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3717032"/>
            <a:ext cx="8280000" cy="252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616164-09E0-48CD-ADB8-1C0DF463EB47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03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367-4F4A-48AC-A037-5AC5AFE49C35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55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3D068-B7AA-4706-9CD8-356AE44C0508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000" y="6462000"/>
            <a:ext cx="9072000" cy="3636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160799" y="36000"/>
            <a:ext cx="5947200" cy="720000"/>
          </a:xfrm>
          <a:prstGeom prst="rect">
            <a:avLst/>
          </a:prstGeom>
          <a:solidFill>
            <a:srgbClr val="1F2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8F64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3" y="36000"/>
            <a:ext cx="3126176" cy="720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0800" y="36000"/>
            <a:ext cx="59472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400" y="6462000"/>
            <a:ext cx="1141891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79E60"/>
                </a:solidFill>
              </a:defRPr>
            </a:lvl1pPr>
          </a:lstStyle>
          <a:p>
            <a:fld id="{F7E89FB6-287F-4F2C-B354-94ACFCB686D6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2178" y="6462000"/>
            <a:ext cx="41104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79E60"/>
                </a:solidFill>
              </a:defRPr>
            </a:lvl1pPr>
          </a:lstStyle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5600" y="6462000"/>
            <a:ext cx="114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79E60"/>
                </a:solidFill>
              </a:defRPr>
            </a:lvl1pPr>
          </a:lstStyle>
          <a:p>
            <a:fld id="{3681C50D-2960-4127-90EB-385DB60A0AF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72" b="89577" l="4803" r="93482">
                        <a14:foregroundMark x1="31218" y1="56352" x2="31218" y2="56352"/>
                        <a14:foregroundMark x1="46484" y1="46906" x2="46484" y2="46906"/>
                        <a14:foregroundMark x1="55403" y1="47557" x2="55403" y2="47557"/>
                        <a14:foregroundMark x1="67925" y1="50163" x2="67925" y2="50163"/>
                        <a14:foregroundMark x1="82676" y1="48208" x2="82676" y2="48208"/>
                        <a14:foregroundMark x1="28816" y1="74919" x2="28816" y2="74919"/>
                        <a14:foregroundMark x1="35506" y1="74267" x2="35506" y2="74267"/>
                        <a14:foregroundMark x1="41509" y1="75570" x2="41509" y2="75570"/>
                        <a14:foregroundMark x1="47513" y1="74267" x2="47513" y2="74267"/>
                        <a14:foregroundMark x1="53859" y1="74593" x2="53859" y2="74593"/>
                        <a14:foregroundMark x1="59691" y1="73290" x2="59691" y2="73290"/>
                        <a14:foregroundMark x1="64837" y1="74919" x2="64837" y2="74919"/>
                        <a14:foregroundMark x1="72556" y1="74593" x2="72556" y2="74593"/>
                        <a14:foregroundMark x1="79760" y1="73941" x2="79760" y2="73941"/>
                        <a14:foregroundMark x1="86621" y1="73941" x2="86621" y2="739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45" y="6436091"/>
            <a:ext cx="656510" cy="34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702" r:id="rId1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79E6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034F6-FAF5-4273-88A7-89A718F7279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0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941" y="2711491"/>
            <a:ext cx="77724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Endcap Integration and Tooling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072" y="4456611"/>
            <a:ext cx="7409663" cy="1752600"/>
          </a:xfrm>
        </p:spPr>
        <p:txBody>
          <a:bodyPr>
            <a:normAutofit/>
          </a:bodyPr>
          <a:lstStyle/>
          <a:p>
            <a:r>
              <a:rPr lang="en-GB" dirty="0" smtClean="0"/>
              <a:t>Peter Sutcliffe </a:t>
            </a:r>
          </a:p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April 2018</a:t>
            </a:r>
            <a:endParaRPr lang="en-GB" dirty="0"/>
          </a:p>
          <a:p>
            <a:r>
              <a:rPr lang="it-IT" i="1" dirty="0" smtClean="0"/>
              <a:t>INFN </a:t>
            </a:r>
            <a:r>
              <a:rPr lang="it-IT" i="1" dirty="0"/>
              <a:t>- Laboratori Nazionali di </a:t>
            </a:r>
            <a:r>
              <a:rPr lang="it-IT" i="1" dirty="0" smtClean="0"/>
              <a:t>Frascati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1125538"/>
            <a:ext cx="7343775" cy="719137"/>
          </a:xfrm>
        </p:spPr>
        <p:txBody>
          <a:bodyPr>
            <a:normAutofit/>
          </a:bodyPr>
          <a:lstStyle/>
          <a:p>
            <a:r>
              <a:rPr lang="en-GB" i="1" dirty="0" smtClean="0"/>
              <a:t>IT-UK Pixel Endcap Meeting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EB6A-0619-45BE-9630-D7DCA7790CA6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6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Assembly of half cylinders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290" y="1080000"/>
            <a:ext cx="3129170" cy="2232160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Half cylinders will be assembled in the following order:</a:t>
            </a:r>
          </a:p>
          <a:p>
            <a:pPr lvl="1"/>
            <a:r>
              <a:rPr lang="en-GB" dirty="0" smtClean="0"/>
              <a:t>Fix the lightweight Z=1200 end flange in position</a:t>
            </a:r>
          </a:p>
          <a:p>
            <a:pPr lvl="1"/>
            <a:r>
              <a:rPr lang="en-GB" dirty="0" smtClean="0"/>
              <a:t>Inner left and right hand</a:t>
            </a:r>
          </a:p>
          <a:p>
            <a:pPr lvl="1"/>
            <a:r>
              <a:rPr lang="en-GB" dirty="0" smtClean="0"/>
              <a:t>Middle left and right hand assembled around the Inner layers</a:t>
            </a:r>
          </a:p>
          <a:p>
            <a:pPr lvl="1"/>
            <a:r>
              <a:rPr lang="en-GB" dirty="0" smtClean="0"/>
              <a:t>Outer left and right hand will be assembled around the Inner and Middle layers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3BC94-9F72-4FD0-8FFA-59E73143CA52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2050" name="Picture 2" descr="C:\Users\sutclif\Documents\proe\Super LHC\Pixel Disks\pixel-clean-room-layout\22-03-18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0" t="31472" r="28788" b="17085"/>
          <a:stretch/>
        </p:blipFill>
        <p:spPr bwMode="auto">
          <a:xfrm>
            <a:off x="3501484" y="1236942"/>
            <a:ext cx="5397189" cy="485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48676" y="1236942"/>
            <a:ext cx="1683488" cy="19997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endParaRPr lang="en-GB" sz="1600" dirty="0" smtClean="0">
              <a:solidFill>
                <a:srgbClr val="002060"/>
              </a:solidFill>
            </a:endParaRPr>
          </a:p>
        </p:txBody>
      </p:sp>
      <p:pic>
        <p:nvPicPr>
          <p:cNvPr id="10" name="Picture 4" descr="C:\Users\sutclif\Documents\proe\Super LHC\Pixel Disks\middle-layer-prototypes\valencia16-04.jpg"/>
          <p:cNvPicPr>
            <a:picLocks noChangeAspect="1" noChangeArrowheads="1"/>
          </p:cNvPicPr>
          <p:nvPr/>
        </p:nvPicPr>
        <p:blipFill>
          <a:blip r:embed="rId3" cstate="print"/>
          <a:srcRect l="9127" t="12725" r="5194" b="6933"/>
          <a:stretch>
            <a:fillRect/>
          </a:stretch>
        </p:blipFill>
        <p:spPr bwMode="auto">
          <a:xfrm>
            <a:off x="663724" y="3290340"/>
            <a:ext cx="2528139" cy="1831886"/>
          </a:xfrm>
          <a:prstGeom prst="rect">
            <a:avLst/>
          </a:prstGeom>
          <a:noFill/>
        </p:spPr>
      </p:pic>
      <p:pic>
        <p:nvPicPr>
          <p:cNvPr id="11" name="Picture 3" descr="C:\Users\sutclif\Documents\proe\Super LHC\Pixel Disks\middle-layer-prototypes\valencia16-03.jpg"/>
          <p:cNvPicPr>
            <a:picLocks noChangeAspect="1" noChangeArrowheads="1"/>
          </p:cNvPicPr>
          <p:nvPr/>
        </p:nvPicPr>
        <p:blipFill>
          <a:blip r:embed="rId4" cstate="print"/>
          <a:srcRect l="26227" t="22996" r="35286" b="28087"/>
          <a:stretch>
            <a:fillRect/>
          </a:stretch>
        </p:blipFill>
        <p:spPr bwMode="auto">
          <a:xfrm>
            <a:off x="667846" y="5195867"/>
            <a:ext cx="1259947" cy="12374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689300" y="533753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1400" dirty="0" smtClean="0"/>
              <a:t>Half cylinders connected with connection pieces and captive dowel screws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84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7154" y="133962"/>
            <a:ext cx="6044855" cy="49006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Endcap envelopes – 5</a:t>
            </a:r>
            <a:r>
              <a:rPr lang="en-GB" baseline="30000" dirty="0" smtClean="0"/>
              <a:t>th</a:t>
            </a:r>
            <a:r>
              <a:rPr lang="en-GB" dirty="0" smtClean="0"/>
              <a:t> April 2018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613170" y="1553483"/>
            <a:ext cx="21602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31647" y="2417579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41162" y="2417579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623242" y="940861"/>
            <a:ext cx="2952328" cy="0"/>
          </a:xfrm>
          <a:prstGeom prst="line">
            <a:avLst/>
          </a:prstGeom>
          <a:ln w="1905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14916" y="797859"/>
            <a:ext cx="13099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Envelope max R327</a:t>
            </a:r>
            <a:endParaRPr lang="en-GB" sz="11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07511" y="1174885"/>
            <a:ext cx="2952328" cy="185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59839" y="1193443"/>
            <a:ext cx="4320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91887" y="1070332"/>
            <a:ext cx="15279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Outer cylinder I/R324.5</a:t>
            </a:r>
            <a:endParaRPr lang="en-GB" sz="11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07511" y="2849627"/>
            <a:ext cx="3168352" cy="185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75863" y="2868185"/>
            <a:ext cx="4320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230198" y="2735795"/>
            <a:ext cx="16690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Middle cylinder I/R264.15</a:t>
            </a:r>
            <a:endParaRPr lang="en-GB" sz="11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041260" y="1553483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452637" y="1991047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50mm</a:t>
            </a:r>
            <a:endParaRPr lang="en-GB" sz="12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047671" y="2417579"/>
            <a:ext cx="0" cy="318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19679" y="2458796"/>
            <a:ext cx="82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7mm tape</a:t>
            </a:r>
            <a:endParaRPr lang="en-GB" sz="1200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471607" y="1991047"/>
            <a:ext cx="1080120" cy="0"/>
          </a:xfrm>
          <a:prstGeom prst="line">
            <a:avLst/>
          </a:prstGeom>
          <a:ln w="1905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551727" y="1852547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Nominal Module R295</a:t>
            </a:r>
            <a:endParaRPr lang="en-GB" sz="12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119679" y="1193443"/>
            <a:ext cx="0" cy="3600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191687" y="1276483"/>
            <a:ext cx="1421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</a:t>
            </a:r>
            <a:r>
              <a:rPr lang="en-GB" sz="1200" dirty="0" smtClean="0"/>
              <a:t>mm outer services</a:t>
            </a:r>
            <a:endParaRPr lang="en-GB" sz="12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097690" y="2626569"/>
            <a:ext cx="0" cy="210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169698" y="2581907"/>
            <a:ext cx="133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1.75mm clearance</a:t>
            </a:r>
            <a:endParaRPr lang="en-GB" sz="1200" dirty="0"/>
          </a:p>
        </p:txBody>
      </p:sp>
      <p:sp>
        <p:nvSpPr>
          <p:cNvPr id="43" name="Rectangle 42"/>
          <p:cNvSpPr/>
          <p:nvPr/>
        </p:nvSpPr>
        <p:spPr>
          <a:xfrm>
            <a:off x="3592897" y="3210270"/>
            <a:ext cx="21602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Rectangle 43"/>
          <p:cNvSpPr/>
          <p:nvPr/>
        </p:nvSpPr>
        <p:spPr>
          <a:xfrm>
            <a:off x="3811374" y="4074366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520889" y="4074366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587238" y="4506414"/>
            <a:ext cx="3168352" cy="1855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755590" y="4524972"/>
            <a:ext cx="43204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6209925" y="4392582"/>
            <a:ext cx="1497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smtClean="0"/>
              <a:t>Inner cylinder I/R203.8</a:t>
            </a:r>
            <a:endParaRPr lang="en-GB" sz="1100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020987" y="3210270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32364" y="3647834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50mm</a:t>
            </a:r>
            <a:endParaRPr lang="en-GB" sz="1200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027398" y="4074366"/>
            <a:ext cx="0" cy="318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99406" y="4115583"/>
            <a:ext cx="82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7mm tape</a:t>
            </a:r>
            <a:endParaRPr lang="en-GB" sz="12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451334" y="3647834"/>
            <a:ext cx="1080120" cy="0"/>
          </a:xfrm>
          <a:prstGeom prst="line">
            <a:avLst/>
          </a:prstGeom>
          <a:ln w="1905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531454" y="3509334"/>
            <a:ext cx="1784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Nominal Module R234.65</a:t>
            </a:r>
            <a:endParaRPr lang="en-GB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4099406" y="2850230"/>
            <a:ext cx="0" cy="3600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171414" y="2933270"/>
            <a:ext cx="1511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</a:t>
            </a:r>
            <a:r>
              <a:rPr lang="en-GB" sz="1200" dirty="0" smtClean="0"/>
              <a:t>mm middle services</a:t>
            </a:r>
            <a:endParaRPr lang="en-GB" sz="1200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077417" y="4283356"/>
            <a:ext cx="0" cy="210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49425" y="4238694"/>
            <a:ext cx="13388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1.75mm clearance</a:t>
            </a:r>
            <a:endParaRPr lang="en-GB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832666" y="1059789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cylinder thickness 0.6mm</a:t>
            </a:r>
            <a:endParaRPr lang="en-GB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837282" y="2729685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cylinder thickness 0.6mm</a:t>
            </a:r>
            <a:endParaRPr lang="en-GB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820441" y="4392582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cylinder thickness 0.6mm</a:t>
            </a:r>
            <a:endParaRPr lang="en-GB" sz="1200" dirty="0"/>
          </a:p>
        </p:txBody>
      </p:sp>
      <p:sp>
        <p:nvSpPr>
          <p:cNvPr id="67" name="Rectangle 66"/>
          <p:cNvSpPr/>
          <p:nvPr/>
        </p:nvSpPr>
        <p:spPr>
          <a:xfrm>
            <a:off x="3607947" y="4875961"/>
            <a:ext cx="216024" cy="11521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3826424" y="5740057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/>
          <p:cNvSpPr/>
          <p:nvPr/>
        </p:nvSpPr>
        <p:spPr>
          <a:xfrm>
            <a:off x="3535939" y="5740057"/>
            <a:ext cx="72008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0" name="Straight Connector 69"/>
          <p:cNvCxnSpPr/>
          <p:nvPr/>
        </p:nvCxnSpPr>
        <p:spPr>
          <a:xfrm flipV="1">
            <a:off x="2589575" y="6235759"/>
            <a:ext cx="3168352" cy="1855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819570" y="6121927"/>
            <a:ext cx="7681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IST O/R144</a:t>
            </a:r>
            <a:endParaRPr lang="en-GB" sz="10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3036037" y="4875961"/>
            <a:ext cx="0" cy="11521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47414" y="531352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50mm</a:t>
            </a:r>
            <a:endParaRPr lang="en-GB" sz="1200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042448" y="5740057"/>
            <a:ext cx="0" cy="3182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114456" y="5781274"/>
            <a:ext cx="8256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7mm tape</a:t>
            </a:r>
            <a:endParaRPr lang="en-GB" sz="12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3466384" y="5313525"/>
            <a:ext cx="1080120" cy="0"/>
          </a:xfrm>
          <a:prstGeom prst="line">
            <a:avLst/>
          </a:prstGeom>
          <a:ln w="19050">
            <a:solidFill>
              <a:srgbClr val="7030A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546504" y="5175025"/>
            <a:ext cx="1705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Nominal Module R174.3</a:t>
            </a:r>
            <a:endParaRPr lang="en-GB" sz="12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114456" y="4515921"/>
            <a:ext cx="0" cy="3600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186464" y="4598961"/>
            <a:ext cx="14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8</a:t>
            </a:r>
            <a:r>
              <a:rPr lang="en-GB" sz="1200" dirty="0" smtClean="0"/>
              <a:t>mm inner services</a:t>
            </a:r>
            <a:endParaRPr lang="en-GB" sz="12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797657" y="6028089"/>
            <a:ext cx="0" cy="210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869665" y="5983427"/>
            <a:ext cx="12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1.8mm clearance</a:t>
            </a:r>
            <a:endParaRPr lang="en-GB" sz="1200" dirty="0"/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3903655" y="6028089"/>
            <a:ext cx="1983392" cy="9279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5899760" y="5904978"/>
            <a:ext cx="10679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Endcap I/R145.8 </a:t>
            </a:r>
            <a:endParaRPr lang="en-GB" sz="1000" dirty="0"/>
          </a:p>
        </p:txBody>
      </p:sp>
      <p:cxnSp>
        <p:nvCxnSpPr>
          <p:cNvPr id="88" name="Straight Connector 87"/>
          <p:cNvCxnSpPr>
            <a:endCxn id="92" idx="3"/>
          </p:cNvCxnSpPr>
          <p:nvPr/>
        </p:nvCxnSpPr>
        <p:spPr>
          <a:xfrm flipH="1">
            <a:off x="2976362" y="1553482"/>
            <a:ext cx="60080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endCxn id="93" idx="3"/>
          </p:cNvCxnSpPr>
          <p:nvPr/>
        </p:nvCxnSpPr>
        <p:spPr>
          <a:xfrm flipH="1" flipV="1">
            <a:off x="2977024" y="2697298"/>
            <a:ext cx="586139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2355679" y="141498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R316.5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356341" y="2558798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R266.5</a:t>
            </a:r>
          </a:p>
        </p:txBody>
      </p:sp>
      <p:cxnSp>
        <p:nvCxnSpPr>
          <p:cNvPr id="100" name="Straight Connector 99"/>
          <p:cNvCxnSpPr>
            <a:endCxn id="102" idx="3"/>
          </p:cNvCxnSpPr>
          <p:nvPr/>
        </p:nvCxnSpPr>
        <p:spPr>
          <a:xfrm flipH="1">
            <a:off x="3034636" y="3210268"/>
            <a:ext cx="52226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103" idx="3"/>
          </p:cNvCxnSpPr>
          <p:nvPr/>
        </p:nvCxnSpPr>
        <p:spPr>
          <a:xfrm flipH="1" flipV="1">
            <a:off x="3035298" y="4354084"/>
            <a:ext cx="507595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2335406" y="3071769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R256.15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36068" y="4215584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R206.15</a:t>
            </a:r>
          </a:p>
        </p:txBody>
      </p:sp>
      <p:cxnSp>
        <p:nvCxnSpPr>
          <p:cNvPr id="104" name="Straight Connector 103"/>
          <p:cNvCxnSpPr>
            <a:endCxn id="106" idx="3"/>
          </p:cNvCxnSpPr>
          <p:nvPr/>
        </p:nvCxnSpPr>
        <p:spPr>
          <a:xfrm flipH="1">
            <a:off x="2952287" y="4882695"/>
            <a:ext cx="60080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endCxn id="107" idx="3"/>
          </p:cNvCxnSpPr>
          <p:nvPr/>
        </p:nvCxnSpPr>
        <p:spPr>
          <a:xfrm flipH="1" flipV="1">
            <a:off x="2952949" y="6026511"/>
            <a:ext cx="586141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331604" y="4744196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R195.8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332266" y="5888011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R145.8</a:t>
            </a: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2664758" y="951827"/>
            <a:ext cx="0" cy="2105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736766" y="907165"/>
            <a:ext cx="1260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1.9mm clearance</a:t>
            </a:r>
            <a:endParaRPr lang="en-GB" sz="1200" dirty="0"/>
          </a:p>
        </p:txBody>
      </p:sp>
      <p:sp>
        <p:nvSpPr>
          <p:cNvPr id="6" name="Rectangle 5"/>
          <p:cNvSpPr/>
          <p:nvPr/>
        </p:nvSpPr>
        <p:spPr>
          <a:xfrm>
            <a:off x="3847378" y="1628800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/>
          <p:cNvSpPr/>
          <p:nvPr/>
        </p:nvSpPr>
        <p:spPr>
          <a:xfrm>
            <a:off x="3556885" y="1628800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/>
          <p:cNvSpPr/>
          <p:nvPr/>
        </p:nvSpPr>
        <p:spPr>
          <a:xfrm>
            <a:off x="3820163" y="3284984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3529670" y="3284984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3834694" y="4953484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/>
          <p:cNvSpPr/>
          <p:nvPr/>
        </p:nvSpPr>
        <p:spPr>
          <a:xfrm>
            <a:off x="3544201" y="4953484"/>
            <a:ext cx="4571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366938" y="1635065"/>
            <a:ext cx="0" cy="714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987031" y="1829826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41.1</a:t>
            </a:r>
            <a:endParaRPr lang="en-GB" sz="1200" dirty="0"/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3387511" y="3311763"/>
            <a:ext cx="0" cy="714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007604" y="350652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41.1</a:t>
            </a:r>
            <a:endParaRPr lang="en-GB" sz="1200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3387511" y="4980263"/>
            <a:ext cx="0" cy="7145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007604" y="517502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41.1</a:t>
            </a:r>
            <a:endParaRPr lang="en-GB" sz="12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707451" y="378633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Preliminary</a:t>
            </a:r>
          </a:p>
          <a:p>
            <a:r>
              <a:rPr lang="en-GB" sz="2000" b="1" i="1" dirty="0" smtClean="0">
                <a:solidFill>
                  <a:srgbClr val="FF0000"/>
                </a:solidFill>
              </a:rPr>
              <a:t>For</a:t>
            </a:r>
          </a:p>
          <a:p>
            <a:r>
              <a:rPr lang="en-GB" sz="2000" b="1" i="1" dirty="0" smtClean="0">
                <a:solidFill>
                  <a:srgbClr val="FF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115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and tooling overview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080000"/>
            <a:ext cx="8229600" cy="526538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Clean room layout</a:t>
            </a:r>
          </a:p>
          <a:p>
            <a:r>
              <a:rPr lang="en-GB" dirty="0" smtClean="0"/>
              <a:t>Tooling x 3</a:t>
            </a:r>
          </a:p>
          <a:p>
            <a:pPr lvl="1"/>
            <a:r>
              <a:rPr lang="en-GB" dirty="0" smtClean="0"/>
              <a:t>Cylinder manufacturing, trim jigs, end flanges</a:t>
            </a:r>
          </a:p>
          <a:p>
            <a:pPr lvl="1"/>
            <a:r>
              <a:rPr lang="en-GB" dirty="0" smtClean="0"/>
              <a:t>Bare cylinder preparation and component gluing</a:t>
            </a:r>
          </a:p>
          <a:p>
            <a:pPr lvl="1"/>
            <a:r>
              <a:rPr lang="en-GB" dirty="0" smtClean="0"/>
              <a:t>Services preparation</a:t>
            </a:r>
          </a:p>
          <a:p>
            <a:pPr lvl="1"/>
            <a:r>
              <a:rPr lang="en-GB" dirty="0" smtClean="0"/>
              <a:t>Half ring insertion</a:t>
            </a:r>
          </a:p>
          <a:p>
            <a:pPr lvl="1"/>
            <a:r>
              <a:rPr lang="en-GB" dirty="0" smtClean="0"/>
              <a:t>Transport around the assembly room?</a:t>
            </a:r>
          </a:p>
          <a:p>
            <a:pPr lvl="1"/>
            <a:r>
              <a:rPr lang="en-GB" dirty="0" smtClean="0"/>
              <a:t>Systems testing-endcap frame</a:t>
            </a:r>
          </a:p>
          <a:p>
            <a:pPr lvl="1"/>
            <a:r>
              <a:rPr lang="en-GB" dirty="0" smtClean="0"/>
              <a:t>Half cylinder into full cylinder assembly</a:t>
            </a:r>
          </a:p>
          <a:p>
            <a:pPr lvl="1"/>
            <a:r>
              <a:rPr lang="en-GB" dirty="0" smtClean="0"/>
              <a:t>Dispatch to CERN-see Helens talk</a:t>
            </a:r>
            <a:endParaRPr lang="en-GB" dirty="0"/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B193-4540-44B9-ADD1-4CDFF4B7E12A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tclif\Documents\proe\Super LHC\Pixel Disks\pixel-clean-room-layout\22-3-18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9" t="11095" r="19560" b="16134"/>
          <a:stretch/>
        </p:blipFill>
        <p:spPr bwMode="auto">
          <a:xfrm>
            <a:off x="1648908" y="1389495"/>
            <a:ext cx="6040363" cy="48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 room layout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54" y="863185"/>
            <a:ext cx="8229600" cy="737914"/>
          </a:xfrm>
        </p:spPr>
        <p:txBody>
          <a:bodyPr>
            <a:noAutofit/>
          </a:bodyPr>
          <a:lstStyle/>
          <a:p>
            <a:r>
              <a:rPr lang="en-GB" sz="2000" dirty="0" smtClean="0"/>
              <a:t>First thing you notice is we still can’t afford chairs</a:t>
            </a:r>
          </a:p>
          <a:p>
            <a:r>
              <a:rPr lang="en-GB" sz="2000" dirty="0" smtClean="0"/>
              <a:t>Quite a minimalistic layout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2829-B36F-4CBA-81D3-5668F6B7F849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165663" y="1508008"/>
            <a:ext cx="190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Environmental Chamber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3895945" y="1800396"/>
            <a:ext cx="1269718" cy="602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33148" y="2091112"/>
            <a:ext cx="1901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Services and welding bay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012713" y="2536250"/>
            <a:ext cx="1620435" cy="17446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6749" y="2402794"/>
            <a:ext cx="1901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Endcap assembly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716374" y="2750695"/>
            <a:ext cx="1075851" cy="12602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927008" y="4420326"/>
            <a:ext cx="1901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Half cylinder pre-production.</a:t>
            </a:r>
          </a:p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Half ring attachment</a:t>
            </a:r>
          </a:p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(on CMM)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5657290" y="4958935"/>
            <a:ext cx="1269718" cy="356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930" y="165753"/>
            <a:ext cx="5947200" cy="852616"/>
          </a:xfrm>
        </p:spPr>
        <p:txBody>
          <a:bodyPr>
            <a:normAutofit fontScale="90000"/>
          </a:bodyPr>
          <a:lstStyle/>
          <a:p>
            <a:r>
              <a:rPr lang="en-GB" dirty="0"/>
              <a:t>Endcap pixel layout</a:t>
            </a:r>
            <a:br>
              <a:rPr lang="en-GB" dirty="0"/>
            </a:br>
            <a:r>
              <a:rPr lang="en-GB" sz="2000" i="1" dirty="0"/>
              <a:t>TDR 9-8-10 Layout</a:t>
            </a:r>
            <a:r>
              <a:rPr lang="en-GB" sz="6000" i="1" dirty="0"/>
              <a:t/>
            </a:r>
            <a:br>
              <a:rPr lang="en-GB" sz="6000" i="1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CD22-EC95-4358-8065-496898FE3A52}" type="datetime2">
              <a:rPr lang="en-US" smtClean="0"/>
              <a:t>Thursday, April 05, 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2" descr="C:\Users\sutclif\Documents\proe\Super LHC\Pixel Disks\Pixel layout TDR 2017\30-8-17-endcap.jpg"/>
          <p:cNvPicPr>
            <a:picLocks noChangeAspect="1" noChangeArrowheads="1"/>
          </p:cNvPicPr>
          <p:nvPr/>
        </p:nvPicPr>
        <p:blipFill>
          <a:blip r:embed="rId2" cstate="print"/>
          <a:srcRect l="10936" t="14859" r="9645" b="14176"/>
          <a:stretch>
            <a:fillRect/>
          </a:stretch>
        </p:blipFill>
        <p:spPr bwMode="auto">
          <a:xfrm>
            <a:off x="1219200" y="1244448"/>
            <a:ext cx="6766560" cy="46721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1531" y="2719321"/>
            <a:ext cx="1732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Pixel Support Tube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4263" y="1372377"/>
            <a:ext cx="171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Outer Pixel Layers</a:t>
            </a:r>
          </a:p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3 Layers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1880" y="1092510"/>
            <a:ext cx="190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Heavyweight Pixel </a:t>
            </a:r>
            <a:r>
              <a:rPr lang="en-GB" sz="1600" dirty="0" err="1" smtClean="0">
                <a:solidFill>
                  <a:prstClr val="black"/>
                </a:solidFill>
              </a:rPr>
              <a:t>Endcap</a:t>
            </a:r>
            <a:r>
              <a:rPr lang="en-GB" sz="1600" dirty="0" smtClean="0">
                <a:solidFill>
                  <a:prstClr val="black"/>
                </a:solidFill>
              </a:rPr>
              <a:t> support flanges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7166" y="5980184"/>
            <a:ext cx="361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Lightweight Pixel </a:t>
            </a:r>
            <a:r>
              <a:rPr lang="en-GB" sz="1600" dirty="0" err="1" smtClean="0">
                <a:solidFill>
                  <a:prstClr val="black"/>
                </a:solidFill>
              </a:rPr>
              <a:t>Endcap</a:t>
            </a:r>
            <a:r>
              <a:rPr lang="en-GB" sz="1600" dirty="0" smtClean="0">
                <a:solidFill>
                  <a:prstClr val="black"/>
                </a:solidFill>
              </a:rPr>
              <a:t> Support Flanges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4168" y="5676616"/>
            <a:ext cx="1789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Inner Support Tube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272" y="5875049"/>
            <a:ext cx="1069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Beam Pipe</a:t>
            </a:r>
            <a:endParaRPr lang="en-GB" sz="1600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</p:cNvCxnSpPr>
          <p:nvPr/>
        </p:nvCxnSpPr>
        <p:spPr>
          <a:xfrm>
            <a:off x="2724249" y="2888598"/>
            <a:ext cx="640743" cy="281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</p:cNvCxnSpPr>
          <p:nvPr/>
        </p:nvCxnSpPr>
        <p:spPr>
          <a:xfrm>
            <a:off x="4678878" y="1664765"/>
            <a:ext cx="666428" cy="5212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H="1">
            <a:off x="5852162" y="1508009"/>
            <a:ext cx="1269718" cy="47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 flipV="1">
            <a:off x="4040200" y="5407196"/>
            <a:ext cx="376966" cy="7422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228683" y="4853441"/>
            <a:ext cx="530670" cy="992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73308" y="5462016"/>
            <a:ext cx="1004004" cy="5838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388866" y="3730752"/>
            <a:ext cx="2706622" cy="184099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13918" y="4531947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600" dirty="0" smtClean="0">
                <a:solidFill>
                  <a:prstClr val="black"/>
                </a:solidFill>
              </a:rPr>
              <a:t>1975mm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10257" y="2180492"/>
            <a:ext cx="968996" cy="582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89302" y="1979526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Half rings</a:t>
            </a:r>
            <a:endParaRPr lang="en-GB" sz="16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68311" y="1379315"/>
            <a:ext cx="2594986" cy="77103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smtClean="0"/>
              <a:t>9 outer half rings R275</a:t>
            </a:r>
          </a:p>
          <a:p>
            <a:r>
              <a:rPr lang="en-GB" sz="2400" smtClean="0"/>
              <a:t>8 middle half rings R212.5</a:t>
            </a:r>
          </a:p>
          <a:p>
            <a:r>
              <a:rPr lang="en-GB" sz="2400" smtClean="0"/>
              <a:t>10 inner half rings R150</a:t>
            </a:r>
            <a:endParaRPr lang="en-GB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78868" y="5312443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endParaRPr lang="en-GB" i="1" dirty="0" smtClean="0">
              <a:solidFill>
                <a:srgbClr val="A2710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8147" y="2124255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Z=3120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238" y="3404358"/>
            <a:ext cx="914400" cy="352328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1</a:t>
            </a:r>
            <a:r>
              <a:rPr lang="en-GB" i="1" baseline="30000" dirty="0" smtClean="0">
                <a:solidFill>
                  <a:srgbClr val="A2710A"/>
                </a:solidFill>
              </a:rPr>
              <a:t>st</a:t>
            </a:r>
            <a:r>
              <a:rPr lang="en-GB" i="1" dirty="0" smtClean="0">
                <a:solidFill>
                  <a:srgbClr val="A2710A"/>
                </a:solidFill>
              </a:rPr>
              <a:t> half rings Z=1200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21570" y="907844"/>
            <a:ext cx="223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rgbClr val="A2710A"/>
                </a:solidFill>
              </a:rPr>
              <a:t>Last half </a:t>
            </a:r>
            <a:r>
              <a:rPr lang="en-GB" i="1" dirty="0">
                <a:solidFill>
                  <a:srgbClr val="A2710A"/>
                </a:solidFill>
              </a:rPr>
              <a:t>rings </a:t>
            </a:r>
            <a:r>
              <a:rPr lang="en-GB" i="1" dirty="0" smtClean="0">
                <a:solidFill>
                  <a:srgbClr val="A2710A"/>
                </a:solidFill>
              </a:rPr>
              <a:t>Z=3000</a:t>
            </a:r>
            <a:endParaRPr lang="en-GB" i="1" dirty="0">
              <a:solidFill>
                <a:srgbClr val="A271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sutclif\Documents\proe\Super LHC\Pixel Disks\middle-layer-prototypes\21-2-17-07.jpg"/>
          <p:cNvPicPr>
            <a:picLocks noChangeAspect="1" noChangeArrowheads="1"/>
          </p:cNvPicPr>
          <p:nvPr/>
        </p:nvPicPr>
        <p:blipFill rotWithShape="1">
          <a:blip r:embed="rId2"/>
          <a:srcRect l="5151" t="13295" r="5273" b="17042"/>
          <a:stretch/>
        </p:blipFill>
        <p:spPr bwMode="auto">
          <a:xfrm>
            <a:off x="672316" y="2555733"/>
            <a:ext cx="2590268" cy="1556607"/>
          </a:xfrm>
          <a:prstGeom prst="rect">
            <a:avLst/>
          </a:prstGeom>
          <a:noFill/>
        </p:spPr>
      </p:pic>
      <p:pic>
        <p:nvPicPr>
          <p:cNvPr id="8" name="Content Placeholder 7" descr="C:\Users\sutclif\Documents\proe\Super LHC\Pixel Disks\middle-layer-prototypes\21-2-17-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5879" t="13608" r="5152" b="15647"/>
          <a:stretch>
            <a:fillRect/>
          </a:stretch>
        </p:blipFill>
        <p:spPr bwMode="auto">
          <a:xfrm>
            <a:off x="405307" y="797342"/>
            <a:ext cx="2886369" cy="177351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Bare cylinder preparation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2407" y="808152"/>
            <a:ext cx="4464107" cy="2467199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30000"/>
              </a:lnSpc>
            </a:pPr>
            <a:r>
              <a:rPr lang="en-GB" dirty="0" smtClean="0"/>
              <a:t>Trim and dress half cylinders, add holes etc.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Mount CFRP end-flanges on jig and attach inserts (2x)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Spread adhesive on outer rims of end-flanges, mount two ½-cylinders and allow to cure 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Cut end-flanges at top and bottom to split assembly into two parts</a:t>
            </a:r>
          </a:p>
          <a:p>
            <a:pPr>
              <a:lnSpc>
                <a:spcPct val="130000"/>
              </a:lnSpc>
            </a:pPr>
            <a:r>
              <a:rPr lang="en-GB" dirty="0" smtClean="0"/>
              <a:t>Add link pieces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 marL="0" indent="0">
              <a:lnSpc>
                <a:spcPct val="130000"/>
              </a:lnSpc>
              <a:buNone/>
            </a:pPr>
            <a:r>
              <a:rPr lang="en-GB" i="1" dirty="0" smtClean="0"/>
              <a:t>Currently this is mounted on aluminium tooling plate on the CMM, but will be considering using a 2.2m long optical table instead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i="1" dirty="0" smtClean="0"/>
              <a:t>CMM 2.7m long</a:t>
            </a:r>
            <a:endParaRPr lang="en-GB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6B4D-942A-4020-BC84-2F864C86DF6B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2989" y="6477029"/>
            <a:ext cx="4110421" cy="365125"/>
          </a:xfrm>
        </p:spPr>
        <p:txBody>
          <a:bodyPr/>
          <a:lstStyle/>
          <a:p>
            <a:r>
              <a:rPr lang="en-US" smtClean="0"/>
              <a:t>Integratio and Tooling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t>5</a:t>
            </a:fld>
            <a:endParaRPr lang="en-GB"/>
          </a:p>
        </p:txBody>
      </p:sp>
      <p:pic>
        <p:nvPicPr>
          <p:cNvPr id="4098" name="Picture 2" descr="C:\Users\sutclif\Documents\proe\Super LHC\Pixel Disks\docs\20170816_142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52" y="3484607"/>
            <a:ext cx="4202763" cy="236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utclif\Documents\proe\Super LHC\Pixel Disks\docs\20170816_1427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995" y="3835676"/>
            <a:ext cx="1708757" cy="9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utclif\Documents\proe\Super LHC\Pixel Disks\docs\20170620_105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4" y="4586990"/>
            <a:ext cx="2864786" cy="16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tclif\Documents\proe\Super LHC\Pixel Disks\2017 endcap\4 layer ring design\22-03-18-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18458" r="3336" b="13502"/>
          <a:stretch/>
        </p:blipFill>
        <p:spPr bwMode="auto">
          <a:xfrm>
            <a:off x="468352" y="1550020"/>
            <a:ext cx="8251902" cy="46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Completed middle half cylinder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200"/>
            <a:ext cx="8229600" cy="914401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Discrete components added, ready for services to be added….see </a:t>
            </a:r>
            <a:r>
              <a:rPr lang="en-GB" dirty="0" err="1" smtClean="0"/>
              <a:t>Freds</a:t>
            </a:r>
            <a:r>
              <a:rPr lang="en-GB" dirty="0" smtClean="0"/>
              <a:t> talk</a:t>
            </a:r>
          </a:p>
          <a:p>
            <a:r>
              <a:rPr lang="en-GB" dirty="0" smtClean="0"/>
              <a:t>At this stage tube and cable clips can also be added</a:t>
            </a:r>
          </a:p>
          <a:p>
            <a:r>
              <a:rPr lang="en-GB" dirty="0" smtClean="0"/>
              <a:t>Heavy Z=3000 will need to be added.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E567-58E4-42A9-B821-E4D00AF9638C}" type="datetime2">
              <a:rPr lang="en-US" smtClean="0"/>
              <a:t>Thursday, April 05, 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Integratio and Tooling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1C50D-2960-4127-90EB-385DB60A0AF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6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62"/>
            <a:ext cx="5664467" cy="108252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Half ring insertion</a:t>
            </a:r>
            <a:br>
              <a:rPr lang="en-GB" dirty="0" smtClean="0"/>
            </a:br>
            <a:r>
              <a:rPr lang="en-GB" sz="3100" i="1" dirty="0" smtClean="0"/>
              <a:t>Liam Cunningham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71C7-092B-4281-92CC-CF99CA4449B1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t="11615" r="15436" b="32179"/>
          <a:stretch/>
        </p:blipFill>
        <p:spPr>
          <a:xfrm>
            <a:off x="289262" y="3584725"/>
            <a:ext cx="3396449" cy="222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10817" r="14028" b="28606"/>
          <a:stretch/>
        </p:blipFill>
        <p:spPr>
          <a:xfrm>
            <a:off x="289262" y="1262848"/>
            <a:ext cx="3212166" cy="22391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0" t="12074" r="17996" b="34379"/>
          <a:stretch/>
        </p:blipFill>
        <p:spPr>
          <a:xfrm>
            <a:off x="5291092" y="3646008"/>
            <a:ext cx="3195961" cy="21839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5711" y="1597610"/>
            <a:ext cx="1490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 smtClean="0">
                <a:solidFill>
                  <a:prstClr val="black"/>
                </a:solidFill>
              </a:rPr>
              <a:t>Fully populated ring in handling frame ready for insertion into the half cylinder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911" y="5829915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 smtClean="0">
                <a:solidFill>
                  <a:prstClr val="black"/>
                </a:solidFill>
              </a:rPr>
              <a:t>Attach T-piece to the handling frame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688" y="5814379"/>
            <a:ext cx="375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 smtClean="0">
                <a:solidFill>
                  <a:prstClr val="black"/>
                </a:solidFill>
              </a:rPr>
              <a:t>Remove the outer half of the handling frame, now ready to load into insertion jig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sutclif\Documents\proe\Super LHC\Pixel Disks\docs\IMG_21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22" y="1262848"/>
            <a:ext cx="2985580" cy="22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Half ring insertion…</a:t>
            </a:r>
            <a:br>
              <a:rPr lang="en-GB" dirty="0" smtClean="0"/>
            </a:br>
            <a:r>
              <a:rPr lang="en-GB" sz="3600" i="1" dirty="0" smtClean="0"/>
              <a:t>Liam</a:t>
            </a:r>
            <a:endParaRPr lang="en-GB" sz="3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8E7E-0A9E-4208-A1CC-15C10D8DA2B4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1" t="33423" r="26810" b="23374"/>
          <a:stretch/>
        </p:blipFill>
        <p:spPr>
          <a:xfrm>
            <a:off x="533400" y="3435658"/>
            <a:ext cx="2449497" cy="2556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6" t="40778" r="25899" b="25282"/>
          <a:stretch/>
        </p:blipFill>
        <p:spPr>
          <a:xfrm>
            <a:off x="533400" y="859489"/>
            <a:ext cx="3164307" cy="2440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0082" y="1182601"/>
            <a:ext cx="3460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Unloaded jig, vertical edge mates with back of the T-piece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62709" y="5268629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Close up of linear slides for two axis movement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4691273"/>
            <a:ext cx="240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Ring in frame loaded into insertion jig ready for installing to half cylinder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996188"/>
            <a:ext cx="2743200" cy="31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5664467" cy="1082524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Half ring insertion….</a:t>
            </a:r>
            <a:br>
              <a:rPr lang="en-GB" dirty="0" smtClean="0"/>
            </a:br>
            <a:r>
              <a:rPr lang="en-GB" sz="3100" i="1" dirty="0" smtClean="0"/>
              <a:t>Liam</a:t>
            </a:r>
            <a:endParaRPr lang="en-GB" sz="31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E2D9-2108-4211-9F77-E9C0DE406319}" type="datetime2">
              <a:rPr lang="en-US" smtClean="0">
                <a:solidFill>
                  <a:prstClr val="black">
                    <a:tint val="75000"/>
                  </a:prstClr>
                </a:solidFill>
              </a:rPr>
              <a:t>Thursday, April 05, 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Integratio and Tooling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2DB4D-0FDB-4E6C-81D6-952C57F3A0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" t="32212" r="27464" b="28846"/>
          <a:stretch/>
        </p:blipFill>
        <p:spPr>
          <a:xfrm>
            <a:off x="4552592" y="152400"/>
            <a:ext cx="4364547" cy="3184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7" t="32703" r="26284" b="25470"/>
          <a:stretch/>
        </p:blipFill>
        <p:spPr>
          <a:xfrm>
            <a:off x="457200" y="3337338"/>
            <a:ext cx="4194027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2841" y="2201782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Insertion tooling in retracted position with ring loaded ready for insertion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1227" y="3469376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 smtClean="0">
                <a:solidFill>
                  <a:prstClr val="black"/>
                </a:solidFill>
              </a:rPr>
              <a:t>Insertion tooling in loaded position ring mounting tabs located at the correct position to be attached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C:\Users\sutclif\Documents\proe\Super LHC\Pixel Disks\2017 endcap\4 layer ring design\kirks tape\20-3-18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17387" b="12711"/>
          <a:stretch/>
        </p:blipFill>
        <p:spPr bwMode="auto">
          <a:xfrm>
            <a:off x="5156461" y="4362887"/>
            <a:ext cx="3508656" cy="22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2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erpool-atlas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>
            <a:solidFill>
              <a:srgbClr val="A2710A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e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liverpool-atlaslogo</Template>
  <TotalTime>7775</TotalTime>
  <Words>566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liverpool-atlaslogo</vt:lpstr>
      <vt:lpstr>peter</vt:lpstr>
      <vt:lpstr> Endcap Integration and Tooling  </vt:lpstr>
      <vt:lpstr>Integration and tooling overview</vt:lpstr>
      <vt:lpstr>Clean room layout</vt:lpstr>
      <vt:lpstr>Endcap pixel layout TDR 9-8-10 Layout </vt:lpstr>
      <vt:lpstr>Bare cylinder preparation</vt:lpstr>
      <vt:lpstr>Completed middle half cylinder</vt:lpstr>
      <vt:lpstr>Half ring insertion Liam Cunningham</vt:lpstr>
      <vt:lpstr>Half ring insertion… Liam</vt:lpstr>
      <vt:lpstr>Half ring insertion…. Liam</vt:lpstr>
      <vt:lpstr>Assembly of half cylinders</vt:lpstr>
      <vt:lpstr>Endcap envelopes – 5th April 2018</vt:lpstr>
    </vt:vector>
  </TitlesOfParts>
  <Company>The 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Plans for Pixel Integration at Liverpool</dc:title>
  <dc:creator>Jones, Tim [timjones]</dc:creator>
  <cp:lastModifiedBy>Sutcliffe, Peter</cp:lastModifiedBy>
  <cp:revision>230</cp:revision>
  <dcterms:created xsi:type="dcterms:W3CDTF">2016-12-05T22:50:33Z</dcterms:created>
  <dcterms:modified xsi:type="dcterms:W3CDTF">2018-04-05T16:24:37Z</dcterms:modified>
</cp:coreProperties>
</file>