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15"/>
  </p:notesMasterIdLst>
  <p:sldIdLst>
    <p:sldId id="256" r:id="rId2"/>
    <p:sldId id="276" r:id="rId3"/>
    <p:sldId id="310" r:id="rId4"/>
    <p:sldId id="312" r:id="rId5"/>
    <p:sldId id="305" r:id="rId6"/>
    <p:sldId id="306" r:id="rId7"/>
    <p:sldId id="307" r:id="rId8"/>
    <p:sldId id="313" r:id="rId9"/>
    <p:sldId id="311" r:id="rId10"/>
    <p:sldId id="309" r:id="rId11"/>
    <p:sldId id="303" r:id="rId12"/>
    <p:sldId id="304" r:id="rId13"/>
    <p:sldId id="31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3" autoAdjust="0"/>
    <p:restoredTop sz="94660"/>
  </p:normalViewPr>
  <p:slideViewPr>
    <p:cSldViewPr snapToGrid="0">
      <p:cViewPr>
        <p:scale>
          <a:sx n="90" d="100"/>
          <a:sy n="90" d="100"/>
        </p:scale>
        <p:origin x="-79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3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94324-3FD6-4863-94D5-EDA990451EE2}" type="datetimeFigureOut">
              <a:rPr lang="en-GB" smtClean="0"/>
              <a:pPr/>
              <a:t>05/04/2018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78242-264C-4ED5-9035-770A65C4CD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87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78242-264C-4ED5-9035-770A65C4CD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3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6800"/>
            <a:ext cx="8208912" cy="165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4412704"/>
            <a:ext cx="734481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22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00000" y="1124744"/>
            <a:ext cx="7344000" cy="72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710A"/>
                </a:solidFill>
              </a:defRPr>
            </a:lvl1pPr>
          </a:lstStyle>
          <a:p>
            <a:pPr lvl="0"/>
            <a:r>
              <a:rPr lang="en-US" dirty="0" smtClean="0"/>
              <a:t>Conference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6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5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6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0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5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79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22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WP20 Integratio Overview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720857"/>
            <a:ext cx="8128000" cy="57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>
            <a:lvl1pPr>
              <a:defRPr>
                <a:solidFill>
                  <a:srgbClr val="8F640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4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000"/>
            <a:ext cx="8229600" cy="50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8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0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3644899"/>
            <a:ext cx="4039200" cy="213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7600" y="3644899"/>
            <a:ext cx="4039200" cy="213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6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080000"/>
            <a:ext cx="828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3717032"/>
            <a:ext cx="828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3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5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8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000" y="6462000"/>
            <a:ext cx="9072000" cy="3636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60799" y="36000"/>
            <a:ext cx="5947200" cy="7200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8F64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" y="36000"/>
            <a:ext cx="3126176" cy="72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8400" y="6462000"/>
            <a:ext cx="1141891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79E60"/>
                </a:solidFill>
              </a:defRPr>
            </a:lvl1pPr>
          </a:lstStyle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2178" y="6462000"/>
            <a:ext cx="411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79E60"/>
                </a:solidFill>
              </a:defRPr>
            </a:lvl1pPr>
          </a:lstStyle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5600" y="6462000"/>
            <a:ext cx="114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79E60"/>
                </a:solidFill>
              </a:defRPr>
            </a:lvl1pPr>
          </a:lstStyle>
          <a:p>
            <a:fld id="{3681C50D-2960-4127-90EB-385DB60A0AF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72" b="89577" l="4803" r="93482">
                        <a14:foregroundMark x1="31218" y1="56352" x2="31218" y2="56352"/>
                        <a14:foregroundMark x1="46484" y1="46906" x2="46484" y2="46906"/>
                        <a14:foregroundMark x1="55403" y1="47557" x2="55403" y2="47557"/>
                        <a14:foregroundMark x1="67925" y1="50163" x2="67925" y2="50163"/>
                        <a14:foregroundMark x1="82676" y1="48208" x2="82676" y2="48208"/>
                        <a14:foregroundMark x1="28816" y1="74919" x2="28816" y2="74919"/>
                        <a14:foregroundMark x1="35506" y1="74267" x2="35506" y2="74267"/>
                        <a14:foregroundMark x1="41509" y1="75570" x2="41509" y2="75570"/>
                        <a14:foregroundMark x1="47513" y1="74267" x2="47513" y2="74267"/>
                        <a14:foregroundMark x1="53859" y1="74593" x2="53859" y2="74593"/>
                        <a14:foregroundMark x1="59691" y1="73290" x2="59691" y2="73290"/>
                        <a14:foregroundMark x1="64837" y1="74919" x2="64837" y2="74919"/>
                        <a14:foregroundMark x1="72556" y1="74593" x2="72556" y2="74593"/>
                        <a14:foregroundMark x1="79760" y1="73941" x2="79760" y2="73941"/>
                        <a14:foregroundMark x1="86621" y1="73941" x2="86621" y2="73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5" y="6436091"/>
            <a:ext cx="656510" cy="3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79E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941" y="2711491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Endcap Description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7072" y="4456611"/>
            <a:ext cx="7409663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Peter Sutcliffe </a:t>
            </a:r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April </a:t>
            </a:r>
            <a:r>
              <a:rPr lang="en-GB" dirty="0" smtClean="0"/>
              <a:t>2018</a:t>
            </a:r>
            <a:endParaRPr lang="en-GB" dirty="0"/>
          </a:p>
          <a:p>
            <a:r>
              <a:rPr lang="it-IT" i="1" dirty="0" smtClean="0"/>
              <a:t>INFN </a:t>
            </a:r>
            <a:r>
              <a:rPr lang="it-IT" i="1" dirty="0"/>
              <a:t>- Laboratori Nazionali di </a:t>
            </a:r>
            <a:r>
              <a:rPr lang="it-IT" i="1" dirty="0" smtClean="0"/>
              <a:t>Frascati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125538"/>
            <a:ext cx="7343775" cy="719137"/>
          </a:xfrm>
        </p:spPr>
        <p:txBody>
          <a:bodyPr>
            <a:normAutofit/>
          </a:bodyPr>
          <a:lstStyle/>
          <a:p>
            <a:r>
              <a:rPr lang="en-GB" i="1" dirty="0" smtClean="0"/>
              <a:t>IT-UK Pixel Endcap Meeting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3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of half cylinders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90" y="1080000"/>
            <a:ext cx="3129170" cy="2232160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Half cylinders will be assembled in the following order:</a:t>
            </a:r>
          </a:p>
          <a:p>
            <a:pPr lvl="1"/>
            <a:r>
              <a:rPr lang="en-GB" dirty="0" smtClean="0"/>
              <a:t>Fix the lightweight Z=1200 end flange in position</a:t>
            </a:r>
          </a:p>
          <a:p>
            <a:pPr lvl="1"/>
            <a:r>
              <a:rPr lang="en-GB" dirty="0" smtClean="0"/>
              <a:t>Inner left and right hand</a:t>
            </a:r>
          </a:p>
          <a:p>
            <a:pPr lvl="1"/>
            <a:r>
              <a:rPr lang="en-GB" dirty="0" smtClean="0"/>
              <a:t>Middle left and right hand assembled around the Inner layers</a:t>
            </a:r>
          </a:p>
          <a:p>
            <a:pPr lvl="1"/>
            <a:r>
              <a:rPr lang="en-GB" dirty="0" smtClean="0"/>
              <a:t>Outer left and right hand will be assembled around the Inner and Middle layers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2050" name="Picture 2" descr="C:\Users\sutclif\Documents\proe\Super LHC\Pixel Disks\pixel-clean-room-layout\22-03-18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0" t="31472" r="28788" b="17085"/>
          <a:stretch/>
        </p:blipFill>
        <p:spPr bwMode="auto">
          <a:xfrm>
            <a:off x="3501484" y="1236942"/>
            <a:ext cx="5397189" cy="48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8676" y="1236942"/>
            <a:ext cx="1683488" cy="1999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endParaRPr lang="en-GB" sz="1600" dirty="0" smtClean="0">
              <a:solidFill>
                <a:srgbClr val="002060"/>
              </a:solidFill>
            </a:endParaRPr>
          </a:p>
        </p:txBody>
      </p:sp>
      <p:pic>
        <p:nvPicPr>
          <p:cNvPr id="10" name="Picture 4" descr="C:\Users\sutclif\Documents\proe\Super LHC\Pixel Disks\middle-layer-prototypes\valencia16-04.jpg"/>
          <p:cNvPicPr>
            <a:picLocks noChangeAspect="1" noChangeArrowheads="1"/>
          </p:cNvPicPr>
          <p:nvPr/>
        </p:nvPicPr>
        <p:blipFill>
          <a:blip r:embed="rId3" cstate="print"/>
          <a:srcRect l="9127" t="12725" r="5194" b="6933"/>
          <a:stretch>
            <a:fillRect/>
          </a:stretch>
        </p:blipFill>
        <p:spPr bwMode="auto">
          <a:xfrm>
            <a:off x="663724" y="3290340"/>
            <a:ext cx="2528139" cy="1831886"/>
          </a:xfrm>
          <a:prstGeom prst="rect">
            <a:avLst/>
          </a:prstGeom>
          <a:noFill/>
        </p:spPr>
      </p:pic>
      <p:pic>
        <p:nvPicPr>
          <p:cNvPr id="11" name="Picture 3" descr="C:\Users\sutclif\Documents\proe\Super LHC\Pixel Disks\middle-layer-prototypes\valencia16-03.jpg"/>
          <p:cNvPicPr>
            <a:picLocks noChangeAspect="1" noChangeArrowheads="1"/>
          </p:cNvPicPr>
          <p:nvPr/>
        </p:nvPicPr>
        <p:blipFill>
          <a:blip r:embed="rId4" cstate="print"/>
          <a:srcRect l="26227" t="22996" r="35286" b="28087"/>
          <a:stretch>
            <a:fillRect/>
          </a:stretch>
        </p:blipFill>
        <p:spPr bwMode="auto">
          <a:xfrm>
            <a:off x="667846" y="5195867"/>
            <a:ext cx="1259947" cy="123744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689300" y="5337537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dirty="0" smtClean="0"/>
              <a:t>Half cylinders connected with connection pieces and captive dowel screws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842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Cylinder Prototyping – what we intend to do</a:t>
            </a:r>
            <a:endParaRPr lang="en-GB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21382" y="958830"/>
            <a:ext cx="4232138" cy="50400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+mn-lt"/>
              </a:rPr>
              <a:t>Middle Layer</a:t>
            </a:r>
          </a:p>
          <a:p>
            <a:pPr lvl="1"/>
            <a:r>
              <a:rPr lang="en-GB" dirty="0" smtClean="0">
                <a:latin typeface="+mn-lt"/>
              </a:rPr>
              <a:t>L1400mm</a:t>
            </a:r>
            <a:endParaRPr lang="en-GB" dirty="0" smtClean="0">
              <a:latin typeface="+mn-lt"/>
            </a:endParaRPr>
          </a:p>
          <a:p>
            <a:pPr lvl="1"/>
            <a:r>
              <a:rPr lang="en-GB" dirty="0" smtClean="0">
                <a:latin typeface="+mn-lt"/>
              </a:rPr>
              <a:t>D527mm</a:t>
            </a:r>
          </a:p>
          <a:p>
            <a:pPr marL="457200" lvl="1" indent="0">
              <a:buNone/>
            </a:pP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Start with one ½-cylinder and learn …</a:t>
            </a:r>
          </a:p>
          <a:p>
            <a:pPr lvl="1"/>
            <a:r>
              <a:rPr lang="en-GB" dirty="0" smtClean="0">
                <a:latin typeface="+mn-lt"/>
              </a:rPr>
              <a:t>How to position shell on end-flanges</a:t>
            </a:r>
          </a:p>
          <a:p>
            <a:pPr lvl="1"/>
            <a:r>
              <a:rPr lang="en-GB" dirty="0" smtClean="0">
                <a:latin typeface="+mn-lt"/>
              </a:rPr>
              <a:t>How to position ½-ring mechanical interfaces</a:t>
            </a:r>
          </a:p>
          <a:p>
            <a:pPr lvl="1"/>
            <a:r>
              <a:rPr lang="en-GB" dirty="0" smtClean="0">
                <a:latin typeface="+mn-lt"/>
              </a:rPr>
              <a:t>How to verify the placement </a:t>
            </a:r>
            <a:r>
              <a:rPr lang="en-GB" dirty="0" smtClean="0">
                <a:latin typeface="+mn-lt"/>
              </a:rPr>
              <a:t>accuracy</a:t>
            </a:r>
          </a:p>
          <a:p>
            <a:pPr lvl="1"/>
            <a:r>
              <a:rPr lang="en-GB" dirty="0" smtClean="0">
                <a:latin typeface="+mn-lt"/>
              </a:rPr>
              <a:t>Very Important – to determine the accuracy a half cylinder can be made in order to stay within our envelope.</a:t>
            </a:r>
            <a:endParaRPr lang="en-GB" dirty="0" smtClean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2989" y="6458922"/>
            <a:ext cx="4110421" cy="365125"/>
          </a:xfrm>
        </p:spPr>
        <p:txBody>
          <a:bodyPr/>
          <a:lstStyle/>
          <a:p>
            <a:r>
              <a:rPr lang="en-US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11</a:t>
            </a:fld>
            <a:endParaRPr lang="en-GB"/>
          </a:p>
        </p:txBody>
      </p:sp>
      <p:pic>
        <p:nvPicPr>
          <p:cNvPr id="9" name="Picture 8" descr="C:\Users\sutclif\Documents\proe\Super LHC\Pixel Disks\middle-layer-prototypes\17feb16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17609" r="16841" b="15635"/>
          <a:stretch/>
        </p:blipFill>
        <p:spPr bwMode="auto">
          <a:xfrm>
            <a:off x="261537" y="914217"/>
            <a:ext cx="4386663" cy="35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endCxn id="9" idx="3"/>
          </p:cNvCxnSpPr>
          <p:nvPr/>
        </p:nvCxnSpPr>
        <p:spPr>
          <a:xfrm flipV="1">
            <a:off x="2165116" y="2667823"/>
            <a:ext cx="2483084" cy="15313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1"/>
          <p:cNvSpPr txBox="1"/>
          <p:nvPr/>
        </p:nvSpPr>
        <p:spPr>
          <a:xfrm rot="19675571">
            <a:off x="3060810" y="3294164"/>
            <a:ext cx="108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dirty="0" smtClean="0">
                <a:solidFill>
                  <a:prstClr val="black"/>
                </a:solidFill>
              </a:rPr>
              <a:t>1400mm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>
            <a:stCxn id="13" idx="2"/>
          </p:cNvCxnSpPr>
          <p:nvPr/>
        </p:nvCxnSpPr>
        <p:spPr>
          <a:xfrm>
            <a:off x="1344042" y="1449332"/>
            <a:ext cx="271431" cy="618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7"/>
          <p:cNvSpPr txBox="1"/>
          <p:nvPr/>
        </p:nvSpPr>
        <p:spPr>
          <a:xfrm>
            <a:off x="667793" y="1080000"/>
            <a:ext cx="135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dirty="0" smtClean="0">
                <a:solidFill>
                  <a:prstClr val="black"/>
                </a:solidFill>
              </a:rPr>
              <a:t>Dia. 527mm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have done…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59" y="925671"/>
            <a:ext cx="8767892" cy="2478746"/>
          </a:xfrm>
        </p:spPr>
        <p:txBody>
          <a:bodyPr>
            <a:normAutofit/>
          </a:bodyPr>
          <a:lstStyle/>
          <a:p>
            <a:r>
              <a:rPr lang="en-GB" dirty="0" smtClean="0"/>
              <a:t>60 cm long half cylinders, with end flanges and connecting pieces.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8" y="2601798"/>
            <a:ext cx="4772513" cy="356447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9631" y="6462000"/>
            <a:ext cx="4110421" cy="365125"/>
          </a:xfrm>
        </p:spPr>
        <p:txBody>
          <a:bodyPr/>
          <a:lstStyle/>
          <a:p>
            <a:r>
              <a:rPr lang="en-US" smtClean="0"/>
              <a:t>WP20 Integratio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12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97" y="2026763"/>
            <a:ext cx="3197303" cy="42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 on the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Currently trying to ‘fix’ the design</a:t>
            </a:r>
          </a:p>
          <a:p>
            <a:pPr lvl="1"/>
            <a:r>
              <a:rPr lang="en-GB" dirty="0" smtClean="0"/>
              <a:t>Well defined half ring, module and bus tape concept</a:t>
            </a:r>
          </a:p>
          <a:p>
            <a:pPr lvl="1"/>
            <a:r>
              <a:rPr lang="en-GB" dirty="0" smtClean="0"/>
              <a:t>Half ring radii fixed</a:t>
            </a:r>
          </a:p>
          <a:p>
            <a:pPr lvl="1"/>
            <a:r>
              <a:rPr lang="en-GB" dirty="0" smtClean="0"/>
              <a:t>Outer cylinder envelope </a:t>
            </a:r>
          </a:p>
          <a:p>
            <a:pPr lvl="1"/>
            <a:r>
              <a:rPr lang="en-GB" dirty="0" smtClean="0"/>
              <a:t>Overall </a:t>
            </a:r>
            <a:r>
              <a:rPr lang="en-GB" smtClean="0"/>
              <a:t>endcap length 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9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930" y="165753"/>
            <a:ext cx="5947200" cy="852616"/>
          </a:xfrm>
        </p:spPr>
        <p:txBody>
          <a:bodyPr>
            <a:normAutofit fontScale="90000"/>
          </a:bodyPr>
          <a:lstStyle/>
          <a:p>
            <a:r>
              <a:rPr lang="en-GB" dirty="0"/>
              <a:t>Endcap pixel layout</a:t>
            </a:r>
            <a:br>
              <a:rPr lang="en-GB" dirty="0"/>
            </a:br>
            <a:r>
              <a:rPr lang="en-GB" sz="2000" i="1" dirty="0"/>
              <a:t>TDR 9-8-10 Layout</a:t>
            </a:r>
            <a:r>
              <a:rPr lang="en-GB" sz="6000" i="1" dirty="0"/>
              <a:t/>
            </a:r>
            <a:br>
              <a:rPr lang="en-GB" sz="6000" i="1" dirty="0"/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2" descr="C:\Users\sutclif\Documents\proe\Super LHC\Pixel Disks\Pixel layout TDR 2017\30-8-17-endcap.jpg"/>
          <p:cNvPicPr>
            <a:picLocks noChangeAspect="1" noChangeArrowheads="1"/>
          </p:cNvPicPr>
          <p:nvPr/>
        </p:nvPicPr>
        <p:blipFill>
          <a:blip r:embed="rId2" cstate="print"/>
          <a:srcRect l="10936" t="14859" r="9645" b="14176"/>
          <a:stretch>
            <a:fillRect/>
          </a:stretch>
        </p:blipFill>
        <p:spPr bwMode="auto">
          <a:xfrm>
            <a:off x="1219200" y="1244448"/>
            <a:ext cx="6766560" cy="46721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1531" y="2719321"/>
            <a:ext cx="1732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Pixel Support Tube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4263" y="1372377"/>
            <a:ext cx="1714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Outer Pixel Layers</a:t>
            </a:r>
          </a:p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3 Layers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1880" y="1092510"/>
            <a:ext cx="190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Heavyweight Pixel </a:t>
            </a:r>
            <a:r>
              <a:rPr lang="en-GB" sz="1600" dirty="0" err="1" smtClean="0">
                <a:solidFill>
                  <a:prstClr val="black"/>
                </a:solidFill>
              </a:rPr>
              <a:t>Endcap</a:t>
            </a:r>
            <a:r>
              <a:rPr lang="en-GB" sz="1600" dirty="0" smtClean="0">
                <a:solidFill>
                  <a:prstClr val="black"/>
                </a:solidFill>
              </a:rPr>
              <a:t> support flanges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7166" y="5980184"/>
            <a:ext cx="361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Lightweight Pixel </a:t>
            </a:r>
            <a:r>
              <a:rPr lang="en-GB" sz="1600" dirty="0" err="1" smtClean="0">
                <a:solidFill>
                  <a:prstClr val="black"/>
                </a:solidFill>
              </a:rPr>
              <a:t>Endcap</a:t>
            </a:r>
            <a:r>
              <a:rPr lang="en-GB" sz="1600" dirty="0" smtClean="0">
                <a:solidFill>
                  <a:prstClr val="black"/>
                </a:solidFill>
              </a:rPr>
              <a:t> Support Flanges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4168" y="5676616"/>
            <a:ext cx="1789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Inner Support Tube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272" y="5875049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Beam Pipe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724249" y="2888598"/>
            <a:ext cx="640743" cy="281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4678878" y="1664765"/>
            <a:ext cx="666428" cy="521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5852162" y="1508009"/>
            <a:ext cx="1269718" cy="47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</p:cNvCxnSpPr>
          <p:nvPr/>
        </p:nvCxnSpPr>
        <p:spPr>
          <a:xfrm flipH="1" flipV="1">
            <a:off x="4040200" y="5407196"/>
            <a:ext cx="376966" cy="742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228683" y="4853441"/>
            <a:ext cx="530670" cy="992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73308" y="5462016"/>
            <a:ext cx="1004004" cy="583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88866" y="3730752"/>
            <a:ext cx="2706622" cy="18409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13918" y="4531947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1975mm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110257" y="2180492"/>
            <a:ext cx="968996" cy="582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89302" y="1979526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Half rings</a:t>
            </a:r>
            <a:endParaRPr lang="en-GB" sz="16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68310" y="1092510"/>
            <a:ext cx="2709001" cy="10578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9 outer half rings R275</a:t>
            </a:r>
          </a:p>
          <a:p>
            <a:r>
              <a:rPr lang="en-GB" sz="2400" dirty="0" smtClean="0"/>
              <a:t>8 middle half rings R212.5</a:t>
            </a:r>
          </a:p>
          <a:p>
            <a:r>
              <a:rPr lang="en-GB" sz="2400" dirty="0" smtClean="0"/>
              <a:t>10 inner half rings </a:t>
            </a:r>
            <a:r>
              <a:rPr lang="en-GB" sz="2400" dirty="0" smtClean="0"/>
              <a:t>R150</a:t>
            </a:r>
          </a:p>
          <a:p>
            <a:pPr lvl="1"/>
            <a:r>
              <a:rPr lang="en-GB" sz="2500" b="1" i="1" dirty="0" smtClean="0"/>
              <a:t>Incorrect radii</a:t>
            </a:r>
            <a:endParaRPr lang="en-GB" sz="2500" b="1" i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678868" y="5312443"/>
            <a:ext cx="914400" cy="352328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endParaRPr lang="en-GB" i="1" dirty="0" smtClean="0">
              <a:solidFill>
                <a:srgbClr val="A2710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78147" y="2124255"/>
            <a:ext cx="914400" cy="352328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en-GB" i="1" dirty="0" smtClean="0">
                <a:solidFill>
                  <a:srgbClr val="A2710A"/>
                </a:solidFill>
              </a:rPr>
              <a:t>Z=3120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238" y="3404358"/>
            <a:ext cx="914400" cy="352328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en-GB" i="1" dirty="0" smtClean="0">
                <a:solidFill>
                  <a:srgbClr val="A2710A"/>
                </a:solidFill>
              </a:rPr>
              <a:t>1</a:t>
            </a:r>
            <a:r>
              <a:rPr lang="en-GB" i="1" baseline="30000" dirty="0" smtClean="0">
                <a:solidFill>
                  <a:srgbClr val="A2710A"/>
                </a:solidFill>
              </a:rPr>
              <a:t>st</a:t>
            </a:r>
            <a:r>
              <a:rPr lang="en-GB" i="1" dirty="0" smtClean="0">
                <a:solidFill>
                  <a:srgbClr val="A2710A"/>
                </a:solidFill>
              </a:rPr>
              <a:t> half rings Z=1200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21570" y="907844"/>
            <a:ext cx="2233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A2710A"/>
                </a:solidFill>
              </a:rPr>
              <a:t>Last half </a:t>
            </a:r>
            <a:r>
              <a:rPr lang="en-GB" i="1" dirty="0">
                <a:solidFill>
                  <a:srgbClr val="A2710A"/>
                </a:solidFill>
              </a:rPr>
              <a:t>rings </a:t>
            </a:r>
            <a:r>
              <a:rPr lang="en-GB" i="1" dirty="0" smtClean="0">
                <a:solidFill>
                  <a:srgbClr val="A2710A"/>
                </a:solidFill>
              </a:rPr>
              <a:t>Z=3000</a:t>
            </a:r>
            <a:endParaRPr lang="en-GB" i="1" dirty="0">
              <a:solidFill>
                <a:srgbClr val="A271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Pixel Endcap originally </a:t>
            </a:r>
            <a:r>
              <a:rPr lang="en-GB" dirty="0" err="1" smtClean="0"/>
              <a:t>concepted</a:t>
            </a:r>
            <a:r>
              <a:rPr lang="en-GB" dirty="0" smtClean="0"/>
              <a:t> as a modular structure.</a:t>
            </a:r>
          </a:p>
          <a:p>
            <a:r>
              <a:rPr lang="en-GB" dirty="0" smtClean="0"/>
              <a:t>Populated Half Rings</a:t>
            </a:r>
          </a:p>
          <a:p>
            <a:pPr lvl="1"/>
            <a:r>
              <a:rPr lang="en-GB" dirty="0" smtClean="0"/>
              <a:t>Bare Half Ring + Modules – Populated Half Ring</a:t>
            </a:r>
          </a:p>
          <a:p>
            <a:r>
              <a:rPr lang="en-GB" dirty="0" smtClean="0"/>
              <a:t>Populated Half Cylinder</a:t>
            </a:r>
          </a:p>
          <a:p>
            <a:pPr lvl="1"/>
            <a:r>
              <a:rPr lang="en-GB" dirty="0" smtClean="0"/>
              <a:t>Bare Half cylinder, with glued in attachments</a:t>
            </a:r>
          </a:p>
          <a:p>
            <a:pPr lvl="1"/>
            <a:r>
              <a:rPr lang="en-GB" dirty="0" smtClean="0"/>
              <a:t>Cooling and cabling services</a:t>
            </a:r>
          </a:p>
          <a:p>
            <a:pPr lvl="1"/>
            <a:r>
              <a:rPr lang="en-GB" dirty="0" smtClean="0"/>
              <a:t>Z=3000 End Bulkhead</a:t>
            </a:r>
          </a:p>
          <a:p>
            <a:pPr lvl="1"/>
            <a:r>
              <a:rPr lang="en-GB" dirty="0" smtClean="0"/>
              <a:t>Populated Half Rings</a:t>
            </a:r>
          </a:p>
          <a:p>
            <a:r>
              <a:rPr lang="en-GB" dirty="0" smtClean="0"/>
              <a:t>Fully Assembled Endcap</a:t>
            </a:r>
          </a:p>
          <a:p>
            <a:pPr lvl="1"/>
            <a:r>
              <a:rPr lang="en-GB" dirty="0" smtClean="0"/>
              <a:t>6 Half Cylinders</a:t>
            </a:r>
          </a:p>
          <a:p>
            <a:pPr lvl="1"/>
            <a:r>
              <a:rPr lang="en-GB" dirty="0" smtClean="0"/>
              <a:t>Z=1200 Support Structure</a:t>
            </a:r>
          </a:p>
          <a:p>
            <a:pPr lvl="1"/>
            <a:r>
              <a:rPr lang="en-GB" dirty="0" smtClean="0"/>
              <a:t>Services Support Structure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Middle Half ring </a:t>
            </a:r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Half ring FEA and Insertion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AutoShape 2" descr="https://hep.ph.liv.ac.uk/webmail/?_task=mail&amp;_action=get&amp;_mbox=INBOX&amp;_uid=54035&amp;_token=ee7736a77d3c1bfaa4ea7d800faaba61&amp;_part=2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7975" y="895926"/>
            <a:ext cx="5398558" cy="50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37300" y="4741281"/>
            <a:ext cx="1027522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GB" dirty="0" smtClean="0">
                <a:solidFill>
                  <a:srgbClr val="A2710A"/>
                </a:solidFill>
              </a:rPr>
              <a:t>Nominal Radius 212.5</a:t>
            </a:r>
          </a:p>
          <a:p>
            <a:r>
              <a:rPr lang="en-GB" dirty="0" smtClean="0">
                <a:solidFill>
                  <a:srgbClr val="A2710A"/>
                </a:solidFill>
              </a:rPr>
              <a:t>Section 44mm x 5mm</a:t>
            </a:r>
          </a:p>
        </p:txBody>
      </p:sp>
    </p:spTree>
    <p:extLst>
      <p:ext uri="{BB962C8B-B14F-4D97-AF65-F5344CB8AC3E}">
        <p14:creationId xmlns:p14="http://schemas.microsoft.com/office/powerpoint/2010/main" val="12190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Half cylinder manufacture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92" y="1061147"/>
            <a:ext cx="8229600" cy="14463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Half cylinders </a:t>
            </a:r>
            <a:r>
              <a:rPr lang="en-GB" dirty="0" err="1" smtClean="0"/>
              <a:t>layed</a:t>
            </a:r>
            <a:r>
              <a:rPr lang="en-GB" dirty="0" smtClean="0"/>
              <a:t> up on carbon steel cylinders.</a:t>
            </a:r>
          </a:p>
          <a:p>
            <a:r>
              <a:rPr lang="en-GB" dirty="0" smtClean="0"/>
              <a:t>Oven cured (not autoclave due to size)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2" descr="C:\Users\sutclif\Documents\proe\Super LHC\Pixel Disks\docs\20160905_095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92" y="2944075"/>
            <a:ext cx="4414573" cy="3310930"/>
          </a:xfrm>
          <a:prstGeom prst="rect">
            <a:avLst/>
          </a:prstGeom>
          <a:noFill/>
        </p:spPr>
      </p:pic>
      <p:pic>
        <p:nvPicPr>
          <p:cNvPr id="8" name="Picture 2" descr="C:\Users\sutclif\Documents\proe\Super LHC\Pixel Disks\docs\20160905_093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869" y="3095964"/>
            <a:ext cx="4009535" cy="3007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5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:\Users\sutclif\Documents\proe\Super LHC\Pixel Disks\middle-layer-prototypes\21-2-17-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879" t="13608" r="5152" b="15647"/>
          <a:stretch>
            <a:fillRect/>
          </a:stretch>
        </p:blipFill>
        <p:spPr bwMode="auto">
          <a:xfrm>
            <a:off x="480288" y="706248"/>
            <a:ext cx="3766511" cy="23143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Bare cylinder preparation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2408" y="808152"/>
            <a:ext cx="4282044" cy="27512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0000"/>
              </a:lnSpc>
            </a:pPr>
            <a:r>
              <a:rPr lang="en-GB" dirty="0" smtClean="0"/>
              <a:t>Trim and dress half cylinders, add holes etc.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Mount CFRP end-flanges on jig and attach inserts (2x)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Spread adhesive on outer rims of end-flanges, mount two ½-cylinders and allow to cure 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Cut end-flanges at top and bottom to split assembly into two parts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Add link pieces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2989" y="6477029"/>
            <a:ext cx="4110421" cy="365125"/>
          </a:xfrm>
        </p:spPr>
        <p:txBody>
          <a:bodyPr/>
          <a:lstStyle/>
          <a:p>
            <a:r>
              <a:rPr lang="en-US" smtClean="0"/>
              <a:t>WP20 Integratio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6</a:t>
            </a:fld>
            <a:endParaRPr lang="en-GB"/>
          </a:p>
        </p:txBody>
      </p:sp>
      <p:pic>
        <p:nvPicPr>
          <p:cNvPr id="9" name="Picture 8" descr="C:\Users\sutclif\Documents\proe\Super LHC\Pixel Disks\middle-layer-prototypes\21-2-17-07.jpg"/>
          <p:cNvPicPr>
            <a:picLocks noChangeAspect="1" noChangeArrowheads="1"/>
          </p:cNvPicPr>
          <p:nvPr/>
        </p:nvPicPr>
        <p:blipFill rotWithShape="1">
          <a:blip r:embed="rId3"/>
          <a:srcRect l="5151" t="13295" r="5273" b="17042"/>
          <a:stretch/>
        </p:blipFill>
        <p:spPr bwMode="auto">
          <a:xfrm>
            <a:off x="182912" y="2896995"/>
            <a:ext cx="3923818" cy="2357997"/>
          </a:xfrm>
          <a:prstGeom prst="rect">
            <a:avLst/>
          </a:prstGeom>
          <a:noFill/>
        </p:spPr>
      </p:pic>
      <p:pic>
        <p:nvPicPr>
          <p:cNvPr id="4098" name="Picture 2" descr="C:\Users\sutclif\Documents\proe\Super LHC\Pixel Disks\docs\20170816_142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52" y="3484607"/>
            <a:ext cx="4202763" cy="236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utclif\Documents\proe\Super LHC\Pixel Disks\docs\20170816_1427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21" y="4967417"/>
            <a:ext cx="2293710" cy="1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tclif\Documents\proe\Super LHC\Pixel Disks\2017 endcap\4 layer ring design\22-03-18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18458" r="3336" b="13502"/>
          <a:stretch/>
        </p:blipFill>
        <p:spPr bwMode="auto">
          <a:xfrm>
            <a:off x="468352" y="1550020"/>
            <a:ext cx="8251902" cy="46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Completed middle half cylinder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200"/>
            <a:ext cx="8229600" cy="914401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Discrete components added, ready for services to be added….see </a:t>
            </a:r>
            <a:r>
              <a:rPr lang="en-GB" dirty="0" err="1" smtClean="0"/>
              <a:t>Freds</a:t>
            </a:r>
            <a:r>
              <a:rPr lang="en-GB" dirty="0" smtClean="0"/>
              <a:t> talk</a:t>
            </a:r>
          </a:p>
          <a:p>
            <a:r>
              <a:rPr lang="en-GB" dirty="0" smtClean="0"/>
              <a:t>At this stage tube and cable clips can also be added</a:t>
            </a:r>
          </a:p>
          <a:p>
            <a:r>
              <a:rPr lang="en-GB" dirty="0" smtClean="0"/>
              <a:t>Heavy Z=3000 will need to be added.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6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Half Cylinder and Services (</a:t>
            </a:r>
            <a:r>
              <a:rPr lang="en-GB" dirty="0"/>
              <a:t>F</a:t>
            </a:r>
            <a:r>
              <a:rPr lang="en-GB" dirty="0" smtClean="0"/>
              <a:t>red)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t="14165" r="18790" b="15285"/>
          <a:stretch>
            <a:fillRect/>
          </a:stretch>
        </p:blipFill>
        <p:spPr bwMode="auto">
          <a:xfrm>
            <a:off x="923397" y="981074"/>
            <a:ext cx="7464157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9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Half Cylinder with Half Rings Attached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WP20 Integratio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4" descr="C:\Users\sutclif\Documents\proe\Super LHC\Pixel Disks\2017 endcap\4 layer ring design\tapes-outside\20-3-18-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32133" b="30918"/>
          <a:stretch/>
        </p:blipFill>
        <p:spPr bwMode="auto">
          <a:xfrm>
            <a:off x="0" y="1230628"/>
            <a:ext cx="9144000" cy="27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tclif\Documents\proe\Super LHC\Pixel Disks\2017 endcap\4 layer ring design\kirks tape\20-3-18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387" b="12711"/>
          <a:stretch/>
        </p:blipFill>
        <p:spPr bwMode="auto">
          <a:xfrm>
            <a:off x="474394" y="3863354"/>
            <a:ext cx="3508656" cy="229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verpool-atlas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>
            <a:solidFill>
              <a:srgbClr val="A2710A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liverpool-atlaslogo</Template>
  <TotalTime>7388</TotalTime>
  <Words>530</Words>
  <Application>Microsoft Office PowerPoint</Application>
  <PresentationFormat>On-screen Show (4:3)</PresentationFormat>
  <Paragraphs>120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liverpool-atlaslogo</vt:lpstr>
      <vt:lpstr> Endcap Description  </vt:lpstr>
      <vt:lpstr>Endcap pixel layout TDR 9-8-10 Layout </vt:lpstr>
      <vt:lpstr>PowerPoint Presentation</vt:lpstr>
      <vt:lpstr>Middle Half ring Description</vt:lpstr>
      <vt:lpstr>Half cylinder manufacture</vt:lpstr>
      <vt:lpstr>Bare cylinder preparation</vt:lpstr>
      <vt:lpstr>Completed middle half cylinder</vt:lpstr>
      <vt:lpstr>Half Cylinder and Services (Fred)</vt:lpstr>
      <vt:lpstr>Half Cylinder with Half Rings Attached</vt:lpstr>
      <vt:lpstr>Assembly of half cylinders</vt:lpstr>
      <vt:lpstr>Cylinder Prototyping – what we intend to do</vt:lpstr>
      <vt:lpstr>What we have done…</vt:lpstr>
      <vt:lpstr>Note on the Design</vt:lpstr>
    </vt:vector>
  </TitlesOfParts>
  <Company>The University of Liverpool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Plans for Pixel Integration at Liverpool</dc:title>
  <dc:creator>Jones, Tim [timjones]</dc:creator>
  <cp:lastModifiedBy>Sutcliffe, Peter</cp:lastModifiedBy>
  <cp:revision>217</cp:revision>
  <dcterms:created xsi:type="dcterms:W3CDTF">2016-12-05T22:50:33Z</dcterms:created>
  <dcterms:modified xsi:type="dcterms:W3CDTF">2018-04-05T05:38:27Z</dcterms:modified>
</cp:coreProperties>
</file>