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16"/>
  </p:notesMasterIdLst>
  <p:sldIdLst>
    <p:sldId id="256" r:id="rId2"/>
    <p:sldId id="271" r:id="rId3"/>
    <p:sldId id="273" r:id="rId4"/>
    <p:sldId id="272" r:id="rId5"/>
    <p:sldId id="274" r:id="rId6"/>
    <p:sldId id="275" r:id="rId7"/>
    <p:sldId id="266" r:id="rId8"/>
    <p:sldId id="276" r:id="rId9"/>
    <p:sldId id="263" r:id="rId10"/>
    <p:sldId id="277" r:id="rId11"/>
    <p:sldId id="278" r:id="rId12"/>
    <p:sldId id="279" r:id="rId13"/>
    <p:sldId id="280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3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mjones\cernbox\Work\ATLAS%20Upgrade\Pixels\PixelCylinder\ShortFullCylinder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mjones\cernbox\Work\ATLAS%20Upgrade\Pixels\PixelCylinder\ShortFullCylinder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/>
              <a:t>Radial 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46503733383142"/>
          <c:y val="0.15561437454843741"/>
          <c:w val="0.77819955572975685"/>
          <c:h val="0.658087624368638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'SS_halfcyl (56)'!$B$3</c:f>
              <c:strCache>
                <c:ptCount val="1"/>
                <c:pt idx="0">
                  <c:v>21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'SS_halfcyl (56)'!$A$4:$A$19</c:f>
              <c:numCache>
                <c:formatCode>General</c:formatCode>
                <c:ptCount val="16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</c:numCache>
            </c:numRef>
          </c:xVal>
          <c:yVal>
            <c:numRef>
              <c:f>'SS_halfcyl (56)'!$B$4:$B$19</c:f>
              <c:numCache>
                <c:formatCode>General</c:formatCode>
                <c:ptCount val="16"/>
                <c:pt idx="0">
                  <c:v>-89.2</c:v>
                </c:pt>
                <c:pt idx="1">
                  <c:v>-72.8</c:v>
                </c:pt>
                <c:pt idx="2">
                  <c:v>-55.6</c:v>
                </c:pt>
                <c:pt idx="3">
                  <c:v>-27.8</c:v>
                </c:pt>
                <c:pt idx="4">
                  <c:v>-7.5</c:v>
                </c:pt>
                <c:pt idx="5">
                  <c:v>8.4</c:v>
                </c:pt>
                <c:pt idx="6">
                  <c:v>24.4</c:v>
                </c:pt>
                <c:pt idx="7">
                  <c:v>35.1</c:v>
                </c:pt>
                <c:pt idx="8">
                  <c:v>28.7</c:v>
                </c:pt>
                <c:pt idx="9">
                  <c:v>16.7</c:v>
                </c:pt>
                <c:pt idx="10">
                  <c:v>0.4</c:v>
                </c:pt>
                <c:pt idx="11">
                  <c:v>-18.899999999999999</c:v>
                </c:pt>
                <c:pt idx="12">
                  <c:v>-40.1</c:v>
                </c:pt>
                <c:pt idx="13">
                  <c:v>-64.5</c:v>
                </c:pt>
                <c:pt idx="14">
                  <c:v>-89.2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'SS_halfcyl (56)'!$C$3</c:f>
              <c:strCache>
                <c:ptCount val="1"/>
                <c:pt idx="0">
                  <c:v>57.5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'SS_halfcyl (56)'!$A$4:$A$19</c:f>
              <c:numCache>
                <c:formatCode>General</c:formatCode>
                <c:ptCount val="16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</c:numCache>
            </c:numRef>
          </c:xVal>
          <c:yVal>
            <c:numRef>
              <c:f>'SS_halfcyl (56)'!$C$4:$C$19</c:f>
              <c:numCache>
                <c:formatCode>General</c:formatCode>
                <c:ptCount val="16"/>
                <c:pt idx="0">
                  <c:v>-24.2</c:v>
                </c:pt>
                <c:pt idx="1">
                  <c:v>15.3</c:v>
                </c:pt>
                <c:pt idx="2">
                  <c:v>-3</c:v>
                </c:pt>
                <c:pt idx="3">
                  <c:v>-10.5</c:v>
                </c:pt>
                <c:pt idx="4">
                  <c:v>-14</c:v>
                </c:pt>
                <c:pt idx="5">
                  <c:v>-13.3</c:v>
                </c:pt>
                <c:pt idx="6">
                  <c:v>-9.8000000000000007</c:v>
                </c:pt>
                <c:pt idx="7">
                  <c:v>-0.5</c:v>
                </c:pt>
                <c:pt idx="8">
                  <c:v>7.4</c:v>
                </c:pt>
                <c:pt idx="9">
                  <c:v>11.1</c:v>
                </c:pt>
                <c:pt idx="10">
                  <c:v>13.6</c:v>
                </c:pt>
                <c:pt idx="11">
                  <c:v>12.4</c:v>
                </c:pt>
                <c:pt idx="12">
                  <c:v>6</c:v>
                </c:pt>
                <c:pt idx="13">
                  <c:v>-5.5</c:v>
                </c:pt>
                <c:pt idx="14">
                  <c:v>-24.2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'SS_halfcyl (56)'!$D$3</c:f>
              <c:strCache>
                <c:ptCount val="1"/>
                <c:pt idx="0">
                  <c:v>97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'SS_halfcyl (56)'!$A$4:$A$19</c:f>
              <c:numCache>
                <c:formatCode>General</c:formatCode>
                <c:ptCount val="16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</c:numCache>
            </c:numRef>
          </c:xVal>
          <c:yVal>
            <c:numRef>
              <c:f>'SS_halfcyl (56)'!$D$4:$D$19</c:f>
              <c:numCache>
                <c:formatCode>General</c:formatCode>
                <c:ptCount val="16"/>
                <c:pt idx="0">
                  <c:v>344.1</c:v>
                </c:pt>
                <c:pt idx="1">
                  <c:v>116.4</c:v>
                </c:pt>
                <c:pt idx="2">
                  <c:v>-255.2</c:v>
                </c:pt>
                <c:pt idx="3">
                  <c:v>-257.10000000000002</c:v>
                </c:pt>
                <c:pt idx="4">
                  <c:v>-105.6</c:v>
                </c:pt>
                <c:pt idx="5">
                  <c:v>38.299999999999997</c:v>
                </c:pt>
                <c:pt idx="6">
                  <c:v>123.5</c:v>
                </c:pt>
                <c:pt idx="7">
                  <c:v>183.5</c:v>
                </c:pt>
                <c:pt idx="8">
                  <c:v>146</c:v>
                </c:pt>
                <c:pt idx="9">
                  <c:v>72.8</c:v>
                </c:pt>
                <c:pt idx="10">
                  <c:v>-37.9</c:v>
                </c:pt>
                <c:pt idx="11">
                  <c:v>-190.7</c:v>
                </c:pt>
                <c:pt idx="12">
                  <c:v>-278.39999999999998</c:v>
                </c:pt>
                <c:pt idx="13">
                  <c:v>-78.5</c:v>
                </c:pt>
                <c:pt idx="14">
                  <c:v>344.1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81488"/>
        <c:axId val="19628260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'SS_halfcyl (56)'!$E$3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'SS_halfcyl (56)'!$A$4:$A$20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</c:v>
                      </c:pt>
                      <c:pt idx="1">
                        <c:v>1.5</c:v>
                      </c:pt>
                      <c:pt idx="2">
                        <c:v>2</c:v>
                      </c:pt>
                      <c:pt idx="3">
                        <c:v>2.5</c:v>
                      </c:pt>
                      <c:pt idx="4">
                        <c:v>3</c:v>
                      </c:pt>
                      <c:pt idx="5">
                        <c:v>3.5</c:v>
                      </c:pt>
                      <c:pt idx="6">
                        <c:v>4</c:v>
                      </c:pt>
                      <c:pt idx="7">
                        <c:v>4.5</c:v>
                      </c:pt>
                      <c:pt idx="8">
                        <c:v>5</c:v>
                      </c:pt>
                      <c:pt idx="9">
                        <c:v>5.5</c:v>
                      </c:pt>
                      <c:pt idx="10">
                        <c:v>6</c:v>
                      </c:pt>
                      <c:pt idx="11">
                        <c:v>6.5</c:v>
                      </c:pt>
                      <c:pt idx="12">
                        <c:v>7</c:v>
                      </c:pt>
                      <c:pt idx="13">
                        <c:v>7.5</c:v>
                      </c:pt>
                      <c:pt idx="14">
                        <c:v>8</c:v>
                      </c:pt>
                      <c:pt idx="15">
                        <c:v>8.5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'SS_halfcyl (56)'!$E$4:$E$20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'SS_halfcyl (56)'!$F$3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'SS_halfcyl (56)'!$A$4:$A$20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</c:v>
                      </c:pt>
                      <c:pt idx="1">
                        <c:v>1.5</c:v>
                      </c:pt>
                      <c:pt idx="2">
                        <c:v>2</c:v>
                      </c:pt>
                      <c:pt idx="3">
                        <c:v>2.5</c:v>
                      </c:pt>
                      <c:pt idx="4">
                        <c:v>3</c:v>
                      </c:pt>
                      <c:pt idx="5">
                        <c:v>3.5</c:v>
                      </c:pt>
                      <c:pt idx="6">
                        <c:v>4</c:v>
                      </c:pt>
                      <c:pt idx="7">
                        <c:v>4.5</c:v>
                      </c:pt>
                      <c:pt idx="8">
                        <c:v>5</c:v>
                      </c:pt>
                      <c:pt idx="9">
                        <c:v>5.5</c:v>
                      </c:pt>
                      <c:pt idx="10">
                        <c:v>6</c:v>
                      </c:pt>
                      <c:pt idx="11">
                        <c:v>6.5</c:v>
                      </c:pt>
                      <c:pt idx="12">
                        <c:v>7</c:v>
                      </c:pt>
                      <c:pt idx="13">
                        <c:v>7.5</c:v>
                      </c:pt>
                      <c:pt idx="14">
                        <c:v>8</c:v>
                      </c:pt>
                      <c:pt idx="15">
                        <c:v>8.5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'SS_halfcyl (56)'!$F$4:$F$20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196281488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Impact point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282608"/>
        <c:crossesAt val="-400"/>
        <c:crossBetween val="midCat"/>
        <c:majorUnit val="1"/>
      </c:valAx>
      <c:valAx>
        <c:axId val="196282608"/>
        <c:scaling>
          <c:orientation val="minMax"/>
          <c:max val="400"/>
          <c:min val="-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Im</a:t>
                </a:r>
                <a:r>
                  <a:rPr lang="en-US" dirty="0"/>
                  <a:t> (FFT) FRF (m.s-2 / N</a:t>
                </a:r>
                <a:r>
                  <a:rPr lang="en-US" dirty="0" smtClean="0"/>
                  <a:t>) @ resonance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281488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43517240583393"/>
          <c:y val="0.18001221676061591"/>
          <c:w val="0.12471645394211835"/>
          <c:h val="0.2124031504574347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24362035980501"/>
          <c:y val="2.1594323901546846E-2"/>
          <c:w val="0.81229396325459313"/>
          <c:h val="0.81866142645914475"/>
        </c:manualLayout>
      </c:layout>
      <c:scatterChart>
        <c:scatterStyle val="lineMarker"/>
        <c:varyColors val="0"/>
        <c:ser>
          <c:idx val="0"/>
          <c:order val="0"/>
          <c:tx>
            <c:v>No End Rings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1230590123568044"/>
                  <c:y val="-7.1265757695928522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Sheet3!$C$3:$C$7</c:f>
              <c:numCache>
                <c:formatCode>General</c:formatCode>
                <c:ptCount val="5"/>
                <c:pt idx="0">
                  <c:v>22.372900000000005</c:v>
                </c:pt>
                <c:pt idx="1">
                  <c:v>61.622499999999995</c:v>
                </c:pt>
                <c:pt idx="2">
                  <c:v>121</c:v>
                </c:pt>
                <c:pt idx="3">
                  <c:v>199.93960000000001</c:v>
                </c:pt>
                <c:pt idx="4">
                  <c:v>298.59840000000003</c:v>
                </c:pt>
              </c:numCache>
            </c:numRef>
          </c:xVal>
          <c:yVal>
            <c:numRef>
              <c:f>Sheet3!$D$3:$D$7</c:f>
              <c:numCache>
                <c:formatCode>General</c:formatCode>
                <c:ptCount val="5"/>
                <c:pt idx="0">
                  <c:v>7.75</c:v>
                </c:pt>
                <c:pt idx="1">
                  <c:v>22.5</c:v>
                </c:pt>
                <c:pt idx="2">
                  <c:v>48.3</c:v>
                </c:pt>
                <c:pt idx="3">
                  <c:v>83</c:v>
                </c:pt>
                <c:pt idx="4">
                  <c:v>126</c:v>
                </c:pt>
              </c:numCache>
            </c:numRef>
          </c:yVal>
          <c:smooth val="0"/>
        </c:ser>
        <c:ser>
          <c:idx val="1"/>
          <c:order val="1"/>
          <c:tx>
            <c:v>With End Rings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4.1786140943316036E-2"/>
                  <c:y val="-3.3183220973504505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Sheet3!$C$3:$C$7</c:f>
              <c:numCache>
                <c:formatCode>General</c:formatCode>
                <c:ptCount val="5"/>
                <c:pt idx="0">
                  <c:v>22.372900000000005</c:v>
                </c:pt>
                <c:pt idx="1">
                  <c:v>61.622499999999995</c:v>
                </c:pt>
                <c:pt idx="2">
                  <c:v>121</c:v>
                </c:pt>
                <c:pt idx="3">
                  <c:v>199.93960000000001</c:v>
                </c:pt>
                <c:pt idx="4">
                  <c:v>298.59840000000003</c:v>
                </c:pt>
              </c:numCache>
            </c:numRef>
          </c:xVal>
          <c:yVal>
            <c:numRef>
              <c:f>Sheet3!$E$3:$E$7</c:f>
              <c:numCache>
                <c:formatCode>General</c:formatCode>
                <c:ptCount val="5"/>
                <c:pt idx="0">
                  <c:v>21</c:v>
                </c:pt>
                <c:pt idx="1">
                  <c:v>57.5</c:v>
                </c:pt>
                <c:pt idx="2">
                  <c:v>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85408"/>
        <c:axId val="196285968"/>
      </c:scatterChart>
      <c:valAx>
        <c:axId val="196285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λ</a:t>
                </a:r>
                <a:r>
                  <a:rPr lang="en-GB"/>
                  <a:t>^2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285968"/>
        <c:crosses val="autoZero"/>
        <c:crossBetween val="midCat"/>
      </c:valAx>
      <c:valAx>
        <c:axId val="19628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28540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6477646544181979"/>
          <c:y val="6.9707569594731955E-2"/>
          <c:w val="0.38439659655100605"/>
          <c:h val="0.10334349045134938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0.67476</cdr:x>
      <cdr:y>0.45304</cdr:y>
    </cdr:from>
    <cdr:to>
      <cdr:x>0.94124</cdr:x>
      <cdr:y>0.51597</cdr:y>
    </cdr:to>
    <cdr:sp macro="" textlink="">
      <cdr:nvSpPr>
        <cdr:cNvPr id="2" name="TextBox 1"/>
        <cdr:cNvSpPr txBox="1"/>
      </cdr:nvSpPr>
      <cdr:spPr>
        <a:xfrm xmlns:a="http://schemas.openxmlformats.org/drawingml/2006/main" rot="19949607">
          <a:off x="2770439" y="1463445"/>
          <a:ext cx="1094134" cy="2032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vert="horz" wrap="square" lIns="91440" tIns="45720" rIns="91440" bIns="45720" rtlCol="0">
          <a:normAutofit/>
        </a:bodyPr>
        <a:lstStyle xmlns:a="http://schemas.openxmlformats.org/drawingml/2006/main"/>
        <a:p xmlns:a="http://schemas.openxmlformats.org/drawingml/2006/main">
          <a:r>
            <a:rPr lang="en-GB" sz="1100" dirty="0" smtClean="0">
              <a:solidFill>
                <a:schemeClr val="tx1"/>
              </a:solidFill>
            </a:rPr>
            <a:t>Bare ½-cylinder</a:t>
          </a:r>
        </a:p>
      </cdr:txBody>
    </cdr:sp>
  </cdr:relSizeAnchor>
  <cdr:relSizeAnchor xmlns:cdr="http://schemas.openxmlformats.org/drawingml/2006/chartDrawing">
    <cdr:from>
      <cdr:x>0.68974</cdr:x>
      <cdr:y>0.123</cdr:y>
    </cdr:from>
    <cdr:to>
      <cdr:x>0.94107</cdr:x>
      <cdr:y>0.21461</cdr:y>
    </cdr:to>
    <cdr:sp macro="" textlink="">
      <cdr:nvSpPr>
        <cdr:cNvPr id="3" name="TextBox 1"/>
        <cdr:cNvSpPr txBox="1"/>
      </cdr:nvSpPr>
      <cdr:spPr>
        <a:xfrm xmlns:a="http://schemas.openxmlformats.org/drawingml/2006/main" rot="19137075">
          <a:off x="2831941" y="397321"/>
          <a:ext cx="1031957" cy="2959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="horz" wrap="square" lIns="91440" tIns="45720" rIns="91440" bIns="4572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 smtClean="0">
              <a:solidFill>
                <a:schemeClr val="tx1"/>
              </a:solidFill>
            </a:rPr>
            <a:t>With end rings</a:t>
          </a:r>
          <a:endParaRPr lang="en-GB" sz="1100" dirty="0" smtClean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94324-3FD6-4863-94D5-EDA990451EE2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8242-264C-4ED5-9035-770A65C4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7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78242-264C-4ED5-9035-770A65C4CD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5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eren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206800"/>
            <a:ext cx="8208912" cy="16542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000" y="4412704"/>
            <a:ext cx="734481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02/04/18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1124744"/>
            <a:ext cx="7344000" cy="72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A2710A"/>
                </a:solidFill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6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85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Half-cylinder Design &amp; Manufacture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86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Half-cylinder Design &amp; Manufacture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0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Half-cylinder Design &amp; Manufacture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5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79E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02/04/18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Half-cylinder Design &amp; Manufacture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81C50D-2960-4127-90EB-385DB60A0A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720857"/>
            <a:ext cx="8128000" cy="57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/>
          <a:lstStyle>
            <a:lvl1pPr>
              <a:defRPr>
                <a:solidFill>
                  <a:srgbClr val="8F640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463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42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504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86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2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50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50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70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2132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2132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3644899"/>
            <a:ext cx="4039200" cy="213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7600" y="3644899"/>
            <a:ext cx="4039200" cy="213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16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080000"/>
            <a:ext cx="828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3717032"/>
            <a:ext cx="828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3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5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8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000" y="6462000"/>
            <a:ext cx="9072000" cy="363600"/>
          </a:xfrm>
          <a:prstGeom prst="rect">
            <a:avLst/>
          </a:prstGeom>
          <a:solidFill>
            <a:srgbClr val="1F2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160799" y="36000"/>
            <a:ext cx="5947200" cy="720000"/>
          </a:xfrm>
          <a:prstGeom prst="rect">
            <a:avLst/>
          </a:prstGeom>
          <a:solidFill>
            <a:srgbClr val="1F2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F640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" y="36000"/>
            <a:ext cx="3126176" cy="720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0800" y="36000"/>
            <a:ext cx="59472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8400" y="6462000"/>
            <a:ext cx="1141891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79E60"/>
                </a:solidFill>
              </a:defRPr>
            </a:lvl1pPr>
          </a:lstStyle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178" y="6462000"/>
            <a:ext cx="4110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79E60"/>
                </a:solidFill>
              </a:defRPr>
            </a:lvl1pPr>
          </a:lstStyle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5600" y="6462000"/>
            <a:ext cx="114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79E60"/>
                </a:solidFill>
              </a:defRPr>
            </a:lvl1pPr>
          </a:lstStyle>
          <a:p>
            <a:fld id="{3681C50D-2960-4127-90EB-385DB60A0AF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2" b="89577" l="4803" r="93482">
                        <a14:foregroundMark x1="31218" y1="56352" x2="31218" y2="56352"/>
                        <a14:foregroundMark x1="46484" y1="46906" x2="46484" y2="46906"/>
                        <a14:foregroundMark x1="55403" y1="47557" x2="55403" y2="47557"/>
                        <a14:foregroundMark x1="67925" y1="50163" x2="67925" y2="50163"/>
                        <a14:foregroundMark x1="82676" y1="48208" x2="82676" y2="48208"/>
                        <a14:foregroundMark x1="28816" y1="74919" x2="28816" y2="74919"/>
                        <a14:foregroundMark x1="35506" y1="74267" x2="35506" y2="74267"/>
                        <a14:foregroundMark x1="41509" y1="75570" x2="41509" y2="75570"/>
                        <a14:foregroundMark x1="47513" y1="74267" x2="47513" y2="74267"/>
                        <a14:foregroundMark x1="53859" y1="74593" x2="53859" y2="74593"/>
                        <a14:foregroundMark x1="59691" y1="73290" x2="59691" y2="73290"/>
                        <a14:foregroundMark x1="64837" y1="74919" x2="64837" y2="74919"/>
                        <a14:foregroundMark x1="72556" y1="74593" x2="72556" y2="74593"/>
                        <a14:foregroundMark x1="79760" y1="73941" x2="79760" y2="73941"/>
                        <a14:foregroundMark x1="86621" y1="73941" x2="86621" y2="73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" y="6436091"/>
            <a:ext cx="656510" cy="3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C79E6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Half-shell Design and Manufacture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99" y="4412704"/>
            <a:ext cx="7590857" cy="1752600"/>
          </a:xfrm>
        </p:spPr>
        <p:txBody>
          <a:bodyPr>
            <a:normAutofit/>
          </a:bodyPr>
          <a:lstStyle/>
          <a:p>
            <a:r>
              <a:rPr lang="en-GB" dirty="0" smtClean="0"/>
              <a:t>Peter Cooke, </a:t>
            </a:r>
            <a:r>
              <a:rPr lang="en-GB" u="sng" dirty="0" smtClean="0"/>
              <a:t>Tim Jones </a:t>
            </a:r>
            <a:r>
              <a:rPr lang="en-GB" dirty="0" smtClean="0"/>
              <a:t>&amp; Peter </a:t>
            </a:r>
            <a:r>
              <a:rPr lang="en-GB" dirty="0" smtClean="0"/>
              <a:t>Sutcliffe </a:t>
            </a:r>
            <a:endParaRPr lang="en-GB" dirty="0"/>
          </a:p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dirty="0" smtClean="0"/>
              <a:t> April 2018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LNF Endcap Integration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3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Half-cylinder Shell Costings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16122"/>
              </p:ext>
            </p:extLst>
          </p:nvPr>
        </p:nvGraphicFramePr>
        <p:xfrm>
          <a:off x="878400" y="960523"/>
          <a:ext cx="7641769" cy="25088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68693"/>
                <a:gridCol w="868691"/>
                <a:gridCol w="868691"/>
                <a:gridCol w="868691"/>
                <a:gridCol w="752032"/>
                <a:gridCol w="855949"/>
                <a:gridCol w="998093"/>
                <a:gridCol w="1560929"/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Shell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Radius (m)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Length (m)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Laminae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Sides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Area (m2)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Wastage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 smtClean="0">
                          <a:effectLst/>
                        </a:rPr>
                        <a:t>Requirement</a:t>
                      </a:r>
                    </a:p>
                    <a:p>
                      <a:pPr algn="ctr" fontAlgn="ctr"/>
                      <a:r>
                        <a:rPr lang="en-GB" sz="1600" b="1" u="none" strike="noStrike" dirty="0" smtClean="0">
                          <a:effectLst/>
                        </a:rPr>
                        <a:t> </a:t>
                      </a:r>
                      <a:r>
                        <a:rPr lang="en-GB" sz="1600" b="1" u="none" strike="noStrike" dirty="0">
                          <a:effectLst/>
                        </a:rPr>
                        <a:t>(m2)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Inner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0.2015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1.975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20.00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15%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23.00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Middle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0.2636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1.975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26.16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15%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30.09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Outer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0.3267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1.975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32.43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15%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37.29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dirty="0">
                          <a:effectLst/>
                        </a:rPr>
                        <a:t>Totals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 dirty="0">
                          <a:effectLst/>
                        </a:rPr>
                        <a:t>78.59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 dirty="0">
                          <a:effectLst/>
                        </a:rPr>
                        <a:t>90.38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dirty="0">
                          <a:effectLst/>
                        </a:rPr>
                        <a:t>Qualification &amp; test tokens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 dirty="0">
                          <a:effectLst/>
                        </a:rPr>
                        <a:t>9.62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Order Quantity (1 endcap)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100.00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10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6490" y="3677290"/>
            <a:ext cx="8257592" cy="16411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Core cost for pre-</a:t>
            </a:r>
            <a:r>
              <a:rPr lang="en-GB" sz="2000" dirty="0" err="1" smtClean="0"/>
              <a:t>preg</a:t>
            </a:r>
            <a:r>
              <a:rPr lang="en-GB" sz="2000" dirty="0" smtClean="0"/>
              <a:t> =  $350/m</a:t>
            </a:r>
            <a:r>
              <a:rPr lang="en-GB" sz="2000" baseline="30000" dirty="0" smtClean="0"/>
              <a:t>2 </a:t>
            </a:r>
            <a:r>
              <a:rPr lang="en-GB" sz="2000" dirty="0" smtClean="0"/>
              <a:t> </a:t>
            </a:r>
            <a:r>
              <a:rPr lang="en-GB" sz="2000" dirty="0"/>
              <a:t>= </a:t>
            </a:r>
            <a:r>
              <a:rPr lang="en-GB" sz="2000" dirty="0" smtClean="0"/>
              <a:t>284 €/m</a:t>
            </a:r>
            <a:r>
              <a:rPr lang="en-GB" sz="20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Plus stiffening rings, inserts, ½ ring mounts, services supports to PP1, </a:t>
            </a:r>
            <a:r>
              <a:rPr lang="en-GB" sz="2000" dirty="0" err="1" smtClean="0"/>
              <a:t>etc</a:t>
            </a:r>
            <a:r>
              <a:rPr lang="en-GB" sz="20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UK budget for material 		</a:t>
            </a:r>
            <a:r>
              <a:rPr lang="en-GB" sz="2000" dirty="0" smtClean="0">
                <a:cs typeface="Arial" panose="020B0604020202020204" pitchFamily="34" charset="0"/>
              </a:rPr>
              <a:t>≈ </a:t>
            </a:r>
            <a:r>
              <a:rPr lang="en-GB" sz="2000" dirty="0" smtClean="0"/>
              <a:t>66k</a:t>
            </a:r>
            <a:r>
              <a:rPr lang="en-GB" sz="2000" dirty="0"/>
              <a:t>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UK budget for ½ cylinder tooling </a:t>
            </a:r>
            <a:r>
              <a:rPr lang="en-GB" sz="2000" dirty="0" smtClean="0">
                <a:cs typeface="Arial" panose="020B0604020202020204" pitchFamily="34" charset="0"/>
              </a:rPr>
              <a:t>≈ </a:t>
            </a:r>
            <a:r>
              <a:rPr lang="en-GB" sz="2000" dirty="0" smtClean="0"/>
              <a:t>30k€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8922" y="5455820"/>
            <a:ext cx="6307494" cy="5904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Cost for two endcaps =  </a:t>
            </a:r>
            <a:r>
              <a:rPr lang="en-GB" sz="2400" b="1" dirty="0">
                <a:solidFill>
                  <a:srgbClr val="0070C0"/>
                </a:solidFill>
              </a:rPr>
              <a:t>2 x 66 + 30 = 162k</a:t>
            </a:r>
            <a:r>
              <a:rPr lang="en-GB" sz="2400" b="1" dirty="0" smtClean="0">
                <a:solidFill>
                  <a:srgbClr val="0070C0"/>
                </a:solidFill>
              </a:rPr>
              <a:t>€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1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Half-cylinder End Supports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9" y="914622"/>
            <a:ext cx="8640146" cy="4945002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 smtClean="0">
                <a:latin typeface="+mn-lt"/>
              </a:rPr>
              <a:t>Low Z End Support</a:t>
            </a:r>
          </a:p>
          <a:p>
            <a:pPr lvl="1"/>
            <a:r>
              <a:rPr lang="en-GB" sz="3400" dirty="0" smtClean="0">
                <a:latin typeface="+mn-lt"/>
              </a:rPr>
              <a:t>Optimised for low material</a:t>
            </a:r>
          </a:p>
          <a:p>
            <a:pPr lvl="1"/>
            <a:r>
              <a:rPr lang="en-GB" sz="3400" dirty="0" smtClean="0">
                <a:latin typeface="+mn-lt"/>
              </a:rPr>
              <a:t>Has to take the vertical load of the pixel endcap (and 50% of half of the pixel OB services)</a:t>
            </a:r>
          </a:p>
          <a:p>
            <a:pPr marL="457200" lvl="1" indent="0">
              <a:buNone/>
            </a:pPr>
            <a:endParaRPr lang="en-GB" sz="3400" dirty="0" smtClean="0">
              <a:latin typeface="+mn-lt"/>
            </a:endParaRPr>
          </a:p>
          <a:p>
            <a:r>
              <a:rPr lang="en-GB" sz="3400" dirty="0" smtClean="0">
                <a:latin typeface="+mn-lt"/>
              </a:rPr>
              <a:t>High Z End Support</a:t>
            </a:r>
          </a:p>
          <a:p>
            <a:pPr lvl="1"/>
            <a:r>
              <a:rPr lang="en-GB" sz="3400" dirty="0" smtClean="0">
                <a:latin typeface="+mn-lt"/>
              </a:rPr>
              <a:t>Has to take the load of the pixel endcap (and 50% of half the pixel OB services) and provide the Z stiffness to control longitudinal vibrations </a:t>
            </a:r>
          </a:p>
          <a:p>
            <a:pPr marL="457200" lvl="1" indent="0">
              <a:buNone/>
            </a:pPr>
            <a:endParaRPr lang="en-GB" sz="3400" dirty="0" smtClean="0">
              <a:latin typeface="+mn-lt"/>
            </a:endParaRPr>
          </a:p>
          <a:p>
            <a:r>
              <a:rPr lang="en-GB" sz="3400" dirty="0" smtClean="0">
                <a:latin typeface="+mn-lt"/>
              </a:rPr>
              <a:t>Both End Supports are assumed to be sandwich constructions with M55J/EX-1515 facings and a low density CF honeycomb </a:t>
            </a:r>
          </a:p>
          <a:p>
            <a:pPr lvl="1"/>
            <a:r>
              <a:rPr lang="en-GB" sz="3400" dirty="0" smtClean="0">
                <a:latin typeface="+mn-lt"/>
              </a:rPr>
              <a:t>UK budget cost of material for </a:t>
            </a:r>
            <a:r>
              <a:rPr lang="en-GB" sz="3400" u="sng" dirty="0" smtClean="0">
                <a:latin typeface="+mn-lt"/>
              </a:rPr>
              <a:t>one</a:t>
            </a:r>
            <a:r>
              <a:rPr lang="en-GB" sz="3400" dirty="0" smtClean="0">
                <a:latin typeface="+mn-lt"/>
              </a:rPr>
              <a:t> endcap is 20k€. </a:t>
            </a:r>
          </a:p>
          <a:p>
            <a:pPr lvl="1"/>
            <a:r>
              <a:rPr lang="en-GB" sz="3400" dirty="0" smtClean="0">
                <a:latin typeface="+mn-lt"/>
              </a:rPr>
              <a:t>Tooling is about 2k€</a:t>
            </a:r>
            <a:endParaRPr lang="en-GB" sz="3400" dirty="0">
              <a:latin typeface="+mn-lt"/>
            </a:endParaRPr>
          </a:p>
          <a:p>
            <a:pPr marL="457200" lvl="1" indent="0">
              <a:buNone/>
            </a:pPr>
            <a:endParaRPr lang="en-GB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11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334277" y="5792272"/>
            <a:ext cx="6307494" cy="5904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Cost for two endcaps =  </a:t>
            </a:r>
            <a:r>
              <a:rPr lang="en-GB" sz="2400" b="1" dirty="0">
                <a:solidFill>
                  <a:srgbClr val="0070C0"/>
                </a:solidFill>
              </a:rPr>
              <a:t>2 x </a:t>
            </a:r>
            <a:r>
              <a:rPr lang="en-GB" sz="2400" b="1" dirty="0" smtClean="0">
                <a:solidFill>
                  <a:srgbClr val="0070C0"/>
                </a:solidFill>
              </a:rPr>
              <a:t>20 </a:t>
            </a:r>
            <a:r>
              <a:rPr lang="en-GB" sz="2400" b="1" dirty="0">
                <a:solidFill>
                  <a:srgbClr val="0070C0"/>
                </a:solidFill>
              </a:rPr>
              <a:t>+ </a:t>
            </a:r>
            <a:r>
              <a:rPr lang="en-GB" sz="2400" b="1" dirty="0" smtClean="0">
                <a:solidFill>
                  <a:srgbClr val="0070C0"/>
                </a:solidFill>
              </a:rPr>
              <a:t>2 </a:t>
            </a:r>
            <a:r>
              <a:rPr lang="en-GB" sz="2400" b="1" dirty="0">
                <a:solidFill>
                  <a:srgbClr val="0070C0"/>
                </a:solidFill>
              </a:rPr>
              <a:t>= </a:t>
            </a:r>
            <a:r>
              <a:rPr lang="en-GB" sz="2400" b="1" dirty="0" smtClean="0">
                <a:solidFill>
                  <a:srgbClr val="0070C0"/>
                </a:solidFill>
              </a:rPr>
              <a:t>42k€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78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Half-cylinder Assembly Tooling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" y="921801"/>
            <a:ext cx="4963885" cy="5434934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+mn-lt"/>
              </a:rPr>
              <a:t>This is used to add features to the curved surface of the half-cylinders</a:t>
            </a:r>
          </a:p>
          <a:p>
            <a:pPr lvl="1"/>
            <a:r>
              <a:rPr lang="en-GB" sz="1800" dirty="0" smtClean="0">
                <a:latin typeface="+mn-lt"/>
              </a:rPr>
              <a:t>Half-ring fixations</a:t>
            </a:r>
          </a:p>
          <a:p>
            <a:pPr lvl="1"/>
            <a:r>
              <a:rPr lang="en-GB" sz="1800" dirty="0" smtClean="0">
                <a:latin typeface="+mn-lt"/>
              </a:rPr>
              <a:t>Services attachment points</a:t>
            </a:r>
          </a:p>
          <a:p>
            <a:pPr lvl="1"/>
            <a:r>
              <a:rPr lang="en-GB" sz="1800" dirty="0" smtClean="0">
                <a:latin typeface="+mn-lt"/>
              </a:rPr>
              <a:t>Survey markers</a:t>
            </a:r>
          </a:p>
          <a:p>
            <a:pPr lvl="1"/>
            <a:r>
              <a:rPr lang="en-GB" sz="1800" dirty="0" err="1" smtClean="0">
                <a:latin typeface="+mn-lt"/>
              </a:rPr>
              <a:t>Etc</a:t>
            </a:r>
            <a:r>
              <a:rPr lang="en-GB" sz="1800" dirty="0" smtClean="0">
                <a:latin typeface="+mn-lt"/>
              </a:rPr>
              <a:t>…</a:t>
            </a:r>
          </a:p>
          <a:p>
            <a:pPr marL="457200" lvl="1" indent="0">
              <a:buNone/>
            </a:pPr>
            <a:endParaRPr lang="en-GB" sz="18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Assembly Concept</a:t>
            </a:r>
          </a:p>
          <a:p>
            <a:pPr lvl="1"/>
            <a:r>
              <a:rPr lang="en-GB" sz="1800" dirty="0" smtClean="0">
                <a:latin typeface="+mn-lt"/>
              </a:rPr>
              <a:t>The half-cylinder is mounted in a jig</a:t>
            </a:r>
          </a:p>
          <a:p>
            <a:pPr lvl="1"/>
            <a:r>
              <a:rPr lang="en-GB" sz="1800" dirty="0" smtClean="0">
                <a:latin typeface="+mn-lt"/>
              </a:rPr>
              <a:t>1 ½-ring worth of half-ring locators are mounted onto a precision machined jig which is offered up to the half-cylinder at the correct Z and locators are attached using adhesive</a:t>
            </a:r>
            <a:endParaRPr lang="en-GB" sz="1800" dirty="0">
              <a:latin typeface="+mn-lt"/>
            </a:endParaRPr>
          </a:p>
          <a:p>
            <a:pPr lvl="1"/>
            <a:r>
              <a:rPr lang="en-GB" sz="1800" dirty="0" smtClean="0">
                <a:latin typeface="+mn-lt"/>
              </a:rPr>
              <a:t>Prototype exists – need to evaluate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12</a:t>
            </a:fld>
            <a:endParaRPr lang="en-GB"/>
          </a:p>
        </p:txBody>
      </p:sp>
      <p:pic>
        <p:nvPicPr>
          <p:cNvPr id="7" name="Content Placeholder 7" descr="C:\Users\sutclif\Documents\proe\Super LHC\Pixel Disks\middle-layer-prototypes\21-2-17-08.jpg"/>
          <p:cNvPicPr>
            <a:picLocks noChangeAspect="1" noChangeArrowheads="1"/>
          </p:cNvPicPr>
          <p:nvPr/>
        </p:nvPicPr>
        <p:blipFill rotWithShape="1">
          <a:blip r:embed="rId2"/>
          <a:srcRect l="11595" t="14075" r="30465" b="14840"/>
          <a:stretch/>
        </p:blipFill>
        <p:spPr bwMode="auto">
          <a:xfrm>
            <a:off x="5704957" y="921801"/>
            <a:ext cx="2959127" cy="28053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73603" y="3573624"/>
            <a:ext cx="4178051" cy="20657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GB" sz="2400" b="1" dirty="0" smtClean="0">
                <a:solidFill>
                  <a:srgbClr val="A2710A"/>
                </a:solidFill>
              </a:rPr>
              <a:t>Tooling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Base is common to all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Needs end mounts &amp; fixation carrier for each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Assume there are no throughput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6285" y="5832736"/>
            <a:ext cx="6307494" cy="5904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Cost for one/two endcaps = 20k€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Half-cylinder Manufacture Effort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76572"/>
              </p:ext>
            </p:extLst>
          </p:nvPr>
        </p:nvGraphicFramePr>
        <p:xfrm>
          <a:off x="878400" y="1886773"/>
          <a:ext cx="77343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1474042"/>
                <a:gridCol w="1530221"/>
                <a:gridCol w="1834438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r>
                        <a:rPr lang="en-GB" baseline="30000" dirty="0" smtClean="0"/>
                        <a:t>st</a:t>
                      </a:r>
                      <a:r>
                        <a:rPr lang="en-GB" dirty="0" smtClean="0"/>
                        <a:t> Endcap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r>
                        <a:rPr lang="en-GB" baseline="30000" dirty="0" smtClean="0"/>
                        <a:t>nd</a:t>
                      </a:r>
                      <a:r>
                        <a:rPr lang="en-GB" dirty="0" smtClean="0"/>
                        <a:t> Endcap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Two Endcaps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Management, Design &amp; QA</a:t>
                      </a:r>
                      <a:endParaRPr lang="en-GB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1.10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0.40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1.50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Tooling Manufacture</a:t>
                      </a:r>
                      <a:endParaRPr lang="en-GB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0.00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CFRP Lay-up &amp; Assembly</a:t>
                      </a:r>
                      <a:endParaRPr lang="en-GB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1.80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1.80</a:t>
                      </a:r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3.60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31999" y="3446767"/>
            <a:ext cx="8450743" cy="313131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latin typeface="+mn-lt"/>
              </a:rPr>
              <a:t>Physicist/Engineer </a:t>
            </a:r>
            <a:r>
              <a:rPr lang="en-GB" dirty="0">
                <a:latin typeface="+mn-lt"/>
              </a:rPr>
              <a:t>(TJ &amp; </a:t>
            </a:r>
            <a:r>
              <a:rPr lang="en-GB" dirty="0" smtClean="0">
                <a:latin typeface="+mn-lt"/>
              </a:rPr>
              <a:t>PS) effort for QA for 2</a:t>
            </a:r>
            <a:r>
              <a:rPr lang="en-GB" baseline="30000" dirty="0" smtClean="0">
                <a:latin typeface="+mn-lt"/>
              </a:rPr>
              <a:t>nd</a:t>
            </a:r>
            <a:r>
              <a:rPr lang="en-GB" dirty="0" smtClean="0">
                <a:latin typeface="+mn-lt"/>
              </a:rPr>
              <a:t> endcap will need ATLAS-UK &amp; Liverpool approval. </a:t>
            </a:r>
          </a:p>
          <a:p>
            <a:pPr lvl="1"/>
            <a:r>
              <a:rPr lang="en-GB" sz="2600" dirty="0" smtClean="0">
                <a:latin typeface="+mn-lt"/>
              </a:rPr>
              <a:t>You’d be welcome to come and help!</a:t>
            </a:r>
          </a:p>
          <a:p>
            <a:pPr marL="457200" lvl="1" indent="0">
              <a:buNone/>
            </a:pPr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Composites manufacturing effort at Liverpool is a shared resource. UK endcap assembly takes 30% of available effort. </a:t>
            </a:r>
          </a:p>
          <a:p>
            <a:pPr lvl="1"/>
            <a:r>
              <a:rPr lang="en-GB" sz="2600" dirty="0" smtClean="0">
                <a:latin typeface="+mn-lt"/>
              </a:rPr>
              <a:t>Request for additional effort to build second endcap </a:t>
            </a:r>
            <a:r>
              <a:rPr lang="en-GB" sz="2600" i="1" u="sng" dirty="0" smtClean="0">
                <a:latin typeface="+mn-lt"/>
              </a:rPr>
              <a:t>should</a:t>
            </a:r>
            <a:r>
              <a:rPr lang="en-GB" sz="2600" dirty="0" smtClean="0">
                <a:latin typeface="+mn-lt"/>
              </a:rPr>
              <a:t> be available but we have to book it as soon as possible</a:t>
            </a:r>
          </a:p>
          <a:p>
            <a:pPr marL="457200" lvl="1" indent="0">
              <a:buNone/>
            </a:pPr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Cost for manufacturing effort determined by Liverpool University not ATLAS-UK. </a:t>
            </a:r>
          </a:p>
          <a:p>
            <a:pPr lvl="1"/>
            <a:r>
              <a:rPr lang="en-GB" sz="2600" dirty="0" smtClean="0">
                <a:latin typeface="+mn-lt"/>
              </a:rPr>
              <a:t>1.8FTE </a:t>
            </a:r>
            <a:r>
              <a:rPr lang="en-GB" sz="2600" dirty="0" smtClean="0">
                <a:latin typeface="+mn-lt"/>
                <a:cs typeface="Arial" panose="020B0604020202020204" pitchFamily="34" charset="0"/>
              </a:rPr>
              <a:t>≈</a:t>
            </a:r>
            <a:r>
              <a:rPr lang="en-GB" sz="2600" dirty="0" smtClean="0">
                <a:latin typeface="+mn-lt"/>
              </a:rPr>
              <a:t> 200k€. </a:t>
            </a:r>
            <a:endParaRPr lang="en-GB" sz="2600" dirty="0">
              <a:latin typeface="+mn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32000" y="1042678"/>
            <a:ext cx="8280000" cy="767461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smtClean="0">
                <a:latin typeface="+mn-lt"/>
              </a:rPr>
              <a:t>Column 1</a:t>
            </a:r>
            <a:r>
              <a:rPr lang="en-GB" dirty="0" smtClean="0">
                <a:latin typeface="+mn-lt"/>
              </a:rPr>
              <a:t> in the table below is a summary from UK funding request for Pixel Endcap Structure Manufacture. Column 2 is </a:t>
            </a:r>
            <a:r>
              <a:rPr lang="en-GB" u="sng" dirty="0" smtClean="0">
                <a:latin typeface="+mn-lt"/>
              </a:rPr>
              <a:t>my guess </a:t>
            </a:r>
            <a:r>
              <a:rPr lang="en-GB" dirty="0" smtClean="0">
                <a:latin typeface="+mn-lt"/>
              </a:rPr>
              <a:t>at the additional effort for the second endcap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90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Half-cylinder Cost Summary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217023"/>
              </p:ext>
            </p:extLst>
          </p:nvPr>
        </p:nvGraphicFramePr>
        <p:xfrm>
          <a:off x="432000" y="1165500"/>
          <a:ext cx="818070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0970"/>
                <a:gridCol w="1352073"/>
                <a:gridCol w="1529718"/>
                <a:gridCol w="170794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r>
                        <a:rPr lang="en-GB" baseline="30000" dirty="0" smtClean="0"/>
                        <a:t>st</a:t>
                      </a:r>
                      <a:r>
                        <a:rPr lang="en-GB" dirty="0" smtClean="0"/>
                        <a:t> Endcap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r>
                        <a:rPr lang="en-GB" baseline="30000" dirty="0" smtClean="0"/>
                        <a:t>nd</a:t>
                      </a:r>
                      <a:r>
                        <a:rPr lang="en-GB" dirty="0" smtClean="0"/>
                        <a:t> Endcap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Two Endcaps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trike="sngStrike" baseline="0" dirty="0" smtClean="0"/>
                        <a:t>Management, Design &amp; QA (</a:t>
                      </a:r>
                      <a:r>
                        <a:rPr lang="en-GB" strike="sngStrike" baseline="0" dirty="0" err="1" smtClean="0"/>
                        <a:t>Ph</a:t>
                      </a:r>
                      <a:r>
                        <a:rPr lang="en-GB" strike="sngStrike" baseline="0" dirty="0" smtClean="0"/>
                        <a:t> &amp; E)</a:t>
                      </a:r>
                      <a:endParaRPr lang="en-GB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trike="sngStrike" baseline="0" dirty="0" smtClean="0"/>
                        <a:t>1.10 FTE</a:t>
                      </a:r>
                      <a:endParaRPr lang="en-GB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trike="sngStrike" baseline="0" dirty="0" smtClean="0"/>
                        <a:t>0.40 FTE (QA)</a:t>
                      </a:r>
                      <a:endParaRPr lang="en-GB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trike="sngStrike" baseline="0" dirty="0" smtClean="0"/>
                        <a:t>1.50 FTE</a:t>
                      </a:r>
                      <a:endParaRPr lang="en-GB" strike="sngStrike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Tooling Manufacture Effort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40k€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40k€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Lay-up &amp; Assembly Effort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200k€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200k€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400k€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Materials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85k€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85k€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170k€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Tooling Cost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50k€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50k€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 smtClean="0"/>
                        <a:t>Transport of Half-cylinders (guess)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15k€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15k€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Total Cost (excl.</a:t>
                      </a:r>
                      <a:r>
                        <a:rPr lang="en-GB" b="1" baseline="0" dirty="0" smtClean="0"/>
                        <a:t> </a:t>
                      </a:r>
                      <a:r>
                        <a:rPr lang="en-GB" b="1" baseline="0" dirty="0" err="1" smtClean="0"/>
                        <a:t>Ph</a:t>
                      </a:r>
                      <a:r>
                        <a:rPr lang="en-GB" b="1" baseline="0" dirty="0" smtClean="0"/>
                        <a:t> &amp; </a:t>
                      </a:r>
                      <a:r>
                        <a:rPr lang="en-GB" b="1" baseline="0" dirty="0" smtClean="0"/>
                        <a:t>E)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375k€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300k</a:t>
                      </a:r>
                      <a:r>
                        <a:rPr lang="en-GB" b="1" dirty="0" smtClean="0"/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675k</a:t>
                      </a:r>
                      <a:r>
                        <a:rPr lang="en-GB" b="1" dirty="0" smtClean="0"/>
                        <a:t>€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04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Working assumptions</a:t>
            </a:r>
          </a:p>
          <a:p>
            <a:r>
              <a:rPr lang="en-GB" dirty="0" smtClean="0">
                <a:latin typeface="+mn-lt"/>
              </a:rPr>
              <a:t>Conceptual Design</a:t>
            </a:r>
          </a:p>
          <a:p>
            <a:r>
              <a:rPr lang="en-GB" dirty="0" smtClean="0">
                <a:latin typeface="+mn-lt"/>
              </a:rPr>
              <a:t>Prototyping</a:t>
            </a:r>
          </a:p>
          <a:p>
            <a:r>
              <a:rPr lang="en-GB" dirty="0" smtClean="0">
                <a:latin typeface="+mn-lt"/>
              </a:rPr>
              <a:t>Material Costings</a:t>
            </a:r>
          </a:p>
          <a:p>
            <a:r>
              <a:rPr lang="en-GB" dirty="0" smtClean="0">
                <a:latin typeface="+mn-lt"/>
              </a:rPr>
              <a:t>Tooling</a:t>
            </a:r>
          </a:p>
          <a:p>
            <a:r>
              <a:rPr lang="en-GB" dirty="0" smtClean="0">
                <a:latin typeface="+mn-lt"/>
              </a:rPr>
              <a:t>Effort</a:t>
            </a:r>
          </a:p>
          <a:p>
            <a:r>
              <a:rPr lang="en-GB" dirty="0" smtClean="0">
                <a:latin typeface="+mn-lt"/>
              </a:rPr>
              <a:t>Cost Summary</a:t>
            </a:r>
            <a:endParaRPr lang="en-GB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Assumptions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+mn-lt"/>
              </a:rPr>
              <a:t>Half-cylinders</a:t>
            </a:r>
          </a:p>
          <a:p>
            <a:pPr lvl="1"/>
            <a:r>
              <a:rPr lang="en-GB" dirty="0" smtClean="0">
                <a:latin typeface="+mn-lt"/>
              </a:rPr>
              <a:t>Three layers</a:t>
            </a:r>
          </a:p>
          <a:p>
            <a:pPr lvl="1"/>
            <a:r>
              <a:rPr lang="en-GB" dirty="0" smtClean="0">
                <a:latin typeface="+mn-lt"/>
              </a:rPr>
              <a:t>Vertical split </a:t>
            </a:r>
          </a:p>
          <a:p>
            <a:pPr lvl="1"/>
            <a:r>
              <a:rPr lang="en-GB" dirty="0" smtClean="0">
                <a:latin typeface="+mn-lt"/>
              </a:rPr>
              <a:t>6 half-cylinders / endcap</a:t>
            </a:r>
          </a:p>
          <a:p>
            <a:pPr marL="457200" lvl="1" indent="0">
              <a:buNone/>
            </a:pPr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All ½ cylinders …</a:t>
            </a:r>
          </a:p>
          <a:p>
            <a:pPr lvl="1"/>
            <a:r>
              <a:rPr lang="en-GB" dirty="0" smtClean="0">
                <a:latin typeface="+mn-lt"/>
              </a:rPr>
              <a:t>Have the same length</a:t>
            </a:r>
          </a:p>
          <a:p>
            <a:pPr lvl="1"/>
            <a:r>
              <a:rPr lang="en-GB" dirty="0" smtClean="0">
                <a:latin typeface="+mn-lt"/>
              </a:rPr>
              <a:t>Have end-flanges at both ends which are of same cross-section</a:t>
            </a:r>
          </a:p>
          <a:p>
            <a:pPr lvl="1"/>
            <a:r>
              <a:rPr lang="en-GB" dirty="0" smtClean="0">
                <a:latin typeface="+mn-lt"/>
              </a:rPr>
              <a:t>Are connected to their other half at the end-supports and at intermediate points along their length</a:t>
            </a:r>
          </a:p>
          <a:p>
            <a:pPr marL="457200" lvl="1" indent="0">
              <a:buNone/>
            </a:pPr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½ ring interfaces</a:t>
            </a:r>
          </a:p>
          <a:p>
            <a:pPr lvl="1"/>
            <a:r>
              <a:rPr lang="en-GB" dirty="0" smtClean="0">
                <a:latin typeface="+mn-lt"/>
              </a:rPr>
              <a:t>½ rings are mounted into half cylinders at N points around their outer perimeter</a:t>
            </a:r>
          </a:p>
          <a:p>
            <a:pPr lvl="1"/>
            <a:r>
              <a:rPr lang="en-GB" dirty="0" smtClean="0">
                <a:latin typeface="+mn-lt"/>
              </a:rPr>
              <a:t>All ½-ring interfaces in a ½ cylinder are at the same phi angle</a:t>
            </a:r>
            <a:endParaRPr lang="en-GB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53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30" y="165753"/>
            <a:ext cx="5947200" cy="852616"/>
          </a:xfrm>
        </p:spPr>
        <p:txBody>
          <a:bodyPr>
            <a:normAutofit fontScale="90000"/>
          </a:bodyPr>
          <a:lstStyle/>
          <a:p>
            <a:r>
              <a:rPr lang="en-GB" dirty="0"/>
              <a:t>Endcap pixel layout</a:t>
            </a:r>
            <a:br>
              <a:rPr lang="en-GB" dirty="0"/>
            </a:br>
            <a:r>
              <a:rPr lang="en-GB" sz="2000" i="1" dirty="0"/>
              <a:t>TDR 9-8-10 Layout</a:t>
            </a:r>
            <a:r>
              <a:rPr lang="en-GB" sz="6000" i="1" dirty="0"/>
              <a:t/>
            </a:r>
            <a:br>
              <a:rPr lang="en-GB" sz="6000" i="1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Half-cylinder Design &amp; Manufacture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2" descr="C:\Users\sutclif\Documents\proe\Super LHC\Pixel Disks\Pixel layout TDR 2017\30-8-17-endcap.jpg"/>
          <p:cNvPicPr>
            <a:picLocks noChangeAspect="1" noChangeArrowheads="1"/>
          </p:cNvPicPr>
          <p:nvPr/>
        </p:nvPicPr>
        <p:blipFill>
          <a:blip r:embed="rId2" cstate="print"/>
          <a:srcRect l="10936" t="14859" r="9645" b="14176"/>
          <a:stretch>
            <a:fillRect/>
          </a:stretch>
        </p:blipFill>
        <p:spPr bwMode="auto">
          <a:xfrm>
            <a:off x="1110738" y="1270559"/>
            <a:ext cx="6766560" cy="46721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1531" y="2719321"/>
            <a:ext cx="1732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Pixel Support Tube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7631" y="1160929"/>
            <a:ext cx="1555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Half-shell (2 x 3)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7631" y="1529556"/>
            <a:ext cx="188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Stiff support flanges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7166" y="5980184"/>
            <a:ext cx="361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Lightweight Pixel Endcap Support Flange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4168" y="5676616"/>
            <a:ext cx="178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Inner Support Tube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272" y="587504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Beam Pipe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2724249" y="2888598"/>
            <a:ext cx="640743" cy="281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5396523" y="1330206"/>
            <a:ext cx="1011108" cy="749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5763710" y="1698833"/>
            <a:ext cx="643921" cy="388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4040200" y="5407196"/>
            <a:ext cx="376966" cy="742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228683" y="4853441"/>
            <a:ext cx="530670" cy="9924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73308" y="5462016"/>
            <a:ext cx="1004004" cy="5838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388866" y="3730752"/>
            <a:ext cx="2706622" cy="18409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13918" y="4531947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1975mm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019869" y="2180492"/>
            <a:ext cx="1059384" cy="641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89302" y="1979526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Half rings</a:t>
            </a:r>
            <a:endParaRPr lang="en-GB" sz="16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9014" y="5134831"/>
            <a:ext cx="2594986" cy="77103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9 outer half rings R275</a:t>
            </a:r>
          </a:p>
          <a:p>
            <a:r>
              <a:rPr lang="en-GB" sz="2400" dirty="0" smtClean="0"/>
              <a:t>8 middle half rings R212.5</a:t>
            </a:r>
          </a:p>
          <a:p>
            <a:r>
              <a:rPr lang="en-GB" sz="2400" dirty="0" smtClean="0"/>
              <a:t>10 inner half rings R150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8868" y="5312443"/>
            <a:ext cx="914400" cy="352328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endParaRPr lang="en-GB" i="1" dirty="0" smtClean="0">
              <a:solidFill>
                <a:srgbClr val="A2710A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8147" y="2124255"/>
            <a:ext cx="914400" cy="352328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GB" i="1" dirty="0" smtClean="0">
                <a:solidFill>
                  <a:srgbClr val="A2710A"/>
                </a:solidFill>
              </a:rPr>
              <a:t>Z=3120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0738" y="3279403"/>
            <a:ext cx="1299249" cy="654459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GB" i="1" dirty="0" smtClean="0">
                <a:solidFill>
                  <a:srgbClr val="A2710A"/>
                </a:solidFill>
              </a:rPr>
              <a:t>1</a:t>
            </a:r>
            <a:r>
              <a:rPr lang="en-GB" i="1" baseline="30000" dirty="0" smtClean="0">
                <a:solidFill>
                  <a:srgbClr val="A2710A"/>
                </a:solidFill>
              </a:rPr>
              <a:t>st</a:t>
            </a:r>
            <a:r>
              <a:rPr lang="en-GB" i="1" dirty="0" smtClean="0">
                <a:solidFill>
                  <a:srgbClr val="A2710A"/>
                </a:solidFill>
              </a:rPr>
              <a:t> half rings </a:t>
            </a:r>
          </a:p>
          <a:p>
            <a:r>
              <a:rPr lang="en-GB" i="1" dirty="0" smtClean="0">
                <a:solidFill>
                  <a:srgbClr val="A2710A"/>
                </a:solidFill>
              </a:rPr>
              <a:t>Z=1200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22239" y="935410"/>
            <a:ext cx="1532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A2710A"/>
                </a:solidFill>
              </a:rPr>
              <a:t>Last half </a:t>
            </a:r>
            <a:r>
              <a:rPr lang="en-GB" i="1" dirty="0">
                <a:solidFill>
                  <a:srgbClr val="A2710A"/>
                </a:solidFill>
              </a:rPr>
              <a:t>rings </a:t>
            </a:r>
            <a:r>
              <a:rPr lang="en-GB" i="1" dirty="0" smtClean="0">
                <a:solidFill>
                  <a:srgbClr val="A2710A"/>
                </a:solidFill>
              </a:rPr>
              <a:t>Z=3000</a:t>
            </a:r>
            <a:endParaRPr lang="en-GB" i="1" dirty="0">
              <a:solidFill>
                <a:srgbClr val="A2710A"/>
              </a:solidFill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40130"/>
              </p:ext>
            </p:extLst>
          </p:nvPr>
        </p:nvGraphicFramePr>
        <p:xfrm>
          <a:off x="283317" y="909773"/>
          <a:ext cx="346984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091"/>
                <a:gridCol w="1348559"/>
                <a:gridCol w="135519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Layer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½-rings/side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Inner Radius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Inner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150.0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Middle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212.5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Outer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275.0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2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Outer Half-cylinder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1817435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n-lt"/>
              </a:rPr>
              <a:t>Pre-</a:t>
            </a:r>
            <a:r>
              <a:rPr lang="en-GB" dirty="0" err="1" smtClean="0">
                <a:latin typeface="+mn-lt"/>
              </a:rPr>
              <a:t>preg</a:t>
            </a:r>
            <a:r>
              <a:rPr lang="en-GB" dirty="0" smtClean="0">
                <a:latin typeface="+mn-lt"/>
              </a:rPr>
              <a:t> M55J/EX-1515 (80gsm, 40%RC)</a:t>
            </a:r>
          </a:p>
          <a:p>
            <a:r>
              <a:rPr lang="en-GB" dirty="0" smtClean="0">
                <a:latin typeface="+mn-lt"/>
              </a:rPr>
              <a:t>Layup [90,-45,45,0]</a:t>
            </a:r>
            <a:r>
              <a:rPr lang="en-GB" baseline="-25000" dirty="0" smtClean="0">
                <a:latin typeface="+mn-lt"/>
              </a:rPr>
              <a:t>s</a:t>
            </a:r>
          </a:p>
          <a:p>
            <a:r>
              <a:rPr lang="en-GB" dirty="0" smtClean="0">
                <a:latin typeface="+mn-lt"/>
              </a:rPr>
              <a:t>Laminate thickness 0.62mm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074" name="Picture 2" descr="C:\Users\sutclif\Documents\proe\Super LHC\Pixel Disks\2017 endcap\4 layer ring design\1-2-18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15716" r="9627" b="20193"/>
          <a:stretch/>
        </p:blipFill>
        <p:spPr bwMode="auto">
          <a:xfrm>
            <a:off x="1883885" y="2776250"/>
            <a:ext cx="5376231" cy="34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146948" y="4832193"/>
            <a:ext cx="3821235" cy="14333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7565" y="5579102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1975mm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444868" y="3648866"/>
            <a:ext cx="727113" cy="178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71981" y="3479589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R326mm</a:t>
            </a:r>
          </a:p>
        </p:txBody>
      </p:sp>
    </p:spTree>
    <p:extLst>
      <p:ext uri="{BB962C8B-B14F-4D97-AF65-F5344CB8AC3E}">
        <p14:creationId xmlns:p14="http://schemas.microsoft.com/office/powerpoint/2010/main" val="21229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90" y="61560"/>
            <a:ext cx="5344510" cy="641175"/>
          </a:xfrm>
        </p:spPr>
        <p:txBody>
          <a:bodyPr>
            <a:noAutofit/>
          </a:bodyPr>
          <a:lstStyle/>
          <a:p>
            <a:r>
              <a:rPr lang="en-GB" dirty="0" smtClean="0"/>
              <a:t>Half-cylinder Prototyping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02/04/18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Half-cylinder Design &amp; Manufacture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DB4D-0FDB-4E6C-81D6-952C57F3A0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Users\sutclif\Documents\proe\Super LHC\Pixel Disks\middle-layer-prototypes\27-3-17-03.jpg"/>
          <p:cNvPicPr>
            <a:picLocks noChangeAspect="1" noChangeArrowheads="1"/>
          </p:cNvPicPr>
          <p:nvPr/>
        </p:nvPicPr>
        <p:blipFill>
          <a:blip r:embed="rId2"/>
          <a:srcRect l="11692" t="8582" r="27702" b="10895"/>
          <a:stretch>
            <a:fillRect/>
          </a:stretch>
        </p:blipFill>
        <p:spPr bwMode="auto">
          <a:xfrm>
            <a:off x="3390245" y="1629602"/>
            <a:ext cx="3549315" cy="3643963"/>
          </a:xfrm>
          <a:prstGeom prst="rect">
            <a:avLst/>
          </a:prstGeom>
          <a:noFill/>
        </p:spPr>
      </p:pic>
      <p:pic>
        <p:nvPicPr>
          <p:cNvPr id="3075" name="Picture 3" descr="C:\Users\sutclif\Documents\proe\Super LHC\Pixel Disks\middle-layer-prototypes\20170322_1619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04812" y="3895304"/>
            <a:ext cx="3041619" cy="1710911"/>
          </a:xfrm>
          <a:prstGeom prst="rect">
            <a:avLst/>
          </a:prstGeom>
          <a:noFill/>
        </p:spPr>
      </p:pic>
      <p:pic>
        <p:nvPicPr>
          <p:cNvPr id="3077" name="Picture 5" descr="C:\Users\sutclif\Documents\proe\Super LHC\Pixel Disks\middle-layer-prototypes\20170323_1435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0029" y="4773562"/>
            <a:ext cx="2821209" cy="1586930"/>
          </a:xfrm>
          <a:prstGeom prst="rect">
            <a:avLst/>
          </a:prstGeom>
          <a:noFill/>
        </p:spPr>
      </p:pic>
      <p:pic>
        <p:nvPicPr>
          <p:cNvPr id="3078" name="Picture 6" descr="C:\Users\sutclif\Documents\proe\Super LHC\Pixel Disks\middle-layer-prototypes\20170323_1409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553223" y="4056974"/>
            <a:ext cx="2834682" cy="1594508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 flipV="1">
            <a:off x="5370787" y="3838232"/>
            <a:ext cx="266620" cy="1079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439552" y="3965510"/>
            <a:ext cx="1452283" cy="673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92890" y="3204340"/>
            <a:ext cx="1632214" cy="1367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067348" y="4423543"/>
            <a:ext cx="239109" cy="430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30559"/>
            <a:ext cx="8994711" cy="2333054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+mn-lt"/>
              </a:rPr>
              <a:t>Many half cylinders have been prototyped. 60cm cylinder manufactured from 8 layers M55J/LTM110 [90,45,-45,0]</a:t>
            </a:r>
            <a:r>
              <a:rPr lang="en-GB" sz="2000" baseline="-25000" dirty="0" smtClean="0">
                <a:latin typeface="+mn-lt"/>
              </a:rPr>
              <a:t>s</a:t>
            </a:r>
            <a:r>
              <a:rPr lang="en-GB" sz="2000" dirty="0" smtClean="0">
                <a:latin typeface="+mn-lt"/>
              </a:rPr>
              <a:t> and oven cured in vacuum bag</a:t>
            </a:r>
          </a:p>
          <a:p>
            <a:r>
              <a:rPr lang="en-GB" sz="2000" dirty="0" smtClean="0">
                <a:latin typeface="+mn-lt"/>
              </a:rPr>
              <a:t>End flange mould tooling manufactured</a:t>
            </a:r>
          </a:p>
          <a:p>
            <a:r>
              <a:rPr lang="en-GB" sz="2000" dirty="0" smtClean="0">
                <a:latin typeface="+mn-lt"/>
              </a:rPr>
              <a:t>End flanges manufactured</a:t>
            </a:r>
          </a:p>
          <a:p>
            <a:r>
              <a:rPr lang="en-GB" sz="2000" dirty="0" smtClean="0">
                <a:latin typeface="+mn-lt"/>
              </a:rPr>
              <a:t>Interlink parts made (Aluminium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440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Single Simply-Supported ½ 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60613"/>
            <a:ext cx="8408894" cy="1615367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+mn-lt"/>
              </a:rPr>
              <a:t>One </a:t>
            </a:r>
            <a:r>
              <a:rPr lang="en-GB" sz="2000" u="sng" dirty="0" smtClean="0">
                <a:latin typeface="+mn-lt"/>
              </a:rPr>
              <a:t>half-shell</a:t>
            </a:r>
          </a:p>
          <a:p>
            <a:r>
              <a:rPr lang="en-GB" sz="2000" dirty="0" smtClean="0">
                <a:latin typeface="+mn-lt"/>
              </a:rPr>
              <a:t>Hung vertically on wires </a:t>
            </a:r>
          </a:p>
          <a:p>
            <a:r>
              <a:rPr lang="en-GB" sz="2000" dirty="0" smtClean="0">
                <a:latin typeface="+mn-lt"/>
              </a:rPr>
              <a:t>Accelerometer at COG</a:t>
            </a:r>
          </a:p>
          <a:p>
            <a:r>
              <a:rPr lang="en-GB" sz="2000" dirty="0" smtClean="0">
                <a:latin typeface="+mn-lt"/>
              </a:rPr>
              <a:t>Excited along mid-plane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6971810"/>
              </p:ext>
            </p:extLst>
          </p:nvPr>
        </p:nvGraphicFramePr>
        <p:xfrm>
          <a:off x="215596" y="2955530"/>
          <a:ext cx="4679134" cy="331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393431"/>
              </p:ext>
            </p:extLst>
          </p:nvPr>
        </p:nvGraphicFramePr>
        <p:xfrm>
          <a:off x="4760259" y="3043506"/>
          <a:ext cx="4105835" cy="323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93859" y="5045516"/>
                <a:ext cx="1700612" cy="530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Gradient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GB" sz="1400" b="0" i="1" smtClean="0">
                            <a:latin typeface="Cambria Math"/>
                          </a:rPr>
                          <m:t>2</m:t>
                        </m:r>
                        <m:r>
                          <a:rPr lang="en-GB" sz="14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GB" sz="14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ad>
                      <m:radPr>
                        <m:degHide m:val="on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b="0" i="1" smtClean="0">
                                <a:latin typeface="Cambria Math"/>
                              </a:rPr>
                              <m:t>𝐸𝐼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smtClean="0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𝐿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859" y="5045516"/>
                <a:ext cx="1700612" cy="530723"/>
              </a:xfrm>
              <a:prstGeom prst="rect">
                <a:avLst/>
              </a:prstGeom>
              <a:blipFill rotWithShape="0">
                <a:blip r:embed="rId4"/>
                <a:stretch>
                  <a:fillRect l="-1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7459001" y="3845859"/>
            <a:ext cx="0" cy="923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17395" y="4218014"/>
            <a:ext cx="483212" cy="25997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1.76</a:t>
            </a:r>
          </a:p>
        </p:txBody>
      </p:sp>
    </p:spTree>
    <p:extLst>
      <p:ext uri="{BB962C8B-B14F-4D97-AF65-F5344CB8AC3E}">
        <p14:creationId xmlns:p14="http://schemas.microsoft.com/office/powerpoint/2010/main" val="235491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Half-cylinder Lay-up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02/04/18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Half-cylinder Design &amp; Manufacture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DB4D-0FDB-4E6C-81D6-952C57F3A01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sutclif\Documents\proe\Super LHC\Pixel Disks\docs\Cylinder_Pics\20170323_121150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8" y="1112297"/>
            <a:ext cx="4051340" cy="2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tclif\Documents\proe\Super LHC\Pixel Disks\docs\Cylinder_Pics\20170323_144201_001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07" y="1112296"/>
            <a:ext cx="4051341" cy="2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utclif\Documents\proe\Super LHC\Pixel Disks\middle-layer-prototypes\20170322_162159.jpg"/>
          <p:cNvPicPr>
            <a:picLocks noChangeAspect="1" noChangeArrowheads="1"/>
          </p:cNvPicPr>
          <p:nvPr/>
        </p:nvPicPr>
        <p:blipFill rotWithShape="1">
          <a:blip r:embed="rId4"/>
          <a:srcRect l="10708" t="11446" r="11473" b="7441"/>
          <a:stretch/>
        </p:blipFill>
        <p:spPr bwMode="auto">
          <a:xfrm>
            <a:off x="2020291" y="3529561"/>
            <a:ext cx="4702630" cy="2749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4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with Full Cylinders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170" y="910329"/>
            <a:ext cx="7242022" cy="2013472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+mn-lt"/>
              </a:rPr>
              <a:t>Two ½ cylinders </a:t>
            </a:r>
          </a:p>
          <a:p>
            <a:r>
              <a:rPr lang="en-GB" sz="2000" dirty="0" smtClean="0">
                <a:latin typeface="+mn-lt"/>
              </a:rPr>
              <a:t>Two connections along both seams </a:t>
            </a:r>
          </a:p>
          <a:p>
            <a:r>
              <a:rPr lang="en-GB" sz="2000" dirty="0" smtClean="0">
                <a:latin typeface="+mn-lt"/>
              </a:rPr>
              <a:t>One end attached to support plate – seams 12 &amp; 6 O’clock</a:t>
            </a:r>
          </a:p>
          <a:p>
            <a:r>
              <a:rPr lang="en-GB" sz="2000" dirty="0" smtClean="0">
                <a:latin typeface="+mn-lt"/>
              </a:rPr>
              <a:t>Mark out 16 points over circumference at free end</a:t>
            </a:r>
          </a:p>
          <a:p>
            <a:r>
              <a:rPr lang="en-GB" sz="2000" dirty="0" smtClean="0">
                <a:latin typeface="+mn-lt"/>
              </a:rPr>
              <a:t>Accelerometer at 9, tap at 1-16</a:t>
            </a:r>
            <a:endParaRPr lang="en-GB" sz="2000" dirty="0"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9" y="2895765"/>
            <a:ext cx="4455807" cy="3327931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02/04/18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19631" y="6462000"/>
            <a:ext cx="4110421" cy="365125"/>
          </a:xfrm>
        </p:spPr>
        <p:txBody>
          <a:bodyPr/>
          <a:lstStyle/>
          <a:p>
            <a:r>
              <a:rPr lang="en-US" smtClean="0"/>
              <a:t>Half-cylinder Design &amp; Manufacture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1C50D-2960-4127-90EB-385DB60A0AF0}" type="slidenum">
              <a:rPr lang="en-GB" smtClean="0"/>
              <a:t>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1719" r="-1010" b="9814"/>
          <a:stretch/>
        </p:blipFill>
        <p:spPr>
          <a:xfrm>
            <a:off x="5524040" y="2923801"/>
            <a:ext cx="3140887" cy="32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1494"/>
      </p:ext>
    </p:extLst>
  </p:cSld>
  <p:clrMapOvr>
    <a:masterClrMapping/>
  </p:clrMapOvr>
</p:sld>
</file>

<file path=ppt/theme/theme1.xml><?xml version="1.0" encoding="utf-8"?>
<a:theme xmlns:a="http://schemas.openxmlformats.org/drawingml/2006/main" name="liverpool-atlas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dirty="0" smtClean="0">
            <a:solidFill>
              <a:srgbClr val="A2710A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liverpool-atlaslogo</Template>
  <TotalTime>4263</TotalTime>
  <Words>966</Words>
  <Application>Microsoft Office PowerPoint</Application>
  <PresentationFormat>On-screen Show (4:3)</PresentationFormat>
  <Paragraphs>257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liverpool-atlaslogo</vt:lpstr>
      <vt:lpstr>Half-shell Design and Manufacture </vt:lpstr>
      <vt:lpstr>Outline</vt:lpstr>
      <vt:lpstr>Working Assumptions</vt:lpstr>
      <vt:lpstr>Endcap pixel layout TDR 9-8-10 Layout </vt:lpstr>
      <vt:lpstr>Example: Outer Half-cylinder</vt:lpstr>
      <vt:lpstr>Half-cylinder Prototyping</vt:lpstr>
      <vt:lpstr>Single Simply-Supported ½ shell</vt:lpstr>
      <vt:lpstr>Half-cylinder Lay-up</vt:lpstr>
      <vt:lpstr>First tests with Full Cylinders</vt:lpstr>
      <vt:lpstr>Half-cylinder Shell Costings</vt:lpstr>
      <vt:lpstr>Half-cylinder End Supports</vt:lpstr>
      <vt:lpstr>Half-cylinder Assembly Tooling</vt:lpstr>
      <vt:lpstr>Half-cylinder Manufacture Effort</vt:lpstr>
      <vt:lpstr>Half-cylinder Cost Summary</vt:lpstr>
    </vt:vector>
  </TitlesOfParts>
  <Company>The University of Liverpool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Pixel Integration at Liverpool</dc:title>
  <dc:creator>Jones, Tim [timjones]</dc:creator>
  <cp:lastModifiedBy>Jones, Tim [timjones]</cp:lastModifiedBy>
  <cp:revision>120</cp:revision>
  <dcterms:created xsi:type="dcterms:W3CDTF">2016-12-05T22:50:33Z</dcterms:created>
  <dcterms:modified xsi:type="dcterms:W3CDTF">2018-04-05T07:14:45Z</dcterms:modified>
</cp:coreProperties>
</file>