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9" r:id="rId3"/>
    <p:sldId id="270" r:id="rId4"/>
    <p:sldId id="283" r:id="rId5"/>
    <p:sldId id="264" r:id="rId6"/>
    <p:sldId id="265" r:id="rId7"/>
    <p:sldId id="266" r:id="rId8"/>
    <p:sldId id="267" r:id="rId9"/>
    <p:sldId id="268" r:id="rId10"/>
    <p:sldId id="281" r:id="rId11"/>
    <p:sldId id="278" r:id="rId12"/>
    <p:sldId id="280" r:id="rId13"/>
    <p:sldId id="272" r:id="rId14"/>
    <p:sldId id="273" r:id="rId15"/>
    <p:sldId id="274" r:id="rId16"/>
    <p:sldId id="275" r:id="rId17"/>
    <p:sldId id="259" r:id="rId18"/>
    <p:sldId id="260" r:id="rId19"/>
    <p:sldId id="26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229AA-E3F8-064C-AF26-8EA395ECFB0E}" type="datetimeFigureOut">
              <a:rPr lang="en-US" smtClean="0"/>
              <a:t>04/04/18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027BE-CB90-D041-B1F9-B29584C08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64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F85AD-193F-EB4A-98D4-1C51681EB52E}" type="datetimeFigureOut">
              <a:rPr lang="en-US" smtClean="0"/>
              <a:t>04/04/18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3B0E4-6653-FA4B-AD09-0CBA23621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57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2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4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7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6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14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5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5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1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269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3948" y="6356350"/>
            <a:ext cx="5736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58" y="6356350"/>
            <a:ext cx="609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524E9-0306-7445-B6B7-CCA0DEF6B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7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Ring design</a:t>
            </a:r>
          </a:p>
          <a:p>
            <a:r>
              <a:rPr lang="en-US" dirty="0" smtClean="0"/>
              <a:t>Ring production procedures, tooling, quality control</a:t>
            </a:r>
          </a:p>
          <a:p>
            <a:r>
              <a:rPr lang="en-US" dirty="0" smtClean="0"/>
              <a:t>Handling frame design and functionality</a:t>
            </a:r>
          </a:p>
          <a:p>
            <a:r>
              <a:rPr lang="en-US" dirty="0" smtClean="0"/>
              <a:t>prototypes and testing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4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Half-Ring </a:t>
            </a:r>
            <a:r>
              <a:rPr lang="en-US" dirty="0" smtClean="0"/>
              <a:t>Handling and Transport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half-ring assembly site </a:t>
            </a:r>
            <a:r>
              <a:rPr lang="en-US" sz="2200" dirty="0" smtClean="0">
                <a:sym typeface="Wingdings"/>
              </a:rPr>
              <a:t> module loading site  endcap assembly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720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Completed half-rings will travel in bespoke frame and box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include </a:t>
            </a:r>
            <a:r>
              <a:rPr lang="en-US" dirty="0" smtClean="0"/>
              <a:t>shock logger and indicator </a:t>
            </a:r>
            <a:r>
              <a:rPr lang="en-US" dirty="0" err="1" smtClean="0"/>
              <a:t>dessicant</a:t>
            </a:r>
            <a:endParaRPr lang="en-US" dirty="0" smtClean="0"/>
          </a:p>
          <a:p>
            <a:r>
              <a:rPr lang="en-US" dirty="0" smtClean="0"/>
              <a:t>Frame/box is multi-functional: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include electrical-test patch cards + cooling and gas-flush capability</a:t>
            </a:r>
          </a:p>
          <a:p>
            <a:pPr lvl="2"/>
            <a:r>
              <a:rPr lang="en-US" dirty="0"/>
              <a:t>(pipe shape shown is not to </a:t>
            </a:r>
            <a:r>
              <a:rPr lang="en-US" dirty="0" smtClean="0"/>
              <a:t>baseline design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frame is part of endcap assembly </a:t>
            </a:r>
            <a:r>
              <a:rPr lang="en-US" dirty="0" smtClean="0"/>
              <a:t>tooling – see next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0915-5E8C-014D-8970-F3762E1F7B57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 descr="Middle ring fra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3861" r="6669"/>
          <a:stretch/>
        </p:blipFill>
        <p:spPr>
          <a:xfrm>
            <a:off x="5302248" y="1663700"/>
            <a:ext cx="3086246" cy="44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1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2" descr="IMG_225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-2370"/>
          <a:stretch/>
        </p:blipFill>
        <p:spPr>
          <a:xfrm rot="16200000">
            <a:off x="4371810" y="2041357"/>
            <a:ext cx="4972385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Half-Ring </a:t>
            </a:r>
            <a:r>
              <a:rPr lang="en-US" dirty="0" smtClean="0"/>
              <a:t>Handling and Transport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half-ring assembly site </a:t>
            </a:r>
            <a:r>
              <a:rPr lang="en-US" sz="2200" dirty="0" smtClean="0">
                <a:sym typeface="Wingdings"/>
              </a:rPr>
              <a:t> module loading site  endcap assembly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17207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Completed half-rings will travel in bespoke frame and box</a:t>
            </a:r>
          </a:p>
          <a:p>
            <a:pPr lvl="1"/>
            <a:r>
              <a:rPr lang="en-US" dirty="0" smtClean="0"/>
              <a:t>To </a:t>
            </a:r>
            <a:r>
              <a:rPr lang="en-US" dirty="0" smtClean="0"/>
              <a:t>include </a:t>
            </a:r>
            <a:r>
              <a:rPr lang="en-US" dirty="0" smtClean="0"/>
              <a:t>shock logger and indicator </a:t>
            </a:r>
            <a:r>
              <a:rPr lang="en-US" dirty="0" err="1" smtClean="0"/>
              <a:t>dessicant</a:t>
            </a:r>
            <a:endParaRPr lang="en-US" dirty="0" smtClean="0"/>
          </a:p>
          <a:p>
            <a:r>
              <a:rPr lang="en-US" dirty="0" smtClean="0"/>
              <a:t>Frame/box is multi-functional: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include electrical-test patch cards + cooling and gas-flush capability</a:t>
            </a:r>
          </a:p>
          <a:p>
            <a:pPr lvl="2"/>
            <a:r>
              <a:rPr lang="en-US" dirty="0"/>
              <a:t>(pipe shape shown is not to </a:t>
            </a:r>
            <a:r>
              <a:rPr lang="en-US" dirty="0" smtClean="0"/>
              <a:t>baseline design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frame is part of endcap assembly </a:t>
            </a:r>
            <a:r>
              <a:rPr lang="en-US" dirty="0" smtClean="0"/>
              <a:t>tooling – see next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0915-5E8C-014D-8970-F3762E1F7B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38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73ED0D-D970-4A12-B043-0A1E17D78446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Fra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016000"/>
            <a:ext cx="7571232" cy="48036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7257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Half-Ring Handling and Transport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77159" y="5248791"/>
            <a:ext cx="6936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Outer ring removed and stiffening supports inserted. This has straight edge to be used as part of the insertion </a:t>
            </a:r>
            <a:r>
              <a:rPr lang="en-GB" dirty="0" smtClean="0"/>
              <a:t>tooling.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42125" y="1539875"/>
            <a:ext cx="152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L.Cunningham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334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Assembled Half-Ring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Thermal defect search with infrared video camera</a:t>
            </a:r>
          </a:p>
          <a:p>
            <a:pPr lvl="1"/>
            <a:r>
              <a:rPr lang="en-US" dirty="0" smtClean="0"/>
              <a:t>see following slides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ressure cycle. </a:t>
            </a:r>
            <a:r>
              <a:rPr lang="en-US" dirty="0" smtClean="0"/>
              <a:t>Suggested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once to 186bar then many to 100bar</a:t>
            </a:r>
          </a:p>
          <a:p>
            <a:pPr lvl="1"/>
            <a:r>
              <a:rPr lang="en-US" dirty="0" smtClean="0"/>
              <a:t>motivation: expansion of pipe may degrade foam-pipe interface</a:t>
            </a:r>
          </a:p>
          <a:p>
            <a:pPr lvl="2"/>
            <a:r>
              <a:rPr lang="en-US" dirty="0" smtClean="0"/>
              <a:t>NB this should be better understood at prototyping/QA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thermal defect 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emperature cycle over specified operational temperature range (currently -55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  <a:r>
              <a:rPr lang="en-US" dirty="0" smtClean="0">
                <a:sym typeface="Wingdings"/>
              </a:rPr>
              <a:t>+60</a:t>
            </a:r>
            <a:r>
              <a:rPr lang="en-US" baseline="30000" dirty="0" smtClean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C)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Repeat thermal defect search</a:t>
            </a:r>
          </a:p>
          <a:p>
            <a:pPr>
              <a:buFont typeface="Lucida Grande"/>
              <a:buChar char=" "/>
            </a:pPr>
            <a:endParaRPr lang="en-US" dirty="0" smtClean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NB full-half-ring defect scan may be </a:t>
            </a:r>
            <a:r>
              <a:rPr lang="en-US" dirty="0" err="1" smtClean="0">
                <a:sym typeface="Wingdings"/>
              </a:rPr>
              <a:t>labour</a:t>
            </a:r>
            <a:r>
              <a:rPr lang="en-US" dirty="0" smtClean="0">
                <a:sym typeface="Wingdings"/>
              </a:rPr>
              <a:t>- and time-intensive making three repetitions impractical. May be scope here to streamline based on </a:t>
            </a:r>
            <a:r>
              <a:rPr lang="en-US" dirty="0" smtClean="0">
                <a:sym typeface="Wingdings"/>
              </a:rPr>
              <a:t>experience.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1D-0A47-B340-ADB1-E24DC75D5C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0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7-10-10 Paki QC_summary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10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1D-0A47-B340-ADB1-E24DC75D5C11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00591" y="832238"/>
            <a:ext cx="2631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F. Munoz-Sanchez, </a:t>
            </a:r>
            <a:r>
              <a:rPr lang="en-US" sz="1400" dirty="0" err="1" smtClean="0"/>
              <a:t>N.Scharmberg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303341" y="4038988"/>
            <a:ext cx="129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/>
              </a:rPr>
              <a:t>(fast video)</a:t>
            </a:r>
            <a:endParaRPr lang="en-US" sz="1400" dirty="0"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9476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7-10-10 Paki QC_summary 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10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1D-0A47-B340-ADB1-E24DC75D5C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58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7-10-10 Paki QC_summary 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80"/>
            <a:ext cx="9144000" cy="646103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1D-0A47-B340-ADB1-E24DC75D5C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4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05425" cy="1143000"/>
          </a:xfrm>
          <a:noFill/>
        </p:spPr>
        <p:txBody>
          <a:bodyPr/>
          <a:lstStyle/>
          <a:p>
            <a:r>
              <a:rPr lang="en-US" dirty="0" smtClean="0"/>
              <a:t>Prototypes - made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511990" cy="49387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three inner (R2) rings</a:t>
            </a:r>
          </a:p>
          <a:p>
            <a:pPr lvl="1"/>
            <a:r>
              <a:rPr lang="en-US" dirty="0" smtClean="0"/>
              <a:t>two with bus tapes (old design)</a:t>
            </a:r>
          </a:p>
          <a:p>
            <a:pPr lvl="1"/>
            <a:r>
              <a:rPr lang="en-US" dirty="0" smtClean="0"/>
              <a:t>used for preliminary deformation measurements, TFM</a:t>
            </a:r>
          </a:p>
          <a:p>
            <a:pPr lvl="1"/>
            <a:r>
              <a:rPr lang="en-US" dirty="0" err="1" smtClean="0"/>
              <a:t>facesheets</a:t>
            </a:r>
            <a:r>
              <a:rPr lang="en-US" dirty="0" smtClean="0"/>
              <a:t> were cured separately and glued to foam </a:t>
            </a:r>
            <a:r>
              <a:rPr lang="en-US" dirty="0" smtClean="0">
                <a:sym typeface="Wingdings"/>
              </a:rPr>
              <a:t> poor thermal performance</a:t>
            </a:r>
            <a:endParaRPr lang="en-US" dirty="0" smtClean="0"/>
          </a:p>
          <a:p>
            <a:r>
              <a:rPr lang="en-US" dirty="0" smtClean="0"/>
              <a:t>so far two middle (R3) rings</a:t>
            </a:r>
          </a:p>
          <a:p>
            <a:pPr lvl="1"/>
            <a:r>
              <a:rPr lang="en-US" dirty="0" smtClean="0"/>
              <a:t>first was used for TFM measurements (results were near spec), now going to Milan for thermal deformation work</a:t>
            </a:r>
          </a:p>
          <a:p>
            <a:pPr lvl="1"/>
            <a:r>
              <a:rPr lang="en-US" dirty="0" smtClean="0"/>
              <a:t>second was thermally cycled but glued pipe fell apart</a:t>
            </a:r>
          </a:p>
          <a:p>
            <a:pPr lvl="1"/>
            <a:r>
              <a:rPr lang="en-US" dirty="0" smtClean="0"/>
              <a:t>third is in production (see next slide), intended for electrical tests with modules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 descr="2016-01 Electrical Half Disk Phot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79" y="329883"/>
            <a:ext cx="2903220" cy="2175510"/>
          </a:xfrm>
          <a:prstGeom prst="rect">
            <a:avLst/>
          </a:prstGeom>
        </p:spPr>
      </p:pic>
      <p:pic>
        <p:nvPicPr>
          <p:cNvPr id="8" name="Picture 7" descr="MiddleRingTF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90" y="2958148"/>
            <a:ext cx="2265680" cy="3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1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 - planned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“Ring-0” currently being produced (</a:t>
            </a:r>
            <a:r>
              <a:rPr lang="en-US" dirty="0" err="1" smtClean="0"/>
              <a:t>cf</a:t>
            </a:r>
            <a:r>
              <a:rPr lang="en-US" dirty="0" smtClean="0"/>
              <a:t> earlier slides this talk, from Julian Freestone)</a:t>
            </a:r>
          </a:p>
          <a:p>
            <a:pPr lvl="1"/>
            <a:r>
              <a:rPr lang="en-US" dirty="0" smtClean="0"/>
              <a:t>for electrical tests with up to 12 FEI4 quads</a:t>
            </a:r>
          </a:p>
          <a:p>
            <a:pPr lvl="1"/>
            <a:r>
              <a:rPr lang="en-US" dirty="0" smtClean="0"/>
              <a:t>middle layer (R3)</a:t>
            </a:r>
          </a:p>
          <a:p>
            <a:pPr lvl="1"/>
            <a:r>
              <a:rPr lang="en-US" dirty="0" smtClean="0"/>
              <a:t>2.275mmOD Ti pipes, electrical breaks, removable CO2 fittings</a:t>
            </a:r>
            <a:endParaRPr lang="en-US" dirty="0" smtClean="0"/>
          </a:p>
          <a:p>
            <a:pPr lvl="1"/>
            <a:r>
              <a:rPr lang="en-US" dirty="0" smtClean="0"/>
              <a:t>embedded FEI4-style bus tapes (4 tapes each serving 6 modules), pass-through versions of EoS cards (to connect to bench power supplies)</a:t>
            </a:r>
          </a:p>
          <a:p>
            <a:r>
              <a:rPr lang="en-US" dirty="0" smtClean="0"/>
              <a:t>near future: </a:t>
            </a:r>
          </a:p>
          <a:p>
            <a:pPr lvl="1"/>
            <a:r>
              <a:rPr lang="en-US" dirty="0" smtClean="0"/>
              <a:t>three more R3s planned for April-May-June</a:t>
            </a:r>
          </a:p>
          <a:p>
            <a:pPr lvl="1"/>
            <a:r>
              <a:rPr lang="en-US" dirty="0" smtClean="0"/>
              <a:t>3-4 inners (R2) planned from July</a:t>
            </a:r>
          </a:p>
          <a:p>
            <a:pPr lvl="1"/>
            <a:r>
              <a:rPr lang="en-US" dirty="0" smtClean="0"/>
              <a:t>all will be used for TFM measurement, QC development</a:t>
            </a:r>
          </a:p>
          <a:p>
            <a:pPr lvl="1"/>
            <a:r>
              <a:rPr lang="en-US" dirty="0" smtClean="0"/>
              <a:t>some to go to Liverpool for assembly tooling/procedures preparation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3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06/04/2018: Specifications Reviews</a:t>
            </a:r>
          </a:p>
          <a:p>
            <a:pPr lvl="1"/>
            <a:r>
              <a:rPr lang="en-US" dirty="0" smtClean="0"/>
              <a:t>Local Supports, Services</a:t>
            </a:r>
          </a:p>
          <a:p>
            <a:r>
              <a:rPr lang="en-US" dirty="0" smtClean="0"/>
              <a:t>23/08/2018: Preliminary Design Review</a:t>
            </a:r>
          </a:p>
          <a:p>
            <a:pPr lvl="1"/>
            <a:r>
              <a:rPr lang="en-US" dirty="0" smtClean="0"/>
              <a:t>include results from preliminary prototypes</a:t>
            </a:r>
          </a:p>
          <a:p>
            <a:pPr lvl="1"/>
            <a:r>
              <a:rPr lang="en-US" dirty="0" smtClean="0"/>
              <a:t>start producing final prototypes. how many of what type is not clear, JP to discuss with DG. Should share the work Italy/UK.</a:t>
            </a:r>
            <a:endParaRPr lang="en-US" dirty="0"/>
          </a:p>
          <a:p>
            <a:r>
              <a:rPr lang="en-US" dirty="0" smtClean="0"/>
              <a:t>30/05/2019: Final Design Review</a:t>
            </a:r>
          </a:p>
          <a:p>
            <a:pPr lvl="1"/>
            <a:r>
              <a:rPr lang="en-US" dirty="0" smtClean="0"/>
              <a:t>check performance of final prototypes</a:t>
            </a:r>
          </a:p>
          <a:p>
            <a:pPr lvl="1"/>
            <a:r>
              <a:rPr lang="en-US" dirty="0" smtClean="0"/>
              <a:t>start pre-production (6 rings i.e. 2 of each type?)</a:t>
            </a:r>
          </a:p>
          <a:p>
            <a:r>
              <a:rPr lang="en-US" dirty="0" smtClean="0"/>
              <a:t>13/11/2019: Production readiness Review</a:t>
            </a:r>
          </a:p>
          <a:p>
            <a:pPr lvl="1"/>
            <a:r>
              <a:rPr lang="en-US" dirty="0" smtClean="0"/>
              <a:t>check pre-production rings</a:t>
            </a:r>
          </a:p>
          <a:p>
            <a:pPr lvl="1"/>
            <a:r>
              <a:rPr lang="en-US" dirty="0" smtClean="0"/>
              <a:t>start production: 20/16/18  R2/R3/R3</a:t>
            </a:r>
          </a:p>
          <a:p>
            <a:r>
              <a:rPr lang="en-US" dirty="0" smtClean="0"/>
              <a:t>16/03/22: production complete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524E9-0306-7445-B6B7-CCA0DEF6BA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fRingSurfa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1444" y="4096426"/>
            <a:ext cx="3096000" cy="17827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7683" y="274638"/>
            <a:ext cx="42491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Half</a:t>
            </a:r>
            <a:r>
              <a:rPr lang="en-US" dirty="0" smtClean="0"/>
              <a:t>-Ring Design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46831" y="1417639"/>
            <a:ext cx="5021384" cy="493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half-rings are Carbon-</a:t>
            </a:r>
            <a:r>
              <a:rPr lang="en-US" dirty="0" err="1" smtClean="0"/>
              <a:t>fibre</a:t>
            </a:r>
            <a:r>
              <a:rPr lang="en-US" dirty="0" smtClean="0"/>
              <a:t>/carbon-foam </a:t>
            </a:r>
            <a:r>
              <a:rPr lang="en-US" dirty="0" smtClean="0"/>
              <a:t>“sandwiches”</a:t>
            </a:r>
            <a:endParaRPr lang="en-US" dirty="0" smtClean="0"/>
          </a:p>
          <a:p>
            <a:pPr lvl="1"/>
            <a:r>
              <a:rPr lang="en-US" dirty="0" smtClean="0"/>
              <a:t>One </a:t>
            </a:r>
            <a:r>
              <a:rPr lang="en-US" dirty="0"/>
              <a:t>row of modules per </a:t>
            </a:r>
            <a:r>
              <a:rPr lang="en-US" dirty="0" smtClean="0"/>
              <a:t>ring</a:t>
            </a:r>
          </a:p>
          <a:p>
            <a:pPr lvl="2"/>
            <a:r>
              <a:rPr lang="en-US" dirty="0" smtClean="0"/>
              <a:t>Phi </a:t>
            </a:r>
            <a:r>
              <a:rPr lang="en-US" dirty="0"/>
              <a:t>overlap </a:t>
            </a:r>
            <a:r>
              <a:rPr lang="en-US" dirty="0" smtClean="0"/>
              <a:t>achieved by </a:t>
            </a:r>
            <a:r>
              <a:rPr lang="en-US" dirty="0"/>
              <a:t>alternating modules front/</a:t>
            </a:r>
            <a:r>
              <a:rPr lang="en-US" dirty="0" smtClean="0"/>
              <a:t>back</a:t>
            </a:r>
          </a:p>
          <a:p>
            <a:pPr lvl="1"/>
            <a:r>
              <a:rPr lang="en-US" dirty="0" smtClean="0"/>
              <a:t>Embedded bus </a:t>
            </a:r>
            <a:r>
              <a:rPr lang="en-US" dirty="0" smtClean="0"/>
              <a:t>tape as baseline</a:t>
            </a:r>
          </a:p>
          <a:p>
            <a:pPr lvl="2"/>
            <a:r>
              <a:rPr lang="en-US" dirty="0" smtClean="0"/>
              <a:t>alternate </a:t>
            </a:r>
            <a:r>
              <a:rPr lang="en-US" dirty="0" err="1" smtClean="0"/>
              <a:t>suface</a:t>
            </a:r>
            <a:r>
              <a:rPr lang="en-US" dirty="0" smtClean="0"/>
              <a:t>-mounted tape under consideration</a:t>
            </a:r>
            <a:endParaRPr lang="en-US" dirty="0" smtClean="0"/>
          </a:p>
          <a:p>
            <a:pPr lvl="1"/>
            <a:r>
              <a:rPr lang="en-US" dirty="0" smtClean="0"/>
              <a:t>embedded</a:t>
            </a:r>
            <a:r>
              <a:rPr lang="en-US" dirty="0" smtClean="0"/>
              <a:t> </a:t>
            </a:r>
            <a:r>
              <a:rPr lang="en-US" dirty="0" smtClean="0"/>
              <a:t>cooling pipe; electrical isolators on </a:t>
            </a:r>
            <a:r>
              <a:rPr lang="en-US" dirty="0" smtClean="0"/>
              <a:t>ends</a:t>
            </a:r>
            <a:endParaRPr lang="en-US" dirty="0" smtClean="0"/>
          </a:p>
          <a:p>
            <a:pPr lvl="2"/>
            <a:r>
              <a:rPr lang="en-US" dirty="0" smtClean="0"/>
              <a:t>Pipes are Titanium OD </a:t>
            </a:r>
            <a:r>
              <a:rPr lang="en-US" dirty="0" smtClean="0"/>
              <a:t>2.275mm (possibly moving to OD 2.5mm)</a:t>
            </a:r>
            <a:endParaRPr lang="en-US" baseline="-25000" dirty="0" smtClean="0"/>
          </a:p>
          <a:p>
            <a:pPr lvl="1"/>
            <a:r>
              <a:rPr lang="en-US" dirty="0" smtClean="0"/>
              <a:t>Electrical patch cards (“</a:t>
            </a:r>
            <a:r>
              <a:rPr lang="en-US" dirty="0" err="1" smtClean="0"/>
              <a:t>EoS</a:t>
            </a:r>
            <a:r>
              <a:rPr lang="en-US" dirty="0" smtClean="0"/>
              <a:t> cards”) on surface to transfer power, slow controls and clock/commands to modules</a:t>
            </a:r>
            <a:r>
              <a:rPr lang="en-US" dirty="0"/>
              <a:t> </a:t>
            </a:r>
            <a:r>
              <a:rPr lang="en-US" dirty="0" smtClean="0"/>
              <a:t>via bus tape</a:t>
            </a:r>
          </a:p>
          <a:p>
            <a:pPr lvl="2"/>
            <a:r>
              <a:rPr lang="en-US" dirty="0" smtClean="0"/>
              <a:t>Shown conceptually at left in blue</a:t>
            </a:r>
          </a:p>
          <a:p>
            <a:pPr lvl="2"/>
            <a:r>
              <a:rPr lang="en-US" dirty="0" smtClean="0"/>
              <a:t>No data on bus tape, data cables will connect directly to modules</a:t>
            </a:r>
          </a:p>
        </p:txBody>
      </p:sp>
      <p:pic>
        <p:nvPicPr>
          <p:cNvPr id="3" name="Picture 2" descr="SutcliffeRingExploded 2016-0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16" y="292100"/>
            <a:ext cx="3251200" cy="313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jo-10-9-15-01 detai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52" y="4164367"/>
            <a:ext cx="1987296" cy="1487424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30915-5E8C-014D-8970-F3762E1F7B57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4216" y="3388113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P.Sutcliffe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985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On-Ring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475542" cy="4525963"/>
          </a:xfrm>
        </p:spPr>
        <p:txBody>
          <a:bodyPr>
            <a:normAutofit fontScale="62500" lnSpcReduction="20000"/>
          </a:bodyPr>
          <a:lstStyle/>
          <a:p>
            <a:pPr marL="180975" indent="-180975"/>
            <a:r>
              <a:rPr lang="en-US" dirty="0" smtClean="0"/>
              <a:t>Cooling pipes:</a:t>
            </a:r>
          </a:p>
          <a:p>
            <a:pPr marL="533400" lvl="1" indent="-200025"/>
            <a:r>
              <a:rPr lang="en-US" dirty="0" smtClean="0"/>
              <a:t>Once cut, </a:t>
            </a:r>
            <a:r>
              <a:rPr lang="en-US" dirty="0" smtClean="0"/>
              <a:t>bent </a:t>
            </a:r>
            <a:r>
              <a:rPr lang="en-US" dirty="0" smtClean="0"/>
              <a:t>and welded </a:t>
            </a:r>
            <a:r>
              <a:rPr lang="en-US" dirty="0" smtClean="0"/>
              <a:t>(</a:t>
            </a:r>
            <a:r>
              <a:rPr lang="en-US" dirty="0" smtClean="0"/>
              <a:t>including electrical breaks and fittings) the pipes will be pressure and leak </a:t>
            </a:r>
            <a:r>
              <a:rPr lang="en-US" dirty="0" smtClean="0"/>
              <a:t>tested:</a:t>
            </a:r>
            <a:endParaRPr lang="en-US" dirty="0" smtClean="0"/>
          </a:p>
          <a:p>
            <a:pPr lvl="2"/>
            <a:r>
              <a:rPr lang="en-US" dirty="0" smtClean="0"/>
              <a:t>test pressure 186 bar</a:t>
            </a:r>
          </a:p>
          <a:p>
            <a:pPr lvl="2"/>
            <a:r>
              <a:rPr lang="en-US" dirty="0" smtClean="0"/>
              <a:t>helium leak test 10</a:t>
            </a:r>
            <a:r>
              <a:rPr lang="en-US" baseline="30000" dirty="0" smtClean="0"/>
              <a:t>-6 </a:t>
            </a:r>
            <a:r>
              <a:rPr lang="en-US" dirty="0" smtClean="0"/>
              <a:t>mbar l/s</a:t>
            </a:r>
          </a:p>
          <a:p>
            <a:pPr marL="180975" indent="-180975"/>
            <a:r>
              <a:rPr lang="en-US" dirty="0" smtClean="0"/>
              <a:t>Bus tapes:</a:t>
            </a:r>
          </a:p>
          <a:p>
            <a:pPr marL="533400" lvl="1" indent="-200025"/>
            <a:r>
              <a:rPr lang="en-US" dirty="0" smtClean="0"/>
              <a:t>produce </a:t>
            </a:r>
            <a:r>
              <a:rPr lang="en-US" dirty="0" smtClean="0"/>
              <a:t>in </a:t>
            </a:r>
            <a:r>
              <a:rPr lang="en-US" dirty="0" smtClean="0"/>
              <a:t>industry</a:t>
            </a:r>
            <a:endParaRPr lang="en-US" dirty="0" smtClean="0"/>
          </a:p>
          <a:p>
            <a:pPr marL="533400" lvl="1" indent="-200025"/>
            <a:r>
              <a:rPr lang="en-US" dirty="0" smtClean="0"/>
              <a:t>thoroughly test in </a:t>
            </a:r>
            <a:r>
              <a:rPr lang="en-US" dirty="0" smtClean="0"/>
              <a:t>ITk institute(s)</a:t>
            </a:r>
            <a:endParaRPr lang="en-US" dirty="0" smtClean="0"/>
          </a:p>
          <a:p>
            <a:pPr marL="533400" lvl="1" indent="-200025"/>
            <a:r>
              <a:rPr lang="en-US" dirty="0"/>
              <a:t>a</a:t>
            </a:r>
            <a:r>
              <a:rPr lang="en-US" dirty="0" smtClean="0"/>
              <a:t>utomatic test kit under development (see photo)</a:t>
            </a:r>
          </a:p>
          <a:p>
            <a:pPr lvl="2"/>
            <a:r>
              <a:rPr lang="en-US" dirty="0" smtClean="0"/>
              <a:t>continuity</a:t>
            </a:r>
          </a:p>
          <a:p>
            <a:pPr lvl="2"/>
            <a:r>
              <a:rPr lang="en-US" dirty="0" smtClean="0"/>
              <a:t>shorts</a:t>
            </a:r>
          </a:p>
          <a:p>
            <a:pPr lvl="2"/>
            <a:r>
              <a:rPr lang="en-US" dirty="0" smtClean="0"/>
              <a:t>leakage</a:t>
            </a:r>
          </a:p>
          <a:p>
            <a:pPr lvl="2"/>
            <a:r>
              <a:rPr lang="en-US" dirty="0" smtClean="0"/>
              <a:t>mating cycles (QA)</a:t>
            </a:r>
          </a:p>
          <a:p>
            <a:pPr lvl="2"/>
            <a:r>
              <a:rPr lang="is-IS" dirty="0" smtClean="0"/>
              <a:t>… </a:t>
            </a:r>
          </a:p>
          <a:p>
            <a:pPr marL="180975" indent="-180975"/>
            <a:r>
              <a:rPr lang="is-IS" dirty="0" smtClean="0"/>
              <a:t>EoS cards</a:t>
            </a:r>
          </a:p>
          <a:p>
            <a:pPr marL="533400" lvl="1" indent="-200025"/>
            <a:r>
              <a:rPr lang="is-IS" dirty="0" smtClean="0"/>
              <a:t>produce in industry</a:t>
            </a:r>
          </a:p>
          <a:p>
            <a:pPr marL="533400" lvl="1" indent="-200025"/>
            <a:r>
              <a:rPr lang="is-IS" dirty="0" smtClean="0"/>
              <a:t>full functionaltiy tests in I</a:t>
            </a:r>
            <a:r>
              <a:rPr lang="en-US" dirty="0"/>
              <a:t>T</a:t>
            </a:r>
            <a:r>
              <a:rPr lang="is-IS" dirty="0" smtClean="0"/>
              <a:t>k institute(s)</a:t>
            </a:r>
          </a:p>
          <a:p>
            <a:pPr marL="533400" lvl="1" indent="-200025"/>
            <a:r>
              <a:rPr lang="is-IS" dirty="0" smtClean="0"/>
              <a:t>test kit in early stages of development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J.Pater - LNF meeting - Half-ring Design and Manufacture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6F51D-0A47-B340-ADB1-E24DC75D5C11}" type="slidenum">
              <a:rPr lang="en-US" smtClean="0"/>
              <a:t>3</a:t>
            </a:fld>
            <a:endParaRPr lang="en-US"/>
          </a:p>
        </p:txBody>
      </p:sp>
      <p:pic>
        <p:nvPicPr>
          <p:cNvPr id="12" name="Content Placeholder 11" descr="2016-05 EndcapServiceRoutingDetail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48" b="-19748"/>
          <a:stretch/>
        </p:blipFill>
        <p:spPr>
          <a:xfrm>
            <a:off x="5197913" y="1543504"/>
            <a:ext cx="3436334" cy="2674806"/>
          </a:xfrm>
        </p:spPr>
      </p:pic>
      <p:pic>
        <p:nvPicPr>
          <p:cNvPr id="13" name="Picture 12" descr="TapeTe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13" y="3876051"/>
            <a:ext cx="3397250" cy="2162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71165" y="275311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F.Gannaway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261916" y="5972278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J.Stuart</a:t>
            </a:r>
            <a:r>
              <a:rPr lang="en-US" sz="1400" dirty="0" smtClean="0"/>
              <a:t>, </a:t>
            </a:r>
            <a:r>
              <a:rPr lang="en-US" sz="1400" dirty="0" err="1" smtClean="0"/>
              <a:t>B.Masic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7810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qmul_blu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158750"/>
            <a:ext cx="1990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631950" y="238125"/>
            <a:ext cx="52705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800" b="1" i="1" dirty="0">
                <a:solidFill>
                  <a:srgbClr val="0070C0"/>
                </a:solidFill>
              </a:rPr>
              <a:t>Return Loop Orbital </a:t>
            </a:r>
            <a:r>
              <a:rPr lang="en-GB" sz="1800" b="1" i="1" dirty="0" smtClean="0">
                <a:solidFill>
                  <a:srgbClr val="0070C0"/>
                </a:solidFill>
              </a:rPr>
              <a:t>Welding</a:t>
            </a:r>
          </a:p>
          <a:p>
            <a:pPr algn="ctr"/>
            <a:r>
              <a:rPr lang="en-GB" sz="1600" b="1" i="1" dirty="0">
                <a:solidFill>
                  <a:srgbClr val="0070C0"/>
                </a:solidFill>
              </a:rPr>
              <a:t>(</a:t>
            </a:r>
            <a:r>
              <a:rPr lang="en-GB" sz="1600" b="1" i="1" dirty="0" err="1" smtClean="0">
                <a:solidFill>
                  <a:srgbClr val="0070C0"/>
                </a:solidFill>
              </a:rPr>
              <a:t>F.Gannaway</a:t>
            </a:r>
            <a:r>
              <a:rPr lang="en-GB" sz="1600" b="1" i="1" dirty="0" smtClean="0">
                <a:solidFill>
                  <a:srgbClr val="0070C0"/>
                </a:solidFill>
              </a:rPr>
              <a:t>, </a:t>
            </a:r>
            <a:r>
              <a:rPr lang="en-GB" sz="1600" b="1" i="1" dirty="0" err="1" smtClean="0">
                <a:solidFill>
                  <a:srgbClr val="0070C0"/>
                </a:solidFill>
              </a:rPr>
              <a:t>S.Edwards</a:t>
            </a:r>
            <a:r>
              <a:rPr lang="en-GB" sz="1600" b="1" i="1" dirty="0" smtClean="0">
                <a:solidFill>
                  <a:srgbClr val="0070C0"/>
                </a:solidFill>
              </a:rPr>
              <a:t>, </a:t>
            </a:r>
            <a:r>
              <a:rPr lang="en-GB" sz="1600" b="1" i="1" dirty="0" err="1" smtClean="0">
                <a:solidFill>
                  <a:srgbClr val="0070C0"/>
                </a:solidFill>
              </a:rPr>
              <a:t>R.French</a:t>
            </a:r>
            <a:r>
              <a:rPr lang="en-GB" sz="1600" b="1" i="1" dirty="0" smtClean="0">
                <a:solidFill>
                  <a:srgbClr val="0070C0"/>
                </a:solidFill>
              </a:rPr>
              <a:t>)</a:t>
            </a:r>
            <a:endParaRPr lang="en-GB" sz="1600" b="1" i="1" dirty="0">
              <a:solidFill>
                <a:srgbClr val="0070C0"/>
              </a:solidFill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26BF9C-5D8A-014E-A339-AE9D2D5CA5E3}" type="slidenum">
              <a:rPr lang="en-US" sz="1400"/>
              <a:pPr/>
              <a:t>4</a:t>
            </a:fld>
            <a:endParaRPr lang="en-US" sz="1400"/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3030538" y="5915025"/>
            <a:ext cx="2827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Font typeface="Wingdings" charset="0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400" b="1" i="1" dirty="0">
                <a:solidFill>
                  <a:srgbClr val="0070C0"/>
                </a:solidFill>
              </a:rPr>
              <a:t>Welding of Ring and </a:t>
            </a:r>
            <a:r>
              <a:rPr lang="en-GB" sz="1400" b="1" i="1" dirty="0" smtClean="0">
                <a:solidFill>
                  <a:srgbClr val="0070C0"/>
                </a:solidFill>
              </a:rPr>
              <a:t>Manifold – see backup slides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pic>
        <p:nvPicPr>
          <p:cNvPr id="2253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018" r="11237" b="9781"/>
          <a:stretch>
            <a:fillRect/>
          </a:stretch>
        </p:blipFill>
        <p:spPr bwMode="auto">
          <a:xfrm>
            <a:off x="184150" y="873125"/>
            <a:ext cx="7932738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b="17728"/>
          <a:stretch>
            <a:fillRect/>
          </a:stretch>
        </p:blipFill>
        <p:spPr bwMode="auto">
          <a:xfrm>
            <a:off x="5277645" y="3642683"/>
            <a:ext cx="3669048" cy="168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22/11/2017 @ Sheffield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Pater: Pixels' non-local-support pipes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5763" y="2459955"/>
            <a:ext cx="33963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4150" indent="-184150">
              <a:buFont typeface="Arial"/>
              <a:buChar char="•"/>
            </a:pPr>
            <a:r>
              <a:rPr lang="en-US" sz="1600" dirty="0" smtClean="0"/>
              <a:t>possible orifice locations: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in electrical break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at split-off from manifold</a:t>
            </a:r>
          </a:p>
          <a:p>
            <a:pPr marL="184150" indent="-184150">
              <a:buFont typeface="Arial"/>
              <a:buChar char="•"/>
            </a:pPr>
            <a:r>
              <a:rPr lang="en-US" sz="1600" dirty="0" smtClean="0"/>
              <a:t>capillaries could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- spread out along inside of </a:t>
            </a:r>
            <a:r>
              <a:rPr lang="en-US" sz="1600" dirty="0" smtClean="0"/>
              <a:t>shell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- coil up between half-</a:t>
            </a:r>
            <a:r>
              <a:rPr lang="en-US" sz="1600" dirty="0" smtClean="0"/>
              <a:t>rings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150" y="3031460"/>
            <a:ext cx="20815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orifices </a:t>
            </a:r>
            <a:r>
              <a:rPr lang="en-US" dirty="0" smtClean="0">
                <a:solidFill>
                  <a:srgbClr val="FF0000"/>
                </a:solidFill>
              </a:rPr>
              <a:t>or capillaries?</a:t>
            </a:r>
          </a:p>
          <a:p>
            <a:pPr marL="447675" indent="-203200">
              <a:buFont typeface="Arial"/>
              <a:buChar char="•"/>
            </a:pPr>
            <a:r>
              <a:rPr lang="en-US" sz="1600" dirty="0" smtClean="0"/>
              <a:t>endcap design can incorporate either (see right)</a:t>
            </a:r>
            <a:endParaRPr lang="en-US" dirty="0" smtClean="0"/>
          </a:p>
          <a:p>
            <a:pPr marL="447675" indent="-203200">
              <a:buFont typeface="Arial"/>
              <a:buChar char="•"/>
            </a:pPr>
            <a:r>
              <a:rPr lang="en-US" sz="1600" dirty="0" smtClean="0"/>
              <a:t>orifices are tidy/elegant but need to be proven</a:t>
            </a:r>
          </a:p>
          <a:p>
            <a:pPr marL="447675" indent="-203200">
              <a:buFont typeface="Arial"/>
              <a:buChar char="•"/>
            </a:pPr>
            <a:r>
              <a:rPr lang="en-US" sz="1600" dirty="0" smtClean="0"/>
              <a:t>Milan to </a:t>
            </a:r>
            <a:r>
              <a:rPr lang="en-US" sz="1600" dirty="0" smtClean="0"/>
              <a:t>make a test loop with orifice for study at </a:t>
            </a:r>
            <a:r>
              <a:rPr lang="en-US" sz="1600" dirty="0" err="1" smtClean="0"/>
              <a:t>cern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8822" y="957374"/>
            <a:ext cx="70909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/>
              <a:t>Middle </a:t>
            </a:r>
            <a:r>
              <a:rPr lang="en-GB" sz="3600" b="1" dirty="0" smtClean="0"/>
              <a:t>Half-Ring Construction in UK</a:t>
            </a:r>
          </a:p>
          <a:p>
            <a:pPr algn="ctr"/>
            <a:r>
              <a:rPr lang="en-GB" b="1" dirty="0" smtClean="0"/>
              <a:t>(Julian Freestone, Manchester)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8977" y="2322703"/>
            <a:ext cx="5345311" cy="3099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smtClean="0"/>
              <a:t>Parts:</a:t>
            </a:r>
            <a:endParaRPr lang="en-GB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9A6A-3DAE-43D7-A0CC-FCDB00D8129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J.Pater - LNF meeting - Half-ring Design and Manufacture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2685002"/>
            <a:ext cx="440587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Face </a:t>
            </a:r>
            <a:r>
              <a:rPr lang="en-GB" sz="1600" dirty="0" smtClean="0">
                <a:solidFill>
                  <a:schemeClr val="tx2"/>
                </a:solidFill>
              </a:rPr>
              <a:t>sheets: 3 layers of </a:t>
            </a:r>
            <a:r>
              <a:rPr lang="uk-UA" sz="1600" dirty="0"/>
              <a:t>K13C2U/EX-</a:t>
            </a:r>
            <a:r>
              <a:rPr lang="uk-UA" sz="1600" dirty="0" smtClean="0"/>
              <a:t>1515</a:t>
            </a:r>
            <a:r>
              <a:rPr lang="en-US" sz="1600" dirty="0" smtClean="0"/>
              <a:t> pre-</a:t>
            </a:r>
            <a:r>
              <a:rPr lang="en-US" sz="1600" dirty="0" err="1" smtClean="0"/>
              <a:t>preg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45 g/m2</a:t>
            </a:r>
          </a:p>
          <a:p>
            <a:r>
              <a:rPr lang="en-US" sz="1600" dirty="0" smtClean="0">
                <a:solidFill>
                  <a:schemeClr val="tx2"/>
                </a:solidFill>
              </a:rPr>
              <a:t>Layup: 0-90-0</a:t>
            </a: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1400" dirty="0" smtClean="0"/>
              <a:t>resulting </a:t>
            </a:r>
            <a:r>
              <a:rPr lang="en-GB" sz="1400" dirty="0" err="1" smtClean="0"/>
              <a:t>facesheet</a:t>
            </a:r>
            <a:r>
              <a:rPr lang="en-GB" sz="1400" dirty="0" smtClean="0"/>
              <a:t> is </a:t>
            </a:r>
          </a:p>
          <a:p>
            <a:r>
              <a:rPr lang="en-GB" sz="1400" dirty="0"/>
              <a:t>~</a:t>
            </a:r>
            <a:r>
              <a:rPr lang="en-GB" sz="1400" dirty="0" smtClean="0"/>
              <a:t>0.15mm thick</a:t>
            </a:r>
            <a:endParaRPr lang="en-GB" sz="1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95536" y="695797"/>
            <a:ext cx="45365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2"/>
                </a:solidFill>
              </a:rPr>
              <a:t>Allcomp</a:t>
            </a:r>
            <a:r>
              <a:rPr lang="en-GB" sz="1600" dirty="0" smtClean="0">
                <a:solidFill>
                  <a:schemeClr val="tx2"/>
                </a:solidFill>
              </a:rPr>
              <a:t> Foam</a:t>
            </a:r>
          </a:p>
          <a:p>
            <a:r>
              <a:rPr lang="en-GB" sz="1400" dirty="0" smtClean="0"/>
              <a:t>12” </a:t>
            </a:r>
            <a:r>
              <a:rPr lang="en-GB" sz="1400" dirty="0" smtClean="0"/>
              <a:t>square </a:t>
            </a:r>
            <a:r>
              <a:rPr lang="en-GB" sz="1400" dirty="0" smtClean="0"/>
              <a:t>x 1” slab.  [0.19g/cm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] machined into 4.5mm thick wedges in </a:t>
            </a:r>
            <a:r>
              <a:rPr lang="en-GB" sz="1400" dirty="0" smtClean="0"/>
              <a:t>Manchester University physics department</a:t>
            </a:r>
            <a:r>
              <a:rPr lang="en-GB" sz="1400" dirty="0" smtClean="0"/>
              <a:t> </a:t>
            </a:r>
            <a:r>
              <a:rPr lang="en-GB" sz="1400" dirty="0" smtClean="0"/>
              <a:t>workshop.</a:t>
            </a:r>
            <a:endParaRPr lang="en-GB" sz="1400" baseline="30000" dirty="0" smtClean="0"/>
          </a:p>
          <a:p>
            <a:endParaRPr lang="en-GB" sz="1400" dirty="0" smtClean="0"/>
          </a:p>
          <a:p>
            <a:r>
              <a:rPr lang="en-GB" sz="1400" dirty="0" smtClean="0"/>
              <a:t>Need </a:t>
            </a:r>
            <a:r>
              <a:rPr lang="en-GB" sz="1400" dirty="0" smtClean="0"/>
              <a:t>18 trapezoid tiles per half</a:t>
            </a:r>
            <a:r>
              <a:rPr lang="en-GB" sz="1400" dirty="0" smtClean="0"/>
              <a:t>-</a:t>
            </a:r>
            <a:r>
              <a:rPr lang="en-GB" sz="1400" dirty="0" smtClean="0"/>
              <a:t>ring.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Tiles sent to Liverpool for pre-assembly onto face-sheets.</a:t>
            </a:r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35" y="548680"/>
            <a:ext cx="240823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Julian\Documents\temp\DiskConst4_18\IMG_0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728" y="1556792"/>
            <a:ext cx="2473560" cy="162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ulian\Documents\temp\DiskConst4_18\IMG_08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41" y="3283169"/>
            <a:ext cx="6067110" cy="310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4331448"/>
            <a:ext cx="2232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9 </a:t>
            </a:r>
            <a:r>
              <a:rPr lang="en-GB" sz="1400" dirty="0" smtClean="0"/>
              <a:t>foam tiles </a:t>
            </a:r>
            <a:r>
              <a:rPr lang="en-GB" sz="1400" dirty="0" smtClean="0"/>
              <a:t>per </a:t>
            </a:r>
            <a:r>
              <a:rPr lang="en-GB" sz="1400" dirty="0" smtClean="0"/>
              <a:t>arc are </a:t>
            </a:r>
            <a:r>
              <a:rPr lang="en-GB" sz="1400" dirty="0" smtClean="0"/>
              <a:t>temporarily taped onto cut </a:t>
            </a:r>
            <a:r>
              <a:rPr lang="en-GB" sz="1400" dirty="0" smtClean="0"/>
              <a:t>pre-</a:t>
            </a:r>
            <a:r>
              <a:rPr lang="en-GB" sz="1400" dirty="0" err="1" smtClean="0"/>
              <a:t>preg</a:t>
            </a:r>
            <a:r>
              <a:rPr lang="en-GB" sz="1400" dirty="0" smtClean="0"/>
              <a:t> sheet</a:t>
            </a:r>
            <a:r>
              <a:rPr lang="en-GB" sz="1400" dirty="0" smtClean="0"/>
              <a:t>.</a:t>
            </a:r>
          </a:p>
          <a:p>
            <a:endParaRPr lang="en-GB" sz="1400" dirty="0" smtClean="0"/>
          </a:p>
          <a:p>
            <a:r>
              <a:rPr lang="en-GB" sz="1400" dirty="0" smtClean="0"/>
              <a:t>Co-cured on flat plate.</a:t>
            </a:r>
          </a:p>
          <a:p>
            <a:endParaRPr lang="en-GB" sz="1400" dirty="0"/>
          </a:p>
          <a:p>
            <a:r>
              <a:rPr lang="en-GB" sz="1400" dirty="0" smtClean="0"/>
              <a:t>Assemblies returned to Manchester for machining.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J.Pater - LNF meeting - Half-ring Design and Manufacture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9A6A-3DAE-43D7-A0CC-FCDB00D81293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1026" name="Picture 2" descr="C:\Users\Julian\Documents\temp\DiskConst4_18\IMG_08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9144"/>
            <a:ext cx="6983113" cy="358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698160"/>
            <a:ext cx="784505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Cooling </a:t>
            </a:r>
            <a:r>
              <a:rPr lang="en-GB" sz="1600" dirty="0" smtClean="0">
                <a:solidFill>
                  <a:schemeClr val="tx2"/>
                </a:solidFill>
              </a:rPr>
              <a:t>Tube (Lancaster, Sheffield)</a:t>
            </a: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1400" dirty="0" smtClean="0"/>
              <a:t>2.275mm O/D fitted with connectors and electrical breaks </a:t>
            </a:r>
            <a:r>
              <a:rPr lang="en-GB" sz="1400" dirty="0" smtClean="0"/>
              <a:t>(Lancaster, Sheffield).</a:t>
            </a:r>
          </a:p>
          <a:p>
            <a:r>
              <a:rPr lang="en-GB" sz="1400" dirty="0"/>
              <a:t>	</a:t>
            </a:r>
            <a:r>
              <a:rPr lang="en-GB" sz="1400" dirty="0" smtClean="0"/>
              <a:t>(odd shape pictured is due to having recycled electrical breaks. To be replaced with correct shape.)</a:t>
            </a:r>
            <a:endParaRPr lang="en-GB" sz="1400" dirty="0" smtClean="0"/>
          </a:p>
          <a:p>
            <a:endParaRPr lang="en-GB" sz="1400" dirty="0"/>
          </a:p>
          <a:p>
            <a:r>
              <a:rPr lang="en-GB" sz="1600" dirty="0" smtClean="0">
                <a:solidFill>
                  <a:schemeClr val="tx2"/>
                </a:solidFill>
              </a:rPr>
              <a:t>Power </a:t>
            </a:r>
            <a:r>
              <a:rPr lang="en-GB" sz="1600" dirty="0" smtClean="0">
                <a:solidFill>
                  <a:schemeClr val="tx2"/>
                </a:solidFill>
              </a:rPr>
              <a:t>Tapes (Edinburgh)</a:t>
            </a: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1400" dirty="0" err="1" smtClean="0"/>
              <a:t>Connectorised</a:t>
            </a:r>
            <a:r>
              <a:rPr lang="en-GB" sz="1400" dirty="0" smtClean="0"/>
              <a:t>, </a:t>
            </a:r>
            <a:r>
              <a:rPr lang="en-GB" sz="1400" dirty="0" smtClean="0"/>
              <a:t>in production plates. Need some </a:t>
            </a:r>
            <a:r>
              <a:rPr lang="en-GB" sz="1400" dirty="0" smtClean="0"/>
              <a:t>trimming.</a:t>
            </a:r>
            <a:endParaRPr lang="en-GB" sz="1400" dirty="0" smtClean="0"/>
          </a:p>
          <a:p>
            <a:endParaRPr lang="en-GB" sz="1400" dirty="0" smtClean="0"/>
          </a:p>
          <a:p>
            <a:r>
              <a:rPr lang="en-GB" sz="1600" dirty="0" smtClean="0">
                <a:solidFill>
                  <a:schemeClr val="tx2"/>
                </a:solidFill>
              </a:rPr>
              <a:t>EoS cards: LV, HV, NTC (Manchester, Edinburgh)</a:t>
            </a: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1400" dirty="0" smtClean="0"/>
              <a:t>Simple pass-through designs for connection to bench supplies and NTC readout</a:t>
            </a:r>
          </a:p>
          <a:p>
            <a:endParaRPr lang="en-GB" sz="1400" dirty="0"/>
          </a:p>
          <a:p>
            <a:r>
              <a:rPr lang="en-GB" sz="1600" dirty="0" smtClean="0">
                <a:solidFill>
                  <a:schemeClr val="tx2"/>
                </a:solidFill>
              </a:rPr>
              <a:t>Closeouts and Mounting </a:t>
            </a:r>
            <a:r>
              <a:rPr lang="en-GB" sz="1600" dirty="0" smtClean="0">
                <a:solidFill>
                  <a:schemeClr val="tx2"/>
                </a:solidFill>
              </a:rPr>
              <a:t>Tabs (Liverpool)</a:t>
            </a:r>
            <a:endParaRPr lang="en-GB" sz="1600" dirty="0" smtClean="0">
              <a:solidFill>
                <a:schemeClr val="tx2"/>
              </a:solidFill>
            </a:endParaRPr>
          </a:p>
          <a:p>
            <a:r>
              <a:rPr lang="en-GB" sz="1400" dirty="0" smtClean="0"/>
              <a:t>Batch </a:t>
            </a:r>
            <a:r>
              <a:rPr lang="en-GB" sz="1400" dirty="0" smtClean="0"/>
              <a:t>production</a:t>
            </a:r>
            <a:endParaRPr lang="en-GB" sz="1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smtClean="0"/>
              <a:t>Tooling:</a:t>
            </a:r>
            <a:endParaRPr lang="en-GB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9A6A-3DAE-43D7-A0CC-FCDB00D8129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J.Pater - LNF meeting - Half-ring Design and Manufacture</a:t>
            </a:r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67544" y="836712"/>
            <a:ext cx="6412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Vacuum Machining/Assembly Plate</a:t>
            </a:r>
          </a:p>
          <a:p>
            <a:r>
              <a:rPr lang="en-GB" sz="1400" dirty="0" smtClean="0"/>
              <a:t>Flat plate with vacuum channels for machining disk profiles.</a:t>
            </a:r>
          </a:p>
          <a:p>
            <a:r>
              <a:rPr lang="en-GB" sz="1400" dirty="0" smtClean="0"/>
              <a:t>For precision assembly </a:t>
            </a:r>
            <a:r>
              <a:rPr lang="en-GB" sz="1400" dirty="0"/>
              <a:t>h</a:t>
            </a:r>
            <a:r>
              <a:rPr lang="en-GB" sz="1400" dirty="0" smtClean="0"/>
              <a:t>as holes </a:t>
            </a:r>
            <a:r>
              <a:rPr lang="en-GB" sz="1400" dirty="0"/>
              <a:t>for dowels to locate mounting lugs and power </a:t>
            </a:r>
            <a:r>
              <a:rPr lang="en-GB" sz="1400" dirty="0" smtClean="0"/>
              <a:t>tapes</a:t>
            </a:r>
            <a:r>
              <a:rPr lang="en-US" sz="1400" dirty="0"/>
              <a:t>.</a:t>
            </a:r>
          </a:p>
        </p:txBody>
      </p:sp>
      <p:pic>
        <p:nvPicPr>
          <p:cNvPr id="2050" name="Picture 2" descr="C:\Users\Julian\Documents\temp\DiskConst4_18\IMG_0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4" y="1700808"/>
            <a:ext cx="4695627" cy="27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658997"/>
            <a:ext cx="2583614" cy="141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71600" y="4981634"/>
            <a:ext cx="24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Vacuum ‘Bag’ Press</a:t>
            </a:r>
          </a:p>
          <a:p>
            <a:r>
              <a:rPr lang="en-GB" sz="1400" dirty="0" smtClean="0"/>
              <a:t>To press parts together whilst glue cures.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b="1" dirty="0" smtClean="0"/>
              <a:t>Construction:</a:t>
            </a:r>
            <a:endParaRPr lang="en-GB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49A6A-3DAE-43D7-A0CC-FCDB00D8129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J.Pater - LNF meeting - Half-ring Design and Manufacture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69760" y="764704"/>
            <a:ext cx="37072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/>
              <a:t>Machine </a:t>
            </a:r>
            <a:r>
              <a:rPr lang="en-GB" sz="1600" dirty="0" smtClean="0"/>
              <a:t>both </a:t>
            </a:r>
            <a:r>
              <a:rPr lang="en-GB" sz="1600" dirty="0" smtClean="0"/>
              <a:t>half-ring faces flat and to uniform thickness. Machine recesses for tapes, pipes, </a:t>
            </a:r>
            <a:r>
              <a:rPr lang="en-GB" sz="1600" dirty="0" smtClean="0"/>
              <a:t>mounting tabs, edge closeouts.</a:t>
            </a:r>
            <a:endParaRPr lang="en-GB" sz="1600" dirty="0" smtClean="0"/>
          </a:p>
          <a:p>
            <a:pPr lvl="1"/>
            <a:r>
              <a:rPr lang="en-GB" sz="1400" dirty="0" smtClean="0"/>
              <a:t>2 </a:t>
            </a:r>
            <a:r>
              <a:rPr lang="en-GB" sz="1400" dirty="0" smtClean="0"/>
              <a:t>days,  Manchester </a:t>
            </a:r>
            <a:r>
              <a:rPr lang="en-GB" sz="1400" dirty="0" smtClean="0"/>
              <a:t>workshop</a:t>
            </a:r>
          </a:p>
          <a:p>
            <a:pPr lvl="1"/>
            <a:endParaRPr lang="en-GB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Glue tapes into both faces, allow to cure</a:t>
            </a:r>
          </a:p>
          <a:p>
            <a:pPr lvl="1">
              <a:tabLst>
                <a:tab pos="635000" algn="l"/>
              </a:tabLst>
            </a:pPr>
            <a:r>
              <a:rPr lang="en-GB" sz="1400" dirty="0" smtClean="0"/>
              <a:t>1 day, Manchester engineer/technician</a:t>
            </a:r>
          </a:p>
          <a:p>
            <a:pPr lvl="1">
              <a:tabLst>
                <a:tab pos="635000" algn="l"/>
              </a:tabLst>
            </a:pP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/>
              <a:t>Final assembly: apply glue to foam side of both faces, locators, closeouts and pipe. Align and press together. Allow to cure. </a:t>
            </a:r>
          </a:p>
          <a:p>
            <a:pPr lvl="1">
              <a:tabLst>
                <a:tab pos="635000" algn="l"/>
              </a:tabLst>
            </a:pPr>
            <a:r>
              <a:rPr lang="en-GB" sz="1400" dirty="0" smtClean="0"/>
              <a:t>1 day, Manchester engineer/technician</a:t>
            </a:r>
          </a:p>
          <a:p>
            <a:pPr marL="342900" indent="-342900">
              <a:buFont typeface="+mj-lt"/>
              <a:buAutoNum type="arabicPeriod"/>
              <a:tabLst>
                <a:tab pos="635000" algn="l"/>
              </a:tabLst>
            </a:pPr>
            <a:endParaRPr lang="en-GB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73032" y="5018294"/>
            <a:ext cx="2536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Total </a:t>
            </a:r>
            <a:r>
              <a:rPr lang="en-GB" sz="1600" dirty="0" smtClean="0"/>
              <a:t> Elapsed Time</a:t>
            </a:r>
            <a:endParaRPr lang="en-GB" sz="1600" dirty="0" smtClean="0"/>
          </a:p>
          <a:p>
            <a:r>
              <a:rPr lang="en-GB" sz="1400" dirty="0" smtClean="0"/>
              <a:t>About 1 week including preparation, cleaning, etc..</a:t>
            </a:r>
            <a:endParaRPr lang="en-GB" sz="1400" dirty="0"/>
          </a:p>
        </p:txBody>
      </p:sp>
      <p:pic>
        <p:nvPicPr>
          <p:cNvPr id="1026" name="Picture 2" descr="C:\Users\Julian\Documents\temp\DiskConst4_18\dwgM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3699758" cy="25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lian\Documents\temp\DiskConst4_18\IMG_0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638" y="3554326"/>
            <a:ext cx="4634162" cy="27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 April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1459</Words>
  <Application>Microsoft Macintosh PowerPoint</Application>
  <PresentationFormat>On-screen Show (4:3)</PresentationFormat>
  <Paragraphs>216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Outline</vt:lpstr>
      <vt:lpstr>Half-Ring Design</vt:lpstr>
      <vt:lpstr>On-Ring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Half-Ring Handling and Transport half-ring assembly site  module loading site  endcap assembly site</vt:lpstr>
      <vt:lpstr>Half-Ring Handling and Transport half-ring assembly site  module loading site  endcap assembly site</vt:lpstr>
      <vt:lpstr>PowerPoint Presentation</vt:lpstr>
      <vt:lpstr>Assembled Half-Ring QC</vt:lpstr>
      <vt:lpstr>PowerPoint Presentation</vt:lpstr>
      <vt:lpstr>PowerPoint Presentation</vt:lpstr>
      <vt:lpstr>PowerPoint Presentation</vt:lpstr>
      <vt:lpstr>Prototypes - made</vt:lpstr>
      <vt:lpstr>Prototypes - planned</vt:lpstr>
      <vt:lpstr>Key Dates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creator>Jo Pater</dc:creator>
  <cp:lastModifiedBy>Jo Pater</cp:lastModifiedBy>
  <cp:revision>31</cp:revision>
  <dcterms:created xsi:type="dcterms:W3CDTF">2018-04-04T15:52:15Z</dcterms:created>
  <dcterms:modified xsi:type="dcterms:W3CDTF">2018-04-05T07:08:59Z</dcterms:modified>
</cp:coreProperties>
</file>