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1" r:id="rId2"/>
    <p:sldId id="302" r:id="rId3"/>
    <p:sldId id="303" r:id="rId4"/>
    <p:sldId id="305" r:id="rId5"/>
    <p:sldId id="307" r:id="rId6"/>
    <p:sldId id="308" r:id="rId7"/>
    <p:sldId id="309" r:id="rId8"/>
    <p:sldId id="310" r:id="rId9"/>
    <p:sldId id="313" r:id="rId10"/>
    <p:sldId id="315" r:id="rId11"/>
    <p:sldId id="320" r:id="rId12"/>
    <p:sldId id="257" r:id="rId13"/>
    <p:sldId id="259" r:id="rId14"/>
    <p:sldId id="323" r:id="rId15"/>
    <p:sldId id="321" r:id="rId16"/>
    <p:sldId id="304" r:id="rId17"/>
    <p:sldId id="306" r:id="rId18"/>
    <p:sldId id="324" r:id="rId19"/>
    <p:sldId id="311" r:id="rId20"/>
    <p:sldId id="312" r:id="rId21"/>
    <p:sldId id="314" r:id="rId22"/>
    <p:sldId id="316" r:id="rId23"/>
    <p:sldId id="317" r:id="rId24"/>
    <p:sldId id="318" r:id="rId25"/>
    <p:sldId id="258" r:id="rId26"/>
    <p:sldId id="261" r:id="rId27"/>
    <p:sldId id="260"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73261"/>
  </p:normalViewPr>
  <p:slideViewPr>
    <p:cSldViewPr snapToGrid="0" snapToObjects="1">
      <p:cViewPr varScale="1">
        <p:scale>
          <a:sx n="54" d="100"/>
          <a:sy n="54" d="100"/>
        </p:scale>
        <p:origin x="240"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Clr>
                <a:srgbClr val="000000"/>
              </a:buClr>
              <a:buSzPct val="100000"/>
              <a:buFont typeface="Arial" panose="020B0604020202020204" pitchFamily="34" charset="0"/>
              <a:buChar char="•"/>
              <a:defRPr sz="2600"/>
            </a:pPr>
            <a:r>
              <a:rPr lang="en-GB" dirty="0">
                <a:solidFill>
                  <a:schemeClr val="bg2"/>
                </a:solidFill>
              </a:rPr>
              <a:t>The power to each quad can be monitored or shunted using a DIL8 connector mounted next to each quad (upgrade with PSPP chip, Manchester.)</a:t>
            </a:r>
          </a:p>
          <a:p>
            <a:pPr marL="685800" indent="-457200" algn="l">
              <a:buClr>
                <a:srgbClr val="000000"/>
              </a:buClr>
              <a:buSzPct val="100000"/>
              <a:buFont typeface="Arial" panose="020B0604020202020204" pitchFamily="34" charset="0"/>
              <a:buChar char="•"/>
              <a:defRPr sz="2600"/>
            </a:pPr>
            <a:r>
              <a:rPr lang="en-GB" dirty="0">
                <a:solidFill>
                  <a:schemeClr val="bg2"/>
                </a:solidFill>
              </a:rPr>
              <a:t>Power to individual FE’s can also be monitored on the hybrid but is a bit more risky due to proximity of wire bonds and neighbouring quads</a:t>
            </a:r>
          </a:p>
          <a:p>
            <a:endParaRPr lang="en-US" dirty="0"/>
          </a:p>
        </p:txBody>
      </p:sp>
    </p:spTree>
    <p:extLst>
      <p:ext uri="{BB962C8B-B14F-4D97-AF65-F5344CB8AC3E}">
        <p14:creationId xmlns:p14="http://schemas.microsoft.com/office/powerpoint/2010/main" val="111616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81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
        <p:nvSpPr>
          <p:cNvPr id="4"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2.png"/><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2.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png"/><Relationship Id="rId7"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ixel System Test"/>
          <p:cNvSpPr txBox="1">
            <a:spLocks noGrp="1"/>
          </p:cNvSpPr>
          <p:nvPr>
            <p:ph type="ctrTitle"/>
          </p:nvPr>
        </p:nvSpPr>
        <p:spPr>
          <a:xfrm>
            <a:off x="1270000" y="1921933"/>
            <a:ext cx="10464800" cy="3302001"/>
          </a:xfrm>
          <a:prstGeom prst="rect">
            <a:avLst/>
          </a:prstGeom>
        </p:spPr>
        <p:txBody>
          <a:bodyPr/>
          <a:lstStyle/>
          <a:p>
            <a:r>
              <a:rPr dirty="0"/>
              <a:t>Pixel System Test</a:t>
            </a:r>
          </a:p>
        </p:txBody>
      </p:sp>
      <p:pic>
        <p:nvPicPr>
          <p:cNvPr id="120"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2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22" name="P. Dervan, J Taylor, I. Tsurin"/>
          <p:cNvSpPr txBox="1"/>
          <p:nvPr/>
        </p:nvSpPr>
        <p:spPr>
          <a:xfrm>
            <a:off x="2270475" y="6332856"/>
            <a:ext cx="8463856"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P. </a:t>
            </a:r>
            <a:r>
              <a:rPr dirty="0" err="1"/>
              <a:t>Dervan</a:t>
            </a:r>
            <a:r>
              <a:rPr dirty="0"/>
              <a:t>, </a:t>
            </a:r>
            <a:r>
              <a:rPr lang="en-GB" dirty="0"/>
              <a:t>H Hayward, </a:t>
            </a:r>
            <a:r>
              <a:rPr dirty="0"/>
              <a:t>J Taylor, I. </a:t>
            </a:r>
            <a:r>
              <a:rPr dirty="0" err="1"/>
              <a:t>Tsurin</a:t>
            </a:r>
            <a:endParaRPr dirty="0"/>
          </a:p>
        </p:txBody>
      </p:sp>
      <p:sp>
        <p:nvSpPr>
          <p:cNvPr id="123" name="AWP20 Kick Off 22.03.18"/>
          <p:cNvSpPr txBox="1"/>
          <p:nvPr/>
        </p:nvSpPr>
        <p:spPr>
          <a:xfrm>
            <a:off x="5111043" y="9292166"/>
            <a:ext cx="2782714" cy="381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defRPr sz="1800" b="1">
                <a:solidFill>
                  <a:srgbClr val="FFFFFF"/>
                </a:solidFill>
                <a:latin typeface="Helvetica"/>
                <a:ea typeface="Helvetica"/>
                <a:cs typeface="Helvetica"/>
                <a:sym typeface="Helvetica"/>
              </a:defRPr>
            </a:lvl1pPr>
          </a:lstStyle>
          <a:p>
            <a:r>
              <a:t>AWP20 Kick Off 22.03.18</a:t>
            </a:r>
          </a:p>
        </p:txBody>
      </p:sp>
    </p:spTree>
    <p:extLst>
      <p:ext uri="{BB962C8B-B14F-4D97-AF65-F5344CB8AC3E}">
        <p14:creationId xmlns:p14="http://schemas.microsoft.com/office/powerpoint/2010/main" val="417707085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72"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73" name="Noise values after tuning to 2000e-"/>
          <p:cNvSpPr txBox="1"/>
          <p:nvPr/>
        </p:nvSpPr>
        <p:spPr>
          <a:xfrm>
            <a:off x="4822766" y="209550"/>
            <a:ext cx="7660334"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Noise values after tuning to 2000e-</a:t>
            </a:r>
          </a:p>
        </p:txBody>
      </p:sp>
      <p:pic>
        <p:nvPicPr>
          <p:cNvPr id="274" name="Screen Shot 2018-02-11 at 20.52.04.png" descr="Screen Shot 2018-02-11 at 20.52.04.png"/>
          <p:cNvPicPr>
            <a:picLocks noChangeAspect="1"/>
          </p:cNvPicPr>
          <p:nvPr/>
        </p:nvPicPr>
        <p:blipFill>
          <a:blip r:embed="rId4">
            <a:extLst/>
          </a:blip>
          <a:stretch>
            <a:fillRect/>
          </a:stretch>
        </p:blipFill>
        <p:spPr>
          <a:xfrm>
            <a:off x="548216" y="1392766"/>
            <a:ext cx="3175001" cy="1910936"/>
          </a:xfrm>
          <a:prstGeom prst="rect">
            <a:avLst/>
          </a:prstGeom>
          <a:ln w="12700">
            <a:miter lim="400000"/>
          </a:ln>
        </p:spPr>
      </p:pic>
      <p:sp>
        <p:nvSpPr>
          <p:cNvPr id="275" name="13th quad on chuck"/>
          <p:cNvSpPr txBox="1"/>
          <p:nvPr/>
        </p:nvSpPr>
        <p:spPr>
          <a:xfrm>
            <a:off x="216746" y="1159774"/>
            <a:ext cx="4206241"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13th quad on chuck</a:t>
            </a:r>
          </a:p>
        </p:txBody>
      </p:sp>
      <p:pic>
        <p:nvPicPr>
          <p:cNvPr id="276" name="Image" descr="Image"/>
          <p:cNvPicPr>
            <a:picLocks noChangeAspect="1"/>
          </p:cNvPicPr>
          <p:nvPr/>
        </p:nvPicPr>
        <p:blipFill>
          <a:blip r:embed="rId5">
            <a:extLst/>
          </a:blip>
          <a:stretch>
            <a:fillRect/>
          </a:stretch>
        </p:blipFill>
        <p:spPr>
          <a:xfrm>
            <a:off x="1610532" y="3250924"/>
            <a:ext cx="9512803" cy="4699552"/>
          </a:xfrm>
          <a:prstGeom prst="rect">
            <a:avLst/>
          </a:prstGeom>
          <a:ln w="12700">
            <a:miter lim="400000"/>
          </a:ln>
        </p:spPr>
      </p:pic>
      <p:sp>
        <p:nvSpPr>
          <p:cNvPr id="277" name="All FE’s tuned to 2ke- with 8 ToT @ 20ke-"/>
          <p:cNvSpPr txBox="1"/>
          <p:nvPr/>
        </p:nvSpPr>
        <p:spPr>
          <a:xfrm>
            <a:off x="2205041" y="8244935"/>
            <a:ext cx="8323784"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All FE’s tuned to 2ke- with 8 ToT @ 20ke-</a:t>
            </a:r>
          </a:p>
        </p:txBody>
      </p:sp>
      <p:sp>
        <p:nvSpPr>
          <p:cNvPr id="278"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10</a:t>
            </a:fld>
            <a:endParaRPr/>
          </a:p>
        </p:txBody>
      </p:sp>
    </p:spTree>
    <p:extLst>
      <p:ext uri="{BB962C8B-B14F-4D97-AF65-F5344CB8AC3E}">
        <p14:creationId xmlns:p14="http://schemas.microsoft.com/office/powerpoint/2010/main" val="14956672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302"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303" name="Summary / next steps"/>
          <p:cNvSpPr txBox="1"/>
          <p:nvPr/>
        </p:nvSpPr>
        <p:spPr>
          <a:xfrm>
            <a:off x="7434651" y="205106"/>
            <a:ext cx="2436565"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rPr lang="en-GB" dirty="0"/>
              <a:t>Next </a:t>
            </a:r>
            <a:r>
              <a:rPr dirty="0"/>
              <a:t>steps</a:t>
            </a:r>
          </a:p>
        </p:txBody>
      </p:sp>
      <p:sp>
        <p:nvSpPr>
          <p:cNvPr id="304" name="A SP chain of 13 quad modules has been setup using a double sided prototype stave and test chuck…"/>
          <p:cNvSpPr txBox="1"/>
          <p:nvPr/>
        </p:nvSpPr>
        <p:spPr>
          <a:xfrm>
            <a:off x="195322" y="1280955"/>
            <a:ext cx="12752600" cy="76738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buSzPct val="100000"/>
              <a:buChar char="•"/>
              <a:defRPr sz="2200"/>
            </a:pPr>
            <a:r>
              <a:rPr lang="en-US" sz="2000" dirty="0"/>
              <a:t>Working with the CERN barrel demonstrator people. - trying to come up with a common list of tests.</a:t>
            </a:r>
          </a:p>
          <a:p>
            <a:pPr marL="228600" indent="-228600" algn="l">
              <a:buSzPct val="100000"/>
              <a:buChar char="•"/>
              <a:defRPr sz="2200"/>
            </a:pPr>
            <a:r>
              <a:rPr sz="2000" dirty="0"/>
              <a:t>The chain has been successfully powered, all quad modules (52 FE’s) configured, and data read back from at least 1 FE / quad</a:t>
            </a:r>
          </a:p>
          <a:p>
            <a:pPr marL="228600" indent="-228600" algn="l">
              <a:buSzPct val="100000"/>
              <a:buChar char="•"/>
              <a:defRPr sz="2200"/>
            </a:pPr>
            <a:r>
              <a:rPr sz="2000" dirty="0"/>
              <a:t>Tuning down to </a:t>
            </a:r>
            <a:r>
              <a:rPr lang="en-US" sz="2000" dirty="0"/>
              <a:t>1.3</a:t>
            </a:r>
            <a:r>
              <a:rPr sz="2000" dirty="0"/>
              <a:t>ke was done and good results seen</a:t>
            </a:r>
          </a:p>
          <a:p>
            <a:pPr marL="228600" indent="-228600" algn="l">
              <a:buSzPct val="100000"/>
              <a:buChar char="•"/>
              <a:defRPr sz="2200"/>
            </a:pPr>
            <a:r>
              <a:rPr sz="2000" dirty="0"/>
              <a:t>Running of up to four quads with co</a:t>
            </a:r>
            <a:r>
              <a:rPr lang="en-GB" sz="2000" dirty="0"/>
              <a:t>s</a:t>
            </a:r>
            <a:r>
              <a:rPr sz="2000" dirty="0"/>
              <a:t>mics was carried out over the holidays as test of long term stability and response of the setup to random triggers</a:t>
            </a:r>
          </a:p>
          <a:p>
            <a:pPr algn="l">
              <a:defRPr sz="2300"/>
            </a:pPr>
            <a:endParaRPr lang="en-GB" sz="2000" dirty="0"/>
          </a:p>
          <a:p>
            <a:pPr algn="l">
              <a:defRPr sz="2300"/>
            </a:pPr>
            <a:endParaRPr sz="2000" dirty="0"/>
          </a:p>
          <a:p>
            <a:pPr algn="l">
              <a:defRPr sz="2300" b="1">
                <a:latin typeface="Helvetica"/>
                <a:ea typeface="Helvetica"/>
                <a:cs typeface="Helvetica"/>
                <a:sym typeface="Helvetica"/>
              </a:defRPr>
            </a:pPr>
            <a:r>
              <a:rPr sz="2000" dirty="0"/>
              <a:t>Next tests..</a:t>
            </a:r>
          </a:p>
          <a:p>
            <a:pPr algn="l">
              <a:defRPr sz="2300"/>
            </a:pPr>
            <a:r>
              <a:rPr lang="en-GB" sz="2000" dirty="0"/>
              <a:t>	</a:t>
            </a:r>
            <a:r>
              <a:rPr sz="2000" dirty="0"/>
              <a:t>Setup of COB + VLDB allowing more FE’s to be read out </a:t>
            </a:r>
            <a:endParaRPr lang="en-GB" sz="2000" dirty="0"/>
          </a:p>
          <a:p>
            <a:pPr algn="l">
              <a:defRPr sz="2300"/>
            </a:pPr>
            <a:r>
              <a:rPr lang="en-GB" sz="2000" dirty="0"/>
              <a:t>	</a:t>
            </a:r>
            <a:r>
              <a:rPr sz="2000" dirty="0"/>
              <a:t>-&gt; prepare for readout of Ring-0/Ring-1 and RD53 modules </a:t>
            </a:r>
            <a:endParaRPr lang="en-GB" sz="2000" dirty="0"/>
          </a:p>
          <a:p>
            <a:pPr algn="l">
              <a:defRPr sz="2300"/>
            </a:pPr>
            <a:r>
              <a:rPr lang="en-GB" sz="2000" dirty="0"/>
              <a:t>				</a:t>
            </a:r>
            <a:r>
              <a:rPr sz="2000" dirty="0"/>
              <a:t>(development time 6-9 months)</a:t>
            </a:r>
          </a:p>
          <a:p>
            <a:pPr marL="642055" indent="-321027" algn="l">
              <a:buClr>
                <a:srgbClr val="000000"/>
              </a:buClr>
              <a:buSzPct val="75000"/>
              <a:buChar char="๏"/>
              <a:defRPr sz="2300" b="1">
                <a:latin typeface="Helvetica"/>
                <a:ea typeface="Helvetica"/>
                <a:cs typeface="Helvetica"/>
                <a:sym typeface="Helvetica"/>
              </a:defRPr>
            </a:pPr>
            <a:r>
              <a:rPr sz="2000" dirty="0"/>
              <a:t>Joining of HV and LV return</a:t>
            </a:r>
          </a:p>
          <a:p>
            <a:pPr marL="642055" indent="-321027" algn="l">
              <a:buClr>
                <a:srgbClr val="000000"/>
              </a:buClr>
              <a:buSzPct val="75000"/>
              <a:buChar char="๏"/>
              <a:defRPr sz="2300" b="1">
                <a:latin typeface="Helvetica"/>
                <a:ea typeface="Helvetica"/>
                <a:cs typeface="Helvetica"/>
                <a:sym typeface="Helvetica"/>
              </a:defRPr>
            </a:pPr>
            <a:r>
              <a:rPr sz="2000" dirty="0"/>
              <a:t>New PCB now ready for mounting of PSPP v3 on tape</a:t>
            </a:r>
            <a:endParaRPr lang="en-US" sz="2000" dirty="0"/>
          </a:p>
          <a:p>
            <a:pPr marL="642055" indent="-321027" algn="l">
              <a:buClr>
                <a:srgbClr val="000000"/>
              </a:buClr>
              <a:buSzPct val="75000"/>
              <a:buFontTx/>
              <a:buChar char="๏"/>
              <a:defRPr sz="2300" b="1">
                <a:latin typeface="Helvetica"/>
                <a:ea typeface="Helvetica"/>
                <a:cs typeface="Helvetica"/>
                <a:sym typeface="Helvetica"/>
              </a:defRPr>
            </a:pPr>
            <a:r>
              <a:rPr lang="en-GB" sz="2000" dirty="0"/>
              <a:t>Vary threshold down from the 2ke- threshold that is currently used</a:t>
            </a:r>
            <a:endParaRPr sz="2000" dirty="0"/>
          </a:p>
          <a:p>
            <a:pPr marL="642055" indent="-321027" algn="l">
              <a:buClr>
                <a:srgbClr val="000000"/>
              </a:buClr>
              <a:buSzPct val="75000"/>
              <a:buChar char="•"/>
              <a:defRPr sz="2300"/>
            </a:pPr>
            <a:r>
              <a:rPr sz="2000" dirty="0"/>
              <a:t>Using longer cables with realistic cross sections</a:t>
            </a:r>
            <a:r>
              <a:rPr lang="en-US" sz="2000" dirty="0"/>
              <a:t> </a:t>
            </a:r>
          </a:p>
          <a:p>
            <a:pPr marL="642055" indent="-321027" algn="l">
              <a:buClr>
                <a:srgbClr val="000000"/>
              </a:buClr>
              <a:buSzPct val="75000"/>
              <a:buChar char="•"/>
              <a:defRPr sz="2300"/>
            </a:pPr>
            <a:r>
              <a:rPr sz="2000" dirty="0"/>
              <a:t>Two-trigger noise and cross talk scans</a:t>
            </a:r>
          </a:p>
          <a:p>
            <a:pPr marL="642055" indent="-321027" algn="l">
              <a:buClr>
                <a:srgbClr val="000000"/>
              </a:buClr>
              <a:buSzPct val="75000"/>
              <a:buChar char="•"/>
              <a:defRPr sz="2300"/>
            </a:pPr>
            <a:r>
              <a:rPr sz="2000" dirty="0"/>
              <a:t>Noise injection on power rail and cooling pipe</a:t>
            </a:r>
          </a:p>
          <a:p>
            <a:pPr marL="642055" indent="-321027" algn="l">
              <a:buClr>
                <a:srgbClr val="000000"/>
              </a:buClr>
              <a:buSzPct val="75000"/>
              <a:buChar char="•"/>
              <a:defRPr sz="2300"/>
            </a:pPr>
            <a:r>
              <a:rPr sz="2000" dirty="0"/>
              <a:t>Noise injection via FE (</a:t>
            </a:r>
            <a:r>
              <a:rPr sz="2000" dirty="0" err="1"/>
              <a:t>Vthin</a:t>
            </a:r>
            <a:r>
              <a:rPr sz="2000" dirty="0"/>
              <a:t> alt fine)</a:t>
            </a:r>
            <a:endParaRPr lang="en-US" sz="2000" dirty="0"/>
          </a:p>
          <a:p>
            <a:pPr marL="642055" indent="-321027" algn="l">
              <a:buClr>
                <a:srgbClr val="000000"/>
              </a:buClr>
              <a:buSzPct val="75000"/>
              <a:buChar char="•"/>
              <a:defRPr sz="2300"/>
            </a:pPr>
            <a:r>
              <a:rPr lang="en-GB" sz="2000" dirty="0"/>
              <a:t>Electrical break</a:t>
            </a:r>
            <a:endParaRPr sz="2000" dirty="0"/>
          </a:p>
          <a:p>
            <a:pPr marL="642055" indent="-321027" algn="l">
              <a:buClr>
                <a:srgbClr val="000000"/>
              </a:buClr>
              <a:buSzPct val="75000"/>
              <a:buChar char="•"/>
              <a:defRPr sz="2300"/>
            </a:pPr>
            <a:r>
              <a:rPr sz="2000" dirty="0"/>
              <a:t>Test beams</a:t>
            </a:r>
          </a:p>
          <a:p>
            <a:pPr marL="642055" indent="-321027" algn="l">
              <a:buClr>
                <a:srgbClr val="000000"/>
              </a:buClr>
              <a:buSzPct val="75000"/>
              <a:buChar char="•"/>
              <a:defRPr sz="2300"/>
            </a:pPr>
            <a:endParaRPr sz="2400" dirty="0"/>
          </a:p>
          <a:p>
            <a:pPr algn="l">
              <a:defRPr sz="2000" b="1">
                <a:solidFill>
                  <a:schemeClr val="accent5"/>
                </a:solidFill>
                <a:latin typeface="Helvetica"/>
                <a:ea typeface="Helvetica"/>
                <a:cs typeface="Helvetica"/>
                <a:sym typeface="Helvetica"/>
              </a:defRPr>
            </a:pPr>
            <a:r>
              <a:rPr sz="2400" dirty="0"/>
              <a:t>Full list here: </a:t>
            </a:r>
            <a:r>
              <a:rPr sz="2400" dirty="0">
                <a:solidFill>
                  <a:schemeClr val="accent1"/>
                </a:solidFill>
              </a:rPr>
              <a:t>https://</a:t>
            </a:r>
            <a:r>
              <a:rPr sz="2400" dirty="0" err="1">
                <a:solidFill>
                  <a:schemeClr val="accent1"/>
                </a:solidFill>
              </a:rPr>
              <a:t>twiki.cern.ch</a:t>
            </a:r>
            <a:r>
              <a:rPr sz="2400" dirty="0">
                <a:solidFill>
                  <a:schemeClr val="accent1"/>
                </a:solidFill>
              </a:rPr>
              <a:t>/</a:t>
            </a:r>
            <a:r>
              <a:rPr sz="2400" dirty="0" err="1">
                <a:solidFill>
                  <a:schemeClr val="accent1"/>
                </a:solidFill>
              </a:rPr>
              <a:t>twiki</a:t>
            </a:r>
            <a:r>
              <a:rPr sz="2400" dirty="0">
                <a:solidFill>
                  <a:schemeClr val="accent1"/>
                </a:solidFill>
              </a:rPr>
              <a:t>/bin/</a:t>
            </a:r>
            <a:r>
              <a:rPr sz="2400" dirty="0" err="1">
                <a:solidFill>
                  <a:schemeClr val="accent1"/>
                </a:solidFill>
              </a:rPr>
              <a:t>viewauth</a:t>
            </a:r>
            <a:r>
              <a:rPr sz="2400" dirty="0">
                <a:solidFill>
                  <a:schemeClr val="accent1"/>
                </a:solidFill>
              </a:rPr>
              <a:t>/Atlas/ITkPixelSR1SystemSetupCommissioning</a:t>
            </a:r>
            <a:endParaRPr sz="2000" dirty="0">
              <a:solidFill>
                <a:schemeClr val="accent1"/>
              </a:solidFill>
            </a:endParaRPr>
          </a:p>
        </p:txBody>
      </p:sp>
      <p:sp>
        <p:nvSpPr>
          <p:cNvPr id="305"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11</a:t>
            </a:fld>
            <a:endParaRPr/>
          </a:p>
        </p:txBody>
      </p:sp>
      <p:pic>
        <p:nvPicPr>
          <p:cNvPr id="7" name="Picture Placeholder 7">
            <a:extLst>
              <a:ext uri="{FF2B5EF4-FFF2-40B4-BE49-F238E27FC236}">
                <a16:creationId xmlns:a16="http://schemas.microsoft.com/office/drawing/2014/main" id="{D63E0A28-3D4E-2547-BC62-545B1C709DBC}"/>
              </a:ext>
            </a:extLst>
          </p:cNvPr>
          <p:cNvPicPr>
            <a:picLocks noChangeAspect="1"/>
          </p:cNvPicPr>
          <p:nvPr/>
        </p:nvPicPr>
        <p:blipFill rotWithShape="1">
          <a:blip r:embed="rId4"/>
          <a:srcRect t="2336" b="1577"/>
          <a:stretch/>
        </p:blipFill>
        <p:spPr>
          <a:xfrm>
            <a:off x="9357371" y="3429000"/>
            <a:ext cx="2596958" cy="4368800"/>
          </a:xfrm>
          <a:prstGeom prst="rect">
            <a:avLst/>
          </a:prstGeom>
        </p:spPr>
      </p:pic>
    </p:spTree>
    <p:extLst>
      <p:ext uri="{BB962C8B-B14F-4D97-AF65-F5344CB8AC3E}">
        <p14:creationId xmlns:p14="http://schemas.microsoft.com/office/powerpoint/2010/main" val="170159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30"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31" name="How and when will the rings arrive?"/>
          <p:cNvSpPr txBox="1"/>
          <p:nvPr/>
        </p:nvSpPr>
        <p:spPr>
          <a:xfrm>
            <a:off x="4749785" y="205106"/>
            <a:ext cx="7909551"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FFF"/>
                </a:solidFill>
                <a:latin typeface="Helvetica"/>
                <a:ea typeface="Helvetica"/>
                <a:cs typeface="Helvetica"/>
                <a:sym typeface="Helvetica"/>
              </a:defRPr>
            </a:lvl1pPr>
          </a:lstStyle>
          <a:p>
            <a:r>
              <a:rPr lang="en-GB" dirty="0"/>
              <a:t>Looking further ahead</a:t>
            </a:r>
            <a:endParaRPr dirty="0"/>
          </a:p>
        </p:txBody>
      </p:sp>
      <p:sp>
        <p:nvSpPr>
          <p:cNvPr id="132" name="Cooling plant received from LHCb in Q2 2020 allowing testing of demonstrators before HR’s arrive…"/>
          <p:cNvSpPr txBox="1"/>
          <p:nvPr/>
        </p:nvSpPr>
        <p:spPr>
          <a:xfrm>
            <a:off x="382837" y="1624001"/>
            <a:ext cx="12239126" cy="40655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3986" indent="-283986" algn="l">
              <a:lnSpc>
                <a:spcPct val="120000"/>
              </a:lnSpc>
              <a:buSzPct val="75000"/>
              <a:buChar char="•"/>
              <a:defRPr sz="2400"/>
            </a:pPr>
            <a:r>
              <a:rPr lang="en-GB" dirty="0"/>
              <a:t>Lukasz available </a:t>
            </a:r>
            <a:r>
              <a:rPr dirty="0"/>
              <a:t>in Q2 2020 allowing testing of demonstrators</a:t>
            </a:r>
          </a:p>
          <a:p>
            <a:pPr marL="283986" indent="-283986" algn="l">
              <a:lnSpc>
                <a:spcPct val="120000"/>
              </a:lnSpc>
              <a:buSzPct val="75000"/>
              <a:buChar char="•"/>
              <a:defRPr sz="2400"/>
            </a:pPr>
            <a:r>
              <a:rPr dirty="0"/>
              <a:t>First loaded HR due at Liverpool Q2 2021, brief electrical testing before and after loading modules (accuracy &lt; 100um)</a:t>
            </a:r>
          </a:p>
          <a:p>
            <a:pPr marL="283986" indent="-283986" algn="l">
              <a:lnSpc>
                <a:spcPct val="120000"/>
              </a:lnSpc>
              <a:buSzPct val="75000"/>
              <a:buChar char="•"/>
              <a:defRPr sz="2400"/>
            </a:pPr>
            <a:r>
              <a:rPr dirty="0"/>
              <a:t>A total of 54 half rings will need to be tested to complete UK endcap, reception testing expected to these expected to take ~2 years to complete assuming the following…</a:t>
            </a:r>
          </a:p>
          <a:p>
            <a:pPr marL="1172986" lvl="2" indent="-283986" algn="l">
              <a:lnSpc>
                <a:spcPct val="120000"/>
              </a:lnSpc>
              <a:buSzPct val="75000"/>
              <a:buChar char="•"/>
              <a:defRPr sz="2400"/>
            </a:pPr>
            <a:r>
              <a:rPr dirty="0"/>
              <a:t>40 working weeks / year </a:t>
            </a:r>
          </a:p>
          <a:p>
            <a:pPr marL="1172986" lvl="2" indent="-283986" algn="l">
              <a:lnSpc>
                <a:spcPct val="120000"/>
              </a:lnSpc>
              <a:buSzPct val="75000"/>
              <a:buChar char="•"/>
              <a:defRPr sz="2400"/>
            </a:pPr>
            <a:r>
              <a:rPr dirty="0"/>
              <a:t>~18 modules/week in total from all UK sites</a:t>
            </a:r>
          </a:p>
          <a:p>
            <a:pPr marL="1172986" lvl="2" indent="-283986" algn="l">
              <a:lnSpc>
                <a:spcPct val="120000"/>
              </a:lnSpc>
              <a:buSzPct val="75000"/>
              <a:buChar char="•"/>
              <a:defRPr sz="2400"/>
            </a:pPr>
            <a:r>
              <a:rPr dirty="0"/>
              <a:t>Rings arriving at a rate of 2-3/month (depending on size of ring)</a:t>
            </a:r>
          </a:p>
          <a:p>
            <a:pPr marL="1172986" lvl="2" indent="-283986" algn="l">
              <a:lnSpc>
                <a:spcPct val="120000"/>
              </a:lnSpc>
              <a:buSzPct val="75000"/>
              <a:buChar char="•"/>
              <a:defRPr sz="2400"/>
            </a:pPr>
            <a:r>
              <a:rPr dirty="0"/>
              <a:t>Things will be slower at the start…</a:t>
            </a:r>
          </a:p>
        </p:txBody>
      </p:sp>
      <p:pic>
        <p:nvPicPr>
          <p:cNvPr id="133" name="Screen Shot 2018-03-21 at 15.02.24.png" descr="Screen Shot 2018-03-21 at 15.02.24.png"/>
          <p:cNvPicPr>
            <a:picLocks noChangeAspect="1"/>
          </p:cNvPicPr>
          <p:nvPr/>
        </p:nvPicPr>
        <p:blipFill>
          <a:blip r:embed="rId4">
            <a:extLst/>
          </a:blip>
          <a:stretch>
            <a:fillRect/>
          </a:stretch>
        </p:blipFill>
        <p:spPr>
          <a:xfrm>
            <a:off x="6871210" y="6456289"/>
            <a:ext cx="3273974" cy="2161795"/>
          </a:xfrm>
          <a:prstGeom prst="rect">
            <a:avLst/>
          </a:prstGeom>
          <a:ln w="12700">
            <a:miter lim="400000"/>
          </a:ln>
        </p:spPr>
      </p:pic>
      <p:pic>
        <p:nvPicPr>
          <p:cNvPr id="134" name="Screen Shot 2018-03-21 at 18.10.24.png" descr="Screen Shot 2018-03-21 at 18.10.24.png"/>
          <p:cNvPicPr>
            <a:picLocks noChangeAspect="1"/>
          </p:cNvPicPr>
          <p:nvPr/>
        </p:nvPicPr>
        <p:blipFill>
          <a:blip r:embed="rId5">
            <a:extLst/>
          </a:blip>
          <a:stretch>
            <a:fillRect/>
          </a:stretch>
        </p:blipFill>
        <p:spPr>
          <a:xfrm>
            <a:off x="2530181" y="6426529"/>
            <a:ext cx="4044186" cy="2221315"/>
          </a:xfrm>
          <a:prstGeom prst="rect">
            <a:avLst/>
          </a:prstGeom>
          <a:ln w="12700">
            <a:miter lim="400000"/>
          </a:ln>
        </p:spPr>
      </p:pic>
      <p:sp>
        <p:nvSpPr>
          <p:cNvPr id="135" name="https://indico.cern.ch/event/703112/contributions/2938512/attachments/1620216/2577376/JM_notes_v3.pdf"/>
          <p:cNvSpPr txBox="1"/>
          <p:nvPr/>
        </p:nvSpPr>
        <p:spPr>
          <a:xfrm>
            <a:off x="343534" y="8742199"/>
            <a:ext cx="12317731"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https://indico.cern.ch/event/703112/contributions/2938512/attachments/1620216/2577376/JM_notes_v3.pdf</a:t>
            </a:r>
          </a:p>
        </p:txBody>
      </p:sp>
      <p:sp>
        <p:nvSpPr>
          <p:cNvPr id="136"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12</a:t>
            </a:fld>
            <a:endParaRPr/>
          </a:p>
        </p:txBody>
      </p:sp>
    </p:spTree>
    <p:extLst>
      <p:ext uri="{BB962C8B-B14F-4D97-AF65-F5344CB8AC3E}">
        <p14:creationId xmlns:p14="http://schemas.microsoft.com/office/powerpoint/2010/main" val="707575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54"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55" name="Testing"/>
          <p:cNvSpPr txBox="1"/>
          <p:nvPr/>
        </p:nvSpPr>
        <p:spPr>
          <a:xfrm>
            <a:off x="4749785" y="209550"/>
            <a:ext cx="7909551"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FFF"/>
                </a:solidFill>
                <a:latin typeface="Helvetica"/>
                <a:ea typeface="Helvetica"/>
                <a:cs typeface="Helvetica"/>
                <a:sym typeface="Helvetica"/>
              </a:defRPr>
            </a:lvl1pPr>
          </a:lstStyle>
          <a:p>
            <a:r>
              <a:t>Testing</a:t>
            </a:r>
          </a:p>
        </p:txBody>
      </p:sp>
      <p:sp>
        <p:nvSpPr>
          <p:cNvPr id="156" name="What are the most important (short) tests that we can do to check as much functionality as possible?…"/>
          <p:cNvSpPr txBox="1"/>
          <p:nvPr/>
        </p:nvSpPr>
        <p:spPr>
          <a:xfrm>
            <a:off x="257226" y="1151691"/>
            <a:ext cx="12490349" cy="79832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400"/>
            </a:pPr>
            <a:r>
              <a:rPr dirty="0"/>
              <a:t>What are the most important (short) tests that we can do to check as much functionality as possible? </a:t>
            </a:r>
          </a:p>
          <a:p>
            <a:pPr algn="l">
              <a:defRPr sz="2400"/>
            </a:pPr>
            <a:endParaRPr dirty="0"/>
          </a:p>
          <a:p>
            <a:pPr marL="228600" indent="-228600" algn="l">
              <a:lnSpc>
                <a:spcPct val="120000"/>
              </a:lnSpc>
              <a:buSzPct val="100000"/>
              <a:buChar char="•"/>
              <a:defRPr sz="2400"/>
            </a:pPr>
            <a:r>
              <a:rPr dirty="0"/>
              <a:t>Detailed visual inspection (Keyence digital microscope)</a:t>
            </a:r>
          </a:p>
          <a:p>
            <a:pPr marL="228600" indent="-228600" algn="l">
              <a:lnSpc>
                <a:spcPct val="120000"/>
              </a:lnSpc>
              <a:buSzPct val="100000"/>
              <a:buChar char="•"/>
              <a:defRPr sz="2400"/>
            </a:pPr>
            <a:r>
              <a:rPr dirty="0"/>
              <a:t>Power up studies, SP checks &amp; IV curves to check sensors/connections/electronics</a:t>
            </a:r>
          </a:p>
          <a:p>
            <a:pPr marL="228600" indent="-228600" algn="l">
              <a:lnSpc>
                <a:spcPct val="120000"/>
              </a:lnSpc>
              <a:buSzPct val="100000"/>
              <a:buChar char="•"/>
              <a:defRPr sz="2400"/>
            </a:pPr>
            <a:r>
              <a:rPr dirty="0"/>
              <a:t>Analogue/</a:t>
            </a:r>
            <a:r>
              <a:rPr dirty="0" err="1"/>
              <a:t>digitial</a:t>
            </a:r>
            <a:r>
              <a:rPr dirty="0"/>
              <a:t> scans, threshold and </a:t>
            </a:r>
            <a:r>
              <a:rPr dirty="0" err="1"/>
              <a:t>ToT</a:t>
            </a:r>
            <a:r>
              <a:rPr dirty="0"/>
              <a:t> scans, tuning to sensible </a:t>
            </a:r>
            <a:r>
              <a:rPr dirty="0" err="1"/>
              <a:t>thr</a:t>
            </a:r>
            <a:r>
              <a:rPr dirty="0"/>
              <a:t> and </a:t>
            </a:r>
            <a:r>
              <a:rPr dirty="0" err="1"/>
              <a:t>ToT</a:t>
            </a:r>
            <a:endParaRPr dirty="0"/>
          </a:p>
          <a:p>
            <a:pPr marL="228600" indent="-228600" algn="l">
              <a:lnSpc>
                <a:spcPct val="120000"/>
              </a:lnSpc>
              <a:buSzPct val="100000"/>
              <a:buChar char="•"/>
              <a:defRPr sz="2400"/>
            </a:pPr>
            <a:r>
              <a:rPr dirty="0"/>
              <a:t>Measure disconnected bumps (</a:t>
            </a:r>
            <a:r>
              <a:rPr dirty="0" err="1"/>
              <a:t>thr</a:t>
            </a:r>
            <a:r>
              <a:rPr dirty="0"/>
              <a:t> scan HV off)</a:t>
            </a:r>
          </a:p>
          <a:p>
            <a:pPr marL="228600" indent="-228600" algn="l">
              <a:lnSpc>
                <a:spcPct val="120000"/>
              </a:lnSpc>
              <a:buSzPct val="100000"/>
              <a:buChar char="•"/>
              <a:defRPr sz="2400"/>
            </a:pPr>
            <a:r>
              <a:rPr dirty="0"/>
              <a:t>Testing of slow control and DCS</a:t>
            </a:r>
          </a:p>
          <a:p>
            <a:pPr marL="228600" indent="-228600" algn="l">
              <a:lnSpc>
                <a:spcPct val="120000"/>
              </a:lnSpc>
              <a:buSzPct val="100000"/>
              <a:buChar char="•"/>
              <a:defRPr sz="2400"/>
            </a:pPr>
            <a:r>
              <a:rPr dirty="0"/>
              <a:t>Data rate / aggregator / active cable tests</a:t>
            </a:r>
          </a:p>
          <a:p>
            <a:pPr algn="l">
              <a:defRPr sz="2400"/>
            </a:pPr>
            <a:endParaRPr dirty="0"/>
          </a:p>
          <a:p>
            <a:pPr algn="l">
              <a:defRPr sz="2400"/>
            </a:pPr>
            <a:r>
              <a:rPr dirty="0"/>
              <a:t>Long term testing (some/all when rings mounted in cylinder)</a:t>
            </a:r>
          </a:p>
          <a:p>
            <a:pPr algn="l">
              <a:defRPr sz="2400"/>
            </a:pPr>
            <a:r>
              <a:rPr dirty="0"/>
              <a:t> </a:t>
            </a:r>
          </a:p>
          <a:p>
            <a:pPr marL="228600" indent="-228600" algn="l">
              <a:lnSpc>
                <a:spcPct val="120000"/>
              </a:lnSpc>
              <a:buSzPct val="100000"/>
              <a:buChar char="•"/>
              <a:defRPr sz="2400"/>
            </a:pPr>
            <a:r>
              <a:rPr dirty="0"/>
              <a:t>automated source scan / </a:t>
            </a:r>
            <a:r>
              <a:rPr dirty="0" err="1"/>
              <a:t>cosmics</a:t>
            </a:r>
            <a:endParaRPr dirty="0"/>
          </a:p>
          <a:p>
            <a:pPr marL="228600" indent="-228600" algn="l">
              <a:lnSpc>
                <a:spcPct val="120000"/>
              </a:lnSpc>
              <a:buSzPct val="100000"/>
              <a:buChar char="•"/>
              <a:defRPr sz="2400"/>
            </a:pPr>
            <a:r>
              <a:rPr dirty="0"/>
              <a:t>Two-trigger noise / in-time threshold -&gt; determination of lowest ‘workable’ threshold</a:t>
            </a:r>
          </a:p>
          <a:p>
            <a:pPr marL="228600" indent="-228600" algn="l">
              <a:lnSpc>
                <a:spcPct val="120000"/>
              </a:lnSpc>
              <a:buSzPct val="100000"/>
              <a:buChar char="•"/>
              <a:defRPr sz="2400"/>
            </a:pPr>
            <a:r>
              <a:rPr dirty="0"/>
              <a:t>iterative tuning</a:t>
            </a:r>
          </a:p>
          <a:p>
            <a:pPr marL="228600" indent="-228600" algn="l">
              <a:lnSpc>
                <a:spcPct val="120000"/>
              </a:lnSpc>
              <a:buSzPct val="100000"/>
              <a:buChar char="•"/>
              <a:defRPr sz="2400"/>
            </a:pPr>
            <a:r>
              <a:rPr dirty="0"/>
              <a:t>grounding and shielding</a:t>
            </a:r>
          </a:p>
          <a:p>
            <a:pPr marL="228600" indent="-228600" algn="l">
              <a:lnSpc>
                <a:spcPct val="120000"/>
              </a:lnSpc>
              <a:buSzPct val="100000"/>
              <a:buChar char="•"/>
              <a:defRPr sz="2400"/>
            </a:pPr>
            <a:r>
              <a:rPr dirty="0"/>
              <a:t>noise immunity / </a:t>
            </a:r>
            <a:r>
              <a:rPr dirty="0" err="1"/>
              <a:t>xtalk</a:t>
            </a:r>
            <a:endParaRPr dirty="0"/>
          </a:p>
          <a:p>
            <a:pPr marL="228600" indent="-228600" algn="l">
              <a:lnSpc>
                <a:spcPct val="120000"/>
              </a:lnSpc>
              <a:buSzPct val="100000"/>
              <a:buChar char="•"/>
              <a:defRPr sz="2400"/>
            </a:pPr>
            <a:r>
              <a:rPr dirty="0"/>
              <a:t>thermal cycling whilst performing some of the above basic checks to check for problems introduced by </a:t>
            </a:r>
            <a:r>
              <a:rPr dirty="0" err="1"/>
              <a:t>mech</a:t>
            </a:r>
            <a:r>
              <a:rPr dirty="0"/>
              <a:t> stress, testing of temp interlocks</a:t>
            </a:r>
          </a:p>
        </p:txBody>
      </p:sp>
      <p:pic>
        <p:nvPicPr>
          <p:cNvPr id="157" name="IMG_4125.JPG" descr="IMG_4125.JPG"/>
          <p:cNvPicPr>
            <a:picLocks noChangeAspect="1"/>
          </p:cNvPicPr>
          <p:nvPr/>
        </p:nvPicPr>
        <p:blipFill>
          <a:blip r:embed="rId4">
            <a:extLst/>
          </a:blip>
          <a:stretch>
            <a:fillRect/>
          </a:stretch>
        </p:blipFill>
        <p:spPr>
          <a:xfrm>
            <a:off x="10786912" y="3718097"/>
            <a:ext cx="1966358" cy="2621810"/>
          </a:xfrm>
          <a:prstGeom prst="rect">
            <a:avLst/>
          </a:prstGeom>
          <a:ln w="12700">
            <a:miter lim="400000"/>
          </a:ln>
        </p:spPr>
      </p:pic>
      <p:sp>
        <p:nvSpPr>
          <p:cNvPr id="158"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13</a:t>
            </a:fld>
            <a:endParaRPr/>
          </a:p>
        </p:txBody>
      </p:sp>
    </p:spTree>
    <p:extLst>
      <p:ext uri="{BB962C8B-B14F-4D97-AF65-F5344CB8AC3E}">
        <p14:creationId xmlns:p14="http://schemas.microsoft.com/office/powerpoint/2010/main" val="16328076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EC956-BFC9-D144-8271-53E91E34B397}"/>
              </a:ext>
            </a:extLst>
          </p:cNvPr>
          <p:cNvSpPr>
            <a:spLocks noGrp="1"/>
          </p:cNvSpPr>
          <p:nvPr>
            <p:ph type="title"/>
          </p:nvPr>
        </p:nvSpPr>
        <p:spPr/>
        <p:txBody>
          <a:bodyPr/>
          <a:lstStyle/>
          <a:p>
            <a:r>
              <a:rPr lang="en-US" dirty="0"/>
              <a:t>Summary</a:t>
            </a:r>
          </a:p>
        </p:txBody>
      </p:sp>
      <p:sp>
        <p:nvSpPr>
          <p:cNvPr id="6" name="Text Placeholder 5">
            <a:extLst>
              <a:ext uri="{FF2B5EF4-FFF2-40B4-BE49-F238E27FC236}">
                <a16:creationId xmlns:a16="http://schemas.microsoft.com/office/drawing/2014/main" id="{EBEF2756-C60C-5B49-845A-102F9BDBDB09}"/>
              </a:ext>
            </a:extLst>
          </p:cNvPr>
          <p:cNvSpPr>
            <a:spLocks noGrp="1"/>
          </p:cNvSpPr>
          <p:nvPr>
            <p:ph type="body" idx="1"/>
          </p:nvPr>
        </p:nvSpPr>
        <p:spPr/>
        <p:txBody>
          <a:bodyPr/>
          <a:lstStyle/>
          <a:p>
            <a:r>
              <a:rPr lang="en-US" dirty="0"/>
              <a:t>Program of system tests under development</a:t>
            </a:r>
          </a:p>
          <a:p>
            <a:endParaRPr lang="en-US" dirty="0"/>
          </a:p>
        </p:txBody>
      </p:sp>
    </p:spTree>
    <p:extLst>
      <p:ext uri="{BB962C8B-B14F-4D97-AF65-F5344CB8AC3E}">
        <p14:creationId xmlns:p14="http://schemas.microsoft.com/office/powerpoint/2010/main" val="969608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7B38CB7-5745-3044-A83B-02D8E6985A7C}"/>
              </a:ext>
            </a:extLst>
          </p:cNvPr>
          <p:cNvSpPr>
            <a:spLocks noGrp="1"/>
          </p:cNvSpPr>
          <p:nvPr>
            <p:ph type="pic" idx="13"/>
          </p:nvPr>
        </p:nvSpPr>
        <p:spPr/>
      </p:sp>
      <p:sp>
        <p:nvSpPr>
          <p:cNvPr id="3" name="Title 2">
            <a:extLst>
              <a:ext uri="{FF2B5EF4-FFF2-40B4-BE49-F238E27FC236}">
                <a16:creationId xmlns:a16="http://schemas.microsoft.com/office/drawing/2014/main" id="{3AF1DB58-8EC4-6742-84F6-39C34F5EE10C}"/>
              </a:ext>
            </a:extLst>
          </p:cNvPr>
          <p:cNvSpPr>
            <a:spLocks noGrp="1"/>
          </p:cNvSpPr>
          <p:nvPr>
            <p:ph type="title"/>
          </p:nvPr>
        </p:nvSpPr>
        <p:spPr/>
        <p:txBody>
          <a:bodyPr/>
          <a:lstStyle/>
          <a:p>
            <a:r>
              <a:rPr lang="en-US" dirty="0"/>
              <a:t>Backup</a:t>
            </a:r>
          </a:p>
        </p:txBody>
      </p:sp>
      <p:sp>
        <p:nvSpPr>
          <p:cNvPr id="4" name="Text Placeholder 3">
            <a:extLst>
              <a:ext uri="{FF2B5EF4-FFF2-40B4-BE49-F238E27FC236}">
                <a16:creationId xmlns:a16="http://schemas.microsoft.com/office/drawing/2014/main" id="{22BC9463-D2B3-564D-9B4C-BCA742400CD9}"/>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94155977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36"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37" name="Quad modules"/>
          <p:cNvSpPr txBox="1"/>
          <p:nvPr/>
        </p:nvSpPr>
        <p:spPr>
          <a:xfrm>
            <a:off x="4857551" y="209550"/>
            <a:ext cx="3289698"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Quad modules</a:t>
            </a:r>
          </a:p>
        </p:txBody>
      </p:sp>
      <p:sp>
        <p:nvSpPr>
          <p:cNvPr id="138" name="Flexible PCB with single layer Kapton / FR4, 100 / 50um base material, 18 / 9 um copper clad…"/>
          <p:cNvSpPr txBox="1"/>
          <p:nvPr/>
        </p:nvSpPr>
        <p:spPr>
          <a:xfrm>
            <a:off x="3599495" y="6851824"/>
            <a:ext cx="9030568"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buSzPct val="100000"/>
              <a:buChar char="•"/>
              <a:defRPr sz="2000">
                <a:latin typeface="Helvetica"/>
                <a:ea typeface="Helvetica"/>
                <a:cs typeface="Helvetica"/>
                <a:sym typeface="Helvetica"/>
              </a:defRPr>
            </a:pPr>
            <a:r>
              <a:rPr dirty="0"/>
              <a:t>Flexible PCB with single layer </a:t>
            </a:r>
            <a:r>
              <a:rPr dirty="0" err="1"/>
              <a:t>Kapton</a:t>
            </a:r>
            <a:r>
              <a:rPr dirty="0"/>
              <a:t> / FR4, 100 / 50um base material, 18 / 9 um copper clad</a:t>
            </a:r>
          </a:p>
          <a:p>
            <a:pPr marL="228600" indent="-228600" algn="l">
              <a:buSzPct val="100000"/>
              <a:buChar char="•"/>
              <a:defRPr sz="2000">
                <a:latin typeface="Helvetica"/>
                <a:ea typeface="Helvetica"/>
                <a:cs typeface="Helvetica"/>
                <a:sym typeface="Helvetica"/>
              </a:defRPr>
            </a:pPr>
            <a:r>
              <a:rPr dirty="0"/>
              <a:t>Clock, command and data LVDS lines are AC-coupled</a:t>
            </a:r>
          </a:p>
          <a:p>
            <a:pPr marL="228600" indent="-228600" algn="l">
              <a:buSzPct val="100000"/>
              <a:buChar char="•"/>
              <a:defRPr sz="2000">
                <a:latin typeface="Helvetica"/>
                <a:ea typeface="Helvetica"/>
                <a:cs typeface="Helvetica"/>
                <a:sym typeface="Helvetica"/>
              </a:defRPr>
            </a:pPr>
            <a:r>
              <a:rPr dirty="0"/>
              <a:t>Resistors on PCB control Shunt-LDO regulators allowing generation of 1.8V voltage drop across each module with ~2A total supply current</a:t>
            </a:r>
          </a:p>
        </p:txBody>
      </p:sp>
      <p:pic>
        <p:nvPicPr>
          <p:cNvPr id="140" name="C:\Users\tsurin\Desktop\Talk\DSCN4042.JPG" descr="C:\Users\tsurin\Desktop\Talk\DSCN4042.JPG"/>
          <p:cNvPicPr>
            <a:picLocks noChangeAspect="1"/>
          </p:cNvPicPr>
          <p:nvPr/>
        </p:nvPicPr>
        <p:blipFill>
          <a:blip r:embed="rId4">
            <a:extLst/>
          </a:blip>
          <a:stretch>
            <a:fillRect/>
          </a:stretch>
        </p:blipFill>
        <p:spPr>
          <a:xfrm>
            <a:off x="3582661" y="1801256"/>
            <a:ext cx="2705026" cy="3986476"/>
          </a:xfrm>
          <a:prstGeom prst="rect">
            <a:avLst/>
          </a:prstGeom>
          <a:ln w="12700">
            <a:miter lim="400000"/>
          </a:ln>
        </p:spPr>
      </p:pic>
      <p:pic>
        <p:nvPicPr>
          <p:cNvPr id="141" name="Screen Shot 2018-01-14 at 21.12.54.png" descr="Screen Shot 2018-01-14 at 21.12.54.png"/>
          <p:cNvPicPr>
            <a:picLocks noChangeAspect="1"/>
          </p:cNvPicPr>
          <p:nvPr/>
        </p:nvPicPr>
        <p:blipFill>
          <a:blip r:embed="rId5">
            <a:extLst/>
          </a:blip>
          <a:stretch>
            <a:fillRect/>
          </a:stretch>
        </p:blipFill>
        <p:spPr>
          <a:xfrm>
            <a:off x="6540500" y="1727664"/>
            <a:ext cx="2782659" cy="4133660"/>
          </a:xfrm>
          <a:prstGeom prst="rect">
            <a:avLst/>
          </a:prstGeom>
          <a:ln w="12700">
            <a:miter lim="400000"/>
          </a:ln>
        </p:spPr>
      </p:pic>
      <p:sp>
        <p:nvSpPr>
          <p:cNvPr id="142" name="FR4"/>
          <p:cNvSpPr txBox="1"/>
          <p:nvPr/>
        </p:nvSpPr>
        <p:spPr>
          <a:xfrm>
            <a:off x="3599495" y="1118485"/>
            <a:ext cx="978025"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r>
              <a:t>FR4</a:t>
            </a:r>
          </a:p>
        </p:txBody>
      </p:sp>
      <p:sp>
        <p:nvSpPr>
          <p:cNvPr id="143" name="Kapton"/>
          <p:cNvSpPr txBox="1"/>
          <p:nvPr/>
        </p:nvSpPr>
        <p:spPr>
          <a:xfrm>
            <a:off x="6579415" y="1118485"/>
            <a:ext cx="1688828"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r>
              <a:t>Kapton</a:t>
            </a:r>
          </a:p>
        </p:txBody>
      </p:sp>
      <p:sp>
        <p:nvSpPr>
          <p:cNvPr id="144" name="Patches for FR4: removal of shorts / wire bonding fixes…"/>
          <p:cNvSpPr txBox="1"/>
          <p:nvPr/>
        </p:nvSpPr>
        <p:spPr>
          <a:xfrm>
            <a:off x="211718" y="1791357"/>
            <a:ext cx="3118131" cy="2463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600"/>
            </a:pPr>
            <a:r>
              <a:t>Patches for FR4: removal of shorts / wire bonding fixes</a:t>
            </a:r>
          </a:p>
          <a:p>
            <a:pPr algn="l">
              <a:defRPr sz="2600"/>
            </a:pPr>
            <a:endParaRPr/>
          </a:p>
          <a:p>
            <a:pPr algn="l">
              <a:defRPr sz="2600" b="1">
                <a:latin typeface="Helvetica"/>
                <a:ea typeface="Helvetica"/>
                <a:cs typeface="Helvetica"/>
                <a:sym typeface="Helvetica"/>
              </a:defRPr>
            </a:pPr>
            <a:r>
              <a:t>6 on stave (side B) </a:t>
            </a:r>
          </a:p>
          <a:p>
            <a:pPr algn="l">
              <a:defRPr sz="2600" b="1">
                <a:solidFill>
                  <a:schemeClr val="accent5"/>
                </a:solidFill>
                <a:latin typeface="Helvetica"/>
                <a:ea typeface="Helvetica"/>
                <a:cs typeface="Helvetica"/>
                <a:sym typeface="Helvetica"/>
              </a:defRPr>
            </a:pPr>
            <a:r>
              <a:t>1 on test chuck</a:t>
            </a:r>
          </a:p>
        </p:txBody>
      </p:sp>
      <p:sp>
        <p:nvSpPr>
          <p:cNvPr id="145" name="Patches for Kapton:…"/>
          <p:cNvSpPr txBox="1"/>
          <p:nvPr/>
        </p:nvSpPr>
        <p:spPr>
          <a:xfrm>
            <a:off x="9575971" y="2168894"/>
            <a:ext cx="3118130" cy="325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600"/>
            </a:pPr>
            <a:r>
              <a:t>Patches for Kapton:</a:t>
            </a:r>
          </a:p>
          <a:p>
            <a:pPr algn="l">
              <a:defRPr sz="2600"/>
            </a:pPr>
            <a:r>
              <a:t>All need power rail patch (red wires) and some need wire bonding fixes</a:t>
            </a:r>
          </a:p>
          <a:p>
            <a:pPr algn="l">
              <a:defRPr sz="2600"/>
            </a:pPr>
            <a:endParaRPr/>
          </a:p>
          <a:p>
            <a:pPr algn="l">
              <a:defRPr sz="2600" b="1">
                <a:latin typeface="Helvetica"/>
                <a:ea typeface="Helvetica"/>
                <a:cs typeface="Helvetica"/>
                <a:sym typeface="Helvetica"/>
              </a:defRPr>
            </a:pPr>
            <a:r>
              <a:t>6 on stave (side A) </a:t>
            </a:r>
          </a:p>
        </p:txBody>
      </p:sp>
      <p:pic>
        <p:nvPicPr>
          <p:cNvPr id="146" name="IMG_1602.JPG" descr="IMG_1602.JPG"/>
          <p:cNvPicPr>
            <a:picLocks noChangeAspect="1"/>
          </p:cNvPicPr>
          <p:nvPr/>
        </p:nvPicPr>
        <p:blipFill>
          <a:blip r:embed="rId6">
            <a:extLst/>
          </a:blip>
          <a:stretch>
            <a:fillRect/>
          </a:stretch>
        </p:blipFill>
        <p:spPr>
          <a:xfrm>
            <a:off x="379454" y="5322046"/>
            <a:ext cx="2950395" cy="2212796"/>
          </a:xfrm>
          <a:prstGeom prst="rect">
            <a:avLst/>
          </a:prstGeom>
          <a:ln w="12700">
            <a:miter lim="400000"/>
          </a:ln>
        </p:spPr>
      </p:pic>
      <p:sp>
        <p:nvSpPr>
          <p:cNvPr id="147" name="shorts on FEI4"/>
          <p:cNvSpPr txBox="1"/>
          <p:nvPr/>
        </p:nvSpPr>
        <p:spPr>
          <a:xfrm>
            <a:off x="372533" y="7416975"/>
            <a:ext cx="2499383" cy="495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b="1">
                <a:latin typeface="Helvetica"/>
                <a:ea typeface="Helvetica"/>
                <a:cs typeface="Helvetica"/>
                <a:sym typeface="Helvetica"/>
              </a:defRPr>
            </a:lvl1pPr>
          </a:lstStyle>
          <a:p>
            <a:r>
              <a:t>shorts on FEI4 </a:t>
            </a:r>
          </a:p>
        </p:txBody>
      </p:sp>
      <p:sp>
        <p:nvSpPr>
          <p:cNvPr id="148"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16</a:t>
            </a:fld>
            <a:endParaRPr/>
          </a:p>
        </p:txBody>
      </p:sp>
    </p:spTree>
    <p:extLst>
      <p:ext uri="{BB962C8B-B14F-4D97-AF65-F5344CB8AC3E}">
        <p14:creationId xmlns:p14="http://schemas.microsoft.com/office/powerpoint/2010/main" val="38269400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60"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61" name="Module mounting"/>
          <p:cNvSpPr txBox="1"/>
          <p:nvPr/>
        </p:nvSpPr>
        <p:spPr>
          <a:xfrm>
            <a:off x="4743859" y="209550"/>
            <a:ext cx="392348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Module mounting</a:t>
            </a:r>
          </a:p>
        </p:txBody>
      </p:sp>
      <p:pic>
        <p:nvPicPr>
          <p:cNvPr id="162" name="unknown.jpg" descr="unknown.jpg"/>
          <p:cNvPicPr>
            <a:picLocks noChangeAspect="1"/>
          </p:cNvPicPr>
          <p:nvPr/>
        </p:nvPicPr>
        <p:blipFill>
          <a:blip r:embed="rId4">
            <a:extLst/>
          </a:blip>
          <a:stretch>
            <a:fillRect/>
          </a:stretch>
        </p:blipFill>
        <p:spPr>
          <a:xfrm>
            <a:off x="1672985" y="5738809"/>
            <a:ext cx="2142547" cy="2856728"/>
          </a:xfrm>
          <a:prstGeom prst="rect">
            <a:avLst/>
          </a:prstGeom>
          <a:ln w="12700">
            <a:miter lim="400000"/>
          </a:ln>
        </p:spPr>
      </p:pic>
      <p:pic>
        <p:nvPicPr>
          <p:cNvPr id="163" name="unknown.jpg" descr="unknown.jpg"/>
          <p:cNvPicPr>
            <a:picLocks noChangeAspect="1"/>
          </p:cNvPicPr>
          <p:nvPr/>
        </p:nvPicPr>
        <p:blipFill>
          <a:blip r:embed="rId5">
            <a:extLst/>
          </a:blip>
          <a:stretch>
            <a:fillRect/>
          </a:stretch>
        </p:blipFill>
        <p:spPr>
          <a:xfrm>
            <a:off x="4101281" y="5909872"/>
            <a:ext cx="3352801" cy="2514601"/>
          </a:xfrm>
          <a:prstGeom prst="rect">
            <a:avLst/>
          </a:prstGeom>
          <a:ln w="12700">
            <a:miter lim="400000"/>
          </a:ln>
        </p:spPr>
      </p:pic>
      <p:pic>
        <p:nvPicPr>
          <p:cNvPr id="164" name="unknown.jpg" descr="unknown.jpg"/>
          <p:cNvPicPr>
            <a:picLocks noChangeAspect="1"/>
          </p:cNvPicPr>
          <p:nvPr/>
        </p:nvPicPr>
        <p:blipFill>
          <a:blip r:embed="rId6">
            <a:extLst/>
          </a:blip>
          <a:stretch>
            <a:fillRect/>
          </a:stretch>
        </p:blipFill>
        <p:spPr>
          <a:xfrm>
            <a:off x="270511" y="1433989"/>
            <a:ext cx="4947494" cy="3710622"/>
          </a:xfrm>
          <a:prstGeom prst="rect">
            <a:avLst/>
          </a:prstGeom>
          <a:ln w="12700">
            <a:miter lim="400000"/>
          </a:ln>
        </p:spPr>
      </p:pic>
      <p:sp>
        <p:nvSpPr>
          <p:cNvPr id="165" name="Best modules have been taken on and off stave many times for lab tests and 2 test beams. Hybrid connector only has ~30 mating cycles…"/>
          <p:cNvSpPr txBox="1"/>
          <p:nvPr/>
        </p:nvSpPr>
        <p:spPr>
          <a:xfrm>
            <a:off x="5491738" y="1644928"/>
            <a:ext cx="7193399" cy="4064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000"/>
            </a:pPr>
            <a:r>
              <a:t>Best modules have been taken on and off stave many times for lab tests and 2 test beams. Hybrid connector only has ~30 mating cycles</a:t>
            </a:r>
          </a:p>
          <a:p>
            <a:pPr algn="l">
              <a:defRPr sz="2000"/>
            </a:pPr>
            <a:endParaRPr/>
          </a:p>
          <a:p>
            <a:pPr algn="l">
              <a:defRPr sz="2000"/>
            </a:pPr>
            <a:r>
              <a:t>Gluing down modules to prevent overuse / damage to connectors or modules</a:t>
            </a:r>
          </a:p>
          <a:p>
            <a:pPr algn="l">
              <a:defRPr sz="2000"/>
            </a:pPr>
            <a:endParaRPr/>
          </a:p>
          <a:p>
            <a:pPr algn="l">
              <a:defRPr sz="2000"/>
            </a:pPr>
            <a:r>
              <a:t>SE4445 glue used for attachment of modules, removal with fishing wire / dental floss is possible </a:t>
            </a:r>
          </a:p>
          <a:p>
            <a:pPr algn="l">
              <a:defRPr sz="2000" b="1">
                <a:latin typeface="Helvetica"/>
                <a:ea typeface="Helvetica"/>
                <a:cs typeface="Helvetica"/>
                <a:sym typeface="Helvetica"/>
              </a:defRPr>
            </a:pPr>
            <a:endParaRPr/>
          </a:p>
          <a:p>
            <a:pPr algn="l">
              <a:defRPr sz="2000" b="1">
                <a:latin typeface="Helvetica"/>
                <a:ea typeface="Helvetica"/>
                <a:cs typeface="Helvetica"/>
                <a:sym typeface="Helvetica"/>
              </a:defRPr>
            </a:pPr>
            <a:r>
              <a:t>Kapton modules on stave side A, FR4 on side B. All quads have &gt;= 2 FE’s that deliver data and all FE’s drawing current</a:t>
            </a:r>
          </a:p>
        </p:txBody>
      </p:sp>
      <p:sp>
        <p:nvSpPr>
          <p:cNvPr id="166" name="Previous mounting"/>
          <p:cNvSpPr txBox="1"/>
          <p:nvPr/>
        </p:nvSpPr>
        <p:spPr>
          <a:xfrm>
            <a:off x="311013" y="1674283"/>
            <a:ext cx="4254774"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Previous mounting</a:t>
            </a:r>
          </a:p>
        </p:txBody>
      </p:sp>
      <p:sp>
        <p:nvSpPr>
          <p:cNvPr id="167" name="All modules now glued down to stave"/>
          <p:cNvSpPr txBox="1"/>
          <p:nvPr/>
        </p:nvSpPr>
        <p:spPr>
          <a:xfrm>
            <a:off x="2368289" y="8429525"/>
            <a:ext cx="826822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r>
              <a:t>All modules now glued down to stave</a:t>
            </a:r>
          </a:p>
        </p:txBody>
      </p:sp>
      <p:pic>
        <p:nvPicPr>
          <p:cNvPr id="168" name="unknown.jpg" descr="unknown.jpg"/>
          <p:cNvPicPr>
            <a:picLocks noChangeAspect="1"/>
          </p:cNvPicPr>
          <p:nvPr/>
        </p:nvPicPr>
        <p:blipFill>
          <a:blip r:embed="rId7">
            <a:extLst/>
          </a:blip>
          <a:stretch>
            <a:fillRect/>
          </a:stretch>
        </p:blipFill>
        <p:spPr>
          <a:xfrm>
            <a:off x="7739830" y="5791398"/>
            <a:ext cx="3352801" cy="2514601"/>
          </a:xfrm>
          <a:prstGeom prst="rect">
            <a:avLst/>
          </a:prstGeom>
          <a:ln w="12700">
            <a:miter lim="400000"/>
          </a:ln>
        </p:spPr>
      </p:pic>
      <p:sp>
        <p:nvSpPr>
          <p:cNvPr id="169"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17</a:t>
            </a:fld>
            <a:endParaRPr/>
          </a:p>
        </p:txBody>
      </p:sp>
    </p:spTree>
    <p:extLst>
      <p:ext uri="{BB962C8B-B14F-4D97-AF65-F5344CB8AC3E}">
        <p14:creationId xmlns:p14="http://schemas.microsoft.com/office/powerpoint/2010/main" val="41495412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creen Shot 2017-05-04 at 10.35.35.png" descr="Screen Shot 2017-05-04 at 10.35.35.png"/>
          <p:cNvPicPr>
            <a:picLocks noChangeAspect="1"/>
          </p:cNvPicPr>
          <p:nvPr/>
        </p:nvPicPr>
        <p:blipFill>
          <a:blip r:embed="rId3">
            <a:extLst/>
          </a:blip>
          <a:stretch>
            <a:fillRect/>
          </a:stretch>
        </p:blipFill>
        <p:spPr>
          <a:xfrm>
            <a:off x="0" y="9200753"/>
            <a:ext cx="13004800" cy="563828"/>
          </a:xfrm>
          <a:prstGeom prst="rect">
            <a:avLst/>
          </a:prstGeom>
          <a:ln w="12700">
            <a:miter lim="400000"/>
          </a:ln>
        </p:spPr>
      </p:pic>
      <p:pic>
        <p:nvPicPr>
          <p:cNvPr id="188" name="Screen Shot 2017-05-04 at 10.34.33.png" descr="Screen Shot 2017-05-04 at 10.34.33.png"/>
          <p:cNvPicPr>
            <a:picLocks noChangeAspect="1"/>
          </p:cNvPicPr>
          <p:nvPr/>
        </p:nvPicPr>
        <p:blipFill>
          <a:blip r:embed="rId4">
            <a:extLst/>
          </a:blip>
          <a:stretch>
            <a:fillRect/>
          </a:stretch>
        </p:blipFill>
        <p:spPr>
          <a:xfrm>
            <a:off x="0" y="-16616"/>
            <a:ext cx="13004801" cy="1100032"/>
          </a:xfrm>
          <a:prstGeom prst="rect">
            <a:avLst/>
          </a:prstGeom>
          <a:ln w="12700">
            <a:miter lim="400000"/>
          </a:ln>
        </p:spPr>
      </p:pic>
      <p:sp>
        <p:nvSpPr>
          <p:cNvPr id="189" name="Powering the SP chain"/>
          <p:cNvSpPr txBox="1"/>
          <p:nvPr/>
        </p:nvSpPr>
        <p:spPr>
          <a:xfrm>
            <a:off x="4679275" y="209550"/>
            <a:ext cx="503478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Powering the SP chain</a:t>
            </a:r>
          </a:p>
        </p:txBody>
      </p:sp>
      <p:pic>
        <p:nvPicPr>
          <p:cNvPr id="190" name="unknown.jpg" descr="unknown.jpg"/>
          <p:cNvPicPr>
            <a:picLocks noChangeAspect="1"/>
          </p:cNvPicPr>
          <p:nvPr/>
        </p:nvPicPr>
        <p:blipFill>
          <a:blip r:embed="rId5">
            <a:extLst/>
          </a:blip>
          <a:stretch>
            <a:fillRect/>
          </a:stretch>
        </p:blipFill>
        <p:spPr>
          <a:xfrm>
            <a:off x="7847975" y="1222293"/>
            <a:ext cx="2555657" cy="3407543"/>
          </a:xfrm>
          <a:prstGeom prst="rect">
            <a:avLst/>
          </a:prstGeom>
          <a:ln w="12700">
            <a:miter lim="400000"/>
          </a:ln>
        </p:spPr>
      </p:pic>
      <p:sp>
        <p:nvSpPr>
          <p:cNvPr id="191" name="CC 2.3A supplied for powering the chain (shown above for 11/13 quads after configuring), close to max output available from TTi power supply (35V, 3A)…"/>
          <p:cNvSpPr txBox="1"/>
          <p:nvPr/>
        </p:nvSpPr>
        <p:spPr>
          <a:xfrm>
            <a:off x="577516" y="5026758"/>
            <a:ext cx="11959390" cy="41036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85800" indent="-457200" algn="l">
              <a:buClr>
                <a:srgbClr val="000000"/>
              </a:buClr>
              <a:buSzPct val="100000"/>
              <a:buFont typeface="Arial" panose="020B0604020202020204" pitchFamily="34" charset="0"/>
              <a:buChar char="•"/>
              <a:defRPr sz="2600"/>
            </a:pPr>
            <a:r>
              <a:rPr lang="en-GB" dirty="0"/>
              <a:t>CC 2.3A supplied for powering the chain 	 - close to max output available from </a:t>
            </a:r>
            <a:r>
              <a:rPr lang="en-GB" dirty="0" err="1"/>
              <a:t>TTi</a:t>
            </a:r>
            <a:r>
              <a:rPr lang="en-GB" dirty="0"/>
              <a:t> power supply (35V, 3A) </a:t>
            </a:r>
          </a:p>
          <a:p>
            <a:pPr marL="685800" indent="-457200" algn="l">
              <a:buClr>
                <a:srgbClr val="000000"/>
              </a:buClr>
              <a:buSzPct val="100000"/>
              <a:buFont typeface="Arial" panose="020B0604020202020204" pitchFamily="34" charset="0"/>
              <a:buChar char="•"/>
              <a:defRPr sz="2600"/>
            </a:pPr>
            <a:r>
              <a:rPr lang="en-GB" dirty="0">
                <a:solidFill>
                  <a:schemeClr val="tx1"/>
                </a:solidFill>
              </a:rPr>
              <a:t>The power to each quad can be monitored or shunted using a DIL8 connector mounted next to each quad (upgrade with PSPP chip, Manchester.)</a:t>
            </a:r>
          </a:p>
          <a:p>
            <a:pPr marL="685800" indent="-457200" algn="l">
              <a:buClr>
                <a:srgbClr val="000000"/>
              </a:buClr>
              <a:buSzPct val="100000"/>
              <a:buFont typeface="Arial" panose="020B0604020202020204" pitchFamily="34" charset="0"/>
              <a:buChar char="•"/>
              <a:defRPr sz="2600"/>
            </a:pPr>
            <a:r>
              <a:rPr lang="en-GB" dirty="0">
                <a:solidFill>
                  <a:schemeClr val="tx1"/>
                </a:solidFill>
              </a:rPr>
              <a:t>Power to individual FE’s can also be monitored on the hybrid but is a bit more risky due to proximity of wire bonds and neighbouring quads</a:t>
            </a:r>
          </a:p>
          <a:p>
            <a:pPr marL="685800" indent="-457200" algn="l">
              <a:buClr>
                <a:srgbClr val="000000"/>
              </a:buClr>
              <a:buSzPct val="100000"/>
              <a:buFont typeface="Arial" panose="020B0604020202020204" pitchFamily="34" charset="0"/>
              <a:buChar char="•"/>
              <a:defRPr sz="2600"/>
            </a:pPr>
            <a:r>
              <a:rPr lang="en-GB" dirty="0"/>
              <a:t>HV supplied to each side separately but joined for all modules on a side </a:t>
            </a:r>
          </a:p>
          <a:p>
            <a:pPr marL="685800" indent="-457200" algn="l">
              <a:buClr>
                <a:srgbClr val="000000"/>
              </a:buClr>
              <a:buSzPct val="100000"/>
              <a:buFont typeface="Arial" panose="020B0604020202020204" pitchFamily="34" charset="0"/>
              <a:buChar char="•"/>
              <a:defRPr sz="2600"/>
            </a:pPr>
            <a:r>
              <a:rPr lang="en-GB" dirty="0"/>
              <a:t>LV supplied to both sides together :  cable is ~2m long</a:t>
            </a:r>
          </a:p>
          <a:p>
            <a:pPr marL="685800" indent="-457200" algn="l">
              <a:buClr>
                <a:srgbClr val="000000"/>
              </a:buClr>
              <a:buSzPct val="100000"/>
              <a:buFont typeface="Arial" panose="020B0604020202020204" pitchFamily="34" charset="0"/>
              <a:buChar char="•"/>
              <a:defRPr sz="2600"/>
            </a:pPr>
            <a:r>
              <a:rPr lang="en-GB" dirty="0"/>
              <a:t>FE’s configured one at a time allowing voltage drop across the chain to be monitored </a:t>
            </a:r>
            <a:endParaRPr dirty="0"/>
          </a:p>
        </p:txBody>
      </p:sp>
      <p:pic>
        <p:nvPicPr>
          <p:cNvPr id="192" name="IMG_3986.JPG" descr="IMG_3986.JPG"/>
          <p:cNvPicPr>
            <a:picLocks noChangeAspect="1"/>
          </p:cNvPicPr>
          <p:nvPr/>
        </p:nvPicPr>
        <p:blipFill>
          <a:blip r:embed="rId6">
            <a:extLst/>
          </a:blip>
          <a:stretch>
            <a:fillRect/>
          </a:stretch>
        </p:blipFill>
        <p:spPr>
          <a:xfrm>
            <a:off x="1842380" y="1170770"/>
            <a:ext cx="2632942" cy="3510589"/>
          </a:xfrm>
          <a:prstGeom prst="rect">
            <a:avLst/>
          </a:prstGeom>
          <a:ln w="12700">
            <a:miter lim="400000"/>
          </a:ln>
        </p:spPr>
      </p:pic>
      <p:pic>
        <p:nvPicPr>
          <p:cNvPr id="193" name="unknown.jpg" descr="unknown.jpg"/>
          <p:cNvPicPr>
            <a:picLocks noChangeAspect="1"/>
          </p:cNvPicPr>
          <p:nvPr/>
        </p:nvPicPr>
        <p:blipFill>
          <a:blip r:embed="rId7">
            <a:extLst/>
          </a:blip>
          <a:stretch>
            <a:fillRect/>
          </a:stretch>
        </p:blipFill>
        <p:spPr>
          <a:xfrm>
            <a:off x="4969219" y="1193403"/>
            <a:ext cx="2598993" cy="3465323"/>
          </a:xfrm>
          <a:prstGeom prst="rect">
            <a:avLst/>
          </a:prstGeom>
          <a:ln w="12700">
            <a:miter lim="400000"/>
          </a:ln>
        </p:spPr>
      </p:pic>
      <p:sp>
        <p:nvSpPr>
          <p:cNvPr id="194"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18</a:t>
            </a:fld>
            <a:endParaRPr/>
          </a:p>
        </p:txBody>
      </p:sp>
    </p:spTree>
    <p:extLst>
      <p:ext uri="{BB962C8B-B14F-4D97-AF65-F5344CB8AC3E}">
        <p14:creationId xmlns:p14="http://schemas.microsoft.com/office/powerpoint/2010/main" val="31989916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14"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15" name="Configure sequence begins with the modules that have the highest voltage drop…"/>
          <p:cNvSpPr txBox="1"/>
          <p:nvPr/>
        </p:nvSpPr>
        <p:spPr>
          <a:xfrm>
            <a:off x="224691" y="7757583"/>
            <a:ext cx="12555418" cy="1282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buSzPct val="100000"/>
              <a:buChar char="•"/>
              <a:defRPr sz="2600"/>
            </a:pPr>
            <a:r>
              <a:t>Configure sequence begins with the modules that have the highest voltage drop</a:t>
            </a:r>
          </a:p>
          <a:p>
            <a:pPr marL="228600" indent="-228600" algn="l">
              <a:buSzPct val="100000"/>
              <a:buChar char="•"/>
              <a:defRPr sz="2600"/>
            </a:pPr>
            <a:r>
              <a:t>After configuring power distribution is much more uniform </a:t>
            </a:r>
          </a:p>
          <a:p>
            <a:pPr marL="228600" indent="-228600" algn="l">
              <a:buSzPct val="100000"/>
              <a:buChar char="•"/>
              <a:defRPr sz="2600"/>
            </a:pPr>
            <a:r>
              <a:t>1-2 FE’s per quad are have data read out (see next slide)</a:t>
            </a:r>
          </a:p>
        </p:txBody>
      </p:sp>
      <p:graphicFrame>
        <p:nvGraphicFramePr>
          <p:cNvPr id="216" name="Table"/>
          <p:cNvGraphicFramePr/>
          <p:nvPr/>
        </p:nvGraphicFramePr>
        <p:xfrm>
          <a:off x="781149" y="1336013"/>
          <a:ext cx="11442500" cy="6972300"/>
        </p:xfrm>
        <a:graphic>
          <a:graphicData uri="http://schemas.openxmlformats.org/drawingml/2006/table">
            <a:tbl>
              <a:tblPr bandRow="1">
                <a:tableStyleId>{4C3C2611-4C71-4FC5-86AE-919BDF0F9419}</a:tableStyleId>
              </a:tblPr>
              <a:tblGrid>
                <a:gridCol w="1003300">
                  <a:extLst>
                    <a:ext uri="{9D8B030D-6E8A-4147-A177-3AD203B41FA5}">
                      <a16:colId xmlns:a16="http://schemas.microsoft.com/office/drawing/2014/main" val="20000"/>
                    </a:ext>
                  </a:extLst>
                </a:gridCol>
                <a:gridCol w="2226865">
                  <a:extLst>
                    <a:ext uri="{9D8B030D-6E8A-4147-A177-3AD203B41FA5}">
                      <a16:colId xmlns:a16="http://schemas.microsoft.com/office/drawing/2014/main" val="20001"/>
                    </a:ext>
                  </a:extLst>
                </a:gridCol>
                <a:gridCol w="1245526">
                  <a:extLst>
                    <a:ext uri="{9D8B030D-6E8A-4147-A177-3AD203B41FA5}">
                      <a16:colId xmlns:a16="http://schemas.microsoft.com/office/drawing/2014/main" val="20002"/>
                    </a:ext>
                  </a:extLst>
                </a:gridCol>
                <a:gridCol w="883245">
                  <a:extLst>
                    <a:ext uri="{9D8B030D-6E8A-4147-A177-3AD203B41FA5}">
                      <a16:colId xmlns:a16="http://schemas.microsoft.com/office/drawing/2014/main" val="20003"/>
                    </a:ext>
                  </a:extLst>
                </a:gridCol>
                <a:gridCol w="1917700">
                  <a:extLst>
                    <a:ext uri="{9D8B030D-6E8A-4147-A177-3AD203B41FA5}">
                      <a16:colId xmlns:a16="http://schemas.microsoft.com/office/drawing/2014/main" val="20004"/>
                    </a:ext>
                  </a:extLst>
                </a:gridCol>
                <a:gridCol w="2060112">
                  <a:extLst>
                    <a:ext uri="{9D8B030D-6E8A-4147-A177-3AD203B41FA5}">
                      <a16:colId xmlns:a16="http://schemas.microsoft.com/office/drawing/2014/main" val="20005"/>
                    </a:ext>
                  </a:extLst>
                </a:gridCol>
                <a:gridCol w="2105752">
                  <a:extLst>
                    <a:ext uri="{9D8B030D-6E8A-4147-A177-3AD203B41FA5}">
                      <a16:colId xmlns:a16="http://schemas.microsoft.com/office/drawing/2014/main" val="20006"/>
                    </a:ext>
                  </a:extLst>
                </a:gridCol>
              </a:tblGrid>
              <a:tr h="647700">
                <a:tc>
                  <a:txBody>
                    <a:bodyPr/>
                    <a:lstStyle/>
                    <a:p>
                      <a:pPr algn="l" defTabSz="457200">
                        <a:lnSpc>
                          <a:spcPts val="3800"/>
                        </a:lnSpc>
                      </a:pPr>
                      <a:r>
                        <a:rPr sz="2000" b="1">
                          <a:latin typeface="Times"/>
                          <a:ea typeface="Times"/>
                          <a:cs typeface="Times"/>
                          <a:sym typeface="Times"/>
                        </a:rPr>
                        <a:t>Quad no.</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Quad name</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ROCs read out</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RCE ports</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Stave connections</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Voltage (before configuring)</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b="1">
                          <a:latin typeface="Times"/>
                          <a:ea typeface="Times"/>
                          <a:cs typeface="Times"/>
                          <a:sym typeface="Times"/>
                        </a:rPr>
                        <a:t>Voltage (after configuring)</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0"/>
                  </a:ext>
                </a:extLst>
              </a:tr>
              <a:tr h="431800">
                <a:tc>
                  <a:txBody>
                    <a:bodyPr/>
                    <a:lstStyle/>
                    <a:p>
                      <a:pPr algn="r" defTabSz="457200">
                        <a:lnSpc>
                          <a:spcPts val="3800"/>
                        </a:lnSpc>
                      </a:pPr>
                      <a:r>
                        <a:rPr sz="2000">
                          <a:latin typeface="Times"/>
                          <a:ea typeface="Times"/>
                          <a:cs typeface="Times"/>
                          <a:sym typeface="Times"/>
                        </a:rPr>
                        <a:t>0</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3009-10-Q2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4,</a:t>
                      </a:r>
                      <a:r>
                        <a:rPr>
                          <a:solidFill>
                            <a:srgbClr val="FF2600"/>
                          </a:solidFill>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0,</a:t>
                      </a:r>
                      <a:r>
                        <a:rPr>
                          <a:solidFill>
                            <a:srgbClr val="FF2600"/>
                          </a:solidFill>
                        </a:rPr>
                        <a:t>14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Side B: 1.4, </a:t>
                      </a:r>
                      <a:r>
                        <a:rPr>
                          <a:solidFill>
                            <a:srgbClr val="FF2600"/>
                          </a:solidFill>
                        </a:rPr>
                        <a:t>1.3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1.84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2.10</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1"/>
                  </a:ext>
                </a:extLst>
              </a:tr>
              <a:tr h="431800">
                <a:tc>
                  <a:txBody>
                    <a:bodyPr/>
                    <a:lstStyle/>
                    <a:p>
                      <a:pPr algn="r" defTabSz="457200">
                        <a:lnSpc>
                          <a:spcPts val="3800"/>
                        </a:lnSpc>
                      </a:pPr>
                      <a:r>
                        <a:rPr sz="2000">
                          <a:latin typeface="Times"/>
                          <a:ea typeface="Times"/>
                          <a:cs typeface="Times"/>
                          <a:sym typeface="Times"/>
                        </a:rPr>
                        <a:t>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3009-10-Q3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B: 2.4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1.81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2.18</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2"/>
                  </a:ext>
                </a:extLst>
              </a:tr>
              <a:tr h="431800">
                <a:tc>
                  <a:txBody>
                    <a:bodyPr/>
                    <a:lstStyle/>
                    <a:p>
                      <a:pPr algn="r" defTabSz="457200">
                        <a:lnSpc>
                          <a:spcPts val="3800"/>
                        </a:lnSpc>
                      </a:pPr>
                      <a:r>
                        <a:rPr sz="2000">
                          <a:latin typeface="Times"/>
                          <a:ea typeface="Times"/>
                          <a:cs typeface="Times"/>
                          <a:sym typeface="Times"/>
                        </a:rPr>
                        <a:t>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3009-8-Q4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B: 3.4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2.06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3"/>
                  </a:ext>
                </a:extLst>
              </a:tr>
              <a:tr h="431800">
                <a:tc>
                  <a:txBody>
                    <a:bodyPr/>
                    <a:lstStyle/>
                    <a:p>
                      <a:pPr algn="r" defTabSz="457200">
                        <a:lnSpc>
                          <a:spcPts val="3800"/>
                        </a:lnSpc>
                      </a:pPr>
                      <a:r>
                        <a:rPr sz="2000">
                          <a:latin typeface="Times"/>
                          <a:ea typeface="Times"/>
                          <a:cs typeface="Times"/>
                          <a:sym typeface="Times"/>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3009-8-Q5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B: 4.4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4"/>
                  </a:ext>
                </a:extLst>
              </a:tr>
              <a:tr h="431800">
                <a:tc>
                  <a:txBody>
                    <a:bodyPr/>
                    <a:lstStyle/>
                    <a:p>
                      <a:pPr algn="r"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Yellow (no ID)</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B: 5.4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2.20</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5"/>
                  </a:ext>
                </a:extLst>
              </a:tr>
              <a:tr h="431800">
                <a:tc>
                  <a:txBody>
                    <a:bodyPr/>
                    <a:lstStyle/>
                    <a:p>
                      <a:pPr algn="r" defTabSz="457200">
                        <a:lnSpc>
                          <a:spcPts val="3800"/>
                        </a:lnSpc>
                      </a:pPr>
                      <a:r>
                        <a:rPr sz="2000">
                          <a:latin typeface="Times"/>
                          <a:ea typeface="Times"/>
                          <a:cs typeface="Times"/>
                          <a:sym typeface="Times"/>
                        </a:rPr>
                        <a:t>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3164-2-Q4 (200um)</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4,</a:t>
                      </a:r>
                      <a:r>
                        <a:rPr>
                          <a:solidFill>
                            <a:srgbClr val="FF2600"/>
                          </a:solidFill>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5,</a:t>
                      </a:r>
                      <a:r>
                        <a:rPr>
                          <a:solidFill>
                            <a:srgbClr val="FF2600"/>
                          </a:solidFill>
                        </a:rPr>
                        <a:t>15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Side B: 6.4, </a:t>
                      </a:r>
                      <a:r>
                        <a:rPr>
                          <a:solidFill>
                            <a:srgbClr val="FF2600"/>
                          </a:solidFill>
                        </a:rPr>
                        <a:t>6.3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1.99</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6"/>
                  </a:ext>
                </a:extLst>
              </a:tr>
              <a:tr h="431800">
                <a:tc>
                  <a:txBody>
                    <a:bodyPr/>
                    <a:lstStyle/>
                    <a:p>
                      <a:pPr algn="r" defTabSz="457200">
                        <a:lnSpc>
                          <a:spcPts val="3800"/>
                        </a:lnSpc>
                      </a:pPr>
                      <a:r>
                        <a:rPr sz="2000">
                          <a:latin typeface="Times"/>
                          <a:ea typeface="Times"/>
                          <a:cs typeface="Times"/>
                          <a:sym typeface="Times"/>
                        </a:rPr>
                        <a:t>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3009-10-Q6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4,</a:t>
                      </a:r>
                      <a:r>
                        <a:rPr>
                          <a:solidFill>
                            <a:srgbClr val="FF2600"/>
                          </a:solidFill>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6,</a:t>
                      </a:r>
                      <a:r>
                        <a:rPr>
                          <a:solidFill>
                            <a:srgbClr val="FF2600"/>
                          </a:solidFill>
                        </a:rPr>
                        <a:t>16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Side A: 1.4 </a:t>
                      </a:r>
                      <a:r>
                        <a:rPr>
                          <a:solidFill>
                            <a:srgbClr val="FF2600"/>
                          </a:solidFill>
                        </a:rPr>
                        <a:t>1.3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1.65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7"/>
                  </a:ext>
                </a:extLst>
              </a:tr>
              <a:tr h="431800">
                <a:tc>
                  <a:txBody>
                    <a:bodyPr/>
                    <a:lstStyle/>
                    <a:p>
                      <a:pPr algn="r" defTabSz="457200">
                        <a:lnSpc>
                          <a:spcPts val="3800"/>
                        </a:lnSpc>
                      </a:pPr>
                      <a:r>
                        <a:rPr sz="2000">
                          <a:latin typeface="Times"/>
                          <a:ea typeface="Times"/>
                          <a:cs typeface="Times"/>
                          <a:sym typeface="Times"/>
                        </a:rPr>
                        <a:t>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3009-8-Q3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A: 2.4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2.44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2.41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8"/>
                  </a:ext>
                </a:extLst>
              </a:tr>
              <a:tr h="431800">
                <a:tc>
                  <a:txBody>
                    <a:bodyPr/>
                    <a:lstStyle/>
                    <a:p>
                      <a:pPr algn="r" defTabSz="457200">
                        <a:lnSpc>
                          <a:spcPts val="3800"/>
                        </a:lnSpc>
                      </a:pPr>
                      <a:r>
                        <a:rPr sz="2000">
                          <a:latin typeface="Times"/>
                          <a:ea typeface="Times"/>
                          <a:cs typeface="Times"/>
                          <a:sym typeface="Times"/>
                        </a:rPr>
                        <a:t>8</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3009-10-Q4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8</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A: 3.4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09"/>
                  </a:ext>
                </a:extLst>
              </a:tr>
              <a:tr h="431800">
                <a:tc>
                  <a:txBody>
                    <a:bodyPr/>
                    <a:lstStyle/>
                    <a:p>
                      <a:pPr algn="r" defTabSz="457200">
                        <a:lnSpc>
                          <a:spcPts val="3800"/>
                        </a:lnSpc>
                      </a:pPr>
                      <a:r>
                        <a:rPr sz="2000">
                          <a:latin typeface="Times"/>
                          <a:ea typeface="Times"/>
                          <a:cs typeface="Times"/>
                          <a:sym typeface="Times"/>
                        </a:rPr>
                        <a:t>9</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2935-18-Q1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 dead), 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9,10</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A: 4.4, 4.3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1.84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10"/>
                  </a:ext>
                </a:extLst>
              </a:tr>
              <a:tr h="431800">
                <a:tc>
                  <a:txBody>
                    <a:bodyPr/>
                    <a:lstStyle/>
                    <a:p>
                      <a:pPr algn="r" defTabSz="457200">
                        <a:lnSpc>
                          <a:spcPts val="3800"/>
                        </a:lnSpc>
                      </a:pPr>
                      <a:r>
                        <a:rPr sz="2000">
                          <a:latin typeface="Times"/>
                          <a:ea typeface="Times"/>
                          <a:cs typeface="Times"/>
                          <a:sym typeface="Times"/>
                        </a:rPr>
                        <a:t>10</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2935-18-Q5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11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Side A: 5.4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2.08</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11"/>
                  </a:ext>
                </a:extLst>
              </a:tr>
              <a:tr h="431800">
                <a:tc>
                  <a:txBody>
                    <a:bodyPr/>
                    <a:lstStyle/>
                    <a:p>
                      <a:pPr algn="r" defTabSz="457200">
                        <a:lnSpc>
                          <a:spcPts val="3800"/>
                        </a:lnSpc>
                      </a:pPr>
                      <a:r>
                        <a:rPr sz="2000">
                          <a:latin typeface="Times"/>
                          <a:ea typeface="Times"/>
                          <a:cs typeface="Times"/>
                          <a:sym typeface="Times"/>
                        </a:rPr>
                        <a:t>11</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3009-10-Q5</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4,</a:t>
                      </a:r>
                      <a:r>
                        <a:rPr>
                          <a:solidFill>
                            <a:srgbClr val="FF2600"/>
                          </a:solidFill>
                        </a:rPr>
                        <a:t>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12,</a:t>
                      </a:r>
                      <a:r>
                        <a:rPr>
                          <a:solidFill>
                            <a:srgbClr val="FF2600"/>
                          </a:solidFill>
                        </a:rPr>
                        <a:t>17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defRPr sz="2000">
                          <a:latin typeface="Times"/>
                          <a:ea typeface="Times"/>
                          <a:cs typeface="Times"/>
                          <a:sym typeface="Times"/>
                        </a:defRPr>
                      </a:pPr>
                      <a:r>
                        <a:t>Side A: 6.4, </a:t>
                      </a:r>
                      <a:r>
                        <a:rPr>
                          <a:solidFill>
                            <a:srgbClr val="FF2600"/>
                          </a:solidFill>
                        </a:rPr>
                        <a:t>6.3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1.87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2.17</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12"/>
                  </a:ext>
                </a:extLst>
              </a:tr>
              <a:tr h="431800">
                <a:tc>
                  <a:txBody>
                    <a:bodyPr/>
                    <a:lstStyle/>
                    <a:p>
                      <a:pPr algn="r" defTabSz="457200">
                        <a:lnSpc>
                          <a:spcPts val="3800"/>
                        </a:lnSpc>
                      </a:pPr>
                      <a:r>
                        <a:rPr sz="2000">
                          <a:latin typeface="Times"/>
                          <a:ea typeface="Times"/>
                          <a:cs typeface="Times"/>
                          <a:sym typeface="Times"/>
                        </a:rPr>
                        <a:t>12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3164-2-Q3 (200um)</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13</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l" defTabSz="457200">
                        <a:lnSpc>
                          <a:spcPts val="3800"/>
                        </a:lnSpc>
                      </a:pPr>
                      <a:r>
                        <a:rPr sz="2000">
                          <a:latin typeface="Times"/>
                          <a:ea typeface="Times"/>
                          <a:cs typeface="Times"/>
                          <a:sym typeface="Times"/>
                        </a:rPr>
                        <a:t>Chuck: ROC4**</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2.2</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tc>
                  <a:txBody>
                    <a:bodyPr/>
                    <a:lstStyle/>
                    <a:p>
                      <a:pPr algn="r" defTabSz="457200">
                        <a:lnSpc>
                          <a:spcPts val="3800"/>
                        </a:lnSpc>
                      </a:pPr>
                      <a:r>
                        <a:rPr sz="2000">
                          <a:latin typeface="Times"/>
                          <a:ea typeface="Times"/>
                          <a:cs typeface="Times"/>
                          <a:sym typeface="Times"/>
                        </a:rPr>
                        <a:t>2.16</a:t>
                      </a:r>
                    </a:p>
                  </a:txBody>
                  <a:tcPr marL="12700" marR="12700" marT="12700" marB="12700" anchor="ctr" horzOverflow="overflow">
                    <a:lnL w="12700">
                      <a:solidFill>
                        <a:srgbClr val="DBDBDB"/>
                      </a:solidFill>
                      <a:miter lim="400000"/>
                    </a:lnL>
                    <a:lnR w="12700">
                      <a:solidFill>
                        <a:srgbClr val="DBDBDB"/>
                      </a:solidFill>
                      <a:miter lim="400000"/>
                    </a:lnR>
                    <a:lnT w="12700">
                      <a:solidFill>
                        <a:srgbClr val="DBDBDB"/>
                      </a:solidFill>
                      <a:miter lim="400000"/>
                    </a:lnT>
                    <a:lnB w="12700">
                      <a:solidFill>
                        <a:srgbClr val="DBDBDB"/>
                      </a:solidFill>
                      <a:miter lim="400000"/>
                    </a:lnB>
                  </a:tcPr>
                </a:tc>
                <a:extLst>
                  <a:ext uri="{0D108BD9-81ED-4DB2-BD59-A6C34878D82A}">
                    <a16:rowId xmlns:a16="http://schemas.microsoft.com/office/drawing/2014/main" val="10013"/>
                  </a:ext>
                </a:extLst>
              </a:tr>
            </a:tbl>
          </a:graphicData>
        </a:graphic>
      </p:graphicFrame>
      <p:sp>
        <p:nvSpPr>
          <p:cNvPr id="217" name="Configuring and readout of SP chain"/>
          <p:cNvSpPr txBox="1"/>
          <p:nvPr/>
        </p:nvSpPr>
        <p:spPr>
          <a:xfrm>
            <a:off x="4692484" y="209550"/>
            <a:ext cx="8056366"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Configuring and readout of SP chain</a:t>
            </a:r>
          </a:p>
        </p:txBody>
      </p:sp>
      <p:sp>
        <p:nvSpPr>
          <p:cNvPr id="218"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19</a:t>
            </a:fld>
            <a:endParaRPr/>
          </a:p>
        </p:txBody>
      </p:sp>
    </p:spTree>
    <p:extLst>
      <p:ext uri="{BB962C8B-B14F-4D97-AF65-F5344CB8AC3E}">
        <p14:creationId xmlns:p14="http://schemas.microsoft.com/office/powerpoint/2010/main" val="38402302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26"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27" name="CF stave"/>
          <p:cNvSpPr txBox="1"/>
          <p:nvPr/>
        </p:nvSpPr>
        <p:spPr>
          <a:xfrm>
            <a:off x="4671897" y="205106"/>
            <a:ext cx="2103140"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rPr lang="en-US" dirty="0"/>
              <a:t>Contents</a:t>
            </a:r>
            <a:endParaRPr dirty="0"/>
          </a:p>
        </p:txBody>
      </p:sp>
      <p:sp>
        <p:nvSpPr>
          <p:cNvPr id="133"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a:t>
            </a:fld>
            <a:endParaRPr/>
          </a:p>
        </p:txBody>
      </p:sp>
      <p:sp>
        <p:nvSpPr>
          <p:cNvPr id="2" name="TextBox 1">
            <a:extLst>
              <a:ext uri="{FF2B5EF4-FFF2-40B4-BE49-F238E27FC236}">
                <a16:creationId xmlns:a16="http://schemas.microsoft.com/office/drawing/2014/main" id="{5F8F8BDC-1BE5-2C4C-B342-0AED17A04909}"/>
              </a:ext>
            </a:extLst>
          </p:cNvPr>
          <p:cNvSpPr txBox="1"/>
          <p:nvPr/>
        </p:nvSpPr>
        <p:spPr>
          <a:xfrm>
            <a:off x="1486668" y="1368557"/>
            <a:ext cx="7603544" cy="5057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300" b="0" i="0" u="none" strike="noStrike" cap="none" spc="0" normalizeH="0" baseline="0" dirty="0">
                <a:ln>
                  <a:noFill/>
                </a:ln>
                <a:solidFill>
                  <a:srgbClr val="000000"/>
                </a:solidFill>
                <a:effectLst/>
                <a:uFillTx/>
                <a:latin typeface="+mn-lt"/>
                <a:ea typeface="+mn-ea"/>
                <a:cs typeface="+mn-cs"/>
                <a:sym typeface="Helvetica Light"/>
              </a:rPr>
              <a:t>Where we are now:</a:t>
            </a:r>
          </a:p>
          <a:p>
            <a:pPr marL="342900" lvl="1" indent="-342900" algn="l">
              <a:buFont typeface="Arial" panose="020B0604020202020204" pitchFamily="34" charset="0"/>
              <a:buChar char="•"/>
            </a:pPr>
            <a:r>
              <a:rPr lang="en-US" sz="2300" dirty="0"/>
              <a:t>13 module straight stave</a:t>
            </a:r>
          </a:p>
          <a:p>
            <a:pPr marL="342900" lvl="2" indent="-342900" algn="l">
              <a:buFont typeface="Arial" panose="020B0604020202020204" pitchFamily="34" charset="0"/>
              <a:buChar char="•"/>
            </a:pPr>
            <a:endParaRPr lang="en-US" sz="2300" dirty="0"/>
          </a:p>
          <a:p>
            <a:pPr marL="342900" lvl="2" indent="-342900" algn="l">
              <a:buFont typeface="Arial" panose="020B0604020202020204" pitchFamily="34" charset="0"/>
              <a:buChar char="•"/>
            </a:pPr>
            <a:r>
              <a:rPr lang="en-US" sz="2300" dirty="0"/>
              <a:t>Where we are going:</a:t>
            </a:r>
          </a:p>
          <a:p>
            <a:pPr marL="342900" lvl="3" indent="-342900" algn="l">
              <a:buFont typeface="Arial" panose="020B0604020202020204" pitchFamily="34" charset="0"/>
              <a:buChar char="•"/>
            </a:pPr>
            <a:r>
              <a:rPr lang="en-US" sz="2300" dirty="0"/>
              <a:t>Ring0 test -&gt; quad modules mounted on half ring prototype</a:t>
            </a:r>
          </a:p>
          <a:p>
            <a:pPr marL="342900" lvl="3" indent="-342900" algn="l">
              <a:buFont typeface="Arial" panose="020B0604020202020204" pitchFamily="34" charset="0"/>
              <a:buChar char="•"/>
            </a:pPr>
            <a:r>
              <a:rPr lang="en-US" sz="2300" dirty="0"/>
              <a:t>Ring1 test -&gt; RD53? half ring prototype</a:t>
            </a:r>
          </a:p>
          <a:p>
            <a:pPr marL="342900" lvl="5" indent="-342900" algn="l">
              <a:buFont typeface="Arial" panose="020B0604020202020204" pitchFamily="34" charset="0"/>
              <a:buChar char="•"/>
            </a:pPr>
            <a:endParaRPr lang="en-US" sz="2300" dirty="0"/>
          </a:p>
          <a:p>
            <a:pPr marL="342900" lvl="2" indent="-342900" algn="l">
              <a:buFont typeface="Arial" panose="020B0604020202020204" pitchFamily="34" charset="0"/>
              <a:buChar char="•"/>
            </a:pPr>
            <a:endParaRPr lang="en-US" sz="2300" dirty="0"/>
          </a:p>
          <a:p>
            <a:pPr lvl="4" indent="0" algn="l"/>
            <a:r>
              <a:rPr lang="en-US" sz="2300" dirty="0"/>
              <a:t>=&gt;full system tests with real rings inside cylinders (building up the DAQ, services, modules etc..)</a:t>
            </a:r>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300" b="0" i="0" u="none" strike="noStrike" cap="none" spc="0" normalizeH="0" baseline="0" dirty="0">
              <a:ln>
                <a:noFill/>
              </a:ln>
              <a:solidFill>
                <a:srgbClr val="000000"/>
              </a:solidFill>
              <a:effectLst/>
              <a:uFillTx/>
              <a:latin typeface="+mn-lt"/>
              <a:ea typeface="+mn-ea"/>
              <a:cs typeface="+mn-cs"/>
              <a:sym typeface="Helvetica Light"/>
            </a:endParaRPr>
          </a:p>
          <a:p>
            <a:pPr marR="0" algn="ctr" defTabSz="584200" rtl="0" fontAlgn="auto" latinLnBrk="0" hangingPunct="0">
              <a:lnSpc>
                <a:spcPct val="100000"/>
              </a:lnSpc>
              <a:spcBef>
                <a:spcPts val="0"/>
              </a:spcBef>
              <a:spcAft>
                <a:spcPts val="0"/>
              </a:spcAft>
              <a:buClrTx/>
              <a:buSzTx/>
              <a:tabLst/>
            </a:pPr>
            <a:endParaRPr lang="en-US" sz="2300" dirty="0"/>
          </a:p>
          <a:p>
            <a:pPr marL="571500" marR="0" indent="-571500" algn="ctr"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3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7776819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Screen Shot 2017-05-04 at 10.35.35.png" descr="Screen Shot 2017-05-04 at 10.35.35.png"/>
          <p:cNvPicPr>
            <a:picLocks noChangeAspect="1"/>
          </p:cNvPicPr>
          <p:nvPr/>
        </p:nvPicPr>
        <p:blipFill>
          <a:blip r:embed="rId2">
            <a:extLst/>
          </a:blip>
          <a:stretch>
            <a:fillRect/>
          </a:stretch>
        </p:blipFill>
        <p:spPr>
          <a:xfrm>
            <a:off x="0" y="9099153"/>
            <a:ext cx="13004800" cy="563828"/>
          </a:xfrm>
          <a:prstGeom prst="rect">
            <a:avLst/>
          </a:prstGeom>
          <a:ln w="12700">
            <a:miter lim="400000"/>
          </a:ln>
        </p:spPr>
      </p:pic>
      <p:pic>
        <p:nvPicPr>
          <p:cNvPr id="22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22" name="Tuning results for 16 FE’s on stave (thresholds)"/>
          <p:cNvSpPr txBox="1"/>
          <p:nvPr/>
        </p:nvSpPr>
        <p:spPr>
          <a:xfrm>
            <a:off x="4584604" y="266700"/>
            <a:ext cx="8136658"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b="1">
                <a:solidFill>
                  <a:srgbClr val="FFFFFF"/>
                </a:solidFill>
                <a:latin typeface="Helvetica"/>
                <a:ea typeface="Helvetica"/>
                <a:cs typeface="Helvetica"/>
                <a:sym typeface="Helvetica"/>
              </a:defRPr>
            </a:lvl1pPr>
          </a:lstStyle>
          <a:p>
            <a:r>
              <a:t>Tuning results for 16 FE’s on stave (thresholds)</a:t>
            </a:r>
          </a:p>
        </p:txBody>
      </p:sp>
      <p:pic>
        <p:nvPicPr>
          <p:cNvPr id="223" name="Screen Shot 2018-02-11 at 17.55.37.png" descr="Screen Shot 2018-02-11 at 17.55.37.png"/>
          <p:cNvPicPr>
            <a:picLocks noChangeAspect="1"/>
          </p:cNvPicPr>
          <p:nvPr/>
        </p:nvPicPr>
        <p:blipFill>
          <a:blip r:embed="rId4">
            <a:extLst/>
          </a:blip>
          <a:stretch>
            <a:fillRect/>
          </a:stretch>
        </p:blipFill>
        <p:spPr>
          <a:xfrm>
            <a:off x="103716" y="1257300"/>
            <a:ext cx="3175001" cy="1921711"/>
          </a:xfrm>
          <a:prstGeom prst="rect">
            <a:avLst/>
          </a:prstGeom>
          <a:ln w="12700">
            <a:miter lim="400000"/>
          </a:ln>
        </p:spPr>
      </p:pic>
      <p:pic>
        <p:nvPicPr>
          <p:cNvPr id="224" name="Screen Shot 2018-02-11 at 18.37.55.png" descr="Screen Shot 2018-02-11 at 18.37.55.png"/>
          <p:cNvPicPr>
            <a:picLocks noChangeAspect="1"/>
          </p:cNvPicPr>
          <p:nvPr/>
        </p:nvPicPr>
        <p:blipFill>
          <a:blip r:embed="rId5">
            <a:extLst/>
          </a:blip>
          <a:stretch>
            <a:fillRect/>
          </a:stretch>
        </p:blipFill>
        <p:spPr>
          <a:xfrm>
            <a:off x="3399366" y="1163459"/>
            <a:ext cx="3175001" cy="1906193"/>
          </a:xfrm>
          <a:prstGeom prst="rect">
            <a:avLst/>
          </a:prstGeom>
          <a:ln w="12700">
            <a:miter lim="400000"/>
          </a:ln>
        </p:spPr>
      </p:pic>
      <p:pic>
        <p:nvPicPr>
          <p:cNvPr id="225" name="Screen Shot 2018-02-11 at 18.48.19.png" descr="Screen Shot 2018-02-11 at 18.48.19.png"/>
          <p:cNvPicPr>
            <a:picLocks noChangeAspect="1"/>
          </p:cNvPicPr>
          <p:nvPr/>
        </p:nvPicPr>
        <p:blipFill>
          <a:blip r:embed="rId6">
            <a:extLst/>
          </a:blip>
          <a:stretch>
            <a:fillRect/>
          </a:stretch>
        </p:blipFill>
        <p:spPr>
          <a:xfrm>
            <a:off x="6695016" y="1155700"/>
            <a:ext cx="3175001" cy="1921711"/>
          </a:xfrm>
          <a:prstGeom prst="rect">
            <a:avLst/>
          </a:prstGeom>
          <a:ln w="12700">
            <a:miter lim="400000"/>
          </a:ln>
        </p:spPr>
      </p:pic>
      <p:pic>
        <p:nvPicPr>
          <p:cNvPr id="226" name="Screen Shot 2018-02-11 at 18.54.52.png" descr="Screen Shot 2018-02-11 at 18.54.52.png"/>
          <p:cNvPicPr>
            <a:picLocks noChangeAspect="1"/>
          </p:cNvPicPr>
          <p:nvPr/>
        </p:nvPicPr>
        <p:blipFill>
          <a:blip r:embed="rId7">
            <a:extLst/>
          </a:blip>
          <a:stretch>
            <a:fillRect/>
          </a:stretch>
        </p:blipFill>
        <p:spPr>
          <a:xfrm>
            <a:off x="9726083" y="1263871"/>
            <a:ext cx="3175001" cy="1908568"/>
          </a:xfrm>
          <a:prstGeom prst="rect">
            <a:avLst/>
          </a:prstGeom>
          <a:ln w="12700">
            <a:miter lim="400000"/>
          </a:ln>
        </p:spPr>
      </p:pic>
      <p:pic>
        <p:nvPicPr>
          <p:cNvPr id="227" name="Screen Shot 2018-02-11 at 19.04.02.png" descr="Screen Shot 2018-02-11 at 19.04.02.png"/>
          <p:cNvPicPr>
            <a:picLocks noChangeAspect="1"/>
          </p:cNvPicPr>
          <p:nvPr/>
        </p:nvPicPr>
        <p:blipFill>
          <a:blip r:embed="rId8">
            <a:extLst/>
          </a:blip>
          <a:stretch>
            <a:fillRect/>
          </a:stretch>
        </p:blipFill>
        <p:spPr>
          <a:xfrm>
            <a:off x="103716" y="3488362"/>
            <a:ext cx="3175001" cy="1902622"/>
          </a:xfrm>
          <a:prstGeom prst="rect">
            <a:avLst/>
          </a:prstGeom>
          <a:ln w="12700">
            <a:miter lim="400000"/>
          </a:ln>
        </p:spPr>
      </p:pic>
      <p:pic>
        <p:nvPicPr>
          <p:cNvPr id="228" name="Screen Shot 2018-02-11 at 19.36.47.png" descr="Screen Shot 2018-02-11 at 19.36.47.png"/>
          <p:cNvPicPr>
            <a:picLocks noChangeAspect="1"/>
          </p:cNvPicPr>
          <p:nvPr/>
        </p:nvPicPr>
        <p:blipFill>
          <a:blip r:embed="rId9">
            <a:extLst/>
          </a:blip>
          <a:stretch>
            <a:fillRect/>
          </a:stretch>
        </p:blipFill>
        <p:spPr>
          <a:xfrm>
            <a:off x="3530600" y="3386762"/>
            <a:ext cx="3175000" cy="1931310"/>
          </a:xfrm>
          <a:prstGeom prst="rect">
            <a:avLst/>
          </a:prstGeom>
          <a:ln w="12700">
            <a:miter lim="400000"/>
          </a:ln>
        </p:spPr>
      </p:pic>
      <p:pic>
        <p:nvPicPr>
          <p:cNvPr id="229" name="Screen Shot 2018-02-11 at 19.41.09.png" descr="Screen Shot 2018-02-11 at 19.41.09.png"/>
          <p:cNvPicPr>
            <a:picLocks noChangeAspect="1"/>
          </p:cNvPicPr>
          <p:nvPr/>
        </p:nvPicPr>
        <p:blipFill>
          <a:blip r:embed="rId10">
            <a:extLst/>
          </a:blip>
          <a:stretch>
            <a:fillRect/>
          </a:stretch>
        </p:blipFill>
        <p:spPr>
          <a:xfrm>
            <a:off x="6695016" y="3395731"/>
            <a:ext cx="3175001" cy="1913372"/>
          </a:xfrm>
          <a:prstGeom prst="rect">
            <a:avLst/>
          </a:prstGeom>
          <a:ln w="12700">
            <a:miter lim="400000"/>
          </a:ln>
        </p:spPr>
      </p:pic>
      <p:pic>
        <p:nvPicPr>
          <p:cNvPr id="230" name="Screen Shot 2018-02-11 at 19.48.16.png" descr="Screen Shot 2018-02-11 at 19.48.16.png"/>
          <p:cNvPicPr>
            <a:picLocks noChangeAspect="1"/>
          </p:cNvPicPr>
          <p:nvPr/>
        </p:nvPicPr>
        <p:blipFill>
          <a:blip r:embed="rId11">
            <a:extLst/>
          </a:blip>
          <a:stretch>
            <a:fillRect/>
          </a:stretch>
        </p:blipFill>
        <p:spPr>
          <a:xfrm>
            <a:off x="9558866" y="3481801"/>
            <a:ext cx="3175001" cy="1915744"/>
          </a:xfrm>
          <a:prstGeom prst="rect">
            <a:avLst/>
          </a:prstGeom>
          <a:ln w="12700">
            <a:miter lim="400000"/>
          </a:ln>
        </p:spPr>
      </p:pic>
      <p:pic>
        <p:nvPicPr>
          <p:cNvPr id="231" name="Screen Shot 2018-02-11 at 20.02.59.png" descr="Screen Shot 2018-02-11 at 20.02.59.png"/>
          <p:cNvPicPr>
            <a:picLocks noChangeAspect="1"/>
          </p:cNvPicPr>
          <p:nvPr/>
        </p:nvPicPr>
        <p:blipFill>
          <a:blip r:embed="rId12">
            <a:extLst/>
          </a:blip>
          <a:stretch>
            <a:fillRect/>
          </a:stretch>
        </p:blipFill>
        <p:spPr>
          <a:xfrm>
            <a:off x="103716" y="5463116"/>
            <a:ext cx="3175001" cy="1926608"/>
          </a:xfrm>
          <a:prstGeom prst="rect">
            <a:avLst/>
          </a:prstGeom>
          <a:ln w="12700">
            <a:miter lim="400000"/>
          </a:ln>
        </p:spPr>
      </p:pic>
      <p:pic>
        <p:nvPicPr>
          <p:cNvPr id="232" name="Screen Shot 2018-02-11 at 20.07.06.png" descr="Screen Shot 2018-02-11 at 20.07.06.png"/>
          <p:cNvPicPr>
            <a:picLocks noChangeAspect="1"/>
          </p:cNvPicPr>
          <p:nvPr/>
        </p:nvPicPr>
        <p:blipFill>
          <a:blip r:embed="rId13">
            <a:extLst/>
          </a:blip>
          <a:stretch>
            <a:fillRect/>
          </a:stretch>
        </p:blipFill>
        <p:spPr>
          <a:xfrm>
            <a:off x="3530600" y="5366948"/>
            <a:ext cx="3175000" cy="1915744"/>
          </a:xfrm>
          <a:prstGeom prst="rect">
            <a:avLst/>
          </a:prstGeom>
          <a:ln w="12700">
            <a:miter lim="400000"/>
          </a:ln>
        </p:spPr>
      </p:pic>
      <p:pic>
        <p:nvPicPr>
          <p:cNvPr id="233" name="Screen Shot 2018-02-11 at 20.09.59.png" descr="Screen Shot 2018-02-11 at 20.09.59.png"/>
          <p:cNvPicPr>
            <a:picLocks noChangeAspect="1"/>
          </p:cNvPicPr>
          <p:nvPr/>
        </p:nvPicPr>
        <p:blipFill>
          <a:blip r:embed="rId14">
            <a:extLst/>
          </a:blip>
          <a:stretch>
            <a:fillRect/>
          </a:stretch>
        </p:blipFill>
        <p:spPr>
          <a:xfrm>
            <a:off x="6838950" y="5485238"/>
            <a:ext cx="3175000" cy="1882365"/>
          </a:xfrm>
          <a:prstGeom prst="rect">
            <a:avLst/>
          </a:prstGeom>
          <a:ln w="12700">
            <a:miter lim="400000"/>
          </a:ln>
        </p:spPr>
      </p:pic>
      <p:pic>
        <p:nvPicPr>
          <p:cNvPr id="234" name="Screen Shot 2018-02-11 at 20.19.49.png" descr="Screen Shot 2018-02-11 at 20.19.49.png"/>
          <p:cNvPicPr>
            <a:picLocks noChangeAspect="1"/>
          </p:cNvPicPr>
          <p:nvPr/>
        </p:nvPicPr>
        <p:blipFill>
          <a:blip r:embed="rId15">
            <a:extLst/>
          </a:blip>
          <a:stretch>
            <a:fillRect/>
          </a:stretch>
        </p:blipFill>
        <p:spPr>
          <a:xfrm>
            <a:off x="9726083" y="5482834"/>
            <a:ext cx="3175001" cy="1882365"/>
          </a:xfrm>
          <a:prstGeom prst="rect">
            <a:avLst/>
          </a:prstGeom>
          <a:ln w="12700">
            <a:miter lim="400000"/>
          </a:ln>
        </p:spPr>
      </p:pic>
      <p:pic>
        <p:nvPicPr>
          <p:cNvPr id="235" name="Screen Shot 2018-02-11 at 20.29.19.png" descr="Screen Shot 2018-02-11 at 20.29.19.png"/>
          <p:cNvPicPr>
            <a:picLocks noChangeAspect="1"/>
          </p:cNvPicPr>
          <p:nvPr/>
        </p:nvPicPr>
        <p:blipFill>
          <a:blip r:embed="rId16">
            <a:extLst/>
          </a:blip>
          <a:stretch>
            <a:fillRect/>
          </a:stretch>
        </p:blipFill>
        <p:spPr>
          <a:xfrm>
            <a:off x="103716" y="7291916"/>
            <a:ext cx="3175001" cy="1919352"/>
          </a:xfrm>
          <a:prstGeom prst="rect">
            <a:avLst/>
          </a:prstGeom>
          <a:ln w="12700">
            <a:miter lim="400000"/>
          </a:ln>
        </p:spPr>
      </p:pic>
      <p:pic>
        <p:nvPicPr>
          <p:cNvPr id="236" name="Screen Shot 2018-02-11 at 20.37.32.png" descr="Screen Shot 2018-02-11 at 20.37.32.png"/>
          <p:cNvPicPr>
            <a:picLocks noChangeAspect="1"/>
          </p:cNvPicPr>
          <p:nvPr/>
        </p:nvPicPr>
        <p:blipFill>
          <a:blip r:embed="rId17">
            <a:extLst/>
          </a:blip>
          <a:stretch>
            <a:fillRect/>
          </a:stretch>
        </p:blipFill>
        <p:spPr>
          <a:xfrm>
            <a:off x="3399366" y="7335731"/>
            <a:ext cx="3175001" cy="1913372"/>
          </a:xfrm>
          <a:prstGeom prst="rect">
            <a:avLst/>
          </a:prstGeom>
          <a:ln w="12700">
            <a:miter lim="400000"/>
          </a:ln>
        </p:spPr>
      </p:pic>
      <p:pic>
        <p:nvPicPr>
          <p:cNvPr id="237" name="Screen Shot 2018-02-11 at 20.40.55.png" descr="Screen Shot 2018-02-11 at 20.40.55.png"/>
          <p:cNvPicPr>
            <a:picLocks noChangeAspect="1"/>
          </p:cNvPicPr>
          <p:nvPr/>
        </p:nvPicPr>
        <p:blipFill>
          <a:blip r:embed="rId18">
            <a:extLst/>
          </a:blip>
          <a:stretch>
            <a:fillRect/>
          </a:stretch>
        </p:blipFill>
        <p:spPr>
          <a:xfrm>
            <a:off x="6695016" y="7360256"/>
            <a:ext cx="3175001" cy="1928963"/>
          </a:xfrm>
          <a:prstGeom prst="rect">
            <a:avLst/>
          </a:prstGeom>
          <a:ln w="12700">
            <a:miter lim="400000"/>
          </a:ln>
        </p:spPr>
      </p:pic>
      <p:pic>
        <p:nvPicPr>
          <p:cNvPr id="238" name="Screen Shot 2018-02-11 at 20.46.57.png" descr="Screen Shot 2018-02-11 at 20.46.57.png"/>
          <p:cNvPicPr>
            <a:picLocks noChangeAspect="1"/>
          </p:cNvPicPr>
          <p:nvPr/>
        </p:nvPicPr>
        <p:blipFill>
          <a:blip r:embed="rId19">
            <a:extLst/>
          </a:blip>
          <a:stretch>
            <a:fillRect/>
          </a:stretch>
        </p:blipFill>
        <p:spPr>
          <a:xfrm>
            <a:off x="9726083" y="7437331"/>
            <a:ext cx="3175001" cy="1896677"/>
          </a:xfrm>
          <a:prstGeom prst="rect">
            <a:avLst/>
          </a:prstGeom>
          <a:ln w="12700">
            <a:miter lim="400000"/>
          </a:ln>
        </p:spPr>
      </p:pic>
      <p:sp>
        <p:nvSpPr>
          <p:cNvPr id="239" name="Slide Number"/>
          <p:cNvSpPr txBox="1">
            <a:spLocks noGrp="1"/>
          </p:cNvSpPr>
          <p:nvPr>
            <p:ph type="sldNum" sz="quarter" idx="2"/>
          </p:nvPr>
        </p:nvSpPr>
        <p:spPr>
          <a:xfrm>
            <a:off x="6318014" y="9150350"/>
            <a:ext cx="356072"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20</a:t>
            </a:fld>
            <a:endParaRPr/>
          </a:p>
        </p:txBody>
      </p:sp>
    </p:spTree>
    <p:extLst>
      <p:ext uri="{BB962C8B-B14F-4D97-AF65-F5344CB8AC3E}">
        <p14:creationId xmlns:p14="http://schemas.microsoft.com/office/powerpoint/2010/main" val="4438199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5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pic>
        <p:nvPicPr>
          <p:cNvPr id="252" name="Screen Shot 2018-02-11 at 18.39.45.png" descr="Screen Shot 2018-02-11 at 18.39.45.png"/>
          <p:cNvPicPr>
            <a:picLocks noChangeAspect="1"/>
          </p:cNvPicPr>
          <p:nvPr/>
        </p:nvPicPr>
        <p:blipFill>
          <a:blip r:embed="rId4">
            <a:extLst/>
          </a:blip>
          <a:stretch>
            <a:fillRect/>
          </a:stretch>
        </p:blipFill>
        <p:spPr>
          <a:xfrm>
            <a:off x="3158066" y="1101733"/>
            <a:ext cx="3378130" cy="2051007"/>
          </a:xfrm>
          <a:prstGeom prst="rect">
            <a:avLst/>
          </a:prstGeom>
          <a:ln w="12700">
            <a:miter lim="400000"/>
          </a:ln>
        </p:spPr>
      </p:pic>
      <p:pic>
        <p:nvPicPr>
          <p:cNvPr id="253" name="Screen Shot 2018-02-11 at 18.50.31.png" descr="Screen Shot 2018-02-11 at 18.50.31.png"/>
          <p:cNvPicPr>
            <a:picLocks noChangeAspect="1"/>
          </p:cNvPicPr>
          <p:nvPr/>
        </p:nvPicPr>
        <p:blipFill>
          <a:blip r:embed="rId5">
            <a:extLst/>
          </a:blip>
          <a:stretch>
            <a:fillRect/>
          </a:stretch>
        </p:blipFill>
        <p:spPr>
          <a:xfrm>
            <a:off x="6593416" y="1230465"/>
            <a:ext cx="3175001" cy="1916871"/>
          </a:xfrm>
          <a:prstGeom prst="rect">
            <a:avLst/>
          </a:prstGeom>
          <a:ln w="12700">
            <a:miter lim="400000"/>
          </a:ln>
        </p:spPr>
      </p:pic>
      <p:pic>
        <p:nvPicPr>
          <p:cNvPr id="254" name="Screen Shot 2018-02-11 at 18.57.39.png" descr="Screen Shot 2018-02-11 at 18.57.39.png"/>
          <p:cNvPicPr>
            <a:picLocks noChangeAspect="1"/>
          </p:cNvPicPr>
          <p:nvPr/>
        </p:nvPicPr>
        <p:blipFill>
          <a:blip r:embed="rId6">
            <a:extLst/>
          </a:blip>
          <a:stretch>
            <a:fillRect/>
          </a:stretch>
        </p:blipFill>
        <p:spPr>
          <a:xfrm>
            <a:off x="9616016" y="1226235"/>
            <a:ext cx="3175001" cy="1925331"/>
          </a:xfrm>
          <a:prstGeom prst="rect">
            <a:avLst/>
          </a:prstGeom>
          <a:ln w="12700">
            <a:miter lim="400000"/>
          </a:ln>
        </p:spPr>
      </p:pic>
      <p:pic>
        <p:nvPicPr>
          <p:cNvPr id="255" name="Screen Shot 2018-02-11 at 19.33.31.png" descr="Screen Shot 2018-02-11 at 19.33.31.png"/>
          <p:cNvPicPr>
            <a:picLocks noChangeAspect="1"/>
          </p:cNvPicPr>
          <p:nvPr/>
        </p:nvPicPr>
        <p:blipFill>
          <a:blip r:embed="rId7">
            <a:extLst/>
          </a:blip>
          <a:stretch>
            <a:fillRect/>
          </a:stretch>
        </p:blipFill>
        <p:spPr>
          <a:xfrm>
            <a:off x="-93134" y="3260988"/>
            <a:ext cx="3175001" cy="1894278"/>
          </a:xfrm>
          <a:prstGeom prst="rect">
            <a:avLst/>
          </a:prstGeom>
          <a:ln w="12700">
            <a:miter lim="400000"/>
          </a:ln>
        </p:spPr>
      </p:pic>
      <p:pic>
        <p:nvPicPr>
          <p:cNvPr id="256" name="Screen Shot 2018-02-11 at 19.38.18.png" descr="Screen Shot 2018-02-11 at 19.38.18.png"/>
          <p:cNvPicPr>
            <a:picLocks noChangeAspect="1"/>
          </p:cNvPicPr>
          <p:nvPr/>
        </p:nvPicPr>
        <p:blipFill>
          <a:blip r:embed="rId8">
            <a:extLst/>
          </a:blip>
          <a:stretch>
            <a:fillRect/>
          </a:stretch>
        </p:blipFill>
        <p:spPr>
          <a:xfrm>
            <a:off x="3109347" y="3260988"/>
            <a:ext cx="3175001" cy="1909775"/>
          </a:xfrm>
          <a:prstGeom prst="rect">
            <a:avLst/>
          </a:prstGeom>
          <a:ln w="12700">
            <a:miter lim="400000"/>
          </a:ln>
        </p:spPr>
      </p:pic>
      <p:pic>
        <p:nvPicPr>
          <p:cNvPr id="257" name="Screen Shot 2018-02-11 at 19.43.21.png" descr="Screen Shot 2018-02-11 at 19.43.21.png"/>
          <p:cNvPicPr>
            <a:picLocks noChangeAspect="1"/>
          </p:cNvPicPr>
          <p:nvPr/>
        </p:nvPicPr>
        <p:blipFill>
          <a:blip r:embed="rId9">
            <a:extLst/>
          </a:blip>
          <a:stretch>
            <a:fillRect/>
          </a:stretch>
        </p:blipFill>
        <p:spPr>
          <a:xfrm>
            <a:off x="6443133" y="3247271"/>
            <a:ext cx="3175001" cy="1921712"/>
          </a:xfrm>
          <a:prstGeom prst="rect">
            <a:avLst/>
          </a:prstGeom>
          <a:ln w="12700">
            <a:miter lim="400000"/>
          </a:ln>
        </p:spPr>
      </p:pic>
      <p:pic>
        <p:nvPicPr>
          <p:cNvPr id="258" name="Screen Shot 2018-02-11 at 19.56.24.png" descr="Screen Shot 2018-02-11 at 19.56.24.png"/>
          <p:cNvPicPr>
            <a:picLocks noChangeAspect="1"/>
          </p:cNvPicPr>
          <p:nvPr/>
        </p:nvPicPr>
        <p:blipFill>
          <a:blip r:embed="rId10">
            <a:extLst/>
          </a:blip>
          <a:stretch>
            <a:fillRect/>
          </a:stretch>
        </p:blipFill>
        <p:spPr>
          <a:xfrm>
            <a:off x="9584266" y="3248451"/>
            <a:ext cx="3175001" cy="1919352"/>
          </a:xfrm>
          <a:prstGeom prst="rect">
            <a:avLst/>
          </a:prstGeom>
          <a:ln w="12700">
            <a:miter lim="400000"/>
          </a:ln>
        </p:spPr>
      </p:pic>
      <p:pic>
        <p:nvPicPr>
          <p:cNvPr id="259" name="Screen Shot 2018-02-11 at 20.05.43.png" descr="Screen Shot 2018-02-11 at 20.05.43.png"/>
          <p:cNvPicPr>
            <a:picLocks noChangeAspect="1"/>
          </p:cNvPicPr>
          <p:nvPr/>
        </p:nvPicPr>
        <p:blipFill>
          <a:blip r:embed="rId11">
            <a:extLst/>
          </a:blip>
          <a:stretch>
            <a:fillRect/>
          </a:stretch>
        </p:blipFill>
        <p:spPr>
          <a:xfrm>
            <a:off x="57150" y="5279010"/>
            <a:ext cx="3175000" cy="1912149"/>
          </a:xfrm>
          <a:prstGeom prst="rect">
            <a:avLst/>
          </a:prstGeom>
          <a:ln w="12700">
            <a:miter lim="400000"/>
          </a:ln>
        </p:spPr>
      </p:pic>
      <p:pic>
        <p:nvPicPr>
          <p:cNvPr id="260" name="Screen Shot 2018-02-11 at 20.08.21.png" descr="Screen Shot 2018-02-11 at 20.08.21.png"/>
          <p:cNvPicPr>
            <a:picLocks noChangeAspect="1"/>
          </p:cNvPicPr>
          <p:nvPr/>
        </p:nvPicPr>
        <p:blipFill>
          <a:blip r:embed="rId12">
            <a:extLst/>
          </a:blip>
          <a:stretch>
            <a:fillRect/>
          </a:stretch>
        </p:blipFill>
        <p:spPr>
          <a:xfrm>
            <a:off x="3259630" y="5280197"/>
            <a:ext cx="3175001" cy="1909775"/>
          </a:xfrm>
          <a:prstGeom prst="rect">
            <a:avLst/>
          </a:prstGeom>
          <a:ln w="12700">
            <a:miter lim="400000"/>
          </a:ln>
        </p:spPr>
      </p:pic>
      <p:pic>
        <p:nvPicPr>
          <p:cNvPr id="261" name="Screen Shot 2018-02-11 at 20.11.19.png" descr="Screen Shot 2018-02-11 at 20.11.19.png"/>
          <p:cNvPicPr>
            <a:picLocks noChangeAspect="1"/>
          </p:cNvPicPr>
          <p:nvPr/>
        </p:nvPicPr>
        <p:blipFill>
          <a:blip r:embed="rId13">
            <a:extLst/>
          </a:blip>
          <a:stretch>
            <a:fillRect/>
          </a:stretch>
        </p:blipFill>
        <p:spPr>
          <a:xfrm>
            <a:off x="6462111" y="5267738"/>
            <a:ext cx="3175001" cy="1905001"/>
          </a:xfrm>
          <a:prstGeom prst="rect">
            <a:avLst/>
          </a:prstGeom>
          <a:ln w="12700">
            <a:miter lim="400000"/>
          </a:ln>
        </p:spPr>
      </p:pic>
      <p:pic>
        <p:nvPicPr>
          <p:cNvPr id="262" name="Screen Shot 2018-02-11 at 20.21.46.png" descr="Screen Shot 2018-02-11 at 20.21.46.png"/>
          <p:cNvPicPr>
            <a:picLocks noChangeAspect="1"/>
          </p:cNvPicPr>
          <p:nvPr/>
        </p:nvPicPr>
        <p:blipFill>
          <a:blip r:embed="rId14">
            <a:extLst/>
          </a:blip>
          <a:stretch>
            <a:fillRect/>
          </a:stretch>
        </p:blipFill>
        <p:spPr>
          <a:xfrm>
            <a:off x="9584266" y="5257573"/>
            <a:ext cx="3175001" cy="1925331"/>
          </a:xfrm>
          <a:prstGeom prst="rect">
            <a:avLst/>
          </a:prstGeom>
          <a:ln w="12700">
            <a:miter lim="400000"/>
          </a:ln>
        </p:spPr>
      </p:pic>
      <p:pic>
        <p:nvPicPr>
          <p:cNvPr id="263" name="Screen Shot 2018-02-11 at 20.31.39.png" descr="Screen Shot 2018-02-11 at 20.31.39.png"/>
          <p:cNvPicPr>
            <a:picLocks noChangeAspect="1"/>
          </p:cNvPicPr>
          <p:nvPr/>
        </p:nvPicPr>
        <p:blipFill>
          <a:blip r:embed="rId15">
            <a:extLst/>
          </a:blip>
          <a:stretch>
            <a:fillRect/>
          </a:stretch>
        </p:blipFill>
        <p:spPr>
          <a:xfrm>
            <a:off x="57150" y="7199977"/>
            <a:ext cx="3175000" cy="1915744"/>
          </a:xfrm>
          <a:prstGeom prst="rect">
            <a:avLst/>
          </a:prstGeom>
          <a:ln w="12700">
            <a:miter lim="400000"/>
          </a:ln>
        </p:spPr>
      </p:pic>
      <p:pic>
        <p:nvPicPr>
          <p:cNvPr id="264" name="Screen Shot 2018-02-11 at 20.38.36.png" descr="Screen Shot 2018-02-11 at 20.38.36.png"/>
          <p:cNvPicPr>
            <a:picLocks noChangeAspect="1"/>
          </p:cNvPicPr>
          <p:nvPr/>
        </p:nvPicPr>
        <p:blipFill>
          <a:blip r:embed="rId16">
            <a:extLst/>
          </a:blip>
          <a:stretch>
            <a:fillRect/>
          </a:stretch>
        </p:blipFill>
        <p:spPr>
          <a:xfrm>
            <a:off x="3259630" y="7201163"/>
            <a:ext cx="3175001" cy="1913372"/>
          </a:xfrm>
          <a:prstGeom prst="rect">
            <a:avLst/>
          </a:prstGeom>
          <a:ln w="12700">
            <a:miter lim="400000"/>
          </a:ln>
        </p:spPr>
      </p:pic>
      <p:pic>
        <p:nvPicPr>
          <p:cNvPr id="265" name="Screen Shot 2018-02-11 at 20.43.05.png" descr="Screen Shot 2018-02-11 at 20.43.05.png"/>
          <p:cNvPicPr>
            <a:picLocks noChangeAspect="1"/>
          </p:cNvPicPr>
          <p:nvPr/>
        </p:nvPicPr>
        <p:blipFill>
          <a:blip r:embed="rId17">
            <a:extLst/>
          </a:blip>
          <a:stretch>
            <a:fillRect/>
          </a:stretch>
        </p:blipFill>
        <p:spPr>
          <a:xfrm>
            <a:off x="6462111" y="7277434"/>
            <a:ext cx="3175001" cy="1905001"/>
          </a:xfrm>
          <a:prstGeom prst="rect">
            <a:avLst/>
          </a:prstGeom>
          <a:ln w="12700">
            <a:miter lim="400000"/>
          </a:ln>
        </p:spPr>
      </p:pic>
      <p:pic>
        <p:nvPicPr>
          <p:cNvPr id="266" name="Screen Shot 2018-02-11 at 20.48.04.png" descr="Screen Shot 2018-02-11 at 20.48.04.png"/>
          <p:cNvPicPr>
            <a:picLocks noChangeAspect="1"/>
          </p:cNvPicPr>
          <p:nvPr/>
        </p:nvPicPr>
        <p:blipFill>
          <a:blip r:embed="rId18">
            <a:extLst/>
          </a:blip>
          <a:stretch>
            <a:fillRect/>
          </a:stretch>
        </p:blipFill>
        <p:spPr>
          <a:xfrm>
            <a:off x="9584266" y="7198173"/>
            <a:ext cx="3175001" cy="1919352"/>
          </a:xfrm>
          <a:prstGeom prst="rect">
            <a:avLst/>
          </a:prstGeom>
          <a:ln w="12700">
            <a:miter lim="400000"/>
          </a:ln>
        </p:spPr>
      </p:pic>
      <p:pic>
        <p:nvPicPr>
          <p:cNvPr id="267" name="Screen Shot 2018-02-11 at 22.04.57.png" descr="Screen Shot 2018-02-11 at 22.04.57.png"/>
          <p:cNvPicPr>
            <a:picLocks noChangeAspect="1"/>
          </p:cNvPicPr>
          <p:nvPr/>
        </p:nvPicPr>
        <p:blipFill>
          <a:blip r:embed="rId19">
            <a:extLst/>
          </a:blip>
          <a:stretch>
            <a:fillRect/>
          </a:stretch>
        </p:blipFill>
        <p:spPr>
          <a:xfrm>
            <a:off x="57150" y="1178898"/>
            <a:ext cx="3175001" cy="1896677"/>
          </a:xfrm>
          <a:prstGeom prst="rect">
            <a:avLst/>
          </a:prstGeom>
          <a:ln w="12700">
            <a:miter lim="400000"/>
          </a:ln>
        </p:spPr>
      </p:pic>
      <p:sp>
        <p:nvSpPr>
          <p:cNvPr id="268" name="Tuning results for 16 FE’s on stave (noise)"/>
          <p:cNvSpPr txBox="1"/>
          <p:nvPr/>
        </p:nvSpPr>
        <p:spPr>
          <a:xfrm>
            <a:off x="4646960" y="247650"/>
            <a:ext cx="8011946" cy="571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100" b="1">
                <a:solidFill>
                  <a:srgbClr val="FFFFFF"/>
                </a:solidFill>
                <a:latin typeface="Helvetica"/>
                <a:ea typeface="Helvetica"/>
                <a:cs typeface="Helvetica"/>
                <a:sym typeface="Helvetica"/>
              </a:defRPr>
            </a:lvl1pPr>
          </a:lstStyle>
          <a:p>
            <a:r>
              <a:t>Tuning results for 16 FE’s on stave (noise)</a:t>
            </a:r>
          </a:p>
        </p:txBody>
      </p:sp>
      <p:sp>
        <p:nvSpPr>
          <p:cNvPr id="269"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21</a:t>
            </a:fld>
            <a:endParaRPr/>
          </a:p>
        </p:txBody>
      </p:sp>
    </p:spTree>
    <p:extLst>
      <p:ext uri="{BB962C8B-B14F-4D97-AF65-F5344CB8AC3E}">
        <p14:creationId xmlns:p14="http://schemas.microsoft.com/office/powerpoint/2010/main" val="44973694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8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82" name="Random triggers from cosmics"/>
          <p:cNvSpPr txBox="1"/>
          <p:nvPr/>
        </p:nvSpPr>
        <p:spPr>
          <a:xfrm>
            <a:off x="4725723" y="209550"/>
            <a:ext cx="6872288"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Random triggers from cosmics</a:t>
            </a:r>
          </a:p>
        </p:txBody>
      </p:sp>
      <p:pic>
        <p:nvPicPr>
          <p:cNvPr id="283" name="unknown.jpg" descr="unknown.jpg"/>
          <p:cNvPicPr>
            <a:picLocks noChangeAspect="1"/>
          </p:cNvPicPr>
          <p:nvPr/>
        </p:nvPicPr>
        <p:blipFill>
          <a:blip r:embed="rId4">
            <a:extLst/>
          </a:blip>
          <a:stretch>
            <a:fillRect/>
          </a:stretch>
        </p:blipFill>
        <p:spPr>
          <a:xfrm>
            <a:off x="6888377" y="1309791"/>
            <a:ext cx="4367887" cy="3275916"/>
          </a:xfrm>
          <a:prstGeom prst="rect">
            <a:avLst/>
          </a:prstGeom>
          <a:ln w="12700">
            <a:miter lim="400000"/>
          </a:ln>
        </p:spPr>
      </p:pic>
      <p:pic>
        <p:nvPicPr>
          <p:cNvPr id="284" name="unknown.png" descr="unknown.png"/>
          <p:cNvPicPr>
            <a:picLocks noChangeAspect="1"/>
          </p:cNvPicPr>
          <p:nvPr/>
        </p:nvPicPr>
        <p:blipFill>
          <a:blip r:embed="rId5">
            <a:extLst/>
          </a:blip>
          <a:stretch>
            <a:fillRect/>
          </a:stretch>
        </p:blipFill>
        <p:spPr>
          <a:xfrm>
            <a:off x="728133" y="5283505"/>
            <a:ext cx="5727232" cy="3219450"/>
          </a:xfrm>
          <a:prstGeom prst="rect">
            <a:avLst/>
          </a:prstGeom>
          <a:ln w="12700">
            <a:miter lim="400000"/>
          </a:ln>
        </p:spPr>
      </p:pic>
      <p:pic>
        <p:nvPicPr>
          <p:cNvPr id="285" name="unknown.png" descr="unknown.png"/>
          <p:cNvPicPr>
            <a:picLocks noChangeAspect="1"/>
          </p:cNvPicPr>
          <p:nvPr/>
        </p:nvPicPr>
        <p:blipFill>
          <a:blip r:embed="rId6">
            <a:extLst/>
          </a:blip>
          <a:stretch>
            <a:fillRect/>
          </a:stretch>
        </p:blipFill>
        <p:spPr>
          <a:xfrm>
            <a:off x="6544733" y="5265447"/>
            <a:ext cx="6007555" cy="3255566"/>
          </a:xfrm>
          <a:prstGeom prst="rect">
            <a:avLst/>
          </a:prstGeom>
          <a:ln w="12700">
            <a:miter lim="400000"/>
          </a:ln>
        </p:spPr>
      </p:pic>
      <p:pic>
        <p:nvPicPr>
          <p:cNvPr id="286" name="unknown.jpg" descr="unknown.jpg"/>
          <p:cNvPicPr>
            <a:picLocks noChangeAspect="1"/>
          </p:cNvPicPr>
          <p:nvPr/>
        </p:nvPicPr>
        <p:blipFill>
          <a:blip r:embed="rId7">
            <a:extLst/>
          </a:blip>
          <a:stretch>
            <a:fillRect/>
          </a:stretch>
        </p:blipFill>
        <p:spPr>
          <a:xfrm>
            <a:off x="757844" y="1255662"/>
            <a:ext cx="4440059" cy="3330045"/>
          </a:xfrm>
          <a:prstGeom prst="rect">
            <a:avLst/>
          </a:prstGeom>
          <a:ln w="12700">
            <a:miter lim="400000"/>
          </a:ln>
        </p:spPr>
      </p:pic>
      <p:sp>
        <p:nvSpPr>
          <p:cNvPr id="287" name="Plastic scintillaor (EJ-200) supplied by Scionix, and tuned with Sr90 source in the lab"/>
          <p:cNvSpPr txBox="1"/>
          <p:nvPr/>
        </p:nvSpPr>
        <p:spPr>
          <a:xfrm>
            <a:off x="739258" y="4757954"/>
            <a:ext cx="9778747" cy="406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a:lvl1pPr>
          </a:lstStyle>
          <a:p>
            <a:r>
              <a:t>Plastic scintillaor (EJ-200) supplied by Scionix, and tuned with Sr90 source in the lab </a:t>
            </a:r>
          </a:p>
        </p:txBody>
      </p:sp>
      <p:sp>
        <p:nvSpPr>
          <p:cNvPr id="288" name="Expected rate of ~3Hz seen on scintillaor trigger as an OR, ~0.5Hz when using AND due to distance between them"/>
          <p:cNvSpPr txBox="1"/>
          <p:nvPr/>
        </p:nvSpPr>
        <p:spPr>
          <a:xfrm>
            <a:off x="179197" y="8521851"/>
            <a:ext cx="12646407"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a:lvl1pPr>
          </a:lstStyle>
          <a:p>
            <a:r>
              <a:t>Expected rate of ~3Hz seen on scintillaor trigger as an OR, ~0.5Hz when using AND due to distance between them </a:t>
            </a:r>
          </a:p>
        </p:txBody>
      </p:sp>
      <p:pic>
        <p:nvPicPr>
          <p:cNvPr id="289" name="unknown.jpg" descr="unknown.jpg"/>
          <p:cNvPicPr>
            <a:picLocks noChangeAspect="1"/>
          </p:cNvPicPr>
          <p:nvPr/>
        </p:nvPicPr>
        <p:blipFill>
          <a:blip r:embed="rId8">
            <a:extLst/>
          </a:blip>
          <a:stretch>
            <a:fillRect/>
          </a:stretch>
        </p:blipFill>
        <p:spPr>
          <a:xfrm>
            <a:off x="5408069" y="1255662"/>
            <a:ext cx="2589468" cy="3452624"/>
          </a:xfrm>
          <a:prstGeom prst="rect">
            <a:avLst/>
          </a:prstGeom>
          <a:ln w="12700">
            <a:miter lim="400000"/>
          </a:ln>
        </p:spPr>
      </p:pic>
      <p:sp>
        <p:nvSpPr>
          <p:cNvPr id="290"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22</a:t>
            </a:fld>
            <a:endParaRPr/>
          </a:p>
        </p:txBody>
      </p:sp>
    </p:spTree>
    <p:extLst>
      <p:ext uri="{BB962C8B-B14F-4D97-AF65-F5344CB8AC3E}">
        <p14:creationId xmlns:p14="http://schemas.microsoft.com/office/powerpoint/2010/main" val="236745922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93"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pic>
        <p:nvPicPr>
          <p:cNvPr id="294" name="Screen Shot 2018-01-06 at 08.12.16.png" descr="Screen Shot 2018-01-06 at 08.12.16.png"/>
          <p:cNvPicPr>
            <a:picLocks noChangeAspect="1"/>
          </p:cNvPicPr>
          <p:nvPr/>
        </p:nvPicPr>
        <p:blipFill>
          <a:blip r:embed="rId4">
            <a:extLst/>
          </a:blip>
          <a:stretch>
            <a:fillRect/>
          </a:stretch>
        </p:blipFill>
        <p:spPr>
          <a:xfrm>
            <a:off x="5642716" y="1240337"/>
            <a:ext cx="6797324" cy="3771290"/>
          </a:xfrm>
          <a:prstGeom prst="rect">
            <a:avLst/>
          </a:prstGeom>
          <a:ln w="12700">
            <a:miter lim="400000"/>
          </a:ln>
        </p:spPr>
      </p:pic>
      <p:sp>
        <p:nvSpPr>
          <p:cNvPr id="295" name="Random triggers from cosmics"/>
          <p:cNvSpPr txBox="1"/>
          <p:nvPr/>
        </p:nvSpPr>
        <p:spPr>
          <a:xfrm>
            <a:off x="4725723" y="209550"/>
            <a:ext cx="6872288"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Random triggers from cosmics</a:t>
            </a:r>
          </a:p>
        </p:txBody>
      </p:sp>
      <p:pic>
        <p:nvPicPr>
          <p:cNvPr id="296" name="Screen Shot 2018-01-08 at 11.24.01.png" descr="Screen Shot 2018-01-08 at 11.24.01.png"/>
          <p:cNvPicPr>
            <a:picLocks noChangeAspect="1"/>
          </p:cNvPicPr>
          <p:nvPr/>
        </p:nvPicPr>
        <p:blipFill>
          <a:blip r:embed="rId5">
            <a:extLst/>
          </a:blip>
          <a:stretch>
            <a:fillRect/>
          </a:stretch>
        </p:blipFill>
        <p:spPr>
          <a:xfrm>
            <a:off x="564760" y="1229858"/>
            <a:ext cx="7409892" cy="3893890"/>
          </a:xfrm>
          <a:prstGeom prst="rect">
            <a:avLst/>
          </a:prstGeom>
          <a:ln w="12700">
            <a:miter lim="400000"/>
          </a:ln>
        </p:spPr>
      </p:pic>
      <p:sp>
        <p:nvSpPr>
          <p:cNvPr id="297" name="System test..…"/>
          <p:cNvSpPr txBox="1"/>
          <p:nvPr/>
        </p:nvSpPr>
        <p:spPr>
          <a:xfrm>
            <a:off x="142869" y="5390798"/>
            <a:ext cx="7409891" cy="3594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100"/>
            </a:pPr>
            <a:r>
              <a:t>System test..</a:t>
            </a:r>
          </a:p>
          <a:p>
            <a:pPr algn="l">
              <a:defRPr sz="2100"/>
            </a:pPr>
            <a:endParaRPr/>
          </a:p>
          <a:p>
            <a:pPr marL="259291" indent="-259291" algn="l">
              <a:buSzPct val="75000"/>
              <a:buChar char="•"/>
              <a:defRPr sz="2100"/>
            </a:pPr>
            <a:r>
              <a:t>Stimulate system with random triggers</a:t>
            </a:r>
          </a:p>
          <a:p>
            <a:pPr marL="259291" indent="-259291" algn="l">
              <a:buSzPct val="75000"/>
              <a:buChar char="•"/>
              <a:defRPr sz="2100"/>
            </a:pPr>
            <a:endParaRPr/>
          </a:p>
          <a:p>
            <a:pPr marL="259291" indent="-259291" algn="l">
              <a:buSzPct val="75000"/>
              <a:buChar char="•"/>
              <a:defRPr sz="2100"/>
            </a:pPr>
            <a:r>
              <a:t>Test of long term stability of serial powering chain/DAQ -&gt; towards system tests of larger structures e.g half rings etc</a:t>
            </a:r>
          </a:p>
          <a:p>
            <a:pPr marL="259291" indent="-259291" algn="l">
              <a:buSzPct val="75000"/>
              <a:buChar char="•"/>
              <a:defRPr sz="2100"/>
            </a:pPr>
            <a:endParaRPr/>
          </a:p>
          <a:p>
            <a:pPr marL="259291" indent="-259291" algn="l">
              <a:buSzPct val="75000"/>
              <a:buChar char="•"/>
              <a:defRPr sz="2100"/>
            </a:pPr>
            <a:r>
              <a:t>Simple tracking possible through pairs of quads mounted back to back</a:t>
            </a:r>
          </a:p>
          <a:p>
            <a:pPr marL="259291" indent="-259291" algn="l">
              <a:buSzPct val="75000"/>
              <a:buChar char="•"/>
              <a:defRPr sz="2100"/>
            </a:pPr>
            <a:endParaRPr/>
          </a:p>
          <a:p>
            <a:pPr marL="259291" indent="-259291" algn="l">
              <a:buSzPct val="75000"/>
              <a:buChar char="•"/>
              <a:defRPr sz="2100"/>
            </a:pPr>
            <a:r>
              <a:t>Solved timing problems seen at test beam</a:t>
            </a:r>
          </a:p>
        </p:txBody>
      </p:sp>
      <p:pic>
        <p:nvPicPr>
          <p:cNvPr id="298" name="unknown.jpg" descr="unknown.jpg"/>
          <p:cNvPicPr>
            <a:picLocks noChangeAspect="1"/>
          </p:cNvPicPr>
          <p:nvPr/>
        </p:nvPicPr>
        <p:blipFill>
          <a:blip r:embed="rId6">
            <a:extLst/>
          </a:blip>
          <a:stretch>
            <a:fillRect/>
          </a:stretch>
        </p:blipFill>
        <p:spPr>
          <a:xfrm>
            <a:off x="7741393" y="5255852"/>
            <a:ext cx="5083730" cy="3812797"/>
          </a:xfrm>
          <a:prstGeom prst="rect">
            <a:avLst/>
          </a:prstGeom>
          <a:ln w="12700">
            <a:miter lim="400000"/>
          </a:ln>
        </p:spPr>
      </p:pic>
      <p:sp>
        <p:nvSpPr>
          <p:cNvPr id="299"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23</a:t>
            </a:fld>
            <a:endParaRPr/>
          </a:p>
        </p:txBody>
      </p:sp>
    </p:spTree>
    <p:extLst>
      <p:ext uri="{BB962C8B-B14F-4D97-AF65-F5344CB8AC3E}">
        <p14:creationId xmlns:p14="http://schemas.microsoft.com/office/powerpoint/2010/main" val="17647402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302"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303" name="Summary / next steps"/>
          <p:cNvSpPr txBox="1"/>
          <p:nvPr/>
        </p:nvSpPr>
        <p:spPr>
          <a:xfrm>
            <a:off x="6232652" y="209550"/>
            <a:ext cx="484056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Summary / next steps</a:t>
            </a:r>
          </a:p>
        </p:txBody>
      </p:sp>
      <p:sp>
        <p:nvSpPr>
          <p:cNvPr id="304" name="A SP chain of 13 quad modules has been setup using a double sided prototype stave and test chuck…"/>
          <p:cNvSpPr txBox="1"/>
          <p:nvPr/>
        </p:nvSpPr>
        <p:spPr>
          <a:xfrm>
            <a:off x="252200" y="1488200"/>
            <a:ext cx="12752600" cy="4103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buSzPct val="100000"/>
              <a:buChar char="•"/>
              <a:defRPr sz="2200"/>
            </a:pPr>
            <a:r>
              <a:rPr lang="en-US" sz="2000" dirty="0"/>
              <a:t>Moving onto the new hybrid (ring 1)</a:t>
            </a:r>
          </a:p>
        </p:txBody>
      </p:sp>
      <p:sp>
        <p:nvSpPr>
          <p:cNvPr id="305" name="Slide Number"/>
          <p:cNvSpPr txBox="1">
            <a:spLocks noGrp="1"/>
          </p:cNvSpPr>
          <p:nvPr>
            <p:ph type="sldNum" sz="quarter" idx="2"/>
          </p:nvPr>
        </p:nvSpPr>
        <p:spPr>
          <a:xfrm>
            <a:off x="6311763" y="92519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24</a:t>
            </a:fld>
            <a:endParaRPr/>
          </a:p>
        </p:txBody>
      </p:sp>
      <p:pic>
        <p:nvPicPr>
          <p:cNvPr id="7" name="Picture 6">
            <a:extLst>
              <a:ext uri="{FF2B5EF4-FFF2-40B4-BE49-F238E27FC236}">
                <a16:creationId xmlns:a16="http://schemas.microsoft.com/office/drawing/2014/main" id="{23D9A4DA-3B4E-9F4D-B6C6-F928B72A2F65}"/>
              </a:ext>
            </a:extLst>
          </p:cNvPr>
          <p:cNvPicPr>
            <a:picLocks noChangeAspect="1"/>
          </p:cNvPicPr>
          <p:nvPr/>
        </p:nvPicPr>
        <p:blipFill>
          <a:blip r:embed="rId4"/>
          <a:stretch>
            <a:fillRect/>
          </a:stretch>
        </p:blipFill>
        <p:spPr>
          <a:xfrm>
            <a:off x="4272922" y="2408652"/>
            <a:ext cx="4451558" cy="6384806"/>
          </a:xfrm>
          <a:prstGeom prst="rect">
            <a:avLst/>
          </a:prstGeom>
        </p:spPr>
      </p:pic>
      <p:sp>
        <p:nvSpPr>
          <p:cNvPr id="8" name="TextBox 7">
            <a:extLst>
              <a:ext uri="{FF2B5EF4-FFF2-40B4-BE49-F238E27FC236}">
                <a16:creationId xmlns:a16="http://schemas.microsoft.com/office/drawing/2014/main" id="{03F010CF-132C-3445-824A-31F5088B0198}"/>
              </a:ext>
            </a:extLst>
          </p:cNvPr>
          <p:cNvSpPr txBox="1"/>
          <p:nvPr/>
        </p:nvSpPr>
        <p:spPr>
          <a:xfrm>
            <a:off x="9613024" y="1472143"/>
            <a:ext cx="2260575" cy="967701"/>
          </a:xfrm>
          <a:prstGeom prst="rect">
            <a:avLst/>
          </a:prstGeom>
          <a:noFill/>
        </p:spPr>
        <p:txBody>
          <a:bodyPr wrap="square" rtlCol="0">
            <a:spAutoFit/>
          </a:bodyPr>
          <a:lstStyle/>
          <a:p>
            <a:r>
              <a:rPr lang="en-GB" sz="2844" b="1" dirty="0">
                <a:latin typeface="Times New Roman" panose="02020603050405020304" pitchFamily="18" charset="0"/>
                <a:cs typeface="Times New Roman" panose="02020603050405020304" pitchFamily="18" charset="0"/>
              </a:rPr>
              <a:t>HV test w/o</a:t>
            </a:r>
          </a:p>
          <a:p>
            <a:r>
              <a:rPr lang="en-GB" sz="2844" b="1" dirty="0">
                <a:latin typeface="Times New Roman" panose="02020603050405020304" pitchFamily="18" charset="0"/>
                <a:cs typeface="Times New Roman" panose="02020603050405020304" pitchFamily="18" charset="0"/>
              </a:rPr>
              <a:t>solder resist</a:t>
            </a:r>
          </a:p>
        </p:txBody>
      </p:sp>
      <p:cxnSp>
        <p:nvCxnSpPr>
          <p:cNvPr id="9" name="Straight Arrow Connector 8">
            <a:extLst>
              <a:ext uri="{FF2B5EF4-FFF2-40B4-BE49-F238E27FC236}">
                <a16:creationId xmlns:a16="http://schemas.microsoft.com/office/drawing/2014/main" id="{7690B344-33B4-074B-9D3C-CF53EE86DC27}"/>
              </a:ext>
            </a:extLst>
          </p:cNvPr>
          <p:cNvCxnSpPr>
            <a:cxnSpLocks/>
          </p:cNvCxnSpPr>
          <p:nvPr/>
        </p:nvCxnSpPr>
        <p:spPr>
          <a:xfrm>
            <a:off x="3137720" y="2547057"/>
            <a:ext cx="1260169" cy="2585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697237-A870-B84E-8414-D090DE2EBA28}"/>
              </a:ext>
            </a:extLst>
          </p:cNvPr>
          <p:cNvSpPr txBox="1"/>
          <p:nvPr/>
        </p:nvSpPr>
        <p:spPr>
          <a:xfrm>
            <a:off x="1192343" y="2121399"/>
            <a:ext cx="1727952" cy="530017"/>
          </a:xfrm>
          <a:prstGeom prst="rect">
            <a:avLst/>
          </a:prstGeom>
          <a:noFill/>
        </p:spPr>
        <p:txBody>
          <a:bodyPr wrap="square" rtlCol="0">
            <a:spAutoFit/>
          </a:bodyPr>
          <a:lstStyle/>
          <a:p>
            <a:r>
              <a:rPr lang="en-GB" sz="2844" b="1" dirty="0">
                <a:latin typeface="Times New Roman" panose="02020603050405020304" pitchFamily="18" charset="0"/>
                <a:cs typeface="Times New Roman" panose="02020603050405020304" pitchFamily="18" charset="0"/>
              </a:rPr>
              <a:t>HV test</a:t>
            </a:r>
          </a:p>
        </p:txBody>
      </p:sp>
      <p:sp>
        <p:nvSpPr>
          <p:cNvPr id="11" name="TextBox 10">
            <a:extLst>
              <a:ext uri="{FF2B5EF4-FFF2-40B4-BE49-F238E27FC236}">
                <a16:creationId xmlns:a16="http://schemas.microsoft.com/office/drawing/2014/main" id="{DB17A256-F611-344F-8D0A-026B96617C21}"/>
              </a:ext>
            </a:extLst>
          </p:cNvPr>
          <p:cNvSpPr txBox="1"/>
          <p:nvPr/>
        </p:nvSpPr>
        <p:spPr>
          <a:xfrm>
            <a:off x="9453753" y="7348959"/>
            <a:ext cx="3347777" cy="1405385"/>
          </a:xfrm>
          <a:prstGeom prst="rect">
            <a:avLst/>
          </a:prstGeom>
          <a:noFill/>
        </p:spPr>
        <p:txBody>
          <a:bodyPr wrap="square" rtlCol="0">
            <a:spAutoFit/>
          </a:bodyPr>
          <a:lstStyle/>
          <a:p>
            <a:r>
              <a:rPr lang="en-GB" sz="2844" b="1" dirty="0">
                <a:latin typeface="Times New Roman" panose="02020603050405020304" pitchFamily="18" charset="0"/>
                <a:cs typeface="Times New Roman" panose="02020603050405020304" pitchFamily="18" charset="0"/>
              </a:rPr>
              <a:t>High current test:</a:t>
            </a:r>
          </a:p>
          <a:p>
            <a:r>
              <a:rPr lang="en-GB" sz="2844" b="1" dirty="0">
                <a:latin typeface="Times New Roman" panose="02020603050405020304" pitchFamily="18" charset="0"/>
                <a:cs typeface="Times New Roman" panose="02020603050405020304" pitchFamily="18" charset="0"/>
              </a:rPr>
              <a:t>electroplated and</a:t>
            </a:r>
          </a:p>
          <a:p>
            <a:r>
              <a:rPr lang="en-GB" sz="2844" b="1" dirty="0">
                <a:latin typeface="Times New Roman" panose="02020603050405020304" pitchFamily="18" charset="0"/>
                <a:cs typeface="Times New Roman" panose="02020603050405020304" pitchFamily="18" charset="0"/>
              </a:rPr>
              <a:t>etched RA copper</a:t>
            </a:r>
          </a:p>
        </p:txBody>
      </p:sp>
      <p:sp>
        <p:nvSpPr>
          <p:cNvPr id="13" name="TextBox 12">
            <a:extLst>
              <a:ext uri="{FF2B5EF4-FFF2-40B4-BE49-F238E27FC236}">
                <a16:creationId xmlns:a16="http://schemas.microsoft.com/office/drawing/2014/main" id="{F9B9FD8D-91F7-CD47-8B77-F29804945FC2}"/>
              </a:ext>
            </a:extLst>
          </p:cNvPr>
          <p:cNvSpPr txBox="1"/>
          <p:nvPr/>
        </p:nvSpPr>
        <p:spPr>
          <a:xfrm>
            <a:off x="1132095" y="2654066"/>
            <a:ext cx="1625250" cy="967701"/>
          </a:xfrm>
          <a:prstGeom prst="rect">
            <a:avLst/>
          </a:prstGeom>
          <a:noFill/>
        </p:spPr>
        <p:txBody>
          <a:bodyPr wrap="square" rtlCol="0">
            <a:spAutoFit/>
          </a:bodyPr>
          <a:lstStyle/>
          <a:p>
            <a:r>
              <a:rPr lang="en-GB" sz="2844" b="1" dirty="0" err="1">
                <a:latin typeface="Times New Roman" panose="02020603050405020304" pitchFamily="18" charset="0"/>
                <a:cs typeface="Times New Roman" panose="02020603050405020304" pitchFamily="18" charset="0"/>
              </a:rPr>
              <a:t>Transm</a:t>
            </a:r>
            <a:r>
              <a:rPr lang="en-GB" sz="2844" b="1" dirty="0">
                <a:latin typeface="Times New Roman" panose="02020603050405020304" pitchFamily="18" charset="0"/>
                <a:cs typeface="Times New Roman" panose="02020603050405020304" pitchFamily="18" charset="0"/>
              </a:rPr>
              <a:t>.</a:t>
            </a:r>
          </a:p>
          <a:p>
            <a:r>
              <a:rPr lang="en-GB" sz="2844" b="1" dirty="0">
                <a:latin typeface="Times New Roman" panose="02020603050405020304" pitchFamily="18" charset="0"/>
                <a:cs typeface="Times New Roman" panose="02020603050405020304" pitchFamily="18" charset="0"/>
              </a:rPr>
              <a:t>line test</a:t>
            </a:r>
          </a:p>
        </p:txBody>
      </p:sp>
      <p:sp>
        <p:nvSpPr>
          <p:cNvPr id="14" name="TextBox 13">
            <a:extLst>
              <a:ext uri="{FF2B5EF4-FFF2-40B4-BE49-F238E27FC236}">
                <a16:creationId xmlns:a16="http://schemas.microsoft.com/office/drawing/2014/main" id="{3658AA8E-6E63-4C49-9EB1-1935249C44BB}"/>
              </a:ext>
            </a:extLst>
          </p:cNvPr>
          <p:cNvSpPr txBox="1"/>
          <p:nvPr/>
        </p:nvSpPr>
        <p:spPr>
          <a:xfrm>
            <a:off x="9493018" y="3115927"/>
            <a:ext cx="1625250" cy="967701"/>
          </a:xfrm>
          <a:prstGeom prst="rect">
            <a:avLst/>
          </a:prstGeom>
          <a:noFill/>
        </p:spPr>
        <p:txBody>
          <a:bodyPr wrap="square" rtlCol="0">
            <a:spAutoFit/>
          </a:bodyPr>
          <a:lstStyle/>
          <a:p>
            <a:r>
              <a:rPr lang="en-GB" sz="2844" b="1" dirty="0" err="1">
                <a:latin typeface="Times New Roman" panose="02020603050405020304" pitchFamily="18" charset="0"/>
                <a:cs typeface="Times New Roman" panose="02020603050405020304" pitchFamily="18" charset="0"/>
              </a:rPr>
              <a:t>Transm</a:t>
            </a:r>
            <a:r>
              <a:rPr lang="en-GB" sz="2844" b="1" dirty="0">
                <a:latin typeface="Times New Roman" panose="02020603050405020304" pitchFamily="18" charset="0"/>
                <a:cs typeface="Times New Roman" panose="02020603050405020304" pitchFamily="18" charset="0"/>
              </a:rPr>
              <a:t>.</a:t>
            </a:r>
          </a:p>
          <a:p>
            <a:r>
              <a:rPr lang="en-GB" sz="2844" b="1" dirty="0">
                <a:latin typeface="Times New Roman" panose="02020603050405020304" pitchFamily="18" charset="0"/>
                <a:cs typeface="Times New Roman" panose="02020603050405020304" pitchFamily="18" charset="0"/>
              </a:rPr>
              <a:t>line test</a:t>
            </a:r>
          </a:p>
        </p:txBody>
      </p:sp>
      <p:sp>
        <p:nvSpPr>
          <p:cNvPr id="15" name="TextBox 14">
            <a:extLst>
              <a:ext uri="{FF2B5EF4-FFF2-40B4-BE49-F238E27FC236}">
                <a16:creationId xmlns:a16="http://schemas.microsoft.com/office/drawing/2014/main" id="{8275A55C-E55F-D643-9944-1AA3D07A7D2F}"/>
              </a:ext>
            </a:extLst>
          </p:cNvPr>
          <p:cNvSpPr txBox="1"/>
          <p:nvPr/>
        </p:nvSpPr>
        <p:spPr>
          <a:xfrm>
            <a:off x="975392" y="6385586"/>
            <a:ext cx="2424236" cy="1405385"/>
          </a:xfrm>
          <a:prstGeom prst="rect">
            <a:avLst/>
          </a:prstGeom>
          <a:noFill/>
        </p:spPr>
        <p:txBody>
          <a:bodyPr wrap="square" rtlCol="0">
            <a:spAutoFit/>
          </a:bodyPr>
          <a:lstStyle/>
          <a:p>
            <a:r>
              <a:rPr lang="en-GB" sz="2844" b="1" dirty="0">
                <a:latin typeface="Times New Roman" panose="02020603050405020304" pitchFamily="18" charset="0"/>
                <a:cs typeface="Times New Roman" panose="02020603050405020304" pitchFamily="18" charset="0"/>
              </a:rPr>
              <a:t>Wire bond</a:t>
            </a:r>
          </a:p>
          <a:p>
            <a:r>
              <a:rPr lang="en-GB" sz="2844" b="1" dirty="0">
                <a:latin typeface="Times New Roman" panose="02020603050405020304" pitchFamily="18" charset="0"/>
                <a:cs typeface="Times New Roman" panose="02020603050405020304" pitchFamily="18" charset="0"/>
              </a:rPr>
              <a:t>pads: etched RA copper </a:t>
            </a:r>
          </a:p>
        </p:txBody>
      </p:sp>
      <p:sp>
        <p:nvSpPr>
          <p:cNvPr id="16" name="TextBox 15">
            <a:extLst>
              <a:ext uri="{FF2B5EF4-FFF2-40B4-BE49-F238E27FC236}">
                <a16:creationId xmlns:a16="http://schemas.microsoft.com/office/drawing/2014/main" id="{7BE3FAAE-7417-0949-B6D0-E57783EB5DCB}"/>
              </a:ext>
            </a:extLst>
          </p:cNvPr>
          <p:cNvSpPr txBox="1"/>
          <p:nvPr/>
        </p:nvSpPr>
        <p:spPr>
          <a:xfrm>
            <a:off x="912340" y="4595978"/>
            <a:ext cx="2383280" cy="1405385"/>
          </a:xfrm>
          <a:prstGeom prst="rect">
            <a:avLst/>
          </a:prstGeom>
          <a:noFill/>
        </p:spPr>
        <p:txBody>
          <a:bodyPr wrap="square" rtlCol="0">
            <a:spAutoFit/>
          </a:bodyPr>
          <a:lstStyle/>
          <a:p>
            <a:r>
              <a:rPr lang="en-GB" sz="2844" b="1" dirty="0" err="1">
                <a:latin typeface="Times New Roman" panose="02020603050405020304" pitchFamily="18" charset="0"/>
                <a:cs typeface="Times New Roman" panose="02020603050405020304" pitchFamily="18" charset="0"/>
              </a:rPr>
              <a:t>Thermode</a:t>
            </a:r>
            <a:endParaRPr lang="en-GB" sz="2844" b="1" dirty="0">
              <a:latin typeface="Times New Roman" panose="02020603050405020304" pitchFamily="18" charset="0"/>
              <a:cs typeface="Times New Roman" panose="02020603050405020304" pitchFamily="18" charset="0"/>
            </a:endParaRPr>
          </a:p>
          <a:p>
            <a:r>
              <a:rPr lang="en-GB" sz="2844" b="1" dirty="0">
                <a:latin typeface="Times New Roman" panose="02020603050405020304" pitchFamily="18" charset="0"/>
                <a:cs typeface="Times New Roman" panose="02020603050405020304" pitchFamily="18" charset="0"/>
              </a:rPr>
              <a:t>pads with</a:t>
            </a:r>
          </a:p>
          <a:p>
            <a:r>
              <a:rPr lang="en-GB" sz="2844" b="1" dirty="0">
                <a:latin typeface="Times New Roman" panose="02020603050405020304" pitchFamily="18" charset="0"/>
                <a:cs typeface="Times New Roman" panose="02020603050405020304" pitchFamily="18" charset="0"/>
              </a:rPr>
              <a:t>plated </a:t>
            </a:r>
            <a:r>
              <a:rPr lang="en-GB" sz="2844" b="1" dirty="0" err="1">
                <a:latin typeface="Times New Roman" panose="02020603050405020304" pitchFamily="18" charset="0"/>
                <a:cs typeface="Times New Roman" panose="02020603050405020304" pitchFamily="18" charset="0"/>
              </a:rPr>
              <a:t>vias</a:t>
            </a:r>
            <a:endParaRPr lang="en-GB" sz="2844"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A402F06-B69C-DE48-8251-7B015339C21A}"/>
              </a:ext>
            </a:extLst>
          </p:cNvPr>
          <p:cNvSpPr txBox="1"/>
          <p:nvPr/>
        </p:nvSpPr>
        <p:spPr>
          <a:xfrm>
            <a:off x="9413346" y="4309569"/>
            <a:ext cx="2260575" cy="1405385"/>
          </a:xfrm>
          <a:prstGeom prst="rect">
            <a:avLst/>
          </a:prstGeom>
          <a:noFill/>
        </p:spPr>
        <p:txBody>
          <a:bodyPr wrap="square" rtlCol="0">
            <a:spAutoFit/>
          </a:bodyPr>
          <a:lstStyle/>
          <a:p>
            <a:r>
              <a:rPr lang="en-GB" sz="2844" b="1" dirty="0" err="1">
                <a:latin typeface="Times New Roman" panose="02020603050405020304" pitchFamily="18" charset="0"/>
                <a:cs typeface="Times New Roman" panose="02020603050405020304" pitchFamily="18" charset="0"/>
              </a:rPr>
              <a:t>Thermode</a:t>
            </a:r>
            <a:endParaRPr lang="en-GB" sz="2844" b="1" dirty="0">
              <a:latin typeface="Times New Roman" panose="02020603050405020304" pitchFamily="18" charset="0"/>
              <a:cs typeface="Times New Roman" panose="02020603050405020304" pitchFamily="18" charset="0"/>
            </a:endParaRPr>
          </a:p>
          <a:p>
            <a:r>
              <a:rPr lang="en-GB" sz="2844" b="1" dirty="0">
                <a:latin typeface="Times New Roman" panose="02020603050405020304" pitchFamily="18" charset="0"/>
                <a:cs typeface="Times New Roman" panose="02020603050405020304" pitchFamily="18" charset="0"/>
              </a:rPr>
              <a:t>pads: Jim’s design</a:t>
            </a:r>
          </a:p>
        </p:txBody>
      </p:sp>
      <p:cxnSp>
        <p:nvCxnSpPr>
          <p:cNvPr id="18" name="Straight Arrow Connector 17">
            <a:extLst>
              <a:ext uri="{FF2B5EF4-FFF2-40B4-BE49-F238E27FC236}">
                <a16:creationId xmlns:a16="http://schemas.microsoft.com/office/drawing/2014/main" id="{E5CD8A0D-8C22-7E45-912F-C43A3CA14602}"/>
              </a:ext>
            </a:extLst>
          </p:cNvPr>
          <p:cNvCxnSpPr>
            <a:cxnSpLocks/>
          </p:cNvCxnSpPr>
          <p:nvPr/>
        </p:nvCxnSpPr>
        <p:spPr>
          <a:xfrm>
            <a:off x="2757345" y="3243426"/>
            <a:ext cx="1784057" cy="100744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45470E5-A2B8-0544-85F9-21024B26AAF4}"/>
              </a:ext>
            </a:extLst>
          </p:cNvPr>
          <p:cNvCxnSpPr>
            <a:cxnSpLocks/>
          </p:cNvCxnSpPr>
          <p:nvPr/>
        </p:nvCxnSpPr>
        <p:spPr>
          <a:xfrm>
            <a:off x="2769543" y="5287934"/>
            <a:ext cx="2519634" cy="9810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C46DC1-D3CC-174A-BA6C-E411E76DB915}"/>
              </a:ext>
            </a:extLst>
          </p:cNvPr>
          <p:cNvCxnSpPr>
            <a:cxnSpLocks/>
          </p:cNvCxnSpPr>
          <p:nvPr/>
        </p:nvCxnSpPr>
        <p:spPr>
          <a:xfrm>
            <a:off x="3250874" y="7107835"/>
            <a:ext cx="1761951" cy="35218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E2329FC-A749-5B4C-A56A-CC981E00FDEB}"/>
              </a:ext>
            </a:extLst>
          </p:cNvPr>
          <p:cNvCxnSpPr>
            <a:cxnSpLocks/>
          </p:cNvCxnSpPr>
          <p:nvPr/>
        </p:nvCxnSpPr>
        <p:spPr>
          <a:xfrm flipH="1">
            <a:off x="8422460" y="2006895"/>
            <a:ext cx="1190564" cy="40368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5B343E-EE6B-A741-9159-2279AF5CA9FB}"/>
              </a:ext>
            </a:extLst>
          </p:cNvPr>
          <p:cNvCxnSpPr>
            <a:cxnSpLocks/>
          </p:cNvCxnSpPr>
          <p:nvPr/>
        </p:nvCxnSpPr>
        <p:spPr>
          <a:xfrm flipH="1">
            <a:off x="7978191" y="3811066"/>
            <a:ext cx="1435154" cy="84575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6609B1-2D80-8C40-8AA7-35AD0CA7A12D}"/>
              </a:ext>
            </a:extLst>
          </p:cNvPr>
          <p:cNvCxnSpPr>
            <a:cxnSpLocks/>
          </p:cNvCxnSpPr>
          <p:nvPr/>
        </p:nvCxnSpPr>
        <p:spPr>
          <a:xfrm flipH="1">
            <a:off x="7068318" y="5054725"/>
            <a:ext cx="2312289" cy="2871095"/>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D16EE50-B74F-784D-A492-B55C816D5376}"/>
              </a:ext>
            </a:extLst>
          </p:cNvPr>
          <p:cNvCxnSpPr>
            <a:cxnSpLocks/>
          </p:cNvCxnSpPr>
          <p:nvPr/>
        </p:nvCxnSpPr>
        <p:spPr>
          <a:xfrm flipH="1">
            <a:off x="7460281" y="6675421"/>
            <a:ext cx="1769316" cy="125525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C9660CF-0644-0144-80A2-3C0B16044305}"/>
              </a:ext>
            </a:extLst>
          </p:cNvPr>
          <p:cNvCxnSpPr>
            <a:cxnSpLocks/>
          </p:cNvCxnSpPr>
          <p:nvPr/>
        </p:nvCxnSpPr>
        <p:spPr>
          <a:xfrm flipH="1">
            <a:off x="8302455" y="8071209"/>
            <a:ext cx="927141" cy="30985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0613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39"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40" name="To illustrate that last point…"/>
          <p:cNvSpPr txBox="1"/>
          <p:nvPr/>
        </p:nvSpPr>
        <p:spPr>
          <a:xfrm>
            <a:off x="4749785" y="209550"/>
            <a:ext cx="7909551"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FFF"/>
                </a:solidFill>
                <a:latin typeface="Helvetica"/>
                <a:ea typeface="Helvetica"/>
                <a:cs typeface="Helvetica"/>
                <a:sym typeface="Helvetica"/>
              </a:defRPr>
            </a:lvl1pPr>
          </a:lstStyle>
          <a:p>
            <a:r>
              <a:t>To illustrate that last point…</a:t>
            </a:r>
          </a:p>
        </p:txBody>
      </p:sp>
      <p:pic>
        <p:nvPicPr>
          <p:cNvPr id="141" name="Screen Shot 2018-03-21 at 21.47.31.png" descr="Screen Shot 2018-03-21 at 21.47.31.png"/>
          <p:cNvPicPr>
            <a:picLocks noChangeAspect="1"/>
          </p:cNvPicPr>
          <p:nvPr/>
        </p:nvPicPr>
        <p:blipFill>
          <a:blip r:embed="rId4">
            <a:extLst/>
          </a:blip>
          <a:stretch>
            <a:fillRect/>
          </a:stretch>
        </p:blipFill>
        <p:spPr>
          <a:xfrm>
            <a:off x="777326" y="1539476"/>
            <a:ext cx="11450148" cy="7205216"/>
          </a:xfrm>
          <a:prstGeom prst="rect">
            <a:avLst/>
          </a:prstGeom>
          <a:ln w="12700">
            <a:miter lim="400000"/>
          </a:ln>
        </p:spPr>
      </p:pic>
      <p:sp>
        <p:nvSpPr>
          <p:cNvPr id="142" name="A Abdesselam et al 2008 JINST 3 P05002"/>
          <p:cNvSpPr txBox="1"/>
          <p:nvPr/>
        </p:nvSpPr>
        <p:spPr>
          <a:xfrm>
            <a:off x="4046946" y="8490227"/>
            <a:ext cx="4910908"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lnSpc>
                <a:spcPts val="3700"/>
              </a:lnSpc>
              <a:spcBef>
                <a:spcPts val="1200"/>
              </a:spcBef>
              <a:defRPr sz="2000">
                <a:latin typeface="Helvetica"/>
                <a:ea typeface="Helvetica"/>
                <a:cs typeface="Helvetica"/>
                <a:sym typeface="Helvetica"/>
              </a:defRPr>
            </a:pPr>
            <a:r>
              <a:t>A Abdesselam </a:t>
            </a:r>
            <a:r>
              <a:rPr i="1"/>
              <a:t>et al </a:t>
            </a:r>
            <a:r>
              <a:t>2008 </a:t>
            </a:r>
            <a:r>
              <a:rPr i="1"/>
              <a:t>JINST </a:t>
            </a:r>
            <a:r>
              <a:rPr b="1"/>
              <a:t>3 </a:t>
            </a:r>
            <a:r>
              <a:t>P05002 </a:t>
            </a:r>
          </a:p>
        </p:txBody>
      </p:sp>
      <p:pic>
        <p:nvPicPr>
          <p:cNvPr id="143" name="Line" descr="Line"/>
          <p:cNvPicPr>
            <a:picLocks/>
          </p:cNvPicPr>
          <p:nvPr/>
        </p:nvPicPr>
        <p:blipFill>
          <a:blip r:embed="rId5">
            <a:extLst/>
          </a:blip>
          <a:stretch>
            <a:fillRect/>
          </a:stretch>
        </p:blipFill>
        <p:spPr>
          <a:xfrm rot="2700000">
            <a:off x="7030644" y="3866488"/>
            <a:ext cx="1644578" cy="405592"/>
          </a:xfrm>
          <a:prstGeom prst="rect">
            <a:avLst/>
          </a:prstGeom>
        </p:spPr>
      </p:pic>
      <p:pic>
        <p:nvPicPr>
          <p:cNvPr id="145" name="Line" descr="Line"/>
          <p:cNvPicPr>
            <a:picLocks/>
          </p:cNvPicPr>
          <p:nvPr/>
        </p:nvPicPr>
        <p:blipFill>
          <a:blip r:embed="rId5">
            <a:extLst/>
          </a:blip>
          <a:stretch>
            <a:fillRect/>
          </a:stretch>
        </p:blipFill>
        <p:spPr>
          <a:xfrm rot="2700000">
            <a:off x="8046644" y="3248421"/>
            <a:ext cx="1644578" cy="405592"/>
          </a:xfrm>
          <a:prstGeom prst="rect">
            <a:avLst/>
          </a:prstGeom>
        </p:spPr>
      </p:pic>
      <p:pic>
        <p:nvPicPr>
          <p:cNvPr id="147" name="Line" descr="Line"/>
          <p:cNvPicPr>
            <a:picLocks/>
          </p:cNvPicPr>
          <p:nvPr/>
        </p:nvPicPr>
        <p:blipFill>
          <a:blip r:embed="rId5">
            <a:extLst/>
          </a:blip>
          <a:stretch>
            <a:fillRect/>
          </a:stretch>
        </p:blipFill>
        <p:spPr>
          <a:xfrm rot="2700000">
            <a:off x="8817111" y="2630355"/>
            <a:ext cx="1644578" cy="405591"/>
          </a:xfrm>
          <a:prstGeom prst="rect">
            <a:avLst/>
          </a:prstGeom>
        </p:spPr>
      </p:pic>
      <p:pic>
        <p:nvPicPr>
          <p:cNvPr id="149" name="Line" descr="Line"/>
          <p:cNvPicPr>
            <a:picLocks/>
          </p:cNvPicPr>
          <p:nvPr/>
        </p:nvPicPr>
        <p:blipFill>
          <a:blip r:embed="rId6">
            <a:extLst/>
          </a:blip>
          <a:stretch>
            <a:fillRect/>
          </a:stretch>
        </p:blipFill>
        <p:spPr>
          <a:xfrm rot="2700000">
            <a:off x="2644911" y="5096848"/>
            <a:ext cx="1644578" cy="405592"/>
          </a:xfrm>
          <a:prstGeom prst="rect">
            <a:avLst/>
          </a:prstGeom>
        </p:spPr>
      </p:pic>
      <p:sp>
        <p:nvSpPr>
          <p:cNvPr id="151"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25</a:t>
            </a:fld>
            <a:endParaRPr/>
          </a:p>
        </p:txBody>
      </p:sp>
    </p:spTree>
    <p:extLst>
      <p:ext uri="{BB962C8B-B14F-4D97-AF65-F5344CB8AC3E}">
        <p14:creationId xmlns:p14="http://schemas.microsoft.com/office/powerpoint/2010/main" val="348110063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68"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69" name="Questions for discussion"/>
          <p:cNvSpPr txBox="1"/>
          <p:nvPr/>
        </p:nvSpPr>
        <p:spPr>
          <a:xfrm>
            <a:off x="4749785" y="209550"/>
            <a:ext cx="7909551"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FFF"/>
                </a:solidFill>
                <a:latin typeface="Helvetica"/>
                <a:ea typeface="Helvetica"/>
                <a:cs typeface="Helvetica"/>
                <a:sym typeface="Helvetica"/>
              </a:defRPr>
            </a:lvl1pPr>
          </a:lstStyle>
          <a:p>
            <a:r>
              <a:t>Questions for discussion</a:t>
            </a:r>
          </a:p>
        </p:txBody>
      </p:sp>
      <p:sp>
        <p:nvSpPr>
          <p:cNvPr id="170" name="Are their other tests / equipment / important points to include?…"/>
          <p:cNvSpPr txBox="1"/>
          <p:nvPr/>
        </p:nvSpPr>
        <p:spPr>
          <a:xfrm>
            <a:off x="382837" y="1422201"/>
            <a:ext cx="12239126" cy="721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3986" indent="-283986" algn="l">
              <a:buSzPct val="75000"/>
              <a:buChar char="•"/>
              <a:defRPr sz="2300"/>
            </a:pPr>
            <a:r>
              <a:rPr dirty="0"/>
              <a:t>Are their other tests / equipment / important points to include?</a:t>
            </a:r>
          </a:p>
          <a:p>
            <a:pPr algn="l">
              <a:defRPr sz="2300"/>
            </a:pPr>
            <a:endParaRPr dirty="0"/>
          </a:p>
          <a:p>
            <a:pPr marL="283986" indent="-283986" algn="l">
              <a:buSzPct val="75000"/>
              <a:buChar char="•"/>
              <a:defRPr sz="2300"/>
            </a:pPr>
            <a:r>
              <a:rPr dirty="0"/>
              <a:t>Can we save time, if needed by running less tests?</a:t>
            </a:r>
          </a:p>
          <a:p>
            <a:pPr marL="728486" lvl="1" indent="-283986" algn="l">
              <a:buSzPct val="75000"/>
              <a:buChar char="•"/>
              <a:defRPr sz="2300"/>
            </a:pPr>
            <a:r>
              <a:rPr dirty="0"/>
              <a:t>Testing limited no. of FE’s may be risky but how about a fraction of all channels?</a:t>
            </a:r>
          </a:p>
          <a:p>
            <a:pPr marL="728486" lvl="1" indent="-283986" algn="l">
              <a:buSzPct val="75000"/>
              <a:buChar char="•"/>
              <a:defRPr sz="2300"/>
            </a:pPr>
            <a:r>
              <a:rPr dirty="0"/>
              <a:t>Can we run HR at lower speed (reduced data rate) ?</a:t>
            </a:r>
          </a:p>
          <a:p>
            <a:pPr marL="728486" lvl="1" indent="-283986" algn="l">
              <a:buSzPct val="75000"/>
              <a:buChar char="•"/>
              <a:defRPr sz="2300"/>
            </a:pPr>
            <a:r>
              <a:rPr dirty="0"/>
              <a:t>How do we manage the risk of missing something important with reduced testing?</a:t>
            </a:r>
          </a:p>
          <a:p>
            <a:pPr marL="283986" indent="-283986" algn="l">
              <a:buSzPct val="75000"/>
              <a:buChar char="•"/>
              <a:defRPr sz="2300"/>
            </a:pPr>
            <a:endParaRPr dirty="0"/>
          </a:p>
          <a:p>
            <a:pPr marL="283986" indent="-283986" algn="l">
              <a:buSzPct val="75000"/>
              <a:buChar char="•"/>
              <a:defRPr sz="2300"/>
            </a:pPr>
            <a:r>
              <a:rPr dirty="0"/>
              <a:t>How much time should be spent with rings that don’t pass inspection and where should they go for debug/fixing?</a:t>
            </a:r>
          </a:p>
          <a:p>
            <a:pPr marL="283986" indent="-283986" algn="l">
              <a:buSzPct val="75000"/>
              <a:buChar char="•"/>
              <a:defRPr sz="2300"/>
            </a:pPr>
            <a:endParaRPr dirty="0"/>
          </a:p>
          <a:p>
            <a:pPr marL="283986" indent="-283986" algn="l">
              <a:buSzPct val="75000"/>
              <a:buChar char="•"/>
              <a:defRPr sz="2300"/>
            </a:pPr>
            <a:r>
              <a:rPr dirty="0"/>
              <a:t>What are most likely delays that will prevent the reception testing and integration from proceeding at the planned rate? </a:t>
            </a:r>
          </a:p>
          <a:p>
            <a:pPr marL="728486" lvl="1" indent="-283986" algn="l">
              <a:buSzPct val="75000"/>
              <a:buChar char="•"/>
              <a:defRPr sz="2300"/>
            </a:pPr>
            <a:r>
              <a:rPr dirty="0"/>
              <a:t>Sensor &amp; ASIC production, bump bonding, module assembly, wire-bonding, probably not limited by module mounting time</a:t>
            </a:r>
          </a:p>
          <a:p>
            <a:pPr marL="283986" indent="-283986" algn="l">
              <a:buSzPct val="75000"/>
              <a:buChar char="•"/>
              <a:defRPr sz="2300"/>
            </a:pPr>
            <a:endParaRPr dirty="0"/>
          </a:p>
          <a:p>
            <a:pPr marL="283986" indent="-283986" algn="l">
              <a:buSzPct val="75000"/>
              <a:buChar char="•"/>
              <a:defRPr sz="2300"/>
            </a:pPr>
            <a:r>
              <a:rPr dirty="0"/>
              <a:t>Given the problems that have been seen with current hardware at low doses (CMS DC-DC converter problem, ATLAS TID bump) is it worth irradiating half-ring demonstrators (ring-0, ring-1 </a:t>
            </a:r>
            <a:r>
              <a:rPr dirty="0" err="1"/>
              <a:t>etc</a:t>
            </a:r>
            <a:r>
              <a:rPr dirty="0"/>
              <a:t>) </a:t>
            </a:r>
          </a:p>
          <a:p>
            <a:pPr marL="1172986" lvl="2" indent="-283986" algn="l">
              <a:buSzPct val="75000"/>
              <a:buChar char="•"/>
              <a:defRPr sz="2300"/>
            </a:pPr>
            <a:r>
              <a:rPr dirty="0"/>
              <a:t>Irradiation and subsequent system tests at a range of doses from low to high </a:t>
            </a:r>
          </a:p>
          <a:p>
            <a:pPr marL="1172986" lvl="2" indent="-283986" algn="l">
              <a:buSzPct val="75000"/>
              <a:buChar char="•"/>
              <a:defRPr sz="2300"/>
            </a:pPr>
            <a:r>
              <a:rPr dirty="0"/>
              <a:t>Irradiation whilst powering the demonstrators to emulate real use</a:t>
            </a:r>
          </a:p>
        </p:txBody>
      </p:sp>
      <p:sp>
        <p:nvSpPr>
          <p:cNvPr id="171"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26</a:t>
            </a:fld>
            <a:endParaRPr/>
          </a:p>
        </p:txBody>
      </p:sp>
    </p:spTree>
    <p:extLst>
      <p:ext uri="{BB962C8B-B14F-4D97-AF65-F5344CB8AC3E}">
        <p14:creationId xmlns:p14="http://schemas.microsoft.com/office/powerpoint/2010/main" val="13104969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Screen Shot 2017-05-04 at 10.35.35.png" descr="Screen Shot 2017-05-04 at 10.35.35.png"/>
          <p:cNvPicPr>
            <a:picLocks noChangeAspect="1"/>
          </p:cNvPicPr>
          <p:nvPr/>
        </p:nvPicPr>
        <p:blipFill>
          <a:blip r:embed="rId2">
            <a:extLst/>
          </a:blip>
          <a:stretch>
            <a:fillRect/>
          </a:stretch>
        </p:blipFill>
        <p:spPr>
          <a:xfrm>
            <a:off x="-1" y="9200753"/>
            <a:ext cx="13004801" cy="563828"/>
          </a:xfrm>
          <a:prstGeom prst="rect">
            <a:avLst/>
          </a:prstGeom>
          <a:ln w="12700">
            <a:miter lim="400000"/>
          </a:ln>
        </p:spPr>
      </p:pic>
      <p:pic>
        <p:nvPicPr>
          <p:cNvPr id="16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62" name="Inventory"/>
          <p:cNvSpPr txBox="1"/>
          <p:nvPr/>
        </p:nvSpPr>
        <p:spPr>
          <a:xfrm>
            <a:off x="4749785" y="209550"/>
            <a:ext cx="7909551"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FFF"/>
                </a:solidFill>
                <a:latin typeface="Helvetica"/>
                <a:ea typeface="Helvetica"/>
                <a:cs typeface="Helvetica"/>
                <a:sym typeface="Helvetica"/>
              </a:defRPr>
            </a:lvl1pPr>
          </a:lstStyle>
          <a:p>
            <a:r>
              <a:t>Inventory</a:t>
            </a:r>
          </a:p>
        </p:txBody>
      </p:sp>
      <p:pic>
        <p:nvPicPr>
          <p:cNvPr id="163" name="Screen Shot 2018-03-21 at 14.43.19.png" descr="Screen Shot 2018-03-21 at 14.43.19.png"/>
          <p:cNvPicPr>
            <a:picLocks noChangeAspect="1"/>
          </p:cNvPicPr>
          <p:nvPr/>
        </p:nvPicPr>
        <p:blipFill>
          <a:blip r:embed="rId4">
            <a:extLst/>
          </a:blip>
          <a:stretch>
            <a:fillRect/>
          </a:stretch>
        </p:blipFill>
        <p:spPr>
          <a:xfrm>
            <a:off x="9331389" y="35176"/>
            <a:ext cx="3624728" cy="2251064"/>
          </a:xfrm>
          <a:prstGeom prst="rect">
            <a:avLst/>
          </a:prstGeom>
          <a:ln w="12700">
            <a:miter lim="400000"/>
          </a:ln>
        </p:spPr>
      </p:pic>
      <p:sp>
        <p:nvSpPr>
          <p:cNvPr id="164" name="DAQ system (COB + RD53/ITKpix adaptor, Felix, YARR?)…"/>
          <p:cNvSpPr txBox="1"/>
          <p:nvPr/>
        </p:nvSpPr>
        <p:spPr>
          <a:xfrm>
            <a:off x="96855" y="1471784"/>
            <a:ext cx="12438557" cy="7340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3986" indent="-283986" algn="l">
              <a:lnSpc>
                <a:spcPct val="120000"/>
              </a:lnSpc>
              <a:buSzPct val="75000"/>
              <a:buChar char="•"/>
              <a:defRPr sz="2500"/>
            </a:pPr>
            <a:r>
              <a:rPr dirty="0"/>
              <a:t>DAQ system (COB + RD53/</a:t>
            </a:r>
            <a:r>
              <a:rPr dirty="0" err="1"/>
              <a:t>ITKpix</a:t>
            </a:r>
            <a:r>
              <a:rPr dirty="0"/>
              <a:t> adaptor, Felix, YARR?)</a:t>
            </a:r>
          </a:p>
          <a:p>
            <a:pPr marL="728486" lvl="1" indent="-283986" algn="l">
              <a:lnSpc>
                <a:spcPct val="120000"/>
              </a:lnSpc>
              <a:buSzPct val="75000"/>
              <a:buChar char="•"/>
              <a:defRPr sz="2500"/>
            </a:pPr>
            <a:r>
              <a:rPr dirty="0"/>
              <a:t>Need a DAQ capable of reading out up 52 FE’s simultaneously, more when testing multiple HRs inside cylinders</a:t>
            </a:r>
          </a:p>
          <a:p>
            <a:pPr marL="283986" indent="-283986" algn="l">
              <a:lnSpc>
                <a:spcPct val="120000"/>
              </a:lnSpc>
              <a:buSzPct val="75000"/>
              <a:buChar char="•"/>
              <a:defRPr sz="2500"/>
            </a:pPr>
            <a:r>
              <a:rPr dirty="0"/>
              <a:t>DCS and slow control systems</a:t>
            </a:r>
          </a:p>
          <a:p>
            <a:pPr marL="728486" lvl="1" indent="-283986" algn="l">
              <a:lnSpc>
                <a:spcPct val="120000"/>
              </a:lnSpc>
              <a:buSzPct val="75000"/>
              <a:buChar char="•"/>
              <a:defRPr sz="2500"/>
            </a:pPr>
            <a:r>
              <a:rPr dirty="0" err="1"/>
              <a:t>EoS</a:t>
            </a:r>
            <a:r>
              <a:rPr dirty="0"/>
              <a:t> card, PSPP, DCS, Aggregator, HV,LV, Temp, humidity ….</a:t>
            </a:r>
          </a:p>
          <a:p>
            <a:pPr marL="283986" indent="-283986" algn="l">
              <a:lnSpc>
                <a:spcPct val="120000"/>
              </a:lnSpc>
              <a:buSzPct val="75000"/>
              <a:buChar char="•"/>
              <a:defRPr sz="2500"/>
            </a:pPr>
            <a:r>
              <a:rPr dirty="0"/>
              <a:t>Computing resources</a:t>
            </a:r>
          </a:p>
          <a:p>
            <a:pPr marL="728486" lvl="1" indent="-283986" algn="l">
              <a:lnSpc>
                <a:spcPct val="120000"/>
              </a:lnSpc>
              <a:buSzPct val="75000"/>
              <a:buChar char="•"/>
              <a:defRPr sz="2500"/>
            </a:pPr>
            <a:r>
              <a:rPr dirty="0"/>
              <a:t>working database + scripts for extracting data from DAQ output to database</a:t>
            </a:r>
          </a:p>
          <a:p>
            <a:pPr marL="728486" lvl="1" indent="-283986" algn="l">
              <a:lnSpc>
                <a:spcPct val="120000"/>
              </a:lnSpc>
              <a:buSzPct val="75000"/>
              <a:buChar char="•"/>
              <a:defRPr sz="2500"/>
            </a:pPr>
            <a:r>
              <a:rPr dirty="0"/>
              <a:t> PCs and disk space currently use ~10</a:t>
            </a:r>
            <a:r>
              <a:rPr dirty="0">
                <a:solidFill>
                  <a:schemeClr val="accent5"/>
                </a:solidFill>
              </a:rPr>
              <a:t> </a:t>
            </a:r>
            <a:r>
              <a:rPr dirty="0"/>
              <a:t>Mb / </a:t>
            </a:r>
            <a:r>
              <a:rPr dirty="0" err="1"/>
              <a:t>thr</a:t>
            </a:r>
            <a:r>
              <a:rPr dirty="0"/>
              <a:t> scan for just 18 FEI4s -&gt; reduce/compress data saved to database</a:t>
            </a:r>
          </a:p>
          <a:p>
            <a:pPr marL="283986" indent="-283986" algn="l">
              <a:lnSpc>
                <a:spcPct val="120000"/>
              </a:lnSpc>
              <a:buSzPct val="75000"/>
              <a:buChar char="•"/>
              <a:defRPr sz="2500"/>
            </a:pPr>
            <a:r>
              <a:rPr dirty="0"/>
              <a:t>Cooling plant</a:t>
            </a:r>
          </a:p>
          <a:p>
            <a:pPr marL="1172986" lvl="2" indent="-283986" algn="l">
              <a:lnSpc>
                <a:spcPct val="120000"/>
              </a:lnSpc>
              <a:buSzPct val="75000"/>
              <a:buChar char="•"/>
              <a:defRPr sz="2500"/>
            </a:pPr>
            <a:r>
              <a:rPr dirty="0"/>
              <a:t>CO2 system shared with </a:t>
            </a:r>
            <a:r>
              <a:rPr dirty="0" err="1"/>
              <a:t>LHCb</a:t>
            </a:r>
            <a:r>
              <a:rPr dirty="0"/>
              <a:t> (Q2 2020)</a:t>
            </a:r>
          </a:p>
          <a:p>
            <a:pPr marL="1172986" lvl="2" indent="-283986" algn="l">
              <a:lnSpc>
                <a:spcPct val="120000"/>
              </a:lnSpc>
              <a:buSzPct val="75000"/>
              <a:buChar char="•"/>
              <a:defRPr sz="2500"/>
            </a:pPr>
            <a:r>
              <a:rPr dirty="0"/>
              <a:t>Other systems water cooling, LN2 </a:t>
            </a:r>
            <a:r>
              <a:rPr dirty="0" err="1"/>
              <a:t>etc</a:t>
            </a:r>
            <a:r>
              <a:rPr dirty="0"/>
              <a:t> for demonstrators </a:t>
            </a:r>
          </a:p>
          <a:p>
            <a:pPr marL="283986" indent="-283986" algn="l">
              <a:lnSpc>
                <a:spcPct val="120000"/>
              </a:lnSpc>
              <a:buSzPct val="75000"/>
              <a:buChar char="•"/>
              <a:defRPr sz="2500"/>
            </a:pPr>
            <a:r>
              <a:rPr dirty="0"/>
              <a:t>LV &amp; HV power supplies (Bench supply and custom made)</a:t>
            </a:r>
          </a:p>
          <a:p>
            <a:pPr marL="283986" indent="-283986" algn="l">
              <a:lnSpc>
                <a:spcPct val="120000"/>
              </a:lnSpc>
              <a:buSzPct val="75000"/>
              <a:buChar char="•"/>
              <a:defRPr sz="2500"/>
            </a:pPr>
            <a:r>
              <a:rPr dirty="0"/>
              <a:t>Realistic cables and connectors (correct length and gauge: Type 2 + Type 3 ~ 72m)</a:t>
            </a:r>
          </a:p>
          <a:p>
            <a:pPr marL="283986" indent="-283986" algn="l">
              <a:lnSpc>
                <a:spcPct val="120000"/>
              </a:lnSpc>
              <a:buSzPct val="75000"/>
              <a:buChar char="•"/>
              <a:defRPr sz="2500"/>
            </a:pPr>
            <a:r>
              <a:rPr dirty="0"/>
              <a:t>High resolution microscope -&gt; Keyence</a:t>
            </a:r>
          </a:p>
          <a:p>
            <a:pPr marL="283986" indent="-283986" algn="l">
              <a:lnSpc>
                <a:spcPct val="120000"/>
              </a:lnSpc>
              <a:buSzPct val="75000"/>
              <a:buChar char="•"/>
              <a:defRPr sz="2500"/>
            </a:pPr>
            <a:r>
              <a:rPr dirty="0"/>
              <a:t>Working environmental chamber (final tests with cylinders and completed endcap)</a:t>
            </a:r>
          </a:p>
        </p:txBody>
      </p:sp>
      <p:sp>
        <p:nvSpPr>
          <p:cNvPr id="165"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27</a:t>
            </a:fld>
            <a:endParaRPr/>
          </a:p>
        </p:txBody>
      </p:sp>
    </p:spTree>
    <p:extLst>
      <p:ext uri="{BB962C8B-B14F-4D97-AF65-F5344CB8AC3E}">
        <p14:creationId xmlns:p14="http://schemas.microsoft.com/office/powerpoint/2010/main" val="29074842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26"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27" name="CF stave"/>
          <p:cNvSpPr txBox="1"/>
          <p:nvPr/>
        </p:nvSpPr>
        <p:spPr>
          <a:xfrm>
            <a:off x="4713407" y="209550"/>
            <a:ext cx="2020119"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CF stave</a:t>
            </a:r>
          </a:p>
        </p:txBody>
      </p:sp>
      <p:pic>
        <p:nvPicPr>
          <p:cNvPr id="128" name="Screen Shot 2017-06-25 at 19.23.43.png" descr="Screen Shot 2017-06-25 at 19.23.43.png"/>
          <p:cNvPicPr>
            <a:picLocks noChangeAspect="1"/>
          </p:cNvPicPr>
          <p:nvPr/>
        </p:nvPicPr>
        <p:blipFill>
          <a:blip r:embed="rId4">
            <a:extLst/>
          </a:blip>
          <a:stretch>
            <a:fillRect/>
          </a:stretch>
        </p:blipFill>
        <p:spPr>
          <a:xfrm>
            <a:off x="502412" y="1397176"/>
            <a:ext cx="4854109" cy="2632463"/>
          </a:xfrm>
          <a:prstGeom prst="rect">
            <a:avLst/>
          </a:prstGeom>
          <a:ln w="12700">
            <a:miter lim="400000"/>
          </a:ln>
        </p:spPr>
      </p:pic>
      <p:pic>
        <p:nvPicPr>
          <p:cNvPr id="129" name="unknown.jpg" descr="unknown.jpg"/>
          <p:cNvPicPr>
            <a:picLocks noChangeAspect="1"/>
          </p:cNvPicPr>
          <p:nvPr/>
        </p:nvPicPr>
        <p:blipFill>
          <a:blip r:embed="rId5">
            <a:extLst/>
          </a:blip>
          <a:stretch>
            <a:fillRect/>
          </a:stretch>
        </p:blipFill>
        <p:spPr>
          <a:xfrm>
            <a:off x="6637866" y="4678880"/>
            <a:ext cx="5853026" cy="4389769"/>
          </a:xfrm>
          <a:prstGeom prst="rect">
            <a:avLst/>
          </a:prstGeom>
          <a:ln w="12700">
            <a:miter lim="400000"/>
          </a:ln>
        </p:spPr>
      </p:pic>
      <p:sp>
        <p:nvSpPr>
          <p:cNvPr id="130" name="Double sided stave allowing 6 quads (24 FEs/side)…"/>
          <p:cNvSpPr txBox="1"/>
          <p:nvPr/>
        </p:nvSpPr>
        <p:spPr>
          <a:xfrm>
            <a:off x="5706533" y="1244776"/>
            <a:ext cx="6940932" cy="3302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300"/>
            </a:pPr>
            <a:r>
              <a:rPr dirty="0"/>
              <a:t>Double sided stave allowing 6 quads (24 FEs/side) </a:t>
            </a:r>
          </a:p>
          <a:p>
            <a:pPr algn="l">
              <a:defRPr sz="2300"/>
            </a:pPr>
            <a:endParaRPr dirty="0"/>
          </a:p>
          <a:p>
            <a:pPr algn="l">
              <a:defRPr sz="2300"/>
            </a:pPr>
            <a:r>
              <a:rPr dirty="0"/>
              <a:t>Although each side has separate LV and HV for these tests we have joined the LV of both sides to allow build up of a serial powering chain of 12 quads.</a:t>
            </a:r>
          </a:p>
          <a:p>
            <a:pPr algn="l">
              <a:defRPr sz="2300"/>
            </a:pPr>
            <a:endParaRPr dirty="0"/>
          </a:p>
          <a:p>
            <a:pPr algn="l">
              <a:defRPr sz="2300"/>
            </a:pPr>
            <a:r>
              <a:rPr lang="en-US" dirty="0"/>
              <a:t>A</a:t>
            </a:r>
            <a:r>
              <a:rPr dirty="0"/>
              <a:t>dd a 13th quad to chain </a:t>
            </a:r>
          </a:p>
          <a:p>
            <a:pPr algn="l">
              <a:defRPr sz="2300"/>
            </a:pPr>
            <a:r>
              <a:rPr dirty="0"/>
              <a:t>using test chuck</a:t>
            </a:r>
          </a:p>
        </p:txBody>
      </p:sp>
      <p:pic>
        <p:nvPicPr>
          <p:cNvPr id="131" name="Screen Shot 2018-01-14 at 21.11.29.png" descr="Screen Shot 2018-01-14 at 21.11.29.png"/>
          <p:cNvPicPr>
            <a:picLocks noChangeAspect="1"/>
          </p:cNvPicPr>
          <p:nvPr/>
        </p:nvPicPr>
        <p:blipFill>
          <a:blip r:embed="rId6">
            <a:extLst/>
          </a:blip>
          <a:stretch>
            <a:fillRect/>
          </a:stretch>
        </p:blipFill>
        <p:spPr>
          <a:xfrm>
            <a:off x="10833795" y="3229414"/>
            <a:ext cx="2103596" cy="2293019"/>
          </a:xfrm>
          <a:prstGeom prst="rect">
            <a:avLst/>
          </a:prstGeom>
          <a:ln w="12700">
            <a:miter lim="400000"/>
          </a:ln>
        </p:spPr>
      </p:pic>
      <p:pic>
        <p:nvPicPr>
          <p:cNvPr id="132" name="IMG_3983.JPG" descr="IMG_3983.JPG"/>
          <p:cNvPicPr>
            <a:picLocks noChangeAspect="1"/>
          </p:cNvPicPr>
          <p:nvPr/>
        </p:nvPicPr>
        <p:blipFill>
          <a:blip r:embed="rId7">
            <a:extLst/>
          </a:blip>
          <a:stretch>
            <a:fillRect/>
          </a:stretch>
        </p:blipFill>
        <p:spPr>
          <a:xfrm>
            <a:off x="498295" y="4678880"/>
            <a:ext cx="5853025" cy="4389769"/>
          </a:xfrm>
          <a:prstGeom prst="rect">
            <a:avLst/>
          </a:prstGeom>
          <a:ln w="12700">
            <a:miter lim="400000"/>
          </a:ln>
        </p:spPr>
      </p:pic>
      <p:sp>
        <p:nvSpPr>
          <p:cNvPr id="133"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3</a:t>
            </a:fld>
            <a:endParaRPr/>
          </a:p>
        </p:txBody>
      </p:sp>
    </p:spTree>
    <p:extLst>
      <p:ext uri="{BB962C8B-B14F-4D97-AF65-F5344CB8AC3E}">
        <p14:creationId xmlns:p14="http://schemas.microsoft.com/office/powerpoint/2010/main" val="38091390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51"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52" name="Serial powering tests"/>
          <p:cNvSpPr txBox="1"/>
          <p:nvPr/>
        </p:nvSpPr>
        <p:spPr>
          <a:xfrm>
            <a:off x="4861600" y="137161"/>
            <a:ext cx="7720063"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rPr dirty="0"/>
              <a:t>Serial powering tests</a:t>
            </a:r>
            <a:r>
              <a:rPr lang="en-US" dirty="0"/>
              <a:t> (13 modules)</a:t>
            </a:r>
            <a:endParaRPr dirty="0"/>
          </a:p>
        </p:txBody>
      </p:sp>
      <p:sp>
        <p:nvSpPr>
          <p:cNvPr id="153" name="(1) Can we power and configure all FE’s in the chain so that they draw current?…"/>
          <p:cNvSpPr txBox="1"/>
          <p:nvPr/>
        </p:nvSpPr>
        <p:spPr>
          <a:xfrm>
            <a:off x="338148" y="2237732"/>
            <a:ext cx="12328505" cy="21031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600"/>
            </a:pPr>
            <a:r>
              <a:rPr b="1" dirty="0"/>
              <a:t>(1) Can we power and configure all FE’s in the chain so that they draw current?</a:t>
            </a:r>
          </a:p>
          <a:p>
            <a:pPr algn="l">
              <a:defRPr sz="2600"/>
            </a:pPr>
            <a:endParaRPr b="1" dirty="0"/>
          </a:p>
          <a:p>
            <a:pPr algn="l">
              <a:defRPr sz="2600"/>
            </a:pPr>
            <a:r>
              <a:rPr b="1" dirty="0"/>
              <a:t>(2) Can we stimulate quads with random and non-random triggers and read out data from at least 1 FE / quad?</a:t>
            </a:r>
          </a:p>
          <a:p>
            <a:pPr algn="l">
              <a:defRPr sz="2600"/>
            </a:pPr>
            <a:endParaRPr dirty="0"/>
          </a:p>
        </p:txBody>
      </p:sp>
      <p:pic>
        <p:nvPicPr>
          <p:cNvPr id="154" name="Screen Shot 2018-01-14 at 21.11.29.png" descr="Screen Shot 2018-01-14 at 21.11.29.png"/>
          <p:cNvPicPr>
            <a:picLocks noChangeAspect="1"/>
          </p:cNvPicPr>
          <p:nvPr/>
        </p:nvPicPr>
        <p:blipFill>
          <a:blip r:embed="rId4">
            <a:extLst/>
          </a:blip>
          <a:stretch>
            <a:fillRect/>
          </a:stretch>
        </p:blipFill>
        <p:spPr>
          <a:xfrm>
            <a:off x="442759" y="5224059"/>
            <a:ext cx="3364566" cy="3667535"/>
          </a:xfrm>
          <a:prstGeom prst="rect">
            <a:avLst/>
          </a:prstGeom>
          <a:ln w="12700">
            <a:miter lim="400000"/>
          </a:ln>
        </p:spPr>
      </p:pic>
      <p:sp>
        <p:nvSpPr>
          <p:cNvPr id="155" name="No PSPP chip present so we take a cautious approach and qualify modules off stave before by completing steps (1) and (2) on test chuck before adding them to the serial powering chain on the stave and repeating the steps again - no failures so far…"/>
          <p:cNvSpPr txBox="1"/>
          <p:nvPr/>
        </p:nvSpPr>
        <p:spPr>
          <a:xfrm>
            <a:off x="4304674" y="6609032"/>
            <a:ext cx="8276989" cy="21031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600"/>
            </a:lvl1pPr>
          </a:lstStyle>
          <a:p>
            <a:r>
              <a:rPr dirty="0"/>
              <a:t>No PSPP chip present </a:t>
            </a:r>
            <a:r>
              <a:rPr lang="en-GB" dirty="0"/>
              <a:t>……yet</a:t>
            </a:r>
          </a:p>
          <a:p>
            <a:r>
              <a:rPr dirty="0"/>
              <a:t>qualify modules off stave before by completing steps (1) and (2) on test chuck before adding them to the serial powering chain on the stave and repeating the steps again - no failures so far…</a:t>
            </a:r>
          </a:p>
        </p:txBody>
      </p:sp>
      <p:sp>
        <p:nvSpPr>
          <p:cNvPr id="156" name="Text"/>
          <p:cNvSpPr txBox="1"/>
          <p:nvPr/>
        </p:nvSpPr>
        <p:spPr>
          <a:xfrm>
            <a:off x="6375331" y="9251950"/>
            <a:ext cx="241438" cy="3810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defRPr sz="1800" b="1">
                <a:solidFill>
                  <a:srgbClr val="FFFFFF"/>
                </a:solidFill>
                <a:latin typeface="Helvetica"/>
                <a:ea typeface="Helvetica"/>
                <a:cs typeface="Helvetica"/>
                <a:sym typeface="Helvetica"/>
              </a:defRPr>
            </a:pPr>
            <a:fld id="{86CB4B4D-7CA3-9044-876B-883B54F8677D}" type="slidenum">
              <a:t>4</a:t>
            </a:fld>
            <a:r>
              <a:t>￼</a:t>
            </a:r>
          </a:p>
        </p:txBody>
      </p:sp>
      <p:sp>
        <p:nvSpPr>
          <p:cNvPr id="157"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4</a:t>
            </a:fld>
            <a:endParaRPr/>
          </a:p>
        </p:txBody>
      </p:sp>
      <p:sp>
        <p:nvSpPr>
          <p:cNvPr id="2" name="TextBox 1">
            <a:extLst>
              <a:ext uri="{FF2B5EF4-FFF2-40B4-BE49-F238E27FC236}">
                <a16:creationId xmlns:a16="http://schemas.microsoft.com/office/drawing/2014/main" id="{A54D2688-D527-7E47-84B7-1092E4873F4C}"/>
              </a:ext>
            </a:extLst>
          </p:cNvPr>
          <p:cNvSpPr txBox="1"/>
          <p:nvPr/>
        </p:nvSpPr>
        <p:spPr>
          <a:xfrm>
            <a:off x="5388428" y="3516905"/>
            <a:ext cx="695597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3" algn="l">
              <a:defRPr sz="2600"/>
            </a:pPr>
            <a:endParaRPr lang="en-GB" dirty="0"/>
          </a:p>
          <a:p>
            <a:pPr lvl="3" algn="l">
              <a:defRPr sz="2600"/>
            </a:pPr>
            <a:r>
              <a:rPr lang="en-GB" dirty="0"/>
              <a:t>Further tests:</a:t>
            </a:r>
          </a:p>
          <a:p>
            <a:pPr marL="457200" lvl="8" indent="-457200" algn="l">
              <a:buFont typeface="Arial" panose="020B0604020202020204" pitchFamily="34" charset="0"/>
              <a:buChar char="•"/>
              <a:defRPr sz="2600"/>
            </a:pPr>
            <a:r>
              <a:rPr lang="en-GB" dirty="0"/>
              <a:t>noise immunity, </a:t>
            </a:r>
          </a:p>
          <a:p>
            <a:pPr marL="457200" lvl="3" indent="-457200" algn="l">
              <a:buFont typeface="Arial" panose="020B0604020202020204" pitchFamily="34" charset="0"/>
              <a:buChar char="•"/>
              <a:defRPr sz="2600"/>
            </a:pPr>
            <a:r>
              <a:rPr lang="en-GB" dirty="0"/>
              <a:t>lengthening of power cables, </a:t>
            </a:r>
          </a:p>
          <a:p>
            <a:pPr marL="457200" lvl="3" indent="-457200" algn="l">
              <a:buFont typeface="Arial" panose="020B0604020202020204" pitchFamily="34" charset="0"/>
              <a:buChar char="•"/>
              <a:defRPr sz="2600"/>
            </a:pPr>
            <a:r>
              <a:rPr lang="en-GB" dirty="0"/>
              <a:t>joining of LV and HV return, </a:t>
            </a:r>
          </a:p>
          <a:p>
            <a:pPr marL="457200" lvl="3" indent="-457200" algn="l">
              <a:buFont typeface="Arial" panose="020B0604020202020204" pitchFamily="34" charset="0"/>
              <a:buChar char="•"/>
              <a:defRPr sz="2600"/>
            </a:pPr>
            <a:r>
              <a:rPr lang="en-GB" dirty="0"/>
              <a:t>two-trigger noise </a:t>
            </a:r>
            <a:r>
              <a:rPr lang="en-GB" dirty="0" err="1"/>
              <a:t>etc</a:t>
            </a:r>
            <a:endParaRPr lang="en-GB" dirty="0"/>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6240763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72"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pic>
        <p:nvPicPr>
          <p:cNvPr id="173" name="Screen Shot 2018-01-15 at 20.33.48.png" descr="Screen Shot 2018-01-15 at 20.33.48.png"/>
          <p:cNvPicPr>
            <a:picLocks noChangeAspect="1"/>
          </p:cNvPicPr>
          <p:nvPr/>
        </p:nvPicPr>
        <p:blipFill>
          <a:blip r:embed="rId4">
            <a:extLst/>
          </a:blip>
          <a:stretch>
            <a:fillRect/>
          </a:stretch>
        </p:blipFill>
        <p:spPr>
          <a:xfrm>
            <a:off x="6501454" y="6170182"/>
            <a:ext cx="2296359" cy="2996137"/>
          </a:xfrm>
          <a:prstGeom prst="rect">
            <a:avLst/>
          </a:prstGeom>
          <a:ln w="12700">
            <a:miter lim="400000"/>
          </a:ln>
        </p:spPr>
      </p:pic>
      <p:pic>
        <p:nvPicPr>
          <p:cNvPr id="174" name="Screen Shot 2018-01-14 at 21.12.54.png" descr="Screen Shot 2018-01-14 at 21.12.54.png"/>
          <p:cNvPicPr>
            <a:picLocks noChangeAspect="1"/>
          </p:cNvPicPr>
          <p:nvPr/>
        </p:nvPicPr>
        <p:blipFill>
          <a:blip r:embed="rId5">
            <a:extLst/>
          </a:blip>
          <a:stretch>
            <a:fillRect/>
          </a:stretch>
        </p:blipFill>
        <p:spPr>
          <a:xfrm>
            <a:off x="9842013" y="6170182"/>
            <a:ext cx="2016912" cy="2996137"/>
          </a:xfrm>
          <a:prstGeom prst="rect">
            <a:avLst/>
          </a:prstGeom>
          <a:ln w="12700">
            <a:miter lim="400000"/>
          </a:ln>
        </p:spPr>
      </p:pic>
      <p:sp>
        <p:nvSpPr>
          <p:cNvPr id="175" name="Cooling"/>
          <p:cNvSpPr txBox="1"/>
          <p:nvPr/>
        </p:nvSpPr>
        <p:spPr>
          <a:xfrm>
            <a:off x="4781785" y="209550"/>
            <a:ext cx="1815630"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Cooling</a:t>
            </a:r>
          </a:p>
        </p:txBody>
      </p:sp>
      <p:pic>
        <p:nvPicPr>
          <p:cNvPr id="176" name="unknown.bmp" descr="unknown.bmp"/>
          <p:cNvPicPr>
            <a:picLocks noChangeAspect="1"/>
          </p:cNvPicPr>
          <p:nvPr/>
        </p:nvPicPr>
        <p:blipFill>
          <a:blip r:embed="rId6">
            <a:extLst/>
          </a:blip>
          <a:stretch>
            <a:fillRect/>
          </a:stretch>
        </p:blipFill>
        <p:spPr>
          <a:xfrm rot="16201289">
            <a:off x="6426200" y="1259147"/>
            <a:ext cx="2209800" cy="2794001"/>
          </a:xfrm>
          <a:prstGeom prst="rect">
            <a:avLst/>
          </a:prstGeom>
          <a:ln w="12700">
            <a:miter lim="400000"/>
          </a:ln>
        </p:spPr>
      </p:pic>
      <p:pic>
        <p:nvPicPr>
          <p:cNvPr id="177" name="unknown.bmp" descr="unknown.bmp"/>
          <p:cNvPicPr>
            <a:picLocks noChangeAspect="1"/>
          </p:cNvPicPr>
          <p:nvPr/>
        </p:nvPicPr>
        <p:blipFill>
          <a:blip r:embed="rId7">
            <a:extLst/>
          </a:blip>
          <a:stretch>
            <a:fillRect/>
          </a:stretch>
        </p:blipFill>
        <p:spPr>
          <a:xfrm rot="16200802">
            <a:off x="9745568" y="1258272"/>
            <a:ext cx="2209801" cy="2794001"/>
          </a:xfrm>
          <a:prstGeom prst="rect">
            <a:avLst/>
          </a:prstGeom>
          <a:ln w="12700">
            <a:miter lim="400000"/>
          </a:ln>
        </p:spPr>
      </p:pic>
      <p:pic>
        <p:nvPicPr>
          <p:cNvPr id="178" name="unknown.bmp" descr="unknown.bmp"/>
          <p:cNvPicPr>
            <a:picLocks noChangeAspect="1"/>
          </p:cNvPicPr>
          <p:nvPr/>
        </p:nvPicPr>
        <p:blipFill>
          <a:blip r:embed="rId8">
            <a:extLst/>
          </a:blip>
          <a:stretch>
            <a:fillRect/>
          </a:stretch>
        </p:blipFill>
        <p:spPr>
          <a:xfrm rot="5394406">
            <a:off x="9745568" y="3553474"/>
            <a:ext cx="2209801" cy="2794001"/>
          </a:xfrm>
          <a:prstGeom prst="rect">
            <a:avLst/>
          </a:prstGeom>
          <a:ln w="12700">
            <a:miter lim="400000"/>
          </a:ln>
        </p:spPr>
      </p:pic>
      <p:pic>
        <p:nvPicPr>
          <p:cNvPr id="179" name="unknown.bmp" descr="unknown.bmp"/>
          <p:cNvPicPr>
            <a:picLocks noChangeAspect="1"/>
          </p:cNvPicPr>
          <p:nvPr/>
        </p:nvPicPr>
        <p:blipFill>
          <a:blip r:embed="rId9">
            <a:extLst/>
          </a:blip>
          <a:stretch>
            <a:fillRect/>
          </a:stretch>
        </p:blipFill>
        <p:spPr>
          <a:xfrm rot="5396563">
            <a:off x="6426200" y="3554349"/>
            <a:ext cx="2209800" cy="2794001"/>
          </a:xfrm>
          <a:prstGeom prst="rect">
            <a:avLst/>
          </a:prstGeom>
          <a:ln w="12700">
            <a:miter lim="400000"/>
          </a:ln>
        </p:spPr>
      </p:pic>
      <p:sp>
        <p:nvSpPr>
          <p:cNvPr id="180" name="Before powering"/>
          <p:cNvSpPr txBox="1"/>
          <p:nvPr/>
        </p:nvSpPr>
        <p:spPr>
          <a:xfrm>
            <a:off x="3372823" y="2287091"/>
            <a:ext cx="2548866" cy="495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lvl1pPr>
          </a:lstStyle>
          <a:p>
            <a:r>
              <a:t>Before powering</a:t>
            </a:r>
          </a:p>
        </p:txBody>
      </p:sp>
      <p:sp>
        <p:nvSpPr>
          <p:cNvPr id="181" name="After powering, configuring and tuning"/>
          <p:cNvSpPr txBox="1"/>
          <p:nvPr/>
        </p:nvSpPr>
        <p:spPr>
          <a:xfrm>
            <a:off x="242256" y="4531783"/>
            <a:ext cx="5802986" cy="495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lvl1pPr>
          </a:lstStyle>
          <a:p>
            <a:r>
              <a:t>After powering, configuring and tuning</a:t>
            </a:r>
          </a:p>
        </p:txBody>
      </p:sp>
      <p:sp>
        <p:nvSpPr>
          <p:cNvPr id="182" name="Hotspot on FR4 side comes from…"/>
          <p:cNvSpPr txBox="1"/>
          <p:nvPr/>
        </p:nvSpPr>
        <p:spPr>
          <a:xfrm>
            <a:off x="237066" y="5896257"/>
            <a:ext cx="5563211" cy="309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2400"/>
            </a:pPr>
            <a:r>
              <a:t>Hotspot on FR4 side comes from </a:t>
            </a:r>
          </a:p>
          <a:p>
            <a:pPr algn="l">
              <a:defRPr sz="2400"/>
            </a:pPr>
            <a:r>
              <a:t>single module mounted on carbon fibre</a:t>
            </a:r>
          </a:p>
          <a:p>
            <a:pPr algn="l">
              <a:defRPr sz="2400"/>
            </a:pPr>
            <a:endParaRPr/>
          </a:p>
          <a:p>
            <a:pPr algn="l">
              <a:defRPr sz="2400"/>
            </a:pPr>
            <a:r>
              <a:t>Hotspot on all Kapton modules due to </a:t>
            </a:r>
          </a:p>
          <a:p>
            <a:pPr algn="l">
              <a:defRPr sz="2400"/>
            </a:pPr>
            <a:r>
              <a:t>patch on power rail</a:t>
            </a:r>
          </a:p>
          <a:p>
            <a:pPr algn="l">
              <a:defRPr sz="2400"/>
            </a:pPr>
            <a:endParaRPr/>
          </a:p>
          <a:p>
            <a:pPr algn="l">
              <a:defRPr sz="2400"/>
            </a:pPr>
            <a:r>
              <a:t>Water cooling used, 7deg at 1.5bar, </a:t>
            </a:r>
          </a:p>
          <a:p>
            <a:pPr algn="l">
              <a:defRPr sz="2400"/>
            </a:pPr>
            <a:r>
              <a:t>cooling pipe in stave: 2.3mm inner ⌀</a:t>
            </a:r>
          </a:p>
        </p:txBody>
      </p:sp>
      <p:sp>
        <p:nvSpPr>
          <p:cNvPr id="183" name="FR4"/>
          <p:cNvSpPr txBox="1"/>
          <p:nvPr/>
        </p:nvSpPr>
        <p:spPr>
          <a:xfrm>
            <a:off x="7185803" y="1013883"/>
            <a:ext cx="927660"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FR4</a:t>
            </a:r>
          </a:p>
        </p:txBody>
      </p:sp>
      <p:sp>
        <p:nvSpPr>
          <p:cNvPr id="184" name="Kapton"/>
          <p:cNvSpPr txBox="1"/>
          <p:nvPr/>
        </p:nvSpPr>
        <p:spPr>
          <a:xfrm>
            <a:off x="10056312" y="1013883"/>
            <a:ext cx="1588314"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Kapton</a:t>
            </a:r>
          </a:p>
        </p:txBody>
      </p:sp>
      <p:sp>
        <p:nvSpPr>
          <p:cNvPr id="185"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5</a:t>
            </a:fld>
            <a:endParaRPr/>
          </a:p>
        </p:txBody>
      </p:sp>
    </p:spTree>
    <p:extLst>
      <p:ext uri="{BB962C8B-B14F-4D97-AF65-F5344CB8AC3E}">
        <p14:creationId xmlns:p14="http://schemas.microsoft.com/office/powerpoint/2010/main" val="11686185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creen Shot 2017-05-04 at 10.35.35.png" descr="Screen Shot 2017-05-04 at 10.35.35.png"/>
          <p:cNvPicPr>
            <a:picLocks noChangeAspect="1"/>
          </p:cNvPicPr>
          <p:nvPr/>
        </p:nvPicPr>
        <p:blipFill>
          <a:blip r:embed="rId3">
            <a:extLst/>
          </a:blip>
          <a:stretch>
            <a:fillRect/>
          </a:stretch>
        </p:blipFill>
        <p:spPr>
          <a:xfrm>
            <a:off x="0" y="9200753"/>
            <a:ext cx="13004800" cy="563828"/>
          </a:xfrm>
          <a:prstGeom prst="rect">
            <a:avLst/>
          </a:prstGeom>
          <a:ln w="12700">
            <a:miter lim="400000"/>
          </a:ln>
        </p:spPr>
      </p:pic>
      <p:pic>
        <p:nvPicPr>
          <p:cNvPr id="188" name="Screen Shot 2017-05-04 at 10.34.33.png" descr="Screen Shot 2017-05-04 at 10.34.33.png"/>
          <p:cNvPicPr>
            <a:picLocks noChangeAspect="1"/>
          </p:cNvPicPr>
          <p:nvPr/>
        </p:nvPicPr>
        <p:blipFill>
          <a:blip r:embed="rId4">
            <a:extLst/>
          </a:blip>
          <a:stretch>
            <a:fillRect/>
          </a:stretch>
        </p:blipFill>
        <p:spPr>
          <a:xfrm>
            <a:off x="0" y="-16616"/>
            <a:ext cx="13004801" cy="1100032"/>
          </a:xfrm>
          <a:prstGeom prst="rect">
            <a:avLst/>
          </a:prstGeom>
          <a:ln w="12700">
            <a:miter lim="400000"/>
          </a:ln>
        </p:spPr>
      </p:pic>
      <p:sp>
        <p:nvSpPr>
          <p:cNvPr id="189" name="Powering the SP chain"/>
          <p:cNvSpPr txBox="1"/>
          <p:nvPr/>
        </p:nvSpPr>
        <p:spPr>
          <a:xfrm>
            <a:off x="4679275" y="209550"/>
            <a:ext cx="503478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Powering the SP chain</a:t>
            </a:r>
          </a:p>
        </p:txBody>
      </p:sp>
      <p:pic>
        <p:nvPicPr>
          <p:cNvPr id="190" name="unknown.jpg" descr="unknown.jpg"/>
          <p:cNvPicPr>
            <a:picLocks noChangeAspect="1"/>
          </p:cNvPicPr>
          <p:nvPr/>
        </p:nvPicPr>
        <p:blipFill>
          <a:blip r:embed="rId5">
            <a:extLst/>
          </a:blip>
          <a:stretch>
            <a:fillRect/>
          </a:stretch>
        </p:blipFill>
        <p:spPr>
          <a:xfrm>
            <a:off x="7847975" y="1222293"/>
            <a:ext cx="2555657" cy="3407543"/>
          </a:xfrm>
          <a:prstGeom prst="rect">
            <a:avLst/>
          </a:prstGeom>
          <a:ln w="12700">
            <a:miter lim="400000"/>
          </a:ln>
        </p:spPr>
      </p:pic>
      <p:sp>
        <p:nvSpPr>
          <p:cNvPr id="191" name="CC 2.3A supplied for powering the chain (shown above for 11/13 quads after configuring), close to max output available from TTi power supply (35V, 3A)…"/>
          <p:cNvSpPr txBox="1"/>
          <p:nvPr/>
        </p:nvSpPr>
        <p:spPr>
          <a:xfrm>
            <a:off x="577516" y="5826977"/>
            <a:ext cx="11959390" cy="250324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85800" indent="-457200" algn="l">
              <a:buClr>
                <a:srgbClr val="000000"/>
              </a:buClr>
              <a:buSzPct val="100000"/>
              <a:buFont typeface="Arial" panose="020B0604020202020204" pitchFamily="34" charset="0"/>
              <a:buChar char="•"/>
              <a:defRPr sz="2600"/>
            </a:pPr>
            <a:r>
              <a:rPr lang="en-GB" dirty="0"/>
              <a:t>CC 2.3A supplied for powering the chain 	 - close to max output available from </a:t>
            </a:r>
            <a:r>
              <a:rPr lang="en-GB" dirty="0" err="1"/>
              <a:t>TTi</a:t>
            </a:r>
            <a:r>
              <a:rPr lang="en-GB" dirty="0"/>
              <a:t> power supply (35V, 3A) </a:t>
            </a:r>
          </a:p>
          <a:p>
            <a:pPr marL="685800" indent="-457200" algn="l">
              <a:buClr>
                <a:srgbClr val="000000"/>
              </a:buClr>
              <a:buSzPct val="100000"/>
              <a:buFont typeface="Arial" panose="020B0604020202020204" pitchFamily="34" charset="0"/>
              <a:buChar char="•"/>
              <a:defRPr sz="2600"/>
            </a:pPr>
            <a:r>
              <a:rPr lang="en-GB" dirty="0"/>
              <a:t>HV supplied to each side separately but joined for all modules on a side </a:t>
            </a:r>
          </a:p>
          <a:p>
            <a:pPr marL="685800" indent="-457200" algn="l">
              <a:buClr>
                <a:srgbClr val="000000"/>
              </a:buClr>
              <a:buSzPct val="100000"/>
              <a:buFont typeface="Arial" panose="020B0604020202020204" pitchFamily="34" charset="0"/>
              <a:buChar char="•"/>
              <a:defRPr sz="2600"/>
            </a:pPr>
            <a:r>
              <a:rPr lang="en-GB" dirty="0"/>
              <a:t>LV supplied to both sides together :  cable is ~2m long</a:t>
            </a:r>
          </a:p>
          <a:p>
            <a:pPr marL="685800" indent="-457200" algn="l">
              <a:buClr>
                <a:srgbClr val="000000"/>
              </a:buClr>
              <a:buSzPct val="100000"/>
              <a:buFont typeface="Arial" panose="020B0604020202020204" pitchFamily="34" charset="0"/>
              <a:buChar char="•"/>
              <a:defRPr sz="2600"/>
            </a:pPr>
            <a:r>
              <a:rPr lang="en-GB" dirty="0"/>
              <a:t>FE’s configured one at a time allowing voltage drop across the chain to be monitored </a:t>
            </a:r>
            <a:endParaRPr dirty="0"/>
          </a:p>
        </p:txBody>
      </p:sp>
      <p:pic>
        <p:nvPicPr>
          <p:cNvPr id="192" name="IMG_3986.JPG" descr="IMG_3986.JPG"/>
          <p:cNvPicPr>
            <a:picLocks noChangeAspect="1"/>
          </p:cNvPicPr>
          <p:nvPr/>
        </p:nvPicPr>
        <p:blipFill>
          <a:blip r:embed="rId6">
            <a:extLst/>
          </a:blip>
          <a:stretch>
            <a:fillRect/>
          </a:stretch>
        </p:blipFill>
        <p:spPr>
          <a:xfrm>
            <a:off x="1842380" y="1170770"/>
            <a:ext cx="2632942" cy="3510589"/>
          </a:xfrm>
          <a:prstGeom prst="rect">
            <a:avLst/>
          </a:prstGeom>
          <a:ln w="12700">
            <a:miter lim="400000"/>
          </a:ln>
        </p:spPr>
      </p:pic>
      <p:pic>
        <p:nvPicPr>
          <p:cNvPr id="193" name="unknown.jpg" descr="unknown.jpg"/>
          <p:cNvPicPr>
            <a:picLocks noChangeAspect="1"/>
          </p:cNvPicPr>
          <p:nvPr/>
        </p:nvPicPr>
        <p:blipFill>
          <a:blip r:embed="rId7">
            <a:extLst/>
          </a:blip>
          <a:stretch>
            <a:fillRect/>
          </a:stretch>
        </p:blipFill>
        <p:spPr>
          <a:xfrm>
            <a:off x="4969219" y="1193403"/>
            <a:ext cx="2598993" cy="3465323"/>
          </a:xfrm>
          <a:prstGeom prst="rect">
            <a:avLst/>
          </a:prstGeom>
          <a:ln w="12700">
            <a:miter lim="400000"/>
          </a:ln>
        </p:spPr>
      </p:pic>
      <p:sp>
        <p:nvSpPr>
          <p:cNvPr id="194"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6</a:t>
            </a:fld>
            <a:endParaRPr/>
          </a:p>
        </p:txBody>
      </p:sp>
    </p:spTree>
    <p:extLst>
      <p:ext uri="{BB962C8B-B14F-4D97-AF65-F5344CB8AC3E}">
        <p14:creationId xmlns:p14="http://schemas.microsoft.com/office/powerpoint/2010/main" val="24547725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197"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198" name="12 modules are now glued to the stave: 6 Kapton flexes, 6 FR4 flexes, 1 FR4 test chuck…"/>
          <p:cNvSpPr txBox="1"/>
          <p:nvPr/>
        </p:nvSpPr>
        <p:spPr>
          <a:xfrm>
            <a:off x="224691" y="2024594"/>
            <a:ext cx="12555418" cy="17030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buSzPct val="100000"/>
              <a:buChar char="•"/>
              <a:defRPr sz="2600"/>
            </a:pPr>
            <a:r>
              <a:rPr dirty="0"/>
              <a:t>1</a:t>
            </a:r>
            <a:r>
              <a:rPr lang="en-US" dirty="0"/>
              <a:t>3</a:t>
            </a:r>
            <a:r>
              <a:rPr dirty="0"/>
              <a:t> modules are now glued to the stave: 6 </a:t>
            </a:r>
            <a:r>
              <a:rPr dirty="0" err="1"/>
              <a:t>Kapton</a:t>
            </a:r>
            <a:r>
              <a:rPr dirty="0"/>
              <a:t> flexes, 6 FR4 flexes, 1 FR4 test chuck</a:t>
            </a:r>
          </a:p>
          <a:p>
            <a:pPr marL="228600" indent="-228600" algn="l">
              <a:buSzPct val="100000"/>
              <a:buChar char="•"/>
              <a:defRPr sz="2600"/>
            </a:pPr>
            <a:r>
              <a:rPr dirty="0"/>
              <a:t>These 12 modules + 1 module on test chuck (52FE’s) have been powered and configured </a:t>
            </a:r>
            <a:endParaRPr lang="en-GB" dirty="0"/>
          </a:p>
          <a:p>
            <a:pPr marL="228600" indent="-228600" algn="l">
              <a:buSzPct val="100000"/>
              <a:buChar char="•"/>
              <a:defRPr sz="2600"/>
            </a:pPr>
            <a:r>
              <a:rPr dirty="0"/>
              <a:t>48/52 FE’s are available for readout and there are 4/52 FE’s that don’t deliver data, however, they still have working regulators -&gt; still part of SP chain</a:t>
            </a:r>
          </a:p>
        </p:txBody>
      </p:sp>
      <p:pic>
        <p:nvPicPr>
          <p:cNvPr id="199" name="Image" descr="Image"/>
          <p:cNvPicPr>
            <a:picLocks noChangeAspect="1"/>
          </p:cNvPicPr>
          <p:nvPr/>
        </p:nvPicPr>
        <p:blipFill>
          <a:blip r:embed="rId4">
            <a:extLst/>
          </a:blip>
          <a:stretch>
            <a:fillRect/>
          </a:stretch>
        </p:blipFill>
        <p:spPr>
          <a:xfrm>
            <a:off x="2252133" y="4353983"/>
            <a:ext cx="9042401" cy="4635501"/>
          </a:xfrm>
          <a:prstGeom prst="rect">
            <a:avLst/>
          </a:prstGeom>
          <a:ln w="12700">
            <a:miter lim="400000"/>
          </a:ln>
        </p:spPr>
      </p:pic>
      <p:sp>
        <p:nvSpPr>
          <p:cNvPr id="200" name="IV of serial powering chain"/>
          <p:cNvSpPr txBox="1"/>
          <p:nvPr/>
        </p:nvSpPr>
        <p:spPr>
          <a:xfrm>
            <a:off x="4010245" y="8667750"/>
            <a:ext cx="5526177"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IV of serial powering chain</a:t>
            </a:r>
          </a:p>
        </p:txBody>
      </p:sp>
      <p:sp>
        <p:nvSpPr>
          <p:cNvPr id="201" name="Powering the SP chain"/>
          <p:cNvSpPr txBox="1"/>
          <p:nvPr/>
        </p:nvSpPr>
        <p:spPr>
          <a:xfrm>
            <a:off x="4679275" y="209550"/>
            <a:ext cx="503478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Powering the SP chain</a:t>
            </a:r>
          </a:p>
        </p:txBody>
      </p:sp>
      <p:sp>
        <p:nvSpPr>
          <p:cNvPr id="202"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7</a:t>
            </a:fld>
            <a:endParaRPr/>
          </a:p>
        </p:txBody>
      </p:sp>
    </p:spTree>
    <p:extLst>
      <p:ext uri="{BB962C8B-B14F-4D97-AF65-F5344CB8AC3E}">
        <p14:creationId xmlns:p14="http://schemas.microsoft.com/office/powerpoint/2010/main" val="31063395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creen Shot 2017-05-04 at 10.35.35.png" descr="Screen Shot 2017-05-04 at 10.35.35.png"/>
          <p:cNvPicPr>
            <a:picLocks noChangeAspect="1"/>
          </p:cNvPicPr>
          <p:nvPr/>
        </p:nvPicPr>
        <p:blipFill>
          <a:blip r:embed="rId2">
            <a:extLst/>
          </a:blip>
          <a:stretch>
            <a:fillRect/>
          </a:stretch>
        </p:blipFill>
        <p:spPr>
          <a:xfrm>
            <a:off x="0" y="9200753"/>
            <a:ext cx="13004800" cy="563828"/>
          </a:xfrm>
          <a:prstGeom prst="rect">
            <a:avLst/>
          </a:prstGeom>
          <a:ln w="12700">
            <a:miter lim="400000"/>
          </a:ln>
        </p:spPr>
      </p:pic>
      <p:pic>
        <p:nvPicPr>
          <p:cNvPr id="205"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06" name="Configuring and readout of SP chain"/>
          <p:cNvSpPr txBox="1"/>
          <p:nvPr/>
        </p:nvSpPr>
        <p:spPr>
          <a:xfrm>
            <a:off x="4692484" y="209550"/>
            <a:ext cx="8056366"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Configuring and readout of SP chain</a:t>
            </a:r>
          </a:p>
        </p:txBody>
      </p:sp>
      <p:sp>
        <p:nvSpPr>
          <p:cNvPr id="207" name="Each of the 52 FE’s in the SP chain can be enabled and configured one by one using the calibGui panel…"/>
          <p:cNvSpPr txBox="1"/>
          <p:nvPr/>
        </p:nvSpPr>
        <p:spPr>
          <a:xfrm>
            <a:off x="224691" y="5120392"/>
            <a:ext cx="12555418" cy="4064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200"/>
            </a:pPr>
            <a:r>
              <a:rPr dirty="0"/>
              <a:t>Each of the 52 FE’s in the SP chain can be enabled and configured one by one using the </a:t>
            </a:r>
            <a:r>
              <a:rPr dirty="0" err="1"/>
              <a:t>calibGui</a:t>
            </a:r>
            <a:r>
              <a:rPr dirty="0"/>
              <a:t> panel</a:t>
            </a:r>
          </a:p>
          <a:p>
            <a:pPr algn="l">
              <a:defRPr sz="2200"/>
            </a:pPr>
            <a:endParaRPr dirty="0"/>
          </a:p>
          <a:p>
            <a:pPr algn="l">
              <a:defRPr sz="2200"/>
            </a:pPr>
            <a:r>
              <a:rPr dirty="0"/>
              <a:t>DAQ only supports 18 FE’s (4.5 quads) for tuning and scans. We get around this by connecting ROC4 on each quad since it supplies </a:t>
            </a:r>
            <a:r>
              <a:rPr dirty="0" err="1"/>
              <a:t>clk</a:t>
            </a:r>
            <a:r>
              <a:rPr dirty="0"/>
              <a:t>/</a:t>
            </a:r>
            <a:r>
              <a:rPr dirty="0" err="1"/>
              <a:t>cmd</a:t>
            </a:r>
            <a:r>
              <a:rPr dirty="0"/>
              <a:t> to the rest of the quad this enables all FE’s on a quad to draw current and join the serial powering chain even though we cannot read data back </a:t>
            </a:r>
          </a:p>
          <a:p>
            <a:pPr algn="l">
              <a:defRPr sz="2200"/>
            </a:pPr>
            <a:endParaRPr dirty="0"/>
          </a:p>
          <a:p>
            <a:pPr algn="l">
              <a:defRPr sz="2200"/>
            </a:pPr>
            <a:r>
              <a:rPr dirty="0"/>
              <a:t>We can see this data / </a:t>
            </a:r>
            <a:r>
              <a:rPr dirty="0" err="1"/>
              <a:t>clk</a:t>
            </a:r>
            <a:r>
              <a:rPr dirty="0"/>
              <a:t> / </a:t>
            </a:r>
            <a:r>
              <a:rPr dirty="0" err="1"/>
              <a:t>cmd</a:t>
            </a:r>
            <a:r>
              <a:rPr dirty="0"/>
              <a:t> on the scope even though the DAQ cannot (because there is no cable to carry it)</a:t>
            </a:r>
          </a:p>
          <a:p>
            <a:pPr algn="l">
              <a:defRPr sz="2200"/>
            </a:pPr>
            <a:endParaRPr dirty="0"/>
          </a:p>
          <a:p>
            <a:pPr algn="l">
              <a:defRPr sz="2200"/>
            </a:pPr>
            <a:r>
              <a:rPr dirty="0"/>
              <a:t>Correct ‘</a:t>
            </a:r>
            <a:r>
              <a:rPr dirty="0" err="1"/>
              <a:t>inlink</a:t>
            </a:r>
            <a:r>
              <a:rPr dirty="0"/>
              <a:t>’ for </a:t>
            </a:r>
            <a:r>
              <a:rPr dirty="0" err="1"/>
              <a:t>clk</a:t>
            </a:r>
            <a:r>
              <a:rPr dirty="0"/>
              <a:t>/</a:t>
            </a:r>
            <a:r>
              <a:rPr dirty="0" err="1"/>
              <a:t>cmd</a:t>
            </a:r>
            <a:r>
              <a:rPr dirty="0"/>
              <a:t> but Dummy ‘</a:t>
            </a:r>
            <a:r>
              <a:rPr dirty="0" err="1"/>
              <a:t>outlinks</a:t>
            </a:r>
            <a:r>
              <a:rPr dirty="0"/>
              <a:t>’ are supplied to all FE’s not read out.. requires a little bit of hacking of DAQ software but works..</a:t>
            </a:r>
          </a:p>
        </p:txBody>
      </p:sp>
      <p:pic>
        <p:nvPicPr>
          <p:cNvPr id="208" name="unknown.jpg" descr="unknown.jpg"/>
          <p:cNvPicPr>
            <a:picLocks noChangeAspect="1"/>
          </p:cNvPicPr>
          <p:nvPr/>
        </p:nvPicPr>
        <p:blipFill>
          <a:blip r:embed="rId4">
            <a:extLst/>
          </a:blip>
          <a:stretch>
            <a:fillRect/>
          </a:stretch>
        </p:blipFill>
        <p:spPr>
          <a:xfrm>
            <a:off x="114934" y="1462273"/>
            <a:ext cx="3686472" cy="2764855"/>
          </a:xfrm>
          <a:prstGeom prst="rect">
            <a:avLst/>
          </a:prstGeom>
          <a:ln w="12700">
            <a:miter lim="400000"/>
          </a:ln>
        </p:spPr>
      </p:pic>
      <p:pic>
        <p:nvPicPr>
          <p:cNvPr id="209" name="IMG_3982.JPG" descr="IMG_3982.JPG"/>
          <p:cNvPicPr>
            <a:picLocks noChangeAspect="1"/>
          </p:cNvPicPr>
          <p:nvPr/>
        </p:nvPicPr>
        <p:blipFill>
          <a:blip r:embed="rId5">
            <a:extLst/>
          </a:blip>
          <a:stretch>
            <a:fillRect/>
          </a:stretch>
        </p:blipFill>
        <p:spPr>
          <a:xfrm>
            <a:off x="3445567" y="1187754"/>
            <a:ext cx="4802846" cy="3602135"/>
          </a:xfrm>
          <a:prstGeom prst="rect">
            <a:avLst/>
          </a:prstGeom>
          <a:ln w="12700">
            <a:miter lim="400000"/>
          </a:ln>
        </p:spPr>
      </p:pic>
      <p:pic>
        <p:nvPicPr>
          <p:cNvPr id="210" name="IMG_3983.JPG" descr="IMG_3983.JPG"/>
          <p:cNvPicPr>
            <a:picLocks noChangeAspect="1"/>
          </p:cNvPicPr>
          <p:nvPr/>
        </p:nvPicPr>
        <p:blipFill>
          <a:blip r:embed="rId6">
            <a:extLst/>
          </a:blip>
          <a:stretch>
            <a:fillRect/>
          </a:stretch>
        </p:blipFill>
        <p:spPr>
          <a:xfrm>
            <a:off x="7610295" y="1187754"/>
            <a:ext cx="5275972" cy="3956980"/>
          </a:xfrm>
          <a:prstGeom prst="rect">
            <a:avLst/>
          </a:prstGeom>
          <a:ln w="12700">
            <a:miter lim="400000"/>
          </a:ln>
        </p:spPr>
      </p:pic>
      <p:sp>
        <p:nvSpPr>
          <p:cNvPr id="211"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8</a:t>
            </a:fld>
            <a:endParaRPr/>
          </a:p>
        </p:txBody>
      </p:sp>
    </p:spTree>
    <p:extLst>
      <p:ext uri="{BB962C8B-B14F-4D97-AF65-F5344CB8AC3E}">
        <p14:creationId xmlns:p14="http://schemas.microsoft.com/office/powerpoint/2010/main" val="26857256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creen Shot 2017-05-04 at 10.35.35.png" descr="Screen Shot 2017-05-04 at 10.35.35.png"/>
          <p:cNvPicPr>
            <a:picLocks noChangeAspect="1"/>
          </p:cNvPicPr>
          <p:nvPr/>
        </p:nvPicPr>
        <p:blipFill>
          <a:blip r:embed="rId2">
            <a:extLst/>
          </a:blip>
          <a:stretch>
            <a:fillRect/>
          </a:stretch>
        </p:blipFill>
        <p:spPr>
          <a:xfrm>
            <a:off x="0" y="9099153"/>
            <a:ext cx="13004800" cy="563828"/>
          </a:xfrm>
          <a:prstGeom prst="rect">
            <a:avLst/>
          </a:prstGeom>
          <a:ln w="12700">
            <a:miter lim="400000"/>
          </a:ln>
        </p:spPr>
      </p:pic>
      <p:pic>
        <p:nvPicPr>
          <p:cNvPr id="242" name="Screen Shot 2017-05-04 at 10.34.33.png" descr="Screen Shot 2017-05-04 at 10.34.33.png"/>
          <p:cNvPicPr>
            <a:picLocks noChangeAspect="1"/>
          </p:cNvPicPr>
          <p:nvPr/>
        </p:nvPicPr>
        <p:blipFill>
          <a:blip r:embed="rId3">
            <a:extLst/>
          </a:blip>
          <a:stretch>
            <a:fillRect/>
          </a:stretch>
        </p:blipFill>
        <p:spPr>
          <a:xfrm>
            <a:off x="0" y="-16616"/>
            <a:ext cx="13004801" cy="1100032"/>
          </a:xfrm>
          <a:prstGeom prst="rect">
            <a:avLst/>
          </a:prstGeom>
          <a:ln w="12700">
            <a:miter lim="400000"/>
          </a:ln>
        </p:spPr>
      </p:pic>
      <p:sp>
        <p:nvSpPr>
          <p:cNvPr id="243" name="Thresholds after tuning to 2000e-"/>
          <p:cNvSpPr txBox="1"/>
          <p:nvPr/>
        </p:nvSpPr>
        <p:spPr>
          <a:xfrm>
            <a:off x="4988412" y="209550"/>
            <a:ext cx="732904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Thresholds after tuning to 2000e-</a:t>
            </a:r>
          </a:p>
        </p:txBody>
      </p:sp>
      <p:pic>
        <p:nvPicPr>
          <p:cNvPr id="244" name="Screen Shot 2018-02-11 at 20.51.19.png" descr="Screen Shot 2018-02-11 at 20.51.19.png"/>
          <p:cNvPicPr>
            <a:picLocks noChangeAspect="1"/>
          </p:cNvPicPr>
          <p:nvPr/>
        </p:nvPicPr>
        <p:blipFill>
          <a:blip r:embed="rId4">
            <a:extLst/>
          </a:blip>
          <a:stretch>
            <a:fillRect/>
          </a:stretch>
        </p:blipFill>
        <p:spPr>
          <a:xfrm>
            <a:off x="732366" y="1540933"/>
            <a:ext cx="3175001" cy="1909775"/>
          </a:xfrm>
          <a:prstGeom prst="rect">
            <a:avLst/>
          </a:prstGeom>
          <a:ln w="12700">
            <a:miter lim="400000"/>
          </a:ln>
        </p:spPr>
      </p:pic>
      <p:pic>
        <p:nvPicPr>
          <p:cNvPr id="245" name="Image" descr="Image"/>
          <p:cNvPicPr>
            <a:picLocks noChangeAspect="1"/>
          </p:cNvPicPr>
          <p:nvPr/>
        </p:nvPicPr>
        <p:blipFill>
          <a:blip r:embed="rId5">
            <a:extLst/>
          </a:blip>
          <a:stretch>
            <a:fillRect/>
          </a:stretch>
        </p:blipFill>
        <p:spPr>
          <a:xfrm>
            <a:off x="1612900" y="3251200"/>
            <a:ext cx="9512300" cy="4722957"/>
          </a:xfrm>
          <a:prstGeom prst="rect">
            <a:avLst/>
          </a:prstGeom>
          <a:ln w="12700">
            <a:miter lim="400000"/>
          </a:ln>
        </p:spPr>
      </p:pic>
      <p:sp>
        <p:nvSpPr>
          <p:cNvPr id="246" name="13th quad on chuck"/>
          <p:cNvSpPr txBox="1"/>
          <p:nvPr/>
        </p:nvSpPr>
        <p:spPr>
          <a:xfrm>
            <a:off x="216746" y="1159774"/>
            <a:ext cx="4206241"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13th quad on chuck</a:t>
            </a:r>
          </a:p>
        </p:txBody>
      </p:sp>
      <p:sp>
        <p:nvSpPr>
          <p:cNvPr id="247" name="All FE’s tuned to 2ke- with 8 ToT @ 20ke-"/>
          <p:cNvSpPr txBox="1"/>
          <p:nvPr/>
        </p:nvSpPr>
        <p:spPr>
          <a:xfrm>
            <a:off x="2205041" y="8244935"/>
            <a:ext cx="8323784"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All FE’s tuned to 2ke- with 8 ToT @ 20ke-</a:t>
            </a:r>
          </a:p>
        </p:txBody>
      </p:sp>
      <p:sp>
        <p:nvSpPr>
          <p:cNvPr id="248" name="Slide Number"/>
          <p:cNvSpPr txBox="1">
            <a:spLocks noGrp="1"/>
          </p:cNvSpPr>
          <p:nvPr>
            <p:ph type="sldNum" sz="quarter" idx="2"/>
          </p:nvPr>
        </p:nvSpPr>
        <p:spPr>
          <a:xfrm>
            <a:off x="6311763" y="9150350"/>
            <a:ext cx="368574" cy="381000"/>
          </a:xfrm>
          <a:prstGeom prst="rect">
            <a:avLst/>
          </a:prstGeom>
          <a:extLst>
            <a:ext uri="{C572A759-6A51-4108-AA02-DFA0A04FC94B}">
              <ma14:wrappingTextBoxFlag xmlns=""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fld id="{86CB4B4D-7CA3-9044-876B-883B54F8677D}" type="slidenum">
              <a:t>9</a:t>
            </a:fld>
            <a:endParaRPr/>
          </a:p>
        </p:txBody>
      </p:sp>
    </p:spTree>
    <p:extLst>
      <p:ext uri="{BB962C8B-B14F-4D97-AF65-F5344CB8AC3E}">
        <p14:creationId xmlns:p14="http://schemas.microsoft.com/office/powerpoint/2010/main" val="412684942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2939</TotalTime>
  <Words>2000</Words>
  <Application>Microsoft Macintosh PowerPoint</Application>
  <PresentationFormat>Custom</PresentationFormat>
  <Paragraphs>350</Paragraphs>
  <Slides>27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Helvetica</vt:lpstr>
      <vt:lpstr>Helvetica Light</vt:lpstr>
      <vt:lpstr>Helvetica Neue</vt:lpstr>
      <vt:lpstr>Times</vt:lpstr>
      <vt:lpstr>Times New Roman</vt:lpstr>
      <vt:lpstr>White</vt:lpstr>
      <vt:lpstr>Pixel System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Backup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Pixel System Test</dc:title>
  <cp:lastModifiedBy>Hayward, Helen</cp:lastModifiedBy>
  <cp:revision>36</cp:revision>
  <dcterms:modified xsi:type="dcterms:W3CDTF">2018-04-06T06:04:11Z</dcterms:modified>
</cp:coreProperties>
</file>