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2"/>
  </p:notesMasterIdLst>
  <p:sldIdLst>
    <p:sldId id="299" r:id="rId2"/>
    <p:sldId id="295" r:id="rId3"/>
    <p:sldId id="296" r:id="rId4"/>
    <p:sldId id="280" r:id="rId5"/>
    <p:sldId id="281" r:id="rId6"/>
    <p:sldId id="277" r:id="rId7"/>
    <p:sldId id="267" r:id="rId8"/>
    <p:sldId id="300" r:id="rId9"/>
    <p:sldId id="298" r:id="rId10"/>
    <p:sldId id="3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/>
    <p:restoredTop sz="94638"/>
  </p:normalViewPr>
  <p:slideViewPr>
    <p:cSldViewPr snapToGrid="0" snapToObjects="1">
      <p:cViewPr>
        <p:scale>
          <a:sx n="87" d="100"/>
          <a:sy n="87" d="100"/>
        </p:scale>
        <p:origin x="144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7F769-B185-FB4D-9D80-A525F0AC1FF9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DFE2-F7E1-8149-895C-A9224949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8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6800"/>
            <a:ext cx="10945216" cy="165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000" y="4412704"/>
            <a:ext cx="97930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5B18-7969-354F-A2DD-7E6CCE8D6B2D}" type="datetime1">
              <a:rPr lang="en-GB" smtClean="0"/>
              <a:t>22/03/2018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00000" y="1124744"/>
            <a:ext cx="9792000" cy="72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710A"/>
                </a:solidFill>
              </a:defRPr>
            </a:lvl1pPr>
          </a:lstStyle>
          <a:p>
            <a:pPr lvl="0"/>
            <a:r>
              <a:rPr lang="en-US" dirty="0"/>
              <a:t>Conference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88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18AD-750F-9E48-A83B-B56639651691}" type="datetime1">
              <a:rPr lang="en-GB" smtClean="0"/>
              <a:t>22/03/2018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4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4BF1-75F7-E04D-944F-A40F7A5FEA34}" type="datetime1">
              <a:rPr lang="en-GB" smtClean="0"/>
              <a:t>22/03/2018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2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EFF2-77C2-D844-9C6D-523B9D614DB8}" type="datetime1">
              <a:rPr lang="en-GB" smtClean="0"/>
              <a:t>22/03/2018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1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C845-4C6C-1A4A-8205-BAD769D4A8AF}" type="datetime1">
              <a:rPr lang="en-GB" smtClean="0"/>
              <a:t>22/03/2018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79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2023B0-8714-6340-BE85-8327C27E0A37}" type="datetime1">
              <a:rPr lang="en-GB" smtClean="0"/>
              <a:t>22/03/2018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Helen Hayward : WP20 - KO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20858"/>
            <a:ext cx="10837333" cy="57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29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5A52-F035-5F42-953C-5CA4D5E1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0DDFE-1D4F-AE42-9791-0443F0C73AC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66DCD-B376-154C-9FD9-E1EF1C920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37DA0-194B-2D44-B64A-C3FB4738AF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Helen Hayward : WP20 - 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78003-F242-124E-9FC4-DD6446EB74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6B20765-D0A3-D14F-9513-54EE6212FA3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8B160-EE9B-6643-8E32-C4FB706B53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0C75413-F7E4-7041-8664-322CF3B06448}" type="datetime1">
              <a:rPr lang="en-GB" altLang="en-US" smtClean="0"/>
              <a:t>22/03/2018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565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D8F6-2CF2-804C-B80E-39FE8190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B04A1-E710-8242-909D-E122B5951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EF5E-4D2F-D349-B7A6-C15E66B5751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B65A28-9119-3049-A7CA-8334BFA13F0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930DB-F718-2C4D-9ADA-917C3CA35B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Helen Hayward : WP20 - 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E0AE-846D-9443-85D2-1E5DDC9041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6E56CF7-B6BD-EC49-84DC-051444CAB38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32319B-F4AD-9D47-95EA-194651F145C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249C587-BC39-CD4F-82C0-544C63645D7A}" type="datetime1">
              <a:rPr lang="en-GB" altLang="en-US" smtClean="0"/>
              <a:t>22/03/2018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0872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D5E36-48F3-394E-AD45-5A445DFE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329B-0838-0B49-814A-8B6BC22174A3}" type="datetime1">
              <a:rPr lang="en-GB" smtClean="0"/>
              <a:t>22/03/2018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36F92-F18D-F443-8E36-E0A5638E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CF21E-F710-ED43-8F04-1E7245E9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14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AC07-C1E4-604D-B114-856BCF51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7613D-65DA-5347-B6B3-50C62D35DDE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99DBA-503B-5646-943E-139D6C15B3F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9A23B-3AE1-A545-B71C-4B157403CB8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951BD-DCE3-E94D-9DE1-329054407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Helen Hayward : WP20 - 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57784-B934-9049-A553-E07E03ADC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FE309B9-9853-4F49-AF8C-7D6EA63A19E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E46D2DF-3DF5-5F43-8C24-33E8B2F7426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0348CEA-84D2-674F-91E8-27A9D5862E48}" type="datetime1">
              <a:rPr lang="en-GB" altLang="en-US" smtClean="0"/>
              <a:t>22/03/2018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02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04865"/>
            <a:ext cx="10363200" cy="1470025"/>
          </a:xfrm>
        </p:spPr>
        <p:txBody>
          <a:bodyPr/>
          <a:lstStyle>
            <a:lvl1pPr>
              <a:defRPr>
                <a:solidFill>
                  <a:srgbClr val="8F640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463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0F2B-5ED2-AC4F-BDF8-CC9F8D4153D7}" type="datetime1">
              <a:rPr lang="en-GB" smtClean="0"/>
              <a:t>22/03/2018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80000"/>
            <a:ext cx="10972800" cy="50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6FA7-08F5-9146-831C-8E17A9704450}" type="datetime1">
              <a:rPr lang="en-GB" smtClean="0"/>
              <a:t>22/03/2018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2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3C71-C0A3-124A-8B29-DD881F168D28}" type="datetime1">
              <a:rPr lang="en-GB" smtClean="0"/>
              <a:t>22/03/2018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80000"/>
            <a:ext cx="53848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80000"/>
            <a:ext cx="53848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0204-D952-4349-80FD-7943BBFEB7BC}" type="datetime1">
              <a:rPr lang="en-GB" smtClean="0"/>
              <a:t>22/03/2018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4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80000"/>
            <a:ext cx="53848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80000"/>
            <a:ext cx="53848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9FDA-21CD-A542-8FCB-AA0199DBF60C}" type="datetime1">
              <a:rPr lang="en-GB" smtClean="0"/>
              <a:t>22/03/2018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3644899"/>
            <a:ext cx="5385600" cy="213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6800" y="3644899"/>
            <a:ext cx="5385600" cy="213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080000"/>
            <a:ext cx="1104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3717032"/>
            <a:ext cx="1104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B11C-5CEE-3446-8122-EADDC12F52DA}" type="datetime1">
              <a:rPr lang="en-GB" smtClean="0"/>
              <a:t>22/03/2018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FDCB-8438-FB4C-B7D0-4D2C7845DCEE}" type="datetime1">
              <a:rPr lang="en-GB" smtClean="0"/>
              <a:t>22/03/2018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69E6-7D92-0E44-836F-FDF221B011C5}" type="datetime1">
              <a:rPr lang="en-GB" smtClean="0"/>
              <a:t>22/03/2018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0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000" y="6462000"/>
            <a:ext cx="12096000" cy="3636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/>
        </p:nvSpPr>
        <p:spPr>
          <a:xfrm>
            <a:off x="4214399" y="36000"/>
            <a:ext cx="7929600" cy="7200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8F64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" y="36000"/>
            <a:ext cx="4168235" cy="72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14400" y="36000"/>
            <a:ext cx="79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80729"/>
            <a:ext cx="109728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462000"/>
            <a:ext cx="1522521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79E60"/>
                </a:solidFill>
              </a:defRPr>
            </a:lvl1pPr>
          </a:lstStyle>
          <a:p>
            <a:fld id="{B782377E-46FF-E244-8137-1CAF72DA249F}" type="datetime1">
              <a:rPr lang="en-GB" smtClean="0"/>
              <a:t>22/03/2018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6000" y="6462001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79E60"/>
                </a:solidFill>
              </a:defRPr>
            </a:lvl1pPr>
          </a:lstStyle>
          <a:p>
            <a:r>
              <a:rPr lang="en-US"/>
              <a:t>Helen Hayward : WP20 - 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60800" y="6462001"/>
            <a:ext cx="152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79E60"/>
                </a:solidFill>
              </a:defRPr>
            </a:lvl1pPr>
          </a:lstStyle>
          <a:p>
            <a:fld id="{3D8E52BF-329F-734B-9697-F4DD6D89D98B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" y="6462000"/>
            <a:ext cx="552589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79E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A72CA1-9161-0944-B10C-60F485C6D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Shipping and Transportation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F0886EA-7EF0-514C-8365-7846F5CDA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Helen Hayward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DE6F9-29E7-D845-BBCF-64FEBF62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D514-AA8F-6F48-8309-CC7F85AEFC57}" type="datetime1">
              <a:rPr lang="en-GB" smtClean="0"/>
              <a:t>22/03/2018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D3557-E03E-CE42-8589-53B16C29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C8960-065A-434D-AAD7-745F0647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5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1454-CD1A-9F4A-A278-5CD28C18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know soon?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692BD-D0B5-E446-9E7B-B2075F182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Installation height</a:t>
            </a:r>
          </a:p>
          <a:p>
            <a:r>
              <a:rPr lang="en-US" dirty="0"/>
              <a:t>Constraints on dimensions due to Lorry</a:t>
            </a:r>
          </a:p>
          <a:p>
            <a:r>
              <a:rPr lang="en-US" dirty="0"/>
              <a:t>Constraints on dimensions due to fork lift</a:t>
            </a:r>
          </a:p>
          <a:p>
            <a:r>
              <a:rPr lang="en-US" dirty="0"/>
              <a:t>Constraints due to environment chamber</a:t>
            </a:r>
          </a:p>
          <a:p>
            <a:pPr lvl="1"/>
            <a:r>
              <a:rPr lang="en-US" dirty="0"/>
              <a:t>Integration frame should fit inside.</a:t>
            </a:r>
          </a:p>
          <a:p>
            <a:r>
              <a:rPr lang="en-US" dirty="0"/>
              <a:t>How is endcap supported inside the frame?</a:t>
            </a:r>
          </a:p>
          <a:p>
            <a:r>
              <a:rPr lang="en-US" dirty="0"/>
              <a:t>How are </a:t>
            </a:r>
            <a:r>
              <a:rPr lang="en-US"/>
              <a:t>services supported?</a:t>
            </a:r>
            <a:endParaRPr lang="en-US" dirty="0"/>
          </a:p>
          <a:p>
            <a:r>
              <a:rPr lang="en-US" dirty="0"/>
              <a:t>Room needed for services?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2E673-55FD-8646-89A9-29688268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C508-516A-A440-97C1-E0C34A82987E}" type="datetime1">
              <a:rPr lang="en-GB" smtClean="0"/>
              <a:t>22/03/2018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ACDCA-A653-5343-8E7A-DF4BAFA3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97611-A97D-0141-A768-5B3E6772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2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245" y="-367227"/>
            <a:ext cx="10515600" cy="1325563"/>
          </a:xfrm>
        </p:spPr>
        <p:txBody>
          <a:bodyPr/>
          <a:lstStyle/>
          <a:p>
            <a:r>
              <a:rPr lang="en-GB" dirty="0"/>
              <a:t>What are we transporting?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66980" y="1099712"/>
            <a:ext cx="5259640" cy="288495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4841" y="1254408"/>
            <a:ext cx="6277404" cy="461545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Use expertise gained in the transport of SCT Endcap C</a:t>
            </a:r>
          </a:p>
          <a:p>
            <a:r>
              <a:rPr lang="en-GB" dirty="0"/>
              <a:t>Need to transport endcap and associated service jigs</a:t>
            </a:r>
          </a:p>
          <a:p>
            <a:r>
              <a:rPr lang="en-GB" dirty="0"/>
              <a:t>General concept is a cradle within a cradle within a box</a:t>
            </a:r>
          </a:p>
          <a:p>
            <a:r>
              <a:rPr lang="en-GB" dirty="0"/>
              <a:t>Design should minimise work needed at CERN for integration</a:t>
            </a:r>
          </a:p>
          <a:p>
            <a:pPr lvl="1"/>
            <a:r>
              <a:rPr lang="en-GB" dirty="0"/>
              <a:t>Need input from CERN Integration team soon</a:t>
            </a:r>
          </a:p>
          <a:p>
            <a:pPr lvl="1"/>
            <a:r>
              <a:rPr lang="en-GB" dirty="0"/>
              <a:t>This will drive the design of the transportation tooling and the assembly tooling at the integration sites</a:t>
            </a:r>
          </a:p>
          <a:p>
            <a:r>
              <a:rPr lang="en-GB" dirty="0"/>
              <a:t>Need full inspection before departure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41E6-E0BA-A146-B8E1-5D028BCBFE4C}" type="datetime1">
              <a:rPr lang="en-GB" smtClean="0"/>
              <a:t>22/03/2018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eport_figure2_5">
            <a:extLst>
              <a:ext uri="{FF2B5EF4-FFF2-40B4-BE49-F238E27FC236}">
                <a16:creationId xmlns:a16="http://schemas.microsoft.com/office/drawing/2014/main" id="{82481C43-E47F-8544-B600-397E6B92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3906" b="24583"/>
          <a:stretch>
            <a:fillRect/>
          </a:stretch>
        </p:blipFill>
        <p:spPr bwMode="auto">
          <a:xfrm>
            <a:off x="429085" y="4990669"/>
            <a:ext cx="2344595" cy="173080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71842" dir="135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4492075-DB26-4840-A7E9-F404E91706E3}"/>
              </a:ext>
            </a:extLst>
          </p:cNvPr>
          <p:cNvGrpSpPr/>
          <p:nvPr/>
        </p:nvGrpSpPr>
        <p:grpSpPr>
          <a:xfrm>
            <a:off x="-20183" y="1902414"/>
            <a:ext cx="3230880" cy="2306220"/>
            <a:chOff x="1827213" y="1827213"/>
            <a:chExt cx="6399212" cy="4799012"/>
          </a:xfrm>
        </p:grpSpPr>
        <p:pic>
          <p:nvPicPr>
            <p:cNvPr id="15" name="Picture 7" descr="DSC09742">
              <a:extLst>
                <a:ext uri="{FF2B5EF4-FFF2-40B4-BE49-F238E27FC236}">
                  <a16:creationId xmlns:a16="http://schemas.microsoft.com/office/drawing/2014/main" id="{098BE0B7-FEDE-C049-A6DD-D61910F0E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213" y="1827213"/>
              <a:ext cx="6399212" cy="47990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AEDEA13A-F713-7949-BB51-1494BFCC9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9063" y="5048250"/>
              <a:ext cx="1757362" cy="1323975"/>
            </a:xfrm>
            <a:prstGeom prst="ellips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5295D57B-07F8-9D44-B3BE-0E1CF8A76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838" y="4703763"/>
              <a:ext cx="1304925" cy="996950"/>
            </a:xfrm>
            <a:prstGeom prst="ellips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5F1B8A1F-58C7-0E42-B8D0-857DA2137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344988"/>
              <a:ext cx="1300162" cy="1054100"/>
            </a:xfrm>
            <a:prstGeom prst="ellips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644" y="-88337"/>
            <a:ext cx="7284720" cy="929096"/>
          </a:xfrm>
        </p:spPr>
        <p:txBody>
          <a:bodyPr/>
          <a:lstStyle/>
          <a:p>
            <a:r>
              <a:rPr lang="en-GB" dirty="0"/>
              <a:t>SCT Archaeology …Feb 2006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1436555"/>
            <a:ext cx="6256802" cy="469260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993B-35F6-2E46-B22A-879A9A0B7759}" type="datetime1">
              <a:rPr lang="en-GB" smtClean="0"/>
              <a:t>22/03/2018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3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BBE28F-7136-1240-95D5-6934617AB844}"/>
              </a:ext>
            </a:extLst>
          </p:cNvPr>
          <p:cNvCxnSpPr/>
          <p:nvPr/>
        </p:nvCxnSpPr>
        <p:spPr>
          <a:xfrm>
            <a:off x="1874520" y="4709160"/>
            <a:ext cx="2880360" cy="10668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E6CC10E-36BD-4A4E-B38C-40BB6FAEBCB1}"/>
              </a:ext>
            </a:extLst>
          </p:cNvPr>
          <p:cNvSpPr txBox="1"/>
          <p:nvPr/>
        </p:nvSpPr>
        <p:spPr>
          <a:xfrm>
            <a:off x="10205988" y="1436555"/>
            <a:ext cx="192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1D603A-9DEC-8F4C-A7BB-A93FA2F7647D}"/>
              </a:ext>
            </a:extLst>
          </p:cNvPr>
          <p:cNvCxnSpPr>
            <a:cxnSpLocks/>
          </p:cNvCxnSpPr>
          <p:nvPr/>
        </p:nvCxnSpPr>
        <p:spPr>
          <a:xfrm flipH="1">
            <a:off x="8831179" y="1805887"/>
            <a:ext cx="1010653" cy="648555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5F5CA1-F2CB-D74B-903F-583F3E85E272}"/>
              </a:ext>
            </a:extLst>
          </p:cNvPr>
          <p:cNvSpPr txBox="1"/>
          <p:nvPr/>
        </p:nvSpPr>
        <p:spPr>
          <a:xfrm>
            <a:off x="9726260" y="4108995"/>
            <a:ext cx="1975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outer frame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6953AE-FD83-9245-BB19-0AA6D0D1D8A7}"/>
              </a:ext>
            </a:extLst>
          </p:cNvPr>
          <p:cNvSpPr txBox="1"/>
          <p:nvPr/>
        </p:nvSpPr>
        <p:spPr>
          <a:xfrm>
            <a:off x="9663144" y="3104779"/>
            <a:ext cx="1975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Integration frame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30C1E8-5E3C-7147-A98F-495928408585}"/>
              </a:ext>
            </a:extLst>
          </p:cNvPr>
          <p:cNvCxnSpPr>
            <a:cxnSpLocks/>
          </p:cNvCxnSpPr>
          <p:nvPr/>
        </p:nvCxnSpPr>
        <p:spPr>
          <a:xfrm flipH="1">
            <a:off x="7989758" y="3284773"/>
            <a:ext cx="1673386" cy="82422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AE8F7C-14F8-E34E-B45D-19D1644E87AD}"/>
              </a:ext>
            </a:extLst>
          </p:cNvPr>
          <p:cNvCxnSpPr>
            <a:cxnSpLocks/>
          </p:cNvCxnSpPr>
          <p:nvPr/>
        </p:nvCxnSpPr>
        <p:spPr>
          <a:xfrm flipH="1">
            <a:off x="8400004" y="4336188"/>
            <a:ext cx="1326256" cy="451474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9A251D-6EED-5542-AE34-B7CABC4630DA}"/>
              </a:ext>
            </a:extLst>
          </p:cNvPr>
          <p:cNvSpPr txBox="1"/>
          <p:nvPr/>
        </p:nvSpPr>
        <p:spPr>
          <a:xfrm>
            <a:off x="429085" y="4336188"/>
            <a:ext cx="2344595" cy="3729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A2710A"/>
                </a:solidFill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13774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DDBD4E44-5013-B543-9902-7F3940D5B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1027113"/>
          </a:xfrm>
        </p:spPr>
        <p:txBody>
          <a:bodyPr>
            <a:normAutofit/>
          </a:bodyPr>
          <a:lstStyle/>
          <a:p>
            <a:r>
              <a:rPr lang="en-GB" altLang="en-US" sz="3600" dirty="0">
                <a:solidFill>
                  <a:schemeClr val="tx1"/>
                </a:solidFill>
              </a:rPr>
              <a:t>Preliminary Test drive Findings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DEDB44E-315E-6740-849E-30E433690F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84314"/>
            <a:ext cx="6999288" cy="49688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sz="1800" dirty="0"/>
              <a:t>Shock logs </a:t>
            </a:r>
          </a:p>
          <a:p>
            <a:pPr lvl="1">
              <a:lnSpc>
                <a:spcPct val="80000"/>
              </a:lnSpc>
            </a:pPr>
            <a:r>
              <a:rPr lang="en-GB" altLang="en-US" sz="1600" dirty="0"/>
              <a:t>Loading / Unloading 	&lt; 0.2g typical, 0.7g max</a:t>
            </a:r>
          </a:p>
          <a:p>
            <a:pPr lvl="1">
              <a:lnSpc>
                <a:spcPct val="80000"/>
              </a:lnSpc>
            </a:pPr>
            <a:r>
              <a:rPr lang="en-GB" altLang="en-US" sz="1600" dirty="0"/>
              <a:t>City Traffic		&lt; 1.0g typical, 1.5g max.</a:t>
            </a:r>
          </a:p>
          <a:p>
            <a:pPr lvl="1">
              <a:lnSpc>
                <a:spcPct val="80000"/>
              </a:lnSpc>
            </a:pPr>
            <a:r>
              <a:rPr lang="en-GB" altLang="en-US" sz="1600" dirty="0"/>
              <a:t>Motorway		~ 0.5g typical</a:t>
            </a:r>
          </a:p>
          <a:p>
            <a:pPr lvl="1">
              <a:lnSpc>
                <a:spcPct val="80000"/>
              </a:lnSpc>
            </a:pPr>
            <a:r>
              <a:rPr lang="en-GB" altLang="en-US" sz="1600" dirty="0"/>
              <a:t>Emergency Stops	~ 0.75g longitudinal</a:t>
            </a:r>
          </a:p>
          <a:p>
            <a:pPr lvl="1">
              <a:lnSpc>
                <a:spcPct val="80000"/>
              </a:lnSpc>
            </a:pPr>
            <a:endParaRPr lang="en-GB" altLang="en-US" sz="1600" dirty="0"/>
          </a:p>
          <a:p>
            <a:pPr>
              <a:lnSpc>
                <a:spcPct val="80000"/>
              </a:lnSpc>
            </a:pPr>
            <a:r>
              <a:rPr lang="en-GB" altLang="en-US" sz="1800" dirty="0"/>
              <a:t>Position Sensors</a:t>
            </a:r>
          </a:p>
          <a:p>
            <a:pPr lvl="1">
              <a:lnSpc>
                <a:spcPct val="80000"/>
              </a:lnSpc>
            </a:pPr>
            <a:r>
              <a:rPr lang="en-GB" altLang="en-US" sz="1600" dirty="0"/>
              <a:t>Top of inner frame moves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600" dirty="0"/>
              <a:t>	forward by ~ 10mm during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600" dirty="0"/>
              <a:t>	breaking, springs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600" dirty="0"/>
              <a:t>	back 6mm when stopped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600" dirty="0"/>
              <a:t>	before coming back to ‘neutral’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600" dirty="0"/>
              <a:t>	position</a:t>
            </a:r>
          </a:p>
          <a:p>
            <a:pPr lvl="1">
              <a:lnSpc>
                <a:spcPct val="80000"/>
              </a:lnSpc>
            </a:pPr>
            <a:r>
              <a:rPr lang="en-GB" altLang="en-US" sz="1600" dirty="0"/>
              <a:t>75mm allowed in box</a:t>
            </a:r>
          </a:p>
          <a:p>
            <a:pPr lvl="1">
              <a:lnSpc>
                <a:spcPct val="80000"/>
              </a:lnSpc>
            </a:pPr>
            <a:endParaRPr lang="en-GB" altLang="en-US" sz="1600" dirty="0"/>
          </a:p>
          <a:p>
            <a:pPr>
              <a:lnSpc>
                <a:spcPct val="80000"/>
              </a:lnSpc>
            </a:pPr>
            <a:r>
              <a:rPr lang="en-GB" altLang="en-US" sz="1800" dirty="0"/>
              <a:t>Modules</a:t>
            </a:r>
          </a:p>
          <a:p>
            <a:pPr lvl="1">
              <a:lnSpc>
                <a:spcPct val="80000"/>
              </a:lnSpc>
            </a:pPr>
            <a:r>
              <a:rPr lang="en-GB" altLang="en-US" sz="1600" dirty="0"/>
              <a:t>No mechanical damage</a:t>
            </a:r>
          </a:p>
          <a:p>
            <a:pPr lvl="1">
              <a:lnSpc>
                <a:spcPct val="80000"/>
              </a:lnSpc>
            </a:pPr>
            <a:r>
              <a:rPr lang="en-GB" altLang="en-US" sz="1600" dirty="0"/>
              <a:t>All connectors still in</a:t>
            </a:r>
          </a:p>
          <a:p>
            <a:pPr lvl="1">
              <a:lnSpc>
                <a:spcPct val="80000"/>
              </a:lnSpc>
            </a:pPr>
            <a:r>
              <a:rPr lang="en-GB" altLang="en-US" sz="1600" dirty="0"/>
              <a:t>Modules not yet electrically tested</a:t>
            </a:r>
          </a:p>
          <a:p>
            <a:pPr lvl="1">
              <a:lnSpc>
                <a:spcPct val="80000"/>
              </a:lnSpc>
            </a:pPr>
            <a:endParaRPr lang="en-GB" alt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D6A5D-19C2-2C40-A59E-31AF4AF7E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30AC0C-9169-9B4B-980C-96C4F71857CD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C7707-B67E-1E40-9B63-0646D2069B1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B6E1DA-05C9-DB4D-959D-77D215AE49F4}" type="datetime1">
              <a:rPr lang="en-GB" altLang="en-US" smtClean="0"/>
              <a:t>22/03/2018</a:t>
            </a:fld>
            <a:endParaRPr lang="en-GB" altLang="en-US"/>
          </a:p>
        </p:txBody>
      </p:sp>
      <p:pic>
        <p:nvPicPr>
          <p:cNvPr id="71689" name="Picture 9" descr="tacho">
            <a:extLst>
              <a:ext uri="{FF2B5EF4-FFF2-40B4-BE49-F238E27FC236}">
                <a16:creationId xmlns:a16="http://schemas.microsoft.com/office/drawing/2014/main" id="{43B7C8B6-BAC1-994D-954E-57404FB6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955007"/>
            <a:ext cx="50038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926BBC-8FB6-DA49-BA73-7813761F3E13}"/>
              </a:ext>
            </a:extLst>
          </p:cNvPr>
          <p:cNvSpPr txBox="1">
            <a:spLocks/>
          </p:cNvSpPr>
          <p:nvPr/>
        </p:nvSpPr>
        <p:spPr>
          <a:xfrm>
            <a:off x="4424517" y="-2055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79E60"/>
                </a:solidFill>
              </a:rPr>
              <a:t>SCT Archaeology …Dec 2005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C459DF-0990-AE48-9B24-80DE0B5CD5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Helen Hayward : WP20 - KO</a:t>
            </a:r>
          </a:p>
        </p:txBody>
      </p:sp>
    </p:spTree>
    <p:extLst>
      <p:ext uri="{BB962C8B-B14F-4D97-AF65-F5344CB8AC3E}">
        <p14:creationId xmlns:p14="http://schemas.microsoft.com/office/powerpoint/2010/main" val="146558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0" name="Picture 12" descr="l'pool%20071205%20027">
            <a:extLst>
              <a:ext uri="{FF2B5EF4-FFF2-40B4-BE49-F238E27FC236}">
                <a16:creationId xmlns:a16="http://schemas.microsoft.com/office/drawing/2014/main" id="{D0419311-6A18-D049-9F3C-C5CBB6F35D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1" y="3163892"/>
            <a:ext cx="3781423" cy="30216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43" name="Picture 15" descr="l'pool%20071205%20032">
            <a:extLst>
              <a:ext uri="{FF2B5EF4-FFF2-40B4-BE49-F238E27FC236}">
                <a16:creationId xmlns:a16="http://schemas.microsoft.com/office/drawing/2014/main" id="{F7E65E21-06CA-894C-9B85-CF5AF261BE2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3123" y="786090"/>
            <a:ext cx="3647758" cy="29138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47" name="Picture 19" descr="l'pool%20071205%20034">
            <a:extLst>
              <a:ext uri="{FF2B5EF4-FFF2-40B4-BE49-F238E27FC236}">
                <a16:creationId xmlns:a16="http://schemas.microsoft.com/office/drawing/2014/main" id="{4D365572-D918-B942-BCC1-542C0BA1DE5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9886" y="3563180"/>
            <a:ext cx="3647758" cy="29138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F85CFA7-C97A-8E45-BF2F-0E058921D9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B0B36D-E5BA-354D-93A1-17F062771B0A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CC78AE75-A3BB-894B-A4F9-E167B48FDD3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D28B420-A65A-9946-9C51-D69D5876369A}" type="datetime1">
              <a:rPr lang="en-GB" altLang="en-US" smtClean="0"/>
              <a:t>22/03/2018</a:t>
            </a:fld>
            <a:endParaRPr lang="en-GB" altLang="en-US"/>
          </a:p>
        </p:txBody>
      </p:sp>
      <p:pic>
        <p:nvPicPr>
          <p:cNvPr id="73738" name="Picture 10" descr="l'pool%20071205%20005">
            <a:extLst>
              <a:ext uri="{FF2B5EF4-FFF2-40B4-BE49-F238E27FC236}">
                <a16:creationId xmlns:a16="http://schemas.microsoft.com/office/drawing/2014/main" id="{7D6831F9-4986-E04F-9E5C-2DEFA585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0" y="655006"/>
            <a:ext cx="3647759" cy="29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50" name="Text Box 22">
            <a:extLst>
              <a:ext uri="{FF2B5EF4-FFF2-40B4-BE49-F238E27FC236}">
                <a16:creationId xmlns:a16="http://schemas.microsoft.com/office/drawing/2014/main" id="{821E8D5D-C0F5-BC46-8E5D-8873E2EC0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641" y="879757"/>
            <a:ext cx="663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F3300"/>
                </a:solidFill>
              </a:rPr>
              <a:t>DAQ</a:t>
            </a:r>
          </a:p>
        </p:txBody>
      </p:sp>
      <p:sp>
        <p:nvSpPr>
          <p:cNvPr id="73751" name="Text Box 23">
            <a:extLst>
              <a:ext uri="{FF2B5EF4-FFF2-40B4-BE49-F238E27FC236}">
                <a16:creationId xmlns:a16="http://schemas.microsoft.com/office/drawing/2014/main" id="{93D94B17-915A-9340-A25E-A2C5D5B75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248" y="663857"/>
            <a:ext cx="1459103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F3300"/>
                </a:solidFill>
              </a:rPr>
              <a:t>Box in Truck</a:t>
            </a:r>
          </a:p>
        </p:txBody>
      </p:sp>
      <p:sp>
        <p:nvSpPr>
          <p:cNvPr id="73752" name="Text Box 24">
            <a:extLst>
              <a:ext uri="{FF2B5EF4-FFF2-40B4-BE49-F238E27FC236}">
                <a16:creationId xmlns:a16="http://schemas.microsoft.com/office/drawing/2014/main" id="{0845D7D1-9ADF-A341-B081-3CE0DBFD1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471" y="3759482"/>
            <a:ext cx="1260268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F3300"/>
                </a:solidFill>
              </a:rPr>
              <a:t>Loading</a:t>
            </a:r>
          </a:p>
        </p:txBody>
      </p:sp>
      <p:sp>
        <p:nvSpPr>
          <p:cNvPr id="73753" name="Text Box 25">
            <a:extLst>
              <a:ext uri="{FF2B5EF4-FFF2-40B4-BE49-F238E27FC236}">
                <a16:creationId xmlns:a16="http://schemas.microsoft.com/office/drawing/2014/main" id="{BF241AF5-1AAB-C741-A10A-31473B199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1729" y="3688046"/>
            <a:ext cx="1790984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F3300"/>
                </a:solidFill>
              </a:rPr>
              <a:t>Emergency Stop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2D7420-6A93-7947-ABA1-128748274E11}"/>
              </a:ext>
            </a:extLst>
          </p:cNvPr>
          <p:cNvSpPr txBox="1">
            <a:spLocks/>
          </p:cNvSpPr>
          <p:nvPr/>
        </p:nvSpPr>
        <p:spPr>
          <a:xfrm>
            <a:off x="4849202" y="-2923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79E60"/>
                </a:solidFill>
              </a:rPr>
              <a:t>SCT Archaeology …Dec 2005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0B6CC-7889-FC49-BFF0-CA65D04916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Helen Hayward : WP20 - KO</a:t>
            </a:r>
          </a:p>
        </p:txBody>
      </p:sp>
    </p:spTree>
    <p:extLst>
      <p:ext uri="{BB962C8B-B14F-4D97-AF65-F5344CB8AC3E}">
        <p14:creationId xmlns:p14="http://schemas.microsoft.com/office/powerpoint/2010/main" val="17239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405039D-868A-FC45-A375-A3C58CA9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D7C7-5DA2-5D45-A23F-4B215E5FE9AC}" type="datetime1">
              <a:rPr lang="en-GB" altLang="en-US" smtClean="0"/>
              <a:t>22/03/2018</a:t>
            </a:fld>
            <a:endParaRPr lang="en-GB" alt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7B543A-85D8-1E4A-8E89-6A810AA0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BD54-EA53-C143-822C-0340DF579ED3}" type="slidenum">
              <a:rPr lang="en-GB" altLang="en-US"/>
              <a:pPr/>
              <a:t>6</a:t>
            </a:fld>
            <a:endParaRPr lang="en-GB" altLang="en-US"/>
          </a:p>
        </p:txBody>
      </p:sp>
      <p:pic>
        <p:nvPicPr>
          <p:cNvPr id="89093" name="Picture 5">
            <a:extLst>
              <a:ext uri="{FF2B5EF4-FFF2-40B4-BE49-F238E27FC236}">
                <a16:creationId xmlns:a16="http://schemas.microsoft.com/office/drawing/2014/main" id="{2582A9DC-C57A-954C-9B3E-92C2F638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981076"/>
            <a:ext cx="3649662" cy="5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>
            <a:extLst>
              <a:ext uri="{FF2B5EF4-FFF2-40B4-BE49-F238E27FC236}">
                <a16:creationId xmlns:a16="http://schemas.microsoft.com/office/drawing/2014/main" id="{64BCA24A-0FBB-D340-807F-BBE7B6C14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94" y="707630"/>
            <a:ext cx="4229100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C82516-3815-7145-92B8-5F24BBB80A92}"/>
              </a:ext>
            </a:extLst>
          </p:cNvPr>
          <p:cNvSpPr txBox="1">
            <a:spLocks/>
          </p:cNvSpPr>
          <p:nvPr/>
        </p:nvSpPr>
        <p:spPr>
          <a:xfrm>
            <a:off x="4848225" y="-2579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79E60"/>
                </a:solidFill>
              </a:rPr>
              <a:t>SCT Archaeology …March 2006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9C2E9F-07EA-D543-AE1D-6380526B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</p:spTree>
    <p:extLst>
      <p:ext uri="{BB962C8B-B14F-4D97-AF65-F5344CB8AC3E}">
        <p14:creationId xmlns:p14="http://schemas.microsoft.com/office/powerpoint/2010/main" val="211775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4E7C4F0-972D-484E-B2F1-77B5AB565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>
                <a:solidFill>
                  <a:schemeClr val="tx1"/>
                </a:solidFill>
              </a:rPr>
              <a:t>Transport of Endcap C</a:t>
            </a:r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57116A16-17D9-E346-A950-4C089083A2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484313"/>
            <a:ext cx="8567532" cy="1879600"/>
          </a:xfrm>
        </p:spPr>
        <p:txBody>
          <a:bodyPr/>
          <a:lstStyle/>
          <a:p>
            <a:r>
              <a:rPr lang="en-GB" altLang="en-US" sz="2400" dirty="0"/>
              <a:t>Diary</a:t>
            </a:r>
          </a:p>
          <a:p>
            <a:pPr lvl="1"/>
            <a:r>
              <a:rPr lang="en-GB" altLang="en-US" sz="2000" dirty="0"/>
              <a:t>20</a:t>
            </a:r>
            <a:r>
              <a:rPr lang="en-GB" altLang="en-US" sz="2000" baseline="30000" dirty="0"/>
              <a:t>th</a:t>
            </a:r>
            <a:r>
              <a:rPr lang="en-GB" altLang="en-US" sz="2000" dirty="0"/>
              <a:t> Feb am – pick-up from Liverpool.</a:t>
            </a:r>
          </a:p>
          <a:p>
            <a:pPr lvl="1"/>
            <a:r>
              <a:rPr lang="en-GB" altLang="en-US" sz="2000" dirty="0"/>
              <a:t>22</a:t>
            </a:r>
            <a:r>
              <a:rPr lang="en-GB" altLang="en-US" sz="2000" baseline="30000" dirty="0"/>
              <a:t>nd</a:t>
            </a:r>
            <a:r>
              <a:rPr lang="en-GB" altLang="en-US" sz="2000" dirty="0"/>
              <a:t> Feb pm – arrival at </a:t>
            </a:r>
            <a:r>
              <a:rPr lang="en-GB" altLang="en-US" sz="2000" dirty="0" err="1"/>
              <a:t>Prevessin</a:t>
            </a:r>
            <a:r>
              <a:rPr lang="en-GB" altLang="en-US" sz="2000" dirty="0"/>
              <a:t>.</a:t>
            </a:r>
          </a:p>
          <a:p>
            <a:pPr lvl="1"/>
            <a:r>
              <a:rPr lang="en-GB" altLang="en-US" sz="2000" dirty="0"/>
              <a:t>23</a:t>
            </a:r>
            <a:r>
              <a:rPr lang="en-GB" altLang="en-US" sz="2000" baseline="30000" dirty="0"/>
              <a:t>rd</a:t>
            </a:r>
            <a:r>
              <a:rPr lang="en-GB" altLang="en-US" sz="2000" dirty="0"/>
              <a:t> Feb am – Unload at SR1.</a:t>
            </a:r>
          </a:p>
          <a:p>
            <a:pPr lvl="1"/>
            <a:endParaRPr lang="en-GB" altLang="en-US" sz="2000" dirty="0"/>
          </a:p>
          <a:p>
            <a:endParaRPr lang="en-GB" altLang="en-US" sz="2400" dirty="0"/>
          </a:p>
        </p:txBody>
      </p:sp>
      <p:pic>
        <p:nvPicPr>
          <p:cNvPr id="51222" name="Picture 22" descr="DSCF0183">
            <a:extLst>
              <a:ext uri="{FF2B5EF4-FFF2-40B4-BE49-F238E27FC236}">
                <a16:creationId xmlns:a16="http://schemas.microsoft.com/office/drawing/2014/main" id="{06685FE9-C11C-DA44-B571-58FDD2237BA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3994" y="3273425"/>
            <a:ext cx="3960812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3" name="Picture 23" descr="DSCF0211">
            <a:extLst>
              <a:ext uri="{FF2B5EF4-FFF2-40B4-BE49-F238E27FC236}">
                <a16:creationId xmlns:a16="http://schemas.microsoft.com/office/drawing/2014/main" id="{07A8C3CA-75CA-5F4C-BBD3-F93FBDDCACB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620" y="3228181"/>
            <a:ext cx="3959225" cy="2970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1FE3-C3F2-3D46-88C4-9053BA66A4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3F146F-F72E-EC4A-AD5E-1F9BCDFA2FE5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35E4AE4-7033-694E-BBB6-D9DF8502AB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260CF5C-0480-6146-9B2D-46791B7A0C65}" type="datetime1">
              <a:rPr lang="en-GB" altLang="en-US" smtClean="0"/>
              <a:t>22/03/2018</a:t>
            </a:fld>
            <a:endParaRPr lang="en-GB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247558-4121-7F4D-964E-F0E0002F3602}"/>
              </a:ext>
            </a:extLst>
          </p:cNvPr>
          <p:cNvSpPr txBox="1">
            <a:spLocks/>
          </p:cNvSpPr>
          <p:nvPr/>
        </p:nvSpPr>
        <p:spPr>
          <a:xfrm>
            <a:off x="4645742" y="-233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79E60"/>
                </a:solidFill>
              </a:rPr>
              <a:t>SCT Archaeology …March 2006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BB285-4DF4-3244-8809-5A96A1B8E7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Helen Hayward : WP20 - KO</a:t>
            </a:r>
          </a:p>
        </p:txBody>
      </p:sp>
    </p:spTree>
    <p:extLst>
      <p:ext uri="{BB962C8B-B14F-4D97-AF65-F5344CB8AC3E}">
        <p14:creationId xmlns:p14="http://schemas.microsoft.com/office/powerpoint/2010/main" val="84410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D7A3-6CA8-AC41-B678-7360A419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shipping?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3CA52-E92D-204C-B124-6CFDE35D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29" y="1283110"/>
            <a:ext cx="6887497" cy="512245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Getting it out of the clean room and Oliver Lodge</a:t>
            </a:r>
          </a:p>
          <a:p>
            <a:pPr lvl="2"/>
            <a:r>
              <a:rPr lang="en-US" dirty="0"/>
              <a:t> =&gt;  wheels/ fork lift</a:t>
            </a:r>
          </a:p>
          <a:p>
            <a:pPr lvl="1"/>
            <a:r>
              <a:rPr lang="en-US" dirty="0"/>
              <a:t>Loading it onto lorry</a:t>
            </a:r>
          </a:p>
          <a:p>
            <a:pPr lvl="2"/>
            <a:r>
              <a:rPr lang="en-US" dirty="0"/>
              <a:t>Assume Fork lift =&gt; constraints on dimensions</a:t>
            </a:r>
          </a:p>
          <a:p>
            <a:pPr lvl="1"/>
            <a:r>
              <a:rPr lang="en-US" dirty="0"/>
              <a:t>What lorry (any constraints on design? Dimension?)</a:t>
            </a:r>
          </a:p>
          <a:p>
            <a:pPr lvl="2"/>
            <a:r>
              <a:rPr lang="en-US" dirty="0"/>
              <a:t>Assume climate controlled, =&gt;constraints on dimensions</a:t>
            </a:r>
          </a:p>
          <a:p>
            <a:pPr lvl="1"/>
            <a:r>
              <a:rPr lang="en-US" dirty="0"/>
              <a:t>Unloading</a:t>
            </a:r>
          </a:p>
          <a:p>
            <a:pPr lvl="1"/>
            <a:r>
              <a:rPr lang="en-US" dirty="0"/>
              <a:t>Getting it into SR1</a:t>
            </a:r>
          </a:p>
          <a:p>
            <a:pPr lvl="1"/>
            <a:r>
              <a:rPr lang="en-US" dirty="0"/>
              <a:t>Sensors </a:t>
            </a:r>
          </a:p>
          <a:p>
            <a:pPr lvl="2"/>
            <a:r>
              <a:rPr lang="en-US" dirty="0"/>
              <a:t>Shock-logs, Position sensors</a:t>
            </a:r>
          </a:p>
          <a:p>
            <a:pPr lvl="2"/>
            <a:r>
              <a:rPr lang="en-US" dirty="0"/>
              <a:t>Environment – temperature/humidity</a:t>
            </a:r>
          </a:p>
          <a:p>
            <a:pPr lvl="2"/>
            <a:r>
              <a:rPr lang="en-US" dirty="0"/>
              <a:t>Events – photos, video, notes, tachographs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4BEBFC75-260D-8941-9014-4AC980C06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019429"/>
              </p:ext>
            </p:extLst>
          </p:nvPr>
        </p:nvGraphicFramePr>
        <p:xfrm>
          <a:off x="7464462" y="756000"/>
          <a:ext cx="4569280" cy="228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hart" r:id="rId3" imgW="3556000" imgH="1784350" progId="Excel.Chart.8">
                  <p:embed/>
                </p:oleObj>
              </mc:Choice>
              <mc:Fallback>
                <p:oleObj name="Chart" r:id="rId3" imgW="3556000" imgH="1784350" progId="Excel.Chart.8">
                  <p:embed/>
                  <p:pic>
                    <p:nvPicPr>
                      <p:cNvPr id="90119" name="Object 7">
                        <a:extLst>
                          <a:ext uri="{FF2B5EF4-FFF2-40B4-BE49-F238E27FC236}">
                            <a16:creationId xmlns:a16="http://schemas.microsoft.com/office/drawing/2014/main" id="{00B09572-86C1-D749-B8D2-988888A9610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62" y="756000"/>
                        <a:ext cx="4569280" cy="2287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BCB596-E149-0646-ABC4-13D8132E2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146851"/>
              </p:ext>
            </p:extLst>
          </p:nvPr>
        </p:nvGraphicFramePr>
        <p:xfrm>
          <a:off x="7464462" y="3435350"/>
          <a:ext cx="4249738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hart" r:id="rId5" imgW="3371850" imgH="2355850" progId="Excel.Chart.8">
                  <p:embed/>
                </p:oleObj>
              </mc:Choice>
              <mc:Fallback>
                <p:oleObj name="Chart" r:id="rId5" imgW="3371850" imgH="2355850" progId="Excel.Chart.8">
                  <p:embed/>
                  <p:pic>
                    <p:nvPicPr>
                      <p:cNvPr id="92164" name="Object 4">
                        <a:extLst>
                          <a:ext uri="{FF2B5EF4-FFF2-40B4-BE49-F238E27FC236}">
                            <a16:creationId xmlns:a16="http://schemas.microsoft.com/office/drawing/2014/main" id="{90EB0566-F79B-A841-A0C1-7ED70F5AF0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62" y="3435350"/>
                        <a:ext cx="4249738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624E7C-3A3F-E846-B858-BC04D979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60D4-F61B-504F-B28B-F974203FD4A2}" type="datetime1">
              <a:rPr lang="en-GB" smtClean="0"/>
              <a:t>22/03/2018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B26C0F-D5E9-A246-9865-0903AF17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79AC9F-4783-2F49-8B4E-38942ADF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6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7FA9-BDD7-1148-B673-1B3D081E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Arrival at 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6D32-21D3-B049-A011-E9BC409D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Removal from outer packaging</a:t>
            </a:r>
          </a:p>
          <a:p>
            <a:pPr lvl="1"/>
            <a:r>
              <a:rPr lang="en-US" dirty="0"/>
              <a:t>General inspection (any obvious lose debris?)</a:t>
            </a:r>
          </a:p>
          <a:p>
            <a:r>
              <a:rPr lang="en-US" dirty="0"/>
              <a:t>Installed into SR1</a:t>
            </a:r>
          </a:p>
          <a:p>
            <a:r>
              <a:rPr lang="en-US" dirty="0"/>
              <a:t>Connections made to dummy PP1s</a:t>
            </a:r>
          </a:p>
          <a:p>
            <a:r>
              <a:rPr lang="en-US" dirty="0"/>
              <a:t>Verification of no damage has been sustained in transit</a:t>
            </a:r>
          </a:p>
          <a:p>
            <a:pPr lvl="1"/>
            <a:r>
              <a:rPr lang="en-US" dirty="0"/>
              <a:t>Full visual inspection  (repeat of inspection done before departure – any new defects?)</a:t>
            </a:r>
          </a:p>
          <a:p>
            <a:pPr lvl="1"/>
            <a:r>
              <a:rPr lang="en-US" dirty="0"/>
              <a:t>Ring survey – Any movement in x-y-z?</a:t>
            </a:r>
          </a:p>
          <a:p>
            <a:pPr lvl="1"/>
            <a:r>
              <a:rPr lang="en-US" dirty="0"/>
              <a:t>Cooling circuits  leak check </a:t>
            </a:r>
          </a:p>
          <a:p>
            <a:pPr lvl="1"/>
            <a:r>
              <a:rPr lang="en-US" dirty="0"/>
              <a:t>Electrical connectivity</a:t>
            </a:r>
          </a:p>
          <a:p>
            <a:pPr lvl="1"/>
            <a:r>
              <a:rPr lang="en-US" dirty="0"/>
              <a:t>Check </a:t>
            </a:r>
            <a:r>
              <a:rPr lang="en-US" dirty="0" err="1"/>
              <a:t>fibre</a:t>
            </a:r>
            <a:r>
              <a:rPr lang="en-US" dirty="0"/>
              <a:t> harness connections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E2E5-5AB9-574F-A26A-20B36CB8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14BD-BC9C-504E-892C-F559C0127009}" type="datetime1">
              <a:rPr lang="en-GB" smtClean="0"/>
              <a:t>22/03/2018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808BD-1B28-4540-9067-401384BD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Helen Hayward : WP20 - 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9879-3E3C-6245-92C6-7D69EF09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52BF-329F-734B-9697-F4DD6D89D9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91341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-hep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>
            <a:solidFill>
              <a:srgbClr val="A2710A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liverpool-heplogo</Template>
  <TotalTime>2037</TotalTime>
  <Words>424</Words>
  <Application>Microsoft Macintosh PowerPoint</Application>
  <PresentationFormat>Widescreen</PresentationFormat>
  <Paragraphs>113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liverpool-heplogo</vt:lpstr>
      <vt:lpstr>Chart</vt:lpstr>
      <vt:lpstr>Shipping and Transportation</vt:lpstr>
      <vt:lpstr>What are we transporting?</vt:lpstr>
      <vt:lpstr>SCT Archaeology …Feb 2006</vt:lpstr>
      <vt:lpstr>Preliminary Test drive Findings</vt:lpstr>
      <vt:lpstr>PowerPoint Presentation</vt:lpstr>
      <vt:lpstr>PowerPoint Presentation</vt:lpstr>
      <vt:lpstr>Transport of Endcap C</vt:lpstr>
      <vt:lpstr>How are we shipping?</vt:lpstr>
      <vt:lpstr>Arrival at CERN</vt:lpstr>
      <vt:lpstr>What do we need to know soon?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to CERN</dc:title>
  <dc:creator>Hayward, Helen</dc:creator>
  <cp:lastModifiedBy>Hayward, Helen</cp:lastModifiedBy>
  <cp:revision>20</cp:revision>
  <dcterms:created xsi:type="dcterms:W3CDTF">2018-03-19T16:41:50Z</dcterms:created>
  <dcterms:modified xsi:type="dcterms:W3CDTF">2018-03-22T08:31:28Z</dcterms:modified>
</cp:coreProperties>
</file>