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A118-9316-4082-9900-62CF26EE6E75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372F-0D06-41D7-BFB1-57EF658C772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4D2F34-C10A-4917-BD6A-5F4073C0920A}" type="datetimeFigureOut">
              <a:rPr lang="it-IT" smtClean="0"/>
              <a:pPr/>
              <a:t>13/04/2010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0B74A8-21EE-41E0-B4F2-1EE04DE04C7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86578" y="564357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Simona </a:t>
            </a:r>
            <a:r>
              <a:rPr lang="it-IT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Bortot</a:t>
            </a: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INFN - Torino</a:t>
            </a:r>
            <a:endParaRPr lang="it-IT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P1140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09540"/>
            <a:ext cx="5286412" cy="3793972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43570" y="2000240"/>
            <a:ext cx="13965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Roberta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Antolini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Manuela Arata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Davide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Badoni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Stefano Bagnasco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Davide Bennato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Luigi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Benussi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Enrico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Bernieri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Monica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Bertani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Cristina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Biino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Halina</a:t>
            </a: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Bilokon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Assunta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Bonanno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Simona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Bortot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Antonio Capone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Marianna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Courier New" pitchFamily="49" charset="0"/>
              </a:rPr>
              <a:t>Carli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Courier New" pitchFamily="49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Marco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Casolino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 Paolo Cavallotti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 Federico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Cecconi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 Patrizia Cenci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Rossana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Centioni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Angelo Ceres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Riccardo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Cerulli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Vitaliano</a:t>
            </a: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Chiarella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Massimo Chiari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Corrado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Cicaló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Stefano Ciprini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Manuela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Cirilli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Donato Di Ferdinando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Adriano Di Giovanni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Pasquale Di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Nezza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Giuseppe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Eramo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Franco Fabbri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15206" y="2000240"/>
            <a:ext cx="142378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Mariaelena</a:t>
            </a: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 Fedi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Valentina Ferretti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Michela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Fragona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Mauro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Francaviglia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Stefano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Fruguglietti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Paolino Guida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Stefano Lami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Marco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Livi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Marcella Lorenzi</a:t>
            </a:r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Stefano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Marcellini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Marisa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Michelini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Roberto Moro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Vincenzo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Napolano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Erica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Novacco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Francesco Palma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Piero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Patteri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Luigi Pellegrino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Monica Pepe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Alberto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Petralia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Giovanni Policastro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Massimiliano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Razzano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Antonietta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Regano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Santo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Reito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Sonia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Sebastiani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Elisabetta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Siddi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Elisa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Siotto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 Luca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Taffarello</a:t>
            </a:r>
            <a:endParaRPr lang="it-IT" sz="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800" dirty="0" smtClean="0">
                <a:solidFill>
                  <a:srgbClr val="FF0000"/>
                </a:solidFill>
                <a:latin typeface="Arial Black" pitchFamily="34" charset="0"/>
              </a:rPr>
              <a:t> Vincenzo </a:t>
            </a:r>
            <a:r>
              <a:rPr lang="it-IT" sz="800" dirty="0" err="1" smtClean="0">
                <a:solidFill>
                  <a:srgbClr val="FF0000"/>
                </a:solidFill>
                <a:latin typeface="Arial Black" pitchFamily="34" charset="0"/>
              </a:rPr>
              <a:t>Surrenti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amici_andre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35328">
            <a:off x="285720" y="2928934"/>
            <a:ext cx="2174876" cy="163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boh_interessa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01199">
            <a:off x="659207" y="4446637"/>
            <a:ext cx="1960562" cy="147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totale_professionis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55555">
            <a:off x="2167001" y="4236117"/>
            <a:ext cx="2103438" cy="157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 descr="amici_andre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857496"/>
            <a:ext cx="1889124" cy="14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4125768" y="2428868"/>
            <a:ext cx="5018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ARENA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DISCUSSIONE: ANALISI DEL LAVORO</a:t>
            </a:r>
          </a:p>
          <a:p>
            <a:pPr algn="just"/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TIPOLOGIA DELLE DOMANDE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Nonostante i target diversi, l’LHC è stato l’argomento predominante. 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Una curiosità che accomuna ogni gruppo è sapere come si svolge la vita di uno “scienziato”, quanto guadagna, come organizza la sua vita e il suo rapporto con la religiosità.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Ogni gruppo aveva curiosità specifiche riguardanti il vissuto e la quotidianità.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 del target, il livello della comunicazione assumeva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profondità specifica. 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amici_andre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35328">
            <a:off x="285720" y="2928934"/>
            <a:ext cx="2174876" cy="163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boh_interessa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01199">
            <a:off x="659207" y="4446637"/>
            <a:ext cx="1960562" cy="147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totale_professionis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55555">
            <a:off x="2167001" y="4236117"/>
            <a:ext cx="2103438" cy="157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 descr="amici_andre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857496"/>
            <a:ext cx="1889124" cy="14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4125768" y="2214554"/>
            <a:ext cx="501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ARENA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DISCUSSIONE: ANALISI DEL LAVORO</a:t>
            </a:r>
          </a:p>
          <a:p>
            <a:pPr algn="just">
              <a:buFont typeface="Arial" pitchFamily="34" charset="0"/>
              <a:buChar char="•"/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DALL’ALFABETIZZAZIONE ALLA PARTECIPAZIONE: </a:t>
            </a:r>
            <a:r>
              <a:rPr lang="it-IT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SIAMO RIUSCITI?</a:t>
            </a:r>
          </a:p>
          <a:p>
            <a:pPr algn="just">
              <a:buFont typeface="Arial" pitchFamily="34" charset="0"/>
              <a:buChar char="•"/>
            </a:pP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DIFFICOLTA’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COMUNICAZIONE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Domande che sconfinano in campi scientifici lontani dalla fisica o che toccano l’esoterismo, costringono gli esperti ad affrontarli in modo superficiale o ad abbandonare l’argomento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Più discussioni in contemporanea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Paura di banalizzare la scienza 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Presi dalla spiegazione, non ci si accorge che l’interlocutore ha un calo di attenzione.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 descr="noia_sim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928802"/>
            <a:ext cx="4000528" cy="450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175946" y="2857496"/>
            <a:ext cx="2409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raramente si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Arriva a questa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Condizione </a:t>
            </a:r>
          </a:p>
          <a:p>
            <a:pPr algn="ctr"/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Ma…</a:t>
            </a:r>
            <a:endParaRPr lang="it-IT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" y="2571744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  <a:p>
            <a:pPr algn="ctr"/>
            <a:endParaRPr lang="it-IT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Interviste per la web-radio</a:t>
            </a:r>
          </a:p>
          <a:p>
            <a:pPr>
              <a:buFont typeface="Arial" pitchFamily="34" charset="0"/>
              <a:buChar char="•"/>
            </a:pPr>
            <a:r>
              <a:rPr lang="it-IT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Discussioni post-incontri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 gli ospiti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Breve questionario sottoposto ad alcuni dei gruppi partecipanti</a:t>
            </a:r>
          </a:p>
          <a:p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Hanno sottolineato come le curiosità sono state soddisfatte per intero</a:t>
            </a:r>
          </a:p>
          <a:p>
            <a:pPr algn="just"/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Gli argomenti affrontati sono stati capiti quando erano nuovi e approfonditi in modo esaustivo quando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trattavasi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 campi già conosciuti</a:t>
            </a:r>
            <a:endParaRPr lang="it-IT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attori_ce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714488"/>
            <a:ext cx="6421496" cy="481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0" y="3143248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GRAZIE  PER L’ATTENZIONE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14480" y="2500306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DOVE: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Scuola “Comunicazione e Divulgazione della Fisica” Marino (RM)</a:t>
            </a:r>
          </a:p>
          <a:p>
            <a:pPr algn="just">
              <a:buFont typeface="Wingdings" pitchFamily="2" charset="2"/>
              <a:buChar char="§"/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QUANDO: </a:t>
            </a:r>
          </a:p>
          <a:p>
            <a:pPr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Dicembre 2009</a:t>
            </a:r>
          </a:p>
          <a:p>
            <a:pPr algn="just">
              <a:buFont typeface="Wingdings" pitchFamily="2" charset="2"/>
              <a:buChar char="§"/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FINALITA’ DELLA SCUOLA:</a:t>
            </a:r>
          </a:p>
          <a:p>
            <a:pPr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Fornire le conoscenze e gli strumenti di base per la comunicazione della scienza in generale e della fisica in particolare</a:t>
            </a:r>
          </a:p>
          <a:p>
            <a:pPr algn="just">
              <a:buFont typeface="Wingdings" pitchFamily="2" charset="2"/>
              <a:buChar char="§"/>
            </a:pP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FORMAT</a:t>
            </a:r>
          </a:p>
          <a:p>
            <a:pPr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immersion di lezioni,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arene di discussione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fabbri_lice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9711">
            <a:off x="360122" y="2780752"/>
            <a:ext cx="2103438" cy="157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lice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8295">
            <a:off x="2481419" y="4388951"/>
            <a:ext cx="2293939" cy="172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boh_interessan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714620"/>
            <a:ext cx="2317752" cy="173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totale_lice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29777">
            <a:off x="246976" y="4234740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4737318" y="2071678"/>
            <a:ext cx="4406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L’IDEA DEL FORMAT 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Organizzare un evento socializzante in cui gli studenti abbiano la possibilità di testare ciò che apprendono durante le lezioni.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Capire quali sono gli argomenti che  interessano maggiormente un pubblico  generico e con età e interessi diversi.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Comunicare la fisica in un ambiente piacevole e famigliare. 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professionisti_francavig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5435">
            <a:off x="2277994" y="2620826"/>
            <a:ext cx="209551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amici_andr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12507">
            <a:off x="150180" y="2717023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arata_bagnasco_licea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35246">
            <a:off x="422180" y="4194272"/>
            <a:ext cx="2174876" cy="163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fedi_fragona_lice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96764">
            <a:off x="2437565" y="4221523"/>
            <a:ext cx="1889124" cy="14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4500562" y="1643050"/>
            <a:ext cx="46434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L’ORGANIZZAZIONE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SCELTA DEGLI OSPITI: </a:t>
            </a: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Gruppi omogenei per  età o per interessi o per professione. </a:t>
            </a: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alcune categorie si è dovuto necessariamente procedere attraverso organizzazioni.</a:t>
            </a: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Chi: studenti liceali, casalinghe, pensionati, attori teatrali, studenti universitari di varie facoltà, liberi professionisti, medici.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totale_professioni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928934"/>
            <a:ext cx="2032000" cy="1524000"/>
          </a:xfrm>
          <a:prstGeom prst="rect">
            <a:avLst/>
          </a:prstGeom>
        </p:spPr>
      </p:pic>
      <p:pic>
        <p:nvPicPr>
          <p:cNvPr id="8" name="Immagine 7" descr="boh_interessa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071942"/>
            <a:ext cx="2032000" cy="1524000"/>
          </a:xfrm>
          <a:prstGeom prst="rect">
            <a:avLst/>
          </a:prstGeom>
        </p:spPr>
      </p:pic>
      <p:pic>
        <p:nvPicPr>
          <p:cNvPr id="11" name="Immagine 10" descr="professioni_antol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71744"/>
            <a:ext cx="1936749" cy="1452562"/>
          </a:xfrm>
          <a:prstGeom prst="rect">
            <a:avLst/>
          </a:prstGeom>
        </p:spPr>
      </p:pic>
      <p:pic>
        <p:nvPicPr>
          <p:cNvPr id="13" name="Immagine 12" descr="totale_amici_andre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429132"/>
            <a:ext cx="2032000" cy="1524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575522" y="2000240"/>
            <a:ext cx="4568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L’ORGANIZZAZIONE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PREPARAZIONE DEI TAVOLI</a:t>
            </a:r>
          </a:p>
          <a:p>
            <a:pPr algn="just"/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Composti da 6-8 persone, prevedono 2-3 ospiti per ogni tavolo.</a:t>
            </a:r>
          </a:p>
          <a:p>
            <a:pPr lvl="1"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 il rapporto ospiti/esperti. </a:t>
            </a:r>
          </a:p>
          <a:p>
            <a:pPr algn="just">
              <a:buFont typeface="Arial" pitchFamily="34" charset="0"/>
              <a:buChar char="•"/>
            </a:pP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COSTI</a:t>
            </a:r>
          </a:p>
          <a:p>
            <a:pPr algn="just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Dipendenti dal luogo e dal numero dei partecipanti, ma indicativamente 15 euro a persona. 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simona_professioni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3523">
            <a:off x="428596" y="2786058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totale_lice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8902">
            <a:off x="607778" y="4547688"/>
            <a:ext cx="2222501" cy="16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4643438" y="2428868"/>
            <a:ext cx="4500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FINALITA’ DEL FORMAT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Per gli studenti:</a:t>
            </a:r>
          </a:p>
          <a:p>
            <a:pPr>
              <a:buFont typeface="Arial" pitchFamily="34" charset="0"/>
              <a:buChar char="•"/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Mettere a frutto gli insegnamenti ricevuti partendo da alcuni concetti di base di tipo quasi esclusivamente sociologico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attori_ce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357562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simona_professioni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3523">
            <a:off x="428596" y="2786058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totale_lice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8902">
            <a:off x="607778" y="4547688"/>
            <a:ext cx="2222501" cy="16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4643438" y="2428868"/>
            <a:ext cx="4500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CONCETTI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BASE: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</a:t>
            </a: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particolare: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 ho di fronte?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Cosa sto comunicando?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Perché?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conseguenza: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Uso delle metafore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Valutazione del target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Evitare i tecnicismi senza banalizzare l’argomento</a:t>
            </a:r>
          </a:p>
          <a:p>
            <a:pPr>
              <a:buFont typeface="Arial" pitchFamily="34" charset="0"/>
              <a:buChar char="•"/>
            </a:pP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figura dell’Opinion Leader </a:t>
            </a:r>
          </a:p>
          <a:p>
            <a:pPr lvl="1"/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attori_ce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357562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simona_professioni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3523">
            <a:off x="428596" y="2786058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totale_lice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8902">
            <a:off x="607778" y="4547688"/>
            <a:ext cx="2222501" cy="16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4429124" y="2071678"/>
            <a:ext cx="45005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FINALITA’ DEL FORMAT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Per gli studenti:</a:t>
            </a:r>
          </a:p>
          <a:p>
            <a:pPr>
              <a:buFont typeface="Arial" pitchFamily="34" charset="0"/>
              <a:buChar char="•"/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Mettere a frutto gli insegnamenti ricevuti partendo da alcuni concetti di base di tipo quasi esclusivamente sociologico</a:t>
            </a:r>
          </a:p>
          <a:p>
            <a:pPr lvl="1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Per gli invitati:</a:t>
            </a:r>
          </a:p>
          <a:p>
            <a:pPr lvl="1"/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Avere la possibilità di soddisfare le curiosità più varie inerenti il vasto mondo della scienza.</a:t>
            </a:r>
          </a:p>
          <a:p>
            <a:pPr lvl="1" algn="just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questo senso, “A tavola con lo scienziato” si differenzia da tutti i precedenti format 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attori_ce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357562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logoCom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2500" cy="254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285984" y="285728"/>
            <a:ext cx="48577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/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Dall'alfabetizzazione alla partecipazione  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A tavola con lo scienziato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001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Comunicare Fisica 2010 – Frascati 12-16 Aprile 2010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6593" y="2857496"/>
            <a:ext cx="76708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ALTRI FORMAT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COMUNICAZIONE SCIENTIFICA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TIPO SOCIALIZZANTE</a:t>
            </a:r>
          </a:p>
          <a:p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Scuola di Comunicazione Scientifica del Prof.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Barrera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(Portogallo)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Germe primordiale di “A tavola con lo scienziato”?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Tematico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 pranzo o cena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Situazione estremamente formale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Target prestabilito</a:t>
            </a:r>
          </a:p>
          <a:p>
            <a:pPr lvl="1"/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Caffè scientifici 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tema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Situazione informale, ma poco socializzante</a:t>
            </a:r>
          </a:p>
          <a:p>
            <a:pPr lvl="1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Target vario e casuale, ma sicuramente interessato alla scienza</a:t>
            </a:r>
          </a:p>
          <a:p>
            <a:pPr lvl="1">
              <a:buFont typeface="Arial" pitchFamily="34" charset="0"/>
              <a:buChar char="•"/>
            </a:pP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846</TotalTime>
  <Words>830</Words>
  <Application>Microsoft Office PowerPoint</Application>
  <PresentationFormat>Presentazione su schermo (4:3)</PresentationFormat>
  <Paragraphs>199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Modulo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  <vt:lpstr>  Dall'alfabetizzazione alla partecipazione   A tavola con lo scienziato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Comunicazione e Divulgazione della Fisica</dc:title>
  <dc:creator>Admin</dc:creator>
  <cp:lastModifiedBy>Admin</cp:lastModifiedBy>
  <cp:revision>100</cp:revision>
  <dcterms:created xsi:type="dcterms:W3CDTF">2010-03-27T21:44:00Z</dcterms:created>
  <dcterms:modified xsi:type="dcterms:W3CDTF">2010-04-13T14:33:28Z</dcterms:modified>
</cp:coreProperties>
</file>