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7" r:id="rId4"/>
    <p:sldId id="263" r:id="rId5"/>
    <p:sldId id="264" r:id="rId6"/>
    <p:sldId id="259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61" r:id="rId15"/>
    <p:sldId id="277" r:id="rId16"/>
    <p:sldId id="272" r:id="rId17"/>
    <p:sldId id="273" r:id="rId18"/>
    <p:sldId id="274" r:id="rId19"/>
    <p:sldId id="275" r:id="rId20"/>
    <p:sldId id="262" r:id="rId21"/>
    <p:sldId id="276" r:id="rId22"/>
    <p:sldId id="278" r:id="rId23"/>
  </p:sldIdLst>
  <p:sldSz cx="9144000" cy="6858000" type="screen4x3"/>
  <p:notesSz cx="6877050" cy="916305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5000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5000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5000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5000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5000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00FFFF"/>
    <a:srgbClr val="FF3300"/>
    <a:srgbClr val="33CC33"/>
    <a:srgbClr val="FF9900"/>
    <a:srgbClr val="FF00FF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8118" autoAdjust="0"/>
  </p:normalViewPr>
  <p:slideViewPr>
    <p:cSldViewPr>
      <p:cViewPr>
        <p:scale>
          <a:sx n="106" d="100"/>
          <a:sy n="106" d="100"/>
        </p:scale>
        <p:origin x="-31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585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5850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fld id="{21CC4E26-8227-4135-A96D-F8CF13133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7388"/>
            <a:ext cx="4584700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52925"/>
            <a:ext cx="50450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585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5850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4" tIns="45823" rIns="91644" bIns="45823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pPr>
              <a:defRPr/>
            </a:pPr>
            <a:fld id="{49467108-BE96-4257-BF99-3FEDC3DB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2EA42-FABF-485E-AAF9-B5C92D8368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81525" cy="343693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1D9B-8380-4761-ADAF-F6CB34162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60D6-5D93-43D1-B0C2-69B079EB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076C-C9CA-4F2A-97BE-248A93B6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1529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447800"/>
            <a:ext cx="41529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848100"/>
            <a:ext cx="41529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41529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2C51-F2B8-4AA4-829C-6CD045363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52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152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EBC8-C856-4AA3-AC71-2753C746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2D33-875D-414C-A0AB-6C557530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437AD-EA27-4A1F-8D87-319490D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655B-E88F-4AE8-B1E8-6468C4497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FB8A-A8FD-4343-BE22-BDDF303C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C6DE-84E6-47BC-B628-E027B42A5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26F97-BC52-4776-A083-19DAD1295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05BE-A06D-4345-A854-F1C8697DF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7A79-3CAD-4981-9F99-5A3AE5D0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smtClean="0"/>
            </a:lvl1pPr>
          </a:lstStyle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smtClean="0"/>
            </a:lvl1pPr>
          </a:lstStyle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/>
            </a:lvl1pPr>
          </a:lstStyle>
          <a:p>
            <a:pPr>
              <a:defRPr/>
            </a:pPr>
            <a:fld id="{2EFBAD15-A2B4-4CB7-8C36-67680CAB5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6200" y="88900"/>
          <a:ext cx="914400" cy="825500"/>
        </p:xfrm>
        <a:graphic>
          <a:graphicData uri="http://schemas.openxmlformats.org/presentationml/2006/ole">
            <p:oleObj spid="_x0000_s1026" name="Photo Editor Photo" r:id="rId16" imgW="685714" imgH="619211" progId="">
              <p:embed/>
            </p:oleObj>
          </a:graphicData>
        </a:graphic>
      </p:graphicFrame>
      <p:pic>
        <p:nvPicPr>
          <p:cNvPr id="1033" name="Picture 8" descr="432mm sectioned top assy with barrels and staves"/>
          <p:cNvPicPr>
            <a:picLocks noChangeAspect="1" noChangeArrowheads="1"/>
          </p:cNvPicPr>
          <p:nvPr/>
        </p:nvPicPr>
        <p:blipFill>
          <a:blip r:embed="rId17"/>
          <a:srcRect l="9375" t="22501" r="6375" b="16499"/>
          <a:stretch>
            <a:fillRect/>
          </a:stretch>
        </p:blipFill>
        <p:spPr bwMode="auto">
          <a:xfrm>
            <a:off x="7543800" y="152400"/>
            <a:ext cx="152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CC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99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D. Giugni</a:t>
            </a:r>
            <a:endParaRPr lang="en-US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70130-FAE8-46F7-82A4-E93A3CEB45C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391400" cy="1981200"/>
          </a:xfrm>
        </p:spPr>
        <p:txBody>
          <a:bodyPr/>
          <a:lstStyle/>
          <a:p>
            <a:pPr eaLnBrk="1" hangingPunct="1"/>
            <a:r>
              <a:rPr lang="it-IT" noProof="0" dirty="0" err="1" smtClean="0"/>
              <a:t>ATLAS</a:t>
            </a:r>
            <a:r>
              <a:rPr lang="it-IT" noProof="0" dirty="0" smtClean="0"/>
              <a:t> </a:t>
            </a:r>
            <a:r>
              <a:rPr lang="it-IT" noProof="0" dirty="0" err="1" smtClean="0"/>
              <a:t>IBL</a:t>
            </a:r>
            <a:r>
              <a:rPr lang="it-IT" noProof="0" dirty="0" smtClean="0"/>
              <a:t/>
            </a:r>
            <a:br>
              <a:rPr lang="it-IT" noProof="0" dirty="0" smtClean="0"/>
            </a:br>
            <a:endParaRPr lang="it-IT" sz="2000" noProof="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noProof="0" smtClean="0"/>
              <a:t>D. Giugni</a:t>
            </a:r>
          </a:p>
          <a:p>
            <a:pPr eaLnBrk="1" hangingPunct="1"/>
            <a:r>
              <a:rPr lang="it-IT" noProof="0" smtClean="0"/>
              <a:t>Giugno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48200"/>
          </a:xfrm>
          <a:solidFill>
            <a:schemeClr val="bg1"/>
          </a:solidFill>
        </p:spPr>
        <p:txBody>
          <a:bodyPr/>
          <a:lstStyle/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Design e produzione prototipi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pipes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“omogeneo”.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Gestione della produzione prototipi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pipe (Stoccarda)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Qualifica a pressione e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leak-rate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Simulazione per il calcolo: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della figura di merito dello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thermal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run-away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CTE della pipe e della resistenza strutturale</a:t>
            </a:r>
          </a:p>
          <a:p>
            <a:r>
              <a:rPr lang="it-IT" sz="2000" noProof="0" dirty="0" smtClean="0"/>
              <a:t>Calcolo e misura della </a:t>
            </a:r>
            <a:r>
              <a:rPr lang="it-IT" sz="2000" noProof="0" dirty="0" err="1" smtClean="0"/>
              <a:t>conduttivita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trasversa</a:t>
            </a:r>
            <a:r>
              <a:rPr lang="it-IT" sz="2000" noProof="0" dirty="0" smtClean="0"/>
              <a:t> del laminato della pipe.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Sviluppo connessione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/Ti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cooling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Pipe.</a:t>
            </a: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PP2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boxes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con relativo probabile re-design delle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regulator-boards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it-IT" sz="20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</a:t>
            </a:r>
            <a:r>
              <a:rPr lang="it-IT" baseline="0" noProof="0" dirty="0" smtClean="0"/>
              <a:t> in corso in Sezione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Giugni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/>
          <p:nvPr/>
        </p:nvGrpSpPr>
        <p:grpSpPr>
          <a:xfrm>
            <a:off x="5193475" y="2667000"/>
            <a:ext cx="3569525" cy="1371597"/>
            <a:chOff x="5257800" y="3276600"/>
            <a:chExt cx="3569525" cy="1371597"/>
          </a:xfrm>
        </p:grpSpPr>
        <p:pic>
          <p:nvPicPr>
            <p:cNvPr id="1966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6356764" y="2177636"/>
              <a:ext cx="1371597" cy="356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857999" y="3962400"/>
              <a:ext cx="5977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050" baseline="-25000" dirty="0" err="1" smtClean="0">
                  <a:solidFill>
                    <a:srgbClr val="FF0000"/>
                  </a:solidFill>
                </a:rPr>
                <a:t>fluid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807768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050" baseline="-25000" dirty="0" err="1" smtClean="0">
                  <a:solidFill>
                    <a:srgbClr val="FF0000"/>
                  </a:solidFill>
                </a:rPr>
                <a:t>strut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199" y="3581400"/>
              <a:ext cx="673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1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050" baseline="-25000" dirty="0" err="1" smtClean="0">
                  <a:solidFill>
                    <a:srgbClr val="FF0000"/>
                  </a:solidFill>
                </a:rPr>
                <a:t>module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685800"/>
          </a:xfrm>
        </p:spPr>
        <p:txBody>
          <a:bodyPr/>
          <a:lstStyle/>
          <a:p>
            <a:r>
              <a:rPr lang="it-IT" sz="2800" noProof="0" dirty="0" err="1" smtClean="0"/>
              <a:t>On-detector</a:t>
            </a:r>
            <a:r>
              <a:rPr lang="it-IT" sz="2800" noProof="0" dirty="0" smtClean="0"/>
              <a:t> performance (2)</a:t>
            </a:r>
            <a:endParaRPr lang="it-IT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334000"/>
          </a:xfrm>
        </p:spPr>
        <p:txBody>
          <a:bodyPr/>
          <a:lstStyle/>
          <a:p>
            <a:pPr marL="0" indent="1588">
              <a:buNone/>
            </a:pPr>
            <a:r>
              <a:rPr lang="it-IT" sz="1600" noProof="0" smtClean="0"/>
              <a:t>The thermal performances (hereafter an example) are driven in the stave by the following contributions:</a:t>
            </a:r>
          </a:p>
          <a:p>
            <a:pPr marL="517525" indent="-231775"/>
            <a:r>
              <a:rPr lang="it-IT" sz="1600" noProof="0" smtClean="0"/>
              <a:t> The </a:t>
            </a:r>
            <a:r>
              <a:rPr lang="it-IT" sz="1600" noProof="0" smtClean="0">
                <a:latin typeface="Symbol" pitchFamily="18" charset="2"/>
              </a:rPr>
              <a:t>D</a:t>
            </a:r>
            <a:r>
              <a:rPr lang="it-IT" sz="1600" noProof="0" smtClean="0"/>
              <a:t>T</a:t>
            </a:r>
            <a:r>
              <a:rPr lang="it-IT" sz="1400" baseline="-25000" noProof="0" smtClean="0"/>
              <a:t>ev </a:t>
            </a:r>
            <a:r>
              <a:rPr lang="it-IT" sz="1600" noProof="0" smtClean="0"/>
              <a:t>due to the pressure drop along the boiling channel. </a:t>
            </a:r>
            <a:r>
              <a:rPr lang="it-IT" sz="1200" noProof="0" smtClean="0"/>
              <a:t>[negligible for the CO</a:t>
            </a:r>
            <a:r>
              <a:rPr lang="it-IT" sz="1200" baseline="-25000" noProof="0" smtClean="0"/>
              <a:t>2</a:t>
            </a:r>
            <a:r>
              <a:rPr lang="it-IT" sz="1200" noProof="0" smtClean="0"/>
              <a:t>, relevant for C</a:t>
            </a:r>
            <a:r>
              <a:rPr lang="it-IT" sz="1200" baseline="-25000" noProof="0" smtClean="0"/>
              <a:t>3</a:t>
            </a:r>
            <a:r>
              <a:rPr lang="it-IT" sz="1200" noProof="0" smtClean="0"/>
              <a:t>f</a:t>
            </a:r>
            <a:r>
              <a:rPr lang="it-IT" sz="1200" baseline="-25000" noProof="0" smtClean="0"/>
              <a:t>8</a:t>
            </a:r>
            <a:r>
              <a:rPr lang="it-IT" sz="1200" noProof="0" smtClean="0"/>
              <a:t>] </a:t>
            </a:r>
          </a:p>
          <a:p>
            <a:pPr marL="517525" indent="-233363"/>
            <a:r>
              <a:rPr lang="it-IT" sz="1600" noProof="0" smtClean="0"/>
              <a:t>The </a:t>
            </a:r>
            <a:r>
              <a:rPr lang="it-IT" sz="1600" noProof="0" smtClean="0">
                <a:latin typeface="Symbol" pitchFamily="18" charset="2"/>
              </a:rPr>
              <a:t>D</a:t>
            </a:r>
            <a:r>
              <a:rPr lang="it-IT" sz="1600" noProof="0" smtClean="0"/>
              <a:t>T</a:t>
            </a:r>
            <a:r>
              <a:rPr lang="it-IT" sz="1400" baseline="-25000" noProof="0" smtClean="0"/>
              <a:t>fluid</a:t>
            </a:r>
            <a:r>
              <a:rPr lang="it-IT" sz="1600" noProof="0" smtClean="0"/>
              <a:t>   across the boiling channel due to the</a:t>
            </a:r>
            <a:r>
              <a:rPr lang="it-IT" sz="1600" noProof="0" smtClean="0">
                <a:solidFill>
                  <a:srgbClr val="FF0000"/>
                </a:solidFill>
              </a:rPr>
              <a:t> HTC [H=5000W/m</a:t>
            </a:r>
            <a:r>
              <a:rPr lang="it-IT" sz="1600" baseline="30000" noProof="0" smtClean="0">
                <a:solidFill>
                  <a:srgbClr val="FF0000"/>
                </a:solidFill>
              </a:rPr>
              <a:t>2</a:t>
            </a:r>
            <a:r>
              <a:rPr lang="it-IT" sz="1600" noProof="0" smtClean="0">
                <a:solidFill>
                  <a:srgbClr val="FF0000"/>
                </a:solidFill>
              </a:rPr>
              <a:t>K</a:t>
            </a:r>
            <a:r>
              <a:rPr lang="it-IT" sz="1600" noProof="0" smtClean="0"/>
              <a:t>]  (</a:t>
            </a:r>
            <a:r>
              <a:rPr lang="it-IT" sz="1100" noProof="0" smtClean="0"/>
              <a:t>Nitin Sawant et al. ICR0038</a:t>
            </a:r>
            <a:r>
              <a:rPr lang="it-IT" sz="1600" noProof="0" smtClean="0"/>
              <a:t>)</a:t>
            </a:r>
          </a:p>
          <a:p>
            <a:pPr marL="517525" indent="-233363">
              <a:buClr>
                <a:srgbClr val="FF0000"/>
              </a:buClr>
            </a:pPr>
            <a:r>
              <a:rPr lang="it-IT" sz="1600" noProof="0" smtClean="0"/>
              <a:t>The </a:t>
            </a:r>
            <a:r>
              <a:rPr lang="it-IT" sz="1600" noProof="0" smtClean="0">
                <a:latin typeface="Symbol" pitchFamily="18" charset="2"/>
              </a:rPr>
              <a:t>D</a:t>
            </a:r>
            <a:r>
              <a:rPr lang="it-IT" sz="1600" noProof="0" smtClean="0"/>
              <a:t>T</a:t>
            </a:r>
            <a:r>
              <a:rPr lang="it-IT" sz="1600" baseline="-25000" noProof="0" smtClean="0"/>
              <a:t>strut</a:t>
            </a:r>
            <a:r>
              <a:rPr lang="it-IT" sz="1600" noProof="0" smtClean="0"/>
              <a:t> across the section of the stave</a:t>
            </a:r>
            <a:r>
              <a:rPr lang="it-IT" sz="1600" baseline="0" noProof="0" smtClean="0"/>
              <a:t> is d</a:t>
            </a:r>
            <a:r>
              <a:rPr lang="it-IT" sz="1600" noProof="0" smtClean="0"/>
              <a:t>riven by the thermal conductivity of the pipe.</a:t>
            </a:r>
          </a:p>
          <a:p>
            <a:pPr marL="517525" indent="-233363"/>
            <a:r>
              <a:rPr lang="it-IT" sz="1600" noProof="0" smtClean="0"/>
              <a:t>The </a:t>
            </a:r>
            <a:r>
              <a:rPr lang="it-IT" sz="1600" noProof="0" smtClean="0">
                <a:latin typeface="Symbol" pitchFamily="18" charset="2"/>
              </a:rPr>
              <a:t>D</a:t>
            </a:r>
            <a:r>
              <a:rPr lang="it-IT" sz="1600" noProof="0" smtClean="0"/>
              <a:t>T</a:t>
            </a:r>
            <a:r>
              <a:rPr lang="it-IT" sz="1600" baseline="-25000" noProof="0" smtClean="0"/>
              <a:t>module</a:t>
            </a:r>
            <a:r>
              <a:rPr lang="it-IT" sz="1600" noProof="0" smtClean="0"/>
              <a:t> across the silicon (FE and sensor) and through the stave-module thermal adhesive is driven by the K</a:t>
            </a:r>
            <a:r>
              <a:rPr lang="it-IT" sz="1600" baseline="-25000" noProof="0" smtClean="0"/>
              <a:t>GLUE</a:t>
            </a:r>
            <a:r>
              <a:rPr lang="it-IT" sz="1600" baseline="0" noProof="0" smtClean="0"/>
              <a:t>=0.8 W/mK</a:t>
            </a:r>
          </a:p>
          <a:p>
            <a:pPr marL="396875" indent="-173038"/>
            <a:endParaRPr lang="it-IT" sz="1600" noProof="0" smtClean="0"/>
          </a:p>
          <a:p>
            <a:pPr>
              <a:buNone/>
            </a:pPr>
            <a:endParaRPr lang="it-IT" sz="1600" i="1" u="sng" noProof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800" noProof="0" smtClean="0">
                <a:latin typeface="Symbol" pitchFamily="18" charset="2"/>
              </a:rPr>
              <a:t>              D</a:t>
            </a:r>
            <a:r>
              <a:rPr lang="it-IT" sz="1800" noProof="0" smtClean="0"/>
              <a:t>T</a:t>
            </a:r>
            <a:r>
              <a:rPr lang="it-IT" sz="1600" baseline="-25000" noProof="0" smtClean="0"/>
              <a:t>ev </a:t>
            </a:r>
            <a:r>
              <a:rPr lang="it-IT" sz="1800" noProof="0" smtClean="0">
                <a:latin typeface="Symbol" pitchFamily="18" charset="2"/>
              </a:rPr>
              <a:t>+D</a:t>
            </a:r>
            <a:r>
              <a:rPr lang="it-IT" sz="1800" noProof="0" smtClean="0"/>
              <a:t>T</a:t>
            </a:r>
            <a:r>
              <a:rPr lang="it-IT" sz="1600" baseline="-25000" noProof="0" smtClean="0"/>
              <a:t>fluid </a:t>
            </a:r>
            <a:r>
              <a:rPr lang="it-IT" sz="1600" noProof="0" smtClean="0">
                <a:latin typeface="Symbol" pitchFamily="18" charset="2"/>
              </a:rPr>
              <a:t>+ D</a:t>
            </a:r>
            <a:r>
              <a:rPr lang="it-IT" sz="1600" noProof="0" smtClean="0"/>
              <a:t>T</a:t>
            </a:r>
            <a:r>
              <a:rPr lang="it-IT" sz="1600" baseline="-25000" noProof="0" smtClean="0"/>
              <a:t>strut</a:t>
            </a:r>
            <a:r>
              <a:rPr lang="it-IT" sz="1600" noProof="0" smtClean="0">
                <a:latin typeface="Symbol" pitchFamily="18" charset="2"/>
              </a:rPr>
              <a:t> +D</a:t>
            </a:r>
            <a:r>
              <a:rPr lang="it-IT" sz="1600" noProof="0" smtClean="0"/>
              <a:t>T</a:t>
            </a:r>
            <a:r>
              <a:rPr lang="it-IT" sz="1600" baseline="-25000" noProof="0" smtClean="0"/>
              <a:t>module  </a:t>
            </a:r>
            <a:r>
              <a:rPr lang="it-IT" sz="1600" noProof="0" smtClean="0"/>
              <a:t>=</a:t>
            </a:r>
            <a:r>
              <a:rPr lang="it-IT" sz="1600" noProof="0" smtClean="0">
                <a:latin typeface="Symbol" pitchFamily="18" charset="2"/>
              </a:rPr>
              <a:t> D</a:t>
            </a:r>
            <a:r>
              <a:rPr lang="it-IT" sz="1600" noProof="0" smtClean="0"/>
              <a:t>T</a:t>
            </a:r>
            <a:r>
              <a:rPr lang="it-IT" sz="1600" baseline="-25000" noProof="0" smtClean="0"/>
              <a:t>tot</a:t>
            </a:r>
            <a:r>
              <a:rPr lang="it-IT" sz="1600" noProof="0" smtClean="0"/>
              <a:t> </a:t>
            </a:r>
          </a:p>
          <a:p>
            <a:pPr>
              <a:buNone/>
            </a:pPr>
            <a:endParaRPr lang="it-IT" sz="1600" noProof="0" smtClean="0">
              <a:sym typeface="Symbol"/>
            </a:endParaRPr>
          </a:p>
          <a:p>
            <a:pPr>
              <a:buNone/>
            </a:pPr>
            <a:endParaRPr lang="it-IT" sz="1600" noProof="0" smtClean="0">
              <a:sym typeface="Symbol"/>
            </a:endParaRPr>
          </a:p>
          <a:p>
            <a:pPr>
              <a:buNone/>
            </a:pPr>
            <a:endParaRPr lang="it-IT" sz="1600" noProof="0" smtClean="0">
              <a:sym typeface="Symbol"/>
            </a:endParaRPr>
          </a:p>
          <a:p>
            <a:pPr>
              <a:buNone/>
            </a:pPr>
            <a:endParaRPr lang="it-IT" sz="1600" i="1" u="sng" noProof="0" smtClean="0">
              <a:sym typeface="Symbol"/>
            </a:endParaRPr>
          </a:p>
          <a:p>
            <a:pPr>
              <a:buNone/>
            </a:pPr>
            <a:r>
              <a:rPr lang="it-IT" sz="1600" i="1" u="sng" noProof="0" smtClean="0">
                <a:sym typeface="Symbol"/>
              </a:rPr>
              <a:t>One can quote (for C02 and CF pipe) an</a:t>
            </a:r>
            <a:r>
              <a:rPr lang="it-IT" sz="1600" i="1" u="sng" baseline="0" noProof="0" smtClean="0">
                <a:sym typeface="Symbol"/>
              </a:rPr>
              <a:t> useful engineering yard stick that shows the thermal figure of merit of the stave like</a:t>
            </a:r>
            <a:r>
              <a:rPr lang="it-IT" sz="1600" baseline="0" noProof="0" smtClean="0">
                <a:sym typeface="Symbol"/>
              </a:rPr>
              <a:t>:</a:t>
            </a:r>
          </a:p>
          <a:p>
            <a:pPr>
              <a:buNone/>
            </a:pPr>
            <a:endParaRPr lang="it-IT" sz="1600" baseline="0" noProof="0" smtClean="0">
              <a:latin typeface="Symbol" pitchFamily="18" charset="2"/>
              <a:sym typeface="Symbol"/>
            </a:endParaRPr>
          </a:p>
          <a:p>
            <a:pPr algn="ctr">
              <a:buNone/>
            </a:pPr>
            <a:r>
              <a:rPr lang="it-IT" sz="2000" baseline="0" noProof="0" smtClean="0">
                <a:latin typeface="Symbol" pitchFamily="18" charset="2"/>
                <a:sym typeface="Symbol"/>
              </a:rPr>
              <a:t>(D</a:t>
            </a:r>
            <a:r>
              <a:rPr lang="it-IT" sz="2000" baseline="0" noProof="0" smtClean="0">
                <a:sym typeface="Symbol"/>
              </a:rPr>
              <a:t>T/</a:t>
            </a:r>
            <a:r>
              <a:rPr lang="it-IT" sz="2000" noProof="0" smtClean="0">
                <a:sym typeface="Symbol"/>
              </a:rPr>
              <a:t>P)</a:t>
            </a:r>
            <a:r>
              <a:rPr lang="it-IT" sz="2000" baseline="-25000" noProof="0" smtClean="0">
                <a:sym typeface="Symbol"/>
              </a:rPr>
              <a:t> </a:t>
            </a:r>
            <a:r>
              <a:rPr lang="it-IT" sz="2000" noProof="0" smtClean="0">
                <a:sym typeface="Symbol"/>
              </a:rPr>
              <a:t>= 0</a:t>
            </a:r>
            <a:r>
              <a:rPr lang="it-IT" sz="2000" baseline="-25000" noProof="0" smtClean="0">
                <a:sym typeface="Symbol"/>
              </a:rPr>
              <a:t>ev</a:t>
            </a:r>
            <a:r>
              <a:rPr lang="it-IT" sz="2000" noProof="0" smtClean="0">
                <a:sym typeface="Symbol"/>
              </a:rPr>
              <a:t>+4.42</a:t>
            </a:r>
            <a:r>
              <a:rPr lang="it-IT" sz="2000" baseline="-25000" noProof="0" smtClean="0">
                <a:sym typeface="Symbol"/>
              </a:rPr>
              <a:t>fluid</a:t>
            </a:r>
            <a:r>
              <a:rPr lang="it-IT" sz="2000" noProof="0" smtClean="0">
                <a:sym typeface="Symbol"/>
              </a:rPr>
              <a:t>+16.48</a:t>
            </a:r>
            <a:r>
              <a:rPr lang="it-IT" sz="2000" baseline="-25000" noProof="0" smtClean="0">
                <a:sym typeface="Symbol"/>
              </a:rPr>
              <a:t>strut</a:t>
            </a:r>
            <a:r>
              <a:rPr lang="it-IT" sz="2000" noProof="0" smtClean="0">
                <a:sym typeface="Symbol"/>
              </a:rPr>
              <a:t>+1.25</a:t>
            </a:r>
            <a:r>
              <a:rPr lang="it-IT" sz="2000" baseline="-25000" noProof="0" smtClean="0">
                <a:sym typeface="Symbol"/>
              </a:rPr>
              <a:t>module</a:t>
            </a:r>
            <a:r>
              <a:rPr lang="it-IT" sz="2000" noProof="0" smtClean="0">
                <a:sym typeface="Symbol"/>
              </a:rPr>
              <a:t>=22.15  C.cm</a:t>
            </a:r>
            <a:r>
              <a:rPr lang="it-IT" sz="2000" baseline="30000" noProof="0" smtClean="0">
                <a:sym typeface="Symbol"/>
              </a:rPr>
              <a:t>2</a:t>
            </a:r>
            <a:r>
              <a:rPr lang="it-IT" sz="2000" noProof="0" smtClean="0">
                <a:sym typeface="Symbol"/>
              </a:rPr>
              <a:t>/W</a:t>
            </a:r>
            <a:endParaRPr lang="it-IT" sz="2000" baseline="-25000" noProof="0" smtClean="0"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C5C-39B8-4503-BE23-EED192113057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4"/>
          <p:cNvGrpSpPr/>
          <p:nvPr/>
        </p:nvGrpSpPr>
        <p:grpSpPr>
          <a:xfrm>
            <a:off x="5029200" y="3581400"/>
            <a:ext cx="3962400" cy="1298377"/>
            <a:chOff x="5029200" y="4343400"/>
            <a:chExt cx="3962400" cy="1298377"/>
          </a:xfrm>
        </p:grpSpPr>
        <p:sp>
          <p:nvSpPr>
            <p:cNvPr id="9" name="Rectangle 8"/>
            <p:cNvSpPr/>
            <p:nvPr/>
          </p:nvSpPr>
          <p:spPr>
            <a:xfrm>
              <a:off x="5257800" y="4800600"/>
              <a:ext cx="36576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4724400"/>
              <a:ext cx="3276600" cy="304800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4648200"/>
              <a:ext cx="3276600" cy="76200"/>
            </a:xfrm>
            <a:prstGeom prst="rect">
              <a:avLst/>
            </a:prstGeom>
            <a:solidFill>
              <a:schemeClr val="accent1">
                <a:alpha val="37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4958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05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050" dirty="0" err="1" smtClean="0">
                  <a:solidFill>
                    <a:srgbClr val="FF0000"/>
                  </a:solidFill>
                  <a:sym typeface="Symbol"/>
                </a:rPr>
                <a:t></a:t>
              </a:r>
              <a:r>
                <a:rPr lang="en-US" sz="1000" baseline="-25000" dirty="0" err="1" smtClean="0">
                  <a:solidFill>
                    <a:srgbClr val="FF0000"/>
                  </a:solidFill>
                </a:rPr>
                <a:t>ev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58200" y="4343400"/>
              <a:ext cx="533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05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1050" dirty="0" err="1" smtClean="0">
                  <a:solidFill>
                    <a:srgbClr val="FF0000"/>
                  </a:solidFill>
                  <a:sym typeface="Symbol"/>
                </a:rPr>
                <a:t></a:t>
              </a:r>
              <a:r>
                <a:rPr lang="en-US" sz="1000" baseline="-25000" dirty="0" err="1" smtClean="0">
                  <a:solidFill>
                    <a:srgbClr val="FF0000"/>
                  </a:solidFill>
                </a:rPr>
                <a:t>ev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4200" y="5334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P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8" name="Straight Connector 17"/>
            <p:cNvCxnSpPr>
              <a:stCxn id="9" idx="1"/>
            </p:cNvCxnSpPr>
            <p:nvPr/>
          </p:nvCxnSpPr>
          <p:spPr>
            <a:xfrm rot="10800000" flipV="1">
              <a:off x="5257800" y="4876800"/>
              <a:ext cx="1588" cy="6858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8913812" y="4876800"/>
              <a:ext cx="1588" cy="6858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57800" y="5410200"/>
              <a:ext cx="3657600" cy="1588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819400" y="762000"/>
            <a:ext cx="5715000" cy="41118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extrusionH="184150" contourW="12700" prstMaterial="matte">
            <a:extrusionClr>
              <a:schemeClr val="tx1">
                <a:lumMod val="60000"/>
                <a:lumOff val="40000"/>
              </a:schemeClr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thermal coefficient of a ply is given  (from MIL-HDBK-3F)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</a:p>
          <a:p>
            <a:r>
              <a:rPr lang="en-US" sz="1200" dirty="0" smtClean="0"/>
              <a:t>Where,</a:t>
            </a:r>
          </a:p>
          <a:p>
            <a:r>
              <a:rPr lang="en-US" sz="1200" dirty="0" smtClean="0"/>
              <a:t>k11 = </a:t>
            </a:r>
            <a:r>
              <a:rPr lang="en-US" sz="1200" dirty="0" err="1" smtClean="0"/>
              <a:t>kL</a:t>
            </a:r>
            <a:r>
              <a:rPr lang="en-US" sz="1200" dirty="0" smtClean="0"/>
              <a:t> = lamina thermal conductivity, parallel to fibers.</a:t>
            </a:r>
          </a:p>
          <a:p>
            <a:r>
              <a:rPr lang="en-US" sz="1200" dirty="0" smtClean="0"/>
              <a:t>k22 &amp; k33 = </a:t>
            </a:r>
            <a:r>
              <a:rPr lang="en-US" sz="1200" dirty="0" err="1" smtClean="0"/>
              <a:t>kT</a:t>
            </a:r>
            <a:r>
              <a:rPr lang="en-US" sz="1200" dirty="0" smtClean="0"/>
              <a:t> = lamina thermal conductivity, perpendicular to fibers and each other.</a:t>
            </a:r>
          </a:p>
          <a:p>
            <a:r>
              <a:rPr lang="en-US" sz="1200" dirty="0" smtClean="0"/>
              <a:t>kf11 = fiber thermal conductivity, in the fiber longitudinal direction.</a:t>
            </a:r>
          </a:p>
          <a:p>
            <a:r>
              <a:rPr lang="en-US" sz="1200" dirty="0" smtClean="0"/>
              <a:t>kf22 = fiber thermal conductivity, in the fiber transverse direction.</a:t>
            </a:r>
          </a:p>
          <a:p>
            <a:r>
              <a:rPr lang="en-US" sz="1200" dirty="0" smtClean="0"/>
              <a:t>km = thermal conductivity of the resin matrix.</a:t>
            </a:r>
          </a:p>
          <a:p>
            <a:r>
              <a:rPr lang="en-US" sz="1200" dirty="0" err="1" smtClean="0"/>
              <a:t>Vf</a:t>
            </a:r>
            <a:r>
              <a:rPr lang="en-US" sz="1200" dirty="0" smtClean="0"/>
              <a:t> = Volume fraction of fiber.</a:t>
            </a:r>
          </a:p>
          <a:p>
            <a:r>
              <a:rPr lang="en-US" sz="1200" dirty="0" err="1" smtClean="0"/>
              <a:t>Vm</a:t>
            </a:r>
            <a:r>
              <a:rPr lang="en-US" sz="1200" dirty="0" smtClean="0"/>
              <a:t> = Volume fraction of matrix.</a:t>
            </a:r>
            <a:endParaRPr lang="en-US" sz="12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290623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762000" y="1600200"/>
            <a:ext cx="5715000" cy="252376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extrusionH="184150" contourW="12700" prstMaterial="matte">
            <a:extrusionClr>
              <a:schemeClr val="tx1">
                <a:lumMod val="60000"/>
                <a:lumOff val="40000"/>
              </a:schemeClr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TORAY T300 datasheet:</a:t>
            </a:r>
          </a:p>
          <a:p>
            <a:endParaRPr lang="en-US" sz="1400" dirty="0" smtClean="0"/>
          </a:p>
          <a:p>
            <a:r>
              <a:rPr lang="en-US" sz="1400" dirty="0" smtClean="0"/>
              <a:t>kf11 = 8 W/</a:t>
            </a:r>
            <a:r>
              <a:rPr lang="en-US" sz="1400" dirty="0" err="1" smtClean="0"/>
              <a:t>mK</a:t>
            </a:r>
            <a:r>
              <a:rPr lang="en-US" sz="1400" dirty="0" smtClean="0"/>
              <a:t>       long to the fiber</a:t>
            </a:r>
          </a:p>
          <a:p>
            <a:r>
              <a:rPr lang="en-US" sz="1400" dirty="0" smtClean="0"/>
              <a:t>kf22 = 5 W/</a:t>
            </a:r>
            <a:r>
              <a:rPr lang="en-US" sz="1400" dirty="0" err="1" smtClean="0"/>
              <a:t>mK</a:t>
            </a:r>
            <a:r>
              <a:rPr lang="en-US" sz="1400" dirty="0" smtClean="0"/>
              <a:t>       transversal to the fiber  </a:t>
            </a:r>
          </a:p>
          <a:p>
            <a:endParaRPr lang="en-US" sz="1400" dirty="0" smtClean="0"/>
          </a:p>
          <a:p>
            <a:r>
              <a:rPr lang="en-US" sz="1400" dirty="0" smtClean="0"/>
              <a:t>The transversal PLY thermal coefficient is: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k</a:t>
            </a:r>
            <a:r>
              <a:rPr lang="en-US" sz="1400" baseline="-25000" dirty="0" err="1" smtClean="0"/>
              <a:t>PLY</a:t>
            </a:r>
            <a:r>
              <a:rPr lang="en-US" sz="1400" dirty="0" smtClean="0"/>
              <a:t> = 0.69 W/</a:t>
            </a:r>
            <a:r>
              <a:rPr lang="en-US" sz="1400" dirty="0" err="1" smtClean="0"/>
              <a:t>mK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itchFamily="2" charset="2"/>
              </a:rPr>
              <a:t> 	</a:t>
            </a:r>
            <a:r>
              <a:rPr lang="en-US" sz="1400" b="1" u="sng" dirty="0" smtClean="0">
                <a:sym typeface="Wingdings" pitchFamily="2" charset="2"/>
              </a:rPr>
              <a:t>taken</a:t>
            </a:r>
            <a:r>
              <a:rPr lang="en-US" sz="1400" dirty="0" smtClean="0">
                <a:sym typeface="Wingdings" pitchFamily="2" charset="2"/>
              </a:rPr>
              <a:t>:      </a:t>
            </a:r>
            <a:r>
              <a:rPr lang="en-US" sz="1800" b="1" dirty="0" err="1" smtClean="0"/>
              <a:t>k</a:t>
            </a:r>
            <a:r>
              <a:rPr lang="en-US" sz="1800" b="1" baseline="-25000" dirty="0" err="1" smtClean="0"/>
              <a:t>PLY</a:t>
            </a:r>
            <a:r>
              <a:rPr lang="en-US" sz="1800" b="1" dirty="0" smtClean="0"/>
              <a:t> = 0.5 W/</a:t>
            </a:r>
            <a:r>
              <a:rPr lang="en-US" sz="1800" b="1" dirty="0" err="1" smtClean="0"/>
              <a:t>mK</a:t>
            </a:r>
            <a:r>
              <a:rPr lang="en-US" sz="1800" b="1" dirty="0" smtClean="0"/>
              <a:t> </a:t>
            </a:r>
            <a:endParaRPr lang="en-US" sz="1400" b="1" baseline="-25000" dirty="0" smtClean="0"/>
          </a:p>
          <a:p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grpSp>
        <p:nvGrpSpPr>
          <p:cNvPr id="7" name="Group 36"/>
          <p:cNvGrpSpPr/>
          <p:nvPr/>
        </p:nvGrpSpPr>
        <p:grpSpPr>
          <a:xfrm>
            <a:off x="533400" y="1600200"/>
            <a:ext cx="6434355" cy="4819650"/>
            <a:chOff x="1371600" y="1676400"/>
            <a:chExt cx="6434355" cy="4819650"/>
          </a:xfrm>
        </p:grpSpPr>
        <p:pic>
          <p:nvPicPr>
            <p:cNvPr id="183299" name="Immagine 3" descr="Thermal_pla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1676400"/>
              <a:ext cx="6434355" cy="481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2133600" y="4648200"/>
              <a:ext cx="289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P=0.72W/cm</a:t>
              </a:r>
              <a:r>
                <a:rPr lang="en-US" sz="1600" baseline="30000" dirty="0" smtClean="0"/>
                <a:t>2</a:t>
              </a:r>
            </a:p>
            <a:p>
              <a:r>
                <a:rPr lang="en-US" sz="1600" dirty="0" err="1" smtClean="0"/>
                <a:t>T</a:t>
              </a:r>
              <a:r>
                <a:rPr lang="en-US" sz="1600" baseline="-25000" dirty="0" err="1" smtClean="0"/>
                <a:t>pipe</a:t>
              </a:r>
              <a:r>
                <a:rPr lang="en-US" sz="1600" dirty="0" smtClean="0"/>
                <a:t>= 0 </a:t>
              </a:r>
              <a:r>
                <a:rPr lang="en-US" sz="1600" dirty="0" smtClean="0">
                  <a:sym typeface="Symbol"/>
                </a:rPr>
                <a:t></a:t>
              </a:r>
              <a:r>
                <a:rPr lang="en-US" sz="1600" dirty="0" smtClean="0"/>
                <a:t>C</a:t>
              </a:r>
            </a:p>
            <a:p>
              <a:endParaRPr lang="en-US" sz="1600" dirty="0" smtClean="0">
                <a:sym typeface="Wingdings" pitchFamily="2" charset="2"/>
              </a:endParaRPr>
            </a:p>
            <a:p>
              <a:r>
                <a:rPr lang="en-US" sz="1600" dirty="0" smtClean="0">
                  <a:sym typeface="Wingdings" pitchFamily="2" charset="2"/>
                </a:rPr>
                <a:t>    (</a:t>
              </a:r>
              <a:r>
                <a:rPr lang="en-US" sz="1600" dirty="0" smtClean="0">
                  <a:latin typeface="Symbol" pitchFamily="18" charset="2"/>
                  <a:sym typeface="Wingdings" pitchFamily="2" charset="2"/>
                </a:rPr>
                <a:t>D</a:t>
              </a:r>
              <a:r>
                <a:rPr lang="en-US" sz="1600" dirty="0" smtClean="0">
                  <a:sym typeface="Wingdings" pitchFamily="2" charset="2"/>
                </a:rPr>
                <a:t>T/P)</a:t>
              </a:r>
              <a:r>
                <a:rPr lang="en-US" sz="1600" baseline="-25000" dirty="0" smtClean="0">
                  <a:sym typeface="Wingdings" pitchFamily="2" charset="2"/>
                </a:rPr>
                <a:t>strut</a:t>
              </a:r>
              <a:r>
                <a:rPr lang="en-US" sz="1600" dirty="0" smtClean="0">
                  <a:sym typeface="Wingdings" pitchFamily="2" charset="2"/>
                </a:rPr>
                <a:t>=16.48 </a:t>
              </a:r>
              <a:r>
                <a:rPr lang="en-US" sz="1600" dirty="0" smtClean="0">
                  <a:sym typeface="Symbol"/>
                </a:rPr>
                <a:t></a:t>
              </a:r>
              <a:r>
                <a:rPr lang="en-US" sz="1600" dirty="0" smtClean="0">
                  <a:sym typeface="Wingdings" pitchFamily="2" charset="2"/>
                </a:rPr>
                <a:t>C.cm</a:t>
              </a:r>
              <a:r>
                <a:rPr lang="en-US" sz="1600" baseline="30000" dirty="0" smtClean="0">
                  <a:sym typeface="Wingdings" pitchFamily="2" charset="2"/>
                </a:rPr>
                <a:t>2</a:t>
              </a:r>
              <a:r>
                <a:rPr lang="en-US" sz="1600" dirty="0" smtClean="0">
                  <a:sym typeface="Wingdings" pitchFamily="2" charset="2"/>
                </a:rPr>
                <a:t>/W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48200"/>
          </a:xfrm>
          <a:solidFill>
            <a:schemeClr val="bg1"/>
          </a:solidFill>
        </p:spPr>
        <p:txBody>
          <a:bodyPr/>
          <a:lstStyle/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Design e produzione prototipi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pipes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“omogeneo”.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Gestione della produzione prototipi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pipe (Stoccarda)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Qualifica a pressione e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leak-rate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Simulazione per il calcolo: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della figura di merito dello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thermal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run-away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CTE della pipe e della resistenza strutturale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Calcolo e misura della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conduttivita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trasversa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del laminato della pipe.</a:t>
            </a:r>
          </a:p>
          <a:p>
            <a:r>
              <a:rPr lang="it-IT" sz="2000" noProof="0" dirty="0" smtClean="0"/>
              <a:t>Sviluppo connessione </a:t>
            </a:r>
            <a:r>
              <a:rPr lang="it-IT" sz="2000" noProof="0" dirty="0" err="1" smtClean="0"/>
              <a:t>CF</a:t>
            </a:r>
            <a:r>
              <a:rPr lang="it-IT" sz="2000" noProof="0" dirty="0" smtClean="0"/>
              <a:t>/Ti per </a:t>
            </a:r>
            <a:r>
              <a:rPr lang="it-IT" sz="2000" noProof="0" dirty="0" err="1" smtClean="0"/>
              <a:t>cooling</a:t>
            </a:r>
            <a:r>
              <a:rPr lang="it-IT" sz="2000" noProof="0" dirty="0" smtClean="0"/>
              <a:t> </a:t>
            </a:r>
            <a:r>
              <a:rPr lang="it-IT" sz="2000" noProof="0" dirty="0" smtClean="0"/>
              <a:t>Pipe</a:t>
            </a: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PP2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boxes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con relativo probabile re-design delle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regulator-boards</a:t>
            </a:r>
            <a:endParaRPr lang="it-IT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</a:t>
            </a:r>
            <a:r>
              <a:rPr lang="it-IT" baseline="0" noProof="0" dirty="0" smtClean="0"/>
              <a:t> in corso in Sezione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D. </a:t>
            </a:r>
            <a:r>
              <a:rPr lang="en-US" dirty="0" err="1" smtClean="0"/>
              <a:t>Giugni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533400"/>
          </a:xfrm>
        </p:spPr>
        <p:txBody>
          <a:bodyPr/>
          <a:lstStyle/>
          <a:p>
            <a:r>
              <a:rPr lang="it-IT" sz="2400" noProof="0" dirty="0" err="1" smtClean="0">
                <a:solidFill>
                  <a:srgbClr val="FF0000"/>
                </a:solidFill>
              </a:rPr>
              <a:t>CF-Ti</a:t>
            </a:r>
            <a:r>
              <a:rPr lang="it-IT" sz="2400" noProof="0" dirty="0" smtClean="0">
                <a:solidFill>
                  <a:srgbClr val="FF0000"/>
                </a:solidFill>
              </a:rPr>
              <a:t> </a:t>
            </a:r>
            <a:r>
              <a:rPr lang="it-IT" sz="2400" noProof="0" dirty="0" err="1" smtClean="0">
                <a:solidFill>
                  <a:srgbClr val="FF0000"/>
                </a:solidFill>
              </a:rPr>
              <a:t>joint</a:t>
            </a:r>
            <a:r>
              <a:rPr lang="it-IT" sz="2400" noProof="0" dirty="0" smtClean="0">
                <a:solidFill>
                  <a:srgbClr val="FF0000"/>
                </a:solidFill>
              </a:rPr>
              <a:t> at the </a:t>
            </a:r>
            <a:r>
              <a:rPr lang="it-IT" sz="2400" noProof="0" dirty="0" err="1" smtClean="0">
                <a:solidFill>
                  <a:srgbClr val="FF0000"/>
                </a:solidFill>
              </a:rPr>
              <a:t>EoS</a:t>
            </a:r>
            <a:r>
              <a:rPr lang="it-IT" sz="2400" noProof="0" dirty="0" smtClean="0">
                <a:solidFill>
                  <a:srgbClr val="FF0000"/>
                </a:solidFill>
              </a:rPr>
              <a:t> (C3F8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04608"/>
            <a:ext cx="8610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u="sng" dirty="0">
                <a:solidFill>
                  <a:srgbClr val="0070C0"/>
                </a:solidFill>
                <a:latin typeface="+mn-lt"/>
              </a:rPr>
              <a:t>Design </a:t>
            </a:r>
            <a:r>
              <a:rPr lang="en-US" sz="2000" i="1" u="sng" dirty="0" smtClean="0">
                <a:solidFill>
                  <a:srgbClr val="0070C0"/>
                </a:solidFill>
                <a:latin typeface="+mn-lt"/>
              </a:rPr>
              <a:t>Requirements</a:t>
            </a:r>
            <a:endParaRPr lang="en-US" sz="2000" i="1" u="sng" dirty="0">
              <a:solidFill>
                <a:srgbClr val="0070C0"/>
              </a:solidFill>
              <a:latin typeface="+mn-lt"/>
            </a:endParaRPr>
          </a:p>
          <a:p>
            <a:pPr marL="339725" indent="-222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70C0"/>
                </a:solidFill>
                <a:latin typeface="+mn-lt"/>
              </a:rPr>
              <a:t>MDP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(Max Design Pressure)	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	100bar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 marL="339725" indent="-222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Test pressure				150bar</a:t>
            </a:r>
          </a:p>
          <a:p>
            <a:pPr marL="339725" indent="-222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Temperature load 			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T=60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sym typeface="Symbol"/>
              </a:rPr>
              <a:t>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C (+20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-40)</a:t>
            </a:r>
            <a:endParaRPr lang="en-US" sz="2000" dirty="0" smtClean="0">
              <a:solidFill>
                <a:srgbClr val="0070C0"/>
              </a:solidFill>
              <a:latin typeface="+mn-lt"/>
            </a:endParaRPr>
          </a:p>
          <a:p>
            <a:pPr marL="339725" indent="-222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Laminate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Safety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factor @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MDP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		minimum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4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 marL="339725" indent="-222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He Leak Rate	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after pressure test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	10</a:t>
            </a:r>
            <a:r>
              <a:rPr lang="en-US" sz="2000" baseline="30000" dirty="0" smtClean="0">
                <a:solidFill>
                  <a:srgbClr val="0070C0"/>
                </a:solidFill>
                <a:latin typeface="+mn-lt"/>
              </a:rPr>
              <a:t>-7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atm.cc/s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5931-0724-44E5-9EA8-3F605EAE3E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2009-05-26  Stave WG Meeting</a:t>
            </a:r>
            <a:endParaRPr lang="en-US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39188" cy="1876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6705600" cy="30277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8534400" cy="26502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 a lungo termine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noProof="0" smtClean="0"/>
              <a:t>Verifica resistenza alla crescita di micro-cricche nella matrice del laminato della pipe sotto tensione e dopo irraggiamento [reattore PV].</a:t>
            </a:r>
          </a:p>
          <a:p>
            <a:r>
              <a:rPr lang="it-IT" sz="2800" noProof="0" smtClean="0">
                <a:solidFill>
                  <a:schemeClr val="bg1">
                    <a:lumMod val="65000"/>
                  </a:schemeClr>
                </a:solidFill>
              </a:rPr>
              <a:t>Cooling [supporto di personale e setups di test]</a:t>
            </a:r>
          </a:p>
          <a:p>
            <a:pPr lvl="1"/>
            <a:r>
              <a:rPr lang="it-IT" sz="2400" noProof="0" smtClean="0">
                <a:solidFill>
                  <a:schemeClr val="bg1">
                    <a:lumMod val="65000"/>
                  </a:schemeClr>
                </a:solidFill>
              </a:rPr>
              <a:t>Qualifica della CF pipe e stave su sistema evaporative a C3F8 (o blends) o CO2</a:t>
            </a:r>
          </a:p>
          <a:p>
            <a:pPr lvl="1"/>
            <a:r>
              <a:rPr lang="it-IT" sz="2400" noProof="0" smtClean="0">
                <a:solidFill>
                  <a:schemeClr val="bg1">
                    <a:lumMod val="65000"/>
                  </a:schemeClr>
                </a:solidFill>
              </a:rPr>
              <a:t>Verifica transitori termici e max T build-up su sensori durante il bake-out della beam pipe </a:t>
            </a:r>
          </a:p>
          <a:p>
            <a:endParaRPr lang="it-IT" sz="2800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PP2 </a:t>
            </a:r>
            <a:r>
              <a:rPr lang="it-IT" sz="2800" dirty="0" err="1" smtClean="0">
                <a:solidFill>
                  <a:srgbClr val="FF0000"/>
                </a:solidFill>
              </a:rPr>
              <a:t>boxes</a:t>
            </a:r>
            <a:r>
              <a:rPr lang="it-IT" sz="2800" dirty="0" smtClean="0">
                <a:solidFill>
                  <a:srgbClr val="FF0000"/>
                </a:solidFill>
              </a:rPr>
              <a:t> &amp; </a:t>
            </a:r>
            <a:r>
              <a:rPr lang="it-IT" sz="2800" dirty="0" err="1" smtClean="0">
                <a:solidFill>
                  <a:srgbClr val="FF0000"/>
                </a:solidFill>
              </a:rPr>
              <a:t>regulator-boards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[Mauro]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noProof="0" dirty="0" err="1" smtClean="0"/>
              <a:t>Carbon</a:t>
            </a:r>
            <a:r>
              <a:rPr lang="it-IT" sz="3200" noProof="0" dirty="0" smtClean="0"/>
              <a:t> Pipe: </a:t>
            </a:r>
            <a:r>
              <a:rPr lang="it-IT" sz="3200" noProof="0" dirty="0" err="1" smtClean="0"/>
              <a:t>micro-cracks</a:t>
            </a:r>
            <a:endParaRPr lang="it-IT" sz="3200" noProof="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648200"/>
          </a:xfrm>
        </p:spPr>
        <p:txBody>
          <a:bodyPr/>
          <a:lstStyle/>
          <a:p>
            <a:r>
              <a:rPr lang="it-IT" sz="1800" noProof="0" smtClean="0"/>
              <a:t>Plies of the laminates tend to cracks under transversal strain (perpendicular to the fiber direction) and this is the most dangerous effect for leaks.</a:t>
            </a:r>
          </a:p>
          <a:p>
            <a:r>
              <a:rPr lang="it-IT" sz="1800" noProof="0" smtClean="0"/>
              <a:t>The growth of microcracks is measured experimentally in a cross-ply laminated via visual counts as function of the transversal strain </a:t>
            </a:r>
            <a:r>
              <a:rPr lang="it-IT" sz="1400" i="1" noProof="0" smtClean="0"/>
              <a:t>(AIAA 2004-5801; Ultra Light Composite Tanks for In Space Application).</a:t>
            </a:r>
            <a:endParaRPr lang="it-IT" sz="1800" i="1" noProof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 b="15398"/>
          <a:stretch>
            <a:fillRect/>
          </a:stretch>
        </p:blipFill>
        <p:spPr bwMode="auto">
          <a:xfrm>
            <a:off x="4953000" y="3165475"/>
            <a:ext cx="2971800" cy="2930525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3833813" cy="2995613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95400" y="4203700"/>
            <a:ext cx="13885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ym typeface="Symbol"/>
              </a:rPr>
              <a:t></a:t>
            </a:r>
            <a:r>
              <a:rPr lang="en-US" b="1" baseline="-25000" dirty="0" smtClean="0">
                <a:sym typeface="Symbol"/>
              </a:rPr>
              <a:t></a:t>
            </a:r>
            <a:r>
              <a:rPr lang="en-US" b="1" dirty="0">
                <a:sym typeface="Symbol"/>
              </a:rPr>
              <a:t>= 0.05% </a:t>
            </a:r>
            <a:endParaRPr lang="en-US" dirty="0"/>
          </a:p>
        </p:txBody>
      </p:sp>
      <p:cxnSp>
        <p:nvCxnSpPr>
          <p:cNvPr id="21511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800101" y="4989512"/>
            <a:ext cx="1143000" cy="31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5791200" y="5884863"/>
            <a:ext cx="2209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Polished edge of a test specimen of [0/90</a:t>
            </a:r>
            <a:r>
              <a:rPr lang="en-US" sz="1100" baseline="-25000">
                <a:solidFill>
                  <a:srgbClr val="000000"/>
                </a:solidFill>
              </a:rPr>
              <a:t>2</a:t>
            </a:r>
            <a:r>
              <a:rPr lang="en-US" sz="1100">
                <a:solidFill>
                  <a:srgbClr val="000000"/>
                </a:solidFill>
              </a:rPr>
              <a:t>]</a:t>
            </a:r>
            <a:r>
              <a:rPr lang="en-US" sz="1100" baseline="-25000">
                <a:solidFill>
                  <a:srgbClr val="000000"/>
                </a:solidFill>
              </a:rPr>
              <a:t>s</a:t>
            </a:r>
            <a:r>
              <a:rPr lang="en-US" sz="1100">
                <a:solidFill>
                  <a:srgbClr val="000000"/>
                </a:solidFill>
              </a:rPr>
              <a:t> layup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1219200" y="5945188"/>
            <a:ext cx="3352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Growth of microcracks vs. strain in a cross-ply laminate</a:t>
            </a:r>
          </a:p>
        </p:txBody>
      </p:sp>
      <p:sp>
        <p:nvSpPr>
          <p:cNvPr id="21514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C30AC-D302-4FC5-8342-2E276ABF979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15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D. Giugni</a:t>
            </a:r>
          </a:p>
        </p:txBody>
      </p:sp>
      <p:sp>
        <p:nvSpPr>
          <p:cNvPr id="2151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Thermal Management  WG - Nov 2008-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 a lungo termine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noProof="0" dirty="0" smtClean="0">
                <a:solidFill>
                  <a:schemeClr val="bg1">
                    <a:lumMod val="65000"/>
                  </a:schemeClr>
                </a:solidFill>
              </a:rPr>
              <a:t>Verifica resistenza alla crescita di micro-cricche nella matrice del laminato della pipe sotto tensione e dopo irraggiamento [reattore PV].</a:t>
            </a:r>
          </a:p>
          <a:p>
            <a:r>
              <a:rPr lang="it-IT" sz="2800" noProof="0" dirty="0" err="1" smtClean="0"/>
              <a:t>Cooling</a:t>
            </a:r>
            <a:r>
              <a:rPr lang="it-IT" sz="2800" noProof="0" dirty="0" smtClean="0"/>
              <a:t> [supporto di personale e </a:t>
            </a:r>
            <a:r>
              <a:rPr lang="it-IT" sz="2800" noProof="0" dirty="0" err="1" smtClean="0"/>
              <a:t>setups</a:t>
            </a:r>
            <a:r>
              <a:rPr lang="it-IT" sz="2800" noProof="0" dirty="0" smtClean="0"/>
              <a:t> di test]</a:t>
            </a:r>
          </a:p>
          <a:p>
            <a:pPr lvl="1"/>
            <a:r>
              <a:rPr lang="it-IT" sz="2400" noProof="0" dirty="0" smtClean="0"/>
              <a:t>Qualifica della </a:t>
            </a:r>
            <a:r>
              <a:rPr lang="it-IT" sz="2400" noProof="0" dirty="0" err="1" smtClean="0"/>
              <a:t>CF</a:t>
            </a:r>
            <a:r>
              <a:rPr lang="it-IT" sz="2400" noProof="0" dirty="0" smtClean="0"/>
              <a:t> pipe e </a:t>
            </a:r>
            <a:r>
              <a:rPr lang="it-IT" sz="2400" noProof="0" dirty="0" err="1" smtClean="0"/>
              <a:t>stave</a:t>
            </a:r>
            <a:r>
              <a:rPr lang="it-IT" sz="2400" noProof="0" dirty="0" smtClean="0"/>
              <a:t> su sistema </a:t>
            </a:r>
            <a:r>
              <a:rPr lang="it-IT" sz="2400" noProof="0" dirty="0" err="1" smtClean="0"/>
              <a:t>evaporativo</a:t>
            </a:r>
            <a:r>
              <a:rPr lang="it-IT" sz="2400" noProof="0" dirty="0" smtClean="0"/>
              <a:t> </a:t>
            </a:r>
            <a:r>
              <a:rPr lang="it-IT" sz="2400" noProof="0" dirty="0" smtClean="0"/>
              <a:t>a C3F8 (o </a:t>
            </a:r>
            <a:r>
              <a:rPr lang="it-IT" sz="2400" noProof="0" dirty="0" err="1" smtClean="0"/>
              <a:t>blends</a:t>
            </a:r>
            <a:r>
              <a:rPr lang="it-IT" sz="2400" noProof="0" dirty="0" smtClean="0"/>
              <a:t>) </a:t>
            </a:r>
            <a:r>
              <a:rPr lang="it-IT" sz="2400" noProof="0" dirty="0" err="1" smtClean="0"/>
              <a:t>o</a:t>
            </a:r>
            <a:r>
              <a:rPr lang="it-IT" sz="2400" noProof="0" dirty="0" smtClean="0"/>
              <a:t> CO2</a:t>
            </a:r>
          </a:p>
          <a:p>
            <a:pPr lvl="1"/>
            <a:r>
              <a:rPr lang="it-IT" sz="2400" noProof="0" dirty="0" smtClean="0"/>
              <a:t>Verifica transitori termici e </a:t>
            </a:r>
            <a:r>
              <a:rPr lang="it-IT" sz="2400" noProof="0" dirty="0" err="1" smtClean="0"/>
              <a:t>max</a:t>
            </a:r>
            <a:r>
              <a:rPr lang="it-IT" sz="2400" noProof="0" dirty="0" smtClean="0"/>
              <a:t> T </a:t>
            </a:r>
            <a:r>
              <a:rPr lang="it-IT" sz="2400" noProof="0" dirty="0" err="1" smtClean="0"/>
              <a:t>build-up</a:t>
            </a:r>
            <a:r>
              <a:rPr lang="it-IT" sz="2400" noProof="0" dirty="0" smtClean="0"/>
              <a:t> su sensori durante il </a:t>
            </a:r>
            <a:r>
              <a:rPr lang="it-IT" sz="2400" noProof="0" dirty="0" err="1" smtClean="0"/>
              <a:t>bake-out</a:t>
            </a:r>
            <a:r>
              <a:rPr lang="it-IT" sz="2400" noProof="0" dirty="0" smtClean="0"/>
              <a:t> della </a:t>
            </a:r>
            <a:r>
              <a:rPr lang="it-IT" sz="2400" noProof="0" dirty="0" err="1" smtClean="0"/>
              <a:t>beam</a:t>
            </a:r>
            <a:r>
              <a:rPr lang="it-IT" sz="2400" noProof="0" dirty="0" smtClean="0"/>
              <a:t> pipe </a:t>
            </a:r>
          </a:p>
          <a:p>
            <a:endParaRPr lang="it-IT" sz="28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noProof="0" dirty="0" smtClean="0"/>
              <a:t>Transitori termici durante </a:t>
            </a:r>
            <a:r>
              <a:rPr lang="it-IT" sz="3200" noProof="0" dirty="0" err="1" smtClean="0"/>
              <a:t>bake-out</a:t>
            </a:r>
            <a:endParaRPr lang="it-IT" sz="3200" noProof="0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2733675"/>
          <a:ext cx="3429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12858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[W/cm]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Convective flux</a:t>
                      </a:r>
                    </a:p>
                    <a:p>
                      <a:pPr algn="ctr"/>
                      <a:r>
                        <a:rPr lang="en-GB" dirty="0" smtClean="0"/>
                        <a:t>In the sensor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Radiation in the sensor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0.36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Radiation %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A.Romanazzi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AA8AF-E37D-443E-8B23-20D380F989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B77158E-7C2E-4CBD-9046-941A93ABC6F5}" type="datetime4">
              <a:rPr lang="en-US"/>
              <a:pPr>
                <a:defRPr/>
              </a:pPr>
              <a:t>June 8, 2009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43200" y="1143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595959"/>
                </a:solidFill>
                <a:latin typeface="+mn-lt"/>
              </a:rPr>
              <a:t>Config.21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595959"/>
                </a:solidFill>
                <a:latin typeface="+mn-lt"/>
              </a:rPr>
              <a:t>Carbon pipe at -30</a:t>
            </a:r>
            <a:r>
              <a:rPr lang="en-US" sz="1600" kern="0" dirty="0">
                <a:solidFill>
                  <a:srgbClr val="595959"/>
                </a:solidFill>
                <a:latin typeface="Verdana"/>
              </a:rPr>
              <a:t>°C</a:t>
            </a:r>
            <a:endParaRPr lang="en-US" sz="1600" kern="0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18456" name="Picture 7" descr="H:\B-layer\caso21\All0000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1752600"/>
            <a:ext cx="52022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67000" y="-4763"/>
            <a:ext cx="3413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STEADY STATE CASE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Altre possibili attività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noProof="0" dirty="0" smtClean="0"/>
              <a:t>Test </a:t>
            </a:r>
            <a:r>
              <a:rPr lang="it-IT" sz="2800" noProof="0" dirty="0" err="1" smtClean="0"/>
              <a:t>beam</a:t>
            </a:r>
            <a:r>
              <a:rPr lang="it-IT" sz="2800" noProof="0" dirty="0" smtClean="0"/>
              <a:t> </a:t>
            </a:r>
            <a:r>
              <a:rPr lang="it-IT" sz="2800" noProof="0" dirty="0" err="1" smtClean="0"/>
              <a:t>@CERN</a:t>
            </a:r>
            <a:r>
              <a:rPr lang="it-IT" sz="2800" noProof="0" dirty="0" smtClean="0"/>
              <a:t> su sensori </a:t>
            </a:r>
            <a:r>
              <a:rPr lang="it-IT" sz="2800" noProof="0" dirty="0" err="1" smtClean="0"/>
              <a:t>Si-planari</a:t>
            </a:r>
            <a:r>
              <a:rPr lang="it-IT" sz="2800" noProof="0" dirty="0" smtClean="0"/>
              <a:t>, </a:t>
            </a:r>
            <a:r>
              <a:rPr lang="it-IT" sz="2800" noProof="0" dirty="0" err="1" smtClean="0"/>
              <a:t>Si-3D</a:t>
            </a:r>
            <a:r>
              <a:rPr lang="it-IT" sz="2800" noProof="0" dirty="0" smtClean="0"/>
              <a:t> e </a:t>
            </a:r>
            <a:r>
              <a:rPr lang="it-IT" sz="2800" noProof="0" dirty="0" err="1" smtClean="0"/>
              <a:t>Diamond</a:t>
            </a:r>
            <a:r>
              <a:rPr lang="it-IT" sz="2800" noProof="0" dirty="0" smtClean="0"/>
              <a:t>.</a:t>
            </a:r>
          </a:p>
          <a:p>
            <a:r>
              <a:rPr lang="it-IT" sz="2800" noProof="0" dirty="0" smtClean="0"/>
              <a:t>Opto-Board </a:t>
            </a:r>
            <a:r>
              <a:rPr lang="it-IT" sz="2800" noProof="0" dirty="0" smtClean="0"/>
              <a:t>box (</a:t>
            </a:r>
            <a:r>
              <a:rPr lang="it-IT" sz="2800" noProof="0" dirty="0" err="1" smtClean="0"/>
              <a:t>crate</a:t>
            </a:r>
            <a:r>
              <a:rPr lang="it-IT" sz="2800" noProof="0" dirty="0" smtClean="0"/>
              <a:t> contenenti le </a:t>
            </a:r>
            <a:r>
              <a:rPr lang="it-IT" sz="2800" noProof="0" dirty="0" err="1" smtClean="0"/>
              <a:t>optoboards</a:t>
            </a:r>
            <a:r>
              <a:rPr lang="it-IT" sz="2800" noProof="0" dirty="0" smtClean="0"/>
              <a:t> </a:t>
            </a:r>
            <a:r>
              <a:rPr lang="it-IT" sz="2800" noProof="0" dirty="0" err="1" smtClean="0"/>
              <a:t>-thermo-meccanica</a:t>
            </a:r>
            <a:r>
              <a:rPr lang="it-IT" sz="2800" noProof="0" dirty="0" smtClean="0"/>
              <a:t> ed parte elettrica)</a:t>
            </a:r>
          </a:p>
          <a:p>
            <a:r>
              <a:rPr lang="it-IT" sz="2800" noProof="0" dirty="0" err="1" smtClean="0"/>
              <a:t>Optoboards</a:t>
            </a:r>
            <a:endParaRPr lang="it-IT" sz="2800" noProof="0" dirty="0" smtClean="0"/>
          </a:p>
          <a:p>
            <a:r>
              <a:rPr lang="it-IT" sz="2800" noProof="0" dirty="0" err="1" smtClean="0"/>
              <a:t>Module</a:t>
            </a:r>
            <a:r>
              <a:rPr lang="it-IT" sz="2800" noProof="0" dirty="0" smtClean="0"/>
              <a:t> and </a:t>
            </a:r>
            <a:r>
              <a:rPr lang="it-IT" sz="2800" noProof="0" dirty="0" err="1" smtClean="0"/>
              <a:t>loaded</a:t>
            </a:r>
            <a:r>
              <a:rPr lang="it-IT" sz="2800" noProof="0" dirty="0" smtClean="0"/>
              <a:t> </a:t>
            </a:r>
            <a:r>
              <a:rPr lang="it-IT" sz="2800" noProof="0" dirty="0" err="1" smtClean="0"/>
              <a:t>stave</a:t>
            </a:r>
            <a:r>
              <a:rPr lang="it-IT" sz="2800" noProof="0" dirty="0" smtClean="0"/>
              <a:t> </a:t>
            </a:r>
            <a:r>
              <a:rPr lang="it-IT" sz="2800" noProof="0" dirty="0" err="1" smtClean="0"/>
              <a:t>testing</a:t>
            </a:r>
            <a:r>
              <a:rPr lang="it-IT" sz="2800" noProof="0" dirty="0" smtClean="0"/>
              <a:t>.</a:t>
            </a:r>
          </a:p>
          <a:p>
            <a:endParaRPr lang="it-IT" sz="28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noProof="0" dirty="0" smtClean="0"/>
              <a:t>Geometrie per l’</a:t>
            </a:r>
            <a:r>
              <a:rPr lang="it-IT" sz="3600" noProof="0" dirty="0" err="1" smtClean="0"/>
              <a:t>IBL</a:t>
            </a:r>
            <a:endParaRPr lang="it-IT" sz="36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 Giugni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C5C-39B8-4503-BE23-EED1921130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Full radius tiled.png"/>
          <p:cNvPicPr>
            <a:picLocks noChangeAspect="1"/>
          </p:cNvPicPr>
          <p:nvPr/>
        </p:nvPicPr>
        <p:blipFill>
          <a:blip r:embed="rId2"/>
          <a:srcRect r="-112000"/>
          <a:stretch>
            <a:fillRect/>
          </a:stretch>
        </p:blipFill>
        <p:spPr>
          <a:xfrm>
            <a:off x="533400" y="990600"/>
            <a:ext cx="8077200" cy="3500328"/>
          </a:xfrm>
          <a:prstGeom prst="rect">
            <a:avLst/>
          </a:prstGeom>
          <a:ln w="19050" cmpd="thickThin">
            <a:solidFill>
              <a:srgbClr val="000000"/>
            </a:solidFill>
          </a:ln>
        </p:spPr>
      </p:pic>
      <p:pic>
        <p:nvPicPr>
          <p:cNvPr id="8" name="Picture 7" descr="Low radius tiled.png"/>
          <p:cNvPicPr>
            <a:picLocks noChangeAspect="1"/>
          </p:cNvPicPr>
          <p:nvPr/>
        </p:nvPicPr>
        <p:blipFill>
          <a:blip r:embed="rId3"/>
          <a:srcRect l="7032" r="4360" b="1865"/>
          <a:stretch>
            <a:fillRect/>
          </a:stretch>
        </p:blipFill>
        <p:spPr>
          <a:xfrm>
            <a:off x="5029200" y="1066800"/>
            <a:ext cx="3505200" cy="3338286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4267200" y="2514600"/>
            <a:ext cx="762000" cy="3810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4989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Assuming an envelope reduction R36 to R33 (insulation and clearance)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066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Zero Clearance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1066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2mm Clearance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t="6188"/>
          <a:stretch>
            <a:fillRect/>
          </a:stretch>
        </p:blipFill>
        <p:spPr bwMode="auto">
          <a:xfrm>
            <a:off x="3048000" y="3544453"/>
            <a:ext cx="2971800" cy="3237347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5" name="Striped Right Arrow 14"/>
          <p:cNvSpPr/>
          <p:nvPr/>
        </p:nvSpPr>
        <p:spPr>
          <a:xfrm rot="5400000">
            <a:off x="4267200" y="3390900"/>
            <a:ext cx="762000" cy="3810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" y="4724400"/>
            <a:ext cx="2667000" cy="1524000"/>
          </a:xfrm>
        </p:spPr>
        <p:txBody>
          <a:bodyPr/>
          <a:lstStyle/>
          <a:p>
            <a:pPr>
              <a:buNone/>
            </a:pPr>
            <a:r>
              <a:rPr lang="it-IT" sz="1800" noProof="0" smtClean="0"/>
              <a:t>	</a:t>
            </a:r>
            <a:r>
              <a:rPr lang="it-IT" sz="1800" b="1" i="1" u="sng" noProof="0" smtClean="0">
                <a:solidFill>
                  <a:srgbClr val="FF0000"/>
                </a:solidFill>
              </a:rPr>
              <a:t>E’ necessario un nuovo design per i supporti locali.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Timing and plan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r>
              <a:rPr lang="it-IT" sz="2000" noProof="0" dirty="0" smtClean="0"/>
              <a:t>2009 in vista del </a:t>
            </a:r>
            <a:r>
              <a:rPr lang="it-IT" sz="2000" noProof="0" dirty="0" err="1" smtClean="0"/>
              <a:t>TDR</a:t>
            </a:r>
            <a:endParaRPr lang="it-IT" sz="2000" noProof="0" dirty="0" smtClean="0"/>
          </a:p>
          <a:p>
            <a:pPr lvl="1"/>
            <a:r>
              <a:rPr lang="it-IT" sz="1800" noProof="0" dirty="0" smtClean="0"/>
              <a:t>Continuazione dell’attività sul </a:t>
            </a:r>
            <a:r>
              <a:rPr lang="it-IT" sz="1800" noProof="0" dirty="0" smtClean="0"/>
              <a:t>design, </a:t>
            </a:r>
            <a:r>
              <a:rPr lang="it-IT" sz="1800" noProof="0" dirty="0" smtClean="0"/>
              <a:t>qualifica e test della </a:t>
            </a:r>
            <a:r>
              <a:rPr lang="it-IT" sz="1800" noProof="0" dirty="0" err="1" smtClean="0"/>
              <a:t>CF</a:t>
            </a:r>
            <a:r>
              <a:rPr lang="it-IT" sz="1800" noProof="0" dirty="0" smtClean="0"/>
              <a:t> pipe. </a:t>
            </a:r>
            <a:endParaRPr lang="it-IT" sz="1800" noProof="0" dirty="0" smtClean="0"/>
          </a:p>
          <a:p>
            <a:pPr lvl="1">
              <a:buNone/>
            </a:pPr>
            <a:r>
              <a:rPr lang="it-IT" sz="1800" dirty="0" smtClean="0"/>
              <a:t>	</a:t>
            </a:r>
            <a:r>
              <a:rPr lang="it-IT" sz="1800" noProof="0" dirty="0" smtClean="0"/>
              <a:t>In </a:t>
            </a:r>
            <a:r>
              <a:rPr lang="it-IT" sz="1800" noProof="0" dirty="0" smtClean="0"/>
              <a:t>Sezione la gestione della produzione dei prototipi delle </a:t>
            </a:r>
            <a:r>
              <a:rPr lang="it-IT" sz="1800" noProof="0" dirty="0" err="1" smtClean="0"/>
              <a:t>pipes</a:t>
            </a:r>
            <a:r>
              <a:rPr lang="it-IT" sz="1800" noProof="0" dirty="0" smtClean="0"/>
              <a:t>, </a:t>
            </a:r>
            <a:r>
              <a:rPr lang="it-IT" sz="1800" noProof="0" dirty="0" err="1" smtClean="0"/>
              <a:t>dei</a:t>
            </a:r>
            <a:r>
              <a:rPr lang="it-IT" sz="1800" noProof="0" dirty="0" smtClean="0"/>
              <a:t> test di pressione e qualifica a tenuta.</a:t>
            </a:r>
          </a:p>
          <a:p>
            <a:pPr lvl="1"/>
            <a:r>
              <a:rPr lang="it-IT" sz="1800" noProof="0" dirty="0" smtClean="0"/>
              <a:t> Sviluppo e </a:t>
            </a:r>
            <a:r>
              <a:rPr lang="it-IT" sz="1800" noProof="0" dirty="0" err="1" smtClean="0"/>
              <a:t>follow</a:t>
            </a:r>
            <a:r>
              <a:rPr lang="it-IT" sz="1800" noProof="0" dirty="0" smtClean="0"/>
              <a:t> up della connessione all’</a:t>
            </a:r>
            <a:r>
              <a:rPr lang="it-IT" sz="1800" noProof="0" dirty="0" err="1" smtClean="0"/>
              <a:t>EoS</a:t>
            </a:r>
            <a:r>
              <a:rPr lang="it-IT" sz="1800" noProof="0" dirty="0" smtClean="0"/>
              <a:t> con transizione </a:t>
            </a:r>
            <a:r>
              <a:rPr lang="it-IT" sz="1800" noProof="0" dirty="0" err="1" smtClean="0"/>
              <a:t>CF-Ti</a:t>
            </a:r>
            <a:r>
              <a:rPr lang="it-IT" sz="1800" noProof="0" dirty="0" smtClean="0"/>
              <a:t>. </a:t>
            </a:r>
            <a:endParaRPr lang="it-IT" sz="1800" noProof="0" dirty="0" smtClean="0"/>
          </a:p>
          <a:p>
            <a:pPr lvl="1">
              <a:buNone/>
            </a:pPr>
            <a:r>
              <a:rPr lang="it-IT" sz="1800" dirty="0" smtClean="0"/>
              <a:t>	</a:t>
            </a:r>
            <a:r>
              <a:rPr lang="it-IT" sz="1800" noProof="0" dirty="0" smtClean="0"/>
              <a:t>In </a:t>
            </a:r>
            <a:r>
              <a:rPr lang="it-IT" sz="1800" noProof="0" dirty="0" smtClean="0"/>
              <a:t>Sezione qualifica a pressione della giunzione.</a:t>
            </a:r>
          </a:p>
          <a:p>
            <a:pPr lvl="1"/>
            <a:r>
              <a:rPr lang="it-IT" sz="1800" noProof="0" dirty="0" smtClean="0"/>
              <a:t>Gestione delle misure si conducibilità termica per il laminato della </a:t>
            </a:r>
            <a:r>
              <a:rPr lang="it-IT" sz="1800" noProof="0" dirty="0" err="1" smtClean="0"/>
              <a:t>CF</a:t>
            </a:r>
            <a:r>
              <a:rPr lang="it-IT" sz="1800" noProof="0" dirty="0" smtClean="0"/>
              <a:t> pipe ed, in generale, degli altri materiali componenti lo </a:t>
            </a:r>
            <a:r>
              <a:rPr lang="it-IT" sz="1800" noProof="0" dirty="0" err="1" smtClean="0"/>
              <a:t>stave</a:t>
            </a:r>
            <a:r>
              <a:rPr lang="it-IT" sz="1800" noProof="0" dirty="0" smtClean="0"/>
              <a:t>.</a:t>
            </a:r>
          </a:p>
          <a:p>
            <a:pPr lvl="1"/>
            <a:r>
              <a:rPr lang="it-IT" sz="1800" noProof="0" dirty="0" smtClean="0"/>
              <a:t>Calcolo </a:t>
            </a:r>
            <a:r>
              <a:rPr lang="it-IT" sz="1800" noProof="0" dirty="0" err="1" smtClean="0"/>
              <a:t>thermo-strutturale</a:t>
            </a:r>
            <a:r>
              <a:rPr lang="it-IT" sz="1800" noProof="0" dirty="0" smtClean="0"/>
              <a:t> dello </a:t>
            </a:r>
            <a:r>
              <a:rPr lang="it-IT" sz="1800" noProof="0" dirty="0" err="1" smtClean="0"/>
              <a:t>stave</a:t>
            </a:r>
            <a:r>
              <a:rPr lang="it-IT" sz="1800" noProof="0" dirty="0" smtClean="0"/>
              <a:t>:</a:t>
            </a:r>
          </a:p>
          <a:p>
            <a:pPr lvl="1">
              <a:buNone/>
            </a:pPr>
            <a:r>
              <a:rPr lang="it-IT" sz="1800" dirty="0" smtClean="0"/>
              <a:t>	</a:t>
            </a:r>
            <a:r>
              <a:rPr lang="it-IT" sz="1800" dirty="0" smtClean="0"/>
              <a:t>Analisi meccanica, termica, </a:t>
            </a:r>
            <a:r>
              <a:rPr lang="it-IT" sz="1800" dirty="0" err="1" smtClean="0"/>
              <a:t>thermo-meccanica</a:t>
            </a:r>
            <a:r>
              <a:rPr lang="it-IT" sz="1800" dirty="0" smtClean="0"/>
              <a:t> e modale.</a:t>
            </a:r>
            <a:endParaRPr lang="it-IT" sz="1800" noProof="0" dirty="0" smtClean="0"/>
          </a:p>
          <a:p>
            <a:pPr lvl="1"/>
            <a:r>
              <a:rPr lang="it-IT" sz="1800" noProof="0" dirty="0" smtClean="0"/>
              <a:t>Finalizzazione delle previsione per il </a:t>
            </a:r>
            <a:r>
              <a:rPr lang="it-IT" sz="1800" noProof="0" dirty="0" err="1" smtClean="0"/>
              <a:t>thermal</a:t>
            </a:r>
            <a:r>
              <a:rPr lang="it-IT" sz="1800" noProof="0" dirty="0" smtClean="0"/>
              <a:t> </a:t>
            </a:r>
            <a:r>
              <a:rPr lang="it-IT" sz="1800" noProof="0" dirty="0" err="1" smtClean="0"/>
              <a:t>run-away</a:t>
            </a:r>
            <a:r>
              <a:rPr lang="it-IT" sz="1800" noProof="0" dirty="0" smtClean="0"/>
              <a:t> e (fine anno) verifica al </a:t>
            </a:r>
            <a:r>
              <a:rPr lang="it-IT" sz="1800" noProof="0" dirty="0" err="1" smtClean="0"/>
              <a:t>CERN</a:t>
            </a:r>
            <a:r>
              <a:rPr lang="it-IT" sz="1800" noProof="0" dirty="0" smtClean="0"/>
              <a:t> su impianto </a:t>
            </a:r>
            <a:r>
              <a:rPr lang="it-IT" sz="1800" noProof="0" dirty="0" err="1" smtClean="0"/>
              <a:t>evaporativo</a:t>
            </a:r>
            <a:r>
              <a:rPr lang="it-IT" sz="1800" noProof="0" dirty="0" smtClean="0"/>
              <a:t>.</a:t>
            </a:r>
          </a:p>
          <a:p>
            <a:pPr lvl="1"/>
            <a:r>
              <a:rPr lang="it-IT" sz="1800" dirty="0" smtClean="0"/>
              <a:t>PP2 </a:t>
            </a:r>
            <a:r>
              <a:rPr lang="it-IT" sz="1800" dirty="0" err="1" smtClean="0"/>
              <a:t>boxes</a:t>
            </a:r>
            <a:r>
              <a:rPr lang="it-IT" sz="1800" dirty="0" smtClean="0"/>
              <a:t> con relativo probabile re-design delle </a:t>
            </a:r>
            <a:r>
              <a:rPr lang="it-IT" sz="1800" dirty="0" err="1" smtClean="0"/>
              <a:t>regulator-boards</a:t>
            </a:r>
            <a:r>
              <a:rPr lang="it-IT" sz="1800" dirty="0" smtClean="0"/>
              <a:t>.</a:t>
            </a:r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>
              <a:buNone/>
            </a:pPr>
            <a:r>
              <a:rPr lang="it-IT" sz="2000" noProof="0" dirty="0" smtClean="0"/>
              <a:t>	</a:t>
            </a:r>
            <a:endParaRPr lang="it-IT" sz="2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Timing and plan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r>
              <a:rPr lang="it-IT" sz="2200" noProof="0" dirty="0" smtClean="0"/>
              <a:t>2010- 2011</a:t>
            </a:r>
          </a:p>
          <a:p>
            <a:pPr lvl="1"/>
            <a:r>
              <a:rPr lang="it-IT" sz="1800" noProof="0" dirty="0" smtClean="0"/>
              <a:t>Produzione e sviluppo sistemi per la qualifica </a:t>
            </a:r>
            <a:r>
              <a:rPr lang="it-IT" sz="1800" noProof="0" dirty="0" err="1" smtClean="0"/>
              <a:t>termo-meccanica</a:t>
            </a:r>
            <a:r>
              <a:rPr lang="it-IT" sz="1800" noProof="0" dirty="0" smtClean="0"/>
              <a:t> dello </a:t>
            </a:r>
            <a:r>
              <a:rPr lang="it-IT" sz="1800" noProof="0" dirty="0" err="1" smtClean="0"/>
              <a:t>stave</a:t>
            </a:r>
            <a:r>
              <a:rPr lang="it-IT" sz="1800" noProof="0" dirty="0" smtClean="0"/>
              <a:t> su sistemi evaporativi (</a:t>
            </a:r>
            <a:r>
              <a:rPr lang="it-IT" sz="1800" noProof="0" dirty="0" err="1" smtClean="0"/>
              <a:t>setups</a:t>
            </a:r>
            <a:r>
              <a:rPr lang="it-IT" sz="1800" noProof="0" dirty="0" smtClean="0"/>
              <a:t> da installare ed operare al </a:t>
            </a:r>
            <a:r>
              <a:rPr lang="it-IT" sz="1800" noProof="0" dirty="0" err="1" smtClean="0"/>
              <a:t>CERN</a:t>
            </a:r>
            <a:r>
              <a:rPr lang="it-IT" sz="1800" noProof="0" dirty="0" smtClean="0"/>
              <a:t>).</a:t>
            </a:r>
          </a:p>
          <a:p>
            <a:pPr lvl="1"/>
            <a:r>
              <a:rPr lang="it-IT" sz="1800" noProof="0" dirty="0" smtClean="0"/>
              <a:t>Design e produzione </a:t>
            </a:r>
            <a:r>
              <a:rPr lang="it-IT" sz="1800" noProof="0" dirty="0" err="1" smtClean="0"/>
              <a:t>mock-ups</a:t>
            </a:r>
            <a:r>
              <a:rPr lang="it-IT" sz="1800" noProof="0" dirty="0" smtClean="0"/>
              <a:t> per prove di surriscaldamento modulo a seguito di </a:t>
            </a:r>
            <a:r>
              <a:rPr lang="it-IT" sz="1800" noProof="0" dirty="0" err="1" smtClean="0"/>
              <a:t>failures</a:t>
            </a:r>
            <a:r>
              <a:rPr lang="it-IT" sz="1800" noProof="0" dirty="0" smtClean="0"/>
              <a:t> del </a:t>
            </a:r>
            <a:r>
              <a:rPr lang="it-IT" sz="1800" noProof="0" dirty="0" err="1" smtClean="0"/>
              <a:t>cooling</a:t>
            </a:r>
            <a:r>
              <a:rPr lang="it-IT" sz="1800" noProof="0" dirty="0" smtClean="0"/>
              <a:t> durante il </a:t>
            </a:r>
            <a:r>
              <a:rPr lang="it-IT" sz="1800" noProof="0" dirty="0" err="1" smtClean="0"/>
              <a:t>bake-out</a:t>
            </a:r>
            <a:r>
              <a:rPr lang="it-IT" sz="1800" noProof="0" dirty="0" smtClean="0"/>
              <a:t> </a:t>
            </a:r>
          </a:p>
          <a:p>
            <a:pPr lvl="1"/>
            <a:r>
              <a:rPr lang="it-IT" sz="1800" noProof="0" dirty="0" smtClean="0"/>
              <a:t>Gestione irraggiamento e preparazione campioni (reattore PV) per misure su laminati in composito per prove ti resistenza alla formazione di microcricche.</a:t>
            </a:r>
          </a:p>
          <a:p>
            <a:r>
              <a:rPr lang="it-IT" sz="2200" noProof="0" dirty="0" smtClean="0"/>
              <a:t>ALTRE </a:t>
            </a:r>
            <a:r>
              <a:rPr lang="it-IT" sz="2200" noProof="0" dirty="0" err="1" smtClean="0"/>
              <a:t>ATTIVITÀ</a:t>
            </a:r>
            <a:r>
              <a:rPr lang="it-IT" sz="2200" noProof="0" dirty="0" smtClean="0"/>
              <a:t> (???):</a:t>
            </a:r>
          </a:p>
          <a:p>
            <a:pPr lvl="1"/>
            <a:r>
              <a:rPr lang="it-IT" sz="2000" noProof="0" dirty="0" smtClean="0"/>
              <a:t>Test </a:t>
            </a:r>
            <a:r>
              <a:rPr lang="it-IT" sz="2000" noProof="0" dirty="0" err="1" smtClean="0"/>
              <a:t>beam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@CERN</a:t>
            </a:r>
            <a:r>
              <a:rPr lang="it-IT" sz="2000" noProof="0" dirty="0" smtClean="0"/>
              <a:t> su sensori </a:t>
            </a:r>
            <a:r>
              <a:rPr lang="it-IT" sz="2000" noProof="0" dirty="0" err="1" smtClean="0"/>
              <a:t>Si-planari</a:t>
            </a:r>
            <a:r>
              <a:rPr lang="it-IT" sz="2000" noProof="0" dirty="0" smtClean="0"/>
              <a:t>, </a:t>
            </a:r>
            <a:r>
              <a:rPr lang="it-IT" sz="2000" noProof="0" dirty="0" err="1" smtClean="0"/>
              <a:t>Si-3D</a:t>
            </a:r>
            <a:r>
              <a:rPr lang="it-IT" sz="2000" noProof="0" dirty="0" smtClean="0"/>
              <a:t> e </a:t>
            </a:r>
            <a:r>
              <a:rPr lang="it-IT" sz="2000" noProof="0" dirty="0" err="1" smtClean="0"/>
              <a:t>Diamond</a:t>
            </a:r>
            <a:r>
              <a:rPr lang="it-IT" sz="2000" noProof="0" dirty="0" smtClean="0"/>
              <a:t>.</a:t>
            </a:r>
          </a:p>
          <a:p>
            <a:pPr lvl="1"/>
            <a:r>
              <a:rPr lang="it-IT" sz="2000" noProof="0" dirty="0" smtClean="0"/>
              <a:t>Opto-Board </a:t>
            </a:r>
            <a:r>
              <a:rPr lang="it-IT" sz="2000" noProof="0" dirty="0" smtClean="0"/>
              <a:t>box (</a:t>
            </a:r>
            <a:r>
              <a:rPr lang="it-IT" sz="2000" noProof="0" dirty="0" err="1" smtClean="0"/>
              <a:t>crate</a:t>
            </a:r>
            <a:r>
              <a:rPr lang="it-IT" sz="2000" noProof="0" dirty="0" smtClean="0"/>
              <a:t> contenenti le </a:t>
            </a:r>
            <a:r>
              <a:rPr lang="it-IT" sz="2000" noProof="0" dirty="0" err="1" smtClean="0"/>
              <a:t>optoboards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-thermo-meccanica</a:t>
            </a:r>
            <a:r>
              <a:rPr lang="it-IT" sz="2000" noProof="0" dirty="0" smtClean="0"/>
              <a:t> ed parte elettrica)</a:t>
            </a:r>
          </a:p>
          <a:p>
            <a:pPr lvl="1"/>
            <a:r>
              <a:rPr lang="it-IT" sz="2000" noProof="0" dirty="0" err="1" smtClean="0"/>
              <a:t>Optoboards</a:t>
            </a:r>
            <a:endParaRPr lang="it-IT" sz="2000" noProof="0" dirty="0" smtClean="0"/>
          </a:p>
          <a:p>
            <a:pPr lvl="1"/>
            <a:r>
              <a:rPr lang="it-IT" sz="2000" noProof="0" dirty="0" err="1" smtClean="0"/>
              <a:t>Module</a:t>
            </a:r>
            <a:r>
              <a:rPr lang="it-IT" sz="2000" noProof="0" dirty="0" smtClean="0"/>
              <a:t> and </a:t>
            </a:r>
            <a:r>
              <a:rPr lang="it-IT" sz="2000" noProof="0" dirty="0" err="1" smtClean="0"/>
              <a:t>loaded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stave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testing</a:t>
            </a:r>
            <a:r>
              <a:rPr lang="it-IT" sz="2000" noProof="0" dirty="0" smtClean="0"/>
              <a:t>.</a:t>
            </a:r>
          </a:p>
          <a:p>
            <a:endParaRPr lang="it-IT" sz="2200" noProof="0" dirty="0" smtClean="0"/>
          </a:p>
          <a:p>
            <a:pPr lvl="1"/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 lvl="1"/>
            <a:endParaRPr lang="it-IT" sz="1800" noProof="0" dirty="0" smtClean="0"/>
          </a:p>
          <a:p>
            <a:pPr>
              <a:buNone/>
            </a:pPr>
            <a:r>
              <a:rPr lang="it-IT" sz="2000" noProof="0" dirty="0" smtClean="0"/>
              <a:t>	</a:t>
            </a:r>
            <a:endParaRPr lang="it-IT" sz="20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Giugni:			     90% +10% (</a:t>
            </a:r>
            <a:r>
              <a:rPr lang="it-IT" dirty="0" err="1" smtClean="0"/>
              <a:t>IBL</a:t>
            </a:r>
            <a:r>
              <a:rPr lang="it-IT" dirty="0" err="1" smtClean="0"/>
              <a:t>+</a:t>
            </a:r>
            <a:r>
              <a:rPr lang="it-IT" dirty="0" err="1" smtClean="0"/>
              <a:t>Pixel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Coelli</a:t>
            </a:r>
            <a:r>
              <a:rPr lang="it-IT" dirty="0" smtClean="0"/>
              <a:t>: 						</a:t>
            </a:r>
            <a:r>
              <a:rPr lang="it-IT" dirty="0" err="1" smtClean="0"/>
              <a:t>50%</a:t>
            </a:r>
            <a:endParaRPr lang="it-IT" dirty="0" smtClean="0"/>
          </a:p>
          <a:p>
            <a:r>
              <a:rPr lang="it-IT" dirty="0" smtClean="0"/>
              <a:t>Mesi uomo </a:t>
            </a:r>
            <a:r>
              <a:rPr lang="it-IT" dirty="0" err="1" smtClean="0"/>
              <a:t>Uff.</a:t>
            </a:r>
            <a:r>
              <a:rPr lang="it-IT" dirty="0" smtClean="0"/>
              <a:t> </a:t>
            </a:r>
            <a:r>
              <a:rPr lang="it-IT" dirty="0" err="1" smtClean="0"/>
              <a:t>Tec.</a:t>
            </a:r>
            <a:r>
              <a:rPr lang="it-IT" dirty="0" smtClean="0"/>
              <a:t> + </a:t>
            </a:r>
            <a:r>
              <a:rPr lang="it-IT" dirty="0" err="1" smtClean="0"/>
              <a:t>Officina</a:t>
            </a:r>
            <a:r>
              <a:rPr lang="it-IT" dirty="0" smtClean="0"/>
              <a:t>: 	25 </a:t>
            </a:r>
            <a:r>
              <a:rPr lang="it-IT" dirty="0" err="1" smtClean="0"/>
              <a:t>m.u.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r>
              <a:rPr lang="it-IT" noProof="0" dirty="0" smtClean="0"/>
              <a:t>Organizzazione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4648200"/>
          </a:xfrm>
        </p:spPr>
        <p:txBody>
          <a:bodyPr/>
          <a:lstStyle/>
          <a:p>
            <a:r>
              <a:rPr lang="it-IT" sz="2000" noProof="0" dirty="0" err="1" smtClean="0"/>
              <a:t>IBL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e’ “di</a:t>
            </a:r>
            <a:r>
              <a:rPr lang="it-IT" sz="2000" noProof="0" dirty="0" smtClean="0"/>
              <a:t> fatto” </a:t>
            </a:r>
            <a:r>
              <a:rPr lang="it-IT" sz="2000" noProof="0" dirty="0" smtClean="0"/>
              <a:t>approvato e</a:t>
            </a:r>
            <a:r>
              <a:rPr lang="it-IT" sz="2000" dirty="0" smtClean="0"/>
              <a:t>d e’</a:t>
            </a:r>
            <a:r>
              <a:rPr lang="it-IT" sz="2000" noProof="0" dirty="0" smtClean="0"/>
              <a:t> quindi un progetto. </a:t>
            </a:r>
            <a:r>
              <a:rPr lang="it-IT" sz="2000" noProof="0" dirty="0" smtClean="0"/>
              <a:t>I</a:t>
            </a:r>
            <a:r>
              <a:rPr lang="it-IT" sz="2000" noProof="0" dirty="0" smtClean="0"/>
              <a:t>l </a:t>
            </a:r>
            <a:r>
              <a:rPr lang="it-IT" sz="2000" noProof="0" dirty="0" err="1" smtClean="0"/>
              <a:t>CERN</a:t>
            </a:r>
            <a:r>
              <a:rPr lang="it-IT" sz="2000" noProof="0" dirty="0" smtClean="0"/>
              <a:t> ha richiesto la nomina di una </a:t>
            </a:r>
            <a:r>
              <a:rPr lang="it-IT" sz="2000" noProof="0" dirty="0" err="1" smtClean="0"/>
              <a:t>project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leaders</a:t>
            </a:r>
            <a:r>
              <a:rPr lang="it-IT" sz="2000" noProof="0" dirty="0" smtClean="0"/>
              <a:t>, </a:t>
            </a:r>
            <a:r>
              <a:rPr lang="it-IT" sz="2000" noProof="0" dirty="0" err="1" smtClean="0"/>
              <a:t>la</a:t>
            </a:r>
            <a:r>
              <a:rPr lang="it-IT" sz="2000" noProof="0" dirty="0" smtClean="0"/>
              <a:t> costituzione di un budget </a:t>
            </a:r>
            <a:r>
              <a:rPr lang="it-IT" sz="2000" noProof="0" dirty="0" err="1" smtClean="0"/>
              <a:t>etc</a:t>
            </a:r>
            <a:r>
              <a:rPr lang="it-IT" sz="2000" noProof="0" dirty="0" smtClean="0"/>
              <a:t>…</a:t>
            </a:r>
          </a:p>
          <a:p>
            <a:r>
              <a:rPr lang="it-IT" sz="2000" noProof="0" dirty="0" smtClean="0"/>
              <a:t>Circa un mese fa  la struttura organizzativa </a:t>
            </a:r>
            <a:r>
              <a:rPr lang="it-IT" sz="2000" noProof="0" dirty="0" err="1" smtClean="0"/>
              <a:t>e’ stata</a:t>
            </a:r>
            <a:r>
              <a:rPr lang="it-IT" sz="2000" noProof="0" dirty="0" smtClean="0"/>
              <a:t> resa pubblica.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6874406" cy="4267200"/>
          </a:xfrm>
          <a:prstGeom prst="rect">
            <a:avLst/>
          </a:prstGeom>
          <a:noFill/>
          <a:ln w="22225" cap="flat" cmpd="dbl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200" cy="762000"/>
          </a:xfrm>
        </p:spPr>
        <p:txBody>
          <a:bodyPr/>
          <a:lstStyle/>
          <a:p>
            <a:r>
              <a:rPr lang="it-IT" sz="4000" noProof="0" dirty="0" err="1" smtClean="0"/>
              <a:t>Tasks</a:t>
            </a:r>
            <a:r>
              <a:rPr lang="it-IT" sz="4000" noProof="0" dirty="0" smtClean="0"/>
              <a:t> –</a:t>
            </a:r>
            <a:r>
              <a:rPr lang="it-IT" sz="4000" noProof="0" dirty="0" err="1" smtClean="0"/>
              <a:t>Mechanics</a:t>
            </a:r>
            <a:r>
              <a:rPr lang="it-IT" sz="4000" noProof="0" dirty="0" smtClean="0"/>
              <a:t> &amp; </a:t>
            </a:r>
            <a:r>
              <a:rPr lang="it-IT" sz="4000" noProof="0" dirty="0" err="1" smtClean="0"/>
              <a:t>Cooling-</a:t>
            </a:r>
            <a:endParaRPr lang="it-IT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458200" cy="5105400"/>
          </a:xfrm>
        </p:spPr>
        <p:txBody>
          <a:bodyPr/>
          <a:lstStyle/>
          <a:p>
            <a:r>
              <a:rPr lang="it-IT" sz="2000" b="1" u="sng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Stave, loaded stave and mechanics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qualification and production of the local structures (staves).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of the chosen lay-out.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Design, qualification and production of the cooling connections.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Coordination of the thermal-mechanic aspects of the on-stave electrical services.  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Coordination of the loading (process, accuracy, thermal qualification etc...).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 of the interfaces with the global supports.</a:t>
            </a:r>
          </a:p>
          <a:p>
            <a:pPr marL="171450" indent="-228600"/>
            <a:endParaRPr lang="it-IT" sz="2000" b="1" u="sng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228600"/>
            <a:r>
              <a:rPr lang="it-IT" sz="2000" b="1" u="sng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TMG and cooling qualification</a:t>
            </a:r>
            <a:endParaRPr lang="it-IT" sz="2000" noProof="0" smtClean="0"/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</a:rPr>
              <a:t>Design and delivery the boiling channel of the local supports.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</a:rPr>
              <a:t>Overview of the design of the cooling services (from the stave up to the cooling plant).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</a:rPr>
              <a:t>Design and optimization of the thermal management of the local supports.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</a:rPr>
              <a:t> Measurements of the critical thermodynamic parameters like HTC (Heat Transfer Coeff.) and CHF (Critical Heat Flux) required for validating the design.</a:t>
            </a:r>
            <a:endParaRPr lang="it-IT" sz="1800" noProof="0" smtClean="0">
              <a:solidFill>
                <a:schemeClr val="tx1"/>
              </a:solidFill>
              <a:latin typeface="+mn-lt"/>
            </a:endParaRPr>
          </a:p>
          <a:p>
            <a:pPr marL="171450" indent="-228600"/>
            <a:endParaRPr lang="it-IT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5987" y="1143000"/>
            <a:ext cx="1878013" cy="2103437"/>
          </a:xfrm>
          <a:prstGeom prst="rect">
            <a:avLst/>
          </a:prstGeom>
          <a:noFill/>
          <a:ln w="254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noProof="0" dirty="0" err="1" smtClean="0"/>
              <a:t>Tasks</a:t>
            </a:r>
            <a:r>
              <a:rPr lang="it-IT" noProof="0" dirty="0" smtClean="0"/>
              <a:t>: </a:t>
            </a:r>
            <a:r>
              <a:rPr lang="it-IT" noProof="0" dirty="0" err="1" smtClean="0"/>
              <a:t>Internal</a:t>
            </a:r>
            <a:r>
              <a:rPr lang="it-IT" noProof="0" dirty="0" smtClean="0"/>
              <a:t> </a:t>
            </a:r>
            <a:r>
              <a:rPr lang="it-IT" noProof="0" dirty="0" err="1" smtClean="0"/>
              <a:t>Services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u="sng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Services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Cooling and mechanical issues of the electrical services from the EoS (End of Stave) to PP1 (Patch Panel 1).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Thermal coupling, cooling and  TMG of the services in the IBL Package.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Overview of the thermodynamic performance along the cooling services up to the plant. 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implementation and the installation of the cooling services outside the IBL volume is kept under the responsibility of the </a:t>
            </a:r>
            <a:r>
              <a:rPr lang="it-IT" sz="1600" i="1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 and Installation WG</a:t>
            </a:r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group. </a:t>
            </a:r>
          </a:p>
          <a:p>
            <a:pPr marL="571500" lvl="1" indent="-228600"/>
            <a:r>
              <a:rPr lang="it-IT" sz="16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and delivery of the crate housing the Optoboards.</a:t>
            </a:r>
          </a:p>
          <a:p>
            <a:endParaRPr lang="it-IT" sz="20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48200"/>
          </a:xfrm>
          <a:solidFill>
            <a:schemeClr val="bg1"/>
          </a:solidFill>
        </p:spPr>
        <p:txBody>
          <a:bodyPr/>
          <a:lstStyle/>
          <a:p>
            <a:r>
              <a:rPr lang="it-IT" sz="2000" noProof="0" dirty="0" smtClean="0"/>
              <a:t>Design e produzione prototipi </a:t>
            </a:r>
            <a:r>
              <a:rPr lang="it-IT" sz="2000" noProof="0" dirty="0" err="1" smtClean="0"/>
              <a:t>carbon</a:t>
            </a:r>
            <a:r>
              <a:rPr lang="it-IT" sz="2000" noProof="0" dirty="0" smtClean="0"/>
              <a:t> </a:t>
            </a:r>
            <a:r>
              <a:rPr lang="it-IT" sz="2000" noProof="0" dirty="0" err="1" smtClean="0"/>
              <a:t>pipes</a:t>
            </a:r>
            <a:r>
              <a:rPr lang="it-IT" sz="2000" noProof="0" dirty="0" smtClean="0"/>
              <a:t> per </a:t>
            </a:r>
            <a:r>
              <a:rPr lang="it-IT" sz="2000" noProof="0" dirty="0" err="1" smtClean="0"/>
              <a:t>stave</a:t>
            </a:r>
            <a:r>
              <a:rPr lang="it-IT" sz="2000" noProof="0" dirty="0" smtClean="0"/>
              <a:t> “omogeneo”.</a:t>
            </a:r>
          </a:p>
          <a:p>
            <a:pPr lvl="1"/>
            <a:r>
              <a:rPr lang="it-IT" sz="1800" noProof="0" dirty="0" smtClean="0"/>
              <a:t>Gestione della produzione prototipi </a:t>
            </a:r>
            <a:r>
              <a:rPr lang="it-IT" sz="1800" noProof="0" dirty="0" err="1" smtClean="0"/>
              <a:t>CF</a:t>
            </a:r>
            <a:r>
              <a:rPr lang="it-IT" sz="1800" noProof="0" dirty="0" smtClean="0"/>
              <a:t> pipe (Stoccarda</a:t>
            </a:r>
            <a:r>
              <a:rPr lang="it-IT" sz="1800" noProof="0" dirty="0" smtClean="0"/>
              <a:t>) [produzione in Sezione </a:t>
            </a:r>
            <a:r>
              <a:rPr lang="it-IT" sz="1800" noProof="0" dirty="0" err="1" smtClean="0"/>
              <a:t>tooling</a:t>
            </a:r>
            <a:r>
              <a:rPr lang="it-IT" sz="1800" noProof="0" dirty="0" smtClean="0"/>
              <a:t>, </a:t>
            </a:r>
            <a:r>
              <a:rPr lang="it-IT" sz="1800" noProof="0" dirty="0" err="1" smtClean="0"/>
              <a:t>facilities</a:t>
            </a:r>
            <a:r>
              <a:rPr lang="it-IT" sz="1800" noProof="0" dirty="0" smtClean="0"/>
              <a:t>, </a:t>
            </a:r>
            <a:r>
              <a:rPr lang="it-IT" sz="1800" noProof="0" dirty="0" err="1" smtClean="0"/>
              <a:t>dwgs</a:t>
            </a:r>
            <a:r>
              <a:rPr lang="it-IT" sz="1800" noProof="0" dirty="0" smtClean="0"/>
              <a:t>] </a:t>
            </a:r>
            <a:endParaRPr lang="it-IT" sz="1800" noProof="0" dirty="0" smtClean="0"/>
          </a:p>
          <a:p>
            <a:pPr lvl="1"/>
            <a:r>
              <a:rPr lang="it-IT" sz="1800" noProof="0" dirty="0" smtClean="0"/>
              <a:t>Qualifica a pressione e </a:t>
            </a:r>
            <a:r>
              <a:rPr lang="it-IT" sz="1800" noProof="0" dirty="0" err="1" smtClean="0"/>
              <a:t>leak-rate</a:t>
            </a:r>
            <a:endParaRPr lang="it-IT" sz="1800" noProof="0" dirty="0" smtClean="0"/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Simulazione per il calcolo: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della figura di merito dello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thermal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run-away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Del CTE della pipe e della resistenza strutturale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Misura della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conduttivita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trasversa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del laminato della pipe.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Sviluppo connessione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/Ti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cooling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Pipe.</a:t>
            </a: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PP2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boxes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con relativo probabile re-design delle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regulator-boards</a:t>
            </a:r>
            <a:endParaRPr lang="it-IT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</a:t>
            </a:r>
            <a:r>
              <a:rPr lang="it-IT" baseline="0" noProof="0" dirty="0" smtClean="0"/>
              <a:t> in corso in Sezione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noProof="0" dirty="0" smtClean="0"/>
              <a:t>produzione prototipi </a:t>
            </a:r>
            <a:r>
              <a:rPr lang="it-IT" sz="4000" noProof="0" dirty="0" err="1" smtClean="0"/>
              <a:t>pipes</a:t>
            </a:r>
            <a:r>
              <a:rPr lang="it-IT" sz="4000" noProof="0" dirty="0" smtClean="0"/>
              <a:t> </a:t>
            </a:r>
            <a:br>
              <a:rPr lang="it-IT" sz="4000" noProof="0" dirty="0" smtClean="0"/>
            </a:br>
            <a:r>
              <a:rPr lang="it-IT" sz="4000" noProof="0" dirty="0" smtClean="0"/>
              <a:t>e </a:t>
            </a:r>
            <a:r>
              <a:rPr lang="it-IT" sz="4000" noProof="0" dirty="0" err="1" smtClean="0"/>
              <a:t>stave</a:t>
            </a:r>
            <a:r>
              <a:rPr lang="it-IT" sz="4000" noProof="0" dirty="0" smtClean="0"/>
              <a:t> omogeneo</a:t>
            </a:r>
          </a:p>
        </p:txBody>
      </p:sp>
      <p:pic>
        <p:nvPicPr>
          <p:cNvPr id="31751" name="Picture 7" descr="Z:\Personal\schedari\Documenti\Atlas\Pixel\B-layer Replacement\StaveQualification\Pictures\DSC04792.JPG"/>
          <p:cNvPicPr>
            <a:picLocks noChangeAspect="1" noChangeArrowheads="1"/>
          </p:cNvPicPr>
          <p:nvPr/>
        </p:nvPicPr>
        <p:blipFill>
          <a:blip r:embed="rId2"/>
          <a:srcRect b="12727"/>
          <a:stretch>
            <a:fillRect/>
          </a:stretch>
        </p:blipFill>
        <p:spPr bwMode="auto">
          <a:xfrm>
            <a:off x="3403600" y="3048000"/>
            <a:ext cx="558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2 7"/>
          <p:cNvSpPr/>
          <p:nvPr/>
        </p:nvSpPr>
        <p:spPr>
          <a:xfrm>
            <a:off x="7467600" y="2590800"/>
            <a:ext cx="14478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417"/>
              <a:gd name="adj6" fmla="val -53246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Pocofoam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45/135 W/</a:t>
            </a:r>
            <a:r>
              <a:rPr lang="en-US" sz="1100" dirty="0" err="1" smtClean="0">
                <a:solidFill>
                  <a:srgbClr val="FF0000"/>
                </a:solidFill>
              </a:rPr>
              <a:t>mK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7924800" y="4343400"/>
            <a:ext cx="10668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334"/>
              <a:gd name="adj6" fmla="val -72889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CF Pipe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  <a:sym typeface="Symbol"/>
              </a:rPr>
              <a:t></a:t>
            </a:r>
            <a:r>
              <a:rPr lang="en-US" sz="1100" dirty="0" smtClean="0">
                <a:solidFill>
                  <a:srgbClr val="FF0000"/>
                </a:solidFill>
              </a:rPr>
              <a:t>55deg layup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7924800" y="3429000"/>
            <a:ext cx="10668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1667"/>
              <a:gd name="adj6" fmla="val -84496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STYCAST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2850 FT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4191000" y="4800600"/>
            <a:ext cx="1066800" cy="609600"/>
          </a:xfrm>
          <a:prstGeom prst="borderCallout2">
            <a:avLst>
              <a:gd name="adj1" fmla="val 31250"/>
              <a:gd name="adj2" fmla="val 104167"/>
              <a:gd name="adj3" fmla="val 94271"/>
              <a:gd name="adj4" fmla="val 134226"/>
              <a:gd name="adj5" fmla="val 38022"/>
              <a:gd name="adj6" fmla="val 144075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Laminate</a:t>
            </a: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[0/-60/+60]</a:t>
            </a:r>
            <a:r>
              <a:rPr lang="en-US" sz="1100" baseline="-25000" dirty="0" smtClean="0">
                <a:solidFill>
                  <a:srgbClr val="FF0000"/>
                </a:solidFill>
              </a:rPr>
              <a:t>S2</a:t>
            </a:r>
          </a:p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Cynate</a:t>
            </a:r>
            <a:r>
              <a:rPr lang="en-US" sz="1100" dirty="0" smtClean="0">
                <a:solidFill>
                  <a:srgbClr val="FF0000"/>
                </a:solidFill>
              </a:rPr>
              <a:t> Ester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86369" name="Picture 1" descr="Z:\Personal\schedari\Documenti\Atlas\Pixel\B-layer Replacement\StaveQualification\Pictures\3D_01.jpg"/>
          <p:cNvPicPr>
            <a:picLocks noChangeAspect="1" noChangeArrowheads="1"/>
          </p:cNvPicPr>
          <p:nvPr/>
        </p:nvPicPr>
        <p:blipFill>
          <a:blip r:embed="rId3" cstate="print"/>
          <a:srcRect l="12597" r="32338"/>
          <a:stretch>
            <a:fillRect/>
          </a:stretch>
        </p:blipFill>
        <p:spPr bwMode="auto">
          <a:xfrm>
            <a:off x="228600" y="3504481"/>
            <a:ext cx="3048000" cy="3198962"/>
          </a:xfrm>
          <a:prstGeom prst="rect">
            <a:avLst/>
          </a:prstGeom>
          <a:noFill/>
        </p:spPr>
      </p:pic>
      <p:sp>
        <p:nvSpPr>
          <p:cNvPr id="14" name="Line Callout 2 13"/>
          <p:cNvSpPr/>
          <p:nvPr/>
        </p:nvSpPr>
        <p:spPr>
          <a:xfrm>
            <a:off x="304800" y="6324600"/>
            <a:ext cx="914400" cy="304800"/>
          </a:xfrm>
          <a:prstGeom prst="borderCallout2">
            <a:avLst>
              <a:gd name="adj1" fmla="val 41667"/>
              <a:gd name="adj2" fmla="val 99703"/>
              <a:gd name="adj3" fmla="val 12500"/>
              <a:gd name="adj4" fmla="val 131547"/>
              <a:gd name="adj5" fmla="val -111458"/>
              <a:gd name="adj6" fmla="val 169075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STYCAST</a:t>
            </a:r>
            <a:endParaRPr lang="en-US" sz="1050" dirty="0" smtClean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2850 FT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381000" y="3733800"/>
            <a:ext cx="914400" cy="304800"/>
          </a:xfrm>
          <a:prstGeom prst="borderCallout2">
            <a:avLst>
              <a:gd name="adj1" fmla="val 41667"/>
              <a:gd name="adj2" fmla="val 99703"/>
              <a:gd name="adj3" fmla="val 65625"/>
              <a:gd name="adj4" fmla="val 132589"/>
              <a:gd name="adj5" fmla="val 141667"/>
              <a:gd name="adj6" fmla="val 162825"/>
            </a:avLst>
          </a:prstGeom>
          <a:solidFill>
            <a:schemeClr val="lt1">
              <a:alpha val="67000"/>
            </a:schemeClr>
          </a:solidFill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POCO</a:t>
            </a:r>
            <a:r>
              <a:rPr lang="en-US" sz="1050" dirty="0" smtClean="0">
                <a:solidFill>
                  <a:srgbClr val="FF0000"/>
                </a:solidFill>
              </a:rPr>
              <a:t> Foam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C5C-39B8-4503-BE23-EED1921130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2362200"/>
          </a:xfrm>
        </p:spPr>
        <p:txBody>
          <a:bodyPr/>
          <a:lstStyle/>
          <a:p>
            <a:r>
              <a:rPr lang="it-IT" sz="2000" noProof="0" dirty="0" smtClean="0"/>
              <a:t>Si tratta di un sandwich tra una laminato </a:t>
            </a:r>
            <a:r>
              <a:rPr lang="it-IT" sz="2000" noProof="0" dirty="0" err="1" smtClean="0"/>
              <a:t>quasi-isotropico</a:t>
            </a:r>
            <a:r>
              <a:rPr lang="it-IT" sz="2000" noProof="0" dirty="0" smtClean="0"/>
              <a:t> [0/60/0]</a:t>
            </a:r>
            <a:r>
              <a:rPr lang="it-IT" sz="2000" baseline="-25000" noProof="0" dirty="0" smtClean="0"/>
              <a:t>S2</a:t>
            </a:r>
            <a:r>
              <a:rPr lang="it-IT" sz="2000" noProof="0" dirty="0" smtClean="0"/>
              <a:t> in cui il canale in </a:t>
            </a:r>
            <a:r>
              <a:rPr lang="it-IT" sz="2000" noProof="0" dirty="0" err="1" smtClean="0"/>
              <a:t>CF</a:t>
            </a:r>
            <a:r>
              <a:rPr lang="it-IT" sz="2000" noProof="0" dirty="0" smtClean="0"/>
              <a:t> viene interfacciato termicamente ad una schiuma di carbonio</a:t>
            </a:r>
          </a:p>
          <a:p>
            <a:r>
              <a:rPr lang="it-IT" sz="2000" noProof="0" dirty="0" smtClean="0"/>
              <a:t>Le schiume hanno la caratteristica di avere buone </a:t>
            </a:r>
            <a:r>
              <a:rPr lang="it-IT" sz="2000" noProof="0" dirty="0" err="1" smtClean="0"/>
              <a:t>caratteristriche</a:t>
            </a:r>
            <a:r>
              <a:rPr lang="it-IT" sz="2000" noProof="0" dirty="0" smtClean="0"/>
              <a:t> di </a:t>
            </a:r>
            <a:r>
              <a:rPr lang="it-IT" sz="2000" noProof="0" dirty="0" err="1" smtClean="0"/>
              <a:t>conducibilita’</a:t>
            </a:r>
            <a:r>
              <a:rPr lang="it-IT" sz="2000" noProof="0" dirty="0" smtClean="0"/>
              <a:t> termica (40</a:t>
            </a:r>
            <a:r>
              <a:rPr lang="it-IT" sz="2000" noProof="0" dirty="0" smtClean="0">
                <a:sym typeface="Wingdings" pitchFamily="2" charset="2"/>
              </a:rPr>
              <a:t>150</a:t>
            </a:r>
            <a:r>
              <a:rPr lang="it-IT" sz="2000" noProof="0" dirty="0" smtClean="0"/>
              <a:t> W/</a:t>
            </a:r>
            <a:r>
              <a:rPr lang="it-IT" sz="2000" noProof="0" dirty="0" err="1" smtClean="0"/>
              <a:t>mK</a:t>
            </a:r>
            <a:r>
              <a:rPr lang="it-IT" sz="2000" noProof="0" dirty="0" smtClean="0"/>
              <a:t>) </a:t>
            </a:r>
            <a:r>
              <a:rPr lang="it-IT" sz="2000" noProof="0" dirty="0" err="1" smtClean="0"/>
              <a:t>a</a:t>
            </a:r>
            <a:r>
              <a:rPr lang="it-IT" sz="2000" noProof="0" dirty="0" smtClean="0"/>
              <a:t> fronte di una bassa </a:t>
            </a:r>
            <a:r>
              <a:rPr lang="it-IT" sz="2000" noProof="0" dirty="0" err="1" smtClean="0"/>
              <a:t>densita’</a:t>
            </a:r>
            <a:r>
              <a:rPr lang="it-IT" sz="2000" noProof="0" dirty="0" smtClean="0"/>
              <a:t> (0.1</a:t>
            </a:r>
            <a:r>
              <a:rPr lang="it-IT" sz="2000" noProof="0" dirty="0" smtClean="0">
                <a:sym typeface="Wingdings" pitchFamily="2" charset="2"/>
              </a:rPr>
              <a:t> 0.5</a:t>
            </a:r>
            <a:r>
              <a:rPr lang="it-IT" sz="2000" noProof="0" dirty="0" smtClean="0"/>
              <a:t>g/cm</a:t>
            </a:r>
            <a:r>
              <a:rPr lang="it-IT" sz="2000" baseline="30000" noProof="0" dirty="0" smtClean="0"/>
              <a:t>3</a:t>
            </a:r>
            <a:r>
              <a:rPr lang="it-IT" sz="2000" noProof="0" dirty="0" smtClean="0"/>
              <a:t>) </a:t>
            </a:r>
            <a:endParaRPr lang="it-IT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648200"/>
          </a:xfrm>
          <a:solidFill>
            <a:schemeClr val="bg1"/>
          </a:solidFill>
        </p:spPr>
        <p:txBody>
          <a:bodyPr/>
          <a:lstStyle/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Design e produzione prototipi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carbon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pipes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stave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“omogeneo”.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Gestione della produzione prototipi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 pipe (Stoccarda)</a:t>
            </a:r>
          </a:p>
          <a:p>
            <a:pPr lvl="1"/>
            <a:r>
              <a:rPr lang="it-IT" sz="1800" noProof="0" dirty="0" smtClean="0">
                <a:solidFill>
                  <a:schemeClr val="bg1">
                    <a:lumMod val="65000"/>
                  </a:schemeClr>
                </a:solidFill>
              </a:rPr>
              <a:t>Qualifica a pressione e </a:t>
            </a:r>
            <a:r>
              <a:rPr lang="it-IT" sz="1800" noProof="0" dirty="0" err="1" smtClean="0">
                <a:solidFill>
                  <a:schemeClr val="bg1">
                    <a:lumMod val="65000"/>
                  </a:schemeClr>
                </a:solidFill>
              </a:rPr>
              <a:t>leak-rate</a:t>
            </a:r>
            <a:endParaRPr lang="it-IT" sz="1800" noProof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sz="2000" noProof="0" dirty="0" smtClean="0"/>
              <a:t>Simulazione per il calcolo</a:t>
            </a:r>
            <a:r>
              <a:rPr lang="it-IT" sz="2000" noProof="0" dirty="0" smtClean="0">
                <a:solidFill>
                  <a:srgbClr val="0066FF"/>
                </a:solidFill>
              </a:rPr>
              <a:t>:</a:t>
            </a:r>
          </a:p>
          <a:p>
            <a:pPr lvl="1"/>
            <a:r>
              <a:rPr lang="it-IT" sz="1800" noProof="0" dirty="0" smtClean="0">
                <a:solidFill>
                  <a:srgbClr val="00B050"/>
                </a:solidFill>
              </a:rPr>
              <a:t>della figura di merito dello </a:t>
            </a:r>
            <a:r>
              <a:rPr lang="it-IT" sz="1800" noProof="0" dirty="0" err="1" smtClean="0">
                <a:solidFill>
                  <a:srgbClr val="00B050"/>
                </a:solidFill>
              </a:rPr>
              <a:t>stave</a:t>
            </a:r>
            <a:endParaRPr lang="it-IT" sz="1800" noProof="0" dirty="0" smtClean="0">
              <a:solidFill>
                <a:srgbClr val="00B050"/>
              </a:solidFill>
            </a:endParaRPr>
          </a:p>
          <a:p>
            <a:pPr lvl="1"/>
            <a:r>
              <a:rPr lang="it-IT" sz="1800" noProof="0" dirty="0" smtClean="0">
                <a:solidFill>
                  <a:srgbClr val="00B050"/>
                </a:solidFill>
              </a:rPr>
              <a:t>del </a:t>
            </a:r>
            <a:r>
              <a:rPr lang="it-IT" sz="1800" noProof="0" dirty="0" err="1" smtClean="0">
                <a:solidFill>
                  <a:srgbClr val="00B050"/>
                </a:solidFill>
              </a:rPr>
              <a:t>thermal</a:t>
            </a:r>
            <a:r>
              <a:rPr lang="it-IT" sz="1800" noProof="0" dirty="0" smtClean="0">
                <a:solidFill>
                  <a:srgbClr val="00B050"/>
                </a:solidFill>
              </a:rPr>
              <a:t> </a:t>
            </a:r>
            <a:r>
              <a:rPr lang="it-IT" sz="1800" noProof="0" dirty="0" err="1" smtClean="0">
                <a:solidFill>
                  <a:srgbClr val="00B050"/>
                </a:solidFill>
              </a:rPr>
              <a:t>run-away</a:t>
            </a:r>
            <a:r>
              <a:rPr lang="it-IT" sz="1800" noProof="0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it-IT" sz="1800" noProof="0" dirty="0" smtClean="0">
                <a:solidFill>
                  <a:srgbClr val="00B050"/>
                </a:solidFill>
              </a:rPr>
              <a:t>Del CTE della pipe e della resistenza strutturale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Misura della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conduttivita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trasversa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del laminato della pipe.</a:t>
            </a:r>
          </a:p>
          <a:p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Sviluppo connessione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CF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/Ti per </a:t>
            </a:r>
            <a:r>
              <a:rPr lang="it-IT" sz="2000" noProof="0" dirty="0" err="1" smtClean="0">
                <a:solidFill>
                  <a:schemeClr val="bg1">
                    <a:lumMod val="65000"/>
                  </a:schemeClr>
                </a:solidFill>
              </a:rPr>
              <a:t>cooling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Pipe.</a:t>
            </a:r>
          </a:p>
          <a:p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PP2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boxes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 con relativo probabile re-design delle </a:t>
            </a:r>
            <a:r>
              <a:rPr lang="it-IT" sz="2000" dirty="0" err="1" smtClean="0">
                <a:solidFill>
                  <a:schemeClr val="bg1">
                    <a:lumMod val="65000"/>
                  </a:schemeClr>
                </a:solidFill>
              </a:rPr>
              <a:t>regulator-boards</a:t>
            </a: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it-IT" sz="2000" noProof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  <a:p>
            <a:endParaRPr lang="it-IT" sz="20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 smtClean="0"/>
              <a:t>Attività</a:t>
            </a:r>
            <a:r>
              <a:rPr lang="it-IT" baseline="0" noProof="0" dirty="0" smtClean="0"/>
              <a:t> in corso in Sezione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3200" noProof="0" dirty="0" err="1" smtClean="0"/>
              <a:t>Simulzione</a:t>
            </a:r>
            <a:r>
              <a:rPr lang="it-IT" sz="3200" noProof="0" dirty="0" smtClean="0"/>
              <a:t> </a:t>
            </a:r>
            <a:r>
              <a:rPr lang="it-IT" sz="3200" noProof="0" dirty="0" err="1" smtClean="0"/>
              <a:t>termo-meccanica</a:t>
            </a:r>
            <a:r>
              <a:rPr lang="it-IT" sz="3200" noProof="0" dirty="0" smtClean="0"/>
              <a:t> e </a:t>
            </a:r>
            <a:br>
              <a:rPr lang="it-IT" sz="3200" noProof="0" dirty="0" smtClean="0"/>
            </a:br>
            <a:r>
              <a:rPr lang="it-IT" sz="3200" noProof="0" dirty="0" smtClean="0"/>
              <a:t>calcolo figura di merito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Giugni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INFN-MI- Giugno 09-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82D33-875D-414C-A0AB-6C557530E6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9148" t="5126" r="8833"/>
          <a:stretch>
            <a:fillRect/>
          </a:stretch>
        </p:blipFill>
        <p:spPr bwMode="auto">
          <a:xfrm>
            <a:off x="4353288" y="1981201"/>
            <a:ext cx="4638312" cy="3962399"/>
          </a:xfrm>
          <a:prstGeom prst="rect">
            <a:avLst/>
          </a:prstGeom>
          <a:noFill/>
          <a:ln w="15875" cap="flat" cmpd="dbl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-23669"/>
          <a:stretch>
            <a:fillRect/>
          </a:stretch>
        </p:blipFill>
        <p:spPr bwMode="auto">
          <a:xfrm>
            <a:off x="60996" y="1981200"/>
            <a:ext cx="4282404" cy="3981450"/>
          </a:xfrm>
          <a:prstGeom prst="rect">
            <a:avLst/>
          </a:prstGeom>
          <a:noFill/>
          <a:ln w="9525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k Analysis Status and Plans ">
  <a:themeElements>
    <a:clrScheme name="">
      <a:dk1>
        <a:srgbClr val="3333FF"/>
      </a:dk1>
      <a:lt1>
        <a:srgbClr val="FFFFFF"/>
      </a:lt1>
      <a:dk2>
        <a:srgbClr val="FF0000"/>
      </a:dk2>
      <a:lt2>
        <a:srgbClr val="808080"/>
      </a:lt2>
      <a:accent1>
        <a:srgbClr val="C0C0C0"/>
      </a:accent1>
      <a:accent2>
        <a:srgbClr val="FF0000"/>
      </a:accent2>
      <a:accent3>
        <a:srgbClr val="FFFFFF"/>
      </a:accent3>
      <a:accent4>
        <a:srgbClr val="2A2ADA"/>
      </a:accent4>
      <a:accent5>
        <a:srgbClr val="DCDCDC"/>
      </a:accent5>
      <a:accent6>
        <a:srgbClr val="E70000"/>
      </a:accent6>
      <a:hlink>
        <a:srgbClr val="FF0000"/>
      </a:hlink>
      <a:folHlink>
        <a:srgbClr val="009900"/>
      </a:folHlink>
    </a:clrScheme>
    <a:fontScheme name="PIXEL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2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500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2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500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Presentation 8">
        <a:dk1>
          <a:srgbClr val="FF0000"/>
        </a:dk1>
        <a:lt1>
          <a:srgbClr val="FFFFFF"/>
        </a:lt1>
        <a:dk2>
          <a:srgbClr val="3333FF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DA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Risk Analysis Status and Plans </Template>
  <TotalTime>279</TotalTime>
  <Words>1587</Words>
  <Application>Microsoft Office PowerPoint</Application>
  <PresentationFormat>On-screen Show (4:3)</PresentationFormat>
  <Paragraphs>287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Risk Analysis Status and Plans </vt:lpstr>
      <vt:lpstr>Photo Editor Photo</vt:lpstr>
      <vt:lpstr>ATLAS IBL </vt:lpstr>
      <vt:lpstr>Geometrie per l’IBL</vt:lpstr>
      <vt:lpstr>Organizzazione</vt:lpstr>
      <vt:lpstr>Tasks –Mechanics &amp; Cooling-</vt:lpstr>
      <vt:lpstr>Tasks: Internal Services</vt:lpstr>
      <vt:lpstr>Attività in corso in Sezione</vt:lpstr>
      <vt:lpstr>produzione prototipi pipes  e stave omogeneo</vt:lpstr>
      <vt:lpstr>Attività in corso in Sezione</vt:lpstr>
      <vt:lpstr>Simulzione termo-meccanica e  calcolo figura di merito</vt:lpstr>
      <vt:lpstr>Attività in corso in Sezione</vt:lpstr>
      <vt:lpstr>On-detector performance (2)</vt:lpstr>
      <vt:lpstr>Attività in corso in Sezione</vt:lpstr>
      <vt:lpstr>CF-Ti joint at the EoS (C3F8 case)</vt:lpstr>
      <vt:lpstr>Attività a lungo termine</vt:lpstr>
      <vt:lpstr>PP2 boxes &amp; regulator-boards</vt:lpstr>
      <vt:lpstr>Carbon Pipe: micro-cracks</vt:lpstr>
      <vt:lpstr>Attività a lungo termine</vt:lpstr>
      <vt:lpstr>Transitori termici durante bake-out</vt:lpstr>
      <vt:lpstr>Altre possibili attività</vt:lpstr>
      <vt:lpstr>Timing and plan</vt:lpstr>
      <vt:lpstr>Timing and plan</vt:lpstr>
      <vt:lpstr>Richieste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IBL </dc:title>
  <dc:creator>dgiugni</dc:creator>
  <cp:lastModifiedBy>dgiugni</cp:lastModifiedBy>
  <cp:revision>26</cp:revision>
  <dcterms:created xsi:type="dcterms:W3CDTF">2009-06-04T14:19:50Z</dcterms:created>
  <dcterms:modified xsi:type="dcterms:W3CDTF">2009-06-08T08:55:36Z</dcterms:modified>
</cp:coreProperties>
</file>