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9" r:id="rId3"/>
    <p:sldId id="268" r:id="rId4"/>
    <p:sldId id="276" r:id="rId5"/>
    <p:sldId id="263" r:id="rId6"/>
    <p:sldId id="258" r:id="rId7"/>
    <p:sldId id="270" r:id="rId8"/>
    <p:sldId id="260" r:id="rId9"/>
    <p:sldId id="271" r:id="rId10"/>
    <p:sldId id="273" r:id="rId11"/>
    <p:sldId id="272" r:id="rId12"/>
    <p:sldId id="261" r:id="rId13"/>
    <p:sldId id="274" r:id="rId14"/>
    <p:sldId id="275" r:id="rId15"/>
    <p:sldId id="262" r:id="rId16"/>
    <p:sldId id="259" r:id="rId17"/>
    <p:sldId id="277" r:id="rId18"/>
    <p:sldId id="278" r:id="rId19"/>
    <p:sldId id="279" r:id="rId20"/>
    <p:sldId id="280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4BD"/>
    <a:srgbClr val="FFFF00"/>
    <a:srgbClr val="F0FDA3"/>
    <a:srgbClr val="FCD5B5"/>
    <a:srgbClr val="B7DEE8"/>
    <a:srgbClr val="32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9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4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01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832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277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317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572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579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426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0878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5935" y="41190"/>
            <a:ext cx="5123935" cy="549146"/>
          </a:xfrm>
          <a:prstGeom prst="rect">
            <a:avLst/>
          </a:prstGeom>
        </p:spPr>
        <p:txBody>
          <a:bodyPr/>
          <a:lstStyle>
            <a:lvl1pPr>
              <a:defRPr lang="it-IT" sz="2500" b="1" kern="1200" dirty="0">
                <a:solidFill>
                  <a:schemeClr val="tx2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856736"/>
            <a:ext cx="8229600" cy="533811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8086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950589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2195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58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738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533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143382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406198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1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riangolo rettangolo 24"/>
          <p:cNvSpPr/>
          <p:nvPr userDrawn="1"/>
        </p:nvSpPr>
        <p:spPr>
          <a:xfrm>
            <a:off x="-17184" y="5519352"/>
            <a:ext cx="3864253" cy="1335538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riangolo rettangolo 23"/>
          <p:cNvSpPr/>
          <p:nvPr userDrawn="1"/>
        </p:nvSpPr>
        <p:spPr>
          <a:xfrm>
            <a:off x="-13853" y="5815912"/>
            <a:ext cx="4557688" cy="1036200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riangolo rettangolo 21"/>
          <p:cNvSpPr/>
          <p:nvPr userDrawn="1"/>
        </p:nvSpPr>
        <p:spPr>
          <a:xfrm rot="10800000">
            <a:off x="4481383" y="-6671"/>
            <a:ext cx="4665941" cy="1654238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riangolo rettangolo 20"/>
          <p:cNvSpPr/>
          <p:nvPr userDrawn="1"/>
        </p:nvSpPr>
        <p:spPr>
          <a:xfrm rot="10800000">
            <a:off x="3847069" y="11267"/>
            <a:ext cx="5300257" cy="1347973"/>
          </a:xfrm>
          <a:prstGeom prst="rt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riangolo rettangolo 16"/>
          <p:cNvSpPr/>
          <p:nvPr userDrawn="1"/>
        </p:nvSpPr>
        <p:spPr>
          <a:xfrm>
            <a:off x="-13853" y="6104238"/>
            <a:ext cx="6840000" cy="76157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riangolo rettangolo 3"/>
          <p:cNvSpPr/>
          <p:nvPr userDrawn="1"/>
        </p:nvSpPr>
        <p:spPr>
          <a:xfrm rot="10800000">
            <a:off x="2303995" y="-3"/>
            <a:ext cx="6840000" cy="1062683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 userDrawn="1"/>
        </p:nvSpPr>
        <p:spPr>
          <a:xfrm>
            <a:off x="-13852" y="6378866"/>
            <a:ext cx="9154521" cy="4791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ttangolo 4"/>
          <p:cNvSpPr/>
          <p:nvPr userDrawn="1"/>
        </p:nvSpPr>
        <p:spPr>
          <a:xfrm>
            <a:off x="-10520" y="0"/>
            <a:ext cx="9154521" cy="606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4" descr="Risultati immagini per infn spes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egnaposto piè di pagina 13"/>
          <p:cNvSpPr txBox="1">
            <a:spLocks/>
          </p:cNvSpPr>
          <p:nvPr userDrawn="1"/>
        </p:nvSpPr>
        <p:spPr>
          <a:xfrm>
            <a:off x="1227438" y="6460459"/>
            <a:ext cx="6194854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INFN –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Sezione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</a:t>
            </a:r>
            <a:r>
              <a:rPr kumimoji="0" lang="en-US" sz="105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Padova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28</a:t>
            </a:r>
            <a:r>
              <a:rPr kumimoji="0" lang="en-US" sz="105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March 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Segnaposto numero diapositiva 12"/>
          <p:cNvSpPr txBox="1">
            <a:spLocks/>
          </p:cNvSpPr>
          <p:nvPr userDrawn="1"/>
        </p:nvSpPr>
        <p:spPr>
          <a:xfrm flipH="1">
            <a:off x="8468497" y="6439776"/>
            <a:ext cx="568411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1D84C5-1943-4248-A2CB-A4EBE27177E9}" type="slidenum">
              <a:rPr kumimoji="0" lang="it-IT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0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INFN logo 2017.sv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6784"/>
            <a:ext cx="1129978" cy="57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8" y="66370"/>
            <a:ext cx="1780498" cy="48694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40" y="7937"/>
            <a:ext cx="1262672" cy="9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48393" y="1014166"/>
            <a:ext cx="7830642" cy="315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42900">
              <a:defRPr/>
            </a:pPr>
            <a:r>
              <a:rPr lang="en-US" sz="6000" b="1" dirty="0" smtClean="0">
                <a:ln w="12700" cmpd="sng">
                  <a:solidFill>
                    <a:srgbClr val="1F497D">
                      <a:lumMod val="75000"/>
                    </a:srgbClr>
                  </a:solidFill>
                  <a:prstDash val="solid"/>
                </a:ln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Calibri"/>
              </a:rPr>
              <a:t>ISOLPHARM_</a:t>
            </a:r>
            <a:r>
              <a:rPr lang="en-US" sz="6000" b="1" dirty="0" smtClean="0">
                <a:ln w="12700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chemeClr val="bg1">
                        <a:lumMod val="50000"/>
                        <a:shade val="30000"/>
                        <a:satMod val="115000"/>
                      </a:schemeClr>
                    </a:gs>
                    <a:gs pos="50000">
                      <a:schemeClr val="bg1">
                        <a:lumMod val="50000"/>
                        <a:shade val="67500"/>
                        <a:satMod val="115000"/>
                      </a:schemeClr>
                    </a:gs>
                    <a:gs pos="100000">
                      <a:schemeClr val="bg1">
                        <a:lumMod val="50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Calibri"/>
              </a:rPr>
              <a:t>AG - </a:t>
            </a:r>
            <a:r>
              <a:rPr lang="en-US" sz="6000" b="1" dirty="0" smtClean="0">
                <a:ln w="12700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gradFill flip="none" rotWithShape="1">
                  <a:gsLst>
                    <a:gs pos="0">
                      <a:schemeClr val="accent2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2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2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Calibri"/>
              </a:rPr>
              <a:t>Task1</a:t>
            </a:r>
            <a:endParaRPr lang="en-US" sz="6000" b="1" dirty="0">
              <a:ln w="127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2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Calibri"/>
            </a:endParaRPr>
          </a:p>
          <a:p>
            <a:pPr algn="ctr" defTabSz="342900">
              <a:defRPr/>
            </a:pPr>
            <a:endParaRPr lang="en-US" sz="1200" b="1" dirty="0" smtClean="0">
              <a:ln w="12700" cmpd="sng">
                <a:solidFill>
                  <a:schemeClr val="accent2">
                    <a:lumMod val="50000"/>
                  </a:schemeClr>
                </a:solidFill>
                <a:prstDash val="solid"/>
              </a:ln>
              <a:gradFill flip="none" rotWithShape="1">
                <a:gsLst>
                  <a:gs pos="0">
                    <a:schemeClr val="accent2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2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2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  <a:p>
            <a:pPr algn="ctr" defTabSz="342900">
              <a:defRPr/>
            </a:pPr>
            <a:r>
              <a:rPr lang="en-US" sz="4400" b="1" dirty="0">
                <a:ln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+mj-lt"/>
              </a:rPr>
              <a:t>Nuclide production simulation with FLUKA and GEANT4 </a:t>
            </a:r>
            <a:endParaRPr lang="en-US" sz="4400" b="1" dirty="0" smtClean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  <a:p>
            <a:pPr algn="ctr" defTabSz="342900">
              <a:defRPr/>
            </a:pPr>
            <a:endParaRPr lang="en-US" sz="1100" b="1" dirty="0" smtClean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  <a:p>
            <a:pPr algn="ctr" defTabSz="342900">
              <a:defRPr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chemeClr val="accent3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3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3">
                        <a:lumMod val="75000"/>
                        <a:shade val="100000"/>
                        <a:satMod val="115000"/>
                      </a:schemeClr>
                    </a:gs>
                  </a:gsLst>
                  <a:lin ang="5400000" scaled="1"/>
                  <a:tileRect/>
                </a:gradFill>
                <a:latin typeface="+mj-lt"/>
              </a:rPr>
              <a:t>status report: March 2018</a:t>
            </a:r>
            <a:endParaRPr lang="en-US" sz="2800" b="1" dirty="0">
              <a:ln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chemeClr val="accent3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3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3">
                      <a:lumMod val="75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atin typeface="+mj-lt"/>
            </a:endParaRPr>
          </a:p>
        </p:txBody>
      </p:sp>
      <p:pic>
        <p:nvPicPr>
          <p:cNvPr id="40" name="Picture 2" descr="https://d30y9cdsu7xlg0.cloudfront.net/png/336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78" y="4230541"/>
            <a:ext cx="1365569" cy="1365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s://d30y9cdsu7xlg0.cloudfront.net/png/108930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803" y="4244199"/>
            <a:ext cx="1533525" cy="1533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Freccia a destra 53"/>
          <p:cNvSpPr/>
          <p:nvPr/>
        </p:nvSpPr>
        <p:spPr>
          <a:xfrm>
            <a:off x="2622018" y="4907686"/>
            <a:ext cx="457200" cy="27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Freccia a destra 54"/>
          <p:cNvSpPr/>
          <p:nvPr/>
        </p:nvSpPr>
        <p:spPr>
          <a:xfrm>
            <a:off x="4614076" y="4913324"/>
            <a:ext cx="457200" cy="27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Freccia a destra 55"/>
          <p:cNvSpPr/>
          <p:nvPr/>
        </p:nvSpPr>
        <p:spPr>
          <a:xfrm>
            <a:off x="6212889" y="4907778"/>
            <a:ext cx="457200" cy="2771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00">
              <a:defRPr/>
            </a:pPr>
            <a:endParaRPr lang="it-I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7" name="Immagine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3" t="16766" r="26218" b="27352"/>
          <a:stretch/>
        </p:blipFill>
        <p:spPr>
          <a:xfrm>
            <a:off x="6756471" y="4240150"/>
            <a:ext cx="1271848" cy="1579418"/>
          </a:xfrm>
          <a:prstGeom prst="rect">
            <a:avLst/>
          </a:prstGeom>
        </p:spPr>
      </p:pic>
      <p:pic>
        <p:nvPicPr>
          <p:cNvPr id="58" name="Picture 6" descr="https://d30y9cdsu7xlg0.cloudfront.net/png/282865-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396" y="4721623"/>
            <a:ext cx="186063" cy="1860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uppo 59"/>
          <p:cNvGrpSpPr/>
          <p:nvPr/>
        </p:nvGrpSpPr>
        <p:grpSpPr>
          <a:xfrm>
            <a:off x="3278444" y="4596948"/>
            <a:ext cx="1292441" cy="1314059"/>
            <a:chOff x="4563685" y="1504604"/>
            <a:chExt cx="1858068" cy="1960552"/>
          </a:xfrm>
        </p:grpSpPr>
        <p:sp>
          <p:nvSpPr>
            <p:cNvPr id="61" name="Rettangolo arrotondato 60"/>
            <p:cNvSpPr/>
            <p:nvPr/>
          </p:nvSpPr>
          <p:spPr>
            <a:xfrm>
              <a:off x="4563685" y="1504604"/>
              <a:ext cx="1620981" cy="1188720"/>
            </a:xfrm>
            <a:prstGeom prst="roundRect">
              <a:avLst>
                <a:gd name="adj" fmla="val 11772"/>
              </a:avLst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2" name="Connettore diritto 61"/>
            <p:cNvCxnSpPr/>
            <p:nvPr/>
          </p:nvCxnSpPr>
          <p:spPr>
            <a:xfrm>
              <a:off x="4563685" y="2502131"/>
              <a:ext cx="1620984" cy="8313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rapezio 62"/>
            <p:cNvSpPr/>
            <p:nvPr/>
          </p:nvSpPr>
          <p:spPr>
            <a:xfrm>
              <a:off x="5174668" y="2693324"/>
              <a:ext cx="399014" cy="141316"/>
            </a:xfrm>
            <a:prstGeom prst="trapezoid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Trapezio 63"/>
            <p:cNvSpPr/>
            <p:nvPr/>
          </p:nvSpPr>
          <p:spPr>
            <a:xfrm>
              <a:off x="4621872" y="2946863"/>
              <a:ext cx="1504605" cy="141314"/>
            </a:xfrm>
            <a:prstGeom prst="trapezoid">
              <a:avLst>
                <a:gd name="adj" fmla="val 68813"/>
              </a:avLst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Corda 64"/>
            <p:cNvSpPr/>
            <p:nvPr/>
          </p:nvSpPr>
          <p:spPr>
            <a:xfrm>
              <a:off x="6126477" y="3218275"/>
              <a:ext cx="295276" cy="246881"/>
            </a:xfrm>
            <a:prstGeom prst="chord">
              <a:avLst>
                <a:gd name="adj1" fmla="val 11022405"/>
                <a:gd name="adj2" fmla="val 21427210"/>
              </a:avLst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6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 </a:t>
            </a:r>
            <a:r>
              <a:rPr lang="en-US" sz="1050" noProof="0" dirty="0" smtClean="0">
                <a:solidFill>
                  <a:srgbClr val="002060"/>
                </a:solidFill>
                <a:latin typeface="Calibri"/>
              </a:rPr>
              <a:t>Michele Ballan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Risultati immagini per fluka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81" y="4688500"/>
            <a:ext cx="845298" cy="25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geant4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106" y="4894944"/>
            <a:ext cx="999960" cy="33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2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884000" y="1281199"/>
            <a:ext cx="5507802" cy="487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Standard input: target </a:t>
            </a:r>
            <a:r>
              <a:rPr lang="it-IT" dirty="0" err="1" smtClean="0"/>
              <a:t>geometry</a:t>
            </a:r>
            <a:r>
              <a:rPr lang="it-IT" dirty="0" smtClean="0"/>
              <a:t> (II)</a:t>
            </a:r>
            <a:endParaRPr lang="it-IT" dirty="0"/>
          </a:p>
        </p:txBody>
      </p:sp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Risultati immagini per fluk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42" y="683701"/>
            <a:ext cx="1764411" cy="5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10838" y="1266451"/>
            <a:ext cx="832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the input file</a:t>
            </a:r>
            <a:endParaRPr lang="en-US" b="1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213" b="63012"/>
          <a:stretch/>
        </p:blipFill>
        <p:spPr>
          <a:xfrm>
            <a:off x="1884002" y="1596039"/>
            <a:ext cx="5507799" cy="280635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b="62697"/>
          <a:stretch/>
        </p:blipFill>
        <p:spPr>
          <a:xfrm>
            <a:off x="1884001" y="4394251"/>
            <a:ext cx="5246844" cy="169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4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Standard input: target </a:t>
            </a:r>
            <a:r>
              <a:rPr lang="it-IT" dirty="0" err="1" smtClean="0"/>
              <a:t>geometry</a:t>
            </a:r>
            <a:r>
              <a:rPr lang="it-IT" dirty="0" smtClean="0"/>
              <a:t> (III)</a:t>
            </a:r>
            <a:endParaRPr lang="it-IT" dirty="0"/>
          </a:p>
        </p:txBody>
      </p:sp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4" descr="Risultati immagini per geant4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91" y="590336"/>
            <a:ext cx="2037447" cy="67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5" y="1613941"/>
            <a:ext cx="8620125" cy="43243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68844" y="1244609"/>
            <a:ext cx="862012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In the </a:t>
            </a:r>
            <a:r>
              <a:rPr lang="en-US" b="1" dirty="0" smtClean="0"/>
              <a:t>“DetectorConstruction.cc” </a:t>
            </a:r>
            <a:r>
              <a:rPr lang="en-US" b="1" dirty="0"/>
              <a:t>file</a:t>
            </a:r>
          </a:p>
        </p:txBody>
      </p:sp>
    </p:spTree>
    <p:extLst>
      <p:ext uri="{BB962C8B-B14F-4D97-AF65-F5344CB8AC3E}">
        <p14:creationId xmlns:p14="http://schemas.microsoft.com/office/powerpoint/2010/main" val="1691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4" b="15657"/>
          <a:stretch/>
        </p:blipFill>
        <p:spPr>
          <a:xfrm>
            <a:off x="183955" y="1083496"/>
            <a:ext cx="8641886" cy="489999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6782" y="994179"/>
            <a:ext cx="8640000" cy="4989309"/>
          </a:xfrm>
          <a:prstGeom prst="rect">
            <a:avLst/>
          </a:prstGeom>
          <a:gradFill>
            <a:gsLst>
              <a:gs pos="15000">
                <a:srgbClr val="F0FDA3"/>
              </a:gs>
              <a:gs pos="60000">
                <a:srgbClr val="F0FDA3">
                  <a:alpha val="80000"/>
                </a:srgbClr>
              </a:gs>
              <a:gs pos="100000">
                <a:srgbClr val="F0FDA3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</a:t>
            </a:r>
            <a:r>
              <a:rPr lang="it-IT" dirty="0" err="1" smtClean="0"/>
              <a:t>portal</a:t>
            </a:r>
            <a:r>
              <a:rPr lang="it-IT" dirty="0" smtClean="0"/>
              <a:t>: target </a:t>
            </a:r>
            <a:r>
              <a:rPr lang="it-IT" dirty="0" err="1" smtClean="0"/>
              <a:t>material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177413" y="1831610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UC</a:t>
            </a:r>
            <a:r>
              <a:rPr lang="it-IT" sz="1200" baseline="-25000" dirty="0" smtClean="0"/>
              <a:t>X</a:t>
            </a:r>
            <a:endParaRPr lang="it-IT" sz="1200" baseline="-250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177413" y="3044244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4,00</a:t>
            </a:r>
            <a:endParaRPr lang="it-IT" sz="12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91573" y="3044244"/>
            <a:ext cx="179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bg2">
                    <a:lumMod val="25000"/>
                  </a:schemeClr>
                </a:solidFill>
              </a:rPr>
              <a:t>Material</a:t>
            </a:r>
            <a:r>
              <a:rPr lang="it-IT" sz="12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200" b="1" dirty="0" err="1" smtClean="0">
                <a:solidFill>
                  <a:schemeClr val="bg2">
                    <a:lumMod val="25000"/>
                  </a:schemeClr>
                </a:solidFill>
              </a:rPr>
              <a:t>density</a:t>
            </a:r>
            <a:r>
              <a:rPr lang="it-IT" sz="1200" b="1" dirty="0" smtClean="0">
                <a:solidFill>
                  <a:schemeClr val="bg2">
                    <a:lumMod val="25000"/>
                  </a:schemeClr>
                </a:solidFill>
              </a:rPr>
              <a:t> [g/cm</a:t>
            </a:r>
            <a:r>
              <a:rPr lang="it-IT" sz="1200" b="1" baseline="30000" dirty="0" smtClean="0">
                <a:solidFill>
                  <a:schemeClr val="bg2">
                    <a:lumMod val="25000"/>
                  </a:schemeClr>
                </a:solidFill>
              </a:rPr>
              <a:t>3</a:t>
            </a:r>
            <a:r>
              <a:rPr lang="it-IT" sz="1200" b="1" dirty="0" smtClean="0">
                <a:solidFill>
                  <a:schemeClr val="bg2">
                    <a:lumMod val="25000"/>
                  </a:schemeClr>
                </a:solidFill>
              </a:rPr>
              <a:t>]</a:t>
            </a:r>
            <a:endParaRPr lang="it-IT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91573" y="1831611"/>
            <a:ext cx="139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chemeClr val="bg2">
                    <a:lumMod val="25000"/>
                  </a:schemeClr>
                </a:solidFill>
              </a:rPr>
              <a:t>Target </a:t>
            </a:r>
            <a:r>
              <a:rPr lang="it-IT" sz="1200" b="1" dirty="0" err="1" smtClean="0">
                <a:solidFill>
                  <a:schemeClr val="bg2">
                    <a:lumMod val="25000"/>
                  </a:schemeClr>
                </a:solidFill>
              </a:rPr>
              <a:t>material</a:t>
            </a:r>
            <a:endParaRPr lang="it-IT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019269" y="1852081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˅</a:t>
            </a:r>
            <a:endParaRPr lang="it-IT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184897" y="5036024"/>
            <a:ext cx="8641885" cy="947464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145" b="1197"/>
          <a:stretch/>
        </p:blipFill>
        <p:spPr>
          <a:xfrm>
            <a:off x="5321732" y="1493681"/>
            <a:ext cx="2848228" cy="213410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27" name="Rettangolo 26"/>
          <p:cNvSpPr/>
          <p:nvPr/>
        </p:nvSpPr>
        <p:spPr>
          <a:xfrm>
            <a:off x="4011001" y="3068878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bg2">
                    <a:lumMod val="25000"/>
                  </a:schemeClr>
                </a:solidFill>
              </a:rPr>
              <a:t>˅</a:t>
            </a:r>
            <a:endParaRPr lang="it-IT" sz="1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7841140" y="5309701"/>
            <a:ext cx="98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Next</a:t>
            </a:r>
            <a:r>
              <a:rPr lang="it-IT" sz="2000" dirty="0" smtClean="0">
                <a:solidFill>
                  <a:schemeClr val="bg1"/>
                </a:solidFill>
              </a:rPr>
              <a:t> &gt;&gt;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187349" y="5309701"/>
            <a:ext cx="130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&lt;&lt; Back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184897" y="691080"/>
            <a:ext cx="2160000" cy="303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2344898" y="680931"/>
            <a:ext cx="2160000" cy="313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geometry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4505840" y="691080"/>
            <a:ext cx="2160000" cy="303099"/>
          </a:xfrm>
          <a:prstGeom prst="rect">
            <a:avLst/>
          </a:prstGeom>
          <a:solidFill>
            <a:srgbClr val="F0F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6666782" y="691080"/>
            <a:ext cx="2160000" cy="303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starting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1824202" y="5046768"/>
            <a:ext cx="1152000" cy="93671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B7DEE8"/>
                </a:solidFill>
              </a:rPr>
              <a:t>Primary beam</a:t>
            </a:r>
            <a:endParaRPr lang="en-US" sz="1600" b="1" dirty="0">
              <a:solidFill>
                <a:srgbClr val="B7DEE8"/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3243374" y="5038614"/>
            <a:ext cx="1152000" cy="94228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CD5B5"/>
                </a:solidFill>
              </a:rPr>
              <a:t> Target geometry</a:t>
            </a:r>
            <a:endParaRPr lang="en-US" sz="1600" b="1" dirty="0">
              <a:solidFill>
                <a:srgbClr val="FCD5B5"/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4661644" y="5038614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0FDA3"/>
                </a:solidFill>
              </a:rPr>
              <a:t> Target material</a:t>
            </a:r>
            <a:endParaRPr lang="en-US" sz="1600" b="1" dirty="0">
              <a:solidFill>
                <a:srgbClr val="F0FDA3"/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6087892" y="5046768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D7E4BD"/>
                </a:solidFill>
              </a:rPr>
              <a:t> Simulation setup</a:t>
            </a:r>
            <a:endParaRPr lang="en-US" sz="1600" b="1" dirty="0">
              <a:solidFill>
                <a:srgbClr val="D7E4BD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2948163" y="5313559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4393663" y="530970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5808154" y="531131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14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/>
          <p:cNvSpPr/>
          <p:nvPr/>
        </p:nvSpPr>
        <p:spPr>
          <a:xfrm>
            <a:off x="258539" y="1582699"/>
            <a:ext cx="8661399" cy="4015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Standard input: target </a:t>
            </a:r>
            <a:r>
              <a:rPr lang="it-IT" dirty="0" err="1" smtClean="0"/>
              <a:t>material</a:t>
            </a:r>
            <a:r>
              <a:rPr lang="it-IT" dirty="0" smtClean="0"/>
              <a:t> (I)</a:t>
            </a:r>
            <a:endParaRPr lang="it-IT" dirty="0"/>
          </a:p>
        </p:txBody>
      </p:sp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Risultati immagini per fluk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168" y="969558"/>
            <a:ext cx="1764411" cy="5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/>
          <p:cNvSpPr txBox="1"/>
          <p:nvPr/>
        </p:nvSpPr>
        <p:spPr>
          <a:xfrm>
            <a:off x="273333" y="1523047"/>
            <a:ext cx="866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flair</a:t>
            </a:r>
            <a:endParaRPr lang="en-US" b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262958" y="3726999"/>
            <a:ext cx="866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the input file</a:t>
            </a:r>
            <a:endParaRPr lang="en-US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b="46617"/>
          <a:stretch/>
        </p:blipFill>
        <p:spPr>
          <a:xfrm>
            <a:off x="730532" y="4171403"/>
            <a:ext cx="8015261" cy="139378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33" y="1921146"/>
            <a:ext cx="8631812" cy="161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Standard input: target </a:t>
            </a:r>
            <a:r>
              <a:rPr lang="it-IT" dirty="0" err="1" smtClean="0"/>
              <a:t>material</a:t>
            </a:r>
            <a:r>
              <a:rPr lang="it-IT" dirty="0" smtClean="0"/>
              <a:t> (II)</a:t>
            </a:r>
            <a:endParaRPr lang="it-IT" dirty="0"/>
          </a:p>
        </p:txBody>
      </p:sp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7" name="Picture 4" descr="Risultati immagini per geant4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938" y="1532353"/>
            <a:ext cx="2037447" cy="67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73334" y="2328811"/>
            <a:ext cx="86613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the “DetectorConstruction.cc” file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3" y="2699581"/>
            <a:ext cx="8661400" cy="147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770" r="50878"/>
          <a:stretch/>
        </p:blipFill>
        <p:spPr>
          <a:xfrm>
            <a:off x="184897" y="994178"/>
            <a:ext cx="8641051" cy="498931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5948" y="994179"/>
            <a:ext cx="8640000" cy="4989309"/>
          </a:xfrm>
          <a:prstGeom prst="rect">
            <a:avLst/>
          </a:prstGeom>
          <a:gradFill>
            <a:gsLst>
              <a:gs pos="15000">
                <a:srgbClr val="D7E4BD"/>
              </a:gs>
              <a:gs pos="60000">
                <a:srgbClr val="D7E4BD">
                  <a:alpha val="80000"/>
                </a:srgbClr>
              </a:gs>
              <a:gs pos="100000">
                <a:srgbClr val="D7E4BD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</a:t>
            </a:r>
            <a:r>
              <a:rPr lang="it-IT" dirty="0" err="1" smtClean="0"/>
              <a:t>portal</a:t>
            </a:r>
            <a:r>
              <a:rPr lang="it-IT" dirty="0" smtClean="0"/>
              <a:t>: </a:t>
            </a:r>
            <a:r>
              <a:rPr lang="it-IT" dirty="0" err="1" smtClean="0"/>
              <a:t>scorers</a:t>
            </a:r>
            <a:r>
              <a:rPr lang="it-IT" dirty="0" smtClean="0"/>
              <a:t> &amp; detectors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177413" y="3580948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1</a:t>
            </a:r>
            <a:endParaRPr lang="it-IT" sz="1200" baseline="-250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91573" y="2125871"/>
            <a:ext cx="179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Fission</a:t>
            </a:r>
            <a:r>
              <a:rPr lang="it-IT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count</a:t>
            </a:r>
            <a:endParaRPr lang="it-IT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91573" y="1629913"/>
            <a:ext cx="16932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chemeClr val="accent3">
                    <a:lumMod val="50000"/>
                  </a:schemeClr>
                </a:solidFill>
              </a:rPr>
              <a:t>Nuclide production</a:t>
            </a:r>
            <a:endParaRPr lang="it-IT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019269" y="3601419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3">
                    <a:lumMod val="50000"/>
                  </a:schemeClr>
                </a:solidFill>
              </a:rPr>
              <a:t>˅</a:t>
            </a:r>
            <a:endParaRPr lang="it-IT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184897" y="5036024"/>
            <a:ext cx="8641885" cy="947464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791573" y="2621325"/>
            <a:ext cx="179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Power</a:t>
            </a:r>
            <a:r>
              <a:rPr lang="it-IT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deposition</a:t>
            </a:r>
            <a:endParaRPr lang="it-IT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91573" y="3120139"/>
            <a:ext cx="179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Primary</a:t>
            </a:r>
            <a:r>
              <a:rPr lang="it-IT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particles</a:t>
            </a:r>
            <a:r>
              <a:rPr lang="it-IT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flux</a:t>
            </a:r>
            <a:r>
              <a:rPr lang="it-IT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it-IT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791573" y="3615363"/>
            <a:ext cx="17969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Accuracy</a:t>
            </a:r>
            <a:r>
              <a:rPr lang="it-IT" sz="12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it-IT" sz="1200" b="1" dirty="0" err="1" smtClean="0">
                <a:solidFill>
                  <a:schemeClr val="accent3">
                    <a:lumMod val="50000"/>
                  </a:schemeClr>
                </a:solidFill>
              </a:rPr>
              <a:t>level</a:t>
            </a:r>
            <a:endParaRPr lang="it-IT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3177413" y="1629913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On</a:t>
            </a:r>
            <a:endParaRPr lang="it-IT" sz="1200" dirty="0"/>
          </a:p>
        </p:txBody>
      </p:sp>
      <p:sp>
        <p:nvSpPr>
          <p:cNvPr id="25" name="Rettangolo 24"/>
          <p:cNvSpPr/>
          <p:nvPr/>
        </p:nvSpPr>
        <p:spPr>
          <a:xfrm>
            <a:off x="4019269" y="1650384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3">
                    <a:lumMod val="50000"/>
                  </a:schemeClr>
                </a:solidFill>
              </a:rPr>
              <a:t>˅</a:t>
            </a:r>
            <a:endParaRPr lang="it-IT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3177413" y="2125870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On</a:t>
            </a:r>
            <a:endParaRPr lang="it-IT" sz="1200" dirty="0"/>
          </a:p>
        </p:txBody>
      </p:sp>
      <p:sp>
        <p:nvSpPr>
          <p:cNvPr id="28" name="Rettangolo 27"/>
          <p:cNvSpPr/>
          <p:nvPr/>
        </p:nvSpPr>
        <p:spPr>
          <a:xfrm>
            <a:off x="4019269" y="2146341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3">
                    <a:lumMod val="50000"/>
                  </a:schemeClr>
                </a:solidFill>
              </a:rPr>
              <a:t>˅</a:t>
            </a:r>
            <a:endParaRPr lang="it-IT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177413" y="2601355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Off</a:t>
            </a:r>
            <a:endParaRPr lang="it-IT" sz="1200" dirty="0"/>
          </a:p>
        </p:txBody>
      </p:sp>
      <p:sp>
        <p:nvSpPr>
          <p:cNvPr id="30" name="Rettangolo 29"/>
          <p:cNvSpPr/>
          <p:nvPr/>
        </p:nvSpPr>
        <p:spPr>
          <a:xfrm>
            <a:off x="4019269" y="2621826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3">
                    <a:lumMod val="50000"/>
                  </a:schemeClr>
                </a:solidFill>
              </a:rPr>
              <a:t>˅</a:t>
            </a:r>
            <a:endParaRPr lang="it-IT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177413" y="3080770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Off</a:t>
            </a:r>
            <a:endParaRPr lang="it-IT" sz="1200" dirty="0"/>
          </a:p>
        </p:txBody>
      </p:sp>
      <p:sp>
        <p:nvSpPr>
          <p:cNvPr id="33" name="Rettangolo 32"/>
          <p:cNvSpPr/>
          <p:nvPr/>
        </p:nvSpPr>
        <p:spPr>
          <a:xfrm>
            <a:off x="4019269" y="3101241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accent3">
                    <a:lumMod val="50000"/>
                  </a:schemeClr>
                </a:solidFill>
              </a:rPr>
              <a:t>˅</a:t>
            </a:r>
            <a:endParaRPr lang="it-IT" sz="14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7841140" y="5309701"/>
            <a:ext cx="98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00B050"/>
                </a:solidFill>
              </a:rPr>
              <a:t>START</a:t>
            </a:r>
            <a:endParaRPr lang="it-IT" sz="2000" dirty="0">
              <a:solidFill>
                <a:srgbClr val="00B05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187349" y="5309701"/>
            <a:ext cx="130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&lt;&lt; Back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184897" y="691080"/>
            <a:ext cx="2160000" cy="303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2344898" y="680931"/>
            <a:ext cx="2160000" cy="313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geometry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4505840" y="691080"/>
            <a:ext cx="2160000" cy="303099"/>
          </a:xfrm>
          <a:prstGeom prst="rect">
            <a:avLst/>
          </a:prstGeom>
          <a:solidFill>
            <a:srgbClr val="F0F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6666782" y="691080"/>
            <a:ext cx="2160000" cy="303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starting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1824202" y="5046768"/>
            <a:ext cx="1152000" cy="93671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B7DEE8"/>
                </a:solidFill>
              </a:rPr>
              <a:t>Primary beam</a:t>
            </a:r>
            <a:endParaRPr lang="en-US" sz="1600" b="1" dirty="0">
              <a:solidFill>
                <a:srgbClr val="B7DEE8"/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3243374" y="5038614"/>
            <a:ext cx="1152000" cy="94228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CD5B5"/>
                </a:solidFill>
              </a:rPr>
              <a:t> Target geometry</a:t>
            </a:r>
            <a:endParaRPr lang="en-US" sz="1600" b="1" dirty="0">
              <a:solidFill>
                <a:srgbClr val="FCD5B5"/>
              </a:solidFill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4661644" y="5038614"/>
            <a:ext cx="1152000" cy="94228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0FDA3"/>
                </a:solidFill>
              </a:rPr>
              <a:t> Target material</a:t>
            </a:r>
            <a:endParaRPr lang="en-US" sz="1600" b="1" dirty="0">
              <a:solidFill>
                <a:srgbClr val="F0FDA3"/>
              </a:solidFill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6087892" y="5046768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D7E4BD"/>
                </a:solidFill>
              </a:rPr>
              <a:t> Simulation setup</a:t>
            </a:r>
            <a:endParaRPr lang="en-US" sz="1600" b="1" dirty="0">
              <a:solidFill>
                <a:srgbClr val="D7E4BD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2948163" y="5313559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4393663" y="530970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5808154" y="531131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1329964" y="1129911"/>
            <a:ext cx="6604293" cy="5238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5935" y="41190"/>
            <a:ext cx="5343768" cy="549146"/>
          </a:xfrm>
        </p:spPr>
        <p:txBody>
          <a:bodyPr/>
          <a:lstStyle/>
          <a:p>
            <a:r>
              <a:rPr lang="it-IT" dirty="0" smtClean="0"/>
              <a:t>Standard input: </a:t>
            </a:r>
            <a:r>
              <a:rPr lang="it-IT" dirty="0" err="1" smtClean="0"/>
              <a:t>scorers</a:t>
            </a:r>
            <a:r>
              <a:rPr lang="it-IT" dirty="0" smtClean="0"/>
              <a:t> &amp; detectors (I)</a:t>
            </a:r>
            <a:endParaRPr lang="it-IT" dirty="0"/>
          </a:p>
        </p:txBody>
      </p:sp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Risultati immagini per fluk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586" y="586750"/>
            <a:ext cx="1764411" cy="5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65" y="1359523"/>
            <a:ext cx="6359707" cy="281278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965" y="3753401"/>
            <a:ext cx="6604293" cy="2614542"/>
          </a:xfrm>
          <a:prstGeom prst="rect">
            <a:avLst/>
          </a:prstGeom>
        </p:spPr>
      </p:pic>
      <p:sp>
        <p:nvSpPr>
          <p:cNvPr id="30" name="CasellaDiTesto 29"/>
          <p:cNvSpPr txBox="1"/>
          <p:nvPr/>
        </p:nvSpPr>
        <p:spPr>
          <a:xfrm>
            <a:off x="1245326" y="1056730"/>
            <a:ext cx="6688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flair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8239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75935" y="41190"/>
            <a:ext cx="5343768" cy="549146"/>
          </a:xfrm>
        </p:spPr>
        <p:txBody>
          <a:bodyPr/>
          <a:lstStyle/>
          <a:p>
            <a:r>
              <a:rPr lang="it-IT" dirty="0" smtClean="0"/>
              <a:t>Standard input: </a:t>
            </a:r>
            <a:r>
              <a:rPr lang="it-IT" dirty="0" err="1" smtClean="0"/>
              <a:t>scorers</a:t>
            </a:r>
            <a:r>
              <a:rPr lang="it-IT" dirty="0" smtClean="0"/>
              <a:t> &amp; detectors (II)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60" t="31672" r="-1" b="10130"/>
          <a:stretch/>
        </p:blipFill>
        <p:spPr>
          <a:xfrm>
            <a:off x="980505" y="1523785"/>
            <a:ext cx="7237998" cy="4654427"/>
          </a:xfrm>
          <a:prstGeom prst="rect">
            <a:avLst/>
          </a:prstGeom>
        </p:spPr>
      </p:pic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Picture 2" descr="Risultati immagini per fluka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168" y="614877"/>
            <a:ext cx="1764411" cy="5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980505" y="1154453"/>
            <a:ext cx="72379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the input file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8140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FLUKA from terminal: simulation run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2447" y="1013490"/>
            <a:ext cx="6818811" cy="649847"/>
          </a:xfrm>
          <a:noFill/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it-IT" sz="2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$FLUPRO/</a:t>
            </a:r>
            <a:r>
              <a:rPr lang="it-IT" sz="2800" dirty="0" err="1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flutil</a:t>
            </a:r>
            <a:r>
              <a:rPr lang="it-IT" sz="2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it-IT" sz="2800" dirty="0" err="1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rfluka</a:t>
            </a:r>
            <a:r>
              <a:rPr lang="it-IT" sz="2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-N0 -M5 </a:t>
            </a:r>
            <a:r>
              <a:rPr lang="it-IT" sz="2800" dirty="0" err="1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InputFile</a:t>
            </a:r>
            <a:r>
              <a:rPr lang="it-IT" sz="280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2800" dirty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&amp;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 </a:t>
            </a:r>
            <a:r>
              <a:rPr lang="en-US" sz="1050" noProof="0" dirty="0" smtClean="0">
                <a:solidFill>
                  <a:srgbClr val="002060"/>
                </a:solidFill>
                <a:latin typeface="Calibri"/>
              </a:rPr>
              <a:t>Michele Ballan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1445624" y="1480456"/>
            <a:ext cx="31046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/>
        </p:nvCxnSpPr>
        <p:spPr>
          <a:xfrm>
            <a:off x="4550230" y="1480456"/>
            <a:ext cx="631372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/>
        </p:nvCxnSpPr>
        <p:spPr>
          <a:xfrm>
            <a:off x="5181602" y="1484810"/>
            <a:ext cx="6313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5812974" y="1480456"/>
            <a:ext cx="1360772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>
            <a:off x="7173746" y="1480456"/>
            <a:ext cx="35917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1062446" y="1663337"/>
            <a:ext cx="6818811" cy="43396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FLUKA executable </a:t>
            </a:r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rfluka</a:t>
            </a:r>
            <a:endParaRPr lang="en-US" sz="2400" b="1" dirty="0" smtClean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en-US" sz="2400" b="1" dirty="0">
              <a:ln>
                <a:solidFill>
                  <a:schemeClr val="tx1"/>
                </a:solidFill>
              </a:ln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Initial cycle number</a:t>
            </a:r>
          </a:p>
          <a:p>
            <a:pPr marL="285750" indent="-285750">
              <a:buFontTx/>
              <a:buChar char="-"/>
            </a:pPr>
            <a:endParaRPr lang="en-US" sz="2400" b="1" dirty="0">
              <a:ln>
                <a:solidFill>
                  <a:schemeClr val="tx1"/>
                </a:solidFill>
              </a:ln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Final cycle number</a:t>
            </a:r>
          </a:p>
          <a:p>
            <a:pPr marL="285750" indent="-285750">
              <a:buFontTx/>
              <a:buChar char="-"/>
            </a:pPr>
            <a:endParaRPr lang="en-US" sz="2400" b="1" dirty="0">
              <a:ln>
                <a:solidFill>
                  <a:schemeClr val="tx1"/>
                </a:solidFill>
              </a:ln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Input file name (without .</a:t>
            </a:r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inp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</a:rPr>
              <a:t> file extension)</a:t>
            </a:r>
          </a:p>
          <a:p>
            <a:pPr marL="285750" indent="-285750">
              <a:buFontTx/>
              <a:buChar char="-"/>
            </a:pPr>
            <a:endParaRPr lang="en-US" sz="2400" b="1" dirty="0">
              <a:ln>
                <a:solidFill>
                  <a:schemeClr val="tx1"/>
                </a:solidFill>
              </a:ln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</a:rPr>
              <a:t>Allows to run the simulation in background without “freezing” the terminal window</a:t>
            </a:r>
            <a:endParaRPr lang="en-US" sz="2000" b="1" dirty="0" smtClean="0">
              <a:ln>
                <a:solidFill>
                  <a:schemeClr val="tx1"/>
                </a:solidFill>
              </a:ln>
              <a:solidFill>
                <a:schemeClr val="accent4"/>
              </a:solidFill>
            </a:endParaRPr>
          </a:p>
          <a:p>
            <a:r>
              <a:rPr lang="en-US" dirty="0" smtClean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2739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5886" y="41190"/>
            <a:ext cx="5965371" cy="549146"/>
          </a:xfrm>
        </p:spPr>
        <p:txBody>
          <a:bodyPr/>
          <a:lstStyle/>
          <a:p>
            <a:r>
              <a:rPr lang="en-US" dirty="0" smtClean="0"/>
              <a:t>FLUKA from terminal: data merging</a:t>
            </a:r>
            <a:endParaRPr lang="en-US" dirty="0"/>
          </a:p>
        </p:txBody>
      </p:sp>
      <p:sp>
        <p:nvSpPr>
          <p:cNvPr id="4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 </a:t>
            </a:r>
            <a:r>
              <a:rPr lang="en-US" sz="1050" noProof="0" dirty="0" smtClean="0">
                <a:solidFill>
                  <a:srgbClr val="002060"/>
                </a:solidFill>
                <a:latin typeface="Calibri"/>
              </a:rPr>
              <a:t>Michele Ballan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35727" y="896984"/>
            <a:ext cx="7910524" cy="50783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USRBIN scorers:</a:t>
            </a:r>
            <a:r>
              <a:rPr lang="en-US" sz="2400" dirty="0" smtClean="0">
                <a:ln>
                  <a:solidFill>
                    <a:schemeClr val="tx1"/>
                  </a:solidFill>
                </a:ln>
              </a:rPr>
              <a:t> </a:t>
            </a:r>
          </a:p>
          <a:p>
            <a:pPr algn="ctr"/>
            <a:r>
              <a:rPr lang="en-US" sz="2000" dirty="0" smtClean="0"/>
              <a:t>energy deposition, number of fissions, proton </a:t>
            </a:r>
            <a:r>
              <a:rPr lang="en-US" sz="2000" dirty="0" err="1" smtClean="0"/>
              <a:t>fluence</a:t>
            </a:r>
            <a:endParaRPr lang="en-US" sz="2000" dirty="0" smtClean="0"/>
          </a:p>
          <a:p>
            <a:endParaRPr lang="en-US" sz="1000" dirty="0" smtClean="0"/>
          </a:p>
          <a:p>
            <a:pPr algn="ctr"/>
            <a:r>
              <a:rPr lang="en-US" dirty="0" smtClean="0"/>
              <a:t>First:</a:t>
            </a:r>
          </a:p>
          <a:p>
            <a:pPr algn="ctr"/>
            <a:r>
              <a:rPr lang="it-IT" sz="2400" dirty="0">
                <a:solidFill>
                  <a:srgbClr val="0070C0"/>
                </a:solidFill>
              </a:rPr>
              <a:t>$</a:t>
            </a:r>
            <a:r>
              <a:rPr lang="it-IT" sz="2400" dirty="0" smtClean="0">
                <a:solidFill>
                  <a:srgbClr val="0070C0"/>
                </a:solidFill>
              </a:rPr>
              <a:t>FLUPRO/</a:t>
            </a:r>
            <a:r>
              <a:rPr lang="it-IT" sz="2400" dirty="0" err="1" smtClean="0">
                <a:solidFill>
                  <a:srgbClr val="0070C0"/>
                </a:solidFill>
              </a:rPr>
              <a:t>flutil</a:t>
            </a:r>
            <a:r>
              <a:rPr lang="it-IT" sz="2400" dirty="0" smtClean="0">
                <a:solidFill>
                  <a:srgbClr val="0070C0"/>
                </a:solidFill>
              </a:rPr>
              <a:t>/</a:t>
            </a:r>
            <a:r>
              <a:rPr lang="it-IT" sz="2400" dirty="0" err="1" smtClean="0">
                <a:solidFill>
                  <a:srgbClr val="0070C0"/>
                </a:solidFill>
              </a:rPr>
              <a:t>usbsuw.f</a:t>
            </a:r>
            <a:endParaRPr lang="it-IT" sz="2400" dirty="0" smtClean="0">
              <a:solidFill>
                <a:srgbClr val="0070C0"/>
              </a:solidFill>
            </a:endParaRPr>
          </a:p>
          <a:p>
            <a:pPr algn="ctr"/>
            <a:r>
              <a:rPr lang="en-GB" sz="1600" dirty="0" smtClean="0"/>
              <a:t>(statistical merging of the results in an unformatted file)</a:t>
            </a:r>
          </a:p>
          <a:p>
            <a:pPr algn="ctr"/>
            <a:endParaRPr lang="en-GB" sz="1400" dirty="0" smtClean="0"/>
          </a:p>
          <a:p>
            <a:pPr algn="ctr"/>
            <a:r>
              <a:rPr lang="en-GB" dirty="0" smtClean="0"/>
              <a:t>Than:</a:t>
            </a:r>
          </a:p>
          <a:p>
            <a:pPr algn="ctr"/>
            <a:r>
              <a:rPr lang="en-GB" sz="2400" dirty="0" smtClean="0">
                <a:solidFill>
                  <a:srgbClr val="0070C0"/>
                </a:solidFill>
              </a:rPr>
              <a:t>$FLUPRO/</a:t>
            </a:r>
            <a:r>
              <a:rPr lang="en-GB" sz="2400" dirty="0" err="1" smtClean="0">
                <a:solidFill>
                  <a:srgbClr val="0070C0"/>
                </a:solidFill>
              </a:rPr>
              <a:t>flutil</a:t>
            </a:r>
            <a:r>
              <a:rPr lang="en-GB" sz="2400" dirty="0" smtClean="0">
                <a:solidFill>
                  <a:srgbClr val="0070C0"/>
                </a:solidFill>
              </a:rPr>
              <a:t>/</a:t>
            </a:r>
            <a:r>
              <a:rPr lang="en-GB" sz="2400" dirty="0" err="1" smtClean="0">
                <a:solidFill>
                  <a:srgbClr val="0070C0"/>
                </a:solidFill>
              </a:rPr>
              <a:t>usbrea.f</a:t>
            </a:r>
            <a:endParaRPr lang="en-GB" sz="2400" dirty="0" smtClean="0">
              <a:solidFill>
                <a:srgbClr val="0070C0"/>
              </a:solidFill>
            </a:endParaRPr>
          </a:p>
          <a:p>
            <a:pPr algn="ctr"/>
            <a:r>
              <a:rPr lang="en-GB" sz="1600" dirty="0" smtClean="0"/>
              <a:t>(provides an array with the scored results and related statistical error)</a:t>
            </a:r>
          </a:p>
          <a:p>
            <a:pPr algn="ctr"/>
            <a:endParaRPr lang="it-IT" sz="2000" dirty="0" smtClean="0"/>
          </a:p>
          <a:p>
            <a:pPr algn="ctr"/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RESNUCLEi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scorers: </a:t>
            </a:r>
          </a:p>
          <a:p>
            <a:pPr algn="ctr"/>
            <a:r>
              <a:rPr lang="en-US" sz="2000" dirty="0" smtClean="0"/>
              <a:t>nuclide production</a:t>
            </a:r>
          </a:p>
          <a:p>
            <a:pPr algn="ctr"/>
            <a:endParaRPr lang="en-US" dirty="0"/>
          </a:p>
          <a:p>
            <a:pPr algn="ctr"/>
            <a:r>
              <a:rPr lang="it-IT" sz="2400" dirty="0">
                <a:solidFill>
                  <a:srgbClr val="C00000"/>
                </a:solidFill>
              </a:rPr>
              <a:t>$</a:t>
            </a:r>
            <a:r>
              <a:rPr lang="it-IT" sz="2400" dirty="0" smtClean="0">
                <a:solidFill>
                  <a:srgbClr val="C00000"/>
                </a:solidFill>
              </a:rPr>
              <a:t>FLUPRO/</a:t>
            </a:r>
            <a:r>
              <a:rPr lang="it-IT" sz="2400" dirty="0" err="1" smtClean="0">
                <a:solidFill>
                  <a:srgbClr val="C00000"/>
                </a:solidFill>
              </a:rPr>
              <a:t>flutil</a:t>
            </a:r>
            <a:r>
              <a:rPr lang="it-IT" sz="2400" dirty="0" smtClean="0">
                <a:solidFill>
                  <a:srgbClr val="C00000"/>
                </a:solidFill>
              </a:rPr>
              <a:t>/</a:t>
            </a:r>
            <a:r>
              <a:rPr lang="it-IT" sz="2400" dirty="0" err="1" smtClean="0">
                <a:solidFill>
                  <a:srgbClr val="C00000"/>
                </a:solidFill>
              </a:rPr>
              <a:t>usrsuw.f</a:t>
            </a:r>
            <a:endParaRPr lang="it-IT" sz="2400" dirty="0">
              <a:solidFill>
                <a:srgbClr val="C00000"/>
              </a:solidFill>
            </a:endParaRPr>
          </a:p>
          <a:p>
            <a:pPr algn="ctr"/>
            <a:r>
              <a:rPr lang="en-GB" sz="1600" dirty="0" smtClean="0"/>
              <a:t>(</a:t>
            </a:r>
            <a:r>
              <a:rPr lang="en-GB" sz="1600" dirty="0"/>
              <a:t>statistical merging of the results in </a:t>
            </a:r>
            <a:r>
              <a:rPr lang="en-GB" sz="1600" dirty="0" smtClean="0"/>
              <a:t>a table)</a:t>
            </a:r>
            <a:endParaRPr lang="en-GB" sz="16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6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57984" y="1064558"/>
            <a:ext cx="6359836" cy="4812540"/>
          </a:xfrm>
          <a:noFill/>
        </p:spPr>
        <p:txBody>
          <a:bodyPr/>
          <a:lstStyle/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⚛</a:t>
            </a:r>
            <a:r>
              <a:rPr lang="it-IT" dirty="0"/>
              <a:t>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FLUKA</a:t>
            </a:r>
            <a:r>
              <a:rPr lang="en-US" sz="2400" dirty="0" smtClean="0"/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vs </a:t>
            </a:r>
            <a:r>
              <a:rPr lang="en-US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GEANT4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: similarities and differences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⚛</a:t>
            </a:r>
            <a:r>
              <a:rPr lang="it-IT" sz="2400" dirty="0"/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Standard input definition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Primary beam (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FLUKA</a:t>
            </a:r>
            <a:r>
              <a:rPr lang="en-US" sz="2000" dirty="0" smtClean="0"/>
              <a:t> &amp;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GEANT4</a:t>
            </a:r>
            <a:r>
              <a:rPr lang="en-US" sz="20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Target geometry (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FLUKA</a:t>
            </a:r>
            <a:r>
              <a:rPr lang="en-US" sz="2000" dirty="0" smtClean="0"/>
              <a:t> &amp;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GEANT4</a:t>
            </a:r>
            <a:r>
              <a:rPr lang="en-US" sz="20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Target material (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FLUKA</a:t>
            </a:r>
            <a:r>
              <a:rPr lang="en-US" sz="2000" dirty="0" smtClean="0"/>
              <a:t> &amp;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</a:rPr>
              <a:t>GEANT4</a:t>
            </a:r>
            <a:r>
              <a:rPr lang="en-US" sz="20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Scorers and detectors (only </a:t>
            </a:r>
            <a:r>
              <a:rPr lang="en-US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</a:rPr>
              <a:t>FLUKA</a:t>
            </a:r>
            <a:r>
              <a:rPr lang="en-US" sz="2000" dirty="0" smtClean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r>
              <a:rPr lang="it-IT" sz="2400" dirty="0">
                <a:solidFill>
                  <a:srgbClr val="FF0000"/>
                </a:solidFill>
              </a:rPr>
              <a:t>⚛</a:t>
            </a:r>
            <a:r>
              <a:rPr lang="it-IT" sz="2400" dirty="0"/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FLUKA</a:t>
            </a:r>
            <a:r>
              <a:rPr lang="en-US" sz="2400" dirty="0" smtClean="0"/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from terminal: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Simulation </a:t>
            </a:r>
            <a:r>
              <a:rPr lang="en-US" sz="2000" dirty="0"/>
              <a:t>r</a:t>
            </a:r>
            <a:r>
              <a:rPr lang="en-US" sz="2000" dirty="0" smtClean="0"/>
              <a:t>un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Data merging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 smtClean="0"/>
              <a:t>Data evaluation</a:t>
            </a:r>
            <a:endParaRPr lang="en-US" sz="2400" dirty="0"/>
          </a:p>
        </p:txBody>
      </p:sp>
      <p:sp>
        <p:nvSpPr>
          <p:cNvPr id="4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 </a:t>
            </a:r>
            <a:r>
              <a:rPr lang="en-US" sz="1050" noProof="0" dirty="0" smtClean="0">
                <a:solidFill>
                  <a:srgbClr val="002060"/>
                </a:solidFill>
                <a:latin typeface="Calibri"/>
              </a:rPr>
              <a:t>Michele Ballan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43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00594" y="1826751"/>
            <a:ext cx="8316686" cy="4260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5886" y="41190"/>
            <a:ext cx="5965371" cy="549146"/>
          </a:xfrm>
        </p:spPr>
        <p:txBody>
          <a:bodyPr/>
          <a:lstStyle/>
          <a:p>
            <a:r>
              <a:rPr lang="en-US" dirty="0" smtClean="0"/>
              <a:t>FLUKA from terminal: data evaluation</a:t>
            </a:r>
            <a:endParaRPr lang="en-US" dirty="0"/>
          </a:p>
        </p:txBody>
      </p:sp>
      <p:sp>
        <p:nvSpPr>
          <p:cNvPr id="4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 </a:t>
            </a:r>
            <a:r>
              <a:rPr lang="en-US" sz="1050" noProof="0" dirty="0" smtClean="0">
                <a:solidFill>
                  <a:srgbClr val="002060"/>
                </a:solidFill>
                <a:latin typeface="Calibri"/>
              </a:rPr>
              <a:t>Michele Ballan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635727" y="574765"/>
            <a:ext cx="7910524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Example:</a:t>
            </a:r>
          </a:p>
          <a:p>
            <a:pPr algn="ctr"/>
            <a:r>
              <a:rPr lang="en-US" sz="2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RESNUCLEi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scorers </a:t>
            </a:r>
          </a:p>
          <a:p>
            <a:pPr algn="ctr"/>
            <a:r>
              <a:rPr lang="en-US" sz="2000" dirty="0" smtClean="0"/>
              <a:t>(nuclide production)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653"/>
          <a:stretch/>
        </p:blipFill>
        <p:spPr>
          <a:xfrm>
            <a:off x="435429" y="1826751"/>
            <a:ext cx="2072504" cy="387062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685" b="26073"/>
          <a:stretch/>
        </p:blipFill>
        <p:spPr>
          <a:xfrm>
            <a:off x="2882289" y="2107433"/>
            <a:ext cx="3063578" cy="358123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896" r="11900" b="21543"/>
          <a:stretch/>
        </p:blipFill>
        <p:spPr>
          <a:xfrm>
            <a:off x="5938770" y="2107433"/>
            <a:ext cx="2778510" cy="3581232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96392" y="2281645"/>
            <a:ext cx="400594" cy="339831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6013291" y="2294702"/>
            <a:ext cx="400594" cy="339831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2956570" y="2277291"/>
            <a:ext cx="400594" cy="339831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6470493" y="2299058"/>
            <a:ext cx="400594" cy="339831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1854934" y="2272929"/>
            <a:ext cx="626871" cy="3398311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4280278" y="2277279"/>
            <a:ext cx="626871" cy="3398311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7811612" y="2299045"/>
            <a:ext cx="626871" cy="3398311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6910262" y="2294688"/>
            <a:ext cx="866494" cy="3398311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3387629" y="2281623"/>
            <a:ext cx="866494" cy="3398311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tangolo 17"/>
          <p:cNvSpPr/>
          <p:nvPr/>
        </p:nvSpPr>
        <p:spPr>
          <a:xfrm>
            <a:off x="936156" y="2268557"/>
            <a:ext cx="866494" cy="3398311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409303" y="1922544"/>
            <a:ext cx="496392" cy="228430"/>
          </a:xfrm>
          <a:prstGeom prst="rect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20"/>
          <p:cNvSpPr/>
          <p:nvPr/>
        </p:nvSpPr>
        <p:spPr>
          <a:xfrm>
            <a:off x="496391" y="5804262"/>
            <a:ext cx="216000" cy="216000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646582" y="5780081"/>
            <a:ext cx="10972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Mass number A</a:t>
            </a:r>
            <a:endParaRPr lang="en-US" sz="1100" dirty="0"/>
          </a:p>
        </p:txBody>
      </p:sp>
      <p:sp>
        <p:nvSpPr>
          <p:cNvPr id="22" name="Rettangolo 21"/>
          <p:cNvSpPr/>
          <p:nvPr/>
        </p:nvSpPr>
        <p:spPr>
          <a:xfrm>
            <a:off x="1850511" y="5804262"/>
            <a:ext cx="216000" cy="216000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sellaDiTesto 22"/>
          <p:cNvSpPr txBox="1"/>
          <p:nvPr/>
        </p:nvSpPr>
        <p:spPr>
          <a:xfrm>
            <a:off x="2033393" y="5788832"/>
            <a:ext cx="13237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Element number Z</a:t>
            </a:r>
            <a:endParaRPr lang="en-US" sz="1100" dirty="0"/>
          </a:p>
        </p:txBody>
      </p:sp>
      <p:sp>
        <p:nvSpPr>
          <p:cNvPr id="24" name="Rettangolo 23"/>
          <p:cNvSpPr/>
          <p:nvPr/>
        </p:nvSpPr>
        <p:spPr>
          <a:xfrm>
            <a:off x="3472402" y="5809753"/>
            <a:ext cx="216000" cy="216000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sellaDiTesto 24"/>
          <p:cNvSpPr txBox="1"/>
          <p:nvPr/>
        </p:nvSpPr>
        <p:spPr>
          <a:xfrm>
            <a:off x="3631413" y="5793180"/>
            <a:ext cx="23122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Nuclide production [nuclide/proton]</a:t>
            </a:r>
            <a:endParaRPr lang="en-US" sz="1100" dirty="0"/>
          </a:p>
        </p:txBody>
      </p:sp>
      <p:sp>
        <p:nvSpPr>
          <p:cNvPr id="26" name="Rettangolo 25"/>
          <p:cNvSpPr/>
          <p:nvPr/>
        </p:nvSpPr>
        <p:spPr>
          <a:xfrm>
            <a:off x="6027998" y="5804262"/>
            <a:ext cx="216000" cy="216000"/>
          </a:xfrm>
          <a:prstGeom prst="rect">
            <a:avLst/>
          </a:prstGeom>
          <a:solidFill>
            <a:schemeClr val="accent6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>
            <a:off x="6187373" y="5788828"/>
            <a:ext cx="1293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Statistical error [%]</a:t>
            </a:r>
            <a:endParaRPr lang="en-US" sz="1100" dirty="0"/>
          </a:p>
        </p:txBody>
      </p:sp>
      <p:sp>
        <p:nvSpPr>
          <p:cNvPr id="28" name="Rettangolo 27"/>
          <p:cNvSpPr/>
          <p:nvPr/>
        </p:nvSpPr>
        <p:spPr>
          <a:xfrm>
            <a:off x="7518110" y="5792994"/>
            <a:ext cx="216000" cy="216000"/>
          </a:xfrm>
          <a:prstGeom prst="rect">
            <a:avLst/>
          </a:prstGeom>
          <a:solidFill>
            <a:schemeClr val="accent4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sellaDiTesto 28"/>
          <p:cNvSpPr txBox="1"/>
          <p:nvPr/>
        </p:nvSpPr>
        <p:spPr>
          <a:xfrm>
            <a:off x="7698243" y="5782071"/>
            <a:ext cx="1293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Disk number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7782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FLUKA vs GEANT4 (I)</a:t>
            </a:r>
            <a:endParaRPr lang="en-US" dirty="0"/>
          </a:p>
        </p:txBody>
      </p:sp>
      <p:pic>
        <p:nvPicPr>
          <p:cNvPr id="5" name="Picture 2" descr="Risultati immagini per fluk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7" y="671203"/>
            <a:ext cx="3373681" cy="103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i immagini per geant4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18" y="426598"/>
            <a:ext cx="3832768" cy="12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124691" y="1685494"/>
            <a:ext cx="432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B050"/>
                </a:solidFill>
              </a:rPr>
              <a:t>☢</a:t>
            </a:r>
            <a:r>
              <a:rPr lang="it-IT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general purpose tool for </a:t>
            </a:r>
            <a:r>
              <a:rPr lang="en-US" dirty="0" smtClean="0"/>
              <a:t>calculations </a:t>
            </a:r>
            <a:r>
              <a:rPr lang="en-US" dirty="0"/>
              <a:t>of </a:t>
            </a:r>
            <a:r>
              <a:rPr lang="en-US" dirty="0" smtClean="0"/>
              <a:t> particle </a:t>
            </a:r>
            <a:r>
              <a:rPr lang="en-US" dirty="0"/>
              <a:t>transport </a:t>
            </a:r>
            <a:r>
              <a:rPr lang="en-US" dirty="0" smtClean="0"/>
              <a:t>and </a:t>
            </a:r>
            <a:r>
              <a:rPr lang="en-US" dirty="0"/>
              <a:t>interactions with </a:t>
            </a:r>
            <a:r>
              <a:rPr lang="en-US" dirty="0" smtClean="0"/>
              <a:t>matter- Not a toolkit!!!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/>
            <a:r>
              <a:rPr lang="it-IT" dirty="0" smtClean="0">
                <a:solidFill>
                  <a:srgbClr val="00B050"/>
                </a:solidFill>
              </a:rPr>
              <a:t>☢</a:t>
            </a:r>
            <a:r>
              <a:rPr lang="it-IT" dirty="0" smtClean="0"/>
              <a:t> </a:t>
            </a:r>
            <a:r>
              <a:rPr lang="en-US" dirty="0" smtClean="0"/>
              <a:t>Very little possibility to modify the core code (adding custom physics, nuclear cross sections, etc…)</a:t>
            </a:r>
          </a:p>
          <a:p>
            <a:pPr algn="just"/>
            <a:endParaRPr lang="en-US" dirty="0"/>
          </a:p>
          <a:p>
            <a:pPr algn="just"/>
            <a:r>
              <a:rPr lang="it-IT" dirty="0">
                <a:solidFill>
                  <a:srgbClr val="00B050"/>
                </a:solidFill>
              </a:rPr>
              <a:t>☢</a:t>
            </a:r>
            <a:r>
              <a:rPr lang="it-IT" dirty="0"/>
              <a:t> </a:t>
            </a:r>
            <a:r>
              <a:rPr lang="en-US" dirty="0" smtClean="0"/>
              <a:t>Fortran based</a:t>
            </a:r>
          </a:p>
          <a:p>
            <a:pPr algn="just"/>
            <a:endParaRPr lang="en-US" dirty="0" smtClean="0"/>
          </a:p>
          <a:p>
            <a:pPr algn="just"/>
            <a:r>
              <a:rPr lang="it-IT" dirty="0">
                <a:solidFill>
                  <a:srgbClr val="00B050"/>
                </a:solidFill>
              </a:rPr>
              <a:t>☢</a:t>
            </a:r>
            <a:r>
              <a:rPr lang="it-IT" dirty="0"/>
              <a:t> </a:t>
            </a:r>
            <a:r>
              <a:rPr lang="en-US" dirty="0" smtClean="0"/>
              <a:t>Provided with its own official GUI for both input editing and data post-processing (flair, but it’s optional)</a:t>
            </a:r>
          </a:p>
          <a:p>
            <a:pPr algn="just"/>
            <a:endParaRPr lang="en-US" dirty="0"/>
          </a:p>
          <a:p>
            <a:pPr algn="just"/>
            <a:endParaRPr lang="en-US" dirty="0" smtClean="0"/>
          </a:p>
          <a:p>
            <a:pPr algn="just"/>
            <a:r>
              <a:rPr lang="it-IT" dirty="0" smtClean="0">
                <a:solidFill>
                  <a:srgbClr val="00B050"/>
                </a:solidFill>
              </a:rPr>
              <a:t>☢ </a:t>
            </a:r>
            <a:r>
              <a:rPr lang="it-IT" dirty="0" err="1" smtClean="0"/>
              <a:t>Parallelization</a:t>
            </a:r>
            <a:r>
              <a:rPr lang="it-IT" dirty="0" smtClean="0"/>
              <a:t>: </a:t>
            </a:r>
            <a:r>
              <a:rPr lang="it-IT" dirty="0" err="1" smtClean="0"/>
              <a:t>number</a:t>
            </a:r>
            <a:r>
              <a:rPr lang="it-IT" dirty="0" smtClean="0"/>
              <a:t> of </a:t>
            </a:r>
            <a:r>
              <a:rPr lang="it-IT" dirty="0" err="1" smtClean="0"/>
              <a:t>cycles</a:t>
            </a:r>
            <a:endParaRPr lang="en-US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637902" y="1702910"/>
            <a:ext cx="4320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tx2"/>
                </a:solidFill>
              </a:rPr>
              <a:t>☢</a:t>
            </a:r>
            <a:r>
              <a:rPr lang="it-IT" dirty="0"/>
              <a:t> </a:t>
            </a:r>
            <a:r>
              <a:rPr lang="en-US" dirty="0" smtClean="0"/>
              <a:t>A </a:t>
            </a:r>
            <a:r>
              <a:rPr lang="en-US" dirty="0"/>
              <a:t>toolkit for the simulation of the passage of particles through </a:t>
            </a:r>
            <a:r>
              <a:rPr lang="en-US" dirty="0" smtClean="0"/>
              <a:t>matter</a:t>
            </a:r>
          </a:p>
          <a:p>
            <a:pPr algn="just"/>
            <a:endParaRPr lang="en-US" dirty="0" smtClean="0"/>
          </a:p>
          <a:p>
            <a:pPr algn="just"/>
            <a:endParaRPr lang="en-US" dirty="0"/>
          </a:p>
          <a:p>
            <a:pPr algn="just"/>
            <a:r>
              <a:rPr lang="it-IT" dirty="0">
                <a:solidFill>
                  <a:schemeClr val="tx2"/>
                </a:solidFill>
              </a:rPr>
              <a:t>☢</a:t>
            </a:r>
            <a:r>
              <a:rPr lang="it-IT" dirty="0"/>
              <a:t> </a:t>
            </a:r>
            <a:r>
              <a:rPr lang="en-US" dirty="0" smtClean="0"/>
              <a:t>Very wide </a:t>
            </a:r>
            <a:r>
              <a:rPr lang="en-US" dirty="0"/>
              <a:t>possibility to modify the core code (</a:t>
            </a:r>
            <a:r>
              <a:rPr lang="en-US" dirty="0" smtClean="0"/>
              <a:t>adding custom </a:t>
            </a:r>
            <a:r>
              <a:rPr lang="en-US" dirty="0"/>
              <a:t>physics, nuclear cross sections, etc…)</a:t>
            </a:r>
          </a:p>
          <a:p>
            <a:pPr algn="just"/>
            <a:endParaRPr lang="en-US" dirty="0" smtClean="0"/>
          </a:p>
          <a:p>
            <a:pPr algn="just"/>
            <a:r>
              <a:rPr lang="it-IT" dirty="0">
                <a:solidFill>
                  <a:schemeClr val="tx2"/>
                </a:solidFill>
              </a:rPr>
              <a:t>☢</a:t>
            </a:r>
            <a:r>
              <a:rPr lang="it-IT" dirty="0"/>
              <a:t> </a:t>
            </a:r>
            <a:r>
              <a:rPr lang="en-US" dirty="0" smtClean="0"/>
              <a:t>C++ based</a:t>
            </a:r>
          </a:p>
          <a:p>
            <a:pPr algn="just"/>
            <a:endParaRPr lang="en-US" dirty="0" smtClean="0"/>
          </a:p>
          <a:p>
            <a:pPr algn="just"/>
            <a:r>
              <a:rPr lang="it-IT" dirty="0">
                <a:solidFill>
                  <a:schemeClr val="tx2"/>
                </a:solidFill>
              </a:rPr>
              <a:t>☢</a:t>
            </a:r>
            <a:r>
              <a:rPr lang="it-IT" dirty="0"/>
              <a:t> </a:t>
            </a:r>
            <a:r>
              <a:rPr lang="en-US" dirty="0" smtClean="0"/>
              <a:t>Input editing and data post-processing can be performed with any text-editor or  data-analysis software (i.e. Vim, </a:t>
            </a:r>
            <a:r>
              <a:rPr lang="en-US" dirty="0" err="1" smtClean="0"/>
              <a:t>Gedit</a:t>
            </a:r>
            <a:r>
              <a:rPr lang="en-US" dirty="0" smtClean="0"/>
              <a:t>, </a:t>
            </a:r>
            <a:r>
              <a:rPr lang="en-US" dirty="0" err="1" smtClean="0"/>
              <a:t>Pluma</a:t>
            </a:r>
            <a:r>
              <a:rPr lang="en-US" dirty="0" smtClean="0"/>
              <a:t>, Root, etc…)</a:t>
            </a:r>
          </a:p>
          <a:p>
            <a:pPr algn="just"/>
            <a:endParaRPr lang="en-US" dirty="0"/>
          </a:p>
          <a:p>
            <a:pPr algn="just"/>
            <a:r>
              <a:rPr lang="it-IT" dirty="0">
                <a:solidFill>
                  <a:schemeClr val="tx2"/>
                </a:solidFill>
              </a:rPr>
              <a:t>☢</a:t>
            </a:r>
            <a:r>
              <a:rPr lang="it-IT" dirty="0"/>
              <a:t> </a:t>
            </a:r>
            <a:r>
              <a:rPr lang="en-US" dirty="0" smtClean="0"/>
              <a:t>Parallelization: fully possible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11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 </a:t>
            </a:r>
            <a:r>
              <a:rPr lang="en-US" sz="1050" noProof="0" dirty="0" smtClean="0">
                <a:solidFill>
                  <a:srgbClr val="002060"/>
                </a:solidFill>
                <a:latin typeface="Calibri"/>
              </a:rPr>
              <a:t>Michele Ballan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3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FLUKA vs GEANT4 (II)</a:t>
            </a:r>
            <a:endParaRPr lang="en-US" dirty="0"/>
          </a:p>
        </p:txBody>
      </p:sp>
      <p:pic>
        <p:nvPicPr>
          <p:cNvPr id="5" name="Picture 2" descr="Risultati immagini per fluk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7" y="1063100"/>
            <a:ext cx="3373681" cy="103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i immagini per geant4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18" y="818495"/>
            <a:ext cx="3832768" cy="12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 </a:t>
            </a:r>
            <a:r>
              <a:rPr lang="en-US" sz="1050" noProof="0" dirty="0" smtClean="0">
                <a:solidFill>
                  <a:srgbClr val="002060"/>
                </a:solidFill>
                <a:latin typeface="Calibri"/>
              </a:rPr>
              <a:t>Michele Ballan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57943" y="2179518"/>
            <a:ext cx="2177143" cy="52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Input editing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957941" y="3349632"/>
            <a:ext cx="2177143" cy="52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Standard FLUKA application run</a:t>
            </a:r>
            <a:endParaRPr lang="en-US" dirty="0"/>
          </a:p>
        </p:txBody>
      </p:sp>
      <p:sp>
        <p:nvSpPr>
          <p:cNvPr id="10" name="Rettangolo 9"/>
          <p:cNvSpPr/>
          <p:nvPr/>
        </p:nvSpPr>
        <p:spPr>
          <a:xfrm>
            <a:off x="957942" y="4519747"/>
            <a:ext cx="2177143" cy="5225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post-processing</a:t>
            </a:r>
            <a:endParaRPr lang="en-US" dirty="0"/>
          </a:p>
        </p:txBody>
      </p:sp>
      <p:sp>
        <p:nvSpPr>
          <p:cNvPr id="11" name="Rettangolo 10"/>
          <p:cNvSpPr/>
          <p:nvPr/>
        </p:nvSpPr>
        <p:spPr>
          <a:xfrm>
            <a:off x="5813829" y="2179518"/>
            <a:ext cx="2177143" cy="52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Source files editing</a:t>
            </a:r>
            <a:endParaRPr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813829" y="2878039"/>
            <a:ext cx="2177143" cy="52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Custom GEANT4 application build</a:t>
            </a:r>
            <a:endParaRPr lang="en-US" dirty="0"/>
          </a:p>
        </p:txBody>
      </p:sp>
      <p:sp>
        <p:nvSpPr>
          <p:cNvPr id="13" name="Rettangolo 12"/>
          <p:cNvSpPr/>
          <p:nvPr/>
        </p:nvSpPr>
        <p:spPr>
          <a:xfrm>
            <a:off x="5813828" y="4557493"/>
            <a:ext cx="2177143" cy="522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post-processing</a:t>
            </a:r>
            <a:endParaRPr lang="en-US" dirty="0"/>
          </a:p>
        </p:txBody>
      </p:sp>
      <p:sp>
        <p:nvSpPr>
          <p:cNvPr id="14" name="Rettangolo 13"/>
          <p:cNvSpPr/>
          <p:nvPr/>
        </p:nvSpPr>
        <p:spPr>
          <a:xfrm>
            <a:off x="5819045" y="3571290"/>
            <a:ext cx="2177143" cy="8154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 run through macros/commands</a:t>
            </a:r>
            <a:endParaRPr lang="en-US" dirty="0"/>
          </a:p>
        </p:txBody>
      </p:sp>
      <p:sp>
        <p:nvSpPr>
          <p:cNvPr id="15" name="Freccia in giù 14"/>
          <p:cNvSpPr/>
          <p:nvPr/>
        </p:nvSpPr>
        <p:spPr>
          <a:xfrm>
            <a:off x="1955072" y="2702032"/>
            <a:ext cx="182880" cy="64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in giù 15"/>
          <p:cNvSpPr/>
          <p:nvPr/>
        </p:nvSpPr>
        <p:spPr>
          <a:xfrm>
            <a:off x="1955072" y="3872146"/>
            <a:ext cx="182880" cy="64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ccia in giù 16"/>
          <p:cNvSpPr/>
          <p:nvPr/>
        </p:nvSpPr>
        <p:spPr>
          <a:xfrm>
            <a:off x="6817784" y="2726097"/>
            <a:ext cx="169229" cy="13314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ccia in giù 17"/>
          <p:cNvSpPr/>
          <p:nvPr/>
        </p:nvSpPr>
        <p:spPr>
          <a:xfrm>
            <a:off x="6817784" y="3419348"/>
            <a:ext cx="169229" cy="13314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ccia in giù 18"/>
          <p:cNvSpPr/>
          <p:nvPr/>
        </p:nvSpPr>
        <p:spPr>
          <a:xfrm>
            <a:off x="6817784" y="4411436"/>
            <a:ext cx="169229" cy="133147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957940" y="5263141"/>
            <a:ext cx="2177143" cy="5225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you want more/other results?</a:t>
            </a:r>
            <a:endParaRPr lang="en-US" dirty="0"/>
          </a:p>
        </p:txBody>
      </p:sp>
      <p:sp>
        <p:nvSpPr>
          <p:cNvPr id="23" name="Rettangolo 22"/>
          <p:cNvSpPr/>
          <p:nvPr/>
        </p:nvSpPr>
        <p:spPr>
          <a:xfrm>
            <a:off x="5813828" y="5263141"/>
            <a:ext cx="2177143" cy="5225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 you want more/other results?</a:t>
            </a:r>
            <a:endParaRPr lang="en-US" dirty="0"/>
          </a:p>
        </p:txBody>
      </p:sp>
      <p:sp>
        <p:nvSpPr>
          <p:cNvPr id="24" name="Freccia in giù 23"/>
          <p:cNvSpPr/>
          <p:nvPr/>
        </p:nvSpPr>
        <p:spPr>
          <a:xfrm>
            <a:off x="6817784" y="5107514"/>
            <a:ext cx="169229" cy="13314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ccia in giù 24"/>
          <p:cNvSpPr/>
          <p:nvPr/>
        </p:nvSpPr>
        <p:spPr>
          <a:xfrm>
            <a:off x="1961896" y="5080007"/>
            <a:ext cx="169229" cy="13314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onnettore 4 26"/>
          <p:cNvCxnSpPr>
            <a:stCxn id="22" idx="1"/>
            <a:endCxn id="3" idx="1"/>
          </p:cNvCxnSpPr>
          <p:nvPr/>
        </p:nvCxnSpPr>
        <p:spPr>
          <a:xfrm rot="10800000" flipH="1">
            <a:off x="957939" y="2440776"/>
            <a:ext cx="3" cy="3083623"/>
          </a:xfrm>
          <a:prstGeom prst="bentConnector3">
            <a:avLst>
              <a:gd name="adj1" fmla="val -7620000000"/>
            </a:avLst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Connettore 4 30"/>
          <p:cNvCxnSpPr>
            <a:stCxn id="23" idx="3"/>
            <a:endCxn id="14" idx="3"/>
          </p:cNvCxnSpPr>
          <p:nvPr/>
        </p:nvCxnSpPr>
        <p:spPr>
          <a:xfrm flipV="1">
            <a:off x="7990971" y="3979023"/>
            <a:ext cx="5217" cy="1545375"/>
          </a:xfrm>
          <a:prstGeom prst="bentConnector3">
            <a:avLst>
              <a:gd name="adj1" fmla="val 4481829"/>
            </a:avLst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634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</a:t>
            </a:r>
            <a:r>
              <a:rPr lang="it-IT" dirty="0" err="1" smtClean="0"/>
              <a:t>portal</a:t>
            </a:r>
            <a:r>
              <a:rPr lang="it-IT" dirty="0" smtClean="0"/>
              <a:t>: </a:t>
            </a:r>
            <a:r>
              <a:rPr lang="it-IT" dirty="0" err="1" smtClean="0"/>
              <a:t>overview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2944" y="1192767"/>
            <a:ext cx="8349915" cy="1850369"/>
          </a:xfr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/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ISOLPHARM_AG web portal</a:t>
            </a:r>
          </a:p>
          <a:p>
            <a:pPr marL="0" indent="0" algn="just">
              <a:buNone/>
            </a:pPr>
            <a:r>
              <a:rPr lang="en-US" sz="2000" dirty="0" smtClean="0">
                <a:solidFill>
                  <a:srgbClr val="C00000"/>
                </a:solidFill>
              </a:rPr>
              <a:t>The ISOLPHARM_AG web portal is will perform the automatic definition of the FLUKA and Geant4 input files and the </a:t>
            </a:r>
            <a:r>
              <a:rPr lang="en-US" sz="2000" smtClean="0">
                <a:solidFill>
                  <a:srgbClr val="C00000"/>
                </a:solidFill>
              </a:rPr>
              <a:t>automatic post-processing </a:t>
            </a:r>
            <a:r>
              <a:rPr lang="en-US" sz="2000" dirty="0" smtClean="0">
                <a:solidFill>
                  <a:srgbClr val="C00000"/>
                </a:solidFill>
              </a:rPr>
              <a:t>of the produced results. In addition it will provide a platform for the consulting of the produced results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62943" y="3308679"/>
            <a:ext cx="2520000" cy="2554545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Guests:</a:t>
            </a:r>
          </a:p>
          <a:p>
            <a:pPr algn="ctr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Consult the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377901" y="3308678"/>
            <a:ext cx="2520000" cy="2554545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B050"/>
                </a:solidFill>
              </a:rPr>
              <a:t>Regular users:</a:t>
            </a:r>
          </a:p>
          <a:p>
            <a:pPr algn="ctr"/>
            <a:endParaRPr lang="en-US" sz="20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50"/>
                </a:solidFill>
              </a:rPr>
              <a:t>Consult the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B050"/>
                </a:solidFill>
              </a:rPr>
              <a:t>Launch standard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92859" y="3308678"/>
            <a:ext cx="2520000" cy="255454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Advanced users:</a:t>
            </a:r>
          </a:p>
          <a:p>
            <a:pPr algn="ctr"/>
            <a:endParaRPr lang="en-US" sz="20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Consult the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Launch standard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Add new target configurations/ materials</a:t>
            </a: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7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 flipH="1">
            <a:off x="184897" y="994179"/>
            <a:ext cx="8641885" cy="498931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86782" y="994179"/>
            <a:ext cx="8640000" cy="4989309"/>
          </a:xfrm>
          <a:prstGeom prst="rect">
            <a:avLst/>
          </a:prstGeom>
          <a:gradFill>
            <a:gsLst>
              <a:gs pos="15000">
                <a:srgbClr val="B7DEE8"/>
              </a:gs>
              <a:gs pos="60000">
                <a:srgbClr val="B7DEE8">
                  <a:alpha val="80000"/>
                </a:srgbClr>
              </a:gs>
              <a:gs pos="100000">
                <a:srgbClr val="B7DEE8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</a:t>
            </a:r>
            <a:r>
              <a:rPr lang="it-IT" dirty="0" err="1" smtClean="0"/>
              <a:t>portal</a:t>
            </a:r>
            <a:r>
              <a:rPr lang="it-IT" dirty="0" smtClean="0"/>
              <a:t>: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84897" y="691080"/>
            <a:ext cx="2160000" cy="303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344898" y="680931"/>
            <a:ext cx="2160000" cy="313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geometry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505840" y="691080"/>
            <a:ext cx="2160000" cy="303099"/>
          </a:xfrm>
          <a:prstGeom prst="rect">
            <a:avLst/>
          </a:prstGeom>
          <a:solidFill>
            <a:srgbClr val="F0F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666782" y="691080"/>
            <a:ext cx="2160000" cy="303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setup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177413" y="1493681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Proton</a:t>
            </a:r>
            <a:endParaRPr lang="it-IT" sz="12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177413" y="1871427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40</a:t>
            </a:r>
            <a:endParaRPr lang="it-IT" sz="12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3177413" y="2622666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0,7</a:t>
            </a:r>
            <a:endParaRPr lang="it-IT" sz="12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91573" y="1871427"/>
            <a:ext cx="1528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chemeClr val="tx2"/>
                </a:solidFill>
              </a:rPr>
              <a:t>Beam</a:t>
            </a:r>
            <a:r>
              <a:rPr lang="it-IT" sz="1200" b="1" dirty="0">
                <a:solidFill>
                  <a:schemeClr val="tx2"/>
                </a:solidFill>
              </a:rPr>
              <a:t> </a:t>
            </a:r>
            <a:r>
              <a:rPr lang="it-IT" sz="1200" b="1" dirty="0" err="1" smtClean="0">
                <a:solidFill>
                  <a:schemeClr val="tx2"/>
                </a:solidFill>
              </a:rPr>
              <a:t>energy</a:t>
            </a:r>
            <a:r>
              <a:rPr lang="it-IT" sz="1200" b="1" dirty="0" smtClean="0">
                <a:solidFill>
                  <a:schemeClr val="tx2"/>
                </a:solidFill>
              </a:rPr>
              <a:t> [</a:t>
            </a:r>
            <a:r>
              <a:rPr lang="it-IT" sz="1200" b="1" dirty="0" err="1" smtClean="0">
                <a:solidFill>
                  <a:schemeClr val="tx2"/>
                </a:solidFill>
              </a:rPr>
              <a:t>MeV</a:t>
            </a:r>
            <a:r>
              <a:rPr lang="it-IT" sz="1200" b="1" dirty="0" smtClean="0">
                <a:solidFill>
                  <a:schemeClr val="tx2"/>
                </a:solidFill>
              </a:rPr>
              <a:t>]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91573" y="1493682"/>
            <a:ext cx="139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>
                <a:solidFill>
                  <a:schemeClr val="tx2"/>
                </a:solidFill>
              </a:rPr>
              <a:t>Beam</a:t>
            </a:r>
            <a:r>
              <a:rPr lang="it-IT" sz="1200" b="1" dirty="0">
                <a:solidFill>
                  <a:schemeClr val="tx2"/>
                </a:solidFill>
              </a:rPr>
              <a:t> </a:t>
            </a:r>
            <a:r>
              <a:rPr lang="it-IT" sz="1200" b="1" dirty="0" err="1" smtClean="0">
                <a:solidFill>
                  <a:schemeClr val="tx2"/>
                </a:solidFill>
              </a:rPr>
              <a:t>particle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019269" y="1514152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chemeClr val="tx2"/>
                </a:solidFill>
              </a:rPr>
              <a:t>˅</a:t>
            </a:r>
            <a:endParaRPr lang="it-IT" sz="1400" dirty="0">
              <a:solidFill>
                <a:schemeClr val="tx2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784627" y="2626913"/>
            <a:ext cx="198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tx2"/>
                </a:solidFill>
              </a:rPr>
              <a:t>Gaussian</a:t>
            </a:r>
            <a:r>
              <a:rPr lang="it-IT" sz="1200" b="1" dirty="0" smtClean="0">
                <a:solidFill>
                  <a:schemeClr val="tx2"/>
                </a:solidFill>
              </a:rPr>
              <a:t> </a:t>
            </a:r>
            <a:r>
              <a:rPr lang="it-IT" sz="1200" b="1" dirty="0" err="1" smtClean="0">
                <a:solidFill>
                  <a:schemeClr val="tx2"/>
                </a:solidFill>
              </a:rPr>
              <a:t>energy</a:t>
            </a:r>
            <a:r>
              <a:rPr lang="it-IT" sz="1200" b="1" dirty="0" smtClean="0">
                <a:solidFill>
                  <a:schemeClr val="tx2"/>
                </a:solidFill>
              </a:rPr>
              <a:t> spread 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185134" y="2995913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0,7</a:t>
            </a:r>
            <a:endParaRPr lang="it-IT" sz="12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2588525" y="2628319"/>
            <a:ext cx="700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tx2"/>
                </a:solidFill>
              </a:rPr>
              <a:t>σ</a:t>
            </a:r>
            <a:r>
              <a:rPr lang="it-IT" sz="1200" b="1" baseline="-25000" dirty="0" smtClean="0">
                <a:solidFill>
                  <a:schemeClr val="tx2"/>
                </a:solidFill>
              </a:rPr>
              <a:t>x </a:t>
            </a:r>
            <a:r>
              <a:rPr lang="it-IT" sz="1200" b="1" dirty="0" smtClean="0">
                <a:solidFill>
                  <a:schemeClr val="tx2"/>
                </a:solidFill>
              </a:rPr>
              <a:t>[cm]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2588525" y="2990734"/>
            <a:ext cx="7005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 smtClean="0">
                <a:solidFill>
                  <a:schemeClr val="tx2"/>
                </a:solidFill>
              </a:rPr>
              <a:t>σ</a:t>
            </a:r>
            <a:r>
              <a:rPr lang="it-IT" sz="1200" b="1" baseline="-25000" dirty="0" smtClean="0">
                <a:solidFill>
                  <a:schemeClr val="tx2"/>
                </a:solidFill>
              </a:rPr>
              <a:t>y </a:t>
            </a:r>
            <a:r>
              <a:rPr lang="it-IT" sz="1200" b="1" dirty="0" smtClean="0">
                <a:solidFill>
                  <a:schemeClr val="tx2"/>
                </a:solidFill>
              </a:rPr>
              <a:t>[cm]</a:t>
            </a:r>
            <a:endParaRPr lang="it-IT" sz="1200" b="1" dirty="0">
              <a:solidFill>
                <a:schemeClr val="tx2"/>
              </a:solidFill>
            </a:endParaRP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708" y="1493681"/>
            <a:ext cx="2895572" cy="217167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8" name="CasellaDiTesto 27"/>
          <p:cNvSpPr txBox="1"/>
          <p:nvPr/>
        </p:nvSpPr>
        <p:spPr>
          <a:xfrm>
            <a:off x="784627" y="3388361"/>
            <a:ext cx="198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tx2"/>
                </a:solidFill>
              </a:rPr>
              <a:t>Wobbling</a:t>
            </a:r>
            <a:r>
              <a:rPr lang="it-IT" sz="1200" b="1" dirty="0" smtClean="0">
                <a:solidFill>
                  <a:schemeClr val="tx2"/>
                </a:solidFill>
              </a:rPr>
              <a:t> </a:t>
            </a:r>
            <a:r>
              <a:rPr lang="it-IT" sz="1200" b="1" dirty="0" err="1" smtClean="0">
                <a:solidFill>
                  <a:schemeClr val="tx2"/>
                </a:solidFill>
              </a:rPr>
              <a:t>radius</a:t>
            </a:r>
            <a:r>
              <a:rPr lang="it-IT" sz="1200" b="1" dirty="0" smtClean="0">
                <a:solidFill>
                  <a:schemeClr val="tx2"/>
                </a:solidFill>
              </a:rPr>
              <a:t> [cm]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3185134" y="3377617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1,1</a:t>
            </a:r>
            <a:endParaRPr lang="it-IT" sz="12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791571" y="2249170"/>
            <a:ext cx="198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chemeClr val="tx2"/>
                </a:solidFill>
              </a:rPr>
              <a:t>Beam</a:t>
            </a:r>
            <a:r>
              <a:rPr lang="it-IT" sz="1200" b="1" dirty="0" smtClean="0">
                <a:solidFill>
                  <a:schemeClr val="tx2"/>
                </a:solidFill>
              </a:rPr>
              <a:t> </a:t>
            </a:r>
            <a:r>
              <a:rPr lang="it-IT" sz="1200" b="1" dirty="0" err="1" smtClean="0">
                <a:solidFill>
                  <a:schemeClr val="tx2"/>
                </a:solidFill>
              </a:rPr>
              <a:t>intensity</a:t>
            </a:r>
            <a:r>
              <a:rPr lang="it-IT" sz="1200" b="1" dirty="0" smtClean="0">
                <a:solidFill>
                  <a:schemeClr val="tx2"/>
                </a:solidFill>
              </a:rPr>
              <a:t> [µA]</a:t>
            </a:r>
            <a:endParaRPr lang="it-IT" sz="1200" b="1" dirty="0">
              <a:solidFill>
                <a:schemeClr val="tx2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177413" y="2248821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200</a:t>
            </a:r>
            <a:endParaRPr lang="it-IT" sz="1200" dirty="0"/>
          </a:p>
        </p:txBody>
      </p:sp>
      <p:sp>
        <p:nvSpPr>
          <p:cNvPr id="32" name="Rettangolo 31"/>
          <p:cNvSpPr/>
          <p:nvPr/>
        </p:nvSpPr>
        <p:spPr>
          <a:xfrm>
            <a:off x="184897" y="5036024"/>
            <a:ext cx="8641885" cy="947464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7841140" y="5309701"/>
            <a:ext cx="98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Next &gt;&gt;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1824202" y="5046768"/>
            <a:ext cx="1152000" cy="936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B7DEE8"/>
                </a:solidFill>
              </a:rPr>
              <a:t>Primary beam</a:t>
            </a:r>
            <a:endParaRPr lang="en-US" sz="1600" b="1" dirty="0">
              <a:solidFill>
                <a:srgbClr val="B7DEE8"/>
              </a:solidFill>
            </a:endParaRPr>
          </a:p>
        </p:txBody>
      </p:sp>
      <p:sp>
        <p:nvSpPr>
          <p:cNvPr id="38" name="Rettangolo 37"/>
          <p:cNvSpPr/>
          <p:nvPr/>
        </p:nvSpPr>
        <p:spPr>
          <a:xfrm>
            <a:off x="3243374" y="5038614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CD5B5"/>
                </a:solidFill>
              </a:rPr>
              <a:t> Target geometry</a:t>
            </a:r>
            <a:endParaRPr lang="en-US" sz="1600" b="1" dirty="0">
              <a:solidFill>
                <a:srgbClr val="FCD5B5"/>
              </a:solidFill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4661644" y="5038614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0FDA3"/>
                </a:solidFill>
              </a:rPr>
              <a:t> Target material</a:t>
            </a:r>
            <a:endParaRPr lang="en-US" sz="1600" b="1" dirty="0">
              <a:solidFill>
                <a:srgbClr val="F0FDA3"/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6087892" y="5046768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D7E4BD"/>
                </a:solidFill>
              </a:rPr>
              <a:t> Simulation setup</a:t>
            </a:r>
            <a:endParaRPr lang="en-US" sz="1600" b="1" dirty="0">
              <a:solidFill>
                <a:srgbClr val="D7E4BD"/>
              </a:solidFill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2948163" y="5313559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4393663" y="530970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5808154" y="531131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93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ttangolo 40"/>
          <p:cNvSpPr/>
          <p:nvPr/>
        </p:nvSpPr>
        <p:spPr>
          <a:xfrm>
            <a:off x="273334" y="1321573"/>
            <a:ext cx="8661399" cy="235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Standard input: </a:t>
            </a:r>
            <a:r>
              <a:rPr lang="it-IT" dirty="0" err="1" smtClean="0"/>
              <a:t>primary</a:t>
            </a:r>
            <a:r>
              <a:rPr lang="it-IT" dirty="0" smtClean="0"/>
              <a:t> </a:t>
            </a:r>
            <a:r>
              <a:rPr lang="it-IT" dirty="0" err="1" smtClean="0"/>
              <a:t>beam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14" t="16982" b="76465"/>
          <a:stretch/>
        </p:blipFill>
        <p:spPr>
          <a:xfrm>
            <a:off x="273334" y="2931276"/>
            <a:ext cx="8661399" cy="748184"/>
          </a:xfrm>
          <a:prstGeom prst="rect">
            <a:avLst/>
          </a:prstGeom>
        </p:spPr>
      </p:pic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893299" y="2981191"/>
            <a:ext cx="706582" cy="2161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ttangolo 28"/>
          <p:cNvSpPr/>
          <p:nvPr/>
        </p:nvSpPr>
        <p:spPr>
          <a:xfrm>
            <a:off x="4989793" y="2981191"/>
            <a:ext cx="786938" cy="2161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ttangolo 29"/>
          <p:cNvSpPr/>
          <p:nvPr/>
        </p:nvSpPr>
        <p:spPr>
          <a:xfrm>
            <a:off x="6090616" y="2981191"/>
            <a:ext cx="786938" cy="2161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/>
          <a:srcRect l="285" r="3571"/>
          <a:stretch/>
        </p:blipFill>
        <p:spPr>
          <a:xfrm>
            <a:off x="273334" y="1739002"/>
            <a:ext cx="8661400" cy="936563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2075935" y="3385563"/>
            <a:ext cx="523946" cy="2161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3388269" y="2388988"/>
            <a:ext cx="277798" cy="144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ttangolo 32"/>
          <p:cNvSpPr/>
          <p:nvPr/>
        </p:nvSpPr>
        <p:spPr>
          <a:xfrm>
            <a:off x="5776731" y="1847120"/>
            <a:ext cx="313885" cy="144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ttangolo 33"/>
          <p:cNvSpPr/>
          <p:nvPr/>
        </p:nvSpPr>
        <p:spPr>
          <a:xfrm>
            <a:off x="3397585" y="2126520"/>
            <a:ext cx="454748" cy="143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ttangolo 34"/>
          <p:cNvSpPr/>
          <p:nvPr/>
        </p:nvSpPr>
        <p:spPr>
          <a:xfrm>
            <a:off x="8232065" y="2126517"/>
            <a:ext cx="454748" cy="14399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2" descr="Risultati immagini per fluka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168" y="740960"/>
            <a:ext cx="1764411" cy="5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isultati immagini per geant4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815" y="3670870"/>
            <a:ext cx="2037447" cy="67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273334" y="4349340"/>
            <a:ext cx="866139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the “beam.mac” file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gps</a:t>
            </a:r>
            <a:r>
              <a:rPr lang="en-US" dirty="0" smtClean="0"/>
              <a:t>/particle </a:t>
            </a:r>
            <a:r>
              <a:rPr lang="en-US" dirty="0" smtClean="0">
                <a:solidFill>
                  <a:srgbClr val="7030A0"/>
                </a:solidFill>
              </a:rPr>
              <a:t>proton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gps</a:t>
            </a:r>
            <a:r>
              <a:rPr lang="en-US" dirty="0" smtClean="0"/>
              <a:t>/</a:t>
            </a:r>
            <a:r>
              <a:rPr lang="en-US" dirty="0" err="1" smtClean="0"/>
              <a:t>ene</a:t>
            </a:r>
            <a:r>
              <a:rPr lang="en-US" dirty="0" smtClean="0"/>
              <a:t>/mono </a:t>
            </a:r>
            <a:r>
              <a:rPr lang="en-US" dirty="0" smtClean="0">
                <a:solidFill>
                  <a:srgbClr val="00B050"/>
                </a:solidFill>
              </a:rPr>
              <a:t>40 </a:t>
            </a:r>
            <a:r>
              <a:rPr lang="en-US" dirty="0" smtClean="0"/>
              <a:t>MeV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gps</a:t>
            </a:r>
            <a:r>
              <a:rPr lang="en-US" dirty="0" smtClean="0"/>
              <a:t>/</a:t>
            </a:r>
            <a:r>
              <a:rPr lang="en-US" dirty="0" err="1" smtClean="0"/>
              <a:t>pos</a:t>
            </a:r>
            <a:r>
              <a:rPr lang="en-US" dirty="0" smtClean="0"/>
              <a:t>/center </a:t>
            </a:r>
            <a:r>
              <a:rPr lang="en-US" dirty="0" smtClean="0">
                <a:solidFill>
                  <a:srgbClr val="FFC000"/>
                </a:solidFill>
              </a:rPr>
              <a:t>1,1</a:t>
            </a:r>
            <a:r>
              <a:rPr lang="en-US" dirty="0" smtClean="0"/>
              <a:t> 0 -17 cm</a:t>
            </a:r>
          </a:p>
          <a:p>
            <a:r>
              <a:rPr lang="en-US" dirty="0" smtClean="0"/>
              <a:t>/</a:t>
            </a:r>
            <a:r>
              <a:rPr lang="en-US" dirty="0" err="1" smtClean="0"/>
              <a:t>gps</a:t>
            </a:r>
            <a:r>
              <a:rPr lang="en-US" dirty="0" smtClean="0"/>
              <a:t>/</a:t>
            </a:r>
            <a:r>
              <a:rPr lang="en-US" dirty="0" err="1" smtClean="0"/>
              <a:t>pos</a:t>
            </a:r>
            <a:r>
              <a:rPr lang="en-US" dirty="0" smtClean="0"/>
              <a:t>/</a:t>
            </a:r>
            <a:r>
              <a:rPr lang="en-US" dirty="0" err="1" smtClean="0"/>
              <a:t>sigma_x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0,7</a:t>
            </a:r>
            <a:r>
              <a:rPr lang="en-US" dirty="0" smtClean="0"/>
              <a:t> cm</a:t>
            </a:r>
          </a:p>
          <a:p>
            <a:r>
              <a:rPr lang="en-US" dirty="0"/>
              <a:t>/</a:t>
            </a:r>
            <a:r>
              <a:rPr lang="en-US" dirty="0" err="1" smtClean="0"/>
              <a:t>gps</a:t>
            </a:r>
            <a:r>
              <a:rPr lang="en-US" dirty="0" smtClean="0"/>
              <a:t>/</a:t>
            </a:r>
            <a:r>
              <a:rPr lang="en-US" dirty="0" err="1" smtClean="0"/>
              <a:t>pos</a:t>
            </a:r>
            <a:r>
              <a:rPr lang="en-US" dirty="0" smtClean="0"/>
              <a:t>/</a:t>
            </a:r>
            <a:r>
              <a:rPr lang="en-US" dirty="0" err="1" smtClean="0"/>
              <a:t>sigma_y</a:t>
            </a:r>
            <a:r>
              <a:rPr lang="en-US" dirty="0" smtClean="0"/>
              <a:t> </a:t>
            </a:r>
            <a:r>
              <a:rPr lang="en-US" dirty="0">
                <a:solidFill>
                  <a:srgbClr val="0070C0"/>
                </a:solidFill>
              </a:rPr>
              <a:t>0,7</a:t>
            </a:r>
            <a:r>
              <a:rPr lang="en-US" dirty="0"/>
              <a:t> </a:t>
            </a:r>
            <a:r>
              <a:rPr lang="en-US" dirty="0" smtClean="0"/>
              <a:t>cm</a:t>
            </a:r>
            <a:endParaRPr lang="en-US" dirty="0"/>
          </a:p>
        </p:txBody>
      </p:sp>
      <p:sp>
        <p:nvSpPr>
          <p:cNvPr id="39" name="Rettangolo 38"/>
          <p:cNvSpPr/>
          <p:nvPr/>
        </p:nvSpPr>
        <p:spPr>
          <a:xfrm>
            <a:off x="7911269" y="2981966"/>
            <a:ext cx="786938" cy="2161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ttangolo 39"/>
          <p:cNvSpPr/>
          <p:nvPr/>
        </p:nvSpPr>
        <p:spPr>
          <a:xfrm>
            <a:off x="8257956" y="1855433"/>
            <a:ext cx="504000" cy="14399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273333" y="1294449"/>
            <a:ext cx="866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flair</a:t>
            </a:r>
            <a:endParaRPr lang="en-US" b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273333" y="2611352"/>
            <a:ext cx="866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the input file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132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34332" b="22449"/>
          <a:stretch/>
        </p:blipFill>
        <p:spPr>
          <a:xfrm>
            <a:off x="184896" y="1003610"/>
            <a:ext cx="8641886" cy="497987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86782" y="994179"/>
            <a:ext cx="8640000" cy="4989309"/>
          </a:xfrm>
          <a:prstGeom prst="rect">
            <a:avLst/>
          </a:prstGeom>
          <a:gradFill>
            <a:gsLst>
              <a:gs pos="15000">
                <a:srgbClr val="FCD5B5"/>
              </a:gs>
              <a:gs pos="60000">
                <a:srgbClr val="FCD5B5">
                  <a:alpha val="80000"/>
                </a:srgbClr>
              </a:gs>
              <a:gs pos="100000">
                <a:srgbClr val="FCD5B5">
                  <a:alpha val="5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Web </a:t>
            </a:r>
            <a:r>
              <a:rPr lang="it-IT" dirty="0" err="1" smtClean="0"/>
              <a:t>portal</a:t>
            </a:r>
            <a:r>
              <a:rPr lang="it-IT" dirty="0" smtClean="0"/>
              <a:t>: target </a:t>
            </a:r>
            <a:r>
              <a:rPr lang="it-IT" dirty="0" err="1" smtClean="0"/>
              <a:t>geometry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177413" y="1493681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rgbClr val="3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7</a:t>
            </a:r>
            <a:endParaRPr lang="it-IT" sz="12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3177413" y="2398202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rgbClr val="3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 smtClean="0"/>
              <a:t>40</a:t>
            </a:r>
            <a:endParaRPr lang="it-IT" sz="1200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791573" y="2398202"/>
            <a:ext cx="1528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320000"/>
                </a:solidFill>
              </a:rPr>
              <a:t>Disks </a:t>
            </a:r>
            <a:r>
              <a:rPr lang="it-IT" sz="1200" b="1" dirty="0" err="1" smtClean="0">
                <a:solidFill>
                  <a:srgbClr val="320000"/>
                </a:solidFill>
              </a:rPr>
              <a:t>diameter</a:t>
            </a:r>
            <a:r>
              <a:rPr lang="it-IT" sz="1200" b="1" dirty="0" smtClean="0">
                <a:solidFill>
                  <a:srgbClr val="320000"/>
                </a:solidFill>
              </a:rPr>
              <a:t> [mm]</a:t>
            </a:r>
            <a:endParaRPr lang="it-IT" sz="1200" b="1" dirty="0">
              <a:solidFill>
                <a:srgbClr val="32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91573" y="1493682"/>
            <a:ext cx="139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320000"/>
                </a:solidFill>
              </a:rPr>
              <a:t>Number</a:t>
            </a:r>
            <a:r>
              <a:rPr lang="it-IT" sz="1200" b="1" dirty="0" smtClean="0">
                <a:solidFill>
                  <a:srgbClr val="320000"/>
                </a:solidFill>
              </a:rPr>
              <a:t> of disks</a:t>
            </a:r>
            <a:endParaRPr lang="it-IT" sz="1200" b="1" dirty="0">
              <a:solidFill>
                <a:srgbClr val="320000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019269" y="1514152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320000"/>
                </a:solidFill>
              </a:rPr>
              <a:t>˅</a:t>
            </a:r>
            <a:endParaRPr lang="it-IT" sz="1400" dirty="0">
              <a:solidFill>
                <a:srgbClr val="320000"/>
              </a:solidFill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791571" y="3292779"/>
            <a:ext cx="1985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err="1" smtClean="0">
                <a:solidFill>
                  <a:srgbClr val="320000"/>
                </a:solidFill>
              </a:rPr>
              <a:t>Geometrical</a:t>
            </a:r>
            <a:r>
              <a:rPr lang="it-IT" sz="1200" b="1" dirty="0" smtClean="0">
                <a:solidFill>
                  <a:srgbClr val="320000"/>
                </a:solidFill>
              </a:rPr>
              <a:t> set</a:t>
            </a:r>
            <a:endParaRPr lang="it-IT" sz="1200" b="1" dirty="0">
              <a:solidFill>
                <a:srgbClr val="320000"/>
              </a:solidFill>
            </a:endParaRPr>
          </a:p>
        </p:txBody>
      </p:sp>
      <p:sp>
        <p:nvSpPr>
          <p:cNvPr id="31" name="CasellaDiTesto 30"/>
          <p:cNvSpPr txBox="1"/>
          <p:nvPr/>
        </p:nvSpPr>
        <p:spPr>
          <a:xfrm>
            <a:off x="3177413" y="3292430"/>
            <a:ext cx="1125940" cy="276999"/>
          </a:xfrm>
          <a:prstGeom prst="rect">
            <a:avLst/>
          </a:prstGeom>
          <a:solidFill>
            <a:schemeClr val="bg1"/>
          </a:solidFill>
          <a:ln>
            <a:solidFill>
              <a:srgbClr val="3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S</a:t>
            </a:r>
            <a:r>
              <a:rPr lang="it-IT" sz="1200" dirty="0" smtClean="0"/>
              <a:t>tandard</a:t>
            </a:r>
            <a:endParaRPr lang="it-IT" sz="1200" dirty="0"/>
          </a:p>
        </p:txBody>
      </p:sp>
      <p:sp>
        <p:nvSpPr>
          <p:cNvPr id="32" name="Rettangolo 31"/>
          <p:cNvSpPr/>
          <p:nvPr/>
        </p:nvSpPr>
        <p:spPr>
          <a:xfrm>
            <a:off x="184897" y="5036024"/>
            <a:ext cx="8641885" cy="947464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615" y="1493508"/>
            <a:ext cx="2500697" cy="2075921"/>
          </a:xfrm>
          <a:prstGeom prst="rect">
            <a:avLst/>
          </a:prstGeom>
          <a:ln>
            <a:solidFill>
              <a:srgbClr val="320000"/>
            </a:solidFill>
          </a:ln>
        </p:spPr>
      </p:pic>
      <p:sp>
        <p:nvSpPr>
          <p:cNvPr id="27" name="Rettangolo 26"/>
          <p:cNvSpPr/>
          <p:nvPr/>
        </p:nvSpPr>
        <p:spPr>
          <a:xfrm>
            <a:off x="4022584" y="3316447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320000"/>
                </a:solidFill>
              </a:rPr>
              <a:t>˅</a:t>
            </a:r>
            <a:endParaRPr lang="it-IT" sz="1400" dirty="0">
              <a:solidFill>
                <a:srgbClr val="320000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4015960" y="2425240"/>
            <a:ext cx="318204" cy="27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smtClean="0">
                <a:solidFill>
                  <a:srgbClr val="320000"/>
                </a:solidFill>
              </a:rPr>
              <a:t>˅</a:t>
            </a:r>
            <a:endParaRPr lang="it-IT" sz="1400" dirty="0">
              <a:solidFill>
                <a:srgbClr val="32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7841140" y="5309701"/>
            <a:ext cx="98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chemeClr val="bg1"/>
                </a:solidFill>
              </a:rPr>
              <a:t>Next</a:t>
            </a:r>
            <a:r>
              <a:rPr lang="it-IT" sz="2000" dirty="0" smtClean="0">
                <a:solidFill>
                  <a:schemeClr val="bg1"/>
                </a:solidFill>
              </a:rPr>
              <a:t> &gt;&gt;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187349" y="5309701"/>
            <a:ext cx="130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1"/>
                </a:solidFill>
              </a:rPr>
              <a:t>&lt;&lt; Back</a:t>
            </a:r>
            <a:endParaRPr lang="it-IT" sz="2000" dirty="0">
              <a:solidFill>
                <a:schemeClr val="bg1"/>
              </a:solidFill>
            </a:endParaRPr>
          </a:p>
        </p:txBody>
      </p:sp>
      <p:sp>
        <p:nvSpPr>
          <p:cNvPr id="39" name="Rettangolo 38"/>
          <p:cNvSpPr/>
          <p:nvPr/>
        </p:nvSpPr>
        <p:spPr>
          <a:xfrm>
            <a:off x="184897" y="691080"/>
            <a:ext cx="2160000" cy="3030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Primary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beam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2344898" y="680931"/>
            <a:ext cx="2160000" cy="3132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geometry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1" name="Rettangolo 40"/>
          <p:cNvSpPr/>
          <p:nvPr/>
        </p:nvSpPr>
        <p:spPr>
          <a:xfrm>
            <a:off x="4505840" y="691080"/>
            <a:ext cx="2160000" cy="303099"/>
          </a:xfrm>
          <a:prstGeom prst="rect">
            <a:avLst/>
          </a:prstGeom>
          <a:solidFill>
            <a:srgbClr val="F0F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Target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material</a:t>
            </a:r>
            <a:endParaRPr lang="it-IT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Rettangolo 41"/>
          <p:cNvSpPr/>
          <p:nvPr/>
        </p:nvSpPr>
        <p:spPr>
          <a:xfrm>
            <a:off x="6666782" y="691080"/>
            <a:ext cx="2160000" cy="3030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&gt;&gt;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Simulation</a:t>
            </a:r>
            <a:r>
              <a:rPr lang="it-IT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it-IT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starting</a:t>
            </a:r>
            <a:endParaRPr lang="it-IT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1824202" y="5046768"/>
            <a:ext cx="1152000" cy="93671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B7DEE8"/>
                </a:solidFill>
              </a:rPr>
              <a:t>Primary beam</a:t>
            </a:r>
            <a:endParaRPr lang="en-US" sz="1600" b="1" dirty="0">
              <a:solidFill>
                <a:srgbClr val="B7DEE8"/>
              </a:solidFill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3243374" y="5038614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CD5B5"/>
                </a:solidFill>
              </a:rPr>
              <a:t> Target geometry</a:t>
            </a:r>
            <a:endParaRPr lang="en-US" sz="1600" b="1" dirty="0">
              <a:solidFill>
                <a:srgbClr val="FCD5B5"/>
              </a:solidFill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4661644" y="5038614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0FDA3"/>
                </a:solidFill>
              </a:rPr>
              <a:t> Target material</a:t>
            </a:r>
            <a:endParaRPr lang="en-US" sz="1600" b="1" dirty="0">
              <a:solidFill>
                <a:srgbClr val="F0FDA3"/>
              </a:solidFill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6087892" y="5046768"/>
            <a:ext cx="1152000" cy="9422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D7E4BD"/>
                </a:solidFill>
              </a:rPr>
              <a:t> Simulation setup</a:t>
            </a:r>
            <a:endParaRPr lang="en-US" sz="1600" b="1" dirty="0">
              <a:solidFill>
                <a:srgbClr val="D7E4BD"/>
              </a:solidFill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2948163" y="5313559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4393663" y="530970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5808154" y="5311311"/>
            <a:ext cx="400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&gt;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94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405459" y="1266451"/>
            <a:ext cx="8334779" cy="4537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Standard input: target </a:t>
            </a:r>
            <a:r>
              <a:rPr lang="it-IT" dirty="0" err="1" smtClean="0"/>
              <a:t>geometry</a:t>
            </a:r>
            <a:r>
              <a:rPr lang="it-IT" dirty="0" smtClean="0"/>
              <a:t> (I)</a:t>
            </a:r>
            <a:endParaRPr lang="it-IT" dirty="0"/>
          </a:p>
        </p:txBody>
      </p:sp>
      <p:sp>
        <p:nvSpPr>
          <p:cNvPr id="28" name="Segnaposto piè di pagina 13"/>
          <p:cNvSpPr txBox="1">
            <a:spLocks/>
          </p:cNvSpPr>
          <p:nvPr/>
        </p:nvSpPr>
        <p:spPr>
          <a:xfrm>
            <a:off x="6985686" y="6460459"/>
            <a:ext cx="1560565" cy="315948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TASK 1:</a:t>
            </a: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Michele Ballan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Picture 2" descr="Risultati immagini per fluk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42" y="683701"/>
            <a:ext cx="1764411" cy="5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 rotWithShape="1">
          <a:blip r:embed="rId3"/>
          <a:srcRect l="-1" r="2885"/>
          <a:stretch/>
        </p:blipFill>
        <p:spPr>
          <a:xfrm>
            <a:off x="410839" y="1573352"/>
            <a:ext cx="8329399" cy="373420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59" y="5263544"/>
            <a:ext cx="8341001" cy="54057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410838" y="1266451"/>
            <a:ext cx="832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In flair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711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1954</TotalTime>
  <Words>921</Words>
  <Application>Microsoft Office PowerPoint</Application>
  <PresentationFormat>Presentazione su schermo (4:3)</PresentationFormat>
  <Paragraphs>250</Paragraphs>
  <Slides>20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3" baseType="lpstr">
      <vt:lpstr>Arial</vt:lpstr>
      <vt:lpstr>Calibri</vt:lpstr>
      <vt:lpstr>4_Tema di Office</vt:lpstr>
      <vt:lpstr>Presentazione standard di PowerPoint</vt:lpstr>
      <vt:lpstr>Overview</vt:lpstr>
      <vt:lpstr>FLUKA vs GEANT4 (I)</vt:lpstr>
      <vt:lpstr>FLUKA vs GEANT4 (II)</vt:lpstr>
      <vt:lpstr>Web portal: overview</vt:lpstr>
      <vt:lpstr>Web portal: primary beam </vt:lpstr>
      <vt:lpstr>Standard input: primary beam</vt:lpstr>
      <vt:lpstr>Web portal: target geometry</vt:lpstr>
      <vt:lpstr>Standard input: target geometry (I)</vt:lpstr>
      <vt:lpstr>Standard input: target geometry (II)</vt:lpstr>
      <vt:lpstr>Standard input: target geometry (III)</vt:lpstr>
      <vt:lpstr>Web portal: target material </vt:lpstr>
      <vt:lpstr>Standard input: target material (I)</vt:lpstr>
      <vt:lpstr>Standard input: target material (II)</vt:lpstr>
      <vt:lpstr>Web portal: scorers &amp; detectors</vt:lpstr>
      <vt:lpstr>Standard input: scorers &amp; detectors (I)</vt:lpstr>
      <vt:lpstr>Standard input: scorers &amp; detectors (II)</vt:lpstr>
      <vt:lpstr>FLUKA from terminal: simulation run</vt:lpstr>
      <vt:lpstr>FLUKA from terminal: data merging</vt:lpstr>
      <vt:lpstr>FLUKA from terminal: data evaluation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Ballan</dc:creator>
  <cp:lastModifiedBy> </cp:lastModifiedBy>
  <cp:revision>67</cp:revision>
  <dcterms:created xsi:type="dcterms:W3CDTF">2018-02-02T13:54:20Z</dcterms:created>
  <dcterms:modified xsi:type="dcterms:W3CDTF">2018-03-28T07:49:15Z</dcterms:modified>
</cp:coreProperties>
</file>