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7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3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10.emf"/><Relationship Id="rId21" Type="http://schemas.openxmlformats.org/officeDocument/2006/relationships/image" Target="../media/image25.emf"/><Relationship Id="rId7" Type="http://schemas.openxmlformats.org/officeDocument/2006/relationships/image" Target="../media/image7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9.e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image" Target="../media/image8.wmf"/><Relationship Id="rId6" Type="http://schemas.openxmlformats.org/officeDocument/2006/relationships/image" Target="../media/image6.wmf"/><Relationship Id="rId11" Type="http://schemas.openxmlformats.org/officeDocument/2006/relationships/image" Target="../media/image15.wmf"/><Relationship Id="rId5" Type="http://schemas.openxmlformats.org/officeDocument/2006/relationships/image" Target="../media/image4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E3AA-F773-4A33-B1EE-FC79BBFC8423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4510-3855-4569-8736-055D3BBAD8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6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BC87EC-BAD2-4DCD-89CD-F912BB9796A2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8552F-5E9F-441A-825E-A2558D74F5C7}" type="slidenum">
              <a:rPr lang="it-IT"/>
              <a:pPr/>
              <a:t>10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8552F-5E9F-441A-825E-A2558D74F5C7}" type="slidenum">
              <a:rPr lang="it-IT"/>
              <a:pPr/>
              <a:t>11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0EA47-7BCE-44C1-AFF9-14687A753F2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44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C619F-E4AA-4453-A928-38819342D973}" type="slidenum">
              <a:rPr lang="it-IT"/>
              <a:pPr/>
              <a:t>3</a:t>
            </a:fld>
            <a:endParaRPr 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1BDA4-599B-4702-A0E0-A5FF07FF3422}" type="slidenum">
              <a:rPr lang="it-IT"/>
              <a:pPr/>
              <a:t>4</a:t>
            </a:fld>
            <a:endParaRPr lang="it-IT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3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E6E6B-097B-48F1-96DD-86C8CCC2689C}" type="slidenum">
              <a:rPr lang="it-IT"/>
              <a:pPr/>
              <a:t>5</a:t>
            </a:fld>
            <a:endParaRPr lang="it-IT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03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BC557-F2B6-4359-BC44-3B34EC727F8E}" type="slidenum">
              <a:rPr lang="it-IT"/>
              <a:pPr/>
              <a:t>6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55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5B53D-655E-497C-9DEF-46714D4097AD}" type="slidenum">
              <a:rPr lang="it-IT"/>
              <a:pPr/>
              <a:t>7</a:t>
            </a:fld>
            <a:endParaRPr 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8552F-5E9F-441A-825E-A2558D74F5C7}" type="slidenum">
              <a:rPr lang="it-IT"/>
              <a:pPr/>
              <a:t>8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BC557-F2B6-4359-BC44-3B34EC727F8E}" type="slidenum">
              <a:rPr lang="it-IT"/>
              <a:pPr/>
              <a:t>9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52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3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94954-DF22-4617-ACF0-1E0EE964976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it-IT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63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5F451E-C963-4DF0-A5C7-2331C782C680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9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DF882-75D3-44E9-9501-8B2E906C403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2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3AA94-0EB4-4B49-A3EF-94DBA15F11E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7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CCED9-683B-4A25-B5E2-5143E0AFFD3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2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66D3E-7905-4FB8-9285-053ED55D4F7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76564-E608-401C-BF65-41F88C9378B3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2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3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94954-DF22-4617-ACF0-1E0EE964976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it-IT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708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8AB10-EB96-4E5C-B4A0-389749B26C6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2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62B2F-B45F-4D9E-96B9-6DC8124AB3B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4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E9CE8-61AD-487E-83F0-2CBFF8F77A5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2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8AB10-EB96-4E5C-B4A0-389749B26C6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3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21088-3F2F-4113-B347-631200FF6EA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1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C21FF-A2E3-4021-8229-A908AE0D7AD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2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B4DEC-A7BF-4DA8-A911-B4DBFBD06C8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8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84101-E9D7-4A3A-97AB-9071948F531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2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49B8BF-F602-49DF-8981-A43D32770EF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00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5F451E-C963-4DF0-A5C7-2331C782C680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DF882-75D3-44E9-9501-8B2E906C403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12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3AA94-0EB4-4B49-A3EF-94DBA15F11EF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5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CCED9-683B-4A25-B5E2-5143E0AFFD3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3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66D3E-7905-4FB8-9285-053ED55D4F7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1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62B2F-B45F-4D9E-96B9-6DC8124AB3B7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63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76564-E608-401C-BF65-41F88C9378B3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41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19/09/2014</a:t>
            </a:r>
            <a:endParaRPr lang="en-GB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Nicola Poli - SIGRAV 2014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255D-3315-4A96-A1F4-DE7F3E88C391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02209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E9CE8-61AD-487E-83F0-2CBFF8F77A5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21088-3F2F-4113-B347-631200FF6EA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5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C21FF-A2E3-4021-8229-A908AE0D7AD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B4DEC-A7BF-4DA8-A911-B4DBFBD06C8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2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84101-E9D7-4A3A-97AB-9071948F531B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49B8BF-F602-49DF-8981-A43D32770EF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9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74016-D03F-43EA-8419-6F2BD6DA730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8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74016-D03F-43EA-8419-6F2BD6DA730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7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9" Type="http://schemas.openxmlformats.org/officeDocument/2006/relationships/image" Target="../media/image22.wmf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20.bin"/><Relationship Id="rId42" Type="http://schemas.openxmlformats.org/officeDocument/2006/relationships/oleObject" Target="../embeddings/oleObject24.bin"/><Relationship Id="rId47" Type="http://schemas.openxmlformats.org/officeDocument/2006/relationships/image" Target="../media/image26.wmf"/><Relationship Id="rId50" Type="http://schemas.openxmlformats.org/officeDocument/2006/relationships/image" Target="../media/image28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1.bin"/><Relationship Id="rId29" Type="http://schemas.openxmlformats.org/officeDocument/2006/relationships/image" Target="../media/image17.wmf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5.bin"/><Relationship Id="rId32" Type="http://schemas.openxmlformats.org/officeDocument/2006/relationships/oleObject" Target="../embeddings/oleObject19.bin"/><Relationship Id="rId37" Type="http://schemas.openxmlformats.org/officeDocument/2006/relationships/image" Target="../media/image21.wmf"/><Relationship Id="rId40" Type="http://schemas.openxmlformats.org/officeDocument/2006/relationships/oleObject" Target="../embeddings/oleObject23.bin"/><Relationship Id="rId45" Type="http://schemas.openxmlformats.org/officeDocument/2006/relationships/image" Target="../media/image25.emf"/><Relationship Id="rId5" Type="http://schemas.openxmlformats.org/officeDocument/2006/relationships/image" Target="../media/image8.wmf"/><Relationship Id="rId15" Type="http://schemas.openxmlformats.org/officeDocument/2006/relationships/image" Target="../media/image6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7.bin"/><Relationship Id="rId36" Type="http://schemas.openxmlformats.org/officeDocument/2006/relationships/oleObject" Target="../embeddings/oleObject21.bin"/><Relationship Id="rId49" Type="http://schemas.openxmlformats.org/officeDocument/2006/relationships/image" Target="../media/image27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4" Type="http://schemas.openxmlformats.org/officeDocument/2006/relationships/oleObject" Target="../embeddings/oleObject25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20.wmf"/><Relationship Id="rId43" Type="http://schemas.openxmlformats.org/officeDocument/2006/relationships/image" Target="../media/image24.wmf"/><Relationship Id="rId48" Type="http://schemas.openxmlformats.org/officeDocument/2006/relationships/oleObject" Target="../embeddings/oleObject27.bin"/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7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38" Type="http://schemas.openxmlformats.org/officeDocument/2006/relationships/oleObject" Target="../embeddings/oleObject22.bin"/><Relationship Id="rId46" Type="http://schemas.openxmlformats.org/officeDocument/2006/relationships/oleObject" Target="../embeddings/oleObject26.bin"/><Relationship Id="rId20" Type="http://schemas.openxmlformats.org/officeDocument/2006/relationships/oleObject" Target="../embeddings/oleObject13.bin"/><Relationship Id="rId41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1207" y="1683832"/>
            <a:ext cx="6551993" cy="2608263"/>
          </a:xfrm>
        </p:spPr>
        <p:txBody>
          <a:bodyPr/>
          <a:lstStyle/>
          <a:p>
            <a:r>
              <a:rPr lang="en-GB" sz="3200" dirty="0" smtClean="0"/>
              <a:t>Gravitational </a:t>
            </a:r>
            <a:r>
              <a:rPr lang="en-GB" sz="3200" dirty="0"/>
              <a:t>tests using </a:t>
            </a:r>
            <a:r>
              <a:rPr lang="en-GB" sz="3200" dirty="0" smtClean="0"/>
              <a:t>atom </a:t>
            </a:r>
            <a:r>
              <a:rPr lang="en-GB" sz="3200" dirty="0" smtClean="0"/>
              <a:t>interferometers</a:t>
            </a:r>
            <a:endParaRPr lang="it-IT" sz="2000" dirty="0">
              <a:latin typeface="Helvetic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6250" y="3975049"/>
            <a:ext cx="6019800" cy="2666418"/>
          </a:xfrm>
        </p:spPr>
        <p:txBody>
          <a:bodyPr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Gabriele </a:t>
            </a:r>
            <a:r>
              <a:rPr lang="en-GB" sz="2400" dirty="0" err="1"/>
              <a:t>Rosi</a:t>
            </a:r>
            <a:endParaRPr lang="en-GB" sz="2400" dirty="0"/>
          </a:p>
          <a:p>
            <a:pPr algn="ctr"/>
            <a:endParaRPr lang="en-GB" sz="900" dirty="0"/>
          </a:p>
          <a:p>
            <a:pPr algn="ctr"/>
            <a:r>
              <a:rPr lang="en-GB" sz="2400" i="1" dirty="0" smtClean="0"/>
              <a:t>CDS seminar</a:t>
            </a:r>
            <a:endParaRPr lang="en-GB" sz="2400" i="1" dirty="0"/>
          </a:p>
          <a:p>
            <a:pPr algn="ctr"/>
            <a:endParaRPr lang="en-GB" sz="900" i="1" dirty="0" smtClean="0"/>
          </a:p>
          <a:p>
            <a:pPr algn="ctr"/>
            <a:r>
              <a:rPr lang="en-GB" sz="2400" i="1" dirty="0" smtClean="0"/>
              <a:t>07/03/2018</a:t>
            </a:r>
            <a:endParaRPr lang="en-GB" sz="2400" i="1" dirty="0"/>
          </a:p>
        </p:txBody>
      </p:sp>
      <p:sp>
        <p:nvSpPr>
          <p:cNvPr id="76802" name="AutoShape 2" descr="data:image/jpeg;base64,/9j/4AAQSkZJRgABAQAAAQABAAD/2wCEAAkGBhQSERUUExQWFRMVGSAaGBgXFx4fIBwYFxocFhwcFxUbGyYeHRkvGhcdHy8jJCgpLDgtFh8yODArNScrLioBCQoKDQwOGg8OGjUkHyQ1MTU1LC4vLDA0NCwuNS01KSksMC81KTUqNDUqKSw1KSk0LjU2NC8sLDQpKSwpKjQ1Lf/AABEIAFwAYAMBIgACEQEDEQH/xAAbAAACAwEBAQAAAAAAAAAAAAAABAUGBwMCAf/EADcQAAECBAQDBgQGAQUAAAAAAAECEQADBCEFEjFBBlFhBxMiMnGBQmKRsRRScqHB8NEzNlOCkv/EABkBAAIDAQAAAAAAAAAAAAAAAAAEAgMFAf/EAC4RAAEEAQIEBAQHAAAAAAAAAAEAAgMREiExBEFRYROh4fAFFHGRIiMkQoHB0f/aAAwDAQACEQMRAD8A3GCCCBCIIIIELwucAQCWew9YO9Ds9+X+Yh8YlTVFIOVibBPPqTDeFUqpYIUBe+YHX1jJj46V/EmERkNH7qPTb18kwYmiPK9eikIh8VxRsuTMCDqQQDbS+sTEcZ9MFlL/AAl26wxx0M00RZC6j6+ShE5rXW4Wk8KqjMcqV4vy6ADn1jhxdxEKGkmTyAopYJSS2ZSiwD/3SJloheKeFJVfLTLnKWEpVmGRTeJiASCCDYn6wxwkRiYGSOy6nr5n3sq5nZWWClUsF7aqeYQmfKXJf4gcyfdgCB7RodPUJmJC0KCkqDgguCOhjJ8Y7HlywVU6+9A+Ehle2x/aOnZrjS6ao/CTHCJhOUK+CYLsx0dtObRoPjY4ZRpFkz2uxlG/NaxBBHGop84bMoD5S0JvLg22iynhV6pZGMII3zO2Uav0h3NZzbn094h6LBT5iopL+FuXWJSppRMlqlruFpKVNaygxblrGd8Ok4uRuXEiun+nv9ldO2NpqNfUT0KNlJJHIgx1jLeEsNRT43Nky3yIQoBy50SbmL5xJxNJopXeTSXNkoGqjyH8nSNd0dGm80kyXJpc7SlLQRnaePq9aO+Rh7yGdyVOU8wW09AY9VPakpVOJ0iQFZP9dK1N3ZLBJDeZJJN222jvgvUfmY/YK0KCM+lcfV1QgTKWgKpe6lElyNcrM4f1h/CO0qVMkTlzkGVMpw65erucoyux8zAg6OIDE4Lo4iM81copHaHgwT3dagMuRMQVt8SAsX9R9jCVNxtiU9PeSKFJlHykuSR0OYP7CH8O4gOJUdXKmSu6moSZakvbMoEDW4LjQxJrHMNqDpGSjH7aK6FQGsDxFY3NXkIyslx4nD+wgwpC8zzEqJIso7D02jDPxH9T8uGHlrRA59u2h2PVaXg/l53/AApaCCCNVLrN8G/3DUfoP2TEb2l1QGJyO+BVJQlBKRunMSphu7ND2IYRiEnE51VTSAsKskqKWIIG2cHaIziXBMTrlIVNpEhSAQChSQ4N2LzD/TDrayBvkst+WBaAbu9lLnibEMQ8FFJ/DydO9Xy6KZh6JBPWEMc4BTQ0E+aqaqZOUEgtZLFaSfDqb7n6RIU2I42hCU/hkKyhnORy3NpjPCuNjGKqSqTMpkZFM+UpBsX17zpHBYOhAH1XXU5pLgSfor3wmgCipgAw7pH7pBihTcEFVitfIJyhcrUDRQMpQLb3EaJgNIqVTSZawykS0pUHe4SAbxVeJOGqqXWfjaHKpaktMlqa9ms5AIIA3BcRUx1OOqYlZbG6XW6i5eE4vh6AJS0VElGiB4mA5ILKbokvFg4F4jlViZpElMqcCDNA+Il2U7PqDrEYvGcamDKmklyyficW63WR94l+BOE1UctapqgqfOOZZFwNbPuXJJPMxJ5GJyq+yhGDmAy67/0rPMlhWoe7/SEsYKsgyv5kuz+V7vlu3pHWuUckxKXzZDlbV2It1doihU1KSoFKiQ+XwuFFKUgFx5Qbq9XHqrQu09a7S62eVZQlgDclB0eY1zuUpR/66xxGKT3YDMWBAKCMzu4J2AIIfdt7x2mT5+QEg2Wl8qTmKcwJ8IBdLE/SOa6qoGYpQbEsCk3BKy7lzoE266R1C5DFKnKPC6spPkUxLKI1AuCACLajV4cFRMBlZ8zCapKiEm6cqgkkDQO19IWXX1LgJQbs5yFrqTcOB8JNje2jR2xWfMlrzJKiAkbKYXZ7eE66G+jQISaMRqSsKyq3ASUEO4QplbBQJUH6EXhqXWzmUb5QLHuyCSSBpsBfY6RzNfUuWR4WsSguRmIdmsrLfKb9Lx7NRUBSsuZQYqGZDfAhgOV8xbmGgQuUutqACSCSS7ZD+UMByBL32baGqKsnFctKwPEnOqzZRcMRzcpZ+SuUchXz7+FTNY92XbN5iGurLcJF3GkeJ2IzkkuCHUAD3d98rD4iRcjb3gQvEmpqEgJuVfMgnUk5iehYNyiwpFr3MI4VVLWFFbWITbmAM19w5b2h+BCTnKAno+ZKk/RlW/eHIi+I5CzJzyg82SRMQPzFOqf+ySpPvDOE4rLqZKJ0o5kLDjpzBGxBsR0iVaWog60m4IIIipIggggQiPE6clCSpRCUgOSSwAG5MLYpi0qnRnmrCU/uTyA1JjION+O5lW8tDokD4d1Nuv8Ax94tjjLyqJp2xjXfomeKe2GeJxFHkElNgpaHKz+bUMOQjzwvx5itfPTKlGU2q1mVZCeZ8X0G5iqcP8JT6+bklBkjzzD5Ujqdz01jeOGOGJNDJEqSOqlHVauaj9htDMnhxigNUtD4spyJ0UpKSQkAlyBcsznctHuCCEVoIjPuIMPqsNnLq6FPeU8w5p9PeyjrMQBcPu2+xGmgwRNrsVB7cgqThHa5RTk+Mqkq3Cw49lJcH9omxxtREP8AiZf1/iEse7O6OpKlql5JhuVSzlJPUeUn2jK+JuHkUqmQpav1lP8ACRFzWRv2sJWSSaMa0Vq1T2jUSRaYVnkhJ+5YRXMV7U1KBEiWEfMsufZIt94p/DWDpqFALUofpb+QY0bCuzekYKUJkw/Mu30SBEiyOPdVB88w/Dos2qqufVTLlc6Ydrk+wGgizcPdlK5hC6s92j/jSfEf1K0SPS/pGmUGGSpKcsqWlA+UN9TqfeGog6c7N0VkfBtBt5tL0GHy5EsS5SAhCdEpH9c9TDEEELp7ZEEEE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6804" name="AutoShape 4" descr="data:image/jpeg;base64,/9j/4AAQSkZJRgABAQAAAQABAAD/2wCEAAkGBhQSERUUExQWFRMVGSAaGBgXFx4fIBwYFxocFhwcFxUbGyYeHRkvGhcdHy8jJCgpLDgtFh8yODArNScrLioBCQoKDQwOGg8OGjUkHyQ1MTU1LC4vLDA0NCwuNS01KSksMC81KTUqNDUqKSw1KSk0LjU2NC8sLDQpKSwpKjQ1Lf/AABEIAFwAYAMBIgACEQEDEQH/xAAbAAACAwEBAQAAAAAAAAAAAAAABAUGBwMCAf/EADcQAAECBAQDBgQGAQUAAAAAAAECEQADBCEFEjFBBlFhBxMiMnGBQmKRsRRScqHB8NEzNlOCkv/EABkBAAIDAQAAAAAAAAAAAAAAAAAEAgMFAf/EAC4RAAEEAQIEBAQHAAAAAAAAAAEAAgMREiExBEFRYROh4fAFFHGRIiMkQoHB0f/aAAwDAQACEQMRAD8A3GCCCBCIIIIELwucAQCWew9YO9Ds9+X+Yh8YlTVFIOVibBPPqTDeFUqpYIUBe+YHX1jJj46V/EmERkNH7qPTb18kwYmiPK9eikIh8VxRsuTMCDqQQDbS+sTEcZ9MFlL/AAl26wxx0M00RZC6j6+ShE5rXW4Wk8KqjMcqV4vy6ADn1jhxdxEKGkmTyAopYJSS2ZSiwD/3SJloheKeFJVfLTLnKWEpVmGRTeJiASCCDYn6wxwkRiYGSOy6nr5n3sq5nZWWClUsF7aqeYQmfKXJf4gcyfdgCB7RodPUJmJC0KCkqDgguCOhjJ8Y7HlywVU6+9A+Ehle2x/aOnZrjS6ao/CTHCJhOUK+CYLsx0dtObRoPjY4ZRpFkz2uxlG/NaxBBHGop84bMoD5S0JvLg22iynhV6pZGMII3zO2Uav0h3NZzbn094h6LBT5iopL+FuXWJSppRMlqlruFpKVNaygxblrGd8Ok4uRuXEiun+nv9ldO2NpqNfUT0KNlJJHIgx1jLeEsNRT43Nky3yIQoBy50SbmL5xJxNJopXeTSXNkoGqjyH8nSNd0dGm80kyXJpc7SlLQRnaePq9aO+Rh7yGdyVOU8wW09AY9VPakpVOJ0iQFZP9dK1N3ZLBJDeZJJN222jvgvUfmY/YK0KCM+lcfV1QgTKWgKpe6lElyNcrM4f1h/CO0qVMkTlzkGVMpw65erucoyux8zAg6OIDE4Lo4iM81copHaHgwT3dagMuRMQVt8SAsX9R9jCVNxtiU9PeSKFJlHykuSR0OYP7CH8O4gOJUdXKmSu6moSZakvbMoEDW4LjQxJrHMNqDpGSjH7aK6FQGsDxFY3NXkIyslx4nD+wgwpC8zzEqJIso7D02jDPxH9T8uGHlrRA59u2h2PVaXg/l53/AApaCCCNVLrN8G/3DUfoP2TEb2l1QGJyO+BVJQlBKRunMSphu7ND2IYRiEnE51VTSAsKskqKWIIG2cHaIziXBMTrlIVNpEhSAQChSQ4N2LzD/TDrayBvkst+WBaAbu9lLnibEMQ8FFJ/DydO9Xy6KZh6JBPWEMc4BTQ0E+aqaqZOUEgtZLFaSfDqb7n6RIU2I42hCU/hkKyhnORy3NpjPCuNjGKqSqTMpkZFM+UpBsX17zpHBYOhAH1XXU5pLgSfor3wmgCipgAw7pH7pBihTcEFVitfIJyhcrUDRQMpQLb3EaJgNIqVTSZawykS0pUHe4SAbxVeJOGqqXWfjaHKpaktMlqa9ms5AIIA3BcRUx1OOqYlZbG6XW6i5eE4vh6AJS0VElGiB4mA5ILKbokvFg4F4jlViZpElMqcCDNA+Il2U7PqDrEYvGcamDKmklyyficW63WR94l+BOE1UctapqgqfOOZZFwNbPuXJJPMxJ5GJyq+yhGDmAy67/0rPMlhWoe7/SEsYKsgyv5kuz+V7vlu3pHWuUckxKXzZDlbV2It1doihU1KSoFKiQ+XwuFFKUgFx5Qbq9XHqrQu09a7S62eVZQlgDclB0eY1zuUpR/66xxGKT3YDMWBAKCMzu4J2AIIfdt7x2mT5+QEg2Wl8qTmKcwJ8IBdLE/SOa6qoGYpQbEsCk3BKy7lzoE266R1C5DFKnKPC6spPkUxLKI1AuCACLajV4cFRMBlZ8zCapKiEm6cqgkkDQO19IWXX1LgJQbs5yFrqTcOB8JNje2jR2xWfMlrzJKiAkbKYXZ7eE66G+jQISaMRqSsKyq3ASUEO4QplbBQJUH6EXhqXWzmUb5QLHuyCSSBpsBfY6RzNfUuWR4WsSguRmIdmsrLfKb9Lx7NRUBSsuZQYqGZDfAhgOV8xbmGgQuUutqACSCSS7ZD+UMByBL32baGqKsnFctKwPEnOqzZRcMRzcpZ+SuUchXz7+FTNY92XbN5iGurLcJF3GkeJ2IzkkuCHUAD3d98rD4iRcjb3gQvEmpqEgJuVfMgnUk5iehYNyiwpFr3MI4VVLWFFbWITbmAM19w5b2h+BCTnKAno+ZKk/RlW/eHIi+I5CzJzyg82SRMQPzFOqf+ySpPvDOE4rLqZKJ0o5kLDjpzBGxBsR0iVaWog60m4IIIipIggggQiPE6clCSpRCUgOSSwAG5MLYpi0qnRnmrCU/uTyA1JjION+O5lW8tDokD4d1Nuv8Ax94tjjLyqJp2xjXfomeKe2GeJxFHkElNgpaHKz+bUMOQjzwvx5itfPTKlGU2q1mVZCeZ8X0G5iqcP8JT6+bklBkjzzD5Ujqdz01jeOGOGJNDJEqSOqlHVauaj9htDMnhxigNUtD4spyJ0UpKSQkAlyBcsznctHuCCEVoIjPuIMPqsNnLq6FPeU8w5p9PeyjrMQBcPu2+xGmgwRNrsVB7cgqThHa5RTk+Mqkq3Cw49lJcH9omxxtREP8AiZf1/iEse7O6OpKlql5JhuVSzlJPUeUn2jK+JuHkUqmQpav1lP8ACRFzWRv2sJWSSaMa0Vq1T2jUSRaYVnkhJ+5YRXMV7U1KBEiWEfMsufZIt94p/DWDpqFALUofpb+QY0bCuzekYKUJkw/Mu30SBEiyOPdVB88w/Dos2qqufVTLlc6Ydrk+wGgizcPdlK5hC6s92j/jSfEf1K0SPS/pGmUGGSpKcsqWlA+UN9TqfeGog6c7N0VkfBtBt5tL0GHy5EsS5SAhCdEpH9c9TDEEELp7ZEEEE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6" descr="uni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0" y="188913"/>
            <a:ext cx="1079500" cy="1081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7" descr="inf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88913"/>
            <a:ext cx="1079500" cy="1081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92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566928" y="404813"/>
            <a:ext cx="8065008" cy="549275"/>
          </a:xfrm>
          <a:noFill/>
          <a:ln/>
        </p:spPr>
        <p:txBody>
          <a:bodyPr lIns="90000" tIns="46800" rIns="90000" bIns="46800" anchor="t"/>
          <a:lstStyle/>
          <a:p>
            <a:pPr algn="ctr"/>
            <a:r>
              <a:rPr lang="en-US" sz="3200" dirty="0" smtClean="0"/>
              <a:t>Quantum formulation of the EEP</a:t>
            </a:r>
            <a:endParaRPr lang="it-IT" sz="3200" dirty="0"/>
          </a:p>
        </p:txBody>
      </p:sp>
      <p:sp>
        <p:nvSpPr>
          <p:cNvPr id="32923" name="Line 155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 flipH="1">
            <a:off x="45716" y="1068642"/>
            <a:ext cx="8915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Einstein Equivalence Principle plays a crucial role in our understanding of gravity.</a:t>
            </a:r>
          </a:p>
          <a:p>
            <a:r>
              <a:rPr lang="en-GB" dirty="0" smtClean="0"/>
              <a:t>It can be organized into three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Equivalence between the system’s inertia and weight (WEP)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Independence of local non-gravitational experiments from the velocity of the free falling reference frame (LLI)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Independence of local non-gravitational experiments of their location (LPI)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79576" y="2822968"/>
            <a:ext cx="660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to implement EEP in a non-relativistic quantum theory?*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310661"/>
            <a:ext cx="896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*</a:t>
            </a:r>
            <a:r>
              <a:rPr lang="en-GB" sz="1050" dirty="0" err="1" smtClean="0"/>
              <a:t>Zych</a:t>
            </a:r>
            <a:r>
              <a:rPr lang="en-GB" sz="1050" dirty="0" smtClean="0"/>
              <a:t> </a:t>
            </a:r>
            <a:r>
              <a:rPr lang="en-GB" sz="1050" dirty="0"/>
              <a:t>et al. “Quantum formulation of the Einstein Equivalence Principle”, </a:t>
            </a:r>
            <a:r>
              <a:rPr lang="en-GB" sz="1050" dirty="0" smtClean="0"/>
              <a:t>arXiv:1502.00971 (2015) </a:t>
            </a:r>
            <a:endParaRPr lang="en-GB" sz="105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" y="3383077"/>
            <a:ext cx="3349260" cy="429315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 flipH="1">
            <a:off x="3883914" y="3597734"/>
            <a:ext cx="3794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263390" y="3413884"/>
            <a:ext cx="475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Non-relativistic Hamiltonian with classical potential</a:t>
            </a:r>
            <a:endParaRPr lang="en-GB" sz="1600" dirty="0"/>
          </a:p>
        </p:txBody>
      </p:sp>
      <p:grpSp>
        <p:nvGrpSpPr>
          <p:cNvPr id="22" name="Gruppo 21"/>
          <p:cNvGrpSpPr/>
          <p:nvPr/>
        </p:nvGrpSpPr>
        <p:grpSpPr>
          <a:xfrm>
            <a:off x="1213596" y="3264439"/>
            <a:ext cx="2480580" cy="619696"/>
            <a:chOff x="992425" y="4577294"/>
            <a:chExt cx="2818310" cy="746172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425" y="4781682"/>
              <a:ext cx="666910" cy="373244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7515" y="4577294"/>
              <a:ext cx="2143220" cy="746172"/>
            </a:xfrm>
            <a:prstGeom prst="rect">
              <a:avLst/>
            </a:prstGeom>
          </p:spPr>
        </p:pic>
      </p:grpSp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972" y="3935519"/>
            <a:ext cx="3729180" cy="788532"/>
          </a:xfrm>
          <a:prstGeom prst="rect">
            <a:avLst/>
          </a:prstGeom>
        </p:spPr>
      </p:pic>
      <p:cxnSp>
        <p:nvCxnSpPr>
          <p:cNvPr id="26" name="Connettore 2 25"/>
          <p:cNvCxnSpPr/>
          <p:nvPr/>
        </p:nvCxnSpPr>
        <p:spPr>
          <a:xfrm flipH="1" flipV="1">
            <a:off x="1427665" y="3773922"/>
            <a:ext cx="429030" cy="43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2266548" y="3931030"/>
            <a:ext cx="2778" cy="20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V="1">
            <a:off x="2648802" y="3753059"/>
            <a:ext cx="305676" cy="40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981" y="5389053"/>
            <a:ext cx="6947153" cy="676767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0" y="4622640"/>
            <a:ext cx="2763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Developing to the first order:</a:t>
            </a:r>
            <a:endParaRPr lang="en-GB" sz="1600" dirty="0"/>
          </a:p>
        </p:txBody>
      </p:sp>
      <p:sp>
        <p:nvSpPr>
          <p:cNvPr id="47" name="Ovale 46"/>
          <p:cNvSpPr/>
          <p:nvPr/>
        </p:nvSpPr>
        <p:spPr>
          <a:xfrm>
            <a:off x="5239512" y="5322656"/>
            <a:ext cx="1417320" cy="87402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e 52"/>
          <p:cNvSpPr/>
          <p:nvPr/>
        </p:nvSpPr>
        <p:spPr>
          <a:xfrm>
            <a:off x="6693408" y="5313512"/>
            <a:ext cx="1450848" cy="87402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Connettore 2 49"/>
          <p:cNvCxnSpPr/>
          <p:nvPr/>
        </p:nvCxnSpPr>
        <p:spPr>
          <a:xfrm flipH="1" flipV="1">
            <a:off x="5413248" y="5133961"/>
            <a:ext cx="299082" cy="405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V="1">
            <a:off x="7305990" y="5025125"/>
            <a:ext cx="246954" cy="504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094051" y="4847561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Relativistic time dilation term</a:t>
            </a:r>
            <a:endParaRPr lang="en-GB" sz="14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6308875" y="4700689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Gravitational time dilation term</a:t>
            </a:r>
            <a:endParaRPr lang="en-GB" sz="1400" dirty="0"/>
          </a:p>
        </p:txBody>
      </p:sp>
      <p:sp>
        <p:nvSpPr>
          <p:cNvPr id="30" name="Rettangolo 29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/>
      <p:bldP spid="47" grpId="0" animBg="1"/>
      <p:bldP spid="53" grpId="0" animBg="1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566928" y="404813"/>
            <a:ext cx="8065008" cy="549275"/>
          </a:xfrm>
          <a:noFill/>
          <a:ln/>
        </p:spPr>
        <p:txBody>
          <a:bodyPr lIns="90000" tIns="46800" rIns="90000" bIns="46800" anchor="t"/>
          <a:lstStyle/>
          <a:p>
            <a:pPr algn="ctr"/>
            <a:r>
              <a:rPr lang="en-US" sz="3200" dirty="0" smtClean="0"/>
              <a:t>Quantum formulation of the WEP</a:t>
            </a:r>
            <a:endParaRPr lang="it-IT" sz="3200" dirty="0"/>
          </a:p>
        </p:txBody>
      </p:sp>
      <p:sp>
        <p:nvSpPr>
          <p:cNvPr id="32923" name="Line 155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6" y="1101726"/>
            <a:ext cx="8502891" cy="206774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739896" y="2630239"/>
            <a:ext cx="2542032" cy="4846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0" y="3317529"/>
            <a:ext cx="588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acceleration operator in the Heisenberg picture is: </a:t>
            </a:r>
            <a:endParaRPr lang="en-GB" sz="16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182881" y="3718235"/>
            <a:ext cx="5641847" cy="469867"/>
            <a:chOff x="640163" y="3994307"/>
            <a:chExt cx="5623476" cy="461004"/>
          </a:xfrm>
        </p:grpSpPr>
        <p:grpSp>
          <p:nvGrpSpPr>
            <p:cNvPr id="6" name="Gruppo 5"/>
            <p:cNvGrpSpPr/>
            <p:nvPr/>
          </p:nvGrpSpPr>
          <p:grpSpPr>
            <a:xfrm>
              <a:off x="640163" y="3994307"/>
              <a:ext cx="3849541" cy="461004"/>
              <a:chOff x="475571" y="4142751"/>
              <a:chExt cx="9539149" cy="1113105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571" y="4277989"/>
                <a:ext cx="4773001" cy="977867"/>
              </a:xfrm>
              <a:prstGeom prst="rect">
                <a:avLst/>
              </a:prstGeom>
            </p:spPr>
          </p:pic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4319" y="4142751"/>
                <a:ext cx="4850401" cy="1093667"/>
              </a:xfrm>
              <a:prstGeom prst="rect">
                <a:avLst/>
              </a:prstGeom>
            </p:spPr>
          </p:pic>
        </p:grp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9704" y="4050317"/>
              <a:ext cx="1773935" cy="299976"/>
            </a:xfrm>
            <a:prstGeom prst="rect">
              <a:avLst/>
            </a:prstGeom>
          </p:spPr>
        </p:pic>
      </p:grpSp>
      <p:sp>
        <p:nvSpPr>
          <p:cNvPr id="17" name="CasellaDiTesto 16"/>
          <p:cNvSpPr txBox="1"/>
          <p:nvPr/>
        </p:nvSpPr>
        <p:spPr>
          <a:xfrm>
            <a:off x="374903" y="5454721"/>
            <a:ext cx="84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                                internal and external degrees of freedom can be entangled!</a:t>
            </a:r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23" y="5514069"/>
            <a:ext cx="1965871" cy="28516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7" y="4646306"/>
            <a:ext cx="2173239" cy="317072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4865" y="430054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where </a:t>
            </a:r>
            <a:endParaRPr lang="en-GB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0" y="6310661"/>
            <a:ext cx="896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*</a:t>
            </a:r>
            <a:r>
              <a:rPr lang="en-GB" sz="1050" dirty="0" err="1" smtClean="0"/>
              <a:t>Zych</a:t>
            </a:r>
            <a:r>
              <a:rPr lang="en-GB" sz="1050" dirty="0" smtClean="0"/>
              <a:t> </a:t>
            </a:r>
            <a:r>
              <a:rPr lang="en-GB" sz="1050" dirty="0"/>
              <a:t>et al. “Quantum formulation of the Einstein Equivalence Principle”, </a:t>
            </a:r>
            <a:r>
              <a:rPr lang="en-GB" sz="1050" dirty="0" smtClean="0"/>
              <a:t>arXiv:1502.00971 (2015) </a:t>
            </a:r>
            <a:endParaRPr lang="en-GB" sz="105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5831" y="3621808"/>
            <a:ext cx="3142876" cy="544949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3201946" y="4635565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and</a:t>
            </a:r>
            <a:endParaRPr lang="en-GB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7370" y="4664047"/>
            <a:ext cx="4809116" cy="313920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627784" y="418894"/>
            <a:ext cx="801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Times" panose="02020603050405020304" pitchFamily="18" charset="0"/>
              </a:rPr>
              <a:t>A quantum WEP test</a:t>
            </a:r>
            <a:endParaRPr lang="en-US" altLang="it-IT" sz="32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34" name="Segnaposto testo 5"/>
          <p:cNvSpPr txBox="1">
            <a:spLocks/>
          </p:cNvSpPr>
          <p:nvPr/>
        </p:nvSpPr>
        <p:spPr bwMode="auto">
          <a:xfrm>
            <a:off x="77655" y="1118477"/>
            <a:ext cx="87484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Quantum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formulation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of WEP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requires</a:t>
            </a:r>
            <a:endParaRPr lang="it-IT" sz="2000" kern="0" dirty="0" smtClean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In QM a state of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internal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energy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can involve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superpositions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of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states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→ for </a:t>
            </a:r>
          </a:p>
          <a:p>
            <a:pPr marL="0" indent="0" algn="just">
              <a:buNone/>
            </a:pP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the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validity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of the quantum WEP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we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need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equivalence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between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the off-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diagonal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elements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 of the </a:t>
            </a:r>
            <a:r>
              <a:rPr lang="it-IT" sz="2000" kern="0" dirty="0" err="1" smtClean="0">
                <a:solidFill>
                  <a:srgbClr val="000000"/>
                </a:solidFill>
                <a:latin typeface="+mj-lt"/>
              </a:rPr>
              <a:t>operators</a:t>
            </a:r>
            <a:r>
              <a:rPr lang="it-IT" sz="2000" kern="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>
                <a:spLocks noResize="1"/>
              </p:cNvSpPr>
              <p:nvPr/>
            </p:nvSpPr>
            <p:spPr>
              <a:xfrm>
                <a:off x="4451891" y="1146944"/>
                <a:ext cx="1252800" cy="457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891" y="1146944"/>
                <a:ext cx="1252800" cy="457920"/>
              </a:xfrm>
              <a:prstGeom prst="rect">
                <a:avLst/>
              </a:prstGeom>
              <a:blipFill>
                <a:blip r:embed="rId2"/>
                <a:stretch>
                  <a:fillRect r="-402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egnaposto testo 7"/>
          <p:cNvSpPr txBox="1">
            <a:spLocks/>
          </p:cNvSpPr>
          <p:nvPr/>
        </p:nvSpPr>
        <p:spPr bwMode="auto">
          <a:xfrm>
            <a:off x="146291" y="5640814"/>
            <a:ext cx="986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kern="0" dirty="0" err="1" smtClean="0">
                <a:solidFill>
                  <a:srgbClr val="FF3333"/>
                </a:solidFill>
                <a:latin typeface="+mj-lt"/>
              </a:rPr>
              <a:t>Classical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WEP </a:t>
            </a:r>
            <a:r>
              <a:rPr lang="it-IT" sz="2000" kern="0" dirty="0" err="1" smtClean="0">
                <a:solidFill>
                  <a:srgbClr val="FF3333"/>
                </a:solidFill>
                <a:latin typeface="+mj-lt"/>
              </a:rPr>
              <a:t>is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FF3333"/>
                </a:solidFill>
                <a:latin typeface="+mj-lt"/>
              </a:rPr>
              <a:t>valid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FF3333"/>
                </a:solidFill>
                <a:latin typeface="+mj-lt"/>
              </a:rPr>
              <a:t>if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r</a:t>
            </a:r>
            <a:r>
              <a:rPr lang="it-IT" sz="2000" kern="0" baseline="-33000" dirty="0" smtClean="0">
                <a:solidFill>
                  <a:srgbClr val="FF3333"/>
                </a:solidFill>
                <a:latin typeface="+mj-lt"/>
              </a:rPr>
              <a:t>1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= r</a:t>
            </a:r>
            <a:r>
              <a:rPr lang="it-IT" sz="2000" kern="0" baseline="-33000" dirty="0" smtClean="0">
                <a:solidFill>
                  <a:srgbClr val="FF3333"/>
                </a:solidFill>
                <a:latin typeface="+mj-lt"/>
              </a:rPr>
              <a:t>2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=1</a:t>
            </a:r>
          </a:p>
          <a:p>
            <a:pPr marL="0" indent="0" algn="just">
              <a:buNone/>
            </a:pP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Quantum WEP </a:t>
            </a:r>
            <a:r>
              <a:rPr lang="it-IT" sz="2000" kern="0" dirty="0" err="1" smtClean="0">
                <a:solidFill>
                  <a:srgbClr val="FF3333"/>
                </a:solidFill>
                <a:latin typeface="+mj-lt"/>
              </a:rPr>
              <a:t>holds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</a:t>
            </a:r>
            <a:r>
              <a:rPr lang="it-IT" sz="2000" kern="0" dirty="0" err="1" smtClean="0">
                <a:solidFill>
                  <a:srgbClr val="FF3333"/>
                </a:solidFill>
                <a:latin typeface="+mj-lt"/>
              </a:rPr>
              <a:t>if</a:t>
            </a:r>
            <a:r>
              <a:rPr lang="it-IT" sz="2000" kern="0" dirty="0" smtClean="0">
                <a:solidFill>
                  <a:srgbClr val="FF3333"/>
                </a:solidFill>
                <a:latin typeface="+mj-lt"/>
              </a:rPr>
              <a:t> r = 0</a:t>
            </a:r>
            <a:endParaRPr lang="it-IT" sz="2000" kern="0" dirty="0">
              <a:solidFill>
                <a:srgbClr val="FF3333"/>
              </a:solidFill>
              <a:latin typeface="+mj-lt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6625" y="3769727"/>
            <a:ext cx="3170160" cy="1709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egnaposto testo 7"/>
          <p:cNvSpPr txBox="1">
            <a:spLocks/>
          </p:cNvSpPr>
          <p:nvPr/>
        </p:nvSpPr>
        <p:spPr bwMode="auto">
          <a:xfrm>
            <a:off x="4572000" y="4019813"/>
            <a:ext cx="42035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kern="0" dirty="0" smtClean="0">
                <a:latin typeface="+mj-lt"/>
              </a:rPr>
              <a:t>r</a:t>
            </a:r>
            <a:r>
              <a:rPr lang="it-IT" sz="2000" kern="0" baseline="-33000" dirty="0" smtClean="0">
                <a:latin typeface="+mj-lt"/>
              </a:rPr>
              <a:t>1</a:t>
            </a:r>
            <a:r>
              <a:rPr lang="it-IT" sz="2000" kern="0" dirty="0" smtClean="0">
                <a:latin typeface="+mj-lt"/>
              </a:rPr>
              <a:t> and r</a:t>
            </a:r>
            <a:r>
              <a:rPr lang="it-IT" sz="2000" kern="0" baseline="-33000" dirty="0" smtClean="0">
                <a:latin typeface="+mj-lt"/>
              </a:rPr>
              <a:t>2</a:t>
            </a:r>
            <a:r>
              <a:rPr lang="it-IT" sz="2000" kern="0" dirty="0" smtClean="0">
                <a:latin typeface="+mj-lt"/>
              </a:rPr>
              <a:t> are </a:t>
            </a:r>
            <a:r>
              <a:rPr lang="it-IT" sz="2000" kern="0" dirty="0" err="1" smtClean="0">
                <a:latin typeface="+mj-lt"/>
              </a:rPr>
              <a:t>real</a:t>
            </a:r>
            <a:r>
              <a:rPr lang="it-IT" sz="2000" kern="0" dirty="0" smtClean="0">
                <a:latin typeface="+mj-lt"/>
              </a:rPr>
              <a:t> </a:t>
            </a:r>
            <a:r>
              <a:rPr lang="it-IT" sz="2000" kern="0" dirty="0" err="1" smtClean="0">
                <a:latin typeface="+mj-lt"/>
              </a:rPr>
              <a:t>numbers</a:t>
            </a:r>
            <a:endParaRPr lang="it-IT" sz="2000" kern="0" dirty="0" smtClean="0">
              <a:latin typeface="+mj-lt"/>
            </a:endParaRPr>
          </a:p>
          <a:p>
            <a:pPr marL="0" indent="0" algn="just">
              <a:buNone/>
            </a:pPr>
            <a:r>
              <a:rPr lang="it-IT" sz="2000" kern="0" dirty="0" smtClean="0">
                <a:latin typeface="+mj-lt"/>
              </a:rPr>
              <a:t>r </a:t>
            </a:r>
            <a:r>
              <a:rPr lang="it-IT" sz="2000" kern="0" dirty="0" err="1" smtClean="0">
                <a:latin typeface="+mj-lt"/>
              </a:rPr>
              <a:t>is</a:t>
            </a:r>
            <a:r>
              <a:rPr lang="it-IT" sz="2000" kern="0" dirty="0" smtClean="0">
                <a:latin typeface="+mj-lt"/>
              </a:rPr>
              <a:t> a </a:t>
            </a:r>
            <a:r>
              <a:rPr lang="it-IT" sz="2000" kern="0" dirty="0" err="1" smtClean="0">
                <a:latin typeface="+mj-lt"/>
              </a:rPr>
              <a:t>complex</a:t>
            </a:r>
            <a:r>
              <a:rPr lang="it-IT" sz="2000" kern="0" dirty="0" smtClean="0">
                <a:latin typeface="+mj-lt"/>
              </a:rPr>
              <a:t> </a:t>
            </a:r>
            <a:r>
              <a:rPr lang="it-IT" sz="2000" kern="0" dirty="0" err="1" smtClean="0">
                <a:latin typeface="+mj-lt"/>
              </a:rPr>
              <a:t>number</a:t>
            </a:r>
            <a:r>
              <a:rPr lang="it-IT" sz="2000" kern="0" dirty="0" smtClean="0">
                <a:latin typeface="+mj-lt"/>
              </a:rPr>
              <a:t> r=|</a:t>
            </a:r>
            <a:r>
              <a:rPr lang="it-IT" sz="2000" kern="0" dirty="0" err="1" smtClean="0">
                <a:latin typeface="+mj-lt"/>
              </a:rPr>
              <a:t>r|e</a:t>
            </a:r>
            <a:r>
              <a:rPr lang="it-IT" sz="2000" kern="0" baseline="30000" dirty="0" err="1" smtClean="0">
                <a:latin typeface="+mj-lt"/>
              </a:rPr>
              <a:t>i</a:t>
            </a:r>
            <a:r>
              <a:rPr lang="el-GR" sz="2000" kern="0" baseline="30000" dirty="0" smtClean="0">
                <a:latin typeface="+mj-lt"/>
              </a:rPr>
              <a:t>φ</a:t>
            </a:r>
            <a:endParaRPr lang="it-IT" sz="2000" kern="0" dirty="0"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809564"/>
            <a:ext cx="888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Let us consider a two level systems (in our case F=1 and F=2 hyperfine ground state of </a:t>
            </a:r>
            <a:r>
              <a:rPr lang="en-GB" sz="2000" baseline="30000" dirty="0" smtClean="0"/>
              <a:t>87</a:t>
            </a:r>
            <a:r>
              <a:rPr lang="en-GB" sz="2000" dirty="0" smtClean="0"/>
              <a:t>Rb:</a:t>
            </a:r>
            <a:endParaRPr lang="en-GB" sz="2000" dirty="0"/>
          </a:p>
        </p:txBody>
      </p:sp>
      <p:sp>
        <p:nvSpPr>
          <p:cNvPr id="13" name="Rettangolo 12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27784" y="418894"/>
            <a:ext cx="801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Times" panose="02020603050405020304" pitchFamily="18" charset="0"/>
              </a:rPr>
              <a:t>A quantum WEP test</a:t>
            </a:r>
            <a:endParaRPr lang="en-US" altLang="it-IT" sz="32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Segnaposto testo 3"/>
          <p:cNvSpPr txBox="1">
            <a:spLocks/>
          </p:cNvSpPr>
          <p:nvPr/>
        </p:nvSpPr>
        <p:spPr bwMode="auto">
          <a:xfrm>
            <a:off x="122848" y="4451679"/>
            <a:ext cx="8892496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it-IT" sz="2200" kern="0" dirty="0" err="1" smtClean="0">
                <a:solidFill>
                  <a:srgbClr val="FF3333"/>
                </a:solidFill>
                <a:latin typeface="+mj-lt"/>
              </a:rPr>
              <a:t>classical</a:t>
            </a:r>
            <a:r>
              <a:rPr lang="it-IT" sz="2200" kern="0" dirty="0" smtClean="0">
                <a:solidFill>
                  <a:srgbClr val="FF3333"/>
                </a:solidFill>
                <a:latin typeface="+mj-lt"/>
              </a:rPr>
              <a:t> WEP </a:t>
            </a:r>
            <a:r>
              <a:rPr lang="it-IT" sz="2200" kern="0" dirty="0" err="1" smtClean="0">
                <a:solidFill>
                  <a:srgbClr val="FF3333"/>
                </a:solidFill>
                <a:latin typeface="+mj-lt"/>
              </a:rPr>
              <a:t>violation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(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introduced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by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diagonal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elements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r</a:t>
            </a:r>
            <a:r>
              <a:rPr lang="it-IT" sz="2200" kern="0" baseline="-33000" dirty="0" smtClean="0">
                <a:solidFill>
                  <a:srgbClr val="000000"/>
                </a:solidFill>
                <a:latin typeface="+mj-lt"/>
              </a:rPr>
              <a:t>1,2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)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emerges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as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a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differential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acceleration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proportional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to r</a:t>
            </a:r>
            <a:r>
              <a:rPr lang="it-IT" sz="2200" kern="0" baseline="-33000" dirty="0" smtClean="0">
                <a:solidFill>
                  <a:srgbClr val="000000"/>
                </a:solidFill>
                <a:latin typeface="+mj-lt"/>
              </a:rPr>
              <a:t>1 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it-IT" sz="2200" kern="0" baseline="-33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r</a:t>
            </a:r>
            <a:r>
              <a:rPr lang="it-IT" sz="2200" kern="0" baseline="-33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it-IT" sz="2200" kern="0" dirty="0" smtClean="0">
                <a:solidFill>
                  <a:srgbClr val="FF3333"/>
                </a:solidFill>
                <a:latin typeface="+mj-lt"/>
              </a:rPr>
              <a:t>quantum WEP </a:t>
            </a:r>
            <a:r>
              <a:rPr lang="it-IT" sz="2200" kern="0" dirty="0" err="1" smtClean="0">
                <a:solidFill>
                  <a:srgbClr val="FF3333"/>
                </a:solidFill>
                <a:latin typeface="+mj-lt"/>
              </a:rPr>
              <a:t>violation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would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produce an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excess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phase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noise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on the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acceleration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measurements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due to γ (random </a:t>
            </a:r>
            <a:r>
              <a:rPr lang="it-IT" sz="2200" kern="0" dirty="0" err="1" smtClean="0">
                <a:solidFill>
                  <a:srgbClr val="000000"/>
                </a:solidFill>
                <a:latin typeface="+mj-lt"/>
              </a:rPr>
              <a:t>phase</a:t>
            </a:r>
            <a:r>
              <a:rPr lang="it-IT" sz="2200" kern="0" dirty="0" smtClean="0">
                <a:solidFill>
                  <a:srgbClr val="000000"/>
                </a:solidFill>
                <a:latin typeface="+mj-lt"/>
              </a:rPr>
              <a:t> &gt;&gt; 2π).</a:t>
            </a:r>
          </a:p>
          <a:p>
            <a:pPr algn="just"/>
            <a:endParaRPr lang="it-IT" sz="2200" kern="0" dirty="0" smtClean="0">
              <a:solidFill>
                <a:srgbClr val="000000"/>
              </a:solidFill>
              <a:latin typeface="+mj-lt"/>
            </a:endParaRPr>
          </a:p>
          <a:p>
            <a:endParaRPr lang="it-IT" sz="22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 bwMode="auto">
          <a:xfrm>
            <a:off x="108000" y="1224000"/>
            <a:ext cx="986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kern="0" dirty="0" err="1" smtClean="0">
                <a:latin typeface="+mj-lt"/>
              </a:rPr>
              <a:t>Instrument</a:t>
            </a:r>
            <a:r>
              <a:rPr lang="it-IT" sz="2200" kern="0" dirty="0" smtClean="0">
                <a:latin typeface="+mj-lt"/>
              </a:rPr>
              <a:t> </a:t>
            </a:r>
            <a:r>
              <a:rPr lang="it-IT" sz="2200" kern="0" dirty="0" err="1" smtClean="0">
                <a:latin typeface="+mj-lt"/>
              </a:rPr>
              <a:t>is</a:t>
            </a:r>
            <a:r>
              <a:rPr lang="it-IT" sz="2200" kern="0" dirty="0" smtClean="0">
                <a:latin typeface="+mj-lt"/>
              </a:rPr>
              <a:t> sensitive to*:</a:t>
            </a:r>
            <a:endParaRPr lang="it-IT" sz="2200" kern="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>
                <a:spLocks noResize="1"/>
              </p:cNvSpPr>
              <p:nvPr/>
            </p:nvSpPr>
            <p:spPr>
              <a:xfrm>
                <a:off x="2627784" y="1811337"/>
                <a:ext cx="3723480" cy="553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〈"/>
                          <m:endChr m:val="〉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1∣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acc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∣1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811337"/>
                <a:ext cx="3723480" cy="553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>
                <a:spLocks noResize="1"/>
              </p:cNvSpPr>
              <p:nvPr/>
            </p:nvSpPr>
            <p:spPr>
              <a:xfrm>
                <a:off x="2554344" y="2491304"/>
                <a:ext cx="3870360" cy="553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〈"/>
                          <m:endChr m:val="〉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2∣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acc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∣2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44" y="2491304"/>
                <a:ext cx="3870360" cy="553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>
                <a:spLocks noResize="1"/>
              </p:cNvSpPr>
              <p:nvPr/>
            </p:nvSpPr>
            <p:spPr>
              <a:xfrm>
                <a:off x="1115616" y="3307728"/>
                <a:ext cx="6906960" cy="553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〈"/>
                          <m:endChr m:val="〉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∣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acc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+∣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07728"/>
                <a:ext cx="6906960" cy="553320"/>
              </a:xfrm>
              <a:prstGeom prst="rect">
                <a:avLst/>
              </a:prstGeom>
              <a:blipFill>
                <a:blip r:embed="rId4"/>
                <a:stretch>
                  <a:fillRect t="-58889" b="-10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tangolo 18"/>
          <p:cNvSpPr/>
          <p:nvPr/>
        </p:nvSpPr>
        <p:spPr>
          <a:xfrm>
            <a:off x="108000" y="6151881"/>
            <a:ext cx="5213808" cy="307777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*G. 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</a:rPr>
              <a:t>Rosi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et al.   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Nature </a:t>
            </a:r>
            <a:r>
              <a:rPr lang="fr-FR" sz="1400" dirty="0">
                <a:solidFill>
                  <a:prstClr val="black"/>
                </a:solidFill>
                <a:latin typeface="+mj-lt"/>
              </a:rPr>
              <a:t>Communications 8, 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+mj-lt"/>
              </a:rPr>
              <a:t>15529 (2017)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10766" y="3804385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600" kern="0" dirty="0" smtClean="0">
                <a:solidFill>
                  <a:srgbClr val="000000"/>
                </a:solidFill>
              </a:rPr>
              <a:t>(|s&gt; </a:t>
            </a:r>
            <a:r>
              <a:rPr lang="it-IT" sz="1600" kern="0" dirty="0">
                <a:solidFill>
                  <a:srgbClr val="000000"/>
                </a:solidFill>
              </a:rPr>
              <a:t>= (|1&gt; + </a:t>
            </a:r>
            <a:r>
              <a:rPr lang="it-IT" sz="1600" kern="0" dirty="0" err="1">
                <a:solidFill>
                  <a:srgbClr val="000000"/>
                </a:solidFill>
              </a:rPr>
              <a:t>e</a:t>
            </a:r>
            <a:r>
              <a:rPr lang="it-IT" sz="1600" kern="0" baseline="33000" dirty="0" err="1">
                <a:solidFill>
                  <a:srgbClr val="000000"/>
                </a:solidFill>
              </a:rPr>
              <a:t>iγ</a:t>
            </a:r>
            <a:r>
              <a:rPr lang="it-IT" sz="1600" kern="0" baseline="33000" dirty="0">
                <a:solidFill>
                  <a:srgbClr val="000000"/>
                </a:solidFill>
              </a:rPr>
              <a:t> </a:t>
            </a:r>
            <a:r>
              <a:rPr lang="it-IT" sz="1600" kern="0" dirty="0" smtClean="0">
                <a:solidFill>
                  <a:srgbClr val="000000"/>
                </a:solidFill>
              </a:rPr>
              <a:t>|</a:t>
            </a:r>
            <a:r>
              <a:rPr lang="it-IT" sz="1600" kern="0" dirty="0">
                <a:solidFill>
                  <a:srgbClr val="000000"/>
                </a:solidFill>
              </a:rPr>
              <a:t>2</a:t>
            </a:r>
            <a:r>
              <a:rPr lang="it-IT" sz="1600" kern="0" dirty="0" smtClean="0">
                <a:solidFill>
                  <a:srgbClr val="000000"/>
                </a:solidFill>
              </a:rPr>
              <a:t>&gt;)/</a:t>
            </a:r>
            <a:r>
              <a:rPr lang="it-IT" sz="1600" kern="0" dirty="0">
                <a:solidFill>
                  <a:srgbClr val="000000"/>
                </a:solidFill>
              </a:rPr>
              <a:t>√</a:t>
            </a:r>
            <a:r>
              <a:rPr lang="it-IT" sz="1600" kern="0" dirty="0" smtClean="0">
                <a:solidFill>
                  <a:srgbClr val="000000"/>
                </a:solidFill>
              </a:rPr>
              <a:t>2)</a:t>
            </a:r>
            <a:endParaRPr lang="it-IT" sz="1600" kern="0" dirty="0">
              <a:solidFill>
                <a:srgbClr val="00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27784" y="418894"/>
            <a:ext cx="801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Times" panose="02020603050405020304" pitchFamily="18" charset="0"/>
              </a:rPr>
              <a:t>A quantum WEP test</a:t>
            </a:r>
            <a:endParaRPr lang="en-US" altLang="it-IT" sz="32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Rettangolo 18"/>
          <p:cNvSpPr/>
          <p:nvPr/>
        </p:nvSpPr>
        <p:spPr>
          <a:xfrm>
            <a:off x="108000" y="6151881"/>
            <a:ext cx="5213808" cy="307777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*G. 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</a:rPr>
              <a:t>Rosi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et al.   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Nature </a:t>
            </a:r>
            <a:r>
              <a:rPr lang="fr-FR" sz="1400" dirty="0">
                <a:solidFill>
                  <a:prstClr val="black"/>
                </a:solidFill>
                <a:latin typeface="+mj-lt"/>
              </a:rPr>
              <a:t>Communications 8, </a:t>
            </a:r>
            <a:r>
              <a:rPr lang="fr-FR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+mj-lt"/>
              </a:rPr>
              <a:t>15529 (2017)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9" name="Segnaposto testo 3"/>
          <p:cNvSpPr txBox="1">
            <a:spLocks/>
          </p:cNvSpPr>
          <p:nvPr/>
        </p:nvSpPr>
        <p:spPr bwMode="auto">
          <a:xfrm>
            <a:off x="72000" y="1149283"/>
            <a:ext cx="900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With the </a:t>
            </a:r>
            <a:r>
              <a:rPr lang="it-IT" sz="1800" kern="0" dirty="0" err="1" smtClean="0">
                <a:solidFill>
                  <a:srgbClr val="FF3333"/>
                </a:solidFill>
                <a:latin typeface="+mj-lt"/>
              </a:rPr>
              <a:t>Bragg</a:t>
            </a:r>
            <a:r>
              <a:rPr lang="it-IT" sz="1800" kern="0" dirty="0" smtClean="0">
                <a:solidFill>
                  <a:srgbClr val="FF3333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FF3333"/>
                </a:solidFill>
                <a:latin typeface="+mj-lt"/>
              </a:rPr>
              <a:t>gradiometer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we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compare the free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fall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accelerations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for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atoms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prepared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in pure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hyperfine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states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(F = 1, F = 2) and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atoms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prepared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in a </a:t>
            </a:r>
            <a:r>
              <a:rPr lang="it-IT" sz="1800" kern="0" dirty="0" err="1" smtClean="0">
                <a:solidFill>
                  <a:srgbClr val="FF3333"/>
                </a:solidFill>
                <a:latin typeface="+mj-lt"/>
              </a:rPr>
              <a:t>coherent</a:t>
            </a:r>
            <a:r>
              <a:rPr lang="it-IT" sz="1800" kern="0" dirty="0" smtClean="0">
                <a:solidFill>
                  <a:srgbClr val="FF3333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FF3333"/>
                </a:solidFill>
                <a:latin typeface="+mj-lt"/>
              </a:rPr>
              <a:t>superposition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of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two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different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600" kern="0" dirty="0" err="1" smtClean="0">
                <a:solidFill>
                  <a:srgbClr val="000000"/>
                </a:solidFill>
              </a:rPr>
              <a:t>hyperfine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  <a:latin typeface="+mj-lt"/>
              </a:rPr>
              <a:t>states</a:t>
            </a:r>
            <a:r>
              <a:rPr lang="it-IT" sz="1800" kern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it-IT" sz="1800" kern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2000" y="2112135"/>
            <a:ext cx="5521688" cy="393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egnaposto testo 6"/>
          <p:cNvSpPr txBox="1">
            <a:spLocks/>
          </p:cNvSpPr>
          <p:nvPr/>
        </p:nvSpPr>
        <p:spPr bwMode="auto">
          <a:xfrm>
            <a:off x="6163415" y="3110945"/>
            <a:ext cx="266054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Superposition</a:t>
            </a: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 state </a:t>
            </a: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is</a:t>
            </a: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prepared</a:t>
            </a: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 with RF </a:t>
            </a: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pulse</a:t>
            </a:r>
            <a:endParaRPr lang="it-IT" sz="1600" kern="0" dirty="0" smtClean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s = (|1&gt; + |2&gt; </a:t>
            </a: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e</a:t>
            </a:r>
            <a:r>
              <a:rPr lang="it-IT" sz="1600" kern="0" baseline="33000" dirty="0" err="1" smtClean="0">
                <a:solidFill>
                  <a:srgbClr val="000000"/>
                </a:solidFill>
                <a:latin typeface="+mj-lt"/>
              </a:rPr>
              <a:t>iγ</a:t>
            </a: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)/√2</a:t>
            </a:r>
          </a:p>
          <a:p>
            <a:pPr marL="0" indent="0">
              <a:buNone/>
            </a:pP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γ: random </a:t>
            </a: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phase</a:t>
            </a: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introduced</a:t>
            </a:r>
            <a:r>
              <a:rPr lang="it-IT" sz="1600" kern="0" dirty="0" smtClean="0">
                <a:solidFill>
                  <a:srgbClr val="000000"/>
                </a:solidFill>
                <a:latin typeface="+mj-lt"/>
              </a:rPr>
              <a:t> with RF </a:t>
            </a:r>
            <a:r>
              <a:rPr lang="it-IT" sz="1600" kern="0" dirty="0" err="1" smtClean="0">
                <a:solidFill>
                  <a:srgbClr val="000000"/>
                </a:solidFill>
                <a:latin typeface="+mj-lt"/>
              </a:rPr>
              <a:t>pulse</a:t>
            </a:r>
            <a:endParaRPr lang="it-IT" sz="16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27784" y="418894"/>
            <a:ext cx="801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Times" panose="02020603050405020304" pitchFamily="18" charset="0"/>
              </a:rPr>
              <a:t>A quantum WEP test</a:t>
            </a:r>
            <a:endParaRPr lang="en-US" altLang="it-IT" sz="32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1520" y="3457529"/>
            <a:ext cx="8711848" cy="3067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egnaposto testo 4"/>
          <p:cNvSpPr txBox="1">
            <a:spLocks/>
          </p:cNvSpPr>
          <p:nvPr/>
        </p:nvSpPr>
        <p:spPr>
          <a:xfrm>
            <a:off x="156268" y="1901761"/>
            <a:ext cx="898773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it-IT" sz="2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Quantum WEP test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Attributing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all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observed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phase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noise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on 1-s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ellipse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to a WEP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violation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we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estimate an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upper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limit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for |r|</a:t>
            </a:r>
            <a:r>
              <a:rPr lang="it-IT" sz="2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→  </a:t>
            </a:r>
            <a:r>
              <a:rPr lang="it-IT" sz="2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r ≤ 5 ∙ 10</a:t>
            </a:r>
            <a:r>
              <a:rPr lang="it-IT" sz="2000" baseline="33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-8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" name="Segnaposto testo 5"/>
          <p:cNvSpPr txBox="1">
            <a:spLocks/>
          </p:cNvSpPr>
          <p:nvPr/>
        </p:nvSpPr>
        <p:spPr>
          <a:xfrm>
            <a:off x="5292080" y="2706134"/>
            <a:ext cx="374441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Black ellipse: 1 – 1 gradiometer</a:t>
            </a:r>
          </a:p>
        </p:txBody>
      </p:sp>
      <p:sp>
        <p:nvSpPr>
          <p:cNvPr id="15" name="Segnaposto testo 6"/>
          <p:cNvSpPr txBox="1">
            <a:spLocks/>
          </p:cNvSpPr>
          <p:nvPr/>
        </p:nvSpPr>
        <p:spPr>
          <a:xfrm>
            <a:off x="827584" y="3049215"/>
            <a:ext cx="374441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Blue ellipse:  1 – s gradiometer</a:t>
            </a:r>
          </a:p>
        </p:txBody>
      </p:sp>
      <p:sp>
        <p:nvSpPr>
          <p:cNvPr id="16" name="Segnaposto testo 7"/>
          <p:cNvSpPr txBox="1">
            <a:spLocks/>
          </p:cNvSpPr>
          <p:nvPr/>
        </p:nvSpPr>
        <p:spPr>
          <a:xfrm>
            <a:off x="827584" y="2706134"/>
            <a:ext cx="374441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Black ellipse: 1 – 1 gradiometer</a:t>
            </a:r>
          </a:p>
        </p:txBody>
      </p:sp>
      <p:sp>
        <p:nvSpPr>
          <p:cNvPr id="17" name="Segnaposto testo 8"/>
          <p:cNvSpPr txBox="1">
            <a:spLocks/>
          </p:cNvSpPr>
          <p:nvPr/>
        </p:nvSpPr>
        <p:spPr>
          <a:xfrm>
            <a:off x="5292080" y="3049215"/>
            <a:ext cx="374441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Blue ellipse:   1 – 2 gradiometer</a:t>
            </a:r>
          </a:p>
        </p:txBody>
      </p:sp>
      <p:sp>
        <p:nvSpPr>
          <p:cNvPr id="18" name="Segnaposto testo 9"/>
          <p:cNvSpPr txBox="1">
            <a:spLocks/>
          </p:cNvSpPr>
          <p:nvPr/>
        </p:nvSpPr>
        <p:spPr>
          <a:xfrm>
            <a:off x="145314" y="1113323"/>
            <a:ext cx="986400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it-IT" sz="2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We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realize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three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possible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gradiometric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configurations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→ Φ</a:t>
            </a:r>
            <a:r>
              <a:rPr lang="it-IT" sz="2000" baseline="-33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1-1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,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it-IT" sz="2000" baseline="-3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1-2</a:t>
            </a:r>
            <a:r>
              <a:rPr lang="it-IT" sz="20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,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it-IT" sz="2000" baseline="-3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1-s</a:t>
            </a:r>
          </a:p>
          <a:p>
            <a:pPr algn="l" fontAlgn="auto">
              <a:spcAft>
                <a:spcPts val="255"/>
              </a:spcAft>
            </a:pPr>
            <a:r>
              <a:rPr lang="it-IT" sz="2000" dirty="0" err="1" smtClean="0">
                <a:solidFill>
                  <a:srgbClr val="FF3333"/>
                </a:solidFill>
                <a:latin typeface="Calibri" panose="020F0502020204030204" pitchFamily="34" charset="0"/>
              </a:rPr>
              <a:t>Classical</a:t>
            </a:r>
            <a:r>
              <a:rPr lang="it-IT" sz="2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 WEP test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δg</a:t>
            </a:r>
            <a:r>
              <a:rPr lang="it-IT" sz="2000" baseline="-3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1-2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~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(Φ</a:t>
            </a:r>
            <a:r>
              <a:rPr lang="it-IT" sz="2000" baseline="-3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1-1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Φ</a:t>
            </a:r>
            <a:r>
              <a:rPr lang="it-IT" sz="2000" baseline="-3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1-2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 →  </a:t>
            </a:r>
            <a:r>
              <a:rPr lang="it-IT" sz="2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η</a:t>
            </a:r>
            <a:r>
              <a:rPr lang="it-IT" sz="2000" baseline="-33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1-2</a:t>
            </a:r>
            <a:r>
              <a:rPr lang="it-IT" sz="2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 = (1,4 </a:t>
            </a:r>
            <a:r>
              <a:rPr lang="it-IT" sz="2000" b="1" dirty="0" smtClean="0">
                <a:solidFill>
                  <a:srgbClr val="FF3333"/>
                </a:solidFill>
                <a:latin typeface="Calibri" panose="020F0502020204030204" pitchFamily="34" charset="0"/>
              </a:rPr>
              <a:t>± </a:t>
            </a:r>
            <a:r>
              <a:rPr lang="it-IT" sz="2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2,8) x 10</a:t>
            </a:r>
            <a:r>
              <a:rPr lang="it-IT" sz="2000" baseline="33000" dirty="0" smtClean="0">
                <a:solidFill>
                  <a:srgbClr val="FF3333"/>
                </a:solidFill>
                <a:latin typeface="Calibri" panose="020F0502020204030204" pitchFamily="34" charset="0"/>
              </a:rPr>
              <a:t>-9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65328" y="418894"/>
            <a:ext cx="801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ヒラギノ角ゴ Pro W3" pitchFamily="12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Times" panose="02020603050405020304" pitchFamily="18" charset="0"/>
              </a:rPr>
              <a:t>A quantum WEP </a:t>
            </a:r>
            <a:r>
              <a:rPr lang="en-GB" sz="3200" dirty="0" smtClean="0">
                <a:latin typeface="+mj-lt"/>
                <a:cs typeface="Times" panose="02020603050405020304" pitchFamily="18" charset="0"/>
              </a:rPr>
              <a:t>test: prospects</a:t>
            </a:r>
            <a:endParaRPr lang="en-US" altLang="it-IT" sz="32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662288"/>
            <a:ext cx="9107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Energy difference between hyperfine state very tiny! (28 </a:t>
            </a:r>
            <a:r>
              <a:rPr lang="el-GR" sz="2400" dirty="0" smtClean="0"/>
              <a:t>μ</a:t>
            </a:r>
            <a:r>
              <a:rPr lang="en-GB" sz="2400" dirty="0" smtClean="0"/>
              <a:t>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Likely, the commutator		         is proportional to the typical magnitude of H and therefore large </a:t>
            </a:r>
            <a:r>
              <a:rPr lang="el-GR" sz="2400" dirty="0" smtClean="0"/>
              <a:t>Δ</a:t>
            </a:r>
            <a:r>
              <a:rPr lang="en-GB" sz="2400" dirty="0" smtClean="0"/>
              <a:t>E yields to larger effects!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Next step: </a:t>
            </a:r>
            <a:r>
              <a:rPr lang="en-GB" sz="2400" dirty="0" err="1" smtClean="0">
                <a:solidFill>
                  <a:srgbClr val="FF0000"/>
                </a:solidFill>
              </a:rPr>
              <a:t>Sr</a:t>
            </a:r>
            <a:r>
              <a:rPr lang="en-GB" sz="2400" dirty="0" smtClean="0">
                <a:solidFill>
                  <a:srgbClr val="FF0000"/>
                </a:solidFill>
              </a:rPr>
              <a:t> interferometer on clock transition!* </a:t>
            </a: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en-GB" sz="2400" dirty="0" smtClean="0">
                <a:solidFill>
                  <a:srgbClr val="FF0000"/>
                </a:solidFill>
              </a:rPr>
              <a:t>E= 1.8 eV!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Next </a:t>
            </a:r>
            <a:r>
              <a:rPr lang="en-GB" sz="2400" dirty="0" err="1" smtClean="0"/>
              <a:t>next</a:t>
            </a:r>
            <a:r>
              <a:rPr lang="en-GB" sz="2400" dirty="0" smtClean="0"/>
              <a:t> step: entangled states between different </a:t>
            </a:r>
            <a:r>
              <a:rPr lang="en-GB" sz="2400" dirty="0" smtClean="0"/>
              <a:t>isotopes**?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52" y="2162069"/>
            <a:ext cx="1901602" cy="428284"/>
          </a:xfrm>
          <a:prstGeom prst="rect">
            <a:avLst/>
          </a:prstGeom>
        </p:spPr>
      </p:pic>
      <p:sp>
        <p:nvSpPr>
          <p:cNvPr id="22" name="Rettangolo 18"/>
          <p:cNvSpPr/>
          <p:nvPr/>
        </p:nvSpPr>
        <p:spPr>
          <a:xfrm>
            <a:off x="89712" y="5859273"/>
            <a:ext cx="3138120" cy="523220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*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L.Hu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et al.,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PRL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(2017) </a:t>
            </a:r>
            <a:endParaRPr lang="en-US" sz="1400" dirty="0" smtClean="0">
              <a:solidFill>
                <a:prstClr val="black"/>
              </a:solidFill>
              <a:latin typeface="+mj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**Geiger et al. PRL (2018)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962952" y="399069"/>
            <a:ext cx="5218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+mj-lt"/>
              </a:rPr>
              <a:t>Cancelling gravity gradients</a:t>
            </a:r>
          </a:p>
        </p:txBody>
      </p:sp>
      <p:sp>
        <p:nvSpPr>
          <p:cNvPr id="13" name="Segnaposto testo 3"/>
          <p:cNvSpPr txBox="1">
            <a:spLocks/>
          </p:cNvSpPr>
          <p:nvPr/>
        </p:nvSpPr>
        <p:spPr bwMode="auto">
          <a:xfrm>
            <a:off x="-18256" y="1244770"/>
            <a:ext cx="9000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it-IT" sz="2000" kern="0" dirty="0" smtClean="0"/>
              <a:t>The </a:t>
            </a:r>
            <a:r>
              <a:rPr lang="it-IT" sz="2000" kern="0" dirty="0" err="1" smtClean="0"/>
              <a:t>tidal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forces</a:t>
            </a:r>
            <a:r>
              <a:rPr lang="it-IT" sz="2000" kern="0" dirty="0" smtClean="0"/>
              <a:t> on the </a:t>
            </a:r>
            <a:r>
              <a:rPr lang="it-IT" sz="2000" kern="0" dirty="0" err="1" smtClean="0"/>
              <a:t>atoms</a:t>
            </a:r>
            <a:r>
              <a:rPr lang="it-IT" sz="2000" kern="0" dirty="0" smtClean="0"/>
              <a:t> in a </a:t>
            </a:r>
            <a:r>
              <a:rPr lang="it-IT" sz="2000" kern="0" dirty="0" err="1" smtClean="0"/>
              <a:t>uniform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gravity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field</a:t>
            </a:r>
            <a:r>
              <a:rPr lang="it-IT" sz="2000" kern="0" dirty="0" smtClean="0"/>
              <a:t> and </a:t>
            </a:r>
            <a:r>
              <a:rPr lang="it-IT" sz="2000" kern="0" dirty="0" err="1" smtClean="0"/>
              <a:t>gradient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modify</a:t>
            </a:r>
            <a:r>
              <a:rPr lang="it-IT" sz="2000" kern="0" dirty="0" smtClean="0"/>
              <a:t> the </a:t>
            </a:r>
            <a:r>
              <a:rPr lang="it-IT" sz="2000" kern="0" dirty="0" err="1" smtClean="0"/>
              <a:t>wavepacket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trajectories</a:t>
            </a:r>
            <a:r>
              <a:rPr lang="it-IT" sz="2000" kern="0" dirty="0" smtClean="0"/>
              <a:t>. The </a:t>
            </a:r>
            <a:r>
              <a:rPr lang="it-IT" sz="2000" kern="0" dirty="0" err="1" smtClean="0"/>
              <a:t>gravimetric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phase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shift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is</a:t>
            </a:r>
            <a:endParaRPr lang="it-IT" sz="2000" kern="0" dirty="0" smtClean="0"/>
          </a:p>
          <a:p>
            <a:pPr marL="0" indent="0" algn="just">
              <a:buNone/>
            </a:pPr>
            <a:endParaRPr lang="it-IT" sz="2000" kern="0" dirty="0" smtClean="0"/>
          </a:p>
          <a:p>
            <a:pPr marL="0" indent="0" algn="ctr">
              <a:buNone/>
            </a:pPr>
            <a:r>
              <a:rPr lang="it-IT" sz="2000" kern="0" dirty="0" smtClean="0">
                <a:solidFill>
                  <a:srgbClr val="FF3333"/>
                </a:solidFill>
              </a:rPr>
              <a:t>φ = k</a:t>
            </a:r>
            <a:r>
              <a:rPr lang="it-IT" sz="2000" kern="0" baseline="-33000" dirty="0" smtClean="0">
                <a:solidFill>
                  <a:srgbClr val="FF3333"/>
                </a:solidFill>
              </a:rPr>
              <a:t>eff</a:t>
            </a:r>
            <a:r>
              <a:rPr lang="it-IT" sz="2000" kern="0" dirty="0" smtClean="0">
                <a:solidFill>
                  <a:srgbClr val="FF3333"/>
                </a:solidFill>
              </a:rPr>
              <a:t>gT</a:t>
            </a:r>
            <a:r>
              <a:rPr lang="it-IT" sz="2000" kern="0" baseline="33000" dirty="0" smtClean="0">
                <a:solidFill>
                  <a:srgbClr val="FF3333"/>
                </a:solidFill>
              </a:rPr>
              <a:t>2</a:t>
            </a:r>
            <a:r>
              <a:rPr lang="it-IT" sz="2000" kern="0" dirty="0" smtClean="0">
                <a:solidFill>
                  <a:srgbClr val="FF3333"/>
                </a:solidFill>
              </a:rPr>
              <a:t> + </a:t>
            </a:r>
            <a:r>
              <a:rPr lang="it-IT" sz="2000" kern="0" dirty="0" err="1" smtClean="0">
                <a:solidFill>
                  <a:srgbClr val="FF3333"/>
                </a:solidFill>
              </a:rPr>
              <a:t>k</a:t>
            </a:r>
            <a:r>
              <a:rPr lang="it-IT" sz="2000" kern="0" baseline="-33000" dirty="0" err="1" smtClean="0">
                <a:solidFill>
                  <a:srgbClr val="FF3333"/>
                </a:solidFill>
              </a:rPr>
              <a:t>eff</a:t>
            </a:r>
            <a:r>
              <a:rPr lang="it-IT" sz="2000" kern="0" dirty="0" err="1" smtClean="0">
                <a:solidFill>
                  <a:srgbClr val="FF3333"/>
                </a:solidFill>
              </a:rPr>
              <a:t>Γ</a:t>
            </a:r>
            <a:r>
              <a:rPr lang="it-IT" sz="2000" kern="0" baseline="-33000" dirty="0" err="1" smtClean="0">
                <a:solidFill>
                  <a:srgbClr val="FF3333"/>
                </a:solidFill>
              </a:rPr>
              <a:t>zz</a:t>
            </a:r>
            <a:r>
              <a:rPr lang="it-IT" sz="2000" kern="0" dirty="0" smtClean="0">
                <a:solidFill>
                  <a:srgbClr val="FF3333"/>
                </a:solidFill>
              </a:rPr>
              <a:t>(z</a:t>
            </a:r>
            <a:r>
              <a:rPr lang="it-IT" sz="2000" kern="0" baseline="-33000" dirty="0" smtClean="0">
                <a:solidFill>
                  <a:srgbClr val="FF3333"/>
                </a:solidFill>
              </a:rPr>
              <a:t>0</a:t>
            </a:r>
            <a:r>
              <a:rPr lang="it-IT" sz="2000" kern="0" dirty="0" smtClean="0">
                <a:solidFill>
                  <a:srgbClr val="FF3333"/>
                </a:solidFill>
              </a:rPr>
              <a:t> + v</a:t>
            </a:r>
            <a:r>
              <a:rPr lang="it-IT" sz="2000" kern="0" baseline="-33000" dirty="0" smtClean="0">
                <a:solidFill>
                  <a:srgbClr val="FF3333"/>
                </a:solidFill>
              </a:rPr>
              <a:t>0</a:t>
            </a:r>
            <a:r>
              <a:rPr lang="it-IT" sz="2000" kern="0" dirty="0" smtClean="0">
                <a:solidFill>
                  <a:srgbClr val="FF3333"/>
                </a:solidFill>
              </a:rPr>
              <a:t>T)T</a:t>
            </a:r>
            <a:r>
              <a:rPr lang="it-IT" sz="2000" kern="0" baseline="33000" dirty="0" smtClean="0">
                <a:solidFill>
                  <a:srgbClr val="FF3333"/>
                </a:solidFill>
              </a:rPr>
              <a:t>2</a:t>
            </a:r>
          </a:p>
          <a:p>
            <a:pPr marL="0" indent="0" algn="ctr">
              <a:buNone/>
            </a:pPr>
            <a:endParaRPr lang="it-IT" sz="2000" kern="0" baseline="33000" dirty="0" smtClean="0">
              <a:solidFill>
                <a:srgbClr val="FF3333"/>
              </a:solidFill>
            </a:endParaRPr>
          </a:p>
          <a:p>
            <a:pPr marL="0" indent="0" algn="just">
              <a:buNone/>
            </a:pPr>
            <a:r>
              <a:rPr lang="it-IT" sz="2000" kern="0" dirty="0" smtClean="0">
                <a:solidFill>
                  <a:srgbClr val="000000"/>
                </a:solidFill>
              </a:rPr>
              <a:t>     z</a:t>
            </a:r>
            <a:r>
              <a:rPr lang="it-IT" sz="20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2000" kern="0" dirty="0" smtClean="0">
                <a:solidFill>
                  <a:srgbClr val="000000"/>
                </a:solidFill>
              </a:rPr>
              <a:t>, v</a:t>
            </a:r>
            <a:r>
              <a:rPr lang="it-IT" sz="20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initial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atomic</a:t>
            </a:r>
            <a:r>
              <a:rPr lang="it-IT" sz="2000" kern="0" dirty="0" smtClean="0">
                <a:solidFill>
                  <a:srgbClr val="000000"/>
                </a:solidFill>
              </a:rPr>
              <a:t> position and </a:t>
            </a:r>
            <a:r>
              <a:rPr lang="it-IT" sz="2000" kern="0" dirty="0" err="1" smtClean="0">
                <a:solidFill>
                  <a:srgbClr val="000000"/>
                </a:solidFill>
              </a:rPr>
              <a:t>velocity</a:t>
            </a:r>
            <a:r>
              <a:rPr lang="it-IT" sz="2000" kern="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0"/>
              </a:spcAft>
            </a:pPr>
            <a:endParaRPr lang="it-IT" sz="2000" kern="0" dirty="0" smtClean="0">
              <a:solidFill>
                <a:srgbClr val="000000"/>
              </a:solidFill>
            </a:endParaRPr>
          </a:p>
          <a:p>
            <a:pPr algn="just"/>
            <a:r>
              <a:rPr lang="it-IT" sz="2000" kern="0" dirty="0" smtClean="0">
                <a:solidFill>
                  <a:srgbClr val="000000"/>
                </a:solidFill>
              </a:rPr>
              <a:t>The </a:t>
            </a:r>
            <a:r>
              <a:rPr lang="it-IT" sz="2000" kern="0" dirty="0" err="1" smtClean="0">
                <a:solidFill>
                  <a:srgbClr val="000000"/>
                </a:solidFill>
              </a:rPr>
              <a:t>error</a:t>
            </a:r>
            <a:r>
              <a:rPr lang="it-IT" sz="2000" kern="0" dirty="0" smtClean="0">
                <a:solidFill>
                  <a:srgbClr val="000000"/>
                </a:solidFill>
              </a:rPr>
              <a:t> on z</a:t>
            </a:r>
            <a:r>
              <a:rPr lang="it-IT" sz="20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2000" kern="0" dirty="0" smtClean="0">
                <a:solidFill>
                  <a:srgbClr val="000000"/>
                </a:solidFill>
              </a:rPr>
              <a:t> and v</a:t>
            </a:r>
            <a:r>
              <a:rPr lang="it-IT" sz="20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is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one</a:t>
            </a:r>
            <a:r>
              <a:rPr lang="it-IT" sz="2000" kern="0" dirty="0" smtClean="0">
                <a:solidFill>
                  <a:srgbClr val="000000"/>
                </a:solidFill>
              </a:rPr>
              <a:t> of the </a:t>
            </a:r>
            <a:r>
              <a:rPr lang="it-IT" sz="2000" kern="0" dirty="0" smtClean="0">
                <a:solidFill>
                  <a:srgbClr val="FF3333"/>
                </a:solidFill>
              </a:rPr>
              <a:t>major </a:t>
            </a:r>
            <a:r>
              <a:rPr lang="it-IT" sz="2000" kern="0" dirty="0" err="1" smtClean="0">
                <a:solidFill>
                  <a:srgbClr val="FF3333"/>
                </a:solidFill>
              </a:rPr>
              <a:t>sources</a:t>
            </a:r>
            <a:r>
              <a:rPr lang="it-IT" sz="2000" kern="0" dirty="0" smtClean="0">
                <a:solidFill>
                  <a:srgbClr val="FF3333"/>
                </a:solidFill>
              </a:rPr>
              <a:t> of </a:t>
            </a:r>
            <a:r>
              <a:rPr lang="it-IT" sz="2000" kern="0" dirty="0" err="1" smtClean="0">
                <a:solidFill>
                  <a:srgbClr val="FF3333"/>
                </a:solidFill>
              </a:rPr>
              <a:t>noise</a:t>
            </a:r>
            <a:r>
              <a:rPr lang="it-IT" sz="2000" kern="0" dirty="0" smtClean="0">
                <a:solidFill>
                  <a:srgbClr val="FF3333"/>
                </a:solidFill>
              </a:rPr>
              <a:t> and </a:t>
            </a:r>
            <a:r>
              <a:rPr lang="it-IT" sz="2000" kern="0" dirty="0" err="1" smtClean="0">
                <a:solidFill>
                  <a:srgbClr val="FF3333"/>
                </a:solidFill>
              </a:rPr>
              <a:t>systematics</a:t>
            </a:r>
            <a:r>
              <a:rPr lang="it-IT" sz="2000" kern="0" dirty="0" smtClean="0">
                <a:solidFill>
                  <a:srgbClr val="000000"/>
                </a:solidFill>
              </a:rPr>
              <a:t>:</a:t>
            </a:r>
          </a:p>
          <a:p>
            <a:pPr algn="just">
              <a:buSzPct val="45000"/>
              <a:buFont typeface="StarSymbol"/>
              <a:buChar char="●"/>
            </a:pPr>
            <a:r>
              <a:rPr lang="it-IT" sz="2000" kern="0" dirty="0" smtClean="0">
                <a:solidFill>
                  <a:srgbClr val="000000"/>
                </a:solidFill>
              </a:rPr>
              <a:t>For WEP </a:t>
            </a:r>
            <a:r>
              <a:rPr lang="it-IT" sz="2000" kern="0" dirty="0" err="1" smtClean="0">
                <a:solidFill>
                  <a:srgbClr val="000000"/>
                </a:solidFill>
              </a:rPr>
              <a:t>tests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at</a:t>
            </a:r>
            <a:r>
              <a:rPr lang="it-IT" sz="2000" kern="0" dirty="0" smtClean="0">
                <a:solidFill>
                  <a:srgbClr val="000000"/>
                </a:solidFill>
              </a:rPr>
              <a:t> 10</a:t>
            </a:r>
            <a:r>
              <a:rPr lang="it-IT" sz="2000" kern="0" baseline="33000" dirty="0" smtClean="0">
                <a:solidFill>
                  <a:srgbClr val="000000"/>
                </a:solidFill>
              </a:rPr>
              <a:t>-15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level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is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required</a:t>
            </a:r>
            <a:r>
              <a:rPr lang="it-IT" sz="2000" kern="0" dirty="0" smtClean="0">
                <a:solidFill>
                  <a:srgbClr val="000000"/>
                </a:solidFill>
              </a:rPr>
              <a:t> a control on z</a:t>
            </a:r>
            <a:r>
              <a:rPr lang="it-IT" sz="20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2000" kern="0" dirty="0" smtClean="0">
                <a:solidFill>
                  <a:srgbClr val="000000"/>
                </a:solidFill>
              </a:rPr>
              <a:t> and v</a:t>
            </a:r>
            <a:r>
              <a:rPr lang="it-IT" sz="20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2000" kern="0" dirty="0" smtClean="0">
                <a:solidFill>
                  <a:srgbClr val="000000"/>
                </a:solidFill>
              </a:rPr>
              <a:t> of 1 nm and 0,3 nm/s.</a:t>
            </a:r>
          </a:p>
          <a:p>
            <a:pPr algn="just">
              <a:buSzPct val="45000"/>
              <a:buFont typeface="StarSymbol"/>
              <a:buChar char="●"/>
            </a:pPr>
            <a:r>
              <a:rPr lang="it-IT" sz="2000" kern="0" dirty="0" smtClean="0">
                <a:solidFill>
                  <a:srgbClr val="000000"/>
                </a:solidFill>
              </a:rPr>
              <a:t>In the AI </a:t>
            </a:r>
            <a:r>
              <a:rPr lang="it-IT" sz="2000" kern="0" dirty="0" err="1" smtClean="0">
                <a:solidFill>
                  <a:srgbClr val="000000"/>
                </a:solidFill>
              </a:rPr>
              <a:t>determination</a:t>
            </a:r>
            <a:r>
              <a:rPr lang="it-IT" sz="2000" kern="0" dirty="0" smtClean="0">
                <a:solidFill>
                  <a:srgbClr val="000000"/>
                </a:solidFill>
              </a:rPr>
              <a:t> of G</a:t>
            </a:r>
            <a:r>
              <a:rPr lang="it-IT" sz="2000" kern="0" baseline="33000" dirty="0" smtClean="0">
                <a:solidFill>
                  <a:srgbClr val="000000"/>
                </a:solidFill>
              </a:rPr>
              <a:t>[1]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one</a:t>
            </a:r>
            <a:r>
              <a:rPr lang="it-IT" sz="2000" kern="0" dirty="0" smtClean="0">
                <a:solidFill>
                  <a:srgbClr val="000000"/>
                </a:solidFill>
              </a:rPr>
              <a:t> of the major </a:t>
            </a:r>
            <a:r>
              <a:rPr lang="it-IT" sz="2000" kern="0" dirty="0" err="1" smtClean="0">
                <a:solidFill>
                  <a:srgbClr val="000000"/>
                </a:solidFill>
              </a:rPr>
              <a:t>sources</a:t>
            </a:r>
            <a:r>
              <a:rPr lang="it-IT" sz="2000" kern="0" dirty="0" smtClean="0">
                <a:solidFill>
                  <a:srgbClr val="000000"/>
                </a:solidFill>
              </a:rPr>
              <a:t> of </a:t>
            </a:r>
            <a:r>
              <a:rPr lang="it-IT" sz="2000" kern="0" dirty="0" err="1" smtClean="0">
                <a:solidFill>
                  <a:srgbClr val="000000"/>
                </a:solidFill>
              </a:rPr>
              <a:t>systematic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error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arises</a:t>
            </a:r>
            <a:r>
              <a:rPr lang="it-IT" sz="2000" kern="0" dirty="0" smtClean="0">
                <a:solidFill>
                  <a:srgbClr val="000000"/>
                </a:solidFill>
              </a:rPr>
              <a:t> from the </a:t>
            </a:r>
            <a:r>
              <a:rPr lang="it-IT" sz="2000" kern="0" dirty="0" err="1" smtClean="0">
                <a:solidFill>
                  <a:srgbClr val="000000"/>
                </a:solidFill>
              </a:rPr>
              <a:t>limited</a:t>
            </a:r>
            <a:r>
              <a:rPr lang="it-IT" sz="2000" kern="0" dirty="0" smtClean="0">
                <a:solidFill>
                  <a:srgbClr val="000000"/>
                </a:solidFill>
              </a:rPr>
              <a:t> control on the </a:t>
            </a:r>
            <a:r>
              <a:rPr lang="it-IT" sz="2000" kern="0" dirty="0" err="1" smtClean="0">
                <a:solidFill>
                  <a:srgbClr val="000000"/>
                </a:solidFill>
              </a:rPr>
              <a:t>thermal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cloud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degrees</a:t>
            </a:r>
            <a:r>
              <a:rPr lang="it-IT" sz="2000" kern="0" dirty="0" smtClean="0">
                <a:solidFill>
                  <a:srgbClr val="000000"/>
                </a:solidFill>
              </a:rPr>
              <a:t> of </a:t>
            </a:r>
            <a:r>
              <a:rPr lang="it-IT" sz="2000" kern="0" dirty="0" err="1" smtClean="0">
                <a:solidFill>
                  <a:srgbClr val="000000"/>
                </a:solidFill>
              </a:rPr>
              <a:t>freedom</a:t>
            </a:r>
            <a:r>
              <a:rPr lang="it-IT" sz="2000" kern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it-IT" sz="20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Segnaposto testo 4"/>
          <p:cNvSpPr txBox="1">
            <a:spLocks/>
          </p:cNvSpPr>
          <p:nvPr/>
        </p:nvSpPr>
        <p:spPr bwMode="auto">
          <a:xfrm>
            <a:off x="0" y="6145384"/>
            <a:ext cx="8963488" cy="5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3481"/>
              </a:spcBef>
              <a:spcAft>
                <a:spcPts val="3736"/>
              </a:spcAft>
              <a:buNone/>
            </a:pPr>
            <a:r>
              <a:rPr lang="it-IT" sz="1100" kern="0" dirty="0" smtClean="0">
                <a:solidFill>
                  <a:srgbClr val="000000"/>
                </a:solidFill>
                <a:latin typeface="+mj-lt"/>
              </a:rPr>
              <a:t>[1] </a:t>
            </a:r>
            <a:r>
              <a:rPr lang="fr-FR" sz="1100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G. Rosi, F. </a:t>
            </a:r>
            <a:r>
              <a:rPr lang="fr-FR" sz="1100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Sorrentino</a:t>
            </a:r>
            <a:r>
              <a:rPr lang="fr-FR" sz="1100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, L. </a:t>
            </a:r>
            <a:r>
              <a:rPr lang="fr-FR" sz="1100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Cacciapuoti</a:t>
            </a:r>
            <a:r>
              <a:rPr lang="fr-FR" sz="1100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, M. </a:t>
            </a:r>
            <a:r>
              <a:rPr lang="fr-FR" sz="1100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Prevedelli</a:t>
            </a:r>
            <a:r>
              <a:rPr lang="fr-FR" sz="1100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 &amp; G. M. Tino, </a:t>
            </a:r>
            <a:r>
              <a:rPr lang="fr-FR" sz="1100" i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“</a:t>
            </a:r>
            <a:r>
              <a:rPr lang="fr-FR" sz="1100" i="1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Precision</a:t>
            </a:r>
            <a:r>
              <a:rPr lang="fr-FR" sz="1100" i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 </a:t>
            </a:r>
            <a:r>
              <a:rPr lang="fr-FR" sz="1100" i="1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measurement</a:t>
            </a:r>
            <a:r>
              <a:rPr lang="fr-FR" sz="1100" i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 of the </a:t>
            </a:r>
            <a:r>
              <a:rPr lang="fr-FR" sz="1100" i="1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Newtonian</a:t>
            </a:r>
            <a:r>
              <a:rPr lang="fr-FR" sz="1100" i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 </a:t>
            </a:r>
            <a:r>
              <a:rPr lang="fr-FR" sz="1100" i="1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gravitational</a:t>
            </a:r>
            <a:r>
              <a:rPr lang="fr-FR" sz="1100" i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 constant </a:t>
            </a:r>
            <a:r>
              <a:rPr lang="fr-FR" sz="1100" i="1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using</a:t>
            </a:r>
            <a:r>
              <a:rPr lang="fr-FR" sz="1100" i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 cold </a:t>
            </a:r>
            <a:r>
              <a:rPr lang="fr-FR" sz="1100" i="1" kern="0" dirty="0" err="1" smtClean="0">
                <a:solidFill>
                  <a:srgbClr val="000000"/>
                </a:solidFill>
                <a:latin typeface="+mj-lt"/>
                <a:cs typeface="Times New Roman" pitchFamily="18"/>
              </a:rPr>
              <a:t>atoms</a:t>
            </a:r>
            <a:r>
              <a:rPr lang="fr-FR" sz="1100" i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”</a:t>
            </a:r>
            <a:r>
              <a:rPr lang="fr-FR" sz="1100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, Nature </a:t>
            </a:r>
            <a:r>
              <a:rPr lang="fr-FR" sz="1100" b="1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510</a:t>
            </a:r>
            <a:r>
              <a:rPr lang="fr-FR" sz="1100" kern="0" dirty="0" smtClean="0">
                <a:solidFill>
                  <a:srgbClr val="000000"/>
                </a:solidFill>
                <a:latin typeface="+mj-lt"/>
                <a:cs typeface="Times New Roman" pitchFamily="18"/>
              </a:rPr>
              <a:t>, 518-521 (2014).</a:t>
            </a:r>
            <a:endParaRPr lang="fr-FR" sz="1100" kern="0" dirty="0">
              <a:solidFill>
                <a:srgbClr val="000000"/>
              </a:solidFill>
              <a:latin typeface="+mj-lt"/>
              <a:cs typeface="Times New Roman" pitchFamily="1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62952" y="399069"/>
            <a:ext cx="5218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+mj-lt"/>
              </a:rPr>
              <a:t>Cancelling gravity gradients</a:t>
            </a:r>
          </a:p>
        </p:txBody>
      </p:sp>
      <p:sp>
        <p:nvSpPr>
          <p:cNvPr id="9" name="Segnaposto testo 3"/>
          <p:cNvSpPr txBox="1">
            <a:spLocks/>
          </p:cNvSpPr>
          <p:nvPr/>
        </p:nvSpPr>
        <p:spPr bwMode="auto">
          <a:xfrm>
            <a:off x="36512" y="1082296"/>
            <a:ext cx="890856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kern="0" dirty="0" err="1" smtClean="0">
                <a:solidFill>
                  <a:srgbClr val="000000"/>
                </a:solidFill>
              </a:rPr>
              <a:t>Readapting</a:t>
            </a:r>
            <a:r>
              <a:rPr lang="it-IT" sz="1800" kern="0" dirty="0" smtClean="0">
                <a:solidFill>
                  <a:srgbClr val="000000"/>
                </a:solidFill>
              </a:rPr>
              <a:t> the </a:t>
            </a:r>
            <a:r>
              <a:rPr lang="it-IT" sz="1800" kern="0" dirty="0" err="1" smtClean="0">
                <a:solidFill>
                  <a:srgbClr val="000000"/>
                </a:solidFill>
              </a:rPr>
              <a:t>effective</a:t>
            </a:r>
            <a:r>
              <a:rPr lang="it-IT" sz="1800" kern="0" dirty="0" smtClean="0">
                <a:solidFill>
                  <a:srgbClr val="000000"/>
                </a:solidFill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</a:rPr>
              <a:t>wave</a:t>
            </a:r>
            <a:r>
              <a:rPr lang="it-IT" sz="1800" kern="0" dirty="0" smtClean="0">
                <a:solidFill>
                  <a:srgbClr val="000000"/>
                </a:solidFill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</a:rPr>
              <a:t>vector</a:t>
            </a:r>
            <a:r>
              <a:rPr lang="it-IT" sz="1800" kern="0" dirty="0" smtClean="0">
                <a:solidFill>
                  <a:srgbClr val="000000"/>
                </a:solidFill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</a:rPr>
              <a:t>k</a:t>
            </a:r>
            <a:r>
              <a:rPr lang="it-IT" sz="1800" kern="0" baseline="-33000" dirty="0" err="1" smtClean="0">
                <a:solidFill>
                  <a:srgbClr val="000000"/>
                </a:solidFill>
              </a:rPr>
              <a:t>eff</a:t>
            </a:r>
            <a:r>
              <a:rPr lang="it-IT" sz="1800" kern="0" dirty="0" smtClean="0">
                <a:solidFill>
                  <a:srgbClr val="000000"/>
                </a:solidFill>
              </a:rPr>
              <a:t> of the π </a:t>
            </a:r>
            <a:r>
              <a:rPr lang="it-IT" sz="1800" kern="0" dirty="0" err="1" smtClean="0">
                <a:solidFill>
                  <a:srgbClr val="000000"/>
                </a:solidFill>
              </a:rPr>
              <a:t>pulse</a:t>
            </a:r>
            <a:r>
              <a:rPr lang="it-IT" sz="1800" kern="0" dirty="0" smtClean="0">
                <a:solidFill>
                  <a:srgbClr val="000000"/>
                </a:solidFill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</a:rPr>
              <a:t>it</a:t>
            </a:r>
            <a:r>
              <a:rPr lang="it-IT" sz="1800" kern="0" dirty="0" smtClean="0">
                <a:solidFill>
                  <a:srgbClr val="000000"/>
                </a:solidFill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</a:rPr>
              <a:t>is</a:t>
            </a:r>
            <a:r>
              <a:rPr lang="it-IT" sz="1800" kern="0" dirty="0" smtClean="0">
                <a:solidFill>
                  <a:srgbClr val="000000"/>
                </a:solidFill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</a:rPr>
              <a:t>possible</a:t>
            </a:r>
            <a:r>
              <a:rPr lang="it-IT" sz="1800" kern="0" dirty="0" smtClean="0">
                <a:solidFill>
                  <a:srgbClr val="000000"/>
                </a:solidFill>
              </a:rPr>
              <a:t> to </a:t>
            </a:r>
            <a:r>
              <a:rPr lang="it-IT" sz="1800" kern="0" dirty="0" smtClean="0">
                <a:solidFill>
                  <a:srgbClr val="FF3333"/>
                </a:solidFill>
              </a:rPr>
              <a:t>compensate the </a:t>
            </a:r>
            <a:r>
              <a:rPr lang="it-IT" sz="1800" kern="0" dirty="0" err="1" smtClean="0">
                <a:solidFill>
                  <a:srgbClr val="FF3333"/>
                </a:solidFill>
              </a:rPr>
              <a:t>effect</a:t>
            </a:r>
            <a:r>
              <a:rPr lang="it-IT" sz="1800" kern="0" dirty="0" smtClean="0">
                <a:solidFill>
                  <a:srgbClr val="FF3333"/>
                </a:solidFill>
              </a:rPr>
              <a:t> of </a:t>
            </a:r>
            <a:r>
              <a:rPr lang="it-IT" sz="1800" kern="0" dirty="0" err="1" smtClean="0">
                <a:solidFill>
                  <a:srgbClr val="FF3333"/>
                </a:solidFill>
              </a:rPr>
              <a:t>Γ</a:t>
            </a:r>
            <a:r>
              <a:rPr lang="it-IT" sz="1800" kern="0" baseline="-33000" dirty="0" err="1" smtClean="0">
                <a:solidFill>
                  <a:srgbClr val="FF3333"/>
                </a:solidFill>
              </a:rPr>
              <a:t>zz</a:t>
            </a:r>
            <a:r>
              <a:rPr lang="it-IT" sz="1800" kern="0" baseline="33000" dirty="0" smtClean="0">
                <a:solidFill>
                  <a:srgbClr val="000000"/>
                </a:solidFill>
              </a:rPr>
              <a:t>[1]</a:t>
            </a:r>
            <a:endParaRPr lang="it-IT" sz="1800" kern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sz="1800" kern="0" dirty="0" err="1" smtClean="0">
                <a:solidFill>
                  <a:srgbClr val="FF3333"/>
                </a:solidFill>
              </a:rPr>
              <a:t>Δk</a:t>
            </a:r>
            <a:r>
              <a:rPr lang="it-IT" sz="1800" kern="0" baseline="-33000" dirty="0" err="1" smtClean="0">
                <a:solidFill>
                  <a:srgbClr val="FF3333"/>
                </a:solidFill>
              </a:rPr>
              <a:t>eff</a:t>
            </a:r>
            <a:r>
              <a:rPr lang="it-IT" sz="1800" kern="0" dirty="0" smtClean="0">
                <a:solidFill>
                  <a:srgbClr val="FF3333"/>
                </a:solidFill>
              </a:rPr>
              <a:t> = (Γ</a:t>
            </a:r>
            <a:r>
              <a:rPr lang="it-IT" sz="1800" kern="0" baseline="-33000" dirty="0" smtClean="0">
                <a:solidFill>
                  <a:srgbClr val="FF3333"/>
                </a:solidFill>
              </a:rPr>
              <a:t>zz</a:t>
            </a:r>
            <a:r>
              <a:rPr lang="it-IT" sz="1800" kern="0" dirty="0" smtClean="0">
                <a:solidFill>
                  <a:srgbClr val="FF3333"/>
                </a:solidFill>
              </a:rPr>
              <a:t>T</a:t>
            </a:r>
            <a:r>
              <a:rPr lang="it-IT" sz="1800" kern="0" baseline="33000" dirty="0" smtClean="0">
                <a:solidFill>
                  <a:srgbClr val="FF3333"/>
                </a:solidFill>
              </a:rPr>
              <a:t>2</a:t>
            </a:r>
            <a:r>
              <a:rPr lang="it-IT" sz="1800" kern="0" dirty="0" smtClean="0">
                <a:solidFill>
                  <a:srgbClr val="FF3333"/>
                </a:solidFill>
              </a:rPr>
              <a:t>/2)</a:t>
            </a:r>
            <a:r>
              <a:rPr lang="it-IT" sz="1800" kern="0" dirty="0" err="1" smtClean="0">
                <a:solidFill>
                  <a:srgbClr val="FF3333"/>
                </a:solidFill>
              </a:rPr>
              <a:t>k</a:t>
            </a:r>
            <a:r>
              <a:rPr lang="it-IT" sz="1800" kern="0" baseline="-33000" dirty="0" err="1" smtClean="0">
                <a:solidFill>
                  <a:srgbClr val="FF3333"/>
                </a:solidFill>
              </a:rPr>
              <a:t>eff</a:t>
            </a:r>
            <a:endParaRPr lang="it-IT" sz="1800" kern="0" baseline="-33000" dirty="0" smtClean="0">
              <a:solidFill>
                <a:srgbClr val="FF3333"/>
              </a:solidFill>
            </a:endParaRPr>
          </a:p>
          <a:p>
            <a:pPr marL="0" indent="0" algn="just">
              <a:buNone/>
            </a:pPr>
            <a:r>
              <a:rPr lang="it-IT" sz="1800" kern="0" dirty="0" smtClean="0">
                <a:solidFill>
                  <a:srgbClr val="000000"/>
                </a:solidFill>
              </a:rPr>
              <a:t>φ no </a:t>
            </a:r>
            <a:r>
              <a:rPr lang="it-IT" sz="1800" kern="0" dirty="0" err="1" smtClean="0">
                <a:solidFill>
                  <a:srgbClr val="000000"/>
                </a:solidFill>
              </a:rPr>
              <a:t>longer</a:t>
            </a:r>
            <a:r>
              <a:rPr lang="it-IT" sz="1800" kern="0" dirty="0" smtClean="0">
                <a:solidFill>
                  <a:srgbClr val="000000"/>
                </a:solidFill>
              </a:rPr>
              <a:t> </a:t>
            </a:r>
            <a:r>
              <a:rPr lang="it-IT" sz="1800" kern="0" dirty="0" err="1" smtClean="0">
                <a:solidFill>
                  <a:srgbClr val="000000"/>
                </a:solidFill>
              </a:rPr>
              <a:t>depends</a:t>
            </a:r>
            <a:r>
              <a:rPr lang="it-IT" sz="1800" kern="0" dirty="0" smtClean="0">
                <a:solidFill>
                  <a:srgbClr val="000000"/>
                </a:solidFill>
              </a:rPr>
              <a:t> on z</a:t>
            </a:r>
            <a:r>
              <a:rPr lang="it-IT" sz="18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1800" kern="0" dirty="0" smtClean="0">
                <a:solidFill>
                  <a:srgbClr val="000000"/>
                </a:solidFill>
              </a:rPr>
              <a:t> and v</a:t>
            </a:r>
            <a:r>
              <a:rPr lang="it-IT" sz="1800" kern="0" baseline="-33000" dirty="0" smtClean="0">
                <a:solidFill>
                  <a:srgbClr val="000000"/>
                </a:solidFill>
              </a:rPr>
              <a:t>0</a:t>
            </a:r>
            <a:r>
              <a:rPr lang="it-IT" sz="1800" kern="0" dirty="0" smtClean="0">
                <a:solidFill>
                  <a:srgbClr val="000000"/>
                </a:solidFill>
              </a:rPr>
              <a:t>.</a:t>
            </a:r>
            <a:endParaRPr lang="it-IT" sz="1800" kern="0" dirty="0">
              <a:solidFill>
                <a:srgbClr val="00000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685082" y="2443123"/>
            <a:ext cx="4486757" cy="27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6512" y="5499347"/>
            <a:ext cx="878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err="1">
                <a:solidFill>
                  <a:srgbClr val="000000"/>
                </a:solidFill>
                <a:latin typeface="Arail"/>
              </a:rPr>
              <a:t>This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procedure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simulates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the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effect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of a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gravity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gradient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on the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atomic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trajectories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. </a:t>
            </a:r>
            <a:r>
              <a:rPr lang="it-IT" dirty="0" err="1" smtClean="0">
                <a:solidFill>
                  <a:srgbClr val="000000"/>
                </a:solidFill>
                <a:latin typeface="Arail"/>
              </a:rPr>
              <a:t>We</a:t>
            </a:r>
            <a:r>
              <a:rPr lang="it-IT" dirty="0" smtClean="0">
                <a:solidFill>
                  <a:srgbClr val="000000"/>
                </a:solidFill>
                <a:latin typeface="Arai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implement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it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to </a:t>
            </a:r>
            <a:r>
              <a:rPr lang="it-IT" dirty="0" err="1">
                <a:solidFill>
                  <a:srgbClr val="000000"/>
                </a:solidFill>
                <a:latin typeface="Arail"/>
              </a:rPr>
              <a:t>measure</a:t>
            </a:r>
            <a:r>
              <a:rPr lang="it-IT" dirty="0">
                <a:solidFill>
                  <a:srgbClr val="000000"/>
                </a:solidFill>
                <a:latin typeface="Arail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ail"/>
              </a:rPr>
              <a:t>gravity</a:t>
            </a:r>
            <a:r>
              <a:rPr lang="it-IT" dirty="0">
                <a:solidFill>
                  <a:srgbClr val="FF0000"/>
                </a:solidFill>
                <a:latin typeface="Arail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ail"/>
              </a:rPr>
              <a:t>gradients</a:t>
            </a:r>
            <a:r>
              <a:rPr lang="it-IT" dirty="0">
                <a:solidFill>
                  <a:srgbClr val="FF0000"/>
                </a:solidFill>
                <a:latin typeface="Arail"/>
              </a:rPr>
              <a:t>, </a:t>
            </a:r>
            <a:r>
              <a:rPr lang="it-IT" dirty="0" err="1">
                <a:solidFill>
                  <a:srgbClr val="FF0000"/>
                </a:solidFill>
                <a:latin typeface="Arail"/>
              </a:rPr>
              <a:t>gravity</a:t>
            </a:r>
            <a:r>
              <a:rPr lang="it-IT" dirty="0">
                <a:solidFill>
                  <a:srgbClr val="FF0000"/>
                </a:solidFill>
                <a:latin typeface="Arail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Arail"/>
              </a:rPr>
              <a:t>curvature</a:t>
            </a:r>
            <a:endParaRPr lang="it-IT" dirty="0">
              <a:solidFill>
                <a:srgbClr val="FF0000"/>
              </a:solidFill>
              <a:latin typeface="Arail"/>
            </a:endParaRPr>
          </a:p>
        </p:txBody>
      </p:sp>
      <p:sp>
        <p:nvSpPr>
          <p:cNvPr id="11" name="Segnaposto testo 5"/>
          <p:cNvSpPr txBox="1">
            <a:spLocks/>
          </p:cNvSpPr>
          <p:nvPr/>
        </p:nvSpPr>
        <p:spPr bwMode="auto">
          <a:xfrm>
            <a:off x="0" y="6251421"/>
            <a:ext cx="522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kern="0" dirty="0" smtClean="0">
                <a:solidFill>
                  <a:srgbClr val="000000"/>
                </a:solidFill>
                <a:latin typeface="Arail"/>
              </a:rPr>
              <a:t>[1] A. </a:t>
            </a:r>
            <a:r>
              <a:rPr lang="it-IT" sz="1200" kern="0" dirty="0" err="1" smtClean="0">
                <a:solidFill>
                  <a:srgbClr val="000000"/>
                </a:solidFill>
                <a:latin typeface="Arail"/>
              </a:rPr>
              <a:t>Roura</a:t>
            </a:r>
            <a:r>
              <a:rPr lang="it-IT" sz="1200" kern="0" dirty="0" smtClean="0">
                <a:solidFill>
                  <a:srgbClr val="000000"/>
                </a:solidFill>
                <a:latin typeface="Arail"/>
              </a:rPr>
              <a:t>, </a:t>
            </a:r>
            <a:r>
              <a:rPr lang="it-IT" sz="1200" kern="0" dirty="0" err="1" smtClean="0">
                <a:solidFill>
                  <a:srgbClr val="000000"/>
                </a:solidFill>
                <a:latin typeface="Arail"/>
              </a:rPr>
              <a:t>Phys</a:t>
            </a:r>
            <a:r>
              <a:rPr lang="it-IT" sz="1200" kern="0" dirty="0" smtClean="0">
                <a:solidFill>
                  <a:srgbClr val="000000"/>
                </a:solidFill>
                <a:latin typeface="Arail"/>
              </a:rPr>
              <a:t>. Rev. </a:t>
            </a:r>
            <a:r>
              <a:rPr lang="it-IT" sz="1200" kern="0" dirty="0" err="1" smtClean="0">
                <a:solidFill>
                  <a:srgbClr val="000000"/>
                </a:solidFill>
                <a:latin typeface="Arail"/>
              </a:rPr>
              <a:t>Lett</a:t>
            </a:r>
            <a:r>
              <a:rPr lang="it-IT" sz="1200" kern="0" dirty="0" smtClean="0">
                <a:solidFill>
                  <a:srgbClr val="000000"/>
                </a:solidFill>
                <a:latin typeface="Arail"/>
              </a:rPr>
              <a:t>. </a:t>
            </a:r>
            <a:r>
              <a:rPr lang="it-IT" sz="1200" b="1" kern="0" dirty="0" smtClean="0">
                <a:solidFill>
                  <a:srgbClr val="000000"/>
                </a:solidFill>
                <a:latin typeface="Arail"/>
              </a:rPr>
              <a:t>118</a:t>
            </a:r>
            <a:r>
              <a:rPr lang="it-IT" sz="1200" kern="0" dirty="0" smtClean="0">
                <a:solidFill>
                  <a:srgbClr val="000000"/>
                </a:solidFill>
                <a:latin typeface="Arail"/>
              </a:rPr>
              <a:t>, 160401 (2017).</a:t>
            </a:r>
            <a:endParaRPr lang="it-IT" sz="1200" kern="0" dirty="0">
              <a:solidFill>
                <a:srgbClr val="000000"/>
              </a:solidFill>
              <a:latin typeface="Arai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Segnaposto testo 3"/>
          <p:cNvSpPr txBox="1">
            <a:spLocks/>
          </p:cNvSpPr>
          <p:nvPr/>
        </p:nvSpPr>
        <p:spPr bwMode="auto">
          <a:xfrm>
            <a:off x="5650992" y="2837147"/>
            <a:ext cx="3327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gradiometers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(1-2, 2-3, 1-3)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linear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Φ(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Δν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vs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Δν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(Φ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gradiometric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6512" y="2142203"/>
            <a:ext cx="5198620" cy="3783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testo 5"/>
          <p:cNvSpPr txBox="1">
            <a:spLocks/>
          </p:cNvSpPr>
          <p:nvPr/>
        </p:nvSpPr>
        <p:spPr bwMode="auto">
          <a:xfrm>
            <a:off x="0" y="1071546"/>
            <a:ext cx="8622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simultaneously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interrogate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interferometer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masses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π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Δν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endParaRPr 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3"/>
          <p:cNvSpPr txBox="1">
            <a:spLocks/>
          </p:cNvSpPr>
          <p:nvPr/>
        </p:nvSpPr>
        <p:spPr bwMode="auto">
          <a:xfrm>
            <a:off x="5650992" y="4449490"/>
            <a:ext cx="3448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traslated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!*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962952" y="399069"/>
            <a:ext cx="5218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+mj-lt"/>
              </a:rPr>
              <a:t>Cancelling gravity gradients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  <a:noFill/>
          <a:ln/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1166813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3736" y="1371600"/>
            <a:ext cx="9144000" cy="3260964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Introduction to atom interferometry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MAGIA experiment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MAGIA ADV: 2017 results and 2018 on going activities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Long term prospects</a:t>
            </a:r>
            <a:endParaRPr lang="en-US" sz="240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ITC Bookman" pitchFamily="18" charset="0"/>
            </a:endParaRPr>
          </a:p>
          <a:p>
            <a:pPr>
              <a:buFont typeface="Wingdings" pitchFamily="2" charset="2"/>
              <a:buNone/>
            </a:pPr>
            <a:endParaRPr lang="el-GR" sz="28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Segnaposto testo 3"/>
          <p:cNvSpPr txBox="1">
            <a:spLocks/>
          </p:cNvSpPr>
          <p:nvPr/>
        </p:nvSpPr>
        <p:spPr bwMode="auto">
          <a:xfrm>
            <a:off x="0" y="1071546"/>
            <a:ext cx="1784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</a:t>
            </a:r>
            <a:endParaRPr 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82076"/>
              </p:ext>
            </p:extLst>
          </p:nvPr>
        </p:nvGraphicFramePr>
        <p:xfrm>
          <a:off x="975465" y="4041694"/>
          <a:ext cx="7043823" cy="914400"/>
        </p:xfrm>
        <a:graphic>
          <a:graphicData uri="http://schemas.openxmlformats.org/drawingml/2006/table">
            <a:tbl>
              <a:tblPr firstRow="1" bandRow="1"/>
              <a:tblGrid>
                <a:gridCol w="1760356">
                  <a:extLst>
                    <a:ext uri="{9D8B030D-6E8A-4147-A177-3AD203B41FA5}">
                      <a16:colId xmlns:a16="http://schemas.microsoft.com/office/drawing/2014/main" val="2143738473"/>
                    </a:ext>
                  </a:extLst>
                </a:gridCol>
                <a:gridCol w="1760356">
                  <a:extLst>
                    <a:ext uri="{9D8B030D-6E8A-4147-A177-3AD203B41FA5}">
                      <a16:colId xmlns:a16="http://schemas.microsoft.com/office/drawing/2014/main" val="3379426971"/>
                    </a:ext>
                  </a:extLst>
                </a:gridCol>
                <a:gridCol w="1760356">
                  <a:extLst>
                    <a:ext uri="{9D8B030D-6E8A-4147-A177-3AD203B41FA5}">
                      <a16:colId xmlns:a16="http://schemas.microsoft.com/office/drawing/2014/main" val="943449043"/>
                    </a:ext>
                  </a:extLst>
                </a:gridCol>
                <a:gridCol w="1762755">
                  <a:extLst>
                    <a:ext uri="{9D8B030D-6E8A-4147-A177-3AD203B41FA5}">
                      <a16:colId xmlns:a16="http://schemas.microsoft.com/office/drawing/2014/main" val="3388820944"/>
                    </a:ext>
                  </a:extLst>
                </a:gridCol>
              </a:tblGrid>
              <a:tr h="276634">
                <a:tc>
                  <a:txBody>
                    <a:bodyPr/>
                    <a:lstStyle/>
                    <a:p>
                      <a:pPr marL="0" marR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GB" sz="1400" b="0" i="0" u="none" strike="noStrike" kern="1200" dirty="0">
                        <a:ln>
                          <a:noFill/>
                        </a:ln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Γ</a:t>
                      </a:r>
                      <a:r>
                        <a:rPr lang="it-IT" sz="1400" b="0" i="0" u="none" strike="noStrike" kern="120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23</a:t>
                      </a:r>
                      <a:r>
                        <a:rPr lang="it-IT" sz="14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 [10</a:t>
                      </a:r>
                      <a:r>
                        <a:rPr lang="it-IT" sz="1400" b="0" i="0" u="none" strike="noStrike" kern="120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-6 </a:t>
                      </a:r>
                      <a:r>
                        <a:rPr lang="it-IT" sz="14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s</a:t>
                      </a:r>
                      <a:r>
                        <a:rPr lang="it-IT" sz="1400" b="0" i="0" u="none" strike="noStrike" kern="120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-2</a:t>
                      </a:r>
                      <a:r>
                        <a:rPr lang="it-IT" sz="14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Γ</a:t>
                      </a:r>
                      <a:r>
                        <a:rPr lang="it-IT" sz="1400" b="0" i="0" u="none" strike="noStrike" kern="1200" baseline="-33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[10</a:t>
                      </a:r>
                      <a:r>
                        <a:rPr lang="it-IT" sz="1400" b="0" i="0" u="none" strike="noStrike" kern="1200" baseline="33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-6 </a:t>
                      </a: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s</a:t>
                      </a:r>
                      <a:r>
                        <a:rPr lang="it-IT" sz="1400" b="0" i="0" u="none" strike="noStrike" kern="1200" baseline="33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-2</a:t>
                      </a: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Γ</a:t>
                      </a:r>
                      <a:r>
                        <a:rPr lang="it-IT" sz="1400" b="0" i="0" u="none" strike="noStrike" kern="1200" baseline="-33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[10</a:t>
                      </a:r>
                      <a:r>
                        <a:rPr lang="it-IT" sz="1400" b="0" i="0" u="none" strike="noStrike" kern="1200" baseline="33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-6 </a:t>
                      </a: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s</a:t>
                      </a:r>
                      <a:r>
                        <a:rPr lang="it-IT" sz="1400" b="0" i="0" u="none" strike="noStrike" kern="1200" baseline="33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-2</a:t>
                      </a: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812149"/>
                  </a:ext>
                </a:extLst>
              </a:tr>
              <a:tr h="247147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="0" i="0" u="none" strike="noStrike" kern="1200" dirty="0">
                          <a:ln>
                            <a:noFill/>
                          </a:ln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-3,32 ± 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-3,48 ± 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-3,40 ± 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32676"/>
                  </a:ext>
                </a:extLst>
              </a:tr>
              <a:tr h="247147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="0" i="0" u="none" strike="noStrike" kern="1200" dirty="0">
                          <a:ln>
                            <a:noFill/>
                          </a:ln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0,497 ± 0,006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-4,87 ± 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mo" pitchFamily="34"/>
                          <a:cs typeface="Arial" panose="020B0604020202020204" pitchFamily="34" charset="0"/>
                        </a:rPr>
                        <a:t>-2,193 ± 0,006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08998"/>
                  </a:ext>
                </a:extLst>
              </a:tr>
            </a:tbl>
          </a:graphicData>
        </a:graphic>
      </p:graphicFrame>
      <p:sp>
        <p:nvSpPr>
          <p:cNvPr id="10" name="Segnaposto testo 5"/>
          <p:cNvSpPr txBox="1">
            <a:spLocks/>
          </p:cNvSpPr>
          <p:nvPr/>
        </p:nvSpPr>
        <p:spPr bwMode="auto">
          <a:xfrm>
            <a:off x="0" y="4946615"/>
            <a:ext cx="9864000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</a:t>
            </a:r>
            <a:r>
              <a:rPr lang="it-IT" sz="1400" baseline="-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(Γ</a:t>
            </a:r>
            <a:r>
              <a:rPr lang="it-IT" sz="1400" baseline="-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Γ</a:t>
            </a:r>
            <a:r>
              <a:rPr lang="it-IT" sz="1400" baseline="-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)/2.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curvature in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baseline="-33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(307,2 </a:t>
            </a:r>
            <a:r>
              <a:rPr lang="en-US" altLang="zh-CN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0,3)mm  	d</a:t>
            </a:r>
            <a:r>
              <a:rPr lang="it-IT" sz="1400" baseline="-33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(308,6 </a:t>
            </a:r>
            <a:r>
              <a:rPr lang="en-US" altLang="zh-CN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0,4)mm</a:t>
            </a:r>
          </a:p>
          <a:p>
            <a:pPr marL="0" indent="0" algn="ctr">
              <a:buNone/>
            </a:pP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r>
              <a:rPr lang="it-IT" sz="1400" baseline="-33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(Γ</a:t>
            </a:r>
            <a:r>
              <a:rPr lang="it-IT" sz="1400" baseline="-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Γ</a:t>
            </a:r>
            <a:r>
              <a:rPr lang="it-IT" sz="1400" baseline="-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)/d = (1,743 ± 0,004) x 10</a:t>
            </a:r>
            <a:r>
              <a:rPr lang="it-IT" sz="1400" baseline="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it-IT" sz="1400" baseline="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baseline="3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it-IT" sz="1400" baseline="3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06552" y="1528096"/>
            <a:ext cx="3560900" cy="248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21274" y="1527962"/>
            <a:ext cx="3560900" cy="25137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egnaposto testo 6"/>
          <p:cNvSpPr txBox="1">
            <a:spLocks/>
          </p:cNvSpPr>
          <p:nvPr/>
        </p:nvSpPr>
        <p:spPr>
          <a:xfrm>
            <a:off x="1654384" y="1363958"/>
            <a:ext cx="2220519" cy="641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</a:t>
            </a:r>
            <a:r>
              <a:rPr lang="it-IT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it-IT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dirty="0">
              <a:solidFill>
                <a:sysClr val="windowText" lastClr="000000"/>
              </a:solidFill>
              <a:latin typeface="Comic Sans MS" pitchFamily="66"/>
            </a:endParaRPr>
          </a:p>
        </p:txBody>
      </p:sp>
      <p:sp>
        <p:nvSpPr>
          <p:cNvPr id="14" name="Segnaposto testo 7"/>
          <p:cNvSpPr txBox="1">
            <a:spLocks/>
          </p:cNvSpPr>
          <p:nvPr/>
        </p:nvSpPr>
        <p:spPr>
          <a:xfrm>
            <a:off x="6298904" y="1359551"/>
            <a:ext cx="2540296" cy="641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it-IT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it-IT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dirty="0">
              <a:solidFill>
                <a:sysClr val="windowText" lastClr="000000"/>
              </a:solidFill>
              <a:latin typeface="Comic Sans MS" pitchFamily="66"/>
            </a:endParaRPr>
          </a:p>
        </p:txBody>
      </p:sp>
      <p:sp>
        <p:nvSpPr>
          <p:cNvPr id="15" name="Segnaposto testo 6"/>
          <p:cNvSpPr txBox="1">
            <a:spLocks/>
          </p:cNvSpPr>
          <p:nvPr/>
        </p:nvSpPr>
        <p:spPr>
          <a:xfrm>
            <a:off x="36512" y="6311290"/>
            <a:ext cx="261879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*D’amico et al. </a:t>
            </a:r>
            <a:r>
              <a:rPr lang="it-IT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</a:t>
            </a:r>
            <a:r>
              <a:rPr lang="en-GB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  <a:endParaRPr lang="it-IT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962952" y="399069"/>
            <a:ext cx="5218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+mj-lt"/>
              </a:rPr>
              <a:t>Cancelling gravity gradients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2582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568359" y="402841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+mj-lt"/>
              </a:rPr>
              <a:t>P</a:t>
            </a:r>
            <a:r>
              <a:rPr lang="en-GB" sz="3200" dirty="0" smtClean="0">
                <a:latin typeface="+mj-lt"/>
              </a:rPr>
              <a:t>rospects</a:t>
            </a:r>
            <a:endParaRPr lang="en-GB" sz="32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256" y="1262847"/>
            <a:ext cx="9107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presence of a </a:t>
            </a:r>
            <a:r>
              <a:rPr lang="en-GB" sz="2400" dirty="0" smtClean="0">
                <a:solidFill>
                  <a:srgbClr val="FF0000"/>
                </a:solidFill>
              </a:rPr>
              <a:t>linear</a:t>
            </a:r>
            <a:r>
              <a:rPr lang="en-GB" sz="2400" dirty="0" smtClean="0"/>
              <a:t> gravity gradient the zero crossing frequency is i</a:t>
            </a:r>
            <a:r>
              <a:rPr lang="en-GB" sz="2400" dirty="0" smtClean="0">
                <a:solidFill>
                  <a:srgbClr val="FF0000"/>
                </a:solidFill>
              </a:rPr>
              <a:t>ndependent</a:t>
            </a:r>
            <a:r>
              <a:rPr lang="en-GB" sz="2400" dirty="0" smtClean="0"/>
              <a:t> by clouds positions and velocities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main systematic effect in G determination with cold atoms arises from the </a:t>
            </a:r>
            <a:r>
              <a:rPr lang="en-GB" sz="2400" dirty="0" smtClean="0">
                <a:solidFill>
                  <a:srgbClr val="FF0000"/>
                </a:solidFill>
              </a:rPr>
              <a:t>required knowledge</a:t>
            </a:r>
            <a:r>
              <a:rPr lang="en-GB" sz="2400" dirty="0" smtClean="0"/>
              <a:t> of atomic distribution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Can we fabricate a source mass in order to produce an almost linear acceleration profile? </a:t>
            </a:r>
            <a:r>
              <a:rPr lang="en-GB" sz="2400" dirty="0" smtClean="0">
                <a:solidFill>
                  <a:srgbClr val="FF0000"/>
                </a:solidFill>
              </a:rPr>
              <a:t>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" name="Freccia a destra 1"/>
          <p:cNvSpPr/>
          <p:nvPr/>
        </p:nvSpPr>
        <p:spPr>
          <a:xfrm>
            <a:off x="137160" y="4791456"/>
            <a:ext cx="434308" cy="2370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654427" y="4679168"/>
            <a:ext cx="836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Determination of G at 10 ppm possible with thermal clouds!*</a:t>
            </a:r>
            <a:endParaRPr lang="en-GB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3459" y="5569664"/>
            <a:ext cx="915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Recipe: double differential zero-crossing frequency determination</a:t>
            </a:r>
            <a:endParaRPr lang="en-GB" sz="2400" dirty="0"/>
          </a:p>
        </p:txBody>
      </p:sp>
      <p:sp>
        <p:nvSpPr>
          <p:cNvPr id="20" name="Segnaposto testo 6"/>
          <p:cNvSpPr txBox="1">
            <a:spLocks/>
          </p:cNvSpPr>
          <p:nvPr/>
        </p:nvSpPr>
        <p:spPr>
          <a:xfrm>
            <a:off x="36512" y="6347873"/>
            <a:ext cx="261879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*G. Rosi, </a:t>
            </a:r>
            <a:r>
              <a:rPr lang="it-IT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Metrologia (2018)</a:t>
            </a:r>
            <a:endParaRPr lang="it-IT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/>
          <p:nvPr/>
        </p:nvSpPr>
        <p:spPr>
          <a:xfrm>
            <a:off x="78096" y="1059600"/>
            <a:ext cx="6477801" cy="52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>
            <a:lvl1pPr defTabSz="1300480">
              <a:spcBef>
                <a:spcPts val="2700"/>
              </a:spcBef>
              <a:defRPr sz="4400">
                <a:solidFill>
                  <a:srgbClr val="4D4D4D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800" dirty="0">
                <a:solidFill>
                  <a:schemeClr val="tx1"/>
                </a:solidFill>
              </a:rPr>
              <a:t>Clock Interferometer 698 </a:t>
            </a:r>
            <a:r>
              <a:rPr sz="2800" dirty="0" smtClean="0">
                <a:solidFill>
                  <a:schemeClr val="tx1"/>
                </a:solidFill>
              </a:rPr>
              <a:t>nm</a:t>
            </a:r>
            <a:r>
              <a:rPr lang="en-GB" sz="2800" dirty="0" smtClean="0">
                <a:solidFill>
                  <a:schemeClr val="tx1"/>
                </a:solidFill>
              </a:rPr>
              <a:t>*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14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96" y="1490897"/>
            <a:ext cx="5830079" cy="385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 8" descr="Immagin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4586" y="5271028"/>
            <a:ext cx="5695951" cy="1285876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16" name="Freccia a destra 17"/>
          <p:cNvSpPr/>
          <p:nvPr/>
        </p:nvSpPr>
        <p:spPr>
          <a:xfrm>
            <a:off x="2459736" y="5778027"/>
            <a:ext cx="533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45719" tIns="45719" rIns="45719" bIns="45719" anchor="ctr"/>
          <a:lstStyle/>
          <a:p>
            <a:pPr algn="ctr" defTabSz="914367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/>
          </a:p>
        </p:txBody>
      </p:sp>
      <p:sp>
        <p:nvSpPr>
          <p:cNvPr id="17" name="Rettangolo 19"/>
          <p:cNvSpPr txBox="1"/>
          <p:nvPr/>
        </p:nvSpPr>
        <p:spPr>
          <a:xfrm>
            <a:off x="308895" y="5359610"/>
            <a:ext cx="2320483" cy="119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>
            <a:lvl1pPr marL="404812" indent="-404812" defTabSz="1300480">
              <a:lnSpc>
                <a:spcPct val="150000"/>
              </a:lnSpc>
              <a:buSzPct val="100000"/>
              <a:buFont typeface="Arial"/>
              <a:buChar char="•"/>
              <a:defRPr sz="3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391"/>
              <a:t>Phase shift gradiometro</a:t>
            </a:r>
          </a:p>
        </p:txBody>
      </p:sp>
      <p:sp>
        <p:nvSpPr>
          <p:cNvPr id="18" name="Rounded Rectangle 14"/>
          <p:cNvSpPr/>
          <p:nvPr/>
        </p:nvSpPr>
        <p:spPr>
          <a:xfrm>
            <a:off x="4745736" y="2836039"/>
            <a:ext cx="685801" cy="3048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tIns="45719" rIns="45719" bIns="45719" anchor="ctr"/>
          <a:lstStyle/>
          <a:p>
            <a:pPr algn="ctr" defTabSz="914367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/>
          </a:p>
        </p:txBody>
      </p:sp>
      <p:sp>
        <p:nvSpPr>
          <p:cNvPr id="19" name="Rettangolo 19"/>
          <p:cNvSpPr txBox="1"/>
          <p:nvPr/>
        </p:nvSpPr>
        <p:spPr>
          <a:xfrm>
            <a:off x="5910099" y="1530417"/>
            <a:ext cx="3102837" cy="265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284623" indent="-284623" defTabSz="914367">
              <a:lnSpc>
                <a:spcPct val="150000"/>
              </a:lnSpc>
              <a:buSzPct val="100000"/>
              <a:buFont typeface="Arial"/>
              <a:buChar char="•"/>
              <a:defRPr sz="3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2391" dirty="0" err="1"/>
              <a:t>Isotopo</a:t>
            </a:r>
            <a:r>
              <a:rPr sz="2391" dirty="0"/>
              <a:t> </a:t>
            </a:r>
            <a:r>
              <a:rPr sz="2391" baseline="30588" dirty="0"/>
              <a:t>88</a:t>
            </a:r>
            <a:r>
              <a:rPr sz="2391" dirty="0"/>
              <a:t>Sr</a:t>
            </a:r>
          </a:p>
          <a:p>
            <a:pPr marL="284623" indent="-284623" defTabSz="914367">
              <a:lnSpc>
                <a:spcPct val="150000"/>
              </a:lnSpc>
              <a:buSzPct val="100000"/>
              <a:buFont typeface="Arial"/>
              <a:buChar char="•"/>
              <a:defRPr sz="3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2391" dirty="0"/>
              <a:t>Campo </a:t>
            </a:r>
            <a:r>
              <a:rPr sz="2391" dirty="0" err="1"/>
              <a:t>statico</a:t>
            </a:r>
            <a:r>
              <a:rPr sz="2391" dirty="0"/>
              <a:t> </a:t>
            </a:r>
            <a:r>
              <a:rPr sz="1969" dirty="0"/>
              <a:t>B=300 G -&gt; </a:t>
            </a:r>
            <a:r>
              <a:rPr sz="1969" dirty="0" err="1">
                <a:latin typeface="Symbol"/>
                <a:ea typeface="Symbol"/>
                <a:cs typeface="Symbol"/>
                <a:sym typeface="Symbol"/>
              </a:rPr>
              <a:t>Dn</a:t>
            </a:r>
            <a:r>
              <a:rPr sz="1969" dirty="0"/>
              <a:t>=20 </a:t>
            </a:r>
            <a:r>
              <a:rPr sz="1969" dirty="0" err="1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sz="1969" dirty="0" err="1"/>
              <a:t>Hz</a:t>
            </a:r>
            <a:r>
              <a:rPr sz="1969" dirty="0"/>
              <a:t> </a:t>
            </a:r>
          </a:p>
          <a:p>
            <a:pPr marL="284623" indent="-284623" defTabSz="914367">
              <a:lnSpc>
                <a:spcPct val="150000"/>
              </a:lnSpc>
              <a:buSzPct val="100000"/>
              <a:buFont typeface="Arial"/>
              <a:buChar char="•"/>
              <a:defRPr sz="3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2391" dirty="0" err="1"/>
              <a:t>Frequenza</a:t>
            </a:r>
            <a:r>
              <a:rPr sz="2391" dirty="0"/>
              <a:t> di Rabi </a:t>
            </a:r>
            <a:r>
              <a:rPr sz="1969" dirty="0"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sz="1969" dirty="0"/>
              <a:t>~1kHz</a:t>
            </a:r>
          </a:p>
        </p:txBody>
      </p:sp>
      <p:sp>
        <p:nvSpPr>
          <p:cNvPr id="20" name="Rounded Rectangle 1"/>
          <p:cNvSpPr/>
          <p:nvPr/>
        </p:nvSpPr>
        <p:spPr>
          <a:xfrm>
            <a:off x="4517136" y="5452872"/>
            <a:ext cx="838200" cy="457201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tIns="45719" rIns="45719" bIns="45719" anchor="ctr"/>
          <a:lstStyle/>
          <a:p>
            <a:pPr algn="ctr" defTabSz="914367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/>
          </a:p>
        </p:txBody>
      </p:sp>
      <p:sp>
        <p:nvSpPr>
          <p:cNvPr id="21" name="Rectangle 29"/>
          <p:cNvSpPr/>
          <p:nvPr/>
        </p:nvSpPr>
        <p:spPr>
          <a:xfrm>
            <a:off x="6189567" y="4658305"/>
            <a:ext cx="1811433" cy="287128"/>
          </a:xfrm>
          <a:prstGeom prst="rect">
            <a:avLst/>
          </a:prstGeom>
          <a:ln w="12700">
            <a:solidFill>
              <a:srgbClr val="4F81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914367">
              <a:defRPr sz="1800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lang="en-GB" sz="1266" i="1" dirty="0" smtClean="0"/>
              <a:t>*Hu et al PRL (2017)</a:t>
            </a:r>
            <a:endParaRPr sz="1266" i="1" dirty="0"/>
          </a:p>
        </p:txBody>
      </p:sp>
      <p:sp>
        <p:nvSpPr>
          <p:cNvPr id="22" name="Line 154"/>
          <p:cNvSpPr>
            <a:spLocks noChangeShapeType="1"/>
          </p:cNvSpPr>
          <p:nvPr/>
        </p:nvSpPr>
        <p:spPr bwMode="auto">
          <a:xfrm>
            <a:off x="0" y="102582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906827" y="402604"/>
            <a:ext cx="3624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3200" dirty="0" smtClean="0"/>
              <a:t>Activities </a:t>
            </a:r>
            <a:r>
              <a:rPr lang="en-GB" altLang="it-IT" sz="3200" dirty="0"/>
              <a:t>2017 (</a:t>
            </a:r>
            <a:r>
              <a:rPr lang="en-GB" altLang="it-IT" sz="3200" dirty="0" err="1"/>
              <a:t>Sr</a:t>
            </a:r>
            <a:r>
              <a:rPr lang="en-GB" altLang="it-IT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801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1549044"/>
            <a:ext cx="6891768" cy="4670610"/>
          </a:xfrm>
          <a:prstGeom prst="rect">
            <a:avLst/>
          </a:prstGeom>
        </p:spPr>
      </p:pic>
      <p:sp>
        <p:nvSpPr>
          <p:cNvPr id="4" name="Text Box 2"/>
          <p:cNvSpPr txBox="1"/>
          <p:nvPr/>
        </p:nvSpPr>
        <p:spPr>
          <a:xfrm>
            <a:off x="91440" y="967254"/>
            <a:ext cx="7764462" cy="52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1300480">
              <a:spcBef>
                <a:spcPts val="2700"/>
              </a:spcBef>
              <a:defRPr sz="4400">
                <a:solidFill>
                  <a:srgbClr val="4D4D4D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GB" sz="2800" dirty="0" err="1" smtClean="0">
                <a:solidFill>
                  <a:schemeClr val="tx1"/>
                </a:solidFill>
              </a:rPr>
              <a:t>Sr</a:t>
            </a:r>
            <a:r>
              <a:rPr lang="en-GB" sz="2800" dirty="0" smtClean="0">
                <a:solidFill>
                  <a:schemeClr val="tx1"/>
                </a:solidFill>
              </a:rPr>
              <a:t> squeezing on momentum </a:t>
            </a:r>
            <a:r>
              <a:rPr lang="en-GB" sz="2800" dirty="0" smtClean="0">
                <a:solidFill>
                  <a:schemeClr val="tx1"/>
                </a:solidFill>
              </a:rPr>
              <a:t>states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5" name="Line 154"/>
          <p:cNvSpPr>
            <a:spLocks noChangeShapeType="1"/>
          </p:cNvSpPr>
          <p:nvPr/>
        </p:nvSpPr>
        <p:spPr bwMode="auto">
          <a:xfrm>
            <a:off x="0" y="102582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29"/>
          <p:cNvSpPr/>
          <p:nvPr/>
        </p:nvSpPr>
        <p:spPr>
          <a:xfrm>
            <a:off x="91440" y="6141453"/>
            <a:ext cx="1554480" cy="287128"/>
          </a:xfrm>
          <a:prstGeom prst="rect">
            <a:avLst/>
          </a:prstGeom>
          <a:ln w="12700">
            <a:solidFill>
              <a:srgbClr val="4F81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914367">
              <a:defRPr sz="1800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lang="en-GB" sz="1266" i="1" dirty="0" smtClean="0"/>
              <a:t>Salvi et al PRL (2017)</a:t>
            </a:r>
            <a:endParaRPr sz="1266" i="1" dirty="0"/>
          </a:p>
        </p:txBody>
      </p:sp>
      <p:sp>
        <p:nvSpPr>
          <p:cNvPr id="9" name="Rettangolo 8"/>
          <p:cNvSpPr/>
          <p:nvPr/>
        </p:nvSpPr>
        <p:spPr>
          <a:xfrm>
            <a:off x="2906827" y="402604"/>
            <a:ext cx="3624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3200" dirty="0" smtClean="0"/>
              <a:t>Activities </a:t>
            </a:r>
            <a:r>
              <a:rPr lang="en-GB" altLang="it-IT" sz="3200" dirty="0"/>
              <a:t>2017 (</a:t>
            </a:r>
            <a:r>
              <a:rPr lang="en-GB" altLang="it-IT" sz="3200" dirty="0" err="1"/>
              <a:t>Sr</a:t>
            </a:r>
            <a:r>
              <a:rPr lang="en-GB" altLang="it-IT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5166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2582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Rectangle 1"/>
          <p:cNvSpPr/>
          <p:nvPr/>
        </p:nvSpPr>
        <p:spPr>
          <a:xfrm>
            <a:off x="-176784" y="1150066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it-IT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endParaRPr lang="it-IT" altLang="it-IT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Implementazione 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test di fasci non gaussiani sul campione 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atomico;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implementazione di sistemi di raffreddamento con dark 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mot;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schemi interferometrici a più 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impulsi;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di sistemi di raffreddamento evaporativo;</a:t>
            </a:r>
            <a:endParaRPr lang="it-IT" alt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-176784" y="3105733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it-IT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endParaRPr lang="it-IT" altLang="it-IT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sistema </a:t>
            </a:r>
            <a:r>
              <a:rPr lang="it-IT" alt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(fontana da 1 m)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Completamento sistema laser a 461 nm con sistema laser 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raffreddamento 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2D;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Costruzione sistema laser di </a:t>
            </a:r>
            <a:r>
              <a:rPr lang="it-IT" alt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ripompa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497 nm;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Completamento sistema laser a 689 nm con </a:t>
            </a:r>
            <a:r>
              <a:rPr lang="it-IT" alt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tapered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amplifier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;!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Caratterizzazione e test della cavità ottica in aria;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Costruzione apparato da vuoto con produzione di campione di </a:t>
            </a:r>
            <a:r>
              <a:rPr lang="it-IT" alt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 freddi</a:t>
            </a: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914400" lvl="1" indent="-284163"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 dell’apparato con la cavità ottica.</a:t>
            </a:r>
          </a:p>
        </p:txBody>
      </p:sp>
      <p:sp>
        <p:nvSpPr>
          <p:cNvPr id="8" name="Rettangolo 7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06827" y="402604"/>
            <a:ext cx="2828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3200" dirty="0" smtClean="0"/>
              <a:t>Activities 2018</a:t>
            </a:r>
            <a:endParaRPr lang="en-GB" altLang="it-IT" sz="3200" dirty="0"/>
          </a:p>
        </p:txBody>
      </p:sp>
    </p:spTree>
    <p:extLst>
      <p:ext uri="{BB962C8B-B14F-4D97-AF65-F5344CB8AC3E}">
        <p14:creationId xmlns:p14="http://schemas.microsoft.com/office/powerpoint/2010/main" val="1234960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4"/>
          <p:cNvSpPr>
            <a:spLocks noChangeShapeType="1"/>
          </p:cNvSpPr>
          <p:nvPr/>
        </p:nvSpPr>
        <p:spPr bwMode="auto">
          <a:xfrm>
            <a:off x="0" y="102582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39899" y="362240"/>
            <a:ext cx="4692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3200" dirty="0" smtClean="0"/>
              <a:t>Long term developments</a:t>
            </a:r>
            <a:endParaRPr lang="en-GB" altLang="it-IT" sz="32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456" y="1104638"/>
            <a:ext cx="3686175" cy="1209675"/>
          </a:xfrm>
          <a:prstGeom prst="rect">
            <a:avLst/>
          </a:prstGeom>
        </p:spPr>
      </p:pic>
      <p:sp>
        <p:nvSpPr>
          <p:cNvPr id="8" name="Rectangle 13"/>
          <p:cNvSpPr/>
          <p:nvPr/>
        </p:nvSpPr>
        <p:spPr>
          <a:xfrm>
            <a:off x="4498418" y="1815009"/>
            <a:ext cx="3505200" cy="2362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" y="1138265"/>
            <a:ext cx="2612969" cy="5226080"/>
          </a:xfrm>
          <a:prstGeom prst="rect">
            <a:avLst/>
          </a:prstGeom>
        </p:spPr>
      </p:pic>
      <p:sp>
        <p:nvSpPr>
          <p:cNvPr id="12" name="Rectangle 12"/>
          <p:cNvSpPr>
            <a:spLocks/>
          </p:cNvSpPr>
          <p:nvPr/>
        </p:nvSpPr>
        <p:spPr bwMode="auto">
          <a:xfrm>
            <a:off x="3375660" y="6048448"/>
            <a:ext cx="4881719" cy="3847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 anchor="ctr">
            <a:spAutoFit/>
          </a:bodyPr>
          <a:lstStyle/>
          <a:p>
            <a:pPr marL="40182"/>
            <a:r>
              <a:rPr lang="en-US" sz="2500" b="1" dirty="0">
                <a:cs typeface="Times New Roman" charset="0"/>
              </a:rPr>
              <a:t>EP Tests, </a:t>
            </a:r>
            <a:r>
              <a:rPr lang="en-US" sz="2500" b="1" dirty="0" smtClean="0">
                <a:cs typeface="Times New Roman" charset="0"/>
              </a:rPr>
              <a:t>Dark matter </a:t>
            </a:r>
            <a:r>
              <a:rPr lang="en-US" sz="2500" b="1" dirty="0" smtClean="0">
                <a:cs typeface="Times New Roman" charset="0"/>
              </a:rPr>
              <a:t>detection</a:t>
            </a:r>
            <a:endParaRPr lang="en-US" sz="2500" b="1" dirty="0" smtClean="0">
              <a:cs typeface="Times New Roman" charset="0"/>
            </a:endParaRPr>
          </a:p>
        </p:txBody>
      </p:sp>
      <p:sp>
        <p:nvSpPr>
          <p:cNvPr id="21" name="Rectangle 19"/>
          <p:cNvSpPr/>
          <p:nvPr/>
        </p:nvSpPr>
        <p:spPr>
          <a:xfrm>
            <a:off x="5193576" y="5640343"/>
            <a:ext cx="3003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Miniera di SOS ENATTOS</a:t>
            </a:r>
            <a:endParaRPr lang="it-IT" sz="16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76" y="2375509"/>
            <a:ext cx="2428291" cy="32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algn="ctr"/>
            <a:r>
              <a:rPr lang="en-US" sz="2800"/>
              <a:t>Atom Interferometry for </a:t>
            </a:r>
            <a:r>
              <a:rPr lang="en-US" sz="2800">
                <a:solidFill>
                  <a:srgbClr val="3333CC"/>
                </a:solidFill>
              </a:rPr>
              <a:t>gravity</a:t>
            </a:r>
            <a:r>
              <a:rPr lang="en-US" sz="2800"/>
              <a:t> measurement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57563"/>
            <a:ext cx="5986463" cy="158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/>
              <a:t>Ingredients:</a:t>
            </a:r>
          </a:p>
          <a:p>
            <a:r>
              <a:rPr lang="en-US" sz="1800"/>
              <a:t>A source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/>
              <a:t>of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>
                <a:solidFill>
                  <a:srgbClr val="3333CC"/>
                </a:solidFill>
              </a:rPr>
              <a:t>Cold Atoms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/>
              <a:t>(~ </a:t>
            </a:r>
            <a:r>
              <a:rPr lang="el-GR" sz="1800"/>
              <a:t>μ</a:t>
            </a:r>
            <a:r>
              <a:rPr lang="it-IT" sz="1800"/>
              <a:t> K or </a:t>
            </a:r>
            <a:r>
              <a:rPr lang="it-IT" sz="1800" err="1"/>
              <a:t>less</a:t>
            </a:r>
            <a:r>
              <a:rPr lang="it-IT" sz="1800"/>
              <a:t>)</a:t>
            </a:r>
          </a:p>
          <a:p>
            <a:pPr>
              <a:buFont typeface="Wingdings" pitchFamily="2" charset="2"/>
              <a:buNone/>
            </a:pPr>
            <a:r>
              <a:rPr lang="it-IT" sz="1800"/>
              <a:t>     </a:t>
            </a:r>
            <a:r>
              <a:rPr lang="it-IT" sz="1400"/>
              <a:t>(</a:t>
            </a:r>
            <a:r>
              <a:rPr lang="en-US" sz="1400"/>
              <a:t>the sample must be </a:t>
            </a:r>
            <a:r>
              <a:rPr lang="en-US" sz="1400">
                <a:solidFill>
                  <a:srgbClr val="0000FF"/>
                </a:solidFill>
              </a:rPr>
              <a:t>slowly expanding</a:t>
            </a:r>
            <a:r>
              <a:rPr lang="en-US" sz="1400"/>
              <a:t> and </a:t>
            </a:r>
            <a:r>
              <a:rPr lang="en-US" sz="1400">
                <a:solidFill>
                  <a:srgbClr val="3333CC"/>
                </a:solidFill>
              </a:rPr>
              <a:t>weakly interacting</a:t>
            </a:r>
            <a:r>
              <a:rPr lang="it-IT" sz="1400"/>
              <a:t> ) </a:t>
            </a:r>
          </a:p>
          <a:p>
            <a:r>
              <a:rPr lang="en-US" sz="1800"/>
              <a:t>A laser system to cool the sample and to manipulate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     the </a:t>
            </a:r>
            <a:r>
              <a:rPr lang="en-US" sz="1800" err="1"/>
              <a:t>wavepacket</a:t>
            </a:r>
            <a:r>
              <a:rPr lang="en-US" sz="1800"/>
              <a:t> </a:t>
            </a:r>
          </a:p>
          <a:p>
            <a:pPr>
              <a:buFont typeface="Wingdings" pitchFamily="2" charset="2"/>
              <a:buNone/>
            </a:pPr>
            <a:endParaRPr lang="it-IT" sz="180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l-GR" sz="1800"/>
          </a:p>
        </p:txBody>
      </p:sp>
      <p:pic>
        <p:nvPicPr>
          <p:cNvPr id="23556" name="Picture 4" descr="torre_pi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30975" y="1196975"/>
            <a:ext cx="2613025" cy="3168650"/>
          </a:xfrm>
          <a:noFill/>
          <a:ln/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0" y="1166813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68413"/>
            <a:ext cx="6127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3333CC"/>
                </a:solidFill>
              </a:rPr>
              <a:t>Atom </a:t>
            </a:r>
            <a:r>
              <a:rPr lang="en-US" u="sng" err="1">
                <a:solidFill>
                  <a:srgbClr val="3333CC"/>
                </a:solidFill>
              </a:rPr>
              <a:t>Interferometry</a:t>
            </a:r>
            <a:r>
              <a:rPr lang="en-US">
                <a:solidFill>
                  <a:srgbClr val="3333CC"/>
                </a:solidFill>
              </a:rPr>
              <a:t> can measure </a:t>
            </a:r>
            <a:r>
              <a:rPr lang="en-US" u="sng">
                <a:solidFill>
                  <a:srgbClr val="3333CC"/>
                </a:solidFill>
              </a:rPr>
              <a:t>accelerations</a:t>
            </a:r>
          </a:p>
          <a:p>
            <a:endParaRPr lang="en-US"/>
          </a:p>
          <a:p>
            <a:r>
              <a:rPr lang="en-US"/>
              <a:t>We use </a:t>
            </a:r>
            <a:r>
              <a:rPr lang="en-US" u="sng">
                <a:solidFill>
                  <a:srgbClr val="3333CC"/>
                </a:solidFill>
              </a:rPr>
              <a:t>Cold Atoms</a:t>
            </a:r>
            <a:r>
              <a:rPr lang="en-US"/>
              <a:t> as </a:t>
            </a:r>
            <a:r>
              <a:rPr lang="en-US">
                <a:solidFill>
                  <a:srgbClr val="3333CC"/>
                </a:solidFill>
              </a:rPr>
              <a:t>free falling microscopic masses</a:t>
            </a:r>
          </a:p>
          <a:p>
            <a:endParaRPr lang="en-US"/>
          </a:p>
          <a:p>
            <a:r>
              <a:rPr lang="en-US">
                <a:solidFill>
                  <a:srgbClr val="3333CC"/>
                </a:solidFill>
              </a:rPr>
              <a:t>Quantum features</a:t>
            </a:r>
            <a:r>
              <a:rPr lang="en-US"/>
              <a:t> of matter allow to improve the sensitivity</a:t>
            </a:r>
          </a:p>
          <a:p>
            <a:r>
              <a:rPr lang="en-US" sz="1600"/>
              <a:t>(not just a time-of-flight measurement in the “classical way”)</a:t>
            </a:r>
            <a:r>
              <a:rPr lang="en-US"/>
              <a:t> 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noFill/>
          <a:ln/>
        </p:spPr>
        <p:txBody>
          <a:bodyPr/>
          <a:lstStyle/>
          <a:p>
            <a:pPr algn="ctr"/>
            <a:r>
              <a:rPr lang="en-US" sz="3200"/>
              <a:t>Atom / light Interferometry: </a:t>
            </a:r>
            <a:r>
              <a:rPr lang="en-US" sz="3200">
                <a:solidFill>
                  <a:srgbClr val="3333CC"/>
                </a:solidFill>
              </a:rPr>
              <a:t>the analogy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644900"/>
            <a:ext cx="4500563" cy="93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/>
              <a:t>Once you have an </a:t>
            </a:r>
            <a:r>
              <a:rPr lang="en-US" sz="1600" b="1">
                <a:solidFill>
                  <a:srgbClr val="0000FF"/>
                </a:solidFill>
              </a:rPr>
              <a:t>atomic</a:t>
            </a:r>
            <a:r>
              <a:rPr lang="en-US" sz="1600"/>
              <a:t> </a:t>
            </a:r>
            <a:r>
              <a:rPr lang="en-US" sz="1600" b="1">
                <a:solidFill>
                  <a:srgbClr val="3333CC"/>
                </a:solidFill>
              </a:rPr>
              <a:t>two level system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/>
              <a:t>you can make the analogy with light looking at the Rabi’s population oscillations scheme</a:t>
            </a:r>
          </a:p>
          <a:p>
            <a:pPr>
              <a:buFont typeface="Wingdings" pitchFamily="2" charset="2"/>
              <a:buNone/>
            </a:pPr>
            <a:endParaRPr lang="en-US" sz="1600"/>
          </a:p>
        </p:txBody>
      </p:sp>
      <p:graphicFrame>
        <p:nvGraphicFramePr>
          <p:cNvPr id="665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51500" y="3789363"/>
          <a:ext cx="3159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4" imgW="164880" imgH="393480" progId="Equation.3">
                  <p:embed/>
                </p:oleObj>
              </mc:Choice>
              <mc:Fallback>
                <p:oleObj name="Equation" r:id="rId4" imgW="164880" imgH="393480" progId="Equation.3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789363"/>
                        <a:ext cx="315913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1166813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2411413" y="5086350"/>
          <a:ext cx="1511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orelDRAW" r:id="rId6" imgW="2061360" imgH="1579680" progId="">
                  <p:embed/>
                </p:oleObj>
              </mc:Choice>
              <mc:Fallback>
                <p:oleObj name="CorelDRAW" r:id="rId6" imgW="2061360" imgH="1579680" progId="">
                  <p:embed/>
                  <p:pic>
                    <p:nvPicPr>
                      <p:cNvPr id="6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86350"/>
                        <a:ext cx="15113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2449513" y="4989513"/>
            <a:ext cx="1587" cy="1250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2266950" y="6024563"/>
            <a:ext cx="2132013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916238" y="5949950"/>
            <a:ext cx="2109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it-IT"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Interaction time</a:t>
            </a: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l-GR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/>
              <a:t> </a:t>
            </a: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[1/</a:t>
            </a:r>
            <a:r>
              <a:rPr lang="el-GR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]</a:t>
            </a:r>
            <a:endParaRPr lang="el-GR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762125" y="4729163"/>
            <a:ext cx="561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838200" indent="-838200"/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</a:t>
            </a:r>
            <a:r>
              <a:rPr lang="it-IT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1-2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698750" y="6097588"/>
            <a:ext cx="303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l-GR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π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338388" y="6097588"/>
            <a:ext cx="4683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l-GR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π</a:t>
            </a:r>
            <a:r>
              <a:rPr lang="it-IT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/2</a:t>
            </a:r>
            <a:endParaRPr lang="el-GR" sz="1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179388" y="5049838"/>
            <a:ext cx="1355725" cy="971550"/>
          </a:xfrm>
          <a:prstGeom prst="roundRect">
            <a:avLst>
              <a:gd name="adj" fmla="val 734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838200" indent="-838200" algn="ctr"/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252413" y="5949950"/>
            <a:ext cx="801687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228600" y="5265738"/>
            <a:ext cx="8016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H="1" flipV="1">
            <a:off x="552450" y="5265738"/>
            <a:ext cx="1588" cy="668337"/>
          </a:xfrm>
          <a:prstGeom prst="line">
            <a:avLst/>
          </a:prstGeom>
          <a:noFill/>
          <a:ln w="38100">
            <a:solidFill>
              <a:srgbClr val="D12917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1044575" y="5662613"/>
            <a:ext cx="546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|1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›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1050925" y="5086350"/>
            <a:ext cx="546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|2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›</a:t>
            </a: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2627313" y="5521325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2770188" y="5089525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>
            <a:off x="2409825" y="5521325"/>
            <a:ext cx="2174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>
            <a:off x="2482850" y="5089525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111750" y="1412875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b="1">
                <a:solidFill>
                  <a:srgbClr val="3333CC"/>
                </a:solidFill>
              </a:rPr>
              <a:t>π</a:t>
            </a:r>
            <a:r>
              <a:rPr lang="en-US" b="1">
                <a:solidFill>
                  <a:srgbClr val="3333CC"/>
                </a:solidFill>
              </a:rPr>
              <a:t> /2 pulse</a:t>
            </a:r>
            <a:r>
              <a:rPr lang="en-US"/>
              <a:t> works like a </a:t>
            </a:r>
            <a:r>
              <a:rPr lang="en-US" b="1" err="1">
                <a:solidFill>
                  <a:srgbClr val="3333CC"/>
                </a:solidFill>
              </a:rPr>
              <a:t>beamsplitter</a:t>
            </a:r>
            <a:endParaRPr lang="en-US" b="1">
              <a:solidFill>
                <a:srgbClr val="3333CC"/>
              </a:solidFill>
            </a:endParaRPr>
          </a:p>
          <a:p>
            <a:r>
              <a:rPr lang="en-US"/>
              <a:t> momentum transfer</a:t>
            </a:r>
            <a:endParaRPr lang="it-IT" b="1">
              <a:solidFill>
                <a:srgbClr val="3333CC"/>
              </a:solidFill>
            </a:endParaRPr>
          </a:p>
          <a:p>
            <a:pPr>
              <a:buFontTx/>
              <a:buChar char="•"/>
            </a:pPr>
            <a:r>
              <a:rPr lang="el-GR" b="1">
                <a:solidFill>
                  <a:srgbClr val="3333CC"/>
                </a:solidFill>
              </a:rPr>
              <a:t>π</a:t>
            </a:r>
            <a:r>
              <a:rPr lang="en-US" b="1">
                <a:solidFill>
                  <a:srgbClr val="3333CC"/>
                </a:solidFill>
              </a:rPr>
              <a:t> pulse</a:t>
            </a:r>
            <a:r>
              <a:rPr lang="en-US"/>
              <a:t> works like </a:t>
            </a:r>
            <a:r>
              <a:rPr lang="en-US" b="1">
                <a:solidFill>
                  <a:srgbClr val="3333CC"/>
                </a:solidFill>
              </a:rPr>
              <a:t>mirror</a:t>
            </a:r>
            <a:r>
              <a:rPr lang="en-US"/>
              <a:t>; </a:t>
            </a:r>
          </a:p>
          <a:p>
            <a:r>
              <a:rPr lang="en-US"/>
              <a:t> momentum transfer</a:t>
            </a: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5292725" y="5876925"/>
            <a:ext cx="1511300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6804025" y="5013325"/>
            <a:ext cx="1584325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rot="19112780">
            <a:off x="5651500" y="5445125"/>
            <a:ext cx="12954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rot="19112780">
            <a:off x="6524625" y="5251450"/>
            <a:ext cx="1863725" cy="23813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V="1">
            <a:off x="5867400" y="4581525"/>
            <a:ext cx="0" cy="1657350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V="1">
            <a:off x="6732588" y="4581525"/>
            <a:ext cx="0" cy="1657350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V="1">
            <a:off x="7740650" y="4581525"/>
            <a:ext cx="0" cy="1657350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66591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88125" y="4005263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8" imgW="139680" imgH="139680" progId="Equation.3">
                  <p:embed/>
                </p:oleObj>
              </mc:Choice>
              <mc:Fallback>
                <p:oleObj name="Equation" r:id="rId8" imgW="139680" imgH="139680" progId="Equation.3">
                  <p:embed/>
                  <p:pic>
                    <p:nvPicPr>
                      <p:cNvPr id="6659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005263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2" name="Object 32"/>
          <p:cNvGraphicFramePr>
            <a:graphicFrameLocks noChangeAspect="1"/>
          </p:cNvGraphicFramePr>
          <p:nvPr/>
        </p:nvGraphicFramePr>
        <p:xfrm>
          <a:off x="7596188" y="3716338"/>
          <a:ext cx="3460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0" imgW="164880" imgH="393480" progId="Equation.3">
                  <p:embed/>
                </p:oleObj>
              </mc:Choice>
              <mc:Fallback>
                <p:oleObj name="Equation" r:id="rId10" imgW="164880" imgH="393480" progId="Equation.3">
                  <p:embed/>
                  <p:pic>
                    <p:nvPicPr>
                      <p:cNvPr id="6659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716338"/>
                        <a:ext cx="34607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6443663" y="2997200"/>
            <a:ext cx="936625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6443663" y="3357563"/>
            <a:ext cx="936625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7524750" y="3213100"/>
            <a:ext cx="126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state  |2&gt;</a:t>
            </a: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7524750" y="2781300"/>
            <a:ext cx="126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state  |1&gt;</a:t>
            </a:r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0" y="1196975"/>
            <a:ext cx="4752975" cy="2374900"/>
          </a:xfrm>
          <a:prstGeom prst="rect">
            <a:avLst/>
          </a:prstGeom>
          <a:solidFill>
            <a:srgbClr val="FFCCCC">
              <a:alpha val="10001"/>
            </a:srgbClr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>
            <a:off x="1692275" y="2058988"/>
            <a:ext cx="7207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>
            <a:off x="323850" y="2779713"/>
            <a:ext cx="13684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755650" y="2635250"/>
            <a:ext cx="288925" cy="287338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V="1">
            <a:off x="900113" y="20589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V="1">
            <a:off x="1692275" y="20589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>
            <a:off x="900113" y="2058988"/>
            <a:ext cx="792162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1547813" y="1916113"/>
            <a:ext cx="288925" cy="287337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 rot="113361" flipV="1">
            <a:off x="755650" y="1843088"/>
            <a:ext cx="288925" cy="360362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 rot="113361" flipV="1">
            <a:off x="1620838" y="2563813"/>
            <a:ext cx="288925" cy="360362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 rot="-3149614">
            <a:off x="332582" y="1689893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Mirror</a:t>
            </a: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252413" y="292417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beamsplitter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2484438" y="1771650"/>
            <a:ext cx="1257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interference</a:t>
            </a:r>
          </a:p>
          <a:p>
            <a:pPr algn="ctr"/>
            <a:r>
              <a:rPr lang="en-US" sz="1600"/>
              <a:t>fringe</a:t>
            </a:r>
          </a:p>
        </p:txBody>
      </p:sp>
      <p:sp>
        <p:nvSpPr>
          <p:cNvPr id="66613" name="Line 53"/>
          <p:cNvSpPr>
            <a:spLocks noChangeShapeType="1"/>
          </p:cNvSpPr>
          <p:nvPr/>
        </p:nvSpPr>
        <p:spPr bwMode="auto">
          <a:xfrm flipV="1">
            <a:off x="755650" y="2636838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14" name="Line 54"/>
          <p:cNvSpPr>
            <a:spLocks noChangeShapeType="1"/>
          </p:cNvSpPr>
          <p:nvPr/>
        </p:nvSpPr>
        <p:spPr bwMode="auto">
          <a:xfrm flipV="1">
            <a:off x="1692275" y="1412875"/>
            <a:ext cx="0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 flipV="1">
            <a:off x="1547813" y="1916113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616" name="Text Box 56"/>
          <p:cNvSpPr txBox="1">
            <a:spLocks noChangeArrowheads="1"/>
          </p:cNvSpPr>
          <p:nvPr/>
        </p:nvSpPr>
        <p:spPr bwMode="auto">
          <a:xfrm>
            <a:off x="2339975" y="1268413"/>
            <a:ext cx="231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sng"/>
              <a:t>Optical interferometer</a:t>
            </a:r>
          </a:p>
        </p:txBody>
      </p:sp>
      <p:sp>
        <p:nvSpPr>
          <p:cNvPr id="66617" name="Text Box 57"/>
          <p:cNvSpPr txBox="1">
            <a:spLocks noChangeArrowheads="1"/>
          </p:cNvSpPr>
          <p:nvPr/>
        </p:nvSpPr>
        <p:spPr bwMode="auto">
          <a:xfrm>
            <a:off x="4716463" y="3500438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sng"/>
              <a:t>Atom interferometer</a:t>
            </a:r>
          </a:p>
        </p:txBody>
      </p:sp>
      <p:sp>
        <p:nvSpPr>
          <p:cNvPr id="66618" name="Text Box 58"/>
          <p:cNvSpPr txBox="1">
            <a:spLocks noChangeArrowheads="1"/>
          </p:cNvSpPr>
          <p:nvPr/>
        </p:nvSpPr>
        <p:spPr bwMode="auto">
          <a:xfrm>
            <a:off x="5580063" y="6237288"/>
            <a:ext cx="61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SPLIT</a:t>
            </a:r>
          </a:p>
        </p:txBody>
      </p:sp>
      <p:sp>
        <p:nvSpPr>
          <p:cNvPr id="66619" name="Text Box 59"/>
          <p:cNvSpPr txBox="1">
            <a:spLocks noChangeArrowheads="1"/>
          </p:cNvSpPr>
          <p:nvPr/>
        </p:nvSpPr>
        <p:spPr bwMode="auto">
          <a:xfrm>
            <a:off x="7235825" y="6237288"/>
            <a:ext cx="1114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RECOMBINE</a:t>
            </a:r>
          </a:p>
        </p:txBody>
      </p:sp>
      <p:sp>
        <p:nvSpPr>
          <p:cNvPr id="66620" name="Text Box 60"/>
          <p:cNvSpPr txBox="1">
            <a:spLocks noChangeArrowheads="1"/>
          </p:cNvSpPr>
          <p:nvPr/>
        </p:nvSpPr>
        <p:spPr bwMode="auto">
          <a:xfrm>
            <a:off x="6300788" y="6237288"/>
            <a:ext cx="887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REFLECT</a:t>
            </a: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371600"/>
          </a:xfrm>
          <a:noFill/>
          <a:ln/>
        </p:spPr>
        <p:txBody>
          <a:bodyPr/>
          <a:lstStyle/>
          <a:p>
            <a:pPr algn="ctr"/>
            <a:r>
              <a:rPr lang="en-US" sz="3200"/>
              <a:t>Atom Interferometry: </a:t>
            </a:r>
            <a:r>
              <a:rPr lang="en-US" sz="3200">
                <a:solidFill>
                  <a:srgbClr val="0000FF"/>
                </a:solidFill>
              </a:rPr>
              <a:t>theory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00113" y="1577975"/>
          <a:ext cx="1127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" name="Equation" r:id="rId4" imgW="393480" imgH="203040" progId="Equation.3">
                  <p:embed/>
                </p:oleObj>
              </mc:Choice>
              <mc:Fallback>
                <p:oleObj name="Equation" r:id="rId4" imgW="393480" imgH="20304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77975"/>
                        <a:ext cx="1127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68538" y="3500438"/>
          <a:ext cx="1727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"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00438"/>
                        <a:ext cx="17272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7950" y="3500438"/>
          <a:ext cx="1800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name="Equation" r:id="rId8" imgW="1282680" imgH="393480" progId="Equation.3">
                  <p:embed/>
                </p:oleObj>
              </mc:Choice>
              <mc:Fallback>
                <p:oleObj name="Equation" r:id="rId8" imgW="1282680" imgH="393480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500438"/>
                        <a:ext cx="18002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144963" y="1628775"/>
          <a:ext cx="11668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" name="Equation" r:id="rId10" imgW="609480" imgH="228600" progId="Equation.3">
                  <p:embed/>
                </p:oleObj>
              </mc:Choice>
              <mc:Fallback>
                <p:oleObj name="Equation" r:id="rId10" imgW="609480" imgH="228600" progId="Equation.3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1628775"/>
                        <a:ext cx="116681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0" y="1166813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1196975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Wave function </a:t>
            </a:r>
            <a:r>
              <a:rPr lang="en-US" b="1" u="sng"/>
              <a:t>PHASE</a:t>
            </a:r>
            <a:r>
              <a:rPr lang="en-US" b="1"/>
              <a:t> evolution</a:t>
            </a: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716463" y="2708275"/>
          <a:ext cx="3159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" name="Equation" r:id="rId12" imgW="164880" imgH="393480" progId="Equation.3">
                  <p:embed/>
                </p:oleObj>
              </mc:Choice>
              <mc:Fallback>
                <p:oleObj name="Equation" r:id="rId12" imgW="164880" imgH="393480" progId="Equation.3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08275"/>
                        <a:ext cx="315912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500563" y="5661025"/>
            <a:ext cx="19431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6443663" y="4005263"/>
            <a:ext cx="2016125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4859338" y="3429000"/>
            <a:ext cx="0" cy="2735263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6443663" y="3357563"/>
            <a:ext cx="0" cy="2738437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8027988" y="3357563"/>
            <a:ext cx="0" cy="2809875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6156325" y="29972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" name="Equation" r:id="rId14" imgW="139680" imgH="139680" progId="Equation.3">
                  <p:embed/>
                </p:oleObj>
              </mc:Choice>
              <mc:Fallback>
                <p:oleObj name="Equation" r:id="rId14" imgW="139680" imgH="139680" progId="Equation.3">
                  <p:embed/>
                  <p:pic>
                    <p:nvPicPr>
                      <p:cNvPr id="204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997200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8027988" y="2781300"/>
          <a:ext cx="3460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" name="Equation" r:id="rId16" imgW="164880" imgH="393480" progId="Equation.3">
                  <p:embed/>
                </p:oleObj>
              </mc:Choice>
              <mc:Fallback>
                <p:oleObj name="Equation" r:id="rId16" imgW="164880" imgH="393480" progId="Equation.3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781300"/>
                        <a:ext cx="346075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8532813" y="4149725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|1&gt;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8604250" y="3429000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|2&gt;</a:t>
            </a:r>
          </a:p>
        </p:txBody>
      </p:sp>
      <p:cxnSp>
        <p:nvCxnSpPr>
          <p:cNvPr id="20499" name="AutoShape 19"/>
          <p:cNvCxnSpPr>
            <a:cxnSpLocks noChangeShapeType="1"/>
          </p:cNvCxnSpPr>
          <p:nvPr/>
        </p:nvCxnSpPr>
        <p:spPr bwMode="auto">
          <a:xfrm flipV="1">
            <a:off x="4427538" y="3429000"/>
            <a:ext cx="0" cy="266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20500" name="AutoShape 20"/>
          <p:cNvCxnSpPr>
            <a:cxnSpLocks noChangeShapeType="1"/>
          </p:cNvCxnSpPr>
          <p:nvPr/>
        </p:nvCxnSpPr>
        <p:spPr bwMode="auto">
          <a:xfrm>
            <a:off x="4427538" y="6092825"/>
            <a:ext cx="43195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graphicFrame>
        <p:nvGraphicFramePr>
          <p:cNvPr id="20501" name="Object 21"/>
          <p:cNvGraphicFramePr>
            <a:graphicFrameLocks noChangeAspect="1"/>
          </p:cNvGraphicFramePr>
          <p:nvPr/>
        </p:nvGraphicFramePr>
        <p:xfrm>
          <a:off x="6516688" y="6092825"/>
          <a:ext cx="2428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" name="Equation" r:id="rId18" imgW="139680" imgH="164880" progId="Equation.3">
                  <p:embed/>
                </p:oleObj>
              </mc:Choice>
              <mc:Fallback>
                <p:oleObj name="Equation" r:id="rId18" imgW="139680" imgH="164880" progId="Equation.3">
                  <p:embed/>
                  <p:pic>
                    <p:nvPicPr>
                      <p:cNvPr id="205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6092825"/>
                        <a:ext cx="24288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7818438" y="6165850"/>
          <a:ext cx="3762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" name="Equation" r:id="rId20" imgW="215640" imgH="164880" progId="Equation.3">
                  <p:embed/>
                </p:oleObj>
              </mc:Choice>
              <mc:Fallback>
                <p:oleObj name="Equation" r:id="rId20" imgW="215640" imgH="164880" progId="Equation.3">
                  <p:embed/>
                  <p:pic>
                    <p:nvPicPr>
                      <p:cNvPr id="205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8" y="6165850"/>
                        <a:ext cx="37623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5013325" y="6154738"/>
          <a:ext cx="2222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" name="Equation" r:id="rId22" imgW="126720" imgH="177480" progId="Equation.3">
                  <p:embed/>
                </p:oleObj>
              </mc:Choice>
              <mc:Fallback>
                <p:oleObj name="Equation" r:id="rId22" imgW="126720" imgH="177480" progId="Equation.3">
                  <p:embed/>
                  <p:pic>
                    <p:nvPicPr>
                      <p:cNvPr id="205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6154738"/>
                        <a:ext cx="2222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5292725" y="4581525"/>
          <a:ext cx="287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" name="Equation" r:id="rId24" imgW="164880" imgH="164880" progId="Equation.3">
                  <p:embed/>
                </p:oleObj>
              </mc:Choice>
              <mc:Fallback>
                <p:oleObj name="Equation" r:id="rId24" imgW="164880" imgH="164880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581525"/>
                        <a:ext cx="2873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5940425" y="5229225"/>
          <a:ext cx="22066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" name="Equation" r:id="rId26" imgW="126720" imgH="164880" progId="Equation.3">
                  <p:embed/>
                </p:oleObj>
              </mc:Choice>
              <mc:Fallback>
                <p:oleObj name="Equation" r:id="rId26" imgW="126720" imgH="164880" progId="Equation.3">
                  <p:embed/>
                  <p:pic>
                    <p:nvPicPr>
                      <p:cNvPr id="205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229225"/>
                        <a:ext cx="22066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4500563" y="5157788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" name="Equation" r:id="rId28" imgW="152280" imgH="164880" progId="Equation.3">
                  <p:embed/>
                </p:oleObj>
              </mc:Choice>
              <mc:Fallback>
                <p:oleObj name="Equation" r:id="rId28" imgW="152280" imgH="164880" progId="Equation.3">
                  <p:embed/>
                  <p:pic>
                    <p:nvPicPr>
                      <p:cNvPr id="205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157788"/>
                        <a:ext cx="265112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/>
          <p:cNvGraphicFramePr>
            <a:graphicFrameLocks noChangeAspect="1"/>
          </p:cNvGraphicFramePr>
          <p:nvPr/>
        </p:nvGraphicFramePr>
        <p:xfrm>
          <a:off x="6588125" y="3573463"/>
          <a:ext cx="2651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" name="Equation" r:id="rId30" imgW="152280" imgH="177480" progId="Equation.3">
                  <p:embed/>
                </p:oleObj>
              </mc:Choice>
              <mc:Fallback>
                <p:oleObj name="Equation" r:id="rId30" imgW="152280" imgH="177480" progId="Equation.3">
                  <p:embed/>
                  <p:pic>
                    <p:nvPicPr>
                      <p:cNvPr id="205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73463"/>
                        <a:ext cx="265113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250825" y="16287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/>
              <a:t>If</a:t>
            </a:r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2268538" y="1700213"/>
            <a:ext cx="1655762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0510" name="Object 3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00113" y="2060575"/>
          <a:ext cx="10810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" name="Equation" r:id="rId32" imgW="368280" imgH="203040" progId="Equation.3">
                  <p:embed/>
                </p:oleObj>
              </mc:Choice>
              <mc:Fallback>
                <p:oleObj name="Equation" r:id="rId32" imgW="368280" imgH="203040" progId="Equation.3">
                  <p:embed/>
                  <p:pic>
                    <p:nvPicPr>
                      <p:cNvPr id="205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1081087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Line 31"/>
          <p:cNvSpPr>
            <a:spLocks noChangeShapeType="1"/>
          </p:cNvSpPr>
          <p:nvPr/>
        </p:nvSpPr>
        <p:spPr bwMode="auto">
          <a:xfrm flipV="1">
            <a:off x="4859338" y="4005263"/>
            <a:ext cx="1584325" cy="1655762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V="1">
            <a:off x="6443663" y="4005263"/>
            <a:ext cx="1584325" cy="1655762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>
            <a:off x="4859338" y="5661025"/>
            <a:ext cx="158432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5" y="46"/>
              </a:cxn>
              <a:cxn ang="0">
                <a:pos x="998" y="136"/>
              </a:cxn>
            </a:cxnLst>
            <a:rect l="0" t="0" r="r" b="b"/>
            <a:pathLst>
              <a:path w="998" h="136">
                <a:moveTo>
                  <a:pt x="0" y="0"/>
                </a:moveTo>
                <a:cubicBezTo>
                  <a:pt x="234" y="11"/>
                  <a:pt x="469" y="23"/>
                  <a:pt x="635" y="46"/>
                </a:cubicBezTo>
                <a:cubicBezTo>
                  <a:pt x="801" y="69"/>
                  <a:pt x="938" y="121"/>
                  <a:pt x="998" y="13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>
            <a:off x="4859338" y="4292600"/>
            <a:ext cx="1584325" cy="1368425"/>
          </a:xfrm>
          <a:custGeom>
            <a:avLst/>
            <a:gdLst/>
            <a:ahLst/>
            <a:cxnLst>
              <a:cxn ang="0">
                <a:pos x="0" y="862"/>
              </a:cxn>
              <a:cxn ang="0">
                <a:pos x="545" y="363"/>
              </a:cxn>
              <a:cxn ang="0">
                <a:pos x="998" y="0"/>
              </a:cxn>
            </a:cxnLst>
            <a:rect l="0" t="0" r="r" b="b"/>
            <a:pathLst>
              <a:path w="998" h="862">
                <a:moveTo>
                  <a:pt x="0" y="862"/>
                </a:moveTo>
                <a:cubicBezTo>
                  <a:pt x="189" y="684"/>
                  <a:pt x="379" y="507"/>
                  <a:pt x="545" y="363"/>
                </a:cubicBezTo>
                <a:cubicBezTo>
                  <a:pt x="711" y="219"/>
                  <a:pt x="923" y="60"/>
                  <a:pt x="998" y="0"/>
                </a:cubicBezTo>
              </a:path>
            </a:pathLst>
          </a:custGeom>
          <a:noFill/>
          <a:ln w="508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15" name="Freeform 35"/>
          <p:cNvSpPr>
            <a:spLocks/>
          </p:cNvSpPr>
          <p:nvPr/>
        </p:nvSpPr>
        <p:spPr bwMode="auto">
          <a:xfrm>
            <a:off x="6443663" y="4173538"/>
            <a:ext cx="2305050" cy="407987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409" y="30"/>
              </a:cxn>
              <a:cxn ang="0">
                <a:pos x="1452" y="257"/>
              </a:cxn>
            </a:cxnLst>
            <a:rect l="0" t="0" r="r" b="b"/>
            <a:pathLst>
              <a:path w="1452" h="257">
                <a:moveTo>
                  <a:pt x="0" y="75"/>
                </a:moveTo>
                <a:cubicBezTo>
                  <a:pt x="83" y="37"/>
                  <a:pt x="167" y="0"/>
                  <a:pt x="409" y="30"/>
                </a:cubicBezTo>
                <a:cubicBezTo>
                  <a:pt x="651" y="60"/>
                  <a:pt x="1278" y="219"/>
                  <a:pt x="1452" y="257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>
            <a:off x="6443663" y="4005263"/>
            <a:ext cx="2160587" cy="1871662"/>
          </a:xfrm>
          <a:custGeom>
            <a:avLst/>
            <a:gdLst/>
            <a:ahLst/>
            <a:cxnLst>
              <a:cxn ang="0">
                <a:pos x="0" y="1179"/>
              </a:cxn>
              <a:cxn ang="0">
                <a:pos x="454" y="680"/>
              </a:cxn>
              <a:cxn ang="0">
                <a:pos x="1361" y="0"/>
              </a:cxn>
            </a:cxnLst>
            <a:rect l="0" t="0" r="r" b="b"/>
            <a:pathLst>
              <a:path w="1361" h="1179">
                <a:moveTo>
                  <a:pt x="0" y="1179"/>
                </a:moveTo>
                <a:cubicBezTo>
                  <a:pt x="113" y="1027"/>
                  <a:pt x="227" y="876"/>
                  <a:pt x="454" y="680"/>
                </a:cubicBezTo>
                <a:cubicBezTo>
                  <a:pt x="681" y="484"/>
                  <a:pt x="1021" y="242"/>
                  <a:pt x="1361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20517" name="Object 37"/>
          <p:cNvGraphicFramePr>
            <a:graphicFrameLocks noChangeAspect="1"/>
          </p:cNvGraphicFramePr>
          <p:nvPr/>
        </p:nvGraphicFramePr>
        <p:xfrm>
          <a:off x="8080375" y="4581525"/>
          <a:ext cx="307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" name="Equation" r:id="rId34" imgW="177480" imgH="164880" progId="Equation.3">
                  <p:embed/>
                </p:oleObj>
              </mc:Choice>
              <mc:Fallback>
                <p:oleObj name="Equation" r:id="rId34" imgW="177480" imgH="164880" progId="Equation.3">
                  <p:embed/>
                  <p:pic>
                    <p:nvPicPr>
                      <p:cNvPr id="2051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4581525"/>
                        <a:ext cx="307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/>
          <p:cNvGraphicFramePr>
            <a:graphicFrameLocks noChangeAspect="1"/>
          </p:cNvGraphicFramePr>
          <p:nvPr/>
        </p:nvGraphicFramePr>
        <p:xfrm>
          <a:off x="6516688" y="4365625"/>
          <a:ext cx="3302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" name="Equation" r:id="rId36" imgW="190440" imgH="177480" progId="Equation.3">
                  <p:embed/>
                </p:oleObj>
              </mc:Choice>
              <mc:Fallback>
                <p:oleObj name="Equation" r:id="rId36" imgW="190440" imgH="177480" progId="Equation.3">
                  <p:embed/>
                  <p:pic>
                    <p:nvPicPr>
                      <p:cNvPr id="20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365625"/>
                        <a:ext cx="3302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9" name="Object 39"/>
          <p:cNvGraphicFramePr>
            <a:graphicFrameLocks noChangeAspect="1"/>
          </p:cNvGraphicFramePr>
          <p:nvPr/>
        </p:nvGraphicFramePr>
        <p:xfrm>
          <a:off x="6516688" y="5084763"/>
          <a:ext cx="2873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" name="Equation" r:id="rId38" imgW="164880" imgH="164880" progId="Equation.3">
                  <p:embed/>
                </p:oleObj>
              </mc:Choice>
              <mc:Fallback>
                <p:oleObj name="Equation" r:id="rId38" imgW="164880" imgH="164880" progId="Equation.3">
                  <p:embed/>
                  <p:pic>
                    <p:nvPicPr>
                      <p:cNvPr id="205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084763"/>
                        <a:ext cx="287337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0" name="Object 40"/>
          <p:cNvGraphicFramePr>
            <a:graphicFrameLocks noChangeAspect="1"/>
          </p:cNvGraphicFramePr>
          <p:nvPr/>
        </p:nvGraphicFramePr>
        <p:xfrm>
          <a:off x="8172450" y="3716338"/>
          <a:ext cx="2651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" name="Equation" r:id="rId40" imgW="152280" imgH="164880" progId="Equation.3">
                  <p:embed/>
                </p:oleObj>
              </mc:Choice>
              <mc:Fallback>
                <p:oleObj name="Equation" r:id="rId40" imgW="152280" imgH="164880" progId="Equation.3">
                  <p:embed/>
                  <p:pic>
                    <p:nvPicPr>
                      <p:cNvPr id="205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716338"/>
                        <a:ext cx="265113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/>
          <p:cNvGraphicFramePr>
            <a:graphicFrameLocks noChangeAspect="1"/>
          </p:cNvGraphicFramePr>
          <p:nvPr/>
        </p:nvGraphicFramePr>
        <p:xfrm>
          <a:off x="6588125" y="5661025"/>
          <a:ext cx="3540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" name="Equation" r:id="rId42" imgW="203040" imgH="164880" progId="Equation.3">
                  <p:embed/>
                </p:oleObj>
              </mc:Choice>
              <mc:Fallback>
                <p:oleObj name="Equation" r:id="rId42" imgW="203040" imgH="164880" progId="Equation.3">
                  <p:embed/>
                  <p:pic>
                    <p:nvPicPr>
                      <p:cNvPr id="2052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661025"/>
                        <a:ext cx="3540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AutoShape 42"/>
          <p:cNvSpPr>
            <a:spLocks noChangeArrowheads="1"/>
          </p:cNvSpPr>
          <p:nvPr/>
        </p:nvSpPr>
        <p:spPr bwMode="auto">
          <a:xfrm>
            <a:off x="2268538" y="2205038"/>
            <a:ext cx="1655762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0523" name="Object 43"/>
          <p:cNvGraphicFramePr>
            <a:graphicFrameLocks noChangeAspect="1"/>
          </p:cNvGraphicFramePr>
          <p:nvPr/>
        </p:nvGraphicFramePr>
        <p:xfrm>
          <a:off x="4140200" y="2060575"/>
          <a:ext cx="267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" name="Equation" r:id="rId44" imgW="1396800" imgH="253800" progId="Equation.3">
                  <p:embed/>
                </p:oleObj>
              </mc:Choice>
              <mc:Fallback>
                <p:oleObj name="Equation" r:id="rId44" imgW="1396800" imgH="253800" progId="Equation.3">
                  <p:embed/>
                  <p:pic>
                    <p:nvPicPr>
                      <p:cNvPr id="205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060575"/>
                        <a:ext cx="267493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4925" y="2852738"/>
            <a:ext cx="393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Population on final State depends </a:t>
            </a:r>
          </a:p>
          <a:p>
            <a:r>
              <a:rPr lang="en-US" b="1"/>
              <a:t>On the </a:t>
            </a:r>
            <a:r>
              <a:rPr lang="en-US" b="1">
                <a:solidFill>
                  <a:srgbClr val="3333CC"/>
                </a:solidFill>
              </a:rPr>
              <a:t>interferometer phase</a:t>
            </a:r>
          </a:p>
        </p:txBody>
      </p:sp>
      <p:graphicFrame>
        <p:nvGraphicFramePr>
          <p:cNvPr id="20525" name="Object 45"/>
          <p:cNvGraphicFramePr>
            <a:graphicFrameLocks noChangeAspect="1"/>
          </p:cNvGraphicFramePr>
          <p:nvPr/>
        </p:nvGraphicFramePr>
        <p:xfrm>
          <a:off x="1187450" y="4365625"/>
          <a:ext cx="20097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" name="Equation" r:id="rId46" imgW="1320480" imgH="393480" progId="Equation.3">
                  <p:embed/>
                </p:oleObj>
              </mc:Choice>
              <mc:Fallback>
                <p:oleObj name="Equation" r:id="rId46" imgW="1320480" imgH="393480" progId="Equation.3">
                  <p:embed/>
                  <p:pic>
                    <p:nvPicPr>
                      <p:cNvPr id="205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365625"/>
                        <a:ext cx="20097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6" name="Object 46"/>
          <p:cNvGraphicFramePr>
            <a:graphicFrameLocks noChangeAspect="1"/>
          </p:cNvGraphicFramePr>
          <p:nvPr/>
        </p:nvGraphicFramePr>
        <p:xfrm>
          <a:off x="1187450" y="5373688"/>
          <a:ext cx="12557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" name="Equation" r:id="rId48" imgW="825480" imgH="241200" progId="Equation.3">
                  <p:embed/>
                </p:oleObj>
              </mc:Choice>
              <mc:Fallback>
                <p:oleObj name="Equation" r:id="rId48" imgW="825480" imgH="241200" progId="Equation.3">
                  <p:embed/>
                  <p:pic>
                    <p:nvPicPr>
                      <p:cNvPr id="20526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73688"/>
                        <a:ext cx="12557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6516688" y="1341438"/>
            <a:ext cx="2460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GRAVITY BREAKS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THE SIMMETRY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3132138" y="40767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0000FF"/>
                </a:solidFill>
              </a:rPr>
              <a:t>fringes</a:t>
            </a:r>
          </a:p>
        </p:txBody>
      </p:sp>
      <p:pic>
        <p:nvPicPr>
          <p:cNvPr id="20529" name="Picture 49" descr="fringes2_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39750" y="4508500"/>
            <a:ext cx="3492500" cy="1416050"/>
          </a:xfrm>
          <a:prstGeom prst="rect">
            <a:avLst/>
          </a:prstGeom>
          <a:noFill/>
        </p:spPr>
      </p:pic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684213" y="6092825"/>
            <a:ext cx="2541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varying RAMAN laser’s phase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3995738" y="32845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/>
              <a:t>z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8388350" y="6021388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/>
              <a:t>t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6804025" y="1341438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totally symmetric </a:t>
            </a:r>
          </a:p>
          <a:p>
            <a:pPr algn="ctr"/>
            <a:r>
              <a:rPr lang="en-US"/>
              <a:t>evolution</a:t>
            </a:r>
          </a:p>
        </p:txBody>
      </p:sp>
      <p:sp>
        <p:nvSpPr>
          <p:cNvPr id="60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 animBg="1"/>
      <p:bldP spid="20514" grpId="0" animBg="1"/>
      <p:bldP spid="20515" grpId="0" animBg="1"/>
      <p:bldP spid="20516" grpId="0" animBg="1"/>
      <p:bldP spid="20522" grpId="0" animBg="1"/>
      <p:bldP spid="20524" grpId="0"/>
      <p:bldP spid="20527" grpId="0"/>
      <p:bldP spid="20528" grpId="0"/>
      <p:bldP spid="20530" grpId="0"/>
      <p:bldP spid="205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gialogo"/>
          <p:cNvPicPr>
            <a:picLocks noChangeAspect="1" noChangeArrowheads="1"/>
          </p:cNvPicPr>
          <p:nvPr/>
        </p:nvPicPr>
        <p:blipFill>
          <a:blip r:embed="rId3">
            <a:lum bright="70000" contrast="-80000"/>
          </a:blip>
          <a:srcRect/>
          <a:stretch>
            <a:fillRect/>
          </a:stretch>
        </p:blipFill>
        <p:spPr bwMode="auto">
          <a:xfrm>
            <a:off x="2771775" y="836613"/>
            <a:ext cx="39084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781300"/>
            <a:ext cx="7772400" cy="838200"/>
          </a:xfrm>
          <a:effectLst>
            <a:outerShdw dist="45791" dir="2021404" algn="ctr" rotWithShape="0">
              <a:srgbClr val="C0C0C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GB" sz="3600" b="1" i="1">
                <a:solidFill>
                  <a:srgbClr val="FF3300"/>
                </a:solidFill>
              </a:rPr>
              <a:t>MAGIA</a:t>
            </a:r>
            <a:endParaRPr lang="en-GB" sz="3600">
              <a:solidFill>
                <a:srgbClr val="FF3300"/>
              </a:solidFill>
            </a:endParaRPr>
          </a:p>
        </p:txBody>
      </p:sp>
      <p:pic>
        <p:nvPicPr>
          <p:cNvPr id="25604" name="Picture 4" descr="home-inf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688" y="139700"/>
            <a:ext cx="1027112" cy="1006475"/>
          </a:xfrm>
          <a:prstGeom prst="rect">
            <a:avLst/>
          </a:prstGeom>
          <a:noFill/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484438" y="3644900"/>
            <a:ext cx="4957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C0C0C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i="1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GB" sz="1600" i="1">
                <a:latin typeface="Times New Roman" pitchFamily="18" charset="0"/>
              </a:rPr>
              <a:t>isura </a:t>
            </a:r>
            <a:r>
              <a:rPr lang="en-GB" sz="1600" b="1" i="1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GB" sz="1600" i="1">
                <a:latin typeface="Times New Roman" pitchFamily="18" charset="0"/>
              </a:rPr>
              <a:t>ccurata di  </a:t>
            </a:r>
            <a:r>
              <a:rPr lang="en-GB" sz="1600" b="1" i="1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en-GB" sz="1600" i="1">
                <a:latin typeface="Times New Roman" pitchFamily="18" charset="0"/>
              </a:rPr>
              <a:t>  mediante </a:t>
            </a:r>
            <a:r>
              <a:rPr lang="en-GB" sz="1600" b="1" i="1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GB" sz="1600" i="1">
                <a:latin typeface="Times New Roman" pitchFamily="18" charset="0"/>
              </a:rPr>
              <a:t>nterferometria </a:t>
            </a:r>
            <a:r>
              <a:rPr lang="en-GB" sz="1600" b="1" i="1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GB" sz="1600" i="1">
                <a:latin typeface="Times New Roman" pitchFamily="18" charset="0"/>
              </a:rPr>
              <a:t>tomica</a:t>
            </a:r>
            <a:endParaRPr lang="en-GB" sz="1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5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425950" y="2552721"/>
            <a:ext cx="2160588" cy="35877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425950" y="3463946"/>
            <a:ext cx="3024188" cy="357187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451350" y="4700608"/>
            <a:ext cx="1728788" cy="366713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425950" y="1630383"/>
            <a:ext cx="2160588" cy="35877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297613" y="5211783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226175" y="5788046"/>
            <a:ext cx="5222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</a:t>
            </a:r>
            <a:endParaRPr lang="en-US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425950" y="1617683"/>
            <a:ext cx="4718050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SOURCE MASSES</a:t>
            </a:r>
          </a:p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Well-characterized tungsten cylinders</a:t>
            </a:r>
          </a:p>
          <a:p>
            <a:pPr marL="838200" indent="-838200"/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PROBE MASSES</a:t>
            </a:r>
          </a:p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Cold, freely falling </a:t>
            </a:r>
            <a:r>
              <a:rPr lang="en-US" sz="2000" baseline="30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87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Rb atoms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838200" indent="-838200"/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MEASUREMENT METHOD</a:t>
            </a:r>
          </a:p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Raman atom </a:t>
            </a:r>
            <a:r>
              <a:rPr lang="en-US" sz="200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interferometry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(local acc.)</a:t>
            </a:r>
          </a:p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Spatial &amp; temporal differential scheme</a:t>
            </a:r>
          </a:p>
          <a:p>
            <a:pPr marL="838200" indent="-838200"/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838200" indent="-838200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CALCULATION of gravitational attraction</a:t>
            </a:r>
          </a:p>
          <a:p>
            <a:pPr marL="838200" indent="-838200"/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323850" y="1844675"/>
            <a:ext cx="1727200" cy="4033838"/>
            <a:chOff x="1474" y="572"/>
            <a:chExt cx="1088" cy="2541"/>
          </a:xfrm>
        </p:grpSpPr>
        <p:grpSp>
          <p:nvGrpSpPr>
            <p:cNvPr id="29707" name="Group 11"/>
            <p:cNvGrpSpPr>
              <a:grpSpLocks/>
            </p:cNvGrpSpPr>
            <p:nvPr/>
          </p:nvGrpSpPr>
          <p:grpSpPr bwMode="auto">
            <a:xfrm>
              <a:off x="1474" y="1506"/>
              <a:ext cx="1088" cy="746"/>
              <a:chOff x="2064" y="2704"/>
              <a:chExt cx="1043" cy="746"/>
            </a:xfrm>
          </p:grpSpPr>
          <p:grpSp>
            <p:nvGrpSpPr>
              <p:cNvPr id="29708" name="Group 12"/>
              <p:cNvGrpSpPr>
                <a:grpSpLocks/>
              </p:cNvGrpSpPr>
              <p:nvPr/>
            </p:nvGrpSpPr>
            <p:grpSpPr bwMode="auto">
              <a:xfrm>
                <a:off x="2064" y="2704"/>
                <a:ext cx="1043" cy="479"/>
                <a:chOff x="204" y="1979"/>
                <a:chExt cx="726" cy="323"/>
              </a:xfrm>
            </p:grpSpPr>
            <p:sp>
              <p:nvSpPr>
                <p:cNvPr id="29709" name="AutoShape 13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10" name="AutoShape 14"/>
                <p:cNvSpPr>
                  <a:spLocks noChangeArrowheads="1"/>
                </p:cNvSpPr>
                <p:nvPr/>
              </p:nvSpPr>
              <p:spPr bwMode="auto">
                <a:xfrm>
                  <a:off x="385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11" name="AutoShape 15"/>
                <p:cNvSpPr>
                  <a:spLocks noChangeArrowheads="1"/>
                </p:cNvSpPr>
                <p:nvPr/>
              </p:nvSpPr>
              <p:spPr bwMode="auto">
                <a:xfrm>
                  <a:off x="567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12" name="AutoShape 16"/>
                <p:cNvSpPr>
                  <a:spLocks noChangeArrowheads="1"/>
                </p:cNvSpPr>
                <p:nvPr/>
              </p:nvSpPr>
              <p:spPr bwMode="auto">
                <a:xfrm>
                  <a:off x="749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13" name="AutoShape 17"/>
                <p:cNvSpPr>
                  <a:spLocks noChangeArrowheads="1"/>
                </p:cNvSpPr>
                <p:nvPr/>
              </p:nvSpPr>
              <p:spPr bwMode="auto">
                <a:xfrm>
                  <a:off x="204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sp>
            <p:nvSpPr>
              <p:cNvPr id="29714" name="AutoShape 18"/>
              <p:cNvSpPr>
                <a:spLocks noChangeArrowheads="1"/>
              </p:cNvSpPr>
              <p:nvPr/>
            </p:nvSpPr>
            <p:spPr bwMode="auto">
              <a:xfrm>
                <a:off x="2195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15" name="AutoShape 19"/>
              <p:cNvSpPr>
                <a:spLocks noChangeArrowheads="1"/>
              </p:cNvSpPr>
              <p:nvPr/>
            </p:nvSpPr>
            <p:spPr bwMode="auto">
              <a:xfrm>
                <a:off x="2717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16" name="AutoShape 20"/>
              <p:cNvSpPr>
                <a:spLocks noChangeArrowheads="1"/>
              </p:cNvSpPr>
              <p:nvPr/>
            </p:nvSpPr>
            <p:spPr bwMode="auto">
              <a:xfrm>
                <a:off x="206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17" name="AutoShape 21"/>
              <p:cNvSpPr>
                <a:spLocks noChangeArrowheads="1"/>
              </p:cNvSpPr>
              <p:nvPr/>
            </p:nvSpPr>
            <p:spPr bwMode="auto">
              <a:xfrm>
                <a:off x="284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18" name="AutoShape 22"/>
              <p:cNvSpPr>
                <a:spLocks noChangeArrowheads="1"/>
              </p:cNvSpPr>
              <p:nvPr/>
            </p:nvSpPr>
            <p:spPr bwMode="auto">
              <a:xfrm>
                <a:off x="232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19" name="AutoShape 23"/>
              <p:cNvSpPr>
                <a:spLocks noChangeArrowheads="1"/>
              </p:cNvSpPr>
              <p:nvPr/>
            </p:nvSpPr>
            <p:spPr bwMode="auto">
              <a:xfrm>
                <a:off x="258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20" name="AutoShape 24"/>
              <p:cNvSpPr>
                <a:spLocks noChangeArrowheads="1"/>
              </p:cNvSpPr>
              <p:nvPr/>
            </p:nvSpPr>
            <p:spPr bwMode="auto">
              <a:xfrm>
                <a:off x="2455" y="3057"/>
                <a:ext cx="260" cy="393"/>
              </a:xfrm>
              <a:prstGeom prst="can">
                <a:avLst>
                  <a:gd name="adj" fmla="val 37788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</p:grpSp>
        <p:graphicFrame>
          <p:nvGraphicFramePr>
            <p:cNvPr id="29721" name="Object 25"/>
            <p:cNvGraphicFramePr>
              <a:graphicFrameLocks noChangeAspect="1"/>
            </p:cNvGraphicFramePr>
            <p:nvPr/>
          </p:nvGraphicFramePr>
          <p:xfrm>
            <a:off x="1942" y="2258"/>
            <a:ext cx="136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" name="CorelDRAW" r:id="rId4" imgW="1454400" imgH="1454400" progId="">
                    <p:embed/>
                  </p:oleObj>
                </mc:Choice>
                <mc:Fallback>
                  <p:oleObj name="CorelDRAW" r:id="rId4" imgW="1454400" imgH="1454400" progId="">
                    <p:embed/>
                    <p:pic>
                      <p:nvPicPr>
                        <p:cNvPr id="29721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2" y="2258"/>
                          <a:ext cx="136" cy="13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alpha val="0"/>
                          </a:scheme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722" name="Group 26"/>
            <p:cNvGrpSpPr>
              <a:grpSpLocks/>
            </p:cNvGrpSpPr>
            <p:nvPr/>
          </p:nvGrpSpPr>
          <p:grpSpPr bwMode="auto">
            <a:xfrm>
              <a:off x="1474" y="1163"/>
              <a:ext cx="1088" cy="746"/>
              <a:chOff x="2064" y="2704"/>
              <a:chExt cx="1043" cy="746"/>
            </a:xfrm>
          </p:grpSpPr>
          <p:grpSp>
            <p:nvGrpSpPr>
              <p:cNvPr id="29723" name="Group 27"/>
              <p:cNvGrpSpPr>
                <a:grpSpLocks/>
              </p:cNvGrpSpPr>
              <p:nvPr/>
            </p:nvGrpSpPr>
            <p:grpSpPr bwMode="auto">
              <a:xfrm>
                <a:off x="2064" y="2704"/>
                <a:ext cx="1043" cy="479"/>
                <a:chOff x="204" y="1979"/>
                <a:chExt cx="726" cy="323"/>
              </a:xfrm>
            </p:grpSpPr>
            <p:sp>
              <p:nvSpPr>
                <p:cNvPr id="29724" name="AutoShape 28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25" name="AutoShape 29"/>
                <p:cNvSpPr>
                  <a:spLocks noChangeArrowheads="1"/>
                </p:cNvSpPr>
                <p:nvPr/>
              </p:nvSpPr>
              <p:spPr bwMode="auto">
                <a:xfrm>
                  <a:off x="385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26" name="AutoShape 30"/>
                <p:cNvSpPr>
                  <a:spLocks noChangeArrowheads="1"/>
                </p:cNvSpPr>
                <p:nvPr/>
              </p:nvSpPr>
              <p:spPr bwMode="auto">
                <a:xfrm>
                  <a:off x="567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27" name="AutoShape 31"/>
                <p:cNvSpPr>
                  <a:spLocks noChangeArrowheads="1"/>
                </p:cNvSpPr>
                <p:nvPr/>
              </p:nvSpPr>
              <p:spPr bwMode="auto">
                <a:xfrm>
                  <a:off x="749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28" name="AutoShape 32"/>
                <p:cNvSpPr>
                  <a:spLocks noChangeArrowheads="1"/>
                </p:cNvSpPr>
                <p:nvPr/>
              </p:nvSpPr>
              <p:spPr bwMode="auto">
                <a:xfrm>
                  <a:off x="204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sp>
            <p:nvSpPr>
              <p:cNvPr id="29729" name="AutoShape 33"/>
              <p:cNvSpPr>
                <a:spLocks noChangeArrowheads="1"/>
              </p:cNvSpPr>
              <p:nvPr/>
            </p:nvSpPr>
            <p:spPr bwMode="auto">
              <a:xfrm>
                <a:off x="2195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30" name="AutoShape 34"/>
              <p:cNvSpPr>
                <a:spLocks noChangeArrowheads="1"/>
              </p:cNvSpPr>
              <p:nvPr/>
            </p:nvSpPr>
            <p:spPr bwMode="auto">
              <a:xfrm>
                <a:off x="2717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31" name="AutoShape 35"/>
              <p:cNvSpPr>
                <a:spLocks noChangeArrowheads="1"/>
              </p:cNvSpPr>
              <p:nvPr/>
            </p:nvSpPr>
            <p:spPr bwMode="auto">
              <a:xfrm>
                <a:off x="206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32" name="AutoShape 36"/>
              <p:cNvSpPr>
                <a:spLocks noChangeArrowheads="1"/>
              </p:cNvSpPr>
              <p:nvPr/>
            </p:nvSpPr>
            <p:spPr bwMode="auto">
              <a:xfrm>
                <a:off x="284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33" name="AutoShape 37"/>
              <p:cNvSpPr>
                <a:spLocks noChangeArrowheads="1"/>
              </p:cNvSpPr>
              <p:nvPr/>
            </p:nvSpPr>
            <p:spPr bwMode="auto">
              <a:xfrm>
                <a:off x="232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34" name="AutoShape 38"/>
              <p:cNvSpPr>
                <a:spLocks noChangeArrowheads="1"/>
              </p:cNvSpPr>
              <p:nvPr/>
            </p:nvSpPr>
            <p:spPr bwMode="auto">
              <a:xfrm>
                <a:off x="258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35" name="AutoShape 39"/>
              <p:cNvSpPr>
                <a:spLocks noChangeArrowheads="1"/>
              </p:cNvSpPr>
              <p:nvPr/>
            </p:nvSpPr>
            <p:spPr bwMode="auto">
              <a:xfrm>
                <a:off x="2455" y="3057"/>
                <a:ext cx="260" cy="393"/>
              </a:xfrm>
              <a:prstGeom prst="can">
                <a:avLst>
                  <a:gd name="adj" fmla="val 37788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</p:grpSp>
        <p:graphicFrame>
          <p:nvGraphicFramePr>
            <p:cNvPr id="29736" name="Object 40"/>
            <p:cNvGraphicFramePr>
              <a:graphicFrameLocks noChangeAspect="1"/>
            </p:cNvGraphicFramePr>
            <p:nvPr/>
          </p:nvGraphicFramePr>
          <p:xfrm>
            <a:off x="1947" y="1323"/>
            <a:ext cx="136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3" name="CorelDRAW" r:id="rId6" imgW="1454400" imgH="1454400" progId="">
                    <p:embed/>
                  </p:oleObj>
                </mc:Choice>
                <mc:Fallback>
                  <p:oleObj name="CorelDRAW" r:id="rId6" imgW="1454400" imgH="1454400" progId="">
                    <p:embed/>
                    <p:pic>
                      <p:nvPicPr>
                        <p:cNvPr id="29736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7" y="1323"/>
                          <a:ext cx="136" cy="13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alpha val="0"/>
                          </a:scheme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737" name="Group 41"/>
            <p:cNvGrpSpPr>
              <a:grpSpLocks/>
            </p:cNvGrpSpPr>
            <p:nvPr/>
          </p:nvGrpSpPr>
          <p:grpSpPr bwMode="auto">
            <a:xfrm>
              <a:off x="1927" y="572"/>
              <a:ext cx="182" cy="862"/>
              <a:chOff x="2245" y="618"/>
              <a:chExt cx="272" cy="2540"/>
            </a:xfrm>
          </p:grpSpPr>
          <p:grpSp>
            <p:nvGrpSpPr>
              <p:cNvPr id="29738" name="Group 42"/>
              <p:cNvGrpSpPr>
                <a:grpSpLocks/>
              </p:cNvGrpSpPr>
              <p:nvPr/>
            </p:nvGrpSpPr>
            <p:grpSpPr bwMode="auto">
              <a:xfrm>
                <a:off x="2245" y="2523"/>
                <a:ext cx="272" cy="635"/>
                <a:chOff x="2245" y="858"/>
                <a:chExt cx="576" cy="2300"/>
              </a:xfrm>
            </p:grpSpPr>
            <p:sp>
              <p:nvSpPr>
                <p:cNvPr id="29739" name="Rectangle 43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40" name="Rectangle 44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41" name="Rectangle 45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42" name="Rectangle 46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9743" name="Group 47"/>
              <p:cNvGrpSpPr>
                <a:grpSpLocks/>
              </p:cNvGrpSpPr>
              <p:nvPr/>
            </p:nvGrpSpPr>
            <p:grpSpPr bwMode="auto">
              <a:xfrm>
                <a:off x="2245" y="1888"/>
                <a:ext cx="272" cy="635"/>
                <a:chOff x="2245" y="858"/>
                <a:chExt cx="576" cy="2300"/>
              </a:xfrm>
            </p:grpSpPr>
            <p:sp>
              <p:nvSpPr>
                <p:cNvPr id="29744" name="Rectangle 48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46" name="Rectangle 50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47" name="Rectangle 51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9748" name="Group 52"/>
              <p:cNvGrpSpPr>
                <a:grpSpLocks/>
              </p:cNvGrpSpPr>
              <p:nvPr/>
            </p:nvGrpSpPr>
            <p:grpSpPr bwMode="auto">
              <a:xfrm>
                <a:off x="2245" y="1253"/>
                <a:ext cx="272" cy="635"/>
                <a:chOff x="2245" y="858"/>
                <a:chExt cx="576" cy="2300"/>
              </a:xfrm>
            </p:grpSpPr>
            <p:sp>
              <p:nvSpPr>
                <p:cNvPr id="29749" name="Rectangle 53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50" name="Rectangle 54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51" name="Rectangle 55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52" name="Rectangle 56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9753" name="Group 57"/>
              <p:cNvGrpSpPr>
                <a:grpSpLocks/>
              </p:cNvGrpSpPr>
              <p:nvPr/>
            </p:nvGrpSpPr>
            <p:grpSpPr bwMode="auto">
              <a:xfrm>
                <a:off x="2245" y="618"/>
                <a:ext cx="272" cy="635"/>
                <a:chOff x="2245" y="858"/>
                <a:chExt cx="576" cy="2300"/>
              </a:xfrm>
            </p:grpSpPr>
            <p:sp>
              <p:nvSpPr>
                <p:cNvPr id="29754" name="Rectangle 58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55" name="Rectangle 59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56" name="Rectangle 60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57" name="Rectangle 61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9758" name="Group 62"/>
            <p:cNvGrpSpPr>
              <a:grpSpLocks/>
            </p:cNvGrpSpPr>
            <p:nvPr/>
          </p:nvGrpSpPr>
          <p:grpSpPr bwMode="auto">
            <a:xfrm>
              <a:off x="1927" y="2251"/>
              <a:ext cx="182" cy="862"/>
              <a:chOff x="2245" y="618"/>
              <a:chExt cx="272" cy="2540"/>
            </a:xfrm>
          </p:grpSpPr>
          <p:grpSp>
            <p:nvGrpSpPr>
              <p:cNvPr id="29759" name="Group 63"/>
              <p:cNvGrpSpPr>
                <a:grpSpLocks/>
              </p:cNvGrpSpPr>
              <p:nvPr/>
            </p:nvGrpSpPr>
            <p:grpSpPr bwMode="auto">
              <a:xfrm>
                <a:off x="2245" y="2523"/>
                <a:ext cx="272" cy="635"/>
                <a:chOff x="2245" y="858"/>
                <a:chExt cx="576" cy="2300"/>
              </a:xfrm>
            </p:grpSpPr>
            <p:sp>
              <p:nvSpPr>
                <p:cNvPr id="29760" name="Rectangle 64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61" name="Rectangle 65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62" name="Rectangle 66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63" name="Rectangle 67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9764" name="Group 68"/>
              <p:cNvGrpSpPr>
                <a:grpSpLocks/>
              </p:cNvGrpSpPr>
              <p:nvPr/>
            </p:nvGrpSpPr>
            <p:grpSpPr bwMode="auto">
              <a:xfrm>
                <a:off x="2245" y="1888"/>
                <a:ext cx="272" cy="635"/>
                <a:chOff x="2245" y="858"/>
                <a:chExt cx="576" cy="2300"/>
              </a:xfrm>
            </p:grpSpPr>
            <p:sp>
              <p:nvSpPr>
                <p:cNvPr id="2976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66" name="Rectangle 70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6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68" name="Rectangle 72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9769" name="Group 73"/>
              <p:cNvGrpSpPr>
                <a:grpSpLocks/>
              </p:cNvGrpSpPr>
              <p:nvPr/>
            </p:nvGrpSpPr>
            <p:grpSpPr bwMode="auto">
              <a:xfrm>
                <a:off x="2245" y="1253"/>
                <a:ext cx="272" cy="635"/>
                <a:chOff x="2245" y="858"/>
                <a:chExt cx="576" cy="2300"/>
              </a:xfrm>
            </p:grpSpPr>
            <p:sp>
              <p:nvSpPr>
                <p:cNvPr id="29770" name="Rectangle 74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71" name="Rectangle 75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72" name="Rectangle 76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73" name="Rectangle 77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9774" name="Group 78"/>
              <p:cNvGrpSpPr>
                <a:grpSpLocks/>
              </p:cNvGrpSpPr>
              <p:nvPr/>
            </p:nvGrpSpPr>
            <p:grpSpPr bwMode="auto">
              <a:xfrm>
                <a:off x="2245" y="618"/>
                <a:ext cx="272" cy="635"/>
                <a:chOff x="2245" y="858"/>
                <a:chExt cx="576" cy="2300"/>
              </a:xfrm>
            </p:grpSpPr>
            <p:sp>
              <p:nvSpPr>
                <p:cNvPr id="29775" name="Rectangle 79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76" name="Rectangle 80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77" name="Rectangle 81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78" name="Rectangle 82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29779" name="Group 83"/>
          <p:cNvGrpSpPr>
            <a:grpSpLocks/>
          </p:cNvGrpSpPr>
          <p:nvPr/>
        </p:nvGrpSpPr>
        <p:grpSpPr bwMode="auto">
          <a:xfrm>
            <a:off x="2195513" y="1844675"/>
            <a:ext cx="1728787" cy="4029075"/>
            <a:chOff x="3651" y="572"/>
            <a:chExt cx="1089" cy="2538"/>
          </a:xfrm>
        </p:grpSpPr>
        <p:grpSp>
          <p:nvGrpSpPr>
            <p:cNvPr id="29780" name="Group 84"/>
            <p:cNvGrpSpPr>
              <a:grpSpLocks/>
            </p:cNvGrpSpPr>
            <p:nvPr/>
          </p:nvGrpSpPr>
          <p:grpSpPr bwMode="auto">
            <a:xfrm>
              <a:off x="3652" y="2095"/>
              <a:ext cx="1088" cy="746"/>
              <a:chOff x="2064" y="2704"/>
              <a:chExt cx="1043" cy="746"/>
            </a:xfrm>
          </p:grpSpPr>
          <p:grpSp>
            <p:nvGrpSpPr>
              <p:cNvPr id="29781" name="Group 85"/>
              <p:cNvGrpSpPr>
                <a:grpSpLocks/>
              </p:cNvGrpSpPr>
              <p:nvPr/>
            </p:nvGrpSpPr>
            <p:grpSpPr bwMode="auto">
              <a:xfrm>
                <a:off x="2064" y="2704"/>
                <a:ext cx="1043" cy="479"/>
                <a:chOff x="204" y="1979"/>
                <a:chExt cx="726" cy="323"/>
              </a:xfrm>
            </p:grpSpPr>
            <p:sp>
              <p:nvSpPr>
                <p:cNvPr id="29782" name="AutoShape 86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83" name="AutoShape 87"/>
                <p:cNvSpPr>
                  <a:spLocks noChangeArrowheads="1"/>
                </p:cNvSpPr>
                <p:nvPr/>
              </p:nvSpPr>
              <p:spPr bwMode="auto">
                <a:xfrm>
                  <a:off x="385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84" name="AutoShape 88"/>
                <p:cNvSpPr>
                  <a:spLocks noChangeArrowheads="1"/>
                </p:cNvSpPr>
                <p:nvPr/>
              </p:nvSpPr>
              <p:spPr bwMode="auto">
                <a:xfrm>
                  <a:off x="567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85" name="AutoShape 89"/>
                <p:cNvSpPr>
                  <a:spLocks noChangeArrowheads="1"/>
                </p:cNvSpPr>
                <p:nvPr/>
              </p:nvSpPr>
              <p:spPr bwMode="auto">
                <a:xfrm>
                  <a:off x="749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86" name="AutoShape 90"/>
                <p:cNvSpPr>
                  <a:spLocks noChangeArrowheads="1"/>
                </p:cNvSpPr>
                <p:nvPr/>
              </p:nvSpPr>
              <p:spPr bwMode="auto">
                <a:xfrm>
                  <a:off x="204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sp>
            <p:nvSpPr>
              <p:cNvPr id="29787" name="AutoShape 91"/>
              <p:cNvSpPr>
                <a:spLocks noChangeArrowheads="1"/>
              </p:cNvSpPr>
              <p:nvPr/>
            </p:nvSpPr>
            <p:spPr bwMode="auto">
              <a:xfrm>
                <a:off x="2195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88" name="AutoShape 92"/>
              <p:cNvSpPr>
                <a:spLocks noChangeArrowheads="1"/>
              </p:cNvSpPr>
              <p:nvPr/>
            </p:nvSpPr>
            <p:spPr bwMode="auto">
              <a:xfrm>
                <a:off x="2717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89" name="AutoShape 93"/>
              <p:cNvSpPr>
                <a:spLocks noChangeArrowheads="1"/>
              </p:cNvSpPr>
              <p:nvPr/>
            </p:nvSpPr>
            <p:spPr bwMode="auto">
              <a:xfrm>
                <a:off x="206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90" name="AutoShape 94"/>
              <p:cNvSpPr>
                <a:spLocks noChangeArrowheads="1"/>
              </p:cNvSpPr>
              <p:nvPr/>
            </p:nvSpPr>
            <p:spPr bwMode="auto">
              <a:xfrm>
                <a:off x="284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91" name="AutoShape 95"/>
              <p:cNvSpPr>
                <a:spLocks noChangeArrowheads="1"/>
              </p:cNvSpPr>
              <p:nvPr/>
            </p:nvSpPr>
            <p:spPr bwMode="auto">
              <a:xfrm>
                <a:off x="232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92" name="AutoShape 96"/>
              <p:cNvSpPr>
                <a:spLocks noChangeArrowheads="1"/>
              </p:cNvSpPr>
              <p:nvPr/>
            </p:nvSpPr>
            <p:spPr bwMode="auto">
              <a:xfrm>
                <a:off x="258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793" name="AutoShape 97"/>
              <p:cNvSpPr>
                <a:spLocks noChangeArrowheads="1"/>
              </p:cNvSpPr>
              <p:nvPr/>
            </p:nvSpPr>
            <p:spPr bwMode="auto">
              <a:xfrm>
                <a:off x="2455" y="3057"/>
                <a:ext cx="260" cy="393"/>
              </a:xfrm>
              <a:prstGeom prst="can">
                <a:avLst>
                  <a:gd name="adj" fmla="val 37788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</p:grpSp>
        <p:graphicFrame>
          <p:nvGraphicFramePr>
            <p:cNvPr id="29794" name="Object 98"/>
            <p:cNvGraphicFramePr>
              <a:graphicFrameLocks noChangeAspect="1"/>
            </p:cNvGraphicFramePr>
            <p:nvPr/>
          </p:nvGraphicFramePr>
          <p:xfrm>
            <a:off x="4121" y="2257"/>
            <a:ext cx="136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CorelDRAW" r:id="rId7" imgW="1454400" imgH="1454400" progId="">
                    <p:embed/>
                  </p:oleObj>
                </mc:Choice>
                <mc:Fallback>
                  <p:oleObj name="CorelDRAW" r:id="rId7" imgW="1454400" imgH="1454400" progId="">
                    <p:embed/>
                    <p:pic>
                      <p:nvPicPr>
                        <p:cNvPr id="29794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1" y="2257"/>
                          <a:ext cx="136" cy="13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alpha val="0"/>
                          </a:scheme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795" name="Group 99"/>
            <p:cNvGrpSpPr>
              <a:grpSpLocks/>
            </p:cNvGrpSpPr>
            <p:nvPr/>
          </p:nvGrpSpPr>
          <p:grpSpPr bwMode="auto">
            <a:xfrm>
              <a:off x="3651" y="573"/>
              <a:ext cx="1088" cy="746"/>
              <a:chOff x="2064" y="2704"/>
              <a:chExt cx="1043" cy="746"/>
            </a:xfrm>
          </p:grpSpPr>
          <p:grpSp>
            <p:nvGrpSpPr>
              <p:cNvPr id="29796" name="Group 100"/>
              <p:cNvGrpSpPr>
                <a:grpSpLocks/>
              </p:cNvGrpSpPr>
              <p:nvPr/>
            </p:nvGrpSpPr>
            <p:grpSpPr bwMode="auto">
              <a:xfrm>
                <a:off x="2064" y="2704"/>
                <a:ext cx="1043" cy="479"/>
                <a:chOff x="204" y="1979"/>
                <a:chExt cx="726" cy="323"/>
              </a:xfrm>
            </p:grpSpPr>
            <p:sp>
              <p:nvSpPr>
                <p:cNvPr id="29797" name="AutoShape 101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98" name="AutoShape 102"/>
                <p:cNvSpPr>
                  <a:spLocks noChangeArrowheads="1"/>
                </p:cNvSpPr>
                <p:nvPr/>
              </p:nvSpPr>
              <p:spPr bwMode="auto">
                <a:xfrm>
                  <a:off x="385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799" name="AutoShape 103"/>
                <p:cNvSpPr>
                  <a:spLocks noChangeArrowheads="1"/>
                </p:cNvSpPr>
                <p:nvPr/>
              </p:nvSpPr>
              <p:spPr bwMode="auto">
                <a:xfrm>
                  <a:off x="567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800" name="AutoShape 104"/>
                <p:cNvSpPr>
                  <a:spLocks noChangeArrowheads="1"/>
                </p:cNvSpPr>
                <p:nvPr/>
              </p:nvSpPr>
              <p:spPr bwMode="auto">
                <a:xfrm>
                  <a:off x="749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801" name="AutoShape 105"/>
                <p:cNvSpPr>
                  <a:spLocks noChangeArrowheads="1"/>
                </p:cNvSpPr>
                <p:nvPr/>
              </p:nvSpPr>
              <p:spPr bwMode="auto">
                <a:xfrm>
                  <a:off x="204" y="2037"/>
                  <a:ext cx="181" cy="265"/>
                </a:xfrm>
                <a:prstGeom prst="can">
                  <a:avLst>
                    <a:gd name="adj" fmla="val 36602"/>
                  </a:avLst>
                </a:prstGeom>
                <a:solidFill>
                  <a:srgbClr val="4D4D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  <p:sp>
            <p:nvSpPr>
              <p:cNvPr id="29802" name="AutoShape 106"/>
              <p:cNvSpPr>
                <a:spLocks noChangeArrowheads="1"/>
              </p:cNvSpPr>
              <p:nvPr/>
            </p:nvSpPr>
            <p:spPr bwMode="auto">
              <a:xfrm>
                <a:off x="2195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03" name="AutoShape 107"/>
              <p:cNvSpPr>
                <a:spLocks noChangeArrowheads="1"/>
              </p:cNvSpPr>
              <p:nvPr/>
            </p:nvSpPr>
            <p:spPr bwMode="auto">
              <a:xfrm>
                <a:off x="2717" y="2882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04" name="AutoShape 108"/>
              <p:cNvSpPr>
                <a:spLocks noChangeArrowheads="1"/>
              </p:cNvSpPr>
              <p:nvPr/>
            </p:nvSpPr>
            <p:spPr bwMode="auto">
              <a:xfrm>
                <a:off x="206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05" name="AutoShape 109"/>
              <p:cNvSpPr>
                <a:spLocks noChangeArrowheads="1"/>
              </p:cNvSpPr>
              <p:nvPr/>
            </p:nvSpPr>
            <p:spPr bwMode="auto">
              <a:xfrm>
                <a:off x="284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06" name="AutoShape 110"/>
              <p:cNvSpPr>
                <a:spLocks noChangeArrowheads="1"/>
              </p:cNvSpPr>
              <p:nvPr/>
            </p:nvSpPr>
            <p:spPr bwMode="auto">
              <a:xfrm>
                <a:off x="2324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07" name="AutoShape 111"/>
              <p:cNvSpPr>
                <a:spLocks noChangeArrowheads="1"/>
              </p:cNvSpPr>
              <p:nvPr/>
            </p:nvSpPr>
            <p:spPr bwMode="auto">
              <a:xfrm>
                <a:off x="2586" y="2969"/>
                <a:ext cx="260" cy="394"/>
              </a:xfrm>
              <a:prstGeom prst="can">
                <a:avLst>
                  <a:gd name="adj" fmla="val 37885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08" name="AutoShape 112"/>
              <p:cNvSpPr>
                <a:spLocks noChangeArrowheads="1"/>
              </p:cNvSpPr>
              <p:nvPr/>
            </p:nvSpPr>
            <p:spPr bwMode="auto">
              <a:xfrm>
                <a:off x="2455" y="3057"/>
                <a:ext cx="260" cy="393"/>
              </a:xfrm>
              <a:prstGeom prst="can">
                <a:avLst>
                  <a:gd name="adj" fmla="val 37788"/>
                </a:avLst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</p:grpSp>
        <p:sp>
          <p:nvSpPr>
            <p:cNvPr id="29809" name="Rectangle 113"/>
            <p:cNvSpPr>
              <a:spLocks noChangeArrowheads="1"/>
            </p:cNvSpPr>
            <p:nvPr/>
          </p:nvSpPr>
          <p:spPr bwMode="auto">
            <a:xfrm>
              <a:off x="4105" y="2840"/>
              <a:ext cx="182" cy="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4747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it-IT"/>
            </a:p>
          </p:txBody>
        </p:sp>
        <p:grpSp>
          <p:nvGrpSpPr>
            <p:cNvPr id="29810" name="Group 114"/>
            <p:cNvGrpSpPr>
              <a:grpSpLocks/>
            </p:cNvGrpSpPr>
            <p:nvPr/>
          </p:nvGrpSpPr>
          <p:grpSpPr bwMode="auto">
            <a:xfrm>
              <a:off x="4105" y="2894"/>
              <a:ext cx="182" cy="216"/>
              <a:chOff x="2245" y="858"/>
              <a:chExt cx="576" cy="2300"/>
            </a:xfrm>
          </p:grpSpPr>
          <p:sp>
            <p:nvSpPr>
              <p:cNvPr id="29811" name="Rectangle 115"/>
              <p:cNvSpPr>
                <a:spLocks noChangeArrowheads="1"/>
              </p:cNvSpPr>
              <p:nvPr/>
            </p:nvSpPr>
            <p:spPr bwMode="auto">
              <a:xfrm>
                <a:off x="2245" y="2008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12" name="Rectangle 116"/>
              <p:cNvSpPr>
                <a:spLocks noChangeArrowheads="1"/>
              </p:cNvSpPr>
              <p:nvPr/>
            </p:nvSpPr>
            <p:spPr bwMode="auto">
              <a:xfrm>
                <a:off x="2245" y="2582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13" name="Rectangle 117"/>
              <p:cNvSpPr>
                <a:spLocks noChangeArrowheads="1"/>
              </p:cNvSpPr>
              <p:nvPr/>
            </p:nvSpPr>
            <p:spPr bwMode="auto">
              <a:xfrm>
                <a:off x="2245" y="143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14" name="Rectangle 118"/>
              <p:cNvSpPr>
                <a:spLocks noChangeArrowheads="1"/>
              </p:cNvSpPr>
              <p:nvPr/>
            </p:nvSpPr>
            <p:spPr bwMode="auto">
              <a:xfrm>
                <a:off x="2245" y="858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</p:grpSp>
        <p:graphicFrame>
          <p:nvGraphicFramePr>
            <p:cNvPr id="29815" name="Object 119"/>
            <p:cNvGraphicFramePr>
              <a:graphicFrameLocks noChangeAspect="1"/>
            </p:cNvGraphicFramePr>
            <p:nvPr/>
          </p:nvGraphicFramePr>
          <p:xfrm>
            <a:off x="4126" y="1322"/>
            <a:ext cx="136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CorelDRAW" r:id="rId8" imgW="1454400" imgH="1454400" progId="">
                    <p:embed/>
                  </p:oleObj>
                </mc:Choice>
                <mc:Fallback>
                  <p:oleObj name="CorelDRAW" r:id="rId8" imgW="1454400" imgH="1454400" progId="">
                    <p:embed/>
                    <p:pic>
                      <p:nvPicPr>
                        <p:cNvPr id="29815" name="Object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6" y="1322"/>
                          <a:ext cx="136" cy="13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alpha val="0"/>
                          </a:scheme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16" name="Group 120"/>
            <p:cNvGrpSpPr>
              <a:grpSpLocks/>
            </p:cNvGrpSpPr>
            <p:nvPr/>
          </p:nvGrpSpPr>
          <p:grpSpPr bwMode="auto">
            <a:xfrm>
              <a:off x="4105" y="572"/>
              <a:ext cx="182" cy="273"/>
              <a:chOff x="4105" y="572"/>
              <a:chExt cx="182" cy="273"/>
            </a:xfrm>
          </p:grpSpPr>
          <p:sp>
            <p:nvSpPr>
              <p:cNvPr id="29817" name="Rectangle 121"/>
              <p:cNvSpPr>
                <a:spLocks noChangeArrowheads="1"/>
              </p:cNvSpPr>
              <p:nvPr/>
            </p:nvSpPr>
            <p:spPr bwMode="auto">
              <a:xfrm>
                <a:off x="4105" y="791"/>
                <a:ext cx="182" cy="54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grpSp>
            <p:nvGrpSpPr>
              <p:cNvPr id="29818" name="Group 122"/>
              <p:cNvGrpSpPr>
                <a:grpSpLocks/>
              </p:cNvGrpSpPr>
              <p:nvPr/>
            </p:nvGrpSpPr>
            <p:grpSpPr bwMode="auto">
              <a:xfrm>
                <a:off x="4105" y="572"/>
                <a:ext cx="182" cy="216"/>
                <a:chOff x="2245" y="858"/>
                <a:chExt cx="576" cy="2300"/>
              </a:xfrm>
            </p:grpSpPr>
            <p:sp>
              <p:nvSpPr>
                <p:cNvPr id="2981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45" y="200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820" name="Rectangle 124"/>
                <p:cNvSpPr>
                  <a:spLocks noChangeArrowheads="1"/>
                </p:cNvSpPr>
                <p:nvPr/>
              </p:nvSpPr>
              <p:spPr bwMode="auto">
                <a:xfrm>
                  <a:off x="2245" y="2582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82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245" y="143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  <p:sp>
              <p:nvSpPr>
                <p:cNvPr id="2982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45" y="858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FF4747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9823" name="Group 127"/>
            <p:cNvGrpSpPr>
              <a:grpSpLocks/>
            </p:cNvGrpSpPr>
            <p:nvPr/>
          </p:nvGrpSpPr>
          <p:grpSpPr bwMode="auto">
            <a:xfrm>
              <a:off x="4105" y="1322"/>
              <a:ext cx="183" cy="1027"/>
              <a:chOff x="4105" y="1344"/>
              <a:chExt cx="183" cy="1027"/>
            </a:xfrm>
          </p:grpSpPr>
          <p:sp>
            <p:nvSpPr>
              <p:cNvPr id="29824" name="Rectangle 128"/>
              <p:cNvSpPr>
                <a:spLocks noChangeArrowheads="1"/>
              </p:cNvSpPr>
              <p:nvPr/>
            </p:nvSpPr>
            <p:spPr bwMode="auto">
              <a:xfrm>
                <a:off x="4105" y="1344"/>
                <a:ext cx="182" cy="53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29825" name="Rectangle 129"/>
              <p:cNvSpPr>
                <a:spLocks noChangeArrowheads="1"/>
              </p:cNvSpPr>
              <p:nvPr/>
            </p:nvSpPr>
            <p:spPr bwMode="auto">
              <a:xfrm>
                <a:off x="4105" y="1397"/>
                <a:ext cx="182" cy="54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grpSp>
            <p:nvGrpSpPr>
              <p:cNvPr id="29826" name="Group 130"/>
              <p:cNvGrpSpPr>
                <a:grpSpLocks/>
              </p:cNvGrpSpPr>
              <p:nvPr/>
            </p:nvGrpSpPr>
            <p:grpSpPr bwMode="auto">
              <a:xfrm>
                <a:off x="4105" y="1509"/>
                <a:ext cx="182" cy="862"/>
                <a:chOff x="2245" y="618"/>
                <a:chExt cx="272" cy="2540"/>
              </a:xfrm>
            </p:grpSpPr>
            <p:grpSp>
              <p:nvGrpSpPr>
                <p:cNvPr id="29827" name="Group 131"/>
                <p:cNvGrpSpPr>
                  <a:grpSpLocks/>
                </p:cNvGrpSpPr>
                <p:nvPr/>
              </p:nvGrpSpPr>
              <p:grpSpPr bwMode="auto">
                <a:xfrm>
                  <a:off x="2245" y="2523"/>
                  <a:ext cx="272" cy="635"/>
                  <a:chOff x="2245" y="858"/>
                  <a:chExt cx="576" cy="2300"/>
                </a:xfrm>
              </p:grpSpPr>
              <p:sp>
                <p:nvSpPr>
                  <p:cNvPr id="29828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00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29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582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3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34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31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85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832" name="Group 136"/>
                <p:cNvGrpSpPr>
                  <a:grpSpLocks/>
                </p:cNvGrpSpPr>
                <p:nvPr/>
              </p:nvGrpSpPr>
              <p:grpSpPr bwMode="auto">
                <a:xfrm>
                  <a:off x="2245" y="1888"/>
                  <a:ext cx="272" cy="635"/>
                  <a:chOff x="2245" y="858"/>
                  <a:chExt cx="576" cy="2300"/>
                </a:xfrm>
              </p:grpSpPr>
              <p:sp>
                <p:nvSpPr>
                  <p:cNvPr id="29833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00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3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582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35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34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3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85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837" name="Group 141"/>
                <p:cNvGrpSpPr>
                  <a:grpSpLocks/>
                </p:cNvGrpSpPr>
                <p:nvPr/>
              </p:nvGrpSpPr>
              <p:grpSpPr bwMode="auto">
                <a:xfrm>
                  <a:off x="2245" y="1253"/>
                  <a:ext cx="272" cy="635"/>
                  <a:chOff x="2245" y="858"/>
                  <a:chExt cx="576" cy="2300"/>
                </a:xfrm>
              </p:grpSpPr>
              <p:sp>
                <p:nvSpPr>
                  <p:cNvPr id="29838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00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39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582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40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34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4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85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842" name="Group 146"/>
                <p:cNvGrpSpPr>
                  <a:grpSpLocks/>
                </p:cNvGrpSpPr>
                <p:nvPr/>
              </p:nvGrpSpPr>
              <p:grpSpPr bwMode="auto">
                <a:xfrm>
                  <a:off x="2245" y="618"/>
                  <a:ext cx="272" cy="635"/>
                  <a:chOff x="2245" y="858"/>
                  <a:chExt cx="576" cy="2300"/>
                </a:xfrm>
              </p:grpSpPr>
              <p:sp>
                <p:nvSpPr>
                  <p:cNvPr id="29843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00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44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2582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45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34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  <p:sp>
                <p:nvSpPr>
                  <p:cNvPr id="29846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858"/>
                    <a:ext cx="576" cy="57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50000">
                        <a:srgbClr val="FF4747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9847" name="Rectangle 151"/>
              <p:cNvSpPr>
                <a:spLocks noChangeArrowheads="1"/>
              </p:cNvSpPr>
              <p:nvPr/>
            </p:nvSpPr>
            <p:spPr bwMode="auto">
              <a:xfrm>
                <a:off x="4106" y="1451"/>
                <a:ext cx="182" cy="53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4747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</p:grpSp>
      </p:grpSp>
      <p:sp>
        <p:nvSpPr>
          <p:cNvPr id="29850" name="Line 154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9575"/>
            <a:ext cx="8710613" cy="549275"/>
          </a:xfrm>
          <a:noFill/>
          <a:ln/>
        </p:spPr>
        <p:txBody>
          <a:bodyPr lIns="90000" tIns="46800" rIns="90000" bIns="46800" anchor="t"/>
          <a:lstStyle/>
          <a:p>
            <a:pPr algn="ctr"/>
            <a:r>
              <a:rPr lang="en-US" sz="3200" dirty="0"/>
              <a:t>MAGIA   -   the </a:t>
            </a:r>
            <a:r>
              <a:rPr lang="en-US" sz="3200" dirty="0" smtClean="0"/>
              <a:t>procedure</a:t>
            </a:r>
            <a:endParaRPr lang="it-IT" sz="3200" dirty="0"/>
          </a:p>
        </p:txBody>
      </p:sp>
      <p:sp>
        <p:nvSpPr>
          <p:cNvPr id="153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5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7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8" name="Rettangolo 157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5763" y="404813"/>
            <a:ext cx="5795962" cy="549275"/>
          </a:xfrm>
          <a:noFill/>
          <a:ln/>
        </p:spPr>
        <p:txBody>
          <a:bodyPr lIns="90000" tIns="46800" rIns="90000" bIns="46800" anchor="t"/>
          <a:lstStyle/>
          <a:p>
            <a:pPr algn="ctr"/>
            <a:r>
              <a:rPr lang="en-US" sz="3200" dirty="0" smtClean="0"/>
              <a:t>The G measurement</a:t>
            </a:r>
            <a:endParaRPr lang="it-IT" sz="3200" dirty="0"/>
          </a:p>
        </p:txBody>
      </p:sp>
      <p:sp>
        <p:nvSpPr>
          <p:cNvPr id="32923" name="Line 155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56" name="Immagine 155" descr="bi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" y="1214422"/>
            <a:ext cx="6206213" cy="4572032"/>
          </a:xfrm>
          <a:prstGeom prst="rect">
            <a:avLst/>
          </a:prstGeom>
        </p:spPr>
      </p:pic>
      <p:sp>
        <p:nvSpPr>
          <p:cNvPr id="158" name="Rectangle 3"/>
          <p:cNvSpPr txBox="1">
            <a:spLocks noChangeArrowheads="1"/>
          </p:cNvSpPr>
          <p:nvPr/>
        </p:nvSpPr>
        <p:spPr bwMode="auto">
          <a:xfrm>
            <a:off x="6000792" y="1357298"/>
            <a:ext cx="32146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1600" kern="0" dirty="0" err="1" smtClean="0">
                <a:latin typeface="+mn-lt"/>
                <a:cs typeface="+mn-cs"/>
              </a:rPr>
              <a:t>Features</a:t>
            </a:r>
            <a:r>
              <a:rPr lang="it-IT" sz="1600" kern="0" dirty="0" smtClean="0">
                <a:latin typeface="+mn-lt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it-IT" sz="1600" kern="0" dirty="0" smtClean="0">
                <a:latin typeface="+mn-lt"/>
                <a:cs typeface="+mn-cs"/>
              </a:rPr>
              <a:t>Source </a:t>
            </a:r>
            <a:r>
              <a:rPr lang="it-IT" sz="1600" kern="0" dirty="0" err="1" smtClean="0">
                <a:latin typeface="+mn-lt"/>
                <a:cs typeface="+mn-cs"/>
              </a:rPr>
              <a:t>masses</a:t>
            </a:r>
            <a:r>
              <a:rPr lang="it-IT" sz="1600" kern="0" dirty="0" smtClean="0">
                <a:latin typeface="+mn-lt"/>
                <a:cs typeface="+mn-cs"/>
              </a:rPr>
              <a:t> </a:t>
            </a:r>
            <a:r>
              <a:rPr lang="it-IT" sz="1600" kern="0" dirty="0" err="1" smtClean="0">
                <a:latin typeface="+mn-lt"/>
                <a:cs typeface="+mn-cs"/>
              </a:rPr>
              <a:t>modulation</a:t>
            </a:r>
            <a:r>
              <a:rPr lang="it-IT" sz="1600" kern="0" dirty="0" smtClean="0">
                <a:latin typeface="+mn-lt"/>
                <a:cs typeface="+mn-cs"/>
              </a:rPr>
              <a:t> </a:t>
            </a:r>
            <a:r>
              <a:rPr lang="it-IT" sz="1600" kern="0" dirty="0" err="1" smtClean="0">
                <a:latin typeface="+mn-lt"/>
                <a:cs typeface="+mn-cs"/>
              </a:rPr>
              <a:t>time</a:t>
            </a:r>
            <a:r>
              <a:rPr lang="it-IT" sz="1600" kern="0" dirty="0" smtClean="0">
                <a:latin typeface="+mn-lt"/>
                <a:cs typeface="+mn-cs"/>
              </a:rPr>
              <a:t>: 30 </a:t>
            </a:r>
            <a:r>
              <a:rPr lang="it-IT" sz="1600" kern="0" dirty="0" err="1" smtClean="0">
                <a:latin typeface="+mn-lt"/>
                <a:cs typeface="+mn-cs"/>
              </a:rPr>
              <a:t>mins</a:t>
            </a:r>
            <a:endParaRPr lang="it-IT" sz="1600" kern="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1600" kern="0" dirty="0" smtClean="0">
                <a:latin typeface="+mn-lt"/>
                <a:cs typeface="+mn-cs"/>
              </a:rPr>
              <a:t>      more </a:t>
            </a:r>
            <a:r>
              <a:rPr lang="it-IT" sz="1600" kern="0" dirty="0" err="1" smtClean="0">
                <a:latin typeface="+mn-lt"/>
                <a:cs typeface="+mn-cs"/>
              </a:rPr>
              <a:t>than</a:t>
            </a:r>
            <a:r>
              <a:rPr lang="it-IT" sz="1600" kern="0" dirty="0" smtClean="0">
                <a:latin typeface="+mn-lt"/>
                <a:cs typeface="+mn-cs"/>
              </a:rPr>
              <a:t> 100 </a:t>
            </a:r>
            <a:r>
              <a:rPr lang="it-IT" sz="1600" kern="0" dirty="0" err="1" smtClean="0">
                <a:latin typeface="+mn-lt"/>
                <a:cs typeface="+mn-cs"/>
              </a:rPr>
              <a:t>hours</a:t>
            </a:r>
            <a:r>
              <a:rPr lang="it-IT" sz="1600" kern="0" dirty="0" smtClean="0">
                <a:latin typeface="+mn-lt"/>
                <a:cs typeface="+mn-cs"/>
              </a:rPr>
              <a:t> </a:t>
            </a:r>
            <a:r>
              <a:rPr lang="it-IT" sz="1600" kern="0" dirty="0" err="1" smtClean="0">
                <a:latin typeface="+mn-lt"/>
                <a:cs typeface="+mn-cs"/>
              </a:rPr>
              <a:t>over</a:t>
            </a:r>
            <a:r>
              <a:rPr lang="it-IT" sz="1600" kern="0" dirty="0" smtClean="0">
                <a:latin typeface="+mn-lt"/>
                <a:cs typeface="+mn-cs"/>
              </a:rPr>
              <a:t> 2 </a:t>
            </a:r>
            <a:r>
              <a:rPr lang="it-IT" sz="1600" kern="0" dirty="0" err="1" smtClean="0">
                <a:latin typeface="+mn-lt"/>
                <a:cs typeface="+mn-cs"/>
              </a:rPr>
              <a:t>weeks</a:t>
            </a:r>
            <a:r>
              <a:rPr lang="it-IT" sz="1600" kern="0" dirty="0" smtClean="0">
                <a:latin typeface="+mn-lt"/>
                <a:cs typeface="+mn-cs"/>
              </a:rPr>
              <a:t> (</a:t>
            </a:r>
            <a:r>
              <a:rPr lang="it-IT" sz="1600" kern="0" dirty="0" err="1" smtClean="0">
                <a:latin typeface="+mn-lt"/>
                <a:cs typeface="+mn-cs"/>
              </a:rPr>
              <a:t>July</a:t>
            </a:r>
            <a:r>
              <a:rPr lang="it-IT" sz="1600" kern="0" dirty="0" smtClean="0">
                <a:latin typeface="+mn-lt"/>
                <a:cs typeface="+mn-cs"/>
              </a:rPr>
              <a:t> 2013)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it-IT" sz="1600" kern="0" dirty="0" err="1" smtClean="0">
                <a:latin typeface="+mn-lt"/>
                <a:cs typeface="+mn-cs"/>
              </a:rPr>
              <a:t>Sensitivity</a:t>
            </a:r>
            <a:r>
              <a:rPr lang="it-IT" sz="1600" kern="0" dirty="0" smtClean="0">
                <a:latin typeface="+mn-lt"/>
                <a:cs typeface="+mn-cs"/>
              </a:rPr>
              <a:t>: 3x10</a:t>
            </a:r>
            <a:r>
              <a:rPr lang="it-IT" sz="1600" kern="0" baseline="30000" dirty="0" smtClean="0">
                <a:latin typeface="+mn-lt"/>
                <a:cs typeface="+mn-cs"/>
              </a:rPr>
              <a:t>-9</a:t>
            </a:r>
            <a:r>
              <a:rPr lang="it-IT" sz="1600" kern="0" dirty="0" smtClean="0">
                <a:latin typeface="+mn-lt"/>
                <a:cs typeface="+mn-cs"/>
              </a:rPr>
              <a:t> g/Hz</a:t>
            </a:r>
            <a:r>
              <a:rPr lang="it-IT" sz="1600" kern="0" baseline="30000" dirty="0" smtClean="0">
                <a:latin typeface="+mn-lt"/>
                <a:cs typeface="+mn-cs"/>
              </a:rPr>
              <a:t>1/2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it-IT" sz="1600" kern="0" baseline="30000" dirty="0" smtClean="0">
              <a:latin typeface="+mn-lt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it-IT" sz="1600" kern="0" dirty="0" err="1" smtClean="0">
                <a:latin typeface="+mn-lt"/>
                <a:cs typeface="+mn-cs"/>
              </a:rPr>
              <a:t>Final</a:t>
            </a:r>
            <a:r>
              <a:rPr lang="it-IT" sz="1600" kern="0" dirty="0" smtClean="0">
                <a:latin typeface="+mn-lt"/>
                <a:cs typeface="+mn-cs"/>
              </a:rPr>
              <a:t> </a:t>
            </a:r>
            <a:r>
              <a:rPr lang="it-IT" sz="1600" kern="0" dirty="0" err="1" smtClean="0">
                <a:latin typeface="+mn-lt"/>
                <a:cs typeface="+mn-cs"/>
              </a:rPr>
              <a:t>sensitivity</a:t>
            </a:r>
            <a:r>
              <a:rPr lang="it-IT" sz="1600" kern="0" dirty="0" smtClean="0">
                <a:latin typeface="+mn-lt"/>
                <a:cs typeface="+mn-cs"/>
              </a:rPr>
              <a:t>: ~ </a:t>
            </a:r>
            <a:r>
              <a:rPr lang="it-IT" sz="1600" kern="0" dirty="0" smtClean="0"/>
              <a:t>10</a:t>
            </a:r>
            <a:r>
              <a:rPr lang="it-IT" sz="1600" kern="0" baseline="30000" dirty="0" smtClean="0"/>
              <a:t>-11</a:t>
            </a:r>
            <a:r>
              <a:rPr lang="it-IT" sz="1600" kern="0" dirty="0" smtClean="0"/>
              <a:t> g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it-IT" kern="0" dirty="0" smtClean="0">
                <a:latin typeface="+mn-lt"/>
                <a:cs typeface="+mn-cs"/>
              </a:rPr>
              <a:t>   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0" y="6572272"/>
            <a:ext cx="9144000" cy="0"/>
          </a:xfrm>
          <a:prstGeom prst="line">
            <a:avLst/>
          </a:prstGeom>
          <a:noFill/>
          <a:ln w="28575">
            <a:solidFill>
              <a:srgbClr val="0B0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7544" y="5500702"/>
            <a:ext cx="8501122" cy="1204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400" dirty="0" smtClean="0"/>
              <a:t>G </a:t>
            </a:r>
            <a:r>
              <a:rPr lang="en-GB" sz="2400" dirty="0" smtClean="0"/>
              <a:t>= </a:t>
            </a:r>
            <a:r>
              <a:rPr lang="en-US" sz="2400" dirty="0" smtClean="0"/>
              <a:t>6.67191(77)</a:t>
            </a:r>
            <a:r>
              <a:rPr lang="en-US" sz="2400" baseline="-33000" dirty="0" smtClean="0"/>
              <a:t>stat</a:t>
            </a:r>
            <a:r>
              <a:rPr lang="en-US" sz="2400" dirty="0" smtClean="0"/>
              <a:t>(62)</a:t>
            </a:r>
            <a:r>
              <a:rPr lang="en-US" sz="2400" baseline="-33000" dirty="0" smtClean="0"/>
              <a:t>sys</a:t>
            </a:r>
            <a:r>
              <a:rPr lang="en-US" sz="2400" dirty="0"/>
              <a:t>× 10</a:t>
            </a:r>
            <a:r>
              <a:rPr lang="en-US" sz="2400" baseline="33000" dirty="0"/>
              <a:t>-11</a:t>
            </a:r>
            <a:r>
              <a:rPr lang="en-US" sz="2400" dirty="0"/>
              <a:t> m</a:t>
            </a:r>
            <a:r>
              <a:rPr lang="en-US" sz="2400" baseline="33000" dirty="0"/>
              <a:t>3 </a:t>
            </a:r>
            <a:r>
              <a:rPr lang="en-US" sz="2400" dirty="0"/>
              <a:t>Kg</a:t>
            </a:r>
            <a:r>
              <a:rPr lang="en-US" sz="2400" baseline="33000" dirty="0"/>
              <a:t>-1 </a:t>
            </a:r>
            <a:r>
              <a:rPr lang="en-US" sz="2400" dirty="0"/>
              <a:t>s</a:t>
            </a:r>
            <a:r>
              <a:rPr lang="en-US" sz="2400" baseline="33000" dirty="0"/>
              <a:t>-2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144" y="65779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          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</a:t>
            </a:r>
            <a:r>
              <a:rPr lang="en-GB" sz="1200" i="1" dirty="0" smtClean="0"/>
              <a:t>CDS 2018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gialogo"/>
          <p:cNvPicPr>
            <a:picLocks noChangeAspect="1" noChangeArrowheads="1"/>
          </p:cNvPicPr>
          <p:nvPr/>
        </p:nvPicPr>
        <p:blipFill>
          <a:blip r:embed="rId3">
            <a:lum bright="70000" contrast="-80000"/>
          </a:blip>
          <a:srcRect/>
          <a:stretch>
            <a:fillRect/>
          </a:stretch>
        </p:blipFill>
        <p:spPr bwMode="auto">
          <a:xfrm>
            <a:off x="2771775" y="836613"/>
            <a:ext cx="39084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81844" y="3167063"/>
            <a:ext cx="7772400" cy="838200"/>
          </a:xfrm>
          <a:effectLst>
            <a:outerShdw dist="45791" dir="2021404" algn="ctr" rotWithShape="0">
              <a:srgbClr val="C0C0C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GB" sz="3600" b="1" i="1" dirty="0" smtClean="0">
                <a:solidFill>
                  <a:srgbClr val="FF3300"/>
                </a:solidFill>
              </a:rPr>
              <a:t>MAGIA </a:t>
            </a:r>
            <a:r>
              <a:rPr lang="en-GB" sz="3600" b="1" i="1" dirty="0" smtClean="0">
                <a:solidFill>
                  <a:srgbClr val="FF3300"/>
                </a:solidFill>
              </a:rPr>
              <a:t>ADV: 2017 Results</a:t>
            </a:r>
            <a:endParaRPr lang="en-GB" sz="3600" dirty="0">
              <a:solidFill>
                <a:srgbClr val="FF3300"/>
              </a:solidFill>
            </a:endParaRPr>
          </a:p>
        </p:txBody>
      </p:sp>
      <p:pic>
        <p:nvPicPr>
          <p:cNvPr id="25604" name="Picture 4" descr="home-inf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688" y="139700"/>
            <a:ext cx="1027112" cy="1006475"/>
          </a:xfrm>
          <a:prstGeom prst="rect">
            <a:avLst/>
          </a:prstGeom>
          <a:noFill/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93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1610</Words>
  <Application>Microsoft Office PowerPoint</Application>
  <PresentationFormat>Presentazione su schermo (4:3)</PresentationFormat>
  <Paragraphs>270</Paragraphs>
  <Slides>25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47" baseType="lpstr">
      <vt:lpstr>Microsoft YaHei</vt:lpstr>
      <vt:lpstr>Arail</vt:lpstr>
      <vt:lpstr>Arial</vt:lpstr>
      <vt:lpstr>Arial Black</vt:lpstr>
      <vt:lpstr>Arimo</vt:lpstr>
      <vt:lpstr>Calibri</vt:lpstr>
      <vt:lpstr>Cambria Math</vt:lpstr>
      <vt:lpstr>Comic Sans MS</vt:lpstr>
      <vt:lpstr>Corbel</vt:lpstr>
      <vt:lpstr>Helvetica</vt:lpstr>
      <vt:lpstr>ITC Bookman</vt:lpstr>
      <vt:lpstr>StarSymbol</vt:lpstr>
      <vt:lpstr>Symbol</vt:lpstr>
      <vt:lpstr>Tahoma</vt:lpstr>
      <vt:lpstr>Times</vt:lpstr>
      <vt:lpstr>Times New Roman</vt:lpstr>
      <vt:lpstr>Wingdings</vt:lpstr>
      <vt:lpstr>ヒラギノ角ゴ Pro W3</vt:lpstr>
      <vt:lpstr>Pixel</vt:lpstr>
      <vt:lpstr>1_Pixel</vt:lpstr>
      <vt:lpstr>Equation</vt:lpstr>
      <vt:lpstr>CorelDRAW</vt:lpstr>
      <vt:lpstr>Gravitational tests using atom interferometers</vt:lpstr>
      <vt:lpstr>Outline</vt:lpstr>
      <vt:lpstr>Atom Interferometry for gravity measurement</vt:lpstr>
      <vt:lpstr>Atom / light Interferometry: the analogy</vt:lpstr>
      <vt:lpstr>Atom Interferometry: theory</vt:lpstr>
      <vt:lpstr>MAGIA</vt:lpstr>
      <vt:lpstr>MAGIA   -   the procedure</vt:lpstr>
      <vt:lpstr>The G measurement</vt:lpstr>
      <vt:lpstr>MAGIA ADV: 2017 Results</vt:lpstr>
      <vt:lpstr>Quantum formulation of the EEP</vt:lpstr>
      <vt:lpstr>Quantum formulation of the WEP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tests using simultaneous atom interferometers</dc:title>
  <dc:creator>Fantaman</dc:creator>
  <cp:lastModifiedBy>Fantaman</cp:lastModifiedBy>
  <cp:revision>50</cp:revision>
  <dcterms:created xsi:type="dcterms:W3CDTF">2017-10-25T09:30:05Z</dcterms:created>
  <dcterms:modified xsi:type="dcterms:W3CDTF">2018-03-07T08:34:24Z</dcterms:modified>
</cp:coreProperties>
</file>