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285" r:id="rId2"/>
    <p:sldId id="257" r:id="rId3"/>
    <p:sldId id="256" r:id="rId4"/>
    <p:sldId id="258" r:id="rId5"/>
    <p:sldId id="266" r:id="rId6"/>
    <p:sldId id="273" r:id="rId7"/>
    <p:sldId id="274" r:id="rId8"/>
    <p:sldId id="275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6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2BCE-7F35-4879-B9A7-A15319F61D6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00797-E4EB-4807-AF0C-16A6C812D08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2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4730EC-9354-4857-8E9A-59EF7CC60403}" type="slidenum">
              <a:rPr lang="en-US" altLang="it-IT" sz="1400" smtClean="0"/>
              <a:pPr>
                <a:spcBef>
                  <a:spcPct val="0"/>
                </a:spcBef>
              </a:pPr>
              <a:t>15</a:t>
            </a:fld>
            <a:endParaRPr lang="en-US" altLang="it-IT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5318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52AA-4E00-4EAC-95F5-B46B6418CDA3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7504-6BE2-4A02-8B19-DC075C52FD8D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8782-E172-46AA-BBC4-C57900478C78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754-4BD7-4171-AAF9-02099586CA66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4E4A-70AC-4E9A-B0F7-D8057E1DD500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F871-4D37-430C-B719-7F9B48F39C3E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7A6A-68C3-400B-9DD2-D737A0302587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B7F-7894-4341-B6CB-710B700BA3BE}" type="datetime1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2A2B-BD48-46C7-9287-11BBE3E88E4A}" type="datetime1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E5CD-A789-42A0-BC0A-E546B89FFE9B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53C0-78F0-441C-A234-F11F3109EFF3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CC"/>
            </a:gs>
            <a:gs pos="87000">
              <a:srgbClr val="034DE1"/>
            </a:gs>
            <a:gs pos="89000">
              <a:srgbClr val="00ADEE"/>
            </a:gs>
            <a:gs pos="87000">
              <a:srgbClr val="0066FF"/>
            </a:gs>
            <a:gs pos="89000">
              <a:srgbClr val="0066FF"/>
            </a:gs>
            <a:gs pos="100000">
              <a:srgbClr val="00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8FDE-8734-46E9-BF5F-0E7476676313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M.Punturo - Einstein Telescope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0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69333"/>
            <a:ext cx="7886700" cy="1051196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ET and the </a:t>
            </a:r>
            <a:r>
              <a:rPr lang="it-IT" sz="3200" dirty="0" smtClean="0"/>
              <a:t>Advanced </a:t>
            </a:r>
            <a:r>
              <a:rPr lang="it-IT" sz="3200" dirty="0" smtClean="0"/>
              <a:t>Detectors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015" y="1193074"/>
            <a:ext cx="4552951" cy="523385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The Advanced Detectors (</a:t>
            </a:r>
            <a:r>
              <a:rPr lang="it-IT" sz="2400" dirty="0" err="1" smtClean="0"/>
              <a:t>Virgo&amp;LIGO</a:t>
            </a:r>
            <a:r>
              <a:rPr lang="it-IT" sz="2400" dirty="0" smtClean="0"/>
              <a:t>)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reached</a:t>
            </a:r>
            <a:r>
              <a:rPr lang="it-IT" sz="2400" dirty="0" smtClean="0"/>
              <a:t> the </a:t>
            </a:r>
            <a:r>
              <a:rPr lang="it-IT" sz="2400" dirty="0" err="1" smtClean="0"/>
              <a:t>great</a:t>
            </a:r>
            <a:r>
              <a:rPr lang="it-IT" sz="2400" dirty="0" smtClean="0"/>
              <a:t> success of GW </a:t>
            </a:r>
            <a:r>
              <a:rPr lang="it-IT" sz="2400" dirty="0" err="1" smtClean="0"/>
              <a:t>discovery</a:t>
            </a:r>
            <a:r>
              <a:rPr lang="it-IT" sz="2400" dirty="0"/>
              <a:t> </a:t>
            </a:r>
          </a:p>
          <a:p>
            <a:endParaRPr lang="it-IT" sz="2400" dirty="0" smtClean="0"/>
          </a:p>
          <a:p>
            <a:r>
              <a:rPr lang="it-IT" sz="2400" dirty="0" smtClean="0"/>
              <a:t>The ADV+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reach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next</a:t>
            </a:r>
            <a:r>
              <a:rPr lang="it-IT" sz="2400" dirty="0" smtClean="0"/>
              <a:t> </a:t>
            </a:r>
            <a:r>
              <a:rPr lang="it-IT" sz="2400" dirty="0" err="1" smtClean="0"/>
              <a:t>few</a:t>
            </a:r>
            <a:r>
              <a:rPr lang="it-IT" sz="2400" dirty="0" smtClean="0"/>
              <a:t> </a:t>
            </a:r>
            <a:r>
              <a:rPr lang="it-IT" sz="2400" dirty="0" err="1" smtClean="0"/>
              <a:t>years</a:t>
            </a:r>
            <a:r>
              <a:rPr lang="it-IT" sz="2400" dirty="0" smtClean="0"/>
              <a:t> new </a:t>
            </a:r>
            <a:r>
              <a:rPr lang="it-IT" sz="2400" dirty="0" err="1" smtClean="0"/>
              <a:t>better</a:t>
            </a:r>
            <a:r>
              <a:rPr lang="it-IT" sz="2400" dirty="0" smtClean="0"/>
              <a:t> </a:t>
            </a:r>
            <a:r>
              <a:rPr lang="it-IT" sz="2400" dirty="0" err="1" smtClean="0"/>
              <a:t>sensitivity</a:t>
            </a:r>
            <a:r>
              <a:rPr lang="it-IT" sz="2400" dirty="0" smtClean="0"/>
              <a:t>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</a:t>
            </a:r>
            <a:r>
              <a:rPr lang="it-IT" sz="2400" dirty="0" smtClean="0"/>
              <a:t> the </a:t>
            </a:r>
            <a:r>
              <a:rPr lang="it-IT" sz="2400" dirty="0" err="1" smtClean="0"/>
              <a:t>limits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r>
              <a:rPr lang="it-IT" sz="2400" dirty="0" smtClean="0"/>
              <a:t>New </a:t>
            </a:r>
            <a:r>
              <a:rPr lang="it-IT" sz="2400" dirty="0" err="1" smtClean="0"/>
              <a:t>infrastructure</a:t>
            </a:r>
            <a:r>
              <a:rPr lang="it-IT" sz="2400" dirty="0" smtClean="0"/>
              <a:t> are </a:t>
            </a:r>
            <a:r>
              <a:rPr lang="it-IT" sz="2400" dirty="0" err="1" smtClean="0"/>
              <a:t>needed</a:t>
            </a:r>
            <a:r>
              <a:rPr lang="it-IT" sz="2400" dirty="0" smtClean="0"/>
              <a:t> for the </a:t>
            </a:r>
            <a:r>
              <a:rPr lang="it-IT" sz="2400" dirty="0" err="1" smtClean="0"/>
              <a:t>next</a:t>
            </a:r>
            <a:r>
              <a:rPr lang="it-IT" sz="2400" dirty="0" smtClean="0"/>
              <a:t> </a:t>
            </a:r>
            <a:r>
              <a:rPr lang="it-IT" sz="2400" dirty="0" err="1" smtClean="0"/>
              <a:t>decades</a:t>
            </a:r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FF00"/>
                </a:solidFill>
              </a:rPr>
              <a:t>LONGER ARMS &amp; UNDERGROUND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1</a:t>
            </a:fld>
            <a:endParaRPr lang="en-US"/>
          </a:p>
        </p:txBody>
      </p:sp>
      <p:sp>
        <p:nvSpPr>
          <p:cNvPr id="6" name="object 4"/>
          <p:cNvSpPr/>
          <p:nvPr/>
        </p:nvSpPr>
        <p:spPr>
          <a:xfrm>
            <a:off x="4697186" y="1683159"/>
            <a:ext cx="4229100" cy="2717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asellaDiTesto 6"/>
          <p:cNvSpPr txBox="1"/>
          <p:nvPr/>
        </p:nvSpPr>
        <p:spPr>
          <a:xfrm>
            <a:off x="6017623" y="4400959"/>
            <a:ext cx="2110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/>
              <a:t>Virgo in 1997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15479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043" y="4032450"/>
            <a:ext cx="3837708" cy="27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sezione lula2 SW N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91153" y="5739589"/>
            <a:ext cx="4674344" cy="100467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91153" y="3797249"/>
            <a:ext cx="4594431" cy="72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1153" y="4765161"/>
            <a:ext cx="4792102" cy="7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043" y="90055"/>
            <a:ext cx="3493823" cy="35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4204855" y="852055"/>
            <a:ext cx="4680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rocks</a:t>
            </a:r>
            <a:r>
              <a:rPr lang="it-IT" sz="2400" dirty="0" smtClean="0"/>
              <a:t> are </a:t>
            </a:r>
            <a:r>
              <a:rPr lang="it-IT" sz="2400" dirty="0" err="1" smtClean="0"/>
              <a:t>present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region</a:t>
            </a:r>
            <a:r>
              <a:rPr lang="it-IT" sz="24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The </a:t>
            </a:r>
            <a:r>
              <a:rPr lang="it-IT" sz="2400" dirty="0" err="1" smtClean="0"/>
              <a:t>region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ondulated</a:t>
            </a:r>
            <a:r>
              <a:rPr lang="it-IT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Possibile to individuate </a:t>
            </a:r>
            <a:r>
              <a:rPr lang="it-IT" sz="2400" dirty="0" err="1" smtClean="0"/>
              <a:t>entrances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low</a:t>
            </a:r>
            <a:r>
              <a:rPr lang="it-IT" sz="2400" dirty="0" smtClean="0"/>
              <a:t> </a:t>
            </a:r>
            <a:r>
              <a:rPr lang="it-IT" sz="2400" dirty="0" err="1" smtClean="0"/>
              <a:t>depths</a:t>
            </a:r>
            <a:r>
              <a:rPr lang="it-IT" sz="2400" dirty="0" smtClean="0"/>
              <a:t>     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787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 </a:t>
            </a:r>
            <a:r>
              <a:rPr lang="it-IT" sz="3600" dirty="0" err="1"/>
              <a:t>S</a:t>
            </a:r>
            <a:r>
              <a:rPr lang="it-IT" sz="3600" dirty="0" err="1" smtClean="0"/>
              <a:t>eismic</a:t>
            </a:r>
            <a:r>
              <a:rPr lang="it-IT" sz="3600" dirty="0" smtClean="0"/>
              <a:t> </a:t>
            </a:r>
            <a:r>
              <a:rPr lang="it-IT" sz="3600" dirty="0" err="1" smtClean="0"/>
              <a:t>characterization</a:t>
            </a:r>
            <a:r>
              <a:rPr lang="it-IT" sz="3600" dirty="0" smtClean="0"/>
              <a:t> and </a:t>
            </a:r>
            <a:r>
              <a:rPr lang="it-IT" sz="3600" dirty="0" err="1" smtClean="0"/>
              <a:t>newtonian</a:t>
            </a:r>
            <a:r>
              <a:rPr lang="it-IT" sz="3600" dirty="0" smtClean="0"/>
              <a:t> </a:t>
            </a:r>
            <a:r>
              <a:rPr lang="it-IT" sz="3600" dirty="0" err="1" smtClean="0"/>
              <a:t>noise</a:t>
            </a:r>
            <a:r>
              <a:rPr lang="it-IT" sz="3600" dirty="0" smtClean="0"/>
              <a:t> </a:t>
            </a:r>
            <a:r>
              <a:rPr lang="it-IT" sz="3600" dirty="0" err="1" smtClean="0"/>
              <a:t>projection</a:t>
            </a:r>
            <a:r>
              <a:rPr lang="it-IT" sz="3600" dirty="0" smtClean="0"/>
              <a:t> of SOS-</a:t>
            </a:r>
            <a:r>
              <a:rPr lang="it-IT" sz="3600" dirty="0" err="1" smtClean="0"/>
              <a:t>Enattos</a:t>
            </a:r>
            <a:r>
              <a:rPr lang="it-IT" sz="3600" dirty="0" smtClean="0"/>
              <a:t> site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11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 flipH="1">
            <a:off x="315880" y="2015836"/>
            <a:ext cx="77569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3200" dirty="0" err="1" smtClean="0"/>
              <a:t>Seimic</a:t>
            </a:r>
            <a:r>
              <a:rPr lang="it-IT" sz="3200" dirty="0" smtClean="0"/>
              <a:t> </a:t>
            </a:r>
            <a:r>
              <a:rPr lang="it-IT" sz="3200" dirty="0" err="1" smtClean="0"/>
              <a:t>accelerometers</a:t>
            </a:r>
            <a:r>
              <a:rPr lang="it-IT" sz="3200" dirty="0" smtClean="0"/>
              <a:t> (</a:t>
            </a:r>
            <a:r>
              <a:rPr lang="it-IT" sz="3200" dirty="0" err="1" smtClean="0"/>
              <a:t>trillium</a:t>
            </a:r>
            <a:r>
              <a:rPr lang="it-IT" sz="3200" dirty="0" smtClean="0"/>
              <a:t> 240) array km </a:t>
            </a:r>
            <a:r>
              <a:rPr lang="it-IT" sz="3200" dirty="0" err="1" smtClean="0"/>
              <a:t>size</a:t>
            </a:r>
            <a:r>
              <a:rPr lang="it-IT" sz="3200" dirty="0" smtClean="0"/>
              <a:t> </a:t>
            </a:r>
            <a:r>
              <a:rPr lang="it-IT" sz="3200" dirty="0" err="1" smtClean="0"/>
              <a:t>all</a:t>
            </a:r>
            <a:r>
              <a:rPr lang="it-IT" sz="3200" dirty="0" smtClean="0"/>
              <a:t> over the </a:t>
            </a:r>
            <a:r>
              <a:rPr lang="it-IT" sz="3200" dirty="0" err="1" smtClean="0"/>
              <a:t>region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at</a:t>
            </a:r>
            <a:r>
              <a:rPr lang="it-IT" sz="3200" dirty="0" smtClean="0"/>
              <a:t> </a:t>
            </a:r>
            <a:r>
              <a:rPr lang="it-IT" sz="3200" dirty="0" err="1" smtClean="0"/>
              <a:t>different</a:t>
            </a:r>
            <a:r>
              <a:rPr lang="it-IT" sz="3200" dirty="0" smtClean="0"/>
              <a:t> </a:t>
            </a:r>
            <a:r>
              <a:rPr lang="it-IT" sz="3200" dirty="0" err="1" smtClean="0"/>
              <a:t>depths</a:t>
            </a:r>
            <a:endParaRPr lang="it-IT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3200" dirty="0" err="1" smtClean="0"/>
              <a:t>Measurement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whole</a:t>
            </a:r>
            <a:r>
              <a:rPr lang="it-IT" sz="3200" dirty="0" smtClean="0"/>
              <a:t> </a:t>
            </a:r>
            <a:r>
              <a:rPr lang="it-IT" sz="3200" dirty="0" err="1" smtClean="0"/>
              <a:t>bandwidth</a:t>
            </a:r>
            <a:endParaRPr lang="it-IT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3200" dirty="0" err="1" smtClean="0"/>
              <a:t>Tiltmeter</a:t>
            </a:r>
            <a:r>
              <a:rPr lang="it-IT" sz="3200" dirty="0" smtClean="0"/>
              <a:t> in </a:t>
            </a:r>
            <a:r>
              <a:rPr lang="it-IT" sz="3200" dirty="0" err="1" smtClean="0"/>
              <a:t>low</a:t>
            </a:r>
            <a:r>
              <a:rPr lang="it-IT" sz="3200" dirty="0" smtClean="0"/>
              <a:t> </a:t>
            </a:r>
            <a:r>
              <a:rPr lang="it-IT" sz="3200" dirty="0" err="1" smtClean="0"/>
              <a:t>frequency</a:t>
            </a:r>
            <a:r>
              <a:rPr lang="it-IT" sz="3200" dirty="0" smtClean="0"/>
              <a:t> in SAR-GRAV lab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3200" dirty="0" err="1" smtClean="0"/>
              <a:t>Environmental</a:t>
            </a:r>
            <a:r>
              <a:rPr lang="it-IT" sz="3200" dirty="0" smtClean="0"/>
              <a:t> </a:t>
            </a:r>
            <a:r>
              <a:rPr lang="it-IT" sz="3200" dirty="0" err="1" smtClean="0"/>
              <a:t>measurements</a:t>
            </a:r>
            <a:endParaRPr lang="it-IT" sz="32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546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631" y="275463"/>
            <a:ext cx="7886700" cy="6601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Tiltmeter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uppo 21"/>
          <p:cNvGrpSpPr>
            <a:grpSpLocks/>
          </p:cNvGrpSpPr>
          <p:nvPr/>
        </p:nvGrpSpPr>
        <p:grpSpPr bwMode="auto">
          <a:xfrm>
            <a:off x="171739" y="2020311"/>
            <a:ext cx="4116242" cy="3435204"/>
            <a:chOff x="1151880" y="1259557"/>
            <a:chExt cx="6192688" cy="46475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880" y="1259557"/>
              <a:ext cx="6192688" cy="4647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8" name="Connettore diritto 2"/>
            <p:cNvCxnSpPr>
              <a:cxnSpLocks noChangeShapeType="1"/>
            </p:cNvCxnSpPr>
            <p:nvPr/>
          </p:nvCxnSpPr>
          <p:spPr bwMode="auto">
            <a:xfrm>
              <a:off x="3312120" y="3006822"/>
              <a:ext cx="1008112" cy="1404156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ttore diritto 6"/>
            <p:cNvCxnSpPr>
              <a:cxnSpLocks noChangeShapeType="1"/>
            </p:cNvCxnSpPr>
            <p:nvPr/>
          </p:nvCxnSpPr>
          <p:spPr bwMode="auto">
            <a:xfrm flipV="1">
              <a:off x="4302230" y="4373926"/>
              <a:ext cx="36004" cy="3600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ttore diritto 10"/>
            <p:cNvCxnSpPr>
              <a:cxnSpLocks noChangeShapeType="1"/>
            </p:cNvCxnSpPr>
            <p:nvPr/>
          </p:nvCxnSpPr>
          <p:spPr bwMode="auto">
            <a:xfrm>
              <a:off x="4337544" y="4376386"/>
              <a:ext cx="54696" cy="3354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nettore diritto 16"/>
            <p:cNvCxnSpPr>
              <a:cxnSpLocks noChangeShapeType="1"/>
            </p:cNvCxnSpPr>
            <p:nvPr/>
          </p:nvCxnSpPr>
          <p:spPr bwMode="auto">
            <a:xfrm flipV="1">
              <a:off x="4392240" y="3491805"/>
              <a:ext cx="720080" cy="918125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50" y="2161308"/>
            <a:ext cx="4400683" cy="32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V="1">
            <a:off x="5399314" y="3500846"/>
            <a:ext cx="853440" cy="722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090165" y="4219305"/>
            <a:ext cx="1561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10</a:t>
            </a:r>
            <a:r>
              <a:rPr lang="it-IT" sz="1600" baseline="30000" dirty="0" smtClean="0">
                <a:solidFill>
                  <a:srgbClr val="FF0000"/>
                </a:solidFill>
              </a:rPr>
              <a:t>-9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rad</a:t>
            </a:r>
            <a:r>
              <a:rPr lang="it-IT" sz="1600" dirty="0" smtClean="0">
                <a:solidFill>
                  <a:srgbClr val="FF0000"/>
                </a:solidFill>
              </a:rPr>
              <a:t>/</a:t>
            </a:r>
            <a:r>
              <a:rPr lang="it-IT" sz="1600" dirty="0" err="1" smtClean="0">
                <a:solidFill>
                  <a:srgbClr val="FF0000"/>
                </a:solidFill>
              </a:rPr>
              <a:t>sqrt</a:t>
            </a:r>
            <a:r>
              <a:rPr lang="it-IT" sz="1600" dirty="0" smtClean="0">
                <a:solidFill>
                  <a:srgbClr val="FF0000"/>
                </a:solidFill>
              </a:rPr>
              <a:t>(Hz)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7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ctrTitle"/>
          </p:nvPr>
        </p:nvSpPr>
        <p:spPr>
          <a:xfrm>
            <a:off x="1110241" y="361"/>
            <a:ext cx="7771680" cy="907112"/>
          </a:xfrm>
        </p:spPr>
        <p:txBody>
          <a:bodyPr/>
          <a:lstStyle/>
          <a:p>
            <a:pPr eaLnBrk="1"/>
            <a:r>
              <a:rPr lang="it-IT" altLang="it-IT" sz="3266" dirty="0" err="1">
                <a:solidFill>
                  <a:srgbClr val="FF0000"/>
                </a:solidFill>
              </a:rPr>
              <a:t>Characteristic</a:t>
            </a:r>
            <a:r>
              <a:rPr lang="it-IT" altLang="it-IT" sz="3266" dirty="0">
                <a:solidFill>
                  <a:srgbClr val="FF0000"/>
                </a:solidFill>
              </a:rPr>
              <a:t> of the </a:t>
            </a:r>
            <a:r>
              <a:rPr lang="it-IT" altLang="it-IT" sz="3266" dirty="0" err="1">
                <a:solidFill>
                  <a:srgbClr val="FF0000"/>
                </a:solidFill>
              </a:rPr>
              <a:t>present</a:t>
            </a:r>
            <a:r>
              <a:rPr lang="it-IT" altLang="it-IT" sz="3266" dirty="0">
                <a:solidFill>
                  <a:srgbClr val="FF0000"/>
                </a:solidFill>
              </a:rPr>
              <a:t> balance  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961" y="1245961"/>
            <a:ext cx="3528000" cy="264528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CasellaDiTesto 2"/>
          <p:cNvSpPr txBox="1">
            <a:spLocks noChangeArrowheads="1"/>
          </p:cNvSpPr>
          <p:nvPr/>
        </p:nvSpPr>
        <p:spPr bwMode="auto">
          <a:xfrm>
            <a:off x="456481" y="1245962"/>
            <a:ext cx="3332160" cy="58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sz="1814">
                <a:solidFill>
                  <a:schemeClr val="bg1"/>
                </a:solidFill>
              </a:rPr>
              <a:t>Read-out: Optical lever and quadrant photodiode – 3 reflections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sz="1814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1814">
                <a:solidFill>
                  <a:schemeClr val="bg1"/>
                </a:solidFill>
              </a:rPr>
              <a:t>Balance works on closed loop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sz="1814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1814">
                <a:solidFill>
                  <a:schemeClr val="bg1"/>
                </a:solidFill>
              </a:rPr>
              <a:t>Elettrostatic Acutators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sz="1814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1814">
                <a:solidFill>
                  <a:schemeClr val="bg1"/>
                </a:solidFill>
              </a:rPr>
              <a:t>Photodiode follows the beam (repositioning every 1.5 hour)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sz="1814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1814">
                <a:solidFill>
                  <a:schemeClr val="bg1"/>
                </a:solidFill>
              </a:rPr>
              <a:t>Small force power/supply/Actuator to maintain low actuator noise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sz="1814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1814">
                <a:solidFill>
                  <a:schemeClr val="bg1"/>
                </a:solidFill>
              </a:rPr>
              <a:t>Balance lying on a Plinto of about 6 m</a:t>
            </a:r>
            <a:r>
              <a:rPr lang="it-IT" altLang="it-IT" sz="1814" baseline="30000">
                <a:solidFill>
                  <a:schemeClr val="bg1"/>
                </a:solidFill>
              </a:rPr>
              <a:t>3</a:t>
            </a:r>
            <a:r>
              <a:rPr lang="it-IT" altLang="it-IT" sz="1814">
                <a:solidFill>
                  <a:schemeClr val="bg1"/>
                </a:solidFill>
              </a:rPr>
              <a:t> of concrete.</a:t>
            </a:r>
          </a:p>
          <a:p>
            <a:pPr>
              <a:buFont typeface="Wingdings" panose="05000000000000000000" pitchFamily="2" charset="2"/>
              <a:buChar char="q"/>
            </a:pPr>
            <a:endParaRPr lang="it-IT" altLang="it-IT" sz="1633"/>
          </a:p>
          <a:p>
            <a:pPr>
              <a:buFont typeface="Wingdings" panose="05000000000000000000" pitchFamily="2" charset="2"/>
              <a:buChar char="q"/>
            </a:pPr>
            <a:endParaRPr lang="it-IT" altLang="it-IT" sz="1633"/>
          </a:p>
        </p:txBody>
      </p:sp>
      <p:pic>
        <p:nvPicPr>
          <p:cNvPr id="2662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61" y="4019401"/>
            <a:ext cx="3873600" cy="29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720"/>
            <a:ext cx="1332000" cy="8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9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456481" y="-54359"/>
            <a:ext cx="8231040" cy="686880"/>
          </a:xfrm>
        </p:spPr>
        <p:txBody>
          <a:bodyPr/>
          <a:lstStyle/>
          <a:p>
            <a:pPr algn="ctr"/>
            <a:r>
              <a:rPr lang="it-IT" altLang="it-IT" sz="3266" dirty="0" err="1">
                <a:solidFill>
                  <a:schemeClr val="bg1"/>
                </a:solidFill>
              </a:rPr>
              <a:t>Present</a:t>
            </a:r>
            <a:r>
              <a:rPr lang="it-IT" altLang="it-IT" sz="3266" dirty="0">
                <a:solidFill>
                  <a:schemeClr val="bg1"/>
                </a:solidFill>
              </a:rPr>
              <a:t> Torque </a:t>
            </a:r>
            <a:r>
              <a:rPr lang="it-IT" altLang="it-IT" sz="3266" dirty="0" err="1">
                <a:solidFill>
                  <a:schemeClr val="bg1"/>
                </a:solidFill>
              </a:rPr>
              <a:t>Sensitivity</a:t>
            </a:r>
            <a:endParaRPr lang="it-IT" altLang="it-IT" sz="3266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313C1-C187-4A6E-A1A3-7BDA78456CEC}" type="slidenum">
              <a:rPr lang="it-IT" altLang="en-US" smtClean="0"/>
              <a:pPr>
                <a:defRPr/>
              </a:pPr>
              <a:t>14</a:t>
            </a:fld>
            <a:endParaRPr lang="it-IT" altLang="en-US"/>
          </a:p>
        </p:txBody>
      </p:sp>
      <p:pic>
        <p:nvPicPr>
          <p:cNvPr id="2867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621001"/>
            <a:ext cx="7914240" cy="43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3201" y="5135401"/>
            <a:ext cx="8920800" cy="1097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33" dirty="0">
                <a:solidFill>
                  <a:schemeClr val="bg1"/>
                </a:solidFill>
              </a:rPr>
              <a:t> Lower </a:t>
            </a:r>
            <a:r>
              <a:rPr lang="it-IT" sz="1633" dirty="0" err="1">
                <a:solidFill>
                  <a:schemeClr val="bg1"/>
                </a:solidFill>
              </a:rPr>
              <a:t>than</a:t>
            </a:r>
            <a:r>
              <a:rPr lang="it-IT" sz="1633" dirty="0">
                <a:solidFill>
                  <a:schemeClr val="bg1"/>
                </a:solidFill>
              </a:rPr>
              <a:t> 10</a:t>
            </a:r>
            <a:r>
              <a:rPr lang="it-IT" sz="1633" baseline="30000" dirty="0">
                <a:solidFill>
                  <a:schemeClr val="bg1"/>
                </a:solidFill>
              </a:rPr>
              <a:t>-11</a:t>
            </a:r>
            <a:r>
              <a:rPr lang="it-IT" sz="1633" dirty="0">
                <a:solidFill>
                  <a:schemeClr val="bg1"/>
                </a:solidFill>
              </a:rPr>
              <a:t> in the </a:t>
            </a:r>
            <a:r>
              <a:rPr lang="it-IT" sz="1633" dirty="0" err="1">
                <a:solidFill>
                  <a:schemeClr val="bg1"/>
                </a:solidFill>
              </a:rPr>
              <a:t>region</a:t>
            </a:r>
            <a:r>
              <a:rPr lang="it-IT" sz="1633" dirty="0">
                <a:solidFill>
                  <a:schemeClr val="bg1"/>
                </a:solidFill>
              </a:rPr>
              <a:t> of </a:t>
            </a:r>
            <a:r>
              <a:rPr lang="it-IT" sz="1633" dirty="0" err="1">
                <a:solidFill>
                  <a:schemeClr val="bg1"/>
                </a:solidFill>
              </a:rPr>
              <a:t>interest</a:t>
            </a:r>
            <a:r>
              <a:rPr lang="it-IT" sz="1633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it-IT" sz="1633" dirty="0">
              <a:solidFill>
                <a:schemeClr val="bg1"/>
              </a:solidFill>
            </a:endParaRPr>
          </a:p>
          <a:p>
            <a:pPr marL="311045" indent="-311045">
              <a:buFontTx/>
              <a:buAutoNum type="arabicParenR"/>
              <a:defRPr/>
            </a:pPr>
            <a:r>
              <a:rPr lang="it-IT" sz="1633" dirty="0" err="1">
                <a:solidFill>
                  <a:schemeClr val="bg1"/>
                </a:solidFill>
              </a:rPr>
              <a:t>We</a:t>
            </a:r>
            <a:r>
              <a:rPr lang="it-IT" sz="1633" dirty="0">
                <a:solidFill>
                  <a:schemeClr val="bg1"/>
                </a:solidFill>
              </a:rPr>
              <a:t> are </a:t>
            </a:r>
            <a:r>
              <a:rPr lang="it-IT" sz="1633" dirty="0" err="1">
                <a:solidFill>
                  <a:schemeClr val="bg1"/>
                </a:solidFill>
              </a:rPr>
              <a:t>continuing</a:t>
            </a:r>
            <a:r>
              <a:rPr lang="it-IT" sz="1633" dirty="0">
                <a:solidFill>
                  <a:schemeClr val="bg1"/>
                </a:solidFill>
              </a:rPr>
              <a:t> in  </a:t>
            </a:r>
            <a:r>
              <a:rPr lang="it-IT" sz="1633" dirty="0" err="1">
                <a:solidFill>
                  <a:schemeClr val="bg1"/>
                </a:solidFill>
              </a:rPr>
              <a:t>trying</a:t>
            </a:r>
            <a:r>
              <a:rPr lang="it-IT" sz="1633" dirty="0">
                <a:solidFill>
                  <a:schemeClr val="bg1"/>
                </a:solidFill>
              </a:rPr>
              <a:t> to </a:t>
            </a:r>
            <a:r>
              <a:rPr lang="it-IT" sz="1633" dirty="0" err="1">
                <a:solidFill>
                  <a:schemeClr val="bg1"/>
                </a:solidFill>
              </a:rPr>
              <a:t>improve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 err="1">
                <a:solidFill>
                  <a:schemeClr val="bg1"/>
                </a:solidFill>
              </a:rPr>
              <a:t>thermally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 err="1">
                <a:solidFill>
                  <a:schemeClr val="bg1"/>
                </a:solidFill>
              </a:rPr>
              <a:t>threated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 err="1">
                <a:solidFill>
                  <a:schemeClr val="bg1"/>
                </a:solidFill>
              </a:rPr>
              <a:t>joints</a:t>
            </a:r>
            <a:r>
              <a:rPr lang="it-IT" sz="1633" dirty="0">
                <a:solidFill>
                  <a:schemeClr val="bg1"/>
                </a:solidFill>
              </a:rPr>
              <a:t>, </a:t>
            </a:r>
            <a:r>
              <a:rPr lang="it-IT" sz="1633" dirty="0" err="1">
                <a:solidFill>
                  <a:schemeClr val="bg1"/>
                </a:solidFill>
              </a:rPr>
              <a:t>lower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 err="1">
                <a:solidFill>
                  <a:schemeClr val="bg1"/>
                </a:solidFill>
              </a:rPr>
              <a:t>coupling</a:t>
            </a:r>
            <a:r>
              <a:rPr lang="it-IT" sz="1633" dirty="0">
                <a:solidFill>
                  <a:schemeClr val="bg1"/>
                </a:solidFill>
              </a:rPr>
              <a:t> with </a:t>
            </a:r>
            <a:r>
              <a:rPr lang="it-IT" sz="1633" dirty="0" err="1">
                <a:solidFill>
                  <a:schemeClr val="bg1"/>
                </a:solidFill>
              </a:rPr>
              <a:t>seism</a:t>
            </a:r>
            <a:r>
              <a:rPr lang="it-IT" sz="1633" dirty="0">
                <a:solidFill>
                  <a:schemeClr val="bg1"/>
                </a:solidFill>
              </a:rPr>
              <a:t>, </a:t>
            </a:r>
            <a:r>
              <a:rPr lang="it-IT" sz="1633" dirty="0" err="1">
                <a:solidFill>
                  <a:schemeClr val="bg1"/>
                </a:solidFill>
              </a:rPr>
              <a:t>suitable</a:t>
            </a:r>
            <a:r>
              <a:rPr lang="it-IT" sz="1633" dirty="0">
                <a:solidFill>
                  <a:schemeClr val="bg1"/>
                </a:solidFill>
              </a:rPr>
              <a:t> feed-back for </a:t>
            </a:r>
            <a:r>
              <a:rPr lang="it-IT" sz="1633" dirty="0" err="1">
                <a:solidFill>
                  <a:schemeClr val="bg1"/>
                </a:solidFill>
              </a:rPr>
              <a:t>lower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 err="1">
                <a:solidFill>
                  <a:schemeClr val="bg1"/>
                </a:solidFill>
              </a:rPr>
              <a:t>resonance</a:t>
            </a:r>
            <a:r>
              <a:rPr lang="it-IT" sz="1633" dirty="0">
                <a:solidFill>
                  <a:schemeClr val="bg1"/>
                </a:solidFill>
              </a:rPr>
              <a:t> </a:t>
            </a:r>
            <a:r>
              <a:rPr lang="it-IT" sz="1633" dirty="0" err="1" smtClean="0">
                <a:solidFill>
                  <a:schemeClr val="bg1"/>
                </a:solidFill>
              </a:rPr>
              <a:t>frequency</a:t>
            </a:r>
            <a:endParaRPr lang="it-IT" sz="1633" dirty="0">
              <a:solidFill>
                <a:schemeClr val="bg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3265921" y="1469161"/>
            <a:ext cx="1501920" cy="65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679" name="CasellaDiTesto 10"/>
          <p:cNvSpPr txBox="1">
            <a:spLocks noChangeArrowheads="1"/>
          </p:cNvSpPr>
          <p:nvPr/>
        </p:nvSpPr>
        <p:spPr bwMode="auto">
          <a:xfrm>
            <a:off x="2285281" y="1273321"/>
            <a:ext cx="1112997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633">
                <a:solidFill>
                  <a:schemeClr val="bg1"/>
                </a:solidFill>
              </a:rPr>
              <a:t>Calibration</a:t>
            </a:r>
          </a:p>
          <a:p>
            <a:r>
              <a:rPr lang="it-IT" altLang="it-IT" sz="1633">
                <a:solidFill>
                  <a:schemeClr val="bg1"/>
                </a:solidFill>
              </a:rPr>
              <a:t>peak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1" y="43561"/>
            <a:ext cx="1175040" cy="7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0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" y="165961"/>
            <a:ext cx="9144000" cy="3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</a:pPr>
            <a:r>
              <a:rPr lang="en-US" altLang="it-IT" sz="2177" b="1" dirty="0"/>
              <a:t>New Balance and Michelson mechanical design 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" y="913320"/>
            <a:ext cx="4669920" cy="2488320"/>
          </a:xfrm>
          <a:prstGeom prst="rect">
            <a:avLst/>
          </a:prstGeom>
          <a:noFill/>
          <a:ln w="1836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1088641" y="1510921"/>
            <a:ext cx="4363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2272321" y="2071081"/>
            <a:ext cx="1440" cy="249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2832481" y="2071081"/>
            <a:ext cx="1440" cy="249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2396161" y="1510921"/>
            <a:ext cx="2491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V="1">
            <a:off x="2272321" y="1012681"/>
            <a:ext cx="1440" cy="4377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01" y="3483721"/>
            <a:ext cx="4570560" cy="3317760"/>
          </a:xfrm>
          <a:prstGeom prst="rect">
            <a:avLst/>
          </a:prstGeom>
          <a:noFill/>
          <a:ln w="1836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5142241" y="1624681"/>
            <a:ext cx="381600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162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33" b="1">
                <a:solidFill>
                  <a:srgbClr val="000000"/>
                </a:solidFill>
              </a:rPr>
              <a:t>The interferometer is embedded in a monolithic steel structure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1201" y="4365001"/>
            <a:ext cx="3981600" cy="19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162" rIns="81638" bIns="40819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marL="10795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it-IT" sz="1633" b="1">
                <a:solidFill>
                  <a:srgbClr val="000000"/>
                </a:solidFill>
              </a:rPr>
              <a:t>Total arm length: </a:t>
            </a:r>
          </a:p>
          <a:p>
            <a:pPr lvl="4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it-IT" sz="1633" b="1">
                <a:solidFill>
                  <a:srgbClr val="000000"/>
                </a:solidFill>
              </a:rPr>
              <a:t>1m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it-IT" sz="1633" b="1">
                <a:solidFill>
                  <a:srgbClr val="000000"/>
                </a:solidFill>
              </a:rPr>
              <a:t>Base dimensions: </a:t>
            </a:r>
          </a:p>
          <a:p>
            <a:pPr lvl="4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it-IT" sz="1633" b="1">
                <a:solidFill>
                  <a:srgbClr val="000000"/>
                </a:solidFill>
              </a:rPr>
              <a:t>40 cm x 40 cm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it-IT" sz="1633" b="1">
                <a:solidFill>
                  <a:srgbClr val="000000"/>
                </a:solidFill>
              </a:rPr>
              <a:t>Total height :</a:t>
            </a:r>
          </a:p>
          <a:p>
            <a:pPr lvl="4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it-IT" sz="1633" b="1">
                <a:solidFill>
                  <a:srgbClr val="000000"/>
                </a:solidFill>
              </a:rPr>
              <a:t>~35 cm (~15 cm only the balance)</a:t>
            </a:r>
          </a:p>
          <a:p>
            <a:pPr eaLnBrk="1">
              <a:lnSpc>
                <a:spcPct val="94000"/>
              </a:lnSpc>
            </a:pPr>
            <a:endParaRPr lang="en-US" altLang="it-IT" sz="1633" b="1">
              <a:solidFill>
                <a:srgbClr val="000000"/>
              </a:solidFill>
            </a:endParaRPr>
          </a:p>
        </p:txBody>
      </p:sp>
      <p:pic>
        <p:nvPicPr>
          <p:cNvPr id="358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480"/>
            <a:ext cx="1332000" cy="8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41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16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872344" y="291810"/>
            <a:ext cx="544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Km </a:t>
            </a:r>
            <a:r>
              <a:rPr lang="it-IT" sz="2800" dirty="0" err="1" smtClean="0"/>
              <a:t>size</a:t>
            </a:r>
            <a:r>
              <a:rPr lang="it-IT" sz="2800" dirty="0" smtClean="0"/>
              <a:t> km Array of </a:t>
            </a:r>
            <a:r>
              <a:rPr lang="it-IT" sz="2800" dirty="0" err="1"/>
              <a:t>accelerometers</a:t>
            </a:r>
            <a:r>
              <a:rPr lang="it-IT" sz="2800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00393" y="5596908"/>
            <a:ext cx="450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Trillium</a:t>
            </a:r>
            <a:r>
              <a:rPr lang="it-IT" i="1" dirty="0" smtClean="0"/>
              <a:t> 240 </a:t>
            </a:r>
            <a:r>
              <a:rPr lang="it-IT" i="1" dirty="0" err="1" smtClean="0"/>
              <a:t>measurement</a:t>
            </a:r>
            <a:r>
              <a:rPr lang="it-IT" i="1" dirty="0" smtClean="0"/>
              <a:t> in an NOT </a:t>
            </a:r>
            <a:r>
              <a:rPr lang="it-IT" i="1" dirty="0" err="1" smtClean="0"/>
              <a:t>quiet</a:t>
            </a:r>
            <a:r>
              <a:rPr lang="it-IT" i="1" dirty="0" smtClean="0"/>
              <a:t> lab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092" y="1597181"/>
            <a:ext cx="4630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Minimum of 8 </a:t>
            </a:r>
            <a:r>
              <a:rPr lang="it-IT" dirty="0" err="1" smtClean="0"/>
              <a:t>Accelerometers</a:t>
            </a:r>
            <a:r>
              <a:rPr lang="it-IT" dirty="0" smtClean="0"/>
              <a:t> </a:t>
            </a:r>
            <a:r>
              <a:rPr lang="it-IT" dirty="0" err="1" smtClean="0"/>
              <a:t>placed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depth</a:t>
            </a:r>
            <a:r>
              <a:rPr lang="it-IT" dirty="0" smtClean="0"/>
              <a:t> to </a:t>
            </a:r>
            <a:r>
              <a:rPr lang="it-IT" dirty="0" err="1" smtClean="0"/>
              <a:t>recover</a:t>
            </a:r>
            <a:r>
              <a:rPr lang="it-IT" dirty="0" smtClean="0"/>
              <a:t> 3D mass </a:t>
            </a:r>
            <a:r>
              <a:rPr lang="it-IT" dirty="0" err="1" smtClean="0"/>
              <a:t>displacemente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 smtClean="0"/>
              <a:t>Newtonian</a:t>
            </a:r>
            <a:r>
              <a:rPr lang="it-IT" dirty="0" smtClean="0"/>
              <a:t> </a:t>
            </a:r>
            <a:r>
              <a:rPr lang="it-IT" dirty="0" err="1" smtClean="0"/>
              <a:t>projection</a:t>
            </a:r>
            <a:r>
              <a:rPr lang="it-IT" dirty="0" smtClean="0"/>
              <a:t> on the ET test </a:t>
            </a:r>
            <a:r>
              <a:rPr lang="it-IT" dirty="0" err="1" smtClean="0"/>
              <a:t>masses</a:t>
            </a:r>
            <a:r>
              <a:rPr lang="it-IT" dirty="0" smtClean="0"/>
              <a:t> and </a:t>
            </a:r>
            <a:r>
              <a:rPr lang="it-IT" dirty="0" err="1" smtClean="0"/>
              <a:t>study</a:t>
            </a:r>
            <a:r>
              <a:rPr lang="it-IT" dirty="0" smtClean="0"/>
              <a:t> for </a:t>
            </a:r>
            <a:r>
              <a:rPr lang="it-IT" dirty="0" err="1" smtClean="0"/>
              <a:t>Newtonian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 smtClean="0"/>
              <a:t>Estimation</a:t>
            </a:r>
            <a:r>
              <a:rPr lang="it-IT" dirty="0" smtClean="0"/>
              <a:t> of </a:t>
            </a:r>
            <a:r>
              <a:rPr lang="it-IT" dirty="0" err="1" smtClean="0"/>
              <a:t>Newtonian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and </a:t>
            </a:r>
            <a:r>
              <a:rPr lang="it-IT" dirty="0" err="1" smtClean="0"/>
              <a:t>projection</a:t>
            </a:r>
            <a:r>
              <a:rPr lang="it-IT" dirty="0" smtClean="0"/>
              <a:t> on ET </a:t>
            </a:r>
            <a:r>
              <a:rPr lang="it-IT" dirty="0" err="1" smtClean="0"/>
              <a:t>Sensitivity</a:t>
            </a:r>
            <a:r>
              <a:rPr lang="it-IT" dirty="0" smtClean="0"/>
              <a:t> Curve</a:t>
            </a:r>
            <a:endParaRPr lang="it-IT" dirty="0"/>
          </a:p>
        </p:txBody>
      </p:sp>
      <p:pic>
        <p:nvPicPr>
          <p:cNvPr id="8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747749"/>
            <a:ext cx="4409386" cy="34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80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17</a:t>
            </a:fld>
            <a:endParaRPr lang="en-US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4220" y="1435331"/>
            <a:ext cx="8775815" cy="46828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New </a:t>
            </a:r>
            <a:r>
              <a:rPr lang="it-IT" dirty="0" err="1" smtClean="0"/>
              <a:t>phase</a:t>
            </a:r>
            <a:r>
              <a:rPr lang="it-IT" dirty="0" smtClean="0"/>
              <a:t> for ET</a:t>
            </a:r>
          </a:p>
          <a:p>
            <a:r>
              <a:rPr lang="it-IT" dirty="0" smtClean="0"/>
              <a:t>ET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a </a:t>
            </a:r>
            <a:r>
              <a:rPr lang="it-IT" dirty="0" err="1" smtClean="0"/>
              <a:t>prioritary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 in the APPEC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consortium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push</a:t>
            </a:r>
            <a:r>
              <a:rPr lang="it-IT" dirty="0" smtClean="0"/>
              <a:t> ET in the ESFRI </a:t>
            </a:r>
            <a:r>
              <a:rPr lang="it-IT" dirty="0" err="1" smtClean="0"/>
              <a:t>roadmap</a:t>
            </a:r>
            <a:endParaRPr lang="it-IT" dirty="0" smtClean="0"/>
          </a:p>
          <a:p>
            <a:r>
              <a:rPr lang="it-IT" dirty="0" smtClean="0"/>
              <a:t>SOS-</a:t>
            </a:r>
            <a:r>
              <a:rPr lang="it-IT" dirty="0" err="1" smtClean="0"/>
              <a:t>Enattos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one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studied</a:t>
            </a:r>
            <a:r>
              <a:rPr lang="it-IT" dirty="0" smtClean="0"/>
              <a:t> </a:t>
            </a:r>
            <a:r>
              <a:rPr lang="it-IT" dirty="0" err="1" smtClean="0"/>
              <a:t>candidates</a:t>
            </a:r>
            <a:r>
              <a:rPr lang="it-IT" dirty="0" smtClean="0"/>
              <a:t>, the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probably</a:t>
            </a:r>
            <a:r>
              <a:rPr lang="it-IT" dirty="0" smtClean="0"/>
              <a:t> in  2021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93868" y="346364"/>
            <a:ext cx="322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CONCLUSION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3582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389" y="145671"/>
            <a:ext cx="7886700" cy="936980"/>
          </a:xfrm>
        </p:spPr>
        <p:txBody>
          <a:bodyPr/>
          <a:lstStyle/>
          <a:p>
            <a:r>
              <a:rPr lang="en-GB" dirty="0" smtClean="0"/>
              <a:t>ET history </a:t>
            </a:r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12141" y="1302106"/>
            <a:ext cx="8463686" cy="5054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 flipV="1">
            <a:off x="307238" y="1082650"/>
            <a:ext cx="182880" cy="270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 flipV="1">
            <a:off x="2061562" y="2118391"/>
            <a:ext cx="182880" cy="270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 flipV="1">
            <a:off x="3786626" y="3168762"/>
            <a:ext cx="182880" cy="270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 flipV="1">
            <a:off x="5449510" y="4163308"/>
            <a:ext cx="182880" cy="270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 flipV="1">
            <a:off x="7192862" y="5202704"/>
            <a:ext cx="182880" cy="270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/>
          <p:cNvGrpSpPr/>
          <p:nvPr/>
        </p:nvGrpSpPr>
        <p:grpSpPr>
          <a:xfrm>
            <a:off x="621751" y="1355800"/>
            <a:ext cx="1182079" cy="816630"/>
            <a:chOff x="621751" y="1355800"/>
            <a:chExt cx="1182079" cy="816630"/>
          </a:xfrm>
        </p:grpSpPr>
        <p:cxnSp>
          <p:nvCxnSpPr>
            <p:cNvPr id="18" name="Connettore diritto 17"/>
            <p:cNvCxnSpPr/>
            <p:nvPr/>
          </p:nvCxnSpPr>
          <p:spPr>
            <a:xfrm flipV="1">
              <a:off x="621751" y="1355800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/>
            <p:cNvCxnSpPr/>
            <p:nvPr/>
          </p:nvCxnSpPr>
          <p:spPr>
            <a:xfrm flipV="1">
              <a:off x="980194" y="1546797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/>
            <p:cNvCxnSpPr/>
            <p:nvPr/>
          </p:nvCxnSpPr>
          <p:spPr>
            <a:xfrm flipV="1">
              <a:off x="1308999" y="1762228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/>
            <p:cNvCxnSpPr/>
            <p:nvPr/>
          </p:nvCxnSpPr>
          <p:spPr>
            <a:xfrm flipV="1">
              <a:off x="1671699" y="1974921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o 32"/>
          <p:cNvGrpSpPr/>
          <p:nvPr/>
        </p:nvGrpSpPr>
        <p:grpSpPr>
          <a:xfrm>
            <a:off x="2354235" y="2389053"/>
            <a:ext cx="1182079" cy="816630"/>
            <a:chOff x="621751" y="1355800"/>
            <a:chExt cx="1182079" cy="816630"/>
          </a:xfrm>
        </p:grpSpPr>
        <p:cxnSp>
          <p:nvCxnSpPr>
            <p:cNvPr id="34" name="Connettore diritto 33"/>
            <p:cNvCxnSpPr/>
            <p:nvPr/>
          </p:nvCxnSpPr>
          <p:spPr>
            <a:xfrm flipV="1">
              <a:off x="621751" y="1355800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/>
            <p:cNvCxnSpPr/>
            <p:nvPr/>
          </p:nvCxnSpPr>
          <p:spPr>
            <a:xfrm flipV="1">
              <a:off x="980194" y="1546797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/>
            <p:cNvCxnSpPr/>
            <p:nvPr/>
          </p:nvCxnSpPr>
          <p:spPr>
            <a:xfrm flipV="1">
              <a:off x="1308999" y="1762228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/>
            <p:cNvCxnSpPr/>
            <p:nvPr/>
          </p:nvCxnSpPr>
          <p:spPr>
            <a:xfrm flipV="1">
              <a:off x="1671699" y="1974921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>
            <a:off x="4080622" y="3421192"/>
            <a:ext cx="1182079" cy="816630"/>
            <a:chOff x="621751" y="1355800"/>
            <a:chExt cx="1182079" cy="816630"/>
          </a:xfrm>
        </p:grpSpPr>
        <p:cxnSp>
          <p:nvCxnSpPr>
            <p:cNvPr id="39" name="Connettore diritto 38"/>
            <p:cNvCxnSpPr/>
            <p:nvPr/>
          </p:nvCxnSpPr>
          <p:spPr>
            <a:xfrm flipV="1">
              <a:off x="621751" y="1355800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/>
            <p:cNvCxnSpPr/>
            <p:nvPr/>
          </p:nvCxnSpPr>
          <p:spPr>
            <a:xfrm flipV="1">
              <a:off x="980194" y="1546797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/>
            <p:cNvCxnSpPr/>
            <p:nvPr/>
          </p:nvCxnSpPr>
          <p:spPr>
            <a:xfrm flipV="1">
              <a:off x="1308999" y="1762228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/>
            <p:cNvCxnSpPr/>
            <p:nvPr/>
          </p:nvCxnSpPr>
          <p:spPr>
            <a:xfrm flipV="1">
              <a:off x="1671699" y="1974921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/>
          <p:cNvGrpSpPr/>
          <p:nvPr/>
        </p:nvGrpSpPr>
        <p:grpSpPr>
          <a:xfrm>
            <a:off x="5755803" y="4421479"/>
            <a:ext cx="1182079" cy="816630"/>
            <a:chOff x="621751" y="1355800"/>
            <a:chExt cx="1182079" cy="816630"/>
          </a:xfrm>
        </p:grpSpPr>
        <p:cxnSp>
          <p:nvCxnSpPr>
            <p:cNvPr id="44" name="Connettore diritto 43"/>
            <p:cNvCxnSpPr/>
            <p:nvPr/>
          </p:nvCxnSpPr>
          <p:spPr>
            <a:xfrm flipV="1">
              <a:off x="621751" y="1355800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/>
            <p:cNvCxnSpPr/>
            <p:nvPr/>
          </p:nvCxnSpPr>
          <p:spPr>
            <a:xfrm flipV="1">
              <a:off x="980194" y="1546797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diritto 45"/>
            <p:cNvCxnSpPr/>
            <p:nvPr/>
          </p:nvCxnSpPr>
          <p:spPr>
            <a:xfrm flipV="1">
              <a:off x="1308999" y="1762228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/>
            <p:cNvCxnSpPr/>
            <p:nvPr/>
          </p:nvCxnSpPr>
          <p:spPr>
            <a:xfrm flipV="1">
              <a:off x="1671699" y="1974921"/>
              <a:ext cx="132131" cy="197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asellaDiTesto 47"/>
          <p:cNvSpPr txBox="1"/>
          <p:nvPr/>
        </p:nvSpPr>
        <p:spPr>
          <a:xfrm>
            <a:off x="101324" y="7670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2000</a:t>
            </a:r>
            <a:endParaRPr lang="en-GB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2175802" y="17750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2005</a:t>
            </a:r>
            <a:endParaRPr lang="en-GB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3969506" y="28703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2010</a:t>
            </a:r>
            <a:endParaRPr lang="en-GB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637082" y="38524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2015</a:t>
            </a:r>
            <a:endParaRPr lang="en-GB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7309719" y="48474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2020</a:t>
            </a:r>
            <a:endParaRPr lang="en-GB" dirty="0"/>
          </a:p>
        </p:txBody>
      </p:sp>
      <p:sp>
        <p:nvSpPr>
          <p:cNvPr id="60" name="Parentesi graffa aperta 59"/>
          <p:cNvSpPr/>
          <p:nvPr/>
        </p:nvSpPr>
        <p:spPr>
          <a:xfrm rot="18166126">
            <a:off x="1849170" y="2099876"/>
            <a:ext cx="460936" cy="158564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sellaDiTesto 60"/>
          <p:cNvSpPr txBox="1"/>
          <p:nvPr/>
        </p:nvSpPr>
        <p:spPr>
          <a:xfrm>
            <a:off x="238753" y="2795481"/>
            <a:ext cx="2060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ILIAS (FP6)</a:t>
            </a:r>
          </a:p>
          <a:p>
            <a:r>
              <a:rPr lang="it-IT" dirty="0" smtClean="0"/>
              <a:t>Networking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</a:p>
          <a:p>
            <a:r>
              <a:rPr lang="it-IT" dirty="0" smtClean="0"/>
              <a:t>of future GW</a:t>
            </a:r>
            <a:endParaRPr lang="en-GB" dirty="0"/>
          </a:p>
        </p:txBody>
      </p:sp>
      <p:cxnSp>
        <p:nvCxnSpPr>
          <p:cNvPr id="63" name="Connettore 2 62"/>
          <p:cNvCxnSpPr/>
          <p:nvPr/>
        </p:nvCxnSpPr>
        <p:spPr>
          <a:xfrm flipH="1">
            <a:off x="2712678" y="1136345"/>
            <a:ext cx="1256828" cy="6387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3289540" y="779194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ESF </a:t>
            </a:r>
            <a:r>
              <a:rPr lang="it-IT" dirty="0" err="1" smtClean="0"/>
              <a:t>exploratory</a:t>
            </a:r>
            <a:r>
              <a:rPr lang="it-IT" dirty="0" smtClean="0"/>
              <a:t> workshop on 3G GW detectors</a:t>
            </a:r>
            <a:endParaRPr lang="en-GB" dirty="0"/>
          </a:p>
        </p:txBody>
      </p:sp>
      <p:sp>
        <p:nvSpPr>
          <p:cNvPr id="65" name="Parentesi graffa aperta 64"/>
          <p:cNvSpPr/>
          <p:nvPr/>
        </p:nvSpPr>
        <p:spPr>
          <a:xfrm rot="18166126">
            <a:off x="3083563" y="3075114"/>
            <a:ext cx="460936" cy="123768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asellaDiTesto 65"/>
          <p:cNvSpPr txBox="1"/>
          <p:nvPr/>
        </p:nvSpPr>
        <p:spPr>
          <a:xfrm>
            <a:off x="1508819" y="3896562"/>
            <a:ext cx="194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ET </a:t>
            </a:r>
            <a:r>
              <a:rPr lang="it-IT" dirty="0" err="1" smtClean="0"/>
              <a:t>conceptual</a:t>
            </a:r>
            <a:r>
              <a:rPr lang="it-IT" dirty="0" smtClean="0"/>
              <a:t> </a:t>
            </a:r>
          </a:p>
          <a:p>
            <a:r>
              <a:rPr lang="it-IT" dirty="0" smtClean="0"/>
              <a:t>design </a:t>
            </a:r>
            <a:r>
              <a:rPr lang="it-IT" dirty="0" err="1" smtClean="0"/>
              <a:t>study</a:t>
            </a:r>
            <a:r>
              <a:rPr lang="it-IT" dirty="0" smtClean="0"/>
              <a:t> (FP7) </a:t>
            </a:r>
            <a:endParaRPr lang="en-GB" dirty="0"/>
          </a:p>
        </p:txBody>
      </p:sp>
      <p:sp>
        <p:nvSpPr>
          <p:cNvPr id="67" name="Parentesi graffa aperta 66"/>
          <p:cNvSpPr/>
          <p:nvPr/>
        </p:nvSpPr>
        <p:spPr>
          <a:xfrm rot="18166126">
            <a:off x="4820779" y="4138458"/>
            <a:ext cx="460936" cy="118311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asellaDiTesto 67"/>
          <p:cNvSpPr txBox="1"/>
          <p:nvPr/>
        </p:nvSpPr>
        <p:spPr>
          <a:xfrm>
            <a:off x="3793575" y="4782843"/>
            <a:ext cx="210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ET R&amp;D </a:t>
            </a:r>
          </a:p>
          <a:p>
            <a:r>
              <a:rPr lang="it-IT" dirty="0" err="1" smtClean="0"/>
              <a:t>funded</a:t>
            </a:r>
            <a:r>
              <a:rPr lang="it-IT" dirty="0" smtClean="0"/>
              <a:t> by ASPERA-2</a:t>
            </a:r>
            <a:endParaRPr lang="en-GB" dirty="0"/>
          </a:p>
        </p:txBody>
      </p:sp>
      <p:sp>
        <p:nvSpPr>
          <p:cNvPr id="69" name="Parentesi graffa aperta 68"/>
          <p:cNvSpPr/>
          <p:nvPr/>
        </p:nvSpPr>
        <p:spPr>
          <a:xfrm rot="7434126">
            <a:off x="5470714" y="2802191"/>
            <a:ext cx="460936" cy="18494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asellaDiTesto 69"/>
          <p:cNvSpPr txBox="1"/>
          <p:nvPr/>
        </p:nvSpPr>
        <p:spPr>
          <a:xfrm>
            <a:off x="5262701" y="2772958"/>
            <a:ext cx="2200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ELiTES</a:t>
            </a:r>
            <a:r>
              <a:rPr lang="it-IT" dirty="0" smtClean="0"/>
              <a:t> (FP7) Project </a:t>
            </a:r>
          </a:p>
          <a:p>
            <a:r>
              <a:rPr lang="it-IT" dirty="0" smtClean="0"/>
              <a:t>(KAGRA-ET </a:t>
            </a:r>
            <a:r>
              <a:rPr lang="it-IT" dirty="0" err="1" smtClean="0"/>
              <a:t>synergies</a:t>
            </a:r>
            <a:r>
              <a:rPr lang="it-IT" dirty="0" smtClean="0"/>
              <a:t>)</a:t>
            </a:r>
            <a:endParaRPr lang="en-GB" dirty="0"/>
          </a:p>
        </p:txBody>
      </p:sp>
      <p:sp>
        <p:nvSpPr>
          <p:cNvPr id="72" name="Segnaposto numero diapositiva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2</a:t>
            </a:fld>
            <a:endParaRPr lang="en-US"/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88" y="102134"/>
            <a:ext cx="2152381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/>
          <a:stretch/>
        </p:blipFill>
        <p:spPr>
          <a:xfrm>
            <a:off x="1" y="64928"/>
            <a:ext cx="9122054" cy="68591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Towards the candidature of SOS-</a:t>
            </a:r>
            <a:r>
              <a:rPr lang="en-US" b="1" dirty="0" err="1" smtClean="0">
                <a:solidFill>
                  <a:srgbClr val="FFFF00"/>
                </a:solidFill>
              </a:rPr>
              <a:t>Enattos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as 3G GW observatory: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The Einstein Telescope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09" y="4562562"/>
            <a:ext cx="2152381" cy="6952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2" y="5708599"/>
            <a:ext cx="2070993" cy="1149401"/>
          </a:xfrm>
          <a:prstGeom prst="rect">
            <a:avLst/>
          </a:prstGeom>
        </p:spPr>
      </p:pic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196877"/>
            <a:ext cx="7886700" cy="6736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ET design </a:t>
            </a:r>
            <a:r>
              <a:rPr lang="it-IT" dirty="0" err="1" smtClean="0"/>
              <a:t>study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31673" y="994868"/>
            <a:ext cx="8800185" cy="5182096"/>
          </a:xfrm>
        </p:spPr>
        <p:txBody>
          <a:bodyPr/>
          <a:lstStyle/>
          <a:p>
            <a:r>
              <a:rPr lang="en-GB" dirty="0" smtClean="0"/>
              <a:t>Involving 5 EU countries and a wider science team</a:t>
            </a:r>
          </a:p>
          <a:p>
            <a:r>
              <a:rPr lang="en-GB" dirty="0" smtClean="0"/>
              <a:t>Delivered a conceptual design report describing:</a:t>
            </a:r>
          </a:p>
          <a:p>
            <a:pPr lvl="1"/>
            <a:r>
              <a:rPr lang="en-GB" dirty="0" smtClean="0"/>
              <a:t>New concept of a 3G observatory</a:t>
            </a:r>
          </a:p>
          <a:p>
            <a:pPr lvl="3"/>
            <a:r>
              <a:rPr lang="en-GB" dirty="0" smtClean="0"/>
              <a:t>Research Infrastructure vs detector</a:t>
            </a:r>
          </a:p>
          <a:p>
            <a:pPr lvl="3"/>
            <a:r>
              <a:rPr lang="en-GB" dirty="0" smtClean="0"/>
              <a:t>Wide band</a:t>
            </a:r>
          </a:p>
          <a:p>
            <a:pPr lvl="3"/>
            <a:r>
              <a:rPr lang="en-GB" dirty="0" smtClean="0"/>
              <a:t>Polarisations</a:t>
            </a:r>
          </a:p>
          <a:p>
            <a:pPr lvl="3"/>
            <a:r>
              <a:rPr lang="en-GB" dirty="0" smtClean="0"/>
              <a:t>Pointing capabilities</a:t>
            </a:r>
          </a:p>
          <a:p>
            <a:pPr lvl="1"/>
            <a:r>
              <a:rPr lang="en-GB" dirty="0" smtClean="0"/>
              <a:t>Science case for a single 3G observatory</a:t>
            </a:r>
          </a:p>
          <a:p>
            <a:pPr lvl="1"/>
            <a:r>
              <a:rPr lang="en-GB" dirty="0" smtClean="0"/>
              <a:t>Enabling technologies for a 3G GW detector</a:t>
            </a:r>
          </a:p>
          <a:p>
            <a:pPr lvl="1"/>
            <a:r>
              <a:rPr lang="en-GB" dirty="0" smtClean="0"/>
              <a:t>Rough cost estimation for the infrastructure</a:t>
            </a:r>
          </a:p>
          <a:p>
            <a:pPr lvl="1"/>
            <a:r>
              <a:rPr lang="en-GB" dirty="0" smtClean="0"/>
              <a:t>List of sites in Europe compatible with 3G requirements</a:t>
            </a:r>
          </a:p>
          <a:p>
            <a:r>
              <a:rPr lang="en-GB" dirty="0" smtClean="0"/>
              <a:t>Formed an ET scientific community meeting every year (ET symposia) since 2008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4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77" y="175271"/>
            <a:ext cx="2152381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71681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714" y="530717"/>
            <a:ext cx="6015965" cy="4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708688"/>
          </a:xfrm>
        </p:spPr>
        <p:txBody>
          <a:bodyPr>
            <a:noAutofit/>
          </a:bodyPr>
          <a:lstStyle/>
          <a:p>
            <a:r>
              <a:rPr lang="en-US" sz="3200" dirty="0" smtClean="0"/>
              <a:t>Underground Seismic noise Measurement</a:t>
            </a:r>
            <a:endParaRPr lang="en-US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5301208"/>
            <a:ext cx="6696744" cy="954107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Underground sites are the candidates for a very quiet site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28184" y="6488668"/>
            <a:ext cx="20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Credits: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J.v.d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Brand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87000">
              <a:srgbClr val="034DE1"/>
            </a:gs>
            <a:gs pos="89000">
              <a:srgbClr val="00ADEE"/>
            </a:gs>
            <a:gs pos="87000">
              <a:srgbClr val="0066FF"/>
            </a:gs>
            <a:gs pos="89000">
              <a:srgbClr val="0066FF"/>
            </a:gs>
            <a:gs pos="100000">
              <a:srgbClr val="0066FF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593" y="94195"/>
            <a:ext cx="4326527" cy="74893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Site Location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s://upload.wikimedia.org/wikipedia/commons/thumb/0/07/Sheep_near_lula_sardinia.jpg/220px-Sheep_near_lula_sardi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4" y="4023994"/>
            <a:ext cx="3263221" cy="25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5695"/>
            <a:ext cx="3046367" cy="26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506049"/>
            <a:ext cx="38862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548001" y="-16919"/>
            <a:ext cx="7149600" cy="1143360"/>
          </a:xfrm>
        </p:spPr>
        <p:txBody>
          <a:bodyPr/>
          <a:lstStyle/>
          <a:p>
            <a:pPr>
              <a:defRPr/>
            </a:pPr>
            <a:r>
              <a:rPr lang="it-IT" altLang="en-US" sz="2799" b="1" dirty="0" err="1" smtClean="0">
                <a:solidFill>
                  <a:srgbClr val="C0504D"/>
                </a:solidFill>
                <a:latin typeface="Avenir Book" pitchFamily="3" charset="0"/>
              </a:rPr>
              <a:t>Low</a:t>
            </a:r>
            <a:r>
              <a:rPr lang="it-IT" altLang="en-US" sz="2799" b="1" dirty="0" smtClean="0">
                <a:solidFill>
                  <a:srgbClr val="C0504D"/>
                </a:solidFill>
                <a:latin typeface="Avenir Book" pitchFamily="3" charset="0"/>
              </a:rPr>
              <a:t> </a:t>
            </a:r>
            <a:r>
              <a:rPr lang="it-IT" altLang="en-US" sz="2799" b="1" dirty="0" err="1" smtClean="0">
                <a:solidFill>
                  <a:srgbClr val="C0504D"/>
                </a:solidFill>
                <a:latin typeface="Avenir Book" pitchFamily="3" charset="0"/>
              </a:rPr>
              <a:t>Seimic</a:t>
            </a:r>
            <a:r>
              <a:rPr lang="it-IT" altLang="en-US" sz="2799" b="1" dirty="0" smtClean="0">
                <a:solidFill>
                  <a:srgbClr val="C0504D"/>
                </a:solidFill>
                <a:latin typeface="Avenir Book" pitchFamily="3" charset="0"/>
              </a:rPr>
              <a:t> and </a:t>
            </a:r>
            <a:r>
              <a:rPr lang="it-IT" altLang="en-US" sz="2799" b="1" dirty="0" err="1" smtClean="0">
                <a:solidFill>
                  <a:srgbClr val="C0504D"/>
                </a:solidFill>
                <a:latin typeface="Avenir Book" pitchFamily="3" charset="0"/>
              </a:rPr>
              <a:t>anthropic</a:t>
            </a:r>
            <a:r>
              <a:rPr lang="it-IT" altLang="en-US" sz="2799" b="1" dirty="0" smtClean="0">
                <a:solidFill>
                  <a:srgbClr val="C0504D"/>
                </a:solidFill>
                <a:latin typeface="Avenir Book" pitchFamily="3" charset="0"/>
              </a:rPr>
              <a:t> </a:t>
            </a:r>
            <a:r>
              <a:rPr lang="it-IT" altLang="en-US" sz="2799" b="1" dirty="0" err="1" smtClean="0">
                <a:solidFill>
                  <a:srgbClr val="C0504D"/>
                </a:solidFill>
                <a:latin typeface="Avenir Book" pitchFamily="3" charset="0"/>
              </a:rPr>
              <a:t>noise</a:t>
            </a:r>
            <a:endParaRPr lang="en-US" altLang="en-US" sz="2799" b="1" dirty="0">
              <a:solidFill>
                <a:srgbClr val="C0504D"/>
              </a:solidFill>
              <a:latin typeface="Avenir Book" pitchFamily="3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199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873" indent="-285720" eaLnBrk="0" hangingPunct="0">
              <a:spcBef>
                <a:spcPct val="20000"/>
              </a:spcBef>
              <a:buFont typeface="Arial" pitchFamily="34" charset="0"/>
              <a:buChar char="–"/>
              <a:defRPr sz="2799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882" indent="-228577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034" indent="-228577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187" indent="-228577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340" indent="-228577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492" indent="-228577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645" indent="-228577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797" indent="-228577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fld id="{BDD553E6-119E-471E-AC33-5D15DA5973F1}" type="slidenum">
              <a:rPr lang="it-IT" altLang="en-US" sz="1200">
                <a:solidFill>
                  <a:srgbClr val="FFFFFF"/>
                </a:solidFill>
                <a:latin typeface="Avenir Book" pitchFamily="3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  <a:defRPr/>
              </a:pPr>
              <a:t>7</a:t>
            </a:fld>
            <a:endParaRPr lang="it-IT" altLang="en-US" sz="1200">
              <a:solidFill>
                <a:srgbClr val="FFFFFF"/>
              </a:solidFill>
              <a:latin typeface="Avenir Book" pitchFamily="3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6"/>
          <a:stretch>
            <a:fillRect/>
          </a:stretch>
        </p:blipFill>
        <p:spPr bwMode="auto">
          <a:xfrm>
            <a:off x="324001" y="3794761"/>
            <a:ext cx="4032000" cy="30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sellaDiTesto 6"/>
          <p:cNvSpPr txBox="1">
            <a:spLocks noChangeArrowheads="1"/>
          </p:cNvSpPr>
          <p:nvPr/>
        </p:nvSpPr>
        <p:spPr bwMode="auto">
          <a:xfrm>
            <a:off x="4932001" y="5085001"/>
            <a:ext cx="32837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305" eaLnBrk="1" hangingPunct="1">
              <a:spcBef>
                <a:spcPct val="0"/>
              </a:spcBef>
              <a:buNone/>
              <a:defRPr/>
            </a:pPr>
            <a:r>
              <a:rPr lang="it-IT" altLang="en-US" sz="1800">
                <a:solidFill>
                  <a:srgbClr val="C0504D"/>
                </a:solidFill>
                <a:latin typeface="Avenir Book" pitchFamily="3" charset="0"/>
              </a:rPr>
              <a:t>Seismic </a:t>
            </a:r>
          </a:p>
          <a:p>
            <a:pPr defTabSz="914305" eaLnBrk="1" hangingPunct="1">
              <a:spcBef>
                <a:spcPct val="0"/>
              </a:spcBef>
              <a:buNone/>
              <a:defRPr/>
            </a:pPr>
            <a:r>
              <a:rPr lang="it-IT" altLang="en-US" sz="1800">
                <a:solidFill>
                  <a:srgbClr val="C0504D"/>
                </a:solidFill>
                <a:latin typeface="Avenir Book" pitchFamily="3" charset="0"/>
              </a:rPr>
              <a:t>Measurements</a:t>
            </a:r>
          </a:p>
          <a:p>
            <a:pPr defTabSz="914305" eaLnBrk="1" hangingPunct="1">
              <a:spcBef>
                <a:spcPct val="0"/>
              </a:spcBef>
              <a:buNone/>
              <a:defRPr/>
            </a:pPr>
            <a:r>
              <a:rPr lang="it-IT" altLang="en-US" sz="1800">
                <a:solidFill>
                  <a:srgbClr val="C0504D"/>
                </a:solidFill>
                <a:latin typeface="Avenir Book" pitchFamily="3" charset="0"/>
              </a:rPr>
              <a:t>By Virgo and </a:t>
            </a:r>
          </a:p>
          <a:p>
            <a:pPr defTabSz="914305" eaLnBrk="1" hangingPunct="1">
              <a:spcBef>
                <a:spcPct val="0"/>
              </a:spcBef>
              <a:buNone/>
              <a:defRPr/>
            </a:pPr>
            <a:r>
              <a:rPr lang="it-IT" altLang="en-US" sz="1800">
                <a:solidFill>
                  <a:srgbClr val="C0504D"/>
                </a:solidFill>
                <a:latin typeface="Avenir Book" pitchFamily="3" charset="0"/>
              </a:rPr>
              <a:t>ET collaborations</a:t>
            </a:r>
          </a:p>
          <a:p>
            <a:pPr defTabSz="914305" eaLnBrk="1" hangingPunct="1">
              <a:spcBef>
                <a:spcPct val="0"/>
              </a:spcBef>
              <a:buNone/>
              <a:defRPr/>
            </a:pPr>
            <a:r>
              <a:rPr lang="it-IT" altLang="en-US" sz="2400" b="1">
                <a:solidFill>
                  <a:srgbClr val="008000"/>
                </a:solidFill>
                <a:latin typeface="Avenir Book" pitchFamily="3" charset="0"/>
              </a:rPr>
              <a:t>SOS ENATTOS green</a:t>
            </a:r>
            <a:endParaRPr lang="en-US" altLang="en-US" sz="2400" b="1">
              <a:solidFill>
                <a:srgbClr val="008000"/>
              </a:solidFill>
              <a:latin typeface="Avenir Book" pitchFamily="3" charset="0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41"/>
            <a:ext cx="1332000" cy="8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" y="1053001"/>
            <a:ext cx="3840480" cy="28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4500001" y="3861001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305" eaLnBrk="1" hangingPunct="1">
              <a:spcBef>
                <a:spcPct val="0"/>
              </a:spcBef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venir Book" pitchFamily="3" charset="0"/>
              </a:rPr>
              <a:t>Disused mine </a:t>
            </a:r>
            <a:r>
              <a:rPr lang="en-US" altLang="en-US" sz="1800" dirty="0">
                <a:solidFill>
                  <a:srgbClr val="000000"/>
                </a:solidFill>
                <a:latin typeface="Avenir Book" pitchFamily="3" charset="0"/>
              </a:rPr>
              <a:t>SOS - ENATTOS </a:t>
            </a:r>
            <a:r>
              <a:rPr lang="en-US" altLang="en-US" sz="1800" dirty="0" err="1">
                <a:solidFill>
                  <a:srgbClr val="000000"/>
                </a:solidFill>
                <a:latin typeface="Avenir Book" pitchFamily="3" charset="0"/>
              </a:rPr>
              <a:t>presso</a:t>
            </a:r>
            <a:r>
              <a:rPr lang="en-US" altLang="en-US" sz="1800" dirty="0">
                <a:solidFill>
                  <a:srgbClr val="000000"/>
                </a:solidFill>
                <a:latin typeface="Avenir Book" pitchFamily="3" charset="0"/>
              </a:rPr>
              <a:t> Lula (Nu</a:t>
            </a:r>
            <a:r>
              <a:rPr lang="en-US" altLang="en-US" sz="1800" dirty="0" smtClean="0">
                <a:solidFill>
                  <a:srgbClr val="000000"/>
                </a:solidFill>
                <a:latin typeface="Avenir Book" pitchFamily="3" charset="0"/>
              </a:rPr>
              <a:t>)</a:t>
            </a:r>
            <a:endParaRPr lang="en-US" altLang="en-US" sz="1800" dirty="0">
              <a:solidFill>
                <a:srgbClr val="000000"/>
              </a:solidFill>
              <a:latin typeface="Avenir Book" pitchFamily="3" charset="0"/>
            </a:endParaRPr>
          </a:p>
        </p:txBody>
      </p:sp>
      <p:pic>
        <p:nvPicPr>
          <p:cNvPr id="2356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1" y="1053001"/>
            <a:ext cx="4275360" cy="27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2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2578"/>
            <a:ext cx="7886700" cy="1054372"/>
          </a:xfrm>
        </p:spPr>
        <p:txBody>
          <a:bodyPr/>
          <a:lstStyle/>
          <a:p>
            <a:pPr algn="ctr"/>
            <a:r>
              <a:rPr lang="it-IT" dirty="0" smtClean="0"/>
              <a:t>The SAR-GRAV </a:t>
            </a:r>
            <a:r>
              <a:rPr lang="it-IT" dirty="0" err="1" smtClean="0"/>
              <a:t>pilot</a:t>
            </a:r>
            <a:r>
              <a:rPr lang="it-IT" dirty="0" smtClean="0"/>
              <a:t> </a:t>
            </a:r>
            <a:r>
              <a:rPr lang="it-IT" dirty="0" err="1" smtClean="0"/>
              <a:t>laboratory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8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5" y="3453472"/>
            <a:ext cx="8720697" cy="32680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0" y="1106762"/>
            <a:ext cx="4673858" cy="2051819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5160818" y="1106762"/>
            <a:ext cx="3449782" cy="228652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The </a:t>
            </a:r>
            <a:r>
              <a:rPr lang="it-IT" dirty="0" err="1" smtClean="0"/>
              <a:t>construction</a:t>
            </a:r>
            <a:r>
              <a:rPr lang="it-IT" dirty="0" smtClean="0"/>
              <a:t> of an underground </a:t>
            </a:r>
            <a:r>
              <a:rPr lang="it-IT" dirty="0" err="1" smtClean="0"/>
              <a:t>laboratory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funded</a:t>
            </a:r>
            <a:r>
              <a:rPr lang="it-IT" dirty="0" smtClean="0"/>
              <a:t> by Regione Sardegna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to be </a:t>
            </a:r>
            <a:r>
              <a:rPr lang="it-IT" dirty="0" err="1" smtClean="0"/>
              <a:t>completed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devoted</a:t>
            </a:r>
            <a:r>
              <a:rPr lang="it-IT" dirty="0" smtClean="0"/>
              <a:t> to </a:t>
            </a:r>
            <a:r>
              <a:rPr lang="it-IT" dirty="0" err="1" smtClean="0"/>
              <a:t>gravitational</a:t>
            </a:r>
            <a:r>
              <a:rPr lang="it-IT" dirty="0" smtClean="0"/>
              <a:t> </a:t>
            </a:r>
            <a:r>
              <a:rPr lang="it-IT" dirty="0" err="1" smtClean="0"/>
              <a:t>experiments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quiet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host</a:t>
            </a:r>
            <a:r>
              <a:rPr lang="it-IT" dirty="0" smtClean="0"/>
              <a:t> Archimedes </a:t>
            </a:r>
            <a:r>
              <a:rPr lang="it-IT" dirty="0" err="1" smtClean="0"/>
              <a:t>as</a:t>
            </a:r>
            <a:r>
              <a:rPr lang="it-IT" dirty="0" smtClean="0"/>
              <a:t> first </a:t>
            </a:r>
            <a:r>
              <a:rPr lang="it-IT" dirty="0" err="1" smtClean="0"/>
              <a:t>experiment</a:t>
            </a:r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the base for a complete </a:t>
            </a:r>
            <a:r>
              <a:rPr lang="it-IT" dirty="0" err="1" smtClean="0"/>
              <a:t>characyerization</a:t>
            </a:r>
            <a:r>
              <a:rPr lang="it-IT" dirty="0" smtClean="0"/>
              <a:t> of the site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6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7206" y="150380"/>
            <a:ext cx="6618143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Characterization</a:t>
            </a:r>
            <a:r>
              <a:rPr lang="it-IT" sz="3600" dirty="0" smtClean="0"/>
              <a:t> of the site</a:t>
            </a:r>
            <a:r>
              <a:rPr lang="it-IT" sz="3600" dirty="0"/>
              <a:t> </a:t>
            </a:r>
            <a:r>
              <a:rPr lang="it-IT" sz="3600" dirty="0" err="1" smtClean="0"/>
              <a:t>Geological</a:t>
            </a:r>
            <a:r>
              <a:rPr lang="it-IT" sz="3600" dirty="0" smtClean="0"/>
              <a:t> </a:t>
            </a:r>
            <a:r>
              <a:rPr lang="it-IT" sz="3600" dirty="0" err="1" smtClean="0"/>
              <a:t>studies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9</a:t>
            </a:fld>
            <a:endParaRPr lang="en-US"/>
          </a:p>
        </p:txBody>
      </p:sp>
      <p:pic>
        <p:nvPicPr>
          <p:cNvPr id="9" name="Immagin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/>
          <a:stretch>
            <a:fillRect/>
          </a:stretch>
        </p:blipFill>
        <p:spPr bwMode="auto">
          <a:xfrm>
            <a:off x="201612" y="1475943"/>
            <a:ext cx="437038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4828309" y="2654344"/>
            <a:ext cx="699655" cy="8520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527964" y="2386904"/>
            <a:ext cx="3459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Extremely</a:t>
            </a:r>
            <a:r>
              <a:rPr lang="it-IT" sz="2400" dirty="0" smtClean="0"/>
              <a:t> big </a:t>
            </a:r>
            <a:r>
              <a:rPr lang="it-IT" sz="2400" dirty="0" err="1" smtClean="0"/>
              <a:t>caverns</a:t>
            </a:r>
            <a:endParaRPr lang="it-IT" sz="2400" dirty="0" smtClean="0"/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Are </a:t>
            </a:r>
            <a:r>
              <a:rPr lang="it-IT" sz="2400" dirty="0" err="1" smtClean="0"/>
              <a:t>they</a:t>
            </a:r>
            <a:r>
              <a:rPr lang="it-IT" sz="2400" dirty="0" smtClean="0"/>
              <a:t> </a:t>
            </a:r>
            <a:r>
              <a:rPr lang="it-IT" sz="2400" dirty="0" err="1" smtClean="0"/>
              <a:t>really</a:t>
            </a:r>
            <a:r>
              <a:rPr lang="it-IT" sz="2400" dirty="0" smtClean="0"/>
              <a:t> </a:t>
            </a:r>
            <a:r>
              <a:rPr lang="it-IT" sz="2400" dirty="0" err="1" smtClean="0"/>
              <a:t>needed</a:t>
            </a:r>
            <a:r>
              <a:rPr lang="it-IT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Is</a:t>
            </a:r>
            <a:r>
              <a:rPr lang="it-IT" sz="2400" dirty="0" smtClean="0"/>
              <a:t> the rock </a:t>
            </a:r>
            <a:r>
              <a:rPr lang="it-IT" sz="2400" dirty="0" err="1" smtClean="0"/>
              <a:t>sufficiently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      </a:t>
            </a:r>
            <a:r>
              <a:rPr lang="it-IT" sz="2400" dirty="0" err="1" smtClean="0"/>
              <a:t>resistent</a:t>
            </a:r>
            <a:r>
              <a:rPr lang="it-IT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Can ET be </a:t>
            </a:r>
            <a:r>
              <a:rPr lang="it-IT" sz="2400" dirty="0" err="1" smtClean="0"/>
              <a:t>optimally</a:t>
            </a:r>
            <a:r>
              <a:rPr lang="it-IT" sz="2400" dirty="0" smtClean="0"/>
              <a:t> </a:t>
            </a:r>
            <a:r>
              <a:rPr lang="it-IT" sz="2400" dirty="0" err="1" smtClean="0"/>
              <a:t>rotated</a:t>
            </a:r>
            <a:r>
              <a:rPr lang="it-IT" sz="2400" dirty="0"/>
              <a:t>?</a:t>
            </a:r>
            <a:r>
              <a:rPr lang="it-IT" sz="2400" dirty="0" smtClean="0"/>
              <a:t>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61318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1B1B4C9C-1863-4D7E-BB74-D0270F98DDD9}" vid="{3611EBEE-7FA5-409C-A228-62EC016FC1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AzzurroArcoNuovo</Template>
  <TotalTime>704</TotalTime>
  <Words>610</Words>
  <Application>Microsoft Office PowerPoint</Application>
  <PresentationFormat>Presentazione su schermo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Avenir Book</vt:lpstr>
      <vt:lpstr>Calibri</vt:lpstr>
      <vt:lpstr>Calibri Light</vt:lpstr>
      <vt:lpstr>Droid Sans Fallback</vt:lpstr>
      <vt:lpstr>Times New Roman</vt:lpstr>
      <vt:lpstr>Wingdings</vt:lpstr>
      <vt:lpstr>Tema di Office</vt:lpstr>
      <vt:lpstr>ET and the Advanced Detectors</vt:lpstr>
      <vt:lpstr>ET history </vt:lpstr>
      <vt:lpstr>Towards the candidature of SOS-Enattos  as 3G GW observatory: The Einstein Telescope</vt:lpstr>
      <vt:lpstr>ET design study</vt:lpstr>
      <vt:lpstr>Underground Seismic noise Measurement</vt:lpstr>
      <vt:lpstr>Site Location</vt:lpstr>
      <vt:lpstr>Low Seimic and anthropic noise</vt:lpstr>
      <vt:lpstr>The SAR-GRAV pilot laboratory</vt:lpstr>
      <vt:lpstr>Characterization of the site Geological studies</vt:lpstr>
      <vt:lpstr>Presentazione standard di PowerPoint</vt:lpstr>
      <vt:lpstr> Seismic characterization and newtonian noise projection of SOS-Enattos site</vt:lpstr>
      <vt:lpstr>Tiltmeter</vt:lpstr>
      <vt:lpstr>Characteristic of the present balance  </vt:lpstr>
      <vt:lpstr>Present Torque Sensitivity</vt:lpstr>
      <vt:lpstr>Presentazione standard di PowerPoint</vt:lpstr>
      <vt:lpstr>Presentazione standard di PowerPoint</vt:lpstr>
      <vt:lpstr>Presentazione standard di PowerPoint</vt:lpstr>
    </vt:vector>
  </TitlesOfParts>
  <Company>INFN Sezione di Perugia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 GW observatory: The Einstein Telescope</dc:title>
  <dc:creator>Michele Punturo</dc:creator>
  <cp:lastModifiedBy>Enrico Calloni</cp:lastModifiedBy>
  <cp:revision>89</cp:revision>
  <dcterms:created xsi:type="dcterms:W3CDTF">2017-11-27T09:46:26Z</dcterms:created>
  <dcterms:modified xsi:type="dcterms:W3CDTF">2018-03-14T09:19:23Z</dcterms:modified>
</cp:coreProperties>
</file>