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45"/>
  </p:notesMasterIdLst>
  <p:handoutMasterIdLst>
    <p:handoutMasterId r:id="rId46"/>
  </p:handoutMasterIdLst>
  <p:sldIdLst>
    <p:sldId id="408" r:id="rId2"/>
    <p:sldId id="428" r:id="rId3"/>
    <p:sldId id="480" r:id="rId4"/>
    <p:sldId id="465" r:id="rId5"/>
    <p:sldId id="466" r:id="rId6"/>
    <p:sldId id="467" r:id="rId7"/>
    <p:sldId id="435" r:id="rId8"/>
    <p:sldId id="436" r:id="rId9"/>
    <p:sldId id="437" r:id="rId10"/>
    <p:sldId id="438" r:id="rId11"/>
    <p:sldId id="434" r:id="rId12"/>
    <p:sldId id="476" r:id="rId13"/>
    <p:sldId id="462" r:id="rId14"/>
    <p:sldId id="461" r:id="rId15"/>
    <p:sldId id="463" r:id="rId16"/>
    <p:sldId id="468" r:id="rId17"/>
    <p:sldId id="459" r:id="rId18"/>
    <p:sldId id="469" r:id="rId19"/>
    <p:sldId id="472" r:id="rId20"/>
    <p:sldId id="439" r:id="rId21"/>
    <p:sldId id="470" r:id="rId22"/>
    <p:sldId id="455" r:id="rId23"/>
    <p:sldId id="471" r:id="rId24"/>
    <p:sldId id="441" r:id="rId25"/>
    <p:sldId id="473" r:id="rId26"/>
    <p:sldId id="478" r:id="rId27"/>
    <p:sldId id="474" r:id="rId28"/>
    <p:sldId id="483" r:id="rId29"/>
    <p:sldId id="477" r:id="rId30"/>
    <p:sldId id="446" r:id="rId31"/>
    <p:sldId id="447" r:id="rId32"/>
    <p:sldId id="452" r:id="rId33"/>
    <p:sldId id="448" r:id="rId34"/>
    <p:sldId id="449" r:id="rId35"/>
    <p:sldId id="450" r:id="rId36"/>
    <p:sldId id="451" r:id="rId37"/>
    <p:sldId id="453" r:id="rId38"/>
    <p:sldId id="454" r:id="rId39"/>
    <p:sldId id="442" r:id="rId40"/>
    <p:sldId id="440" r:id="rId41"/>
    <p:sldId id="456" r:id="rId42"/>
    <p:sldId id="475" r:id="rId43"/>
    <p:sldId id="479" r:id="rId44"/>
  </p:sldIdLst>
  <p:sldSz cx="9144000" cy="6858000" type="letter"/>
  <p:notesSz cx="7102475" cy="10234613"/>
  <p:custDataLst>
    <p:tags r:id="rId47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8000"/>
    <a:srgbClr val="FFFF00"/>
    <a:srgbClr val="CCFFFF"/>
    <a:srgbClr val="7B96E1"/>
    <a:srgbClr val="D23C60"/>
    <a:srgbClr val="6C6CD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8" autoAdjust="0"/>
    <p:restoredTop sz="77259" autoAdjust="0"/>
  </p:normalViewPr>
  <p:slideViewPr>
    <p:cSldViewPr snapToGrid="0">
      <p:cViewPr varScale="1">
        <p:scale>
          <a:sx n="50" d="100"/>
          <a:sy n="50" d="100"/>
        </p:scale>
        <p:origin x="912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1771" y="-91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632647" y="980887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A005A470-DA98-4E5D-8A5F-804A038A094D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59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840" y="4858396"/>
            <a:ext cx="5212797" cy="460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notes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6288"/>
            <a:ext cx="5094287" cy="3821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632647" y="980887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B2B86F19-5BFF-4EE2-A7E4-707217AAD0B4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85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Gamma*tau:     mu 64.4 usec, pi+ 0.8 usec</a:t>
            </a:r>
          </a:p>
          <a:p>
            <a:r>
              <a:rPr lang="it-IT" dirty="0" smtClean="0"/>
              <a:t>Gamma*c*tau:  mu 19,298 m, pi+ 229</a:t>
            </a:r>
            <a:r>
              <a:rPr lang="it-IT" baseline="0" dirty="0" smtClean="0"/>
              <a:t>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0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Vita media muone: 2.2e-6</a:t>
            </a:r>
          </a:p>
          <a:p>
            <a:r>
              <a:rPr lang="it-IT" dirty="0" smtClean="0"/>
              <a:t>Gamma*tau:     mu 64.4 usec, pi+ 0.8 usec</a:t>
            </a:r>
          </a:p>
          <a:p>
            <a:r>
              <a:rPr lang="it-IT" dirty="0" smtClean="0"/>
              <a:t>Gamma*c*tau:  mu 19,298 m, pi+ 229</a:t>
            </a:r>
            <a:r>
              <a:rPr lang="it-IT" baseline="0" dirty="0" smtClean="0"/>
              <a:t> m</a:t>
            </a:r>
            <a:endParaRPr lang="en-US" dirty="0" smtClean="0"/>
          </a:p>
          <a:p>
            <a:endParaRPr lang="it-I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8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016D0-6190-40EE-9E45-5CD620D7E4E3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2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164AC-A4EB-4795-ACB4-FEDF0FC5BE43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2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7FE9A-FB08-4F79-96B5-5B8D4C9BB0C2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1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86269-D3B0-45FA-836A-AB3AA4829C48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4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91579-C1FF-4B66-80B2-CBBAC9A08C25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5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AFFDE-013E-4267-9CDD-5402EE5C444B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0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45E71-1818-4C54-8153-D8D25458237B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8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4AE6D-DB9A-4ECC-9302-8F2ADEB47DCB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9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94C4C-F8F0-4E34-BCAE-97D3F65B9911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5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1EFA4-54B1-4653-9880-C600EEBF387F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31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20759-DC9A-4873-933B-AA044D7E4867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5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81000"/>
            <a:ext cx="6477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20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 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r>
              <a:rPr lang="en-US"/>
              <a:t>F. Bedeschi, INFN-Pisa</a:t>
            </a:r>
          </a:p>
        </p:txBody>
      </p:sp>
      <p:pic>
        <p:nvPicPr>
          <p:cNvPr id="342023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30" name="Picture 1038" descr="logoinfn_negativ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fld id="{4A654851-4F1B-4AA4-8988-E7404E0A6F07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4"/>
            <a:ext cx="1044574" cy="10445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jpg"/><Relationship Id="rId4" Type="http://schemas.openxmlformats.org/officeDocument/2006/relationships/slide" Target="slide36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"/>
            <a:ext cx="9144000" cy="6855784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7157"/>
            <a:ext cx="4365625" cy="304800"/>
          </a:xfrm>
        </p:spPr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497157"/>
            <a:ext cx="2895600" cy="304800"/>
          </a:xfrm>
        </p:spPr>
        <p:txBody>
          <a:bodyPr/>
          <a:lstStyle/>
          <a:p>
            <a:r>
              <a:rPr lang="en-US" dirty="0"/>
              <a:t>F. Bedeschi, INFN-Pisa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8802-E984-4DCA-B66E-2A5718069F30}" type="slidenum">
              <a:rPr lang="en-US" smtClean="0"/>
              <a:pPr/>
              <a:t>1</a:t>
            </a:fld>
            <a:r>
              <a:rPr lang="en-US" dirty="0" smtClean="0"/>
              <a:t>/30</a:t>
            </a:r>
            <a:endParaRPr lang="en-US" dirty="0"/>
          </a:p>
        </p:txBody>
      </p:sp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6"/>
            <a:ext cx="9144000" cy="120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sz="4400" b="1" dirty="0" smtClean="0"/>
              <a:t>The Muon g-2 Experiment at FNAL</a:t>
            </a:r>
            <a:endParaRPr lang="en-US" sz="4000" b="1" dirty="0"/>
          </a:p>
        </p:txBody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749" y="3890638"/>
            <a:ext cx="5600700" cy="2039797"/>
          </a:xfrm>
        </p:spPr>
        <p:txBody>
          <a:bodyPr/>
          <a:lstStyle/>
          <a:p>
            <a:r>
              <a:rPr lang="it-IT" b="1" dirty="0" smtClean="0"/>
              <a:t>Introduction</a:t>
            </a:r>
          </a:p>
          <a:p>
            <a:r>
              <a:rPr lang="it-IT" b="1" dirty="0" smtClean="0"/>
              <a:t>History of g-2</a:t>
            </a:r>
          </a:p>
          <a:p>
            <a:r>
              <a:rPr lang="it-IT" b="1" dirty="0" smtClean="0"/>
              <a:t>Theory progress</a:t>
            </a:r>
            <a:endParaRPr lang="en-US" b="1" dirty="0" smtClean="0"/>
          </a:p>
          <a:p>
            <a:r>
              <a:rPr lang="en-US" b="1" dirty="0" smtClean="0"/>
              <a:t>Experiment</a:t>
            </a:r>
          </a:p>
          <a:p>
            <a:r>
              <a:rPr lang="en-US" b="1" dirty="0" smtClean="0"/>
              <a:t>Conclusions</a:t>
            </a: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749572" name="Text Box 4"/>
          <p:cNvSpPr txBox="1">
            <a:spLocks noChangeArrowheads="1"/>
          </p:cNvSpPr>
          <p:nvPr/>
        </p:nvSpPr>
        <p:spPr bwMode="auto">
          <a:xfrm>
            <a:off x="4640238" y="1017657"/>
            <a:ext cx="4503762" cy="13480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u="sng" dirty="0">
                <a:solidFill>
                  <a:srgbClr val="FFFF00"/>
                </a:solidFill>
                <a:latin typeface="Times New Roman" pitchFamily="18" charset="0"/>
              </a:rPr>
              <a:t>Franco </a:t>
            </a:r>
            <a:r>
              <a:rPr lang="it-IT" u="sng" dirty="0" smtClean="0">
                <a:solidFill>
                  <a:srgbClr val="FFFF00"/>
                </a:solidFill>
                <a:latin typeface="Times New Roman" pitchFamily="18" charset="0"/>
              </a:rPr>
              <a:t>Bedeschi, 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</a:rPr>
              <a:t>INFN </a:t>
            </a:r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– 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</a:rPr>
              <a:t>Pisa</a:t>
            </a:r>
          </a:p>
          <a:p>
            <a:pPr eaLnBrk="1" hangingPunct="1">
              <a:spcBef>
                <a:spcPct val="20000"/>
              </a:spcBef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NEWS 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eneral 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eeting</a:t>
            </a:r>
            <a:endParaRPr lang="it-IT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it-IT" dirty="0" smtClean="0">
                <a:solidFill>
                  <a:srgbClr val="FFFF00"/>
                </a:solidFill>
                <a:latin typeface="Times New Roman" pitchFamily="18" charset="0"/>
              </a:rPr>
              <a:t>Pisa, March 2018</a:t>
            </a:r>
            <a:endParaRPr lang="it-IT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49573" name="Text Box 5"/>
          <p:cNvSpPr txBox="1">
            <a:spLocks noChangeArrowheads="1"/>
          </p:cNvSpPr>
          <p:nvPr/>
        </p:nvSpPr>
        <p:spPr bwMode="auto">
          <a:xfrm>
            <a:off x="2806184" y="3215183"/>
            <a:ext cx="18389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Outline</a:t>
            </a:r>
            <a:endParaRPr lang="it-IT" sz="40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532" y="218954"/>
            <a:ext cx="6477000" cy="685800"/>
          </a:xfrm>
        </p:spPr>
        <p:txBody>
          <a:bodyPr/>
          <a:lstStyle/>
          <a:p>
            <a:r>
              <a:rPr lang="it-IT" dirty="0" smtClean="0"/>
              <a:t> SM theory prediction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412776"/>
            <a:ext cx="3367408" cy="3876854"/>
          </a:xfrm>
        </p:spPr>
        <p:txBody>
          <a:bodyPr/>
          <a:lstStyle/>
          <a:p>
            <a:r>
              <a:rPr lang="it-IT" dirty="0" smtClean="0"/>
              <a:t>O(</a:t>
            </a:r>
            <a:r>
              <a:rPr lang="it-IT" dirty="0" smtClean="0">
                <a:latin typeface="Symbol" panose="05050102010706020507" pitchFamily="18" charset="2"/>
              </a:rPr>
              <a:t>a</a:t>
            </a:r>
            <a:r>
              <a:rPr lang="it-IT" baseline="30000" dirty="0" smtClean="0"/>
              <a:t>5</a:t>
            </a:r>
            <a:r>
              <a:rPr lang="it-IT" dirty="0" smtClean="0"/>
              <a:t>) complete</a:t>
            </a:r>
          </a:p>
          <a:p>
            <a:pPr lvl="1"/>
            <a:r>
              <a:rPr lang="en-US" dirty="0" smtClean="0"/>
              <a:t>11'658'471.9x10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</a:p>
          <a:p>
            <a:pPr lvl="1"/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baseline="30000" dirty="0" smtClean="0"/>
              <a:t>th</a:t>
            </a:r>
            <a:r>
              <a:rPr lang="it-IT" dirty="0" smtClean="0"/>
              <a:t> = 0.01</a:t>
            </a:r>
            <a:r>
              <a:rPr lang="en-US" dirty="0" smtClean="0"/>
              <a:t>x10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</a:p>
          <a:p>
            <a:pPr lvl="2"/>
            <a:r>
              <a:rPr lang="it-IT" dirty="0" smtClean="0"/>
              <a:t>T. Kinoshita, </a:t>
            </a:r>
            <a:r>
              <a:rPr lang="en-US" dirty="0" smtClean="0"/>
              <a:t>Cape </a:t>
            </a:r>
            <a:r>
              <a:rPr lang="en-US" dirty="0"/>
              <a:t>Cod, July </a:t>
            </a:r>
            <a:r>
              <a:rPr lang="en-US" dirty="0" smtClean="0"/>
              <a:t>, 2014</a:t>
            </a:r>
            <a:endParaRPr lang="it-IT" dirty="0" smtClean="0"/>
          </a:p>
          <a:p>
            <a:r>
              <a:rPr lang="it-IT" dirty="0" smtClean="0"/>
              <a:t>2-loop</a:t>
            </a:r>
          </a:p>
          <a:p>
            <a:pPr lvl="1"/>
            <a:r>
              <a:rPr lang="it-IT" dirty="0" smtClean="0"/>
              <a:t>15.4x</a:t>
            </a:r>
            <a:r>
              <a:rPr lang="en-US" dirty="0" smtClean="0"/>
              <a:t>10</a:t>
            </a:r>
            <a:r>
              <a:rPr lang="en-US" baseline="30000" dirty="0" smtClean="0"/>
              <a:t>-10 </a:t>
            </a:r>
            <a:r>
              <a:rPr lang="en-US" dirty="0" smtClean="0"/>
              <a:t> </a:t>
            </a:r>
          </a:p>
          <a:p>
            <a:pPr lvl="1"/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baseline="30000" dirty="0"/>
              <a:t>th</a:t>
            </a:r>
            <a:r>
              <a:rPr lang="it-IT" dirty="0"/>
              <a:t> = </a:t>
            </a:r>
            <a:r>
              <a:rPr lang="it-IT" dirty="0" smtClean="0"/>
              <a:t>0.2</a:t>
            </a:r>
            <a:r>
              <a:rPr lang="en-US" dirty="0" smtClean="0"/>
              <a:t>x10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10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0" y="1413499"/>
            <a:ext cx="10287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0" y="3409106"/>
            <a:ext cx="14954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26" y="1413499"/>
            <a:ext cx="1133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01" y="3966739"/>
            <a:ext cx="14478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874828" y="1413499"/>
            <a:ext cx="3367408" cy="45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CC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it-IT" kern="0" dirty="0" smtClean="0"/>
              <a:t>NNLO + exp.</a:t>
            </a:r>
          </a:p>
          <a:p>
            <a:pPr lvl="1"/>
            <a:r>
              <a:rPr lang="en-US" kern="0" dirty="0" smtClean="0"/>
              <a:t>686.3x10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2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th</a:t>
            </a:r>
            <a:r>
              <a:rPr lang="it-IT" kern="0" dirty="0" smtClean="0"/>
              <a:t>  = 2.3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2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exp</a:t>
            </a:r>
            <a:r>
              <a:rPr lang="it-IT" kern="0" dirty="0" smtClean="0"/>
              <a:t> = 3.7</a:t>
            </a:r>
            <a:r>
              <a:rPr lang="en-US" kern="0" dirty="0"/>
              <a:t>x10</a:t>
            </a:r>
            <a:r>
              <a:rPr lang="en-US" kern="0" baseline="30000" dirty="0"/>
              <a:t>-10</a:t>
            </a:r>
            <a:r>
              <a:rPr lang="en-US" kern="0" dirty="0"/>
              <a:t> </a:t>
            </a:r>
            <a:endParaRPr lang="en-US" kern="0" dirty="0" smtClean="0"/>
          </a:p>
          <a:p>
            <a:pPr lvl="1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total</a:t>
            </a:r>
            <a:r>
              <a:rPr lang="it-IT" kern="0" dirty="0" smtClean="0"/>
              <a:t> </a:t>
            </a:r>
            <a:r>
              <a:rPr lang="it-IT" kern="0" dirty="0"/>
              <a:t>= </a:t>
            </a:r>
            <a:r>
              <a:rPr lang="it-IT" kern="0" dirty="0" smtClean="0"/>
              <a:t>4.4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1"/>
            <a:r>
              <a:rPr lang="it-IT" kern="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it-IT" kern="0" baseline="30000" dirty="0">
                <a:solidFill>
                  <a:srgbClr val="FFFF00"/>
                </a:solidFill>
              </a:rPr>
              <a:t>total</a:t>
            </a:r>
            <a:r>
              <a:rPr lang="it-IT" kern="0" dirty="0">
                <a:solidFill>
                  <a:srgbClr val="FFFF00"/>
                </a:solidFill>
              </a:rPr>
              <a:t> = </a:t>
            </a:r>
            <a:r>
              <a:rPr lang="it-IT" kern="0" dirty="0" smtClean="0">
                <a:solidFill>
                  <a:srgbClr val="FFFF00"/>
                </a:solidFill>
              </a:rPr>
              <a:t>3.3</a:t>
            </a:r>
            <a:r>
              <a:rPr lang="en-US" kern="0" dirty="0" smtClean="0">
                <a:solidFill>
                  <a:srgbClr val="FFFF00"/>
                </a:solidFill>
              </a:rPr>
              <a:t>x10</a:t>
            </a:r>
            <a:r>
              <a:rPr lang="en-US" kern="0" baseline="30000" dirty="0" smtClean="0">
                <a:solidFill>
                  <a:srgbClr val="FFFF00"/>
                </a:solidFill>
              </a:rPr>
              <a:t>-10</a:t>
            </a:r>
            <a:r>
              <a:rPr lang="en-US" kern="0" dirty="0" smtClean="0">
                <a:solidFill>
                  <a:srgbClr val="FFFF00"/>
                </a:solidFill>
              </a:rPr>
              <a:t> </a:t>
            </a:r>
            <a:endParaRPr lang="it-IT" kern="0" dirty="0" smtClean="0"/>
          </a:p>
          <a:p>
            <a:r>
              <a:rPr lang="it-IT" kern="0" dirty="0" smtClean="0"/>
              <a:t>NLO</a:t>
            </a:r>
          </a:p>
          <a:p>
            <a:pPr lvl="1"/>
            <a:r>
              <a:rPr lang="it-IT" kern="0" dirty="0" smtClean="0"/>
              <a:t>11.9x</a:t>
            </a:r>
            <a:r>
              <a:rPr lang="en-US" kern="0" dirty="0" smtClean="0"/>
              <a:t>10</a:t>
            </a:r>
            <a:r>
              <a:rPr lang="en-US" kern="0" baseline="30000" dirty="0" smtClean="0"/>
              <a:t>-10  </a:t>
            </a:r>
            <a:r>
              <a:rPr lang="en-US" kern="0" dirty="0" smtClean="0"/>
              <a:t>JN’09 </a:t>
            </a:r>
          </a:p>
          <a:p>
            <a:pPr lvl="2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th</a:t>
            </a:r>
            <a:r>
              <a:rPr lang="it-IT" kern="0" dirty="0" smtClean="0"/>
              <a:t> = 4.0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1"/>
            <a:r>
              <a:rPr lang="it-IT" kern="0" dirty="0" smtClean="0"/>
              <a:t>10.8x</a:t>
            </a:r>
            <a:r>
              <a:rPr lang="en-US" kern="0" dirty="0"/>
              <a:t> 10</a:t>
            </a:r>
            <a:r>
              <a:rPr lang="en-US" kern="0" baseline="30000" dirty="0"/>
              <a:t>-10  </a:t>
            </a:r>
            <a:r>
              <a:rPr lang="en-US" kern="0" dirty="0" smtClean="0"/>
              <a:t>PRV’09</a:t>
            </a:r>
          </a:p>
          <a:p>
            <a:pPr lvl="2"/>
            <a:r>
              <a:rPr lang="en-US" kern="0" dirty="0" smtClean="0"/>
              <a:t> </a:t>
            </a:r>
            <a:r>
              <a:rPr lang="it-IT" kern="0" dirty="0">
                <a:latin typeface="Symbol" panose="05050102010706020507" pitchFamily="18" charset="2"/>
              </a:rPr>
              <a:t>s</a:t>
            </a:r>
            <a:r>
              <a:rPr lang="it-IT" kern="0" baseline="30000" dirty="0"/>
              <a:t>th</a:t>
            </a:r>
            <a:r>
              <a:rPr lang="it-IT" kern="0" dirty="0"/>
              <a:t> = </a:t>
            </a:r>
            <a:r>
              <a:rPr lang="it-IT" kern="0" dirty="0" smtClean="0"/>
              <a:t>2.6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  <a:endParaRPr lang="en-US" kern="0" dirty="0"/>
          </a:p>
          <a:p>
            <a:pPr lvl="2"/>
            <a:endParaRPr lang="en-US" kern="0" dirty="0" smtClean="0"/>
          </a:p>
          <a:p>
            <a:pPr lvl="1"/>
            <a:endParaRPr lang="it-IT" kern="0" dirty="0" smtClean="0"/>
          </a:p>
          <a:p>
            <a:pPr lvl="1"/>
            <a:endParaRPr lang="it-IT" kern="0" dirty="0" smtClean="0"/>
          </a:p>
          <a:p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-36512" y="4837856"/>
            <a:ext cx="9180512" cy="1852815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u="sng" dirty="0" smtClean="0"/>
              <a:t>Results – Jul 2014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Had </a:t>
            </a:r>
            <a:r>
              <a:rPr lang="en-US" sz="2400" dirty="0" err="1" smtClean="0">
                <a:solidFill>
                  <a:schemeClr val="bg1"/>
                </a:solidFill>
              </a:rPr>
              <a:t>LbL</a:t>
            </a:r>
            <a:r>
              <a:rPr lang="en-US" sz="2400" dirty="0" smtClean="0">
                <a:solidFill>
                  <a:schemeClr val="bg1"/>
                </a:solidFill>
              </a:rPr>
              <a:t> from:</a:t>
            </a:r>
            <a:endParaRPr lang="it-IT" sz="2400" u="sng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    JN’09</a:t>
            </a:r>
            <a:r>
              <a:rPr lang="en-US" sz="2400" dirty="0">
                <a:solidFill>
                  <a:schemeClr val="bg1"/>
                </a:solidFill>
              </a:rPr>
              <a:t>: (11'659'185.5 ± 5.9) x10</a:t>
            </a:r>
            <a:r>
              <a:rPr lang="en-US" sz="2400" baseline="30000" dirty="0">
                <a:solidFill>
                  <a:schemeClr val="bg1"/>
                </a:solidFill>
              </a:rPr>
              <a:t>-10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it-IT" sz="2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PRV’09</a:t>
            </a:r>
            <a:r>
              <a:rPr lang="en-US" sz="2400" dirty="0">
                <a:solidFill>
                  <a:schemeClr val="bg1"/>
                </a:solidFill>
              </a:rPr>
              <a:t>: (</a:t>
            </a:r>
            <a:r>
              <a:rPr lang="en-US" sz="2400" dirty="0" smtClean="0">
                <a:solidFill>
                  <a:schemeClr val="bg1"/>
                </a:solidFill>
              </a:rPr>
              <a:t>11'659'184.4 </a:t>
            </a:r>
            <a:r>
              <a:rPr lang="en-US" sz="2400" dirty="0">
                <a:solidFill>
                  <a:schemeClr val="bg1"/>
                </a:solidFill>
              </a:rPr>
              <a:t>± </a:t>
            </a:r>
            <a:r>
              <a:rPr lang="en-US" sz="2400" dirty="0" smtClean="0">
                <a:solidFill>
                  <a:schemeClr val="bg1"/>
                </a:solidFill>
              </a:rPr>
              <a:t>5.1) x10</a:t>
            </a:r>
            <a:r>
              <a:rPr lang="en-US" sz="2400" baseline="30000" dirty="0" smtClean="0">
                <a:solidFill>
                  <a:schemeClr val="bg1"/>
                </a:solidFill>
              </a:rPr>
              <a:t>-10 </a:t>
            </a:r>
            <a:r>
              <a:rPr lang="en-US" sz="2400" dirty="0" smtClean="0">
                <a:sym typeface="Wingdings" panose="05000000000000000000" pitchFamily="2" charset="2"/>
              </a:rPr>
              <a:t> 11’659’181.9</a:t>
            </a:r>
            <a:r>
              <a:rPr lang="en-US" sz="2400" dirty="0"/>
              <a:t> </a:t>
            </a:r>
            <a:r>
              <a:rPr lang="en-US" sz="2400" dirty="0" smtClean="0"/>
              <a:t>± 4.2 (</a:t>
            </a:r>
            <a:r>
              <a:rPr lang="en-US" sz="2000" dirty="0" smtClean="0"/>
              <a:t>Davier16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35491" y="125547"/>
            <a:ext cx="6002219" cy="5999538"/>
            <a:chOff x="1435491" y="125547"/>
            <a:chExt cx="6002219" cy="5999538"/>
          </a:xfrm>
        </p:grpSpPr>
        <p:grpSp>
          <p:nvGrpSpPr>
            <p:cNvPr id="15" name="Group 14"/>
            <p:cNvGrpSpPr/>
            <p:nvPr/>
          </p:nvGrpSpPr>
          <p:grpSpPr>
            <a:xfrm>
              <a:off x="1435491" y="125547"/>
              <a:ext cx="6002219" cy="5999538"/>
              <a:chOff x="3362325" y="1058069"/>
              <a:chExt cx="5760576" cy="574949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325" y="1058069"/>
                <a:ext cx="5760576" cy="5749498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5160265" y="4331089"/>
                <a:ext cx="2208435" cy="369332"/>
                <a:chOff x="5160265" y="4331089"/>
                <a:chExt cx="2208435" cy="369332"/>
              </a:xfrm>
            </p:grpSpPr>
            <p:cxnSp>
              <p:nvCxnSpPr>
                <p:cNvPr id="18" name="Straight Connector 17"/>
                <p:cNvCxnSpPr>
                  <a:stCxn id="21" idx="2"/>
                </p:cNvCxnSpPr>
                <p:nvPr/>
              </p:nvCxnSpPr>
              <p:spPr bwMode="auto">
                <a:xfrm flipH="1">
                  <a:off x="6793391" y="4479755"/>
                  <a:ext cx="262889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 bwMode="auto">
                <a:xfrm flipH="1">
                  <a:off x="6793389" y="4560155"/>
                  <a:ext cx="262889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 bwMode="auto">
                <a:xfrm flipH="1">
                  <a:off x="7105811" y="4475140"/>
                  <a:ext cx="262889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Oval 20"/>
                <p:cNvSpPr/>
                <p:nvPr/>
              </p:nvSpPr>
              <p:spPr bwMode="auto">
                <a:xfrm>
                  <a:off x="7056280" y="4443755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533400" marR="0" indent="-5334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0000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 bwMode="auto">
                <a:xfrm flipH="1">
                  <a:off x="7010560" y="4560155"/>
                  <a:ext cx="262889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 bwMode="auto">
                <a:xfrm>
                  <a:off x="7020280" y="4524155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533400" marR="0" indent="-5334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0000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160265" y="4331089"/>
                  <a:ext cx="15888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b="1" dirty="0" smtClean="0">
                      <a:solidFill>
                        <a:srgbClr val="00B050"/>
                      </a:solidFill>
                    </a:rPr>
                    <a:t>Kinoshita (14)</a:t>
                  </a:r>
                  <a:endParaRPr lang="en-US" sz="1800" b="1" dirty="0">
                    <a:solidFill>
                      <a:srgbClr val="00B050"/>
                    </a:solidFill>
                  </a:endParaRPr>
                </a:p>
              </p:txBody>
            </p:sp>
          </p:grpSp>
        </p:grpSp>
        <p:sp>
          <p:nvSpPr>
            <p:cNvPr id="7" name="Oval 6"/>
            <p:cNvSpPr/>
            <p:nvPr/>
          </p:nvSpPr>
          <p:spPr bwMode="auto">
            <a:xfrm>
              <a:off x="5099698" y="3838343"/>
              <a:ext cx="95480" cy="1175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H="1">
              <a:off x="4942995" y="3897126"/>
              <a:ext cx="393012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342203" y="3719429"/>
              <a:ext cx="12357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0070C0"/>
                  </a:solidFill>
                </a:rPr>
                <a:t>Davier</a:t>
              </a:r>
              <a:r>
                <a:rPr lang="en-US" sz="1600" b="1" dirty="0" smtClean="0">
                  <a:solidFill>
                    <a:srgbClr val="0070C0"/>
                  </a:solidFill>
                </a:rPr>
                <a:t> 2016</a:t>
              </a:r>
              <a:endParaRPr lang="it-IT" sz="16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0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Muon g-2 experiment at FNAL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91" y="1214141"/>
            <a:ext cx="8846229" cy="4114800"/>
          </a:xfrm>
        </p:spPr>
        <p:txBody>
          <a:bodyPr/>
          <a:lstStyle/>
          <a:p>
            <a:r>
              <a:rPr lang="it-IT" dirty="0" smtClean="0"/>
              <a:t>Improved measurement of the </a:t>
            </a:r>
            <a:r>
              <a:rPr lang="it-IT" dirty="0" smtClean="0">
                <a:latin typeface="Symbol" panose="05050102010706020507" pitchFamily="18" charset="2"/>
              </a:rPr>
              <a:t>m </a:t>
            </a:r>
            <a:r>
              <a:rPr lang="it-IT" dirty="0" smtClean="0"/>
              <a:t>anomalous magnetic moment</a:t>
            </a:r>
            <a:r>
              <a:rPr lang="it-IT" dirty="0" smtClean="0">
                <a:latin typeface="Symbol" panose="05050102010706020507" pitchFamily="18" charset="2"/>
              </a:rPr>
              <a:t>: </a:t>
            </a:r>
            <a:r>
              <a:rPr lang="it-IT" dirty="0"/>
              <a:t>a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 = (g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-2)/</a:t>
            </a:r>
            <a:r>
              <a:rPr lang="it-IT" dirty="0" smtClean="0"/>
              <a:t>2</a:t>
            </a:r>
          </a:p>
          <a:p>
            <a:r>
              <a:rPr lang="it-IT" dirty="0" smtClean="0"/>
              <a:t>Best previous measurement BNL-E821 (1997-2001)</a:t>
            </a:r>
          </a:p>
          <a:p>
            <a:pPr lvl="1"/>
            <a:endParaRPr lang="it-IT" dirty="0"/>
          </a:p>
          <a:p>
            <a:pPr lvl="1"/>
            <a:r>
              <a:rPr lang="it-IT" dirty="0" smtClean="0"/>
              <a:t>Error statistics limited</a:t>
            </a:r>
          </a:p>
          <a:p>
            <a:pPr lvl="1"/>
            <a:r>
              <a:rPr lang="it-IT" dirty="0" smtClean="0"/>
              <a:t>Difference wrt. SM </a:t>
            </a:r>
            <a:r>
              <a:rPr lang="it-IT" dirty="0"/>
              <a:t>~</a:t>
            </a:r>
            <a:r>
              <a:rPr lang="it-IT" dirty="0" smtClean="0"/>
              <a:t> 3</a:t>
            </a:r>
            <a:r>
              <a:rPr lang="it-IT" dirty="0" smtClean="0">
                <a:latin typeface="Symbol" panose="05050102010706020507" pitchFamily="18" charset="2"/>
              </a:rPr>
              <a:t>s (</a:t>
            </a:r>
            <a:r>
              <a:rPr lang="it-IT" dirty="0" smtClean="0">
                <a:latin typeface="+mj-lt"/>
              </a:rPr>
              <a:t>theory error ~ </a:t>
            </a:r>
            <a:r>
              <a:rPr lang="it-IT" dirty="0">
                <a:latin typeface="+mj-lt"/>
              </a:rPr>
              <a:t>5</a:t>
            </a:r>
            <a:r>
              <a:rPr lang="it-IT" dirty="0" smtClean="0">
                <a:latin typeface="+mj-lt"/>
              </a:rPr>
              <a:t> x 10</a:t>
            </a:r>
            <a:r>
              <a:rPr lang="it-IT" baseline="30000" dirty="0" smtClean="0">
                <a:latin typeface="+mj-lt"/>
              </a:rPr>
              <a:t>-10</a:t>
            </a:r>
            <a:r>
              <a:rPr lang="it-IT" dirty="0" smtClean="0">
                <a:latin typeface="+mj-lt"/>
              </a:rPr>
              <a:t>)</a:t>
            </a:r>
          </a:p>
          <a:p>
            <a:r>
              <a:rPr lang="it-IT" dirty="0" smtClean="0"/>
              <a:t>Goal of new FNAL experiment (E989) (x4 better) </a:t>
            </a:r>
          </a:p>
          <a:p>
            <a:pPr lvl="1"/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baseline="-25000" dirty="0" smtClean="0"/>
              <a:t>tot</a:t>
            </a:r>
            <a:r>
              <a:rPr lang="it-IT" dirty="0" smtClean="0"/>
              <a:t> = (1.2 stat. </a:t>
            </a:r>
            <a:r>
              <a:rPr lang="it-IT" dirty="0" smtClean="0">
                <a:sym typeface="Symbol"/>
              </a:rPr>
              <a:t> 1.3 syst.) </a:t>
            </a:r>
            <a:r>
              <a:rPr lang="it-IT" dirty="0" smtClean="0"/>
              <a:t>x 10</a:t>
            </a:r>
            <a:r>
              <a:rPr lang="it-IT" baseline="30000" dirty="0" smtClean="0"/>
              <a:t>-10</a:t>
            </a:r>
            <a:r>
              <a:rPr lang="it-IT" dirty="0" smtClean="0"/>
              <a:t>  = 1.6 </a:t>
            </a:r>
            <a:r>
              <a:rPr lang="it-IT" dirty="0"/>
              <a:t>x 10</a:t>
            </a:r>
            <a:r>
              <a:rPr lang="it-IT" baseline="30000" dirty="0"/>
              <a:t>-10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Assuming same central values (exp. </a:t>
            </a:r>
            <a:r>
              <a:rPr lang="it-IT" dirty="0"/>
              <a:t>&amp;</a:t>
            </a:r>
            <a:r>
              <a:rPr lang="it-IT" dirty="0" smtClean="0"/>
              <a:t> theory):</a:t>
            </a:r>
          </a:p>
          <a:p>
            <a:pPr lvl="1"/>
            <a:r>
              <a:rPr lang="it-IT" dirty="0" smtClean="0"/>
              <a:t>SM – exp. difference:</a:t>
            </a:r>
          </a:p>
          <a:p>
            <a:pPr lvl="2"/>
            <a:r>
              <a:rPr lang="it-IT" dirty="0" smtClean="0"/>
              <a:t>~ 5</a:t>
            </a:r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 smtClean="0"/>
              <a:t> if no improvement in theoretical determination</a:t>
            </a:r>
          </a:p>
          <a:p>
            <a:pPr lvl="2"/>
            <a:r>
              <a:rPr lang="it-IT" dirty="0"/>
              <a:t>~</a:t>
            </a:r>
            <a:r>
              <a:rPr lang="it-IT" dirty="0" smtClean="0"/>
              <a:t> 8</a:t>
            </a:r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/>
              <a:t> </a:t>
            </a:r>
            <a:r>
              <a:rPr lang="it-IT" dirty="0" smtClean="0"/>
              <a:t>if theory improved by x2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11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6010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83705" y="2625338"/>
            <a:ext cx="1963999" cy="941796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nb-NO" sz="1200" dirty="0"/>
              <a:t>G. W. Bennett et al., </a:t>
            </a:r>
            <a:endParaRPr lang="nb-NO" sz="1200" dirty="0" smtClean="0"/>
          </a:p>
          <a:p>
            <a:r>
              <a:rPr lang="nb-NO" sz="1200" dirty="0" smtClean="0"/>
              <a:t>PRL </a:t>
            </a:r>
            <a:r>
              <a:rPr lang="nb-NO" sz="1200" dirty="0"/>
              <a:t>92, 161802 (2004).</a:t>
            </a:r>
          </a:p>
          <a:p>
            <a:r>
              <a:rPr lang="en-US" sz="1200" dirty="0"/>
              <a:t>L. Roberts, Chinese Phys. C </a:t>
            </a:r>
            <a:endParaRPr lang="en-US" sz="1200" dirty="0" smtClean="0"/>
          </a:p>
          <a:p>
            <a:r>
              <a:rPr lang="en-US" sz="1200" dirty="0" smtClean="0"/>
              <a:t>34</a:t>
            </a:r>
            <a:r>
              <a:rPr lang="en-US" sz="1200" dirty="0"/>
              <a:t>, 741 (2010).</a:t>
            </a:r>
          </a:p>
        </p:txBody>
      </p:sp>
    </p:spTree>
    <p:extLst>
      <p:ext uri="{BB962C8B-B14F-4D97-AF65-F5344CB8AC3E}">
        <p14:creationId xmlns:p14="http://schemas.microsoft.com/office/powerpoint/2010/main" val="31958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 to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1" y="2257425"/>
            <a:ext cx="7766050" cy="2593975"/>
          </a:xfrm>
        </p:spPr>
        <p:txBody>
          <a:bodyPr/>
          <a:lstStyle/>
          <a:p>
            <a:r>
              <a:rPr lang="it-IT" dirty="0" smtClean="0"/>
              <a:t>Measurements of g-2 started in 1957 </a:t>
            </a:r>
          </a:p>
          <a:p>
            <a:endParaRPr lang="it-IT" dirty="0"/>
          </a:p>
          <a:p>
            <a:r>
              <a:rPr lang="it-IT" dirty="0" smtClean="0"/>
              <a:t>Continuous evolution of the technique until now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12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3064" y="2357450"/>
            <a:ext cx="8242300" cy="3985332"/>
            <a:chOff x="160918" y="2095840"/>
            <a:chExt cx="8242300" cy="398533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18" y="2095840"/>
              <a:ext cx="8242300" cy="3985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1000" y="2095840"/>
              <a:ext cx="2199641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tx1"/>
                  </a:solidFill>
                </a:rPr>
                <a:t>g</a:t>
              </a:r>
              <a:r>
                <a:rPr lang="it-IT" dirty="0" smtClean="0">
                  <a:solidFill>
                    <a:schemeClr val="tx1"/>
                  </a:solidFill>
                </a:rPr>
                <a:t> = 2.00±0.10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Garwin/Lederman (1957)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8672"/>
            <a:ext cx="7772400" cy="4114800"/>
          </a:xfrm>
        </p:spPr>
        <p:txBody>
          <a:bodyPr/>
          <a:lstStyle/>
          <a:p>
            <a:r>
              <a:rPr lang="it-IT" dirty="0" smtClean="0"/>
              <a:t>First experiments</a:t>
            </a:r>
          </a:p>
          <a:p>
            <a:pPr lvl="1"/>
            <a:r>
              <a:rPr lang="it-IT" dirty="0" smtClean="0"/>
              <a:t>Magnetic resonance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13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4101" name="Picture 5" descr="https://www.aip.org/system/files/styles/esva_full/private/esva-images/garwin_richard_a1.jpg?itok=cF1tcu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68530"/>
            <a:ext cx="2272385" cy="29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www.thefamouspeople.com/profiles/images/leon-m-lederman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0"/>
          <a:stretch/>
        </p:blipFill>
        <p:spPr bwMode="auto">
          <a:xfrm>
            <a:off x="6739228" y="1368530"/>
            <a:ext cx="2404772" cy="32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3064" y="3820256"/>
            <a:ext cx="8106592" cy="2789274"/>
            <a:chOff x="160918" y="3820256"/>
            <a:chExt cx="8106592" cy="278927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18" y="3820256"/>
              <a:ext cx="8106592" cy="278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60918" y="4933831"/>
              <a:ext cx="2595711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chemeClr val="tx1"/>
                  </a:solidFill>
                </a:rPr>
                <a:t>a</a:t>
              </a:r>
              <a:r>
                <a:rPr lang="it-IT" sz="20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sz="2000" dirty="0" smtClean="0">
                  <a:solidFill>
                    <a:schemeClr val="tx1"/>
                  </a:solidFill>
                </a:rPr>
                <a:t> = 0.00113±0.000014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9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CERN-I (1964)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6825"/>
            <a:ext cx="7772400" cy="4114800"/>
          </a:xfrm>
        </p:spPr>
        <p:txBody>
          <a:bodyPr/>
          <a:lstStyle/>
          <a:p>
            <a:r>
              <a:rPr lang="it-IT" dirty="0" smtClean="0"/>
              <a:t>Precession in magnetic 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14</a:t>
            </a:fld>
            <a:r>
              <a:rPr lang="en-US" dirty="0" smtClean="0"/>
              <a:t>/30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94612" y="1758760"/>
            <a:ext cx="4761160" cy="4705539"/>
            <a:chOff x="194612" y="1758760"/>
            <a:chExt cx="4761160" cy="470553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12" y="1758760"/>
              <a:ext cx="4761160" cy="4705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92100" y="2894568"/>
              <a:ext cx="245932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800" dirty="0">
                  <a:solidFill>
                    <a:schemeClr val="tx1"/>
                  </a:solidFill>
                  <a:latin typeface="Symbol" panose="05050102010706020507" pitchFamily="18" charset="2"/>
                </a:rPr>
                <a:t>s</a:t>
              </a:r>
              <a:r>
                <a:rPr lang="it-IT" sz="1800" baseline="-25000" dirty="0" smtClean="0">
                  <a:solidFill>
                    <a:schemeClr val="tx1"/>
                  </a:solidFill>
                </a:rPr>
                <a:t>a</a:t>
              </a:r>
              <a:r>
                <a:rPr lang="it-IT" sz="18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sz="1800" dirty="0" smtClean="0">
                  <a:solidFill>
                    <a:schemeClr val="tx1"/>
                  </a:solidFill>
                </a:rPr>
                <a:t>/a</a:t>
              </a:r>
              <a:r>
                <a:rPr lang="it-IT" sz="18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sz="1800" dirty="0" smtClean="0">
                  <a:solidFill>
                    <a:schemeClr val="tx1"/>
                  </a:solidFill>
                </a:rPr>
                <a:t>  = 1.9  </a:t>
              </a:r>
              <a:r>
                <a:rPr lang="it-IT" sz="18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 0.43 %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17999" y="2431859"/>
            <a:ext cx="4593454" cy="3359340"/>
            <a:chOff x="4191000" y="1758760"/>
            <a:chExt cx="4593454" cy="335934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" r="19642" b="15137"/>
            <a:stretch/>
          </p:blipFill>
          <p:spPr bwMode="auto">
            <a:xfrm>
              <a:off x="4191000" y="1758760"/>
              <a:ext cx="4593454" cy="3359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70502" y="4484080"/>
              <a:ext cx="3513952" cy="6340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solidFill>
                    <a:schemeClr val="tx1"/>
                  </a:solidFill>
                </a:rPr>
                <a:t>Farley, Sens, Charpak, Muller, Zichichi</a:t>
              </a:r>
            </a:p>
            <a:p>
              <a:pPr algn="ctr"/>
              <a:r>
                <a:rPr lang="it-IT" sz="1600" b="1" dirty="0" smtClean="0">
                  <a:solidFill>
                    <a:schemeClr val="tx1"/>
                  </a:solidFill>
                </a:rPr>
                <a:t>6-m g-2 magnet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1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CERN-II-III (1968-1979)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0198"/>
            <a:ext cx="9144000" cy="4114800"/>
          </a:xfrm>
        </p:spPr>
        <p:txBody>
          <a:bodyPr/>
          <a:lstStyle/>
          <a:p>
            <a:r>
              <a:rPr lang="it-IT" dirty="0" smtClean="0"/>
              <a:t>CERN-II:  muon storage ring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b="1" kern="1200" dirty="0">
                <a:latin typeface="Symbol" panose="05050102010706020507" pitchFamily="18" charset="2"/>
              </a:rPr>
              <a:t>s</a:t>
            </a:r>
            <a:r>
              <a:rPr lang="it-IT" b="1" kern="1200" baseline="-25000" dirty="0">
                <a:latin typeface="Times New Roman" pitchFamily="18" charset="0"/>
              </a:rPr>
              <a:t>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/a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  </a:t>
            </a:r>
            <a:r>
              <a:rPr lang="it-IT" b="1" kern="1200" dirty="0" smtClean="0">
                <a:latin typeface="Times New Roman" pitchFamily="18" charset="0"/>
              </a:rPr>
              <a:t>=  265 ppm</a:t>
            </a:r>
            <a:endParaRPr lang="it-IT" sz="4000" b="1" dirty="0" smtClean="0"/>
          </a:p>
          <a:p>
            <a:r>
              <a:rPr lang="it-IT" dirty="0" smtClean="0"/>
              <a:t>CERN-III: magic mom./electr. quads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b="1" kern="1200" dirty="0">
                <a:latin typeface="Symbol" panose="05050102010706020507" pitchFamily="18" charset="2"/>
              </a:rPr>
              <a:t>s</a:t>
            </a:r>
            <a:r>
              <a:rPr lang="it-IT" b="1" kern="1200" baseline="-25000" dirty="0">
                <a:latin typeface="Times New Roman" pitchFamily="18" charset="0"/>
              </a:rPr>
              <a:t>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/a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  = </a:t>
            </a:r>
            <a:r>
              <a:rPr lang="it-IT" b="1" kern="1200" dirty="0" smtClean="0">
                <a:latin typeface="Times New Roman" pitchFamily="18" charset="0"/>
              </a:rPr>
              <a:t>7.3 ppm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15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5124" name="Picture 4" descr="http://images.iop.org/objects/ccr/cern/49/6/27/CCarc2_06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10" y="2431481"/>
            <a:ext cx="5628089" cy="410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8562" y="6170653"/>
            <a:ext cx="83101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 van der Meer, F J M Farley, M </a:t>
            </a:r>
            <a:r>
              <a:rPr lang="en-US" sz="1800" dirty="0" err="1">
                <a:solidFill>
                  <a:srgbClr val="FF0000"/>
                </a:solidFill>
              </a:rPr>
              <a:t>Giesch</a:t>
            </a:r>
            <a:r>
              <a:rPr lang="en-US" sz="1800" dirty="0">
                <a:solidFill>
                  <a:srgbClr val="FF0000"/>
                </a:solidFill>
              </a:rPr>
              <a:t>, R Brown, J Bailey, </a:t>
            </a:r>
            <a:r>
              <a:rPr lang="en-US" sz="1800" b="1" u="sng" dirty="0">
                <a:solidFill>
                  <a:srgbClr val="FF0000"/>
                </a:solidFill>
              </a:rPr>
              <a:t>E Picasso </a:t>
            </a:r>
            <a:r>
              <a:rPr lang="en-US" sz="1800" dirty="0">
                <a:solidFill>
                  <a:srgbClr val="FF0000"/>
                </a:solidFill>
              </a:rPr>
              <a:t>and H </a:t>
            </a:r>
            <a:r>
              <a:rPr lang="en-US" sz="1800" dirty="0" err="1">
                <a:solidFill>
                  <a:srgbClr val="FF0000"/>
                </a:solidFill>
              </a:rPr>
              <a:t>Jöstlein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BNL-E821 (1997-2001)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3025"/>
            <a:ext cx="9143999" cy="4114800"/>
          </a:xfrm>
        </p:spPr>
        <p:txBody>
          <a:bodyPr/>
          <a:lstStyle/>
          <a:p>
            <a:r>
              <a:rPr lang="it-IT" dirty="0" smtClean="0"/>
              <a:t>Extremely good storage ring magnet! </a:t>
            </a:r>
            <a:r>
              <a:rPr lang="it-IT" dirty="0" smtClean="0">
                <a:sym typeface="Wingdings" panose="05000000000000000000" pitchFamily="2" charset="2"/>
              </a:rPr>
              <a:t> B uniformity</a:t>
            </a:r>
            <a:endParaRPr lang="it-IT" dirty="0" smtClean="0"/>
          </a:p>
          <a:p>
            <a:r>
              <a:rPr lang="it-IT" dirty="0" smtClean="0"/>
              <a:t>AGS higher statistics then CERN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kern="1200" dirty="0">
                <a:latin typeface="Symbol" panose="05050102010706020507" pitchFamily="18" charset="2"/>
              </a:rPr>
              <a:t>s</a:t>
            </a:r>
            <a:r>
              <a:rPr lang="it-IT" kern="1200" baseline="-25000" dirty="0">
                <a:latin typeface="Times New Roman" pitchFamily="18" charset="0"/>
              </a:rPr>
              <a:t>a</a:t>
            </a:r>
            <a:r>
              <a:rPr lang="it-IT" kern="1200" baseline="-25000" dirty="0">
                <a:latin typeface="Symbol" panose="05050102010706020507" pitchFamily="18" charset="2"/>
              </a:rPr>
              <a:t>m</a:t>
            </a:r>
            <a:r>
              <a:rPr lang="it-IT" kern="1200" dirty="0">
                <a:latin typeface="Times New Roman" pitchFamily="18" charset="0"/>
              </a:rPr>
              <a:t>/a</a:t>
            </a:r>
            <a:r>
              <a:rPr lang="it-IT" kern="1200" baseline="-25000" dirty="0">
                <a:latin typeface="Symbol" panose="05050102010706020507" pitchFamily="18" charset="2"/>
              </a:rPr>
              <a:t>m</a:t>
            </a:r>
            <a:r>
              <a:rPr lang="it-IT" kern="1200" dirty="0">
                <a:latin typeface="Times New Roman" pitchFamily="18" charset="0"/>
              </a:rPr>
              <a:t>  </a:t>
            </a:r>
            <a:r>
              <a:rPr lang="it-IT" kern="1200" dirty="0" smtClean="0">
                <a:latin typeface="Times New Roman" pitchFamily="18" charset="0"/>
              </a:rPr>
              <a:t>= 5 </a:t>
            </a:r>
            <a:r>
              <a:rPr lang="it-IT" kern="1200" dirty="0" smtClean="0">
                <a:latin typeface="Times New Roman" pitchFamily="18" charset="0"/>
                <a:sym typeface="Wingdings" panose="05000000000000000000" pitchFamily="2" charset="2"/>
              </a:rPr>
              <a:t> 0.5 ppm</a:t>
            </a:r>
            <a:r>
              <a:rPr lang="it-IT" kern="1200" dirty="0" smtClean="0">
                <a:latin typeface="Times New Roman" pitchFamily="18" charset="0"/>
              </a:rPr>
              <a:t> 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16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1026" name="Picture 2" descr="http://www.g-2.bnl.gov/pictures/g2magne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99" y="2465775"/>
            <a:ext cx="5927725" cy="40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History of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1425"/>
            <a:ext cx="7772400" cy="4114800"/>
          </a:xfrm>
        </p:spPr>
        <p:txBody>
          <a:bodyPr/>
          <a:lstStyle/>
          <a:p>
            <a:r>
              <a:rPr lang="it-IT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17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6" y="2142428"/>
            <a:ext cx="9000781" cy="384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15496" y="2142428"/>
            <a:ext cx="5509017" cy="3782509"/>
            <a:chOff x="80790" y="2142428"/>
            <a:chExt cx="5354811" cy="357070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97" y="2142428"/>
              <a:ext cx="5320104" cy="3570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 flipH="1" flipV="1">
              <a:off x="1314450" y="4905375"/>
              <a:ext cx="19050" cy="6858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80790" y="5307239"/>
              <a:ext cx="1298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u="sng" dirty="0" smtClean="0">
                  <a:solidFill>
                    <a:srgbClr val="FF0000"/>
                  </a:solidFill>
                </a:rPr>
                <a:t>FNAL 2019</a:t>
              </a:r>
              <a:endParaRPr lang="it-IT" sz="1800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8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 FNAL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3" y="1406525"/>
            <a:ext cx="7772400" cy="4114800"/>
          </a:xfrm>
        </p:spPr>
        <p:txBody>
          <a:bodyPr/>
          <a:lstStyle/>
          <a:p>
            <a:r>
              <a:rPr lang="it-IT" dirty="0" smtClean="0"/>
              <a:t>Ring magnet from BNL!</a:t>
            </a:r>
          </a:p>
          <a:p>
            <a:r>
              <a:rPr lang="it-IT" dirty="0" smtClean="0"/>
              <a:t>20x more muons</a:t>
            </a:r>
          </a:p>
          <a:p>
            <a:r>
              <a:rPr lang="it-IT" dirty="0" smtClean="0"/>
              <a:t>Much cleaner beam</a:t>
            </a:r>
          </a:p>
          <a:p>
            <a:r>
              <a:rPr lang="it-IT" dirty="0" smtClean="0"/>
              <a:t>Better calorimeter</a:t>
            </a:r>
          </a:p>
          <a:p>
            <a:r>
              <a:rPr lang="it-IT" dirty="0" smtClean="0"/>
              <a:t>Tracking stations added</a:t>
            </a:r>
          </a:p>
          <a:p>
            <a:r>
              <a:rPr lang="it-IT" dirty="0" smtClean="0"/>
              <a:t>Better B field measurements</a:t>
            </a:r>
            <a:endParaRPr lang="it-IT" dirty="0"/>
          </a:p>
          <a:p>
            <a:r>
              <a:rPr lang="it-IT" dirty="0" smtClean="0"/>
              <a:t>Miscellaneous improvements on systematics</a:t>
            </a:r>
          </a:p>
          <a:p>
            <a:endParaRPr lang="it-IT" dirty="0"/>
          </a:p>
          <a:p>
            <a:r>
              <a:rPr lang="it-IT" sz="3600" u="sng" dirty="0" smtClean="0">
                <a:solidFill>
                  <a:srgbClr val="FF0000"/>
                </a:solidFill>
                <a:effectLst>
                  <a:outerShdw blurRad="50800" dist="101600" dir="3600000" algn="ctr" rotWithShape="0">
                    <a:schemeClr val="bg1">
                      <a:lumMod val="85000"/>
                    </a:schemeClr>
                  </a:outerShdw>
                </a:effectLst>
              </a:rPr>
              <a:t>Plan for  error ~ 0.14 ppm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18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FNAL muon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asd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19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11" name="Picture 5" descr="Hertzog-P5-animation-b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22241" r="22318" b="9901"/>
          <a:stretch>
            <a:fillRect/>
          </a:stretch>
        </p:blipFill>
        <p:spPr bwMode="auto">
          <a:xfrm>
            <a:off x="434977" y="1536700"/>
            <a:ext cx="667226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872288" y="1749426"/>
            <a:ext cx="207962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340225" y="2862263"/>
            <a:ext cx="128588" cy="120651"/>
          </a:xfrm>
          <a:prstGeom prst="ellipse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flipH="1">
            <a:off x="4486277" y="2482850"/>
            <a:ext cx="92075" cy="71439"/>
          </a:xfrm>
          <a:prstGeom prst="ellips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798763" y="51466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951163" y="5022850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079750" y="49053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190875" y="4762501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 flipV="1">
            <a:off x="4532313" y="3048000"/>
            <a:ext cx="1752600" cy="0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ＭＳ Ｐゴシック" charset="0"/>
            </a:endParaRP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V="1">
            <a:off x="5080000" y="1803400"/>
            <a:ext cx="304800" cy="228600"/>
          </a:xfrm>
          <a:prstGeom prst="line">
            <a:avLst/>
          </a:prstGeom>
          <a:noFill/>
          <a:ln w="19050">
            <a:solidFill>
              <a:sysClr val="window" lastClr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549454" y="1472427"/>
            <a:ext cx="1321691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8 </a:t>
            </a:r>
            <a:r>
              <a:rPr lang="en-US" sz="1200" b="1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GeV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 Protons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/>
              <a:cs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7197" y="2485639"/>
            <a:ext cx="641616" cy="27699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200" b="1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Pions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3682" y="1520846"/>
            <a:ext cx="833836" cy="276999"/>
          </a:xfrm>
          <a:prstGeom prst="rect">
            <a:avLst/>
          </a:prstGeom>
          <a:solidFill>
            <a:srgbClr val="F7964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Muons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58060" y="4683395"/>
            <a:ext cx="1040703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4 bunches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/>
              <a:cs typeface="ＭＳ Ｐゴシック" charset="0"/>
            </a:endParaRPr>
          </a:p>
        </p:txBody>
      </p:sp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5638800" y="2518568"/>
            <a:ext cx="3416300" cy="1977231"/>
          </a:xfrm>
          <a:prstGeom prst="rect">
            <a:avLst/>
          </a:prstGeom>
          <a:solidFill>
            <a:srgbClr val="FFFF00"/>
          </a:solidFill>
          <a:ln>
            <a:solidFill>
              <a:sysClr val="window" lastClr="FFFFFF"/>
            </a:solidFill>
          </a:ln>
          <a:effectLst/>
          <a:extLst/>
        </p:spPr>
        <p:txBody>
          <a:bodyPr lIns="90488" tIns="44450" rIns="90488" bIns="44450"/>
          <a:lstStyle>
            <a:lvl1pPr marL="285750" indent="-2857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defRPr sz="20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b="1">
                <a:solidFill>
                  <a:schemeClr val="accent2"/>
                </a:solidFill>
                <a:latin typeface="+mn-lt"/>
              </a:defRPr>
            </a:lvl3pPr>
            <a:lvl4pPr marL="1543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4pPr>
            <a:lvl5pPr marL="20002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5pPr>
            <a:lvl6pPr marL="24574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6pPr>
            <a:lvl7pPr marL="29146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7pPr>
            <a:lvl8pPr marL="33718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8pPr>
            <a:lvl9pPr marL="3829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No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hadronic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flash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Pions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all decay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Protons removed by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 DR kicker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Forward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muons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collected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95% polarized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~800,000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/>
              </a:rPr>
              <a:t>m</a:t>
            </a: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+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/fill (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/>
              </a:rPr>
              <a:t>d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/P 2%) at ring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Arial"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12864 0.00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C -0.11111 0.00324 -0.0967 0.01922 -0.0967 0.03959 C -0.0967 0.05949 -0.11111 0.07639 -0.12865 0.07639 C -0.14601 0.07639 -0.16007 0.05949 -0.16007 0.03959 C -0.16007 0.01922 -0.14601 0.00324 -0.12865 0.00324 Z " pathEditMode="relative" rAng="0" ptsTypes="fffff">
                                      <p:cBhvr>
                                        <p:cTn id="1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L -0.31892 0.182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8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92 0.18264 C -0.32847 0.18635 -0.33802 0.19005 -0.34757 0.18727 C -0.35712 0.18449 -0.36805 0.17223 -0.37639 0.16644 C -0.38472 0.16019 -0.39253 0.15533 -0.39722 0.15139 C -0.40191 0.14746 -0.39809 0.14954 -0.40417 0.14329 C -0.41024 0.13704 -0.42014 0.12153 -0.43368 0.1132 C -0.44722 0.10487 -0.46632 0.09422 -0.48594 0.09352 C -0.50555 0.09283 -0.53403 0.10116 -0.55104 0.10973 C -0.56805 0.11829 -0.57326 0.11852 -0.58854 0.14445 C -0.60382 0.17014 -0.63212 0.23588 -0.64323 0.26482 C -0.65434 0.29375 -0.6533 0.29908 -0.65538 0.31829 C -0.65746 0.3375 -0.6592 0.35787 -0.65538 0.37963 C -0.65156 0.40139 -0.64444 0.42894 -0.63281 0.44931 C -0.62118 0.46968 -0.60538 0.49028 -0.58594 0.50232 C -0.56649 0.51459 -0.53958 0.52477 -0.51632 0.52315 C -0.49305 0.52153 -0.46233 0.50463 -0.44583 0.49306 C -0.42934 0.48172 -0.42917 0.47778 -0.41719 0.45394 C -0.40521 0.4301 -0.38299 0.38311 -0.37361 0.34954 C -0.36424 0.31598 -0.35746 0.28426 -0.36059 0.25209 C -0.36371 0.21991 -0.37812 0.18079 -0.39288 0.15602 C -0.40764 0.13102 -0.42934 0.1132 -0.4493 0.10278 C -0.46927 0.09237 -0.49167 0.08959 -0.51285 0.09352 C -0.53403 0.09746 -0.55295 0.09237 -0.57639 0.12593 C -0.59983 0.15949 -0.64097 0.24931 -0.65312 0.29514 C -0.66528 0.34098 -0.65555 0.3713 -0.64896 0.40162 C -0.64236 0.43195 -0.63368 0.45695 -0.61389 0.47686 C -0.5941 0.49676 -0.55608 0.51783 -0.52986 0.52084 C -0.50364 0.52385 -0.4717 0.50047 -0.45642 0.49514 " pathEditMode="relative" rAng="0" ptsTypes="aaaaaaaaaaaaaaaaaaaaaaaaaaaa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2977E-6 C 0.01146 -0.00555 0.02691 -0.01457 0.03819 -0.02313 C 0.04948 -0.03169 0.0592 -0.04256 0.06788 -0.05112 C 0.07656 -0.05968 0.0842 -0.06454 0.09045 -0.07425 C 0.0967 -0.08397 0.10173 -0.09831 0.10538 -0.10918 C 0.10902 -0.12005 0.10972 -0.13116 0.11215 -0.13902 C 0.11458 -0.14689 0.11493 -0.1455 0.12014 -0.1566 C 0.12534 -0.1677 0.13802 -0.18829 0.1434 -0.20518 C 0.14878 -0.22206 0.14791 -0.23803 0.15208 -0.25838 C 0.15625 -0.27874 0.16232 -0.30326 0.16857 -0.32778 " pathEditMode="relative" rAng="0" ptsTypes="aaaaaaaaaa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6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324 L 0.01563 -0.0562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2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C 0.00382 -0.00093 0.00677 -0.00417 0.01024 -0.00579 C 0.01129 -0.00718 0.01198 -0.00787 0.01337 -0.00833 C 0.01528 -0.01157 0.01945 -0.01458 0.02205 -0.01736 C 0.02274 -0.02037 0.02431 -0.02199 0.02587 -0.02407 C 0.02622 -0.02546 0.02813 -0.02755 0.02813 -0.02755 C 0.02934 -0.03056 0.03195 -0.03449 0.0342 -0.03611 C 0.03524 -0.03773 0.03629 -0.04028 0.0375 -0.04167 C 0.03906 -0.04352 0.04011 -0.04375 0.04132 -0.04583 C 0.04167 -0.04745 0.0441 -0.04954 0.04549 -0.05023 C 0.04601 -0.05231 0.0474 -0.0537 0.04896 -0.0544 C 0.05035 -0.05556 0.05139 -0.05718 0.05278 -0.05833 C 0.05295 -0.0588 0.05313 -0.05926 0.05347 -0.05949 C 0.05382 -0.05972 0.05417 -0.05972 0.05451 -0.05995 C 0.05747 -0.06343 0.05469 -0.06204 0.05729 -0.06296 C 0.05868 -0.06551 0.05938 -0.06736 0.0599 -0.0706 C 0.06024 -0.07431 0.06129 -0.08032 0.05868 -0.0831 C 0.05816 -0.08542 0.0566 -0.08657 0.05538 -0.08819 C 0.05451 -0.08935 0.05399 -0.09097 0.05313 -0.09213 C 0.05174 -0.09398 0.04983 -0.09468 0.04809 -0.09583 C 0.04583 -0.09745 0.0441 -0.09977 0.04167 -0.10069 C 0.04028 -0.10301 0.03698 -0.1037 0.0349 -0.10486 C 0.02656 -0.10972 0.01771 -0.11088 0.00868 -0.11181 C 0.00035 -0.11134 0.00295 -0.11157 -0.00191 -0.10787 C -0.00312 -0.10532 -0.00469 -0.10324 -0.00642 -0.10139 C -0.00694 -0.09907 -0.0066 -0.10023 -0.00746 -0.09838 C -0.00781 -0.09745 -0.00868 -0.09583 -0.00868 -0.09583 C -0.00972 -0.08958 -0.00937 -0.08495 -0.00903 -0.07801 C -0.00868 -0.06782 -0.00642 -0.05648 -0.0033 -0.04722 C -0.00174 -0.04282 -0.00191 -0.03773 0.00087 -0.03403 C 0.00139 -0.03194 0.00208 -0.02986 0.00313 -0.02847 C 0.00399 -0.025 0.00486 -0.02546 0.00729 -0.02454 C 0.01354 -0.02477 0.0184 -0.02546 0.02431 -0.02662 C 0.02622 -0.02755 0.0283 -0.02801 0.03004 -0.02917 C 0.03351 -0.03171 0.03576 -0.03634 0.03872 -0.03958 C 0.03924 -0.04236 0.0408 -0.04329 0.04254 -0.04468 C 0.04497 -0.04884 0.04896 -0.05324 0.05226 -0.05625 C 0.05347 -0.05903 0.05521 -0.06065 0.05695 -0.06296 C 0.05781 -0.0662 0.05799 -0.06968 0.05833 -0.07292 C 0.05799 -0.07963 0.05799 -0.08102 0.05347 -0.0831 C 0.05295 -0.08542 0.05226 -0.08495 0.05087 -0.08611 C 0.04983 -0.08843 0.04601 -0.09097 0.04392 -0.09167 C 0.04254 -0.09306 0.04115 -0.09352 0.03941 -0.09421 C 0.03576 -0.09745 0.03229 -0.10046 0.02813 -0.10231 C 0.02379 -0.10694 0.01684 -0.10625 0.01181 -0.10694 C 0.0092 -0.10671 0.00017 -0.10787 -0.00382 -0.10486 C -0.00451 -0.10324 -0.00521 -0.10255 -0.00642 -0.10139 C -0.00677 -0.09954 -0.00694 -0.09861 -0.00799 -0.09722 C -0.00885 -0.09398 -0.00885 -0.09213 -0.00903 -0.08819 C -0.00885 -0.08032 -0.00833 -0.07384 -0.00677 -0.06643 C -0.00608 -0.05648 -0.00382 -0.04676 -0.00139 -0.03727 C -0.00035 -0.03356 0.00104 -0.0294 0.00417 -0.02801 C 0.00642 -0.02546 0.00833 -0.02546 0.01146 -0.025 C 0.01997 -0.02546 0.01754 -0.02523 0.02274 -0.02755 C 0.025 -0.03009 0.02379 -0.0294 0.02587 -0.03009 C 0.02726 -0.03125 0.02847 -0.03241 0.03004 -0.0331 C 0.03142 -0.03426 0.03264 -0.03542 0.0342 -0.03611 C 0.03542 -0.03796 0.03802 -0.04097 0.03976 -0.04167 C 0.04045 -0.04329 0.04132 -0.04375 0.04254 -0.04468 C 0.04427 -0.04768 0.04722 -0.05116 0.04965 -0.05324 C 0.05052 -0.05509 0.05156 -0.05671 0.05313 -0.05741 C 0.05382 -0.0588 0.05434 -0.05995 0.05538 -0.06088 C 0.05608 -0.06134 0.05729 -0.0625 0.05729 -0.0625 C 0.05833 -0.06435 0.0592 -0.06551 0.06059 -0.0669 C 0.06198 -0.06991 0.06163 -0.06852 0.06215 -0.07106 C 0.06198 -0.07431 0.0625 -0.07662 0.06059 -0.07847 C 0.05938 -0.08125 0.05851 -0.08403 0.05642 -0.08611 C 0.05486 -0.08981 0.05174 -0.09282 0.04861 -0.09421 C 0.04514 -0.09792 0.03958 -0.09907 0.03524 -0.10069 C 0.03386 -0.10301 0.0257 -0.10694 0.02309 -0.10787 C 0.02136 -0.10926 0.02083 -0.10972 0.01892 -0.11042 C 0.01684 -0.11227 0.01354 -0.11204 0.01111 -0.1125 C 0.00642 -0.11204 0.0033 -0.11273 -0.00069 -0.11088 C -0.00121 -0.10972 -0.00399 -0.10602 -0.00486 -0.10532 C -0.00573 -0.1037 -0.00642 -0.10185 -0.00746 -0.10023 C -0.00799 -0.09861 -0.00868 -0.09514 -0.00868 -0.09514 C -0.00851 -0.08542 -0.00885 -0.07407 -0.00677 -0.06435 C -0.00608 -0.05648 -0.00417 -0.04907 -0.00295 -0.0412 C -0.00226 -0.03727 -0.00174 -0.03264 -1.11111E-6 -0.02917 C 0.0007 -0.02616 0.00295 -0.02546 0.00504 -0.025 C 0.01372 -0.02523 0.01771 -0.025 0.02465 -0.02801 C 0.02708 -0.03009 0.02951 -0.03148 0.03229 -0.03264 C 0.03351 -0.0338 0.03576 -0.03588 0.03715 -0.03657 C 0.03802 -0.03796 0.03872 -0.03866 0.03976 -0.03958 C 0.04063 -0.04143 0.04115 -0.04282 0.04254 -0.04421 C 0.04358 -0.04676 0.04497 -0.04884 0.0467 -0.05069 C 0.04705 -0.05255 0.04844 -0.05417 0.04965 -0.05532 C 0.05052 -0.05718 0.05156 -0.05926 0.05313 -0.05995 C 0.05417 -0.06181 0.05504 -0.06296 0.05642 -0.06435 C 0.05695 -0.06574 0.05833 -0.06806 0.0592 -0.06898 C 0.06007 -0.0713 0.06111 -0.07616 0.06111 -0.07616 C 0.06076 -0.0787 0.06076 -0.08032 0.05955 -0.08218 C 0.05886 -0.08518 0.0533 -0.09375 0.05122 -0.09468 C 0.04844 -0.09838 0.0434 -0.09931 0.03976 -0.10069 C 0.03872 -0.10255 0.03681 -0.10231 0.03524 -0.10324 C 0.03056 -0.10556 0.02552 -0.10787 0.02049 -0.1088 C 0.01788 -0.11065 0.01632 -0.11018 0.01285 -0.11042 C 0.00781 -0.11018 0.00226 -0.11227 -0.00226 -0.1088 C -0.00243 -0.10833 -0.0026 -0.10764 -0.00295 -0.10741 C -0.0033 -0.10718 -0.00382 -0.10741 -0.00417 -0.10694 C -0.00451 -0.10648 -0.00434 -0.10579 -0.00451 -0.10532 C -0.00469 -0.10486 -0.00521 -0.10463 -0.00555 -0.1044 C -0.00608 -0.10301 -0.00642 -0.10185 -0.00712 -0.10069 C -0.00816 -0.0963 -0.00781 -0.09838 -0.00833 -0.09421 C -0.00799 -0.07847 -0.00868 -0.0787 -0.00746 -0.06806 C -0.00729 -0.06574 -0.00677 -0.06319 -0.00642 -0.06088 C -0.00625 -0.05926 -0.0059 -0.05741 -0.00555 -0.05579 C -0.00538 -0.05509 -0.00521 -0.05393 -0.00521 -0.05393 C -0.00451 -0.04468 -0.00503 -0.0338 0.00087 -0.02755 C 0.00191 -0.02338 0.00729 -0.02338 0.0099 -0.02292 C 0.01528 -0.02338 0.01701 -0.02292 0.02083 -0.02454 C 0.02326 -0.02731 0.02639 -0.02778 0.02917 -0.02963 C 0.03125 -0.03102 0.03333 -0.03333 0.03559 -0.03403 C 0.03733 -0.03542 0.03872 -0.03704 0.04063 -0.03773 C 0.04184 -0.03889 0.0434 -0.04028 0.04479 -0.04074 C 0.0467 -0.04259 0.04722 -0.04306 0.04931 -0.04375 C 0.05052 -0.04606 0.05261 -0.0463 0.05451 -0.04722 C 0.05556 -0.04861 0.05712 -0.04954 0.05868 -0.05023 C 0.05972 -0.05162 0.06198 -0.05393 0.06337 -0.0544 C 0.06458 -0.05556 0.06441 -0.05671 0.06563 -0.05787 C 0.06632 -0.05926 0.0684 -0.06273 0.06945 -0.06389 C 0.06997 -0.0662 0.07083 -0.06898 0.0717 -0.07106 C 0.07222 -0.08194 0.0724 -0.09329 0.07465 -0.10393 C 0.07535 -0.10694 0.07587 -0.11227 0.07778 -0.11435 C 0.07813 -0.11597 0.0783 -0.11713 0.07917 -0.11852 C 0.08004 -0.12176 0.08108 -0.12199 0.08368 -0.12245 C 0.08767 -0.12199 0.08802 -0.12292 0.09028 -0.11991 C 0.09184 -0.11343 0.08941 -0.10949 0.08524 -0.10833 C 0.08142 -0.1088 0.0816 -0.1088 0.08073 -0.11296 C 0.08125 -0.12199 0.0809 -0.12014 0.08785 -0.11944 C 0.09063 -0.11829 0.08976 -0.11944 0.09097 -0.11736 C 0.09028 -0.11157 0.08611 -0.11088 0.08229 -0.10949 C 0.07691 -0.11065 0.07813 -0.12292 0.08229 -0.12407 C 0.08455 -0.12384 0.08958 -0.12569 0.09063 -0.12153 C 0.09045 -0.11806 0.09097 -0.11181 0.08837 -0.10949 C 0.08698 -0.10671 0.08698 -0.10694 0.0849 -0.10532 C 0.08038 -0.10579 0.0809 -0.10579 0.08004 -0.11088 C 0.08038 -0.11921 0.0783 -0.1213 0.08264 -0.12292 C 0.08472 -0.12268 0.08663 -0.12268 0.08872 -0.12245 C 0.08941 -0.12245 0.09045 -0.12292 0.09063 -0.12199 C 0.09132 -0.11921 0.08958 -0.11273 0.08785 -0.11088 C 0.08733 -0.10903 0.08698 -0.10833 0.08559 -0.10741 C 0.08368 -0.10417 0.08368 -0.10602 0.08195 -0.10833 C 0.08229 -0.12083 0.08038 -0.12106 0.08785 -0.12199 C 0.08889 -0.12176 0.08993 -0.12199 0.09097 -0.12153 C 0.09219 -0.12083 0.09115 -0.11181 0.08941 -0.10995 C 0.08889 -0.10764 0.08872 -0.10625 0.08681 -0.10532 C 0.08524 -0.10648 0.08472 -0.10833 0.08333 -0.10949 C 0.08195 -0.11227 0.08229 -0.11319 0.08264 -0.1169 C 0.08316 -0.1213 0.08698 -0.12176 0.08976 -0.12245 C 0.09045 -0.12222 0.09132 -0.12245 0.09201 -0.12199 C 0.09306 -0.1213 0.09323 -0.11736 0.09323 -0.11736 C 0.09306 -0.11435 0.0934 -0.11227 0.09167 -0.11042 C 0.0908 -0.10602 0.08785 -0.10532 0.08524 -0.10324 C 0.08056 -0.10486 0.07986 -0.10833 0.07847 -0.11389 C 0.07882 -0.11574 0.07934 -0.11875 0.08073 -0.11991 C 0.0816 -0.1206 0.08333 -0.12106 0.08333 -0.12106 C 0.0882 -0.1206 0.08785 -0.12106 0.09063 -0.11736 C 0.09115 -0.11528 0.09167 -0.11343 0.09201 -0.11134 C 0.09115 -0.10625 0.08802 -0.10532 0.08455 -0.1044 C 0.08247 -0.10486 0.08125 -0.10486 0.07951 -0.10625 C 0.07847 -0.11111 0.0783 -0.11944 0.08264 -0.12106 C 0.08438 -0.12268 0.08646 -0.1213 0.08837 -0.1206 C 0.08941 -0.11944 0.09045 -0.11898 0.09167 -0.11806 C 0.09306 -0.11181 0.09184 -0.10926 0.08715 -0.10741 C 0.08576 -0.10602 0.0842 -0.10556 0.08264 -0.10486 C 0.08177 -0.10509 0.08021 -0.10417 0.08004 -0.10532 C 0.07934 -0.1081 0.07986 -0.1213 0.08368 -0.12292 C 0.08386 -0.12338 0.08386 -0.12407 0.0842 -0.12407 C 0.08872 -0.125 0.08976 -0.11991 0.09288 -0.11736 C 0.0941 -0.1125 0.09236 -0.1088 0.08906 -0.10741 C 0.08767 -0.10509 0.08472 -0.10486 0.08264 -0.10393 C 0.08177 -0.10556 0.08108 -0.10602 0.08073 -0.10787 C 0.0809 -0.11134 0.08073 -0.11505 0.08108 -0.11852 C 0.08142 -0.12106 0.08611 -0.12199 0.08611 -0.12199 C 0.08941 -0.12153 0.09045 -0.1206 0.09323 -0.11944 C 0.0934 -0.11898 0.0934 -0.11852 0.09358 -0.11806 C 0.09375 -0.11759 0.09427 -0.11782 0.09445 -0.11736 C 0.09497 -0.11643 0.09497 -0.11505 0.09514 -0.11389 C 0.09445 -0.10926 0.09236 -0.10741 0.08906 -0.10625 C 0.08698 -0.10463 0.08872 -0.10579 0.08611 -0.10486 C 0.08524 -0.10463 0.08368 -0.10393 0.08368 -0.10393 C 0.0809 -0.10486 0.08004 -0.10741 0.07917 -0.11088 C 0.07951 -0.11875 0.07917 -0.12014 0.0842 -0.12199 C 0.0908 -0.12153 0.0882 -0.12153 0.09201 -0.12153 " pathEditMode="relative" ptsTypes="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5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0"/>
            <a:ext cx="40576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4C4C-F8F0-4E34-BCAE-97D3F65B9911}" type="slidenum">
              <a:rPr lang="en-US" smtClean="0"/>
              <a:pPr/>
              <a:t>2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63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66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8915817" cy="276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1452361"/>
            <a:ext cx="7609114" cy="51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muon.fnal.gov/photo-album/Muon-Department-Photo-Album/webalbum/Muon%20Experiments/g-2/2015/2015-06-15-MC1-Ring_FNAL-VMS/slides/15-0135-02.h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3606"/>
            <a:ext cx="7663910" cy="510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-3654"/>
            <a:ext cx="9144000" cy="685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344" y="316053"/>
            <a:ext cx="7098175" cy="685800"/>
          </a:xfrm>
        </p:spPr>
        <p:txBody>
          <a:bodyPr/>
          <a:lstStyle/>
          <a:p>
            <a:r>
              <a:rPr lang="it-IT" dirty="0" smtClean="0"/>
              <a:t>FNAL E-989: how it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20" y="1371600"/>
            <a:ext cx="7772400" cy="4114800"/>
          </a:xfrm>
        </p:spPr>
        <p:txBody>
          <a:bodyPr/>
          <a:lstStyle/>
          <a:p>
            <a:r>
              <a:rPr lang="it-IT" dirty="0"/>
              <a:t>a</a:t>
            </a:r>
            <a:r>
              <a:rPr lang="it-IT" baseline="-25000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 proportional to difference between precession and rotation frequency  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Measure:</a:t>
            </a:r>
          </a:p>
          <a:p>
            <a:pPr lvl="1"/>
            <a:r>
              <a:rPr lang="it-IT" b="1" dirty="0">
                <a:latin typeface="Symbol" panose="05050102010706020507" pitchFamily="18" charset="2"/>
              </a:rPr>
              <a:t>w</a:t>
            </a:r>
            <a:r>
              <a:rPr lang="it-IT" b="1" baseline="-25000" dirty="0" smtClean="0"/>
              <a:t>a</a:t>
            </a:r>
            <a:r>
              <a:rPr lang="it-IT" b="1" dirty="0" smtClean="0"/>
              <a:t> e B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20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7" y="2329406"/>
            <a:ext cx="7511125" cy="27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2647" y="3252002"/>
            <a:ext cx="1771639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Calorimeters</a:t>
            </a:r>
            <a:endParaRPr lang="en-US" sz="2400" dirty="0"/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flipH="1" flipV="1">
            <a:off x="1622706" y="2812648"/>
            <a:ext cx="85761" cy="43935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627301" y="3392948"/>
            <a:ext cx="613610" cy="4786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627301" y="3556802"/>
            <a:ext cx="937702" cy="25126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627301" y="3713667"/>
            <a:ext cx="1040265" cy="56896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422765" y="3708906"/>
            <a:ext cx="1244801" cy="94014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422765" y="3184726"/>
            <a:ext cx="409073" cy="6727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039289" y="2965048"/>
            <a:ext cx="264183" cy="28695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84" y="5286196"/>
            <a:ext cx="4972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89521" y="5286196"/>
            <a:ext cx="2054479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Magic momentum</a:t>
            </a:r>
          </a:p>
          <a:p>
            <a:r>
              <a:rPr lang="it-IT" sz="2000" dirty="0" smtClean="0"/>
              <a:t>3.094 GeV</a:t>
            </a:r>
          </a:p>
          <a:p>
            <a:r>
              <a:rPr lang="it-IT" sz="2000" dirty="0">
                <a:latin typeface="Symbol" panose="05050102010706020507" pitchFamily="18" charset="2"/>
              </a:rPr>
              <a:t>g</a:t>
            </a:r>
            <a:r>
              <a:rPr lang="it-IT" sz="2000" dirty="0" smtClean="0"/>
              <a:t>=29.3</a:t>
            </a:r>
            <a:endParaRPr lang="en-US" sz="2000" dirty="0"/>
          </a:p>
        </p:txBody>
      </p:sp>
      <p:cxnSp>
        <p:nvCxnSpPr>
          <p:cNvPr id="1025" name="Straight Connector 1024"/>
          <p:cNvCxnSpPr/>
          <p:nvPr/>
        </p:nvCxnSpPr>
        <p:spPr bwMode="auto">
          <a:xfrm flipV="1">
            <a:off x="4578209" y="5694744"/>
            <a:ext cx="2401325" cy="7302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4578209" y="5694744"/>
            <a:ext cx="2401325" cy="7302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50571" y="2478888"/>
            <a:ext cx="8820150" cy="2443187"/>
            <a:chOff x="250571" y="2478888"/>
            <a:chExt cx="8820150" cy="2443187"/>
          </a:xfrm>
        </p:grpSpPr>
        <p:pic>
          <p:nvPicPr>
            <p:cNvPr id="103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71" y="3074225"/>
              <a:ext cx="8820150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321300" y="2478888"/>
              <a:ext cx="3414146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chemeClr val="tx1"/>
                  </a:solidFill>
                </a:rPr>
                <a:t>Tracking stations  add much control over beam parameters</a:t>
              </a:r>
            </a:p>
            <a:p>
              <a:r>
                <a:rPr lang="it-IT" sz="2000" dirty="0" smtClean="0">
                  <a:solidFill>
                    <a:schemeClr val="tx1"/>
                  </a:solidFill>
                </a:rPr>
                <a:t>++ Electric dipole moment ++ 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it works: 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a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9525"/>
            <a:ext cx="4787900" cy="4114800"/>
          </a:xfrm>
        </p:spPr>
        <p:txBody>
          <a:bodyPr/>
          <a:lstStyle/>
          <a:p>
            <a:r>
              <a:rPr lang="it-IT" dirty="0" smtClean="0"/>
              <a:t>Inject polarized muons into the ring</a:t>
            </a:r>
          </a:p>
          <a:p>
            <a:r>
              <a:rPr lang="it-IT" dirty="0" smtClean="0"/>
              <a:t>Observe decay electrons</a:t>
            </a:r>
          </a:p>
          <a:p>
            <a:pPr lvl="1"/>
            <a:r>
              <a:rPr lang="it-IT" dirty="0" smtClean="0"/>
              <a:t>Count electrons above  energy threshold (1.9 GeV optimal)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21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543981"/>
            <a:ext cx="4330700" cy="273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75" y="6150114"/>
            <a:ext cx="39497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Harder electron spectrum when spin is aligned with momentum</a:t>
            </a:r>
            <a:endParaRPr lang="en-U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32" y="5025035"/>
            <a:ext cx="43624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248939"/>
            <a:ext cx="4404107" cy="366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17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How it works: </a:t>
            </a:r>
            <a:r>
              <a:rPr lang="it-IT" dirty="0" smtClean="0"/>
              <a:t>B/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2751"/>
            <a:ext cx="8686800" cy="4114800"/>
          </a:xfrm>
        </p:spPr>
        <p:txBody>
          <a:bodyPr/>
          <a:lstStyle/>
          <a:p>
            <a:r>
              <a:rPr lang="it-IT" dirty="0" smtClean="0"/>
              <a:t>B</a:t>
            </a:r>
            <a:r>
              <a:rPr lang="it-IT" dirty="0"/>
              <a:t> </a:t>
            </a:r>
            <a:r>
              <a:rPr lang="it-IT" dirty="0" smtClean="0"/>
              <a:t>measured with NMR probes (precision ~10 ppb)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it-IT" dirty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it-IT" baseline="-25000" dirty="0" smtClean="0">
                <a:sym typeface="Wingdings" panose="05000000000000000000" pitchFamily="2" charset="2"/>
              </a:rPr>
              <a:t>p</a:t>
            </a:r>
            <a:r>
              <a:rPr lang="it-IT" dirty="0" smtClean="0">
                <a:sym typeface="Wingdings" panose="05000000000000000000" pitchFamily="2" charset="2"/>
              </a:rPr>
              <a:t> = free proton precession  frequency </a:t>
            </a:r>
            <a:r>
              <a:rPr lang="it-IT" dirty="0" smtClean="0">
                <a:sym typeface="Symbol"/>
              </a:rPr>
              <a:t> B</a:t>
            </a:r>
            <a:endParaRPr lang="it-IT" dirty="0" smtClean="0">
              <a:sym typeface="Wingdings" panose="05000000000000000000" pitchFamily="2" charset="2"/>
            </a:endParaRP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Probes in several fixed positions and on trolley that can move around the ring</a:t>
            </a:r>
          </a:p>
          <a:p>
            <a:pPr lvl="2"/>
            <a:r>
              <a:rPr lang="it-IT" dirty="0" smtClean="0">
                <a:sym typeface="Wingdings" panose="05000000000000000000" pitchFamily="2" charset="2"/>
              </a:rPr>
              <a:t>What matters is average field around ring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15 ppm demonstrated in ring section with laminations</a:t>
            </a:r>
            <a:endParaRPr lang="it-IT" dirty="0" smtClean="0">
              <a:sym typeface="Wingdings" panose="05000000000000000000" pitchFamily="2" charset="2"/>
            </a:endParaRPr>
          </a:p>
          <a:p>
            <a:pPr lvl="1"/>
            <a:endParaRPr lang="it-IT" dirty="0" smtClean="0"/>
          </a:p>
          <a:p>
            <a:pPr lvl="1"/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22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3" y="3694443"/>
            <a:ext cx="8868399" cy="28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it works: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2" y="1806044"/>
            <a:ext cx="8586787" cy="4114800"/>
          </a:xfrm>
        </p:spPr>
        <p:txBody>
          <a:bodyPr/>
          <a:lstStyle/>
          <a:p>
            <a:r>
              <a:rPr lang="it-IT" dirty="0" smtClean="0"/>
              <a:t>The whole measurement is reduced to the measurement of two frequencies: 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a</a:t>
            </a:r>
            <a:r>
              <a:rPr lang="it-IT" dirty="0" smtClean="0"/>
              <a:t> and 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p</a:t>
            </a:r>
          </a:p>
          <a:p>
            <a:pPr lvl="1"/>
            <a:r>
              <a:rPr lang="it-IT" dirty="0" smtClean="0"/>
              <a:t>With a little math:</a:t>
            </a:r>
          </a:p>
          <a:p>
            <a:endParaRPr lang="it-IT" dirty="0" smtClean="0"/>
          </a:p>
          <a:p>
            <a:r>
              <a:rPr lang="it-IT" dirty="0" smtClean="0"/>
              <a:t>                   is the ratio of the magnetic moments of the muon and the proton</a:t>
            </a:r>
          </a:p>
          <a:p>
            <a:pPr lvl="1"/>
            <a:r>
              <a:rPr lang="it-IT" dirty="0" smtClean="0"/>
              <a:t>Measured with 120 ppb (26 ppb indirect) precision with spectroscopy of muonic hydrogen like atoms in a magnetic field monitored with NMR probes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23</a:t>
            </a:fld>
            <a:r>
              <a:rPr lang="en-US" dirty="0" smtClean="0"/>
              <a:t>/30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53813" y="2545905"/>
                <a:ext cx="2535181" cy="949684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it-IT" sz="32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813" y="2545905"/>
                <a:ext cx="2535181" cy="9496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2687" y="3724634"/>
                <a:ext cx="1712777" cy="557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it-IT" b="0" i="1" dirty="0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7" y="3724634"/>
                <a:ext cx="1712777" cy="557910"/>
              </a:xfrm>
              <a:prstGeom prst="rect">
                <a:avLst/>
              </a:prstGeom>
              <a:blipFill rotWithShape="1">
                <a:blip r:embed="rId3"/>
                <a:stretch>
                  <a:fillRect t="-10870" b="-2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176832" y="5765800"/>
            <a:ext cx="6789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W. Liu et al, Phys</a:t>
            </a:r>
            <a:r>
              <a:rPr lang="en-US" sz="2000" dirty="0"/>
              <a:t>. Rev. Lett. 82, 711 (1999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S. </a:t>
            </a:r>
            <a:r>
              <a:rPr lang="en-US" sz="2000" dirty="0" err="1" smtClean="0"/>
              <a:t>Karshenboim</a:t>
            </a:r>
            <a:r>
              <a:rPr lang="en-US" sz="2000" dirty="0" smtClean="0"/>
              <a:t> </a:t>
            </a:r>
            <a:r>
              <a:rPr lang="en-US" sz="2000" dirty="0"/>
              <a:t>and V. </a:t>
            </a:r>
            <a:r>
              <a:rPr lang="en-US" sz="2000" dirty="0" smtClean="0"/>
              <a:t> </a:t>
            </a:r>
            <a:r>
              <a:rPr lang="en-US" sz="2000" dirty="0"/>
              <a:t>Ivanov, Can. J. Phys. 80, 1305 (2002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55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a</a:t>
            </a:r>
            <a:r>
              <a:rPr lang="it-IT" dirty="0" smtClean="0"/>
              <a:t> systematics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4180"/>
            <a:ext cx="9143999" cy="4114800"/>
          </a:xfrm>
        </p:spPr>
        <p:txBody>
          <a:bodyPr/>
          <a:lstStyle/>
          <a:p>
            <a:r>
              <a:rPr lang="it-IT" dirty="0" smtClean="0"/>
              <a:t>Most relevant: calorimeter gain variations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24</a:t>
            </a:fld>
            <a:r>
              <a:rPr lang="en-US" dirty="0" smtClean="0"/>
              <a:t>/30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8846" y="3376356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BNL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5571" y="3376356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FNAL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643" y="189803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hlinkClick r:id="rId2" action="ppaction://hlinksldjump"/>
              </a:rPr>
              <a:t>B/w</a:t>
            </a:r>
            <a:r>
              <a:rPr lang="it-IT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2" action="ppaction://hlinksldjump"/>
              </a:rPr>
              <a:t>p</a:t>
            </a:r>
            <a:endParaRPr lang="en-US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2883" y="2043457"/>
            <a:ext cx="7512050" cy="3981450"/>
            <a:chOff x="699636" y="2374026"/>
            <a:chExt cx="7512050" cy="3981450"/>
          </a:xfrm>
        </p:grpSpPr>
        <p:grpSp>
          <p:nvGrpSpPr>
            <p:cNvPr id="11" name="Group 10"/>
            <p:cNvGrpSpPr/>
            <p:nvPr/>
          </p:nvGrpSpPr>
          <p:grpSpPr>
            <a:xfrm>
              <a:off x="699636" y="2374026"/>
              <a:ext cx="7512050" cy="3981450"/>
              <a:chOff x="1059044" y="2319971"/>
              <a:chExt cx="7512050" cy="398145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044" y="4974271"/>
                <a:ext cx="7512050" cy="1327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044" y="3647121"/>
                <a:ext cx="7512050" cy="1327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044" y="2319971"/>
                <a:ext cx="7512050" cy="1327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Oval 7"/>
            <p:cNvSpPr/>
            <p:nvPr/>
          </p:nvSpPr>
          <p:spPr bwMode="auto">
            <a:xfrm>
              <a:off x="1998133" y="3996267"/>
              <a:ext cx="584200" cy="270933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560733" y="3996267"/>
              <a:ext cx="584200" cy="270933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2641600" y="4267200"/>
              <a:ext cx="2023533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7" name="Straight Arrow Connector 16"/>
          <p:cNvCxnSpPr>
            <a:endCxn id="18" idx="0"/>
          </p:cNvCxnSpPr>
          <p:nvPr/>
        </p:nvCxnSpPr>
        <p:spPr bwMode="auto">
          <a:xfrm>
            <a:off x="1236133" y="5173133"/>
            <a:ext cx="410879" cy="990713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54643" y="6163846"/>
            <a:ext cx="2784737" cy="338554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</a:rPr>
              <a:t>Coherent Betatron Oscillations 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Calorimetry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0799"/>
            <a:ext cx="2971800" cy="4114800"/>
          </a:xfrm>
        </p:spPr>
        <p:txBody>
          <a:bodyPr/>
          <a:lstStyle/>
          <a:p>
            <a:r>
              <a:rPr lang="it-IT" dirty="0" smtClean="0"/>
              <a:t>24 stations</a:t>
            </a:r>
          </a:p>
          <a:p>
            <a:r>
              <a:rPr lang="it-IT" dirty="0" smtClean="0"/>
              <a:t>Fast:</a:t>
            </a:r>
          </a:p>
          <a:p>
            <a:pPr lvl="1"/>
            <a:r>
              <a:rPr lang="it-IT" dirty="0" smtClean="0"/>
              <a:t>Crystals PbF</a:t>
            </a:r>
            <a:r>
              <a:rPr lang="it-IT" baseline="-25000" dirty="0" smtClean="0"/>
              <a:t>2</a:t>
            </a:r>
          </a:p>
          <a:p>
            <a:pPr lvl="2"/>
            <a:r>
              <a:rPr lang="it-IT" dirty="0" smtClean="0"/>
              <a:t>Cherenkov</a:t>
            </a:r>
          </a:p>
          <a:p>
            <a:pPr lvl="1"/>
            <a:r>
              <a:rPr lang="it-IT" dirty="0" smtClean="0"/>
              <a:t>SiPM readout</a:t>
            </a:r>
          </a:p>
          <a:p>
            <a:r>
              <a:rPr lang="it-IT" dirty="0" smtClean="0"/>
              <a:t>Laser calibration</a:t>
            </a:r>
          </a:p>
          <a:p>
            <a:pPr lvl="1"/>
            <a:r>
              <a:rPr lang="it-IT" dirty="0" smtClean="0"/>
              <a:t>Reduce systematics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25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14" y="1320799"/>
            <a:ext cx="5967486" cy="367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40" y="1587499"/>
            <a:ext cx="6051831" cy="453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10" y="1993898"/>
            <a:ext cx="6010690" cy="449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Calorimetry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8900" y="1904302"/>
            <a:ext cx="4530256" cy="4114800"/>
          </a:xfrm>
        </p:spPr>
        <p:txBody>
          <a:bodyPr/>
          <a:lstStyle/>
          <a:p>
            <a:r>
              <a:rPr lang="it-IT" dirty="0" smtClean="0"/>
              <a:t>Energy resol. ~ 3%</a:t>
            </a:r>
          </a:p>
          <a:p>
            <a:pPr lvl="1"/>
            <a:r>
              <a:rPr lang="it-IT" dirty="0" smtClean="0"/>
              <a:t>Optimized for good timing</a:t>
            </a:r>
          </a:p>
          <a:p>
            <a:r>
              <a:rPr lang="it-IT" dirty="0" smtClean="0"/>
              <a:t>Timing resolution</a:t>
            </a:r>
          </a:p>
          <a:p>
            <a:pPr lvl="1"/>
            <a:r>
              <a:rPr lang="it-IT" dirty="0" smtClean="0"/>
              <a:t>25 ps intrinsic</a:t>
            </a:r>
          </a:p>
          <a:p>
            <a:pPr lvl="1"/>
            <a:r>
              <a:rPr lang="it-IT" dirty="0" smtClean="0"/>
              <a:t>Digitizer bin 1.25 nsec</a:t>
            </a:r>
          </a:p>
          <a:p>
            <a:r>
              <a:rPr lang="it-IT" dirty="0" smtClean="0"/>
              <a:t>Pile up</a:t>
            </a:r>
          </a:p>
          <a:p>
            <a:pPr lvl="1"/>
            <a:r>
              <a:rPr lang="it-IT" dirty="0" smtClean="0"/>
              <a:t>Resolve up to 4.5 ns separation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26</a:t>
            </a:fld>
            <a:r>
              <a:rPr lang="en-US" dirty="0" smtClean="0"/>
              <a:t>/30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50901" y="1347788"/>
            <a:ext cx="3974111" cy="2779712"/>
            <a:chOff x="3053704" y="1881188"/>
            <a:chExt cx="4419600" cy="309562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704" y="1881188"/>
              <a:ext cx="4419600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831694" y="1994456"/>
              <a:ext cx="2304297" cy="1734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SLAC 2016</a:t>
              </a:r>
            </a:p>
            <a:p>
              <a:r>
                <a:rPr lang="it-IT" dirty="0" smtClean="0">
                  <a:solidFill>
                    <a:srgbClr val="FF0000"/>
                  </a:solidFill>
                </a:rPr>
                <a:t>3 GeV beam</a:t>
              </a:r>
            </a:p>
            <a:p>
              <a:r>
                <a:rPr lang="it-IT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it-IT" dirty="0" smtClean="0">
                  <a:solidFill>
                    <a:srgbClr val="FF0000"/>
                  </a:solidFill>
                </a:rPr>
                <a:t>(E)/E ~ 3%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30256" y="4127500"/>
            <a:ext cx="4445929" cy="2370138"/>
            <a:chOff x="457200" y="3449937"/>
            <a:chExt cx="5365750" cy="304770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449937"/>
              <a:ext cx="5365750" cy="3047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035301" y="5585479"/>
              <a:ext cx="2728243" cy="59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rgbClr val="FF0000"/>
                  </a:solidFill>
                </a:rPr>
                <a:t>4.5 ns separation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1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19100"/>
            <a:ext cx="6477000" cy="685800"/>
          </a:xfrm>
        </p:spPr>
        <p:txBody>
          <a:bodyPr/>
          <a:lstStyle/>
          <a:p>
            <a:r>
              <a:rPr lang="it-IT" dirty="0" smtClean="0"/>
              <a:t>Calibration system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" y="1317625"/>
            <a:ext cx="4429124" cy="2987675"/>
          </a:xfrm>
        </p:spPr>
        <p:txBody>
          <a:bodyPr/>
          <a:lstStyle/>
          <a:p>
            <a:r>
              <a:rPr lang="it-IT" dirty="0" smtClean="0"/>
              <a:t>Light from 6 blue lasers distributed to all calorimeter cells</a:t>
            </a:r>
          </a:p>
          <a:p>
            <a:r>
              <a:rPr lang="it-IT" dirty="0" smtClean="0"/>
              <a:t>Source monitor: tracks laser intensity variations</a:t>
            </a:r>
          </a:p>
          <a:p>
            <a:r>
              <a:rPr lang="it-IT" dirty="0" smtClean="0"/>
              <a:t>Local monitor: tracks distribution chain variations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27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44" y="1370450"/>
            <a:ext cx="4971682" cy="49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system (2)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38" y="1317625"/>
            <a:ext cx="7772400" cy="4114800"/>
          </a:xfrm>
        </p:spPr>
        <p:txBody>
          <a:bodyPr/>
          <a:lstStyle/>
          <a:p>
            <a:r>
              <a:rPr lang="en-US" dirty="0" smtClean="0"/>
              <a:t>Single channel details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28</a:t>
            </a:fld>
            <a:r>
              <a:rPr lang="en-US" smtClean="0"/>
              <a:t>/30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872497"/>
            <a:ext cx="7369175" cy="450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8" y="1799075"/>
            <a:ext cx="6701044" cy="47255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97119" y="887331"/>
            <a:ext cx="3696875" cy="5875419"/>
            <a:chOff x="5397119" y="887331"/>
            <a:chExt cx="3696875" cy="58754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7119" y="887331"/>
              <a:ext cx="3696875" cy="587541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24513" y="5668358"/>
              <a:ext cx="2248372" cy="1040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Distribution:</a:t>
              </a:r>
            </a:p>
            <a:p>
              <a:r>
                <a:rPr lang="en-US" b="1" dirty="0" smtClean="0"/>
                <a:t>Optical Table</a:t>
              </a:r>
              <a:endParaRPr lang="it-IT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6213" y="2110015"/>
            <a:ext cx="5274881" cy="3781991"/>
            <a:chOff x="122238" y="2051965"/>
            <a:chExt cx="5274881" cy="378199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38" y="2051965"/>
              <a:ext cx="5274881" cy="378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07169" y="4406427"/>
              <a:ext cx="2182008" cy="1040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Distribution:</a:t>
              </a:r>
            </a:p>
            <a:p>
              <a:r>
                <a:rPr lang="en-US" b="1" dirty="0" smtClean="0"/>
                <a:t>Calorimeter</a:t>
              </a:r>
              <a:endParaRPr lang="it-IT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8054" y="1092200"/>
            <a:ext cx="8557418" cy="5699125"/>
            <a:chOff x="252826" y="1085226"/>
            <a:chExt cx="8557418" cy="56991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826" y="1085226"/>
              <a:ext cx="8557418" cy="56991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92085" y="1202206"/>
              <a:ext cx="39549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Full view of optical table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15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beam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266825"/>
            <a:ext cx="7772400" cy="4114800"/>
          </a:xfrm>
        </p:spPr>
        <p:txBody>
          <a:bodyPr/>
          <a:lstStyle/>
          <a:p>
            <a:r>
              <a:rPr lang="it-IT" dirty="0" smtClean="0"/>
              <a:t>1 laser system fully tested  in 2016</a:t>
            </a:r>
          </a:p>
          <a:p>
            <a:pPr lvl="1"/>
            <a:r>
              <a:rPr lang="it-IT" dirty="0" smtClean="0"/>
              <a:t>Frascati BTF</a:t>
            </a:r>
          </a:p>
          <a:p>
            <a:pPr lvl="1"/>
            <a:r>
              <a:rPr lang="it-IT" dirty="0" smtClean="0"/>
              <a:t>SLAC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29</a:t>
            </a:fld>
            <a:r>
              <a:rPr lang="en-US" dirty="0" smtClean="0"/>
              <a:t>/30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87650" y="1819578"/>
            <a:ext cx="6216650" cy="4260850"/>
            <a:chOff x="2787650" y="1819578"/>
            <a:chExt cx="6216650" cy="42608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650" y="1819578"/>
              <a:ext cx="6216650" cy="426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66131" y="4945390"/>
              <a:ext cx="1853392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BTF@LNF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 descr="stabilityRunsCorrectedWithlLaserAndPins-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b="44000"/>
          <a:stretch/>
        </p:blipFill>
        <p:spPr>
          <a:xfrm>
            <a:off x="-1" y="2485076"/>
            <a:ext cx="7451605" cy="4118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7650" y="3060700"/>
            <a:ext cx="1629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1"/>
                </a:solidFill>
              </a:rPr>
              <a:t>Raw 3 GeV e</a:t>
            </a:r>
            <a:r>
              <a:rPr lang="it-IT" sz="2000" baseline="30000" dirty="0" smtClean="0">
                <a:solidFill>
                  <a:schemeClr val="tx1"/>
                </a:solidFill>
              </a:rPr>
              <a:t>-</a:t>
            </a:r>
            <a:endParaRPr lang="en-US" sz="2000" baseline="30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550" y="5068500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70C0"/>
                </a:solidFill>
              </a:rPr>
              <a:t>Source corrected</a:t>
            </a:r>
            <a:endParaRPr lang="en-US" sz="2000" baseline="300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4551" y="5680318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Laser corrected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914400" y="4667250"/>
            <a:ext cx="1971675" cy="50482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400" y="321542"/>
            <a:ext cx="6477000" cy="685800"/>
          </a:xfrm>
        </p:spPr>
        <p:txBody>
          <a:bodyPr/>
          <a:lstStyle/>
          <a:p>
            <a:r>
              <a:rPr lang="en-US" dirty="0" smtClean="0"/>
              <a:t>Magnetic moment:</a:t>
            </a:r>
            <a:br>
              <a:rPr lang="en-US" dirty="0" smtClean="0"/>
            </a:br>
            <a:r>
              <a:rPr lang="en-US" dirty="0"/>
              <a:t>c</a:t>
            </a:r>
            <a:r>
              <a:rPr lang="en-US" dirty="0" smtClean="0"/>
              <a:t>lassical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68" y="1379971"/>
            <a:ext cx="8826932" cy="4114800"/>
          </a:xfrm>
        </p:spPr>
        <p:txBody>
          <a:bodyPr/>
          <a:lstStyle/>
          <a:p>
            <a:r>
              <a:rPr lang="en-US" dirty="0" smtClean="0"/>
              <a:t>Magnetic moment of current loop</a:t>
            </a:r>
          </a:p>
          <a:p>
            <a:pPr lvl="1"/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 = I A = I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r</a:t>
            </a:r>
            <a:r>
              <a:rPr lang="en-US" baseline="30000" dirty="0" smtClean="0"/>
              <a:t>2 </a:t>
            </a:r>
            <a:endParaRPr lang="en-US" dirty="0" smtClean="0"/>
          </a:p>
          <a:p>
            <a:r>
              <a:rPr lang="en-US" dirty="0" smtClean="0"/>
              <a:t>Current from single particle:</a:t>
            </a:r>
          </a:p>
          <a:p>
            <a:pPr lvl="1"/>
            <a:r>
              <a:rPr lang="en-US" dirty="0" smtClean="0"/>
              <a:t>I = qv/(2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r)</a:t>
            </a:r>
          </a:p>
          <a:p>
            <a:pPr lvl="1"/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 = </a:t>
            </a:r>
            <a:r>
              <a:rPr lang="en-US" dirty="0"/>
              <a:t>qv/(2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r</a:t>
            </a:r>
            <a:r>
              <a:rPr lang="en-US" dirty="0" smtClean="0"/>
              <a:t>) .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baseline="30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qrv</a:t>
            </a:r>
            <a:r>
              <a:rPr lang="en-US" dirty="0" smtClean="0"/>
              <a:t>/2</a:t>
            </a:r>
          </a:p>
          <a:p>
            <a:r>
              <a:rPr lang="en-US" dirty="0" smtClean="0"/>
              <a:t>Relation to angular momentum</a:t>
            </a:r>
          </a:p>
          <a:p>
            <a:pPr lvl="1"/>
            <a:r>
              <a:rPr lang="en-US" dirty="0" smtClean="0"/>
              <a:t>S = </a:t>
            </a:r>
            <a:r>
              <a:rPr lang="en-US" dirty="0" err="1" smtClean="0"/>
              <a:t>mrv</a:t>
            </a:r>
            <a:r>
              <a:rPr lang="en-US" dirty="0" smtClean="0"/>
              <a:t> = 2m/q . </a:t>
            </a:r>
            <a:r>
              <a:rPr lang="en-US" dirty="0">
                <a:latin typeface="Symbol" panose="05050102010706020507" pitchFamily="18" charset="2"/>
              </a:rPr>
              <a:t>m</a:t>
            </a:r>
            <a:endParaRPr lang="en-US" dirty="0" smtClean="0">
              <a:latin typeface="Symbol" panose="05050102010706020507" pitchFamily="18" charset="2"/>
            </a:endParaRPr>
          </a:p>
          <a:p>
            <a:pPr lvl="1"/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 = q/(2m) . S </a:t>
            </a:r>
          </a:p>
          <a:p>
            <a:pPr lvl="1"/>
            <a:endParaRPr lang="en-US" dirty="0"/>
          </a:p>
          <a:p>
            <a:r>
              <a:rPr lang="en-US" dirty="0" smtClean="0"/>
              <a:t>Magnetic moment proportional to spin also for elementary particles, …. but quantum mechanics kicks in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NEWS Workshop, Pisa - March 2018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13" y="1379971"/>
            <a:ext cx="3214687" cy="24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4759"/>
            <a:ext cx="8969555" cy="4114800"/>
          </a:xfrm>
        </p:spPr>
        <p:txBody>
          <a:bodyPr/>
          <a:lstStyle/>
          <a:p>
            <a:r>
              <a:rPr lang="it-IT" dirty="0" smtClean="0"/>
              <a:t>The muon anomaly has great history and interest. </a:t>
            </a:r>
          </a:p>
          <a:p>
            <a:pPr lvl="1"/>
            <a:r>
              <a:rPr lang="it-IT" dirty="0" smtClean="0"/>
              <a:t>Crucial test of higher order calc. </a:t>
            </a:r>
            <a:r>
              <a:rPr lang="it-IT" dirty="0"/>
              <a:t>a</a:t>
            </a:r>
            <a:r>
              <a:rPr lang="it-IT" dirty="0" smtClean="0"/>
              <a:t>nd can signal new physics</a:t>
            </a:r>
          </a:p>
          <a:p>
            <a:pPr lvl="1"/>
            <a:r>
              <a:rPr lang="it-IT" dirty="0" smtClean="0"/>
              <a:t>Lots of new theory work started including major lattice projects</a:t>
            </a:r>
            <a:endParaRPr lang="it-IT" dirty="0"/>
          </a:p>
          <a:p>
            <a:r>
              <a:rPr lang="it-IT" dirty="0" smtClean="0"/>
              <a:t>Ring, detector  and beam for planned FNAL experiment are complete</a:t>
            </a:r>
          </a:p>
          <a:p>
            <a:pPr lvl="1"/>
            <a:r>
              <a:rPr lang="it-IT" dirty="0" smtClean="0"/>
              <a:t>Physics quality d</a:t>
            </a:r>
            <a:r>
              <a:rPr lang="en-US" dirty="0" err="1" smtClean="0"/>
              <a:t>ata</a:t>
            </a:r>
            <a:r>
              <a:rPr lang="en-US" dirty="0" smtClean="0"/>
              <a:t> taking is in progress now</a:t>
            </a:r>
            <a:endParaRPr lang="it-IT" dirty="0" smtClean="0"/>
          </a:p>
          <a:p>
            <a:r>
              <a:rPr lang="it-IT" dirty="0" smtClean="0"/>
              <a:t>This new experiment has injected many new ideas and improvements on top of a well established method</a:t>
            </a:r>
          </a:p>
          <a:p>
            <a:r>
              <a:rPr lang="en-US" dirty="0" smtClean="0"/>
              <a:t>Superb laser calibration system from INFN!</a:t>
            </a:r>
            <a:endParaRPr lang="it-IT" dirty="0"/>
          </a:p>
          <a:p>
            <a:r>
              <a:rPr lang="it-IT" dirty="0" smtClean="0"/>
              <a:t>First results are close ..... </a:t>
            </a:r>
          </a:p>
          <a:p>
            <a:pPr lvl="1"/>
            <a:r>
              <a:rPr lang="en-US" dirty="0" smtClean="0"/>
              <a:t>&gt; 1 x BNL data by summer 2018</a:t>
            </a:r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30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31</a:t>
            </a:fld>
            <a:r>
              <a:rPr lang="en-US" dirty="0" smtClean="0"/>
              <a:t>/30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86487" y="2967335"/>
            <a:ext cx="6571030" cy="1200329"/>
          </a:xfrm>
          <a:prstGeom prst="rect">
            <a:avLst/>
          </a:prstGeom>
          <a:noFill/>
          <a:effectLst>
            <a:glow rad="127000">
              <a:srgbClr val="FF0000"/>
            </a:glow>
            <a:outerShdw blurRad="50800" dist="50800" dir="5400000" algn="ctr" rotWithShape="0">
              <a:srgbClr val="FF0000"/>
            </a:outerShdw>
          </a:effectLst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more</a:t>
            </a:r>
            <a:r>
              <a:rPr lang="en-U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Slides</a:t>
            </a:r>
            <a:endParaRPr lang="en-US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8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Correlation with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>
                <a:sym typeface="Wingdings" panose="05000000000000000000" pitchFamily="2" charset="2"/>
              </a:rPr>
              <a:t>e</a:t>
            </a:r>
            <a:r>
              <a:rPr lang="it-IT" dirty="0" smtClean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32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96" y="1773673"/>
            <a:ext cx="6169306" cy="39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r="27925" b="69672"/>
          <a:stretch/>
        </p:blipFill>
        <p:spPr bwMode="auto">
          <a:xfrm>
            <a:off x="0" y="1810483"/>
            <a:ext cx="3144363" cy="14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8722" y="1512063"/>
            <a:ext cx="663964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g</a:t>
            </a:r>
            <a:r>
              <a:rPr lang="it-IT" dirty="0" smtClean="0"/>
              <a:t>-2</a:t>
            </a:r>
            <a:endParaRPr lang="it-IT" dirty="0"/>
          </a:p>
        </p:txBody>
      </p:sp>
      <p:sp>
        <p:nvSpPr>
          <p:cNvPr id="12" name="Oval 11"/>
          <p:cNvSpPr/>
          <p:nvPr/>
        </p:nvSpPr>
        <p:spPr bwMode="auto">
          <a:xfrm>
            <a:off x="73677" y="4675674"/>
            <a:ext cx="1810091" cy="17751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9" r="43890" b="58436"/>
          <a:stretch/>
        </p:blipFill>
        <p:spPr bwMode="auto">
          <a:xfrm>
            <a:off x="0" y="4260991"/>
            <a:ext cx="2841295" cy="14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5315" y="3891086"/>
            <a:ext cx="1138453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>
                <a:sym typeface="Wingdings" panose="05000000000000000000" pitchFamily="2" charset="2"/>
              </a:rPr>
              <a:t>e</a:t>
            </a:r>
            <a:r>
              <a:rPr lang="it-IT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it-IT" dirty="0">
                <a:sym typeface="Wingdings" panose="05000000000000000000" pitchFamily="2" charset="2"/>
              </a:rPr>
              <a:t> 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73677" y="989498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5" action="ppaction://hlinksldjump"/>
              </a:rPr>
              <a:t>b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5" action="ppaction://hlinksldjump"/>
              </a:rPr>
              <a:t>ack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Misure di </a:t>
            </a:r>
            <a:r>
              <a:rPr lang="it-IT" dirty="0" smtClean="0">
                <a:latin typeface="Symbol" panose="05050102010706020507" pitchFamily="18" charset="2"/>
              </a:rPr>
              <a:t>a</a:t>
            </a:r>
            <a:r>
              <a:rPr lang="it-IT" baseline="-25000" dirty="0" smtClean="0"/>
              <a:t>EM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33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8" y="1441450"/>
            <a:ext cx="8150051" cy="508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Theory of g-2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34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5" y="1580025"/>
            <a:ext cx="8324121" cy="45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145" y="930120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</a:t>
            </a:r>
            <a:r>
              <a:rPr lang="it-IT" baseline="-25000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 (QED)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35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4" y="1647543"/>
            <a:ext cx="8280221" cy="463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784" y="1063047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 </a:t>
            </a:r>
            <a:r>
              <a:rPr lang="it-IT" dirty="0" smtClean="0"/>
              <a:t>(had) &amp; </a:t>
            </a:r>
            <a:r>
              <a:rPr lang="it-IT" dirty="0"/>
              <a:t>a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 </a:t>
            </a:r>
            <a:r>
              <a:rPr lang="it-IT" dirty="0" smtClean="0"/>
              <a:t>(EW)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36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5" y="1448241"/>
            <a:ext cx="8029253" cy="508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3885" y="925021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0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21" y="288402"/>
            <a:ext cx="7676909" cy="685800"/>
          </a:xfrm>
        </p:spPr>
        <p:txBody>
          <a:bodyPr/>
          <a:lstStyle/>
          <a:p>
            <a:r>
              <a:rPr lang="it-IT" dirty="0" smtClean="0"/>
              <a:t>Potential theory improvements </a:t>
            </a:r>
            <a:br>
              <a:rPr lang="it-IT" dirty="0" smtClean="0"/>
            </a:br>
            <a:r>
              <a:rPr lang="it-IT" dirty="0" smtClean="0"/>
              <a:t>VP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72" y="1314732"/>
            <a:ext cx="8935655" cy="4114800"/>
          </a:xfrm>
        </p:spPr>
        <p:txBody>
          <a:bodyPr/>
          <a:lstStyle/>
          <a:p>
            <a:r>
              <a:rPr lang="it-IT" dirty="0" smtClean="0"/>
              <a:t>Had. VP:</a:t>
            </a:r>
          </a:p>
          <a:p>
            <a:pPr lvl="1"/>
            <a:r>
              <a:rPr lang="it-IT" dirty="0"/>
              <a:t>x</a:t>
            </a:r>
            <a:r>
              <a:rPr lang="it-IT" dirty="0" smtClean="0"/>
              <a:t>2 on experimental error </a:t>
            </a:r>
            <a:r>
              <a:rPr lang="it-IT" dirty="0" smtClean="0">
                <a:sym typeface="Wingdings" panose="05000000000000000000" pitchFamily="2" charset="2"/>
              </a:rPr>
              <a:t> new</a:t>
            </a:r>
            <a:r>
              <a:rPr lang="it-IT" dirty="0" smtClean="0"/>
              <a:t> hardonic x-sections from  KLOE2, BES-III, Belle2,VEPP2000</a:t>
            </a:r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en-US" dirty="0" smtClean="0"/>
          </a:p>
          <a:p>
            <a:pPr lvl="1"/>
            <a:endParaRPr lang="it-IT" dirty="0" smtClean="0"/>
          </a:p>
          <a:p>
            <a:pPr lvl="1"/>
            <a:r>
              <a:rPr lang="it-IT" dirty="0" smtClean="0"/>
              <a:t>Improved radiative corrections in MC </a:t>
            </a:r>
          </a:p>
          <a:p>
            <a:pPr lvl="1"/>
            <a:r>
              <a:rPr lang="it-IT" dirty="0" smtClean="0"/>
              <a:t>4 flavor lattice calculations presently 5 times worse, but are improving. </a:t>
            </a:r>
            <a:r>
              <a:rPr lang="nn-NO" sz="2000" dirty="0"/>
              <a:t>arXiv:1311.3885v1 </a:t>
            </a:r>
            <a:r>
              <a:rPr lang="nn-NO" sz="2000" dirty="0" smtClean="0"/>
              <a:t>15 </a:t>
            </a:r>
            <a:r>
              <a:rPr lang="nn-NO" sz="2000" dirty="0"/>
              <a:t>Nov </a:t>
            </a:r>
            <a:r>
              <a:rPr lang="nn-NO" sz="2000" dirty="0" smtClean="0"/>
              <a:t>’13</a:t>
            </a:r>
            <a:endParaRPr lang="it-IT" sz="2000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37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2" y="2724150"/>
            <a:ext cx="71151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33" y="3438721"/>
            <a:ext cx="3412450" cy="183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014536" y="1324257"/>
            <a:ext cx="5114925" cy="3981450"/>
            <a:chOff x="3924902" y="1296606"/>
            <a:chExt cx="5114925" cy="39814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902" y="1296606"/>
              <a:ext cx="5114925" cy="398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072137" y="1296606"/>
              <a:ext cx="1794146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chemeClr val="tx1"/>
                  </a:solidFill>
                </a:rPr>
                <a:t>F. Burger et al.</a:t>
              </a:r>
            </a:p>
            <a:p>
              <a:r>
                <a:rPr lang="en-US" sz="1800" b="1" dirty="0" smtClean="0">
                  <a:solidFill>
                    <a:schemeClr val="tx1"/>
                  </a:solidFill>
                </a:rPr>
                <a:t>arXiv:1311.3885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7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96" y="230529"/>
            <a:ext cx="7862104" cy="685800"/>
          </a:xfrm>
        </p:spPr>
        <p:txBody>
          <a:bodyPr/>
          <a:lstStyle/>
          <a:p>
            <a:r>
              <a:rPr lang="it-IT" dirty="0" smtClean="0"/>
              <a:t>Potential theory improvements 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HLbL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17" y="1236281"/>
            <a:ext cx="8552867" cy="4114800"/>
          </a:xfrm>
        </p:spPr>
        <p:txBody>
          <a:bodyPr/>
          <a:lstStyle/>
          <a:p>
            <a:r>
              <a:rPr lang="it-IT" sz="2400" dirty="0" smtClean="0"/>
              <a:t>Had. LbL:</a:t>
            </a:r>
          </a:p>
          <a:p>
            <a:pPr lvl="1"/>
            <a:r>
              <a:rPr lang="it-IT" sz="2000" dirty="0" smtClean="0"/>
              <a:t>Use dispersion relations to connect Had LbL contributions to experimental results. </a:t>
            </a:r>
          </a:p>
          <a:p>
            <a:pPr lvl="2"/>
            <a:r>
              <a:rPr lang="it-IT" sz="1800" dirty="0" smtClean="0"/>
              <a:t>G. Colangelo et al., ‘</a:t>
            </a:r>
            <a:r>
              <a:rPr lang="en-US" sz="1800" dirty="0"/>
              <a:t>Towards a data-driven analysis of hadronic light-by-light </a:t>
            </a:r>
            <a:r>
              <a:rPr lang="en-US" sz="1800" dirty="0" smtClean="0"/>
              <a:t>scattering’, Phys. </a:t>
            </a:r>
            <a:r>
              <a:rPr lang="en-US" sz="1800" dirty="0" err="1" smtClean="0"/>
              <a:t>Lett</a:t>
            </a:r>
            <a:r>
              <a:rPr lang="en-US" sz="1800" dirty="0" smtClean="0"/>
              <a:t>. B738, </a:t>
            </a:r>
            <a:r>
              <a:rPr lang="en-US" sz="1800" dirty="0"/>
              <a:t>(2014</a:t>
            </a:r>
            <a:r>
              <a:rPr lang="en-US" sz="1800" dirty="0" smtClean="0"/>
              <a:t>) 6   (10 Nov. 2014)</a:t>
            </a:r>
          </a:p>
          <a:p>
            <a:pPr lvl="2"/>
            <a:r>
              <a:rPr lang="it-IT" sz="1800" dirty="0"/>
              <a:t> </a:t>
            </a:r>
            <a:r>
              <a:rPr lang="it-IT" sz="1800" dirty="0" smtClean="0"/>
              <a:t>G. Colangelo et al., ‘</a:t>
            </a:r>
            <a:r>
              <a:rPr lang="en-US" sz="1800" dirty="0" smtClean="0"/>
              <a:t>Dispersion </a:t>
            </a:r>
            <a:r>
              <a:rPr lang="en-US" sz="1800" dirty="0"/>
              <a:t>relation for hadronic light-by-light scattering and the muon </a:t>
            </a:r>
            <a:r>
              <a:rPr lang="en-US" sz="1800" dirty="0" smtClean="0"/>
              <a:t>g-2’, </a:t>
            </a:r>
            <a:r>
              <a:rPr lang="it-IT" sz="1800" dirty="0" smtClean="0"/>
              <a:t>PoS </a:t>
            </a:r>
            <a:r>
              <a:rPr lang="it-IT" sz="1800" dirty="0"/>
              <a:t>CD15 (2016) </a:t>
            </a:r>
            <a:r>
              <a:rPr lang="it-IT" sz="1800" dirty="0" smtClean="0"/>
              <a:t>008</a:t>
            </a:r>
          </a:p>
          <a:p>
            <a:pPr lvl="2"/>
            <a:endParaRPr lang="it-IT" sz="1800" dirty="0"/>
          </a:p>
          <a:p>
            <a:pPr lvl="2"/>
            <a:endParaRPr lang="it-IT" sz="1800" dirty="0" smtClean="0"/>
          </a:p>
          <a:p>
            <a:pPr lvl="2"/>
            <a:endParaRPr lang="it-IT" sz="1800" dirty="0"/>
          </a:p>
          <a:p>
            <a:pPr lvl="2"/>
            <a:endParaRPr lang="it-IT" sz="1800" dirty="0" smtClean="0"/>
          </a:p>
          <a:p>
            <a:pPr lvl="2"/>
            <a:endParaRPr lang="it-IT" sz="1800" dirty="0"/>
          </a:p>
          <a:p>
            <a:pPr lvl="2"/>
            <a:endParaRPr lang="it-IT" sz="1800" dirty="0"/>
          </a:p>
          <a:p>
            <a:pPr lvl="1"/>
            <a:r>
              <a:rPr lang="it-IT" sz="2000" dirty="0" smtClean="0"/>
              <a:t>Need </a:t>
            </a:r>
            <a:r>
              <a:rPr lang="it-IT" sz="2000" dirty="0" smtClean="0">
                <a:latin typeface="Symbol" panose="05050102010706020507" pitchFamily="18" charset="2"/>
              </a:rPr>
              <a:t>gg</a:t>
            </a:r>
            <a:r>
              <a:rPr lang="it-IT" sz="2000" dirty="0" smtClean="0"/>
              <a:t> production or decay to  2</a:t>
            </a:r>
            <a:r>
              <a:rPr lang="it-IT" sz="2000" dirty="0" smtClean="0">
                <a:latin typeface="Symbol" panose="05050102010706020507" pitchFamily="18" charset="2"/>
              </a:rPr>
              <a:t>g</a:t>
            </a:r>
            <a:r>
              <a:rPr lang="it-IT" sz="2000" dirty="0" smtClean="0"/>
              <a:t>  </a:t>
            </a:r>
            <a:r>
              <a:rPr lang="it-IT" sz="2000" dirty="0" smtClean="0">
                <a:sym typeface="Wingdings" panose="05000000000000000000" pitchFamily="2" charset="2"/>
              </a:rPr>
              <a:t> x2 theory error reduction expected </a:t>
            </a:r>
          </a:p>
          <a:p>
            <a:pPr lvl="1"/>
            <a:r>
              <a:rPr lang="it-IT" sz="2000" dirty="0" smtClean="0">
                <a:sym typeface="Wingdings" panose="05000000000000000000" pitchFamily="2" charset="2"/>
              </a:rPr>
              <a:t>Lattice calculations also started  </a:t>
            </a:r>
            <a:r>
              <a:rPr lang="it-IT" sz="2000" dirty="0">
                <a:sym typeface="Wingdings" panose="05000000000000000000" pitchFamily="2" charset="2"/>
              </a:rPr>
              <a:t>(Tom Blum 2014: arXiv:1407.2923)</a:t>
            </a:r>
            <a:endParaRPr lang="it-IT" sz="2000" dirty="0" smtClean="0"/>
          </a:p>
          <a:p>
            <a:pPr lvl="1"/>
            <a:endParaRPr lang="it-IT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38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5" y="3617402"/>
            <a:ext cx="3503150" cy="180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51" y="3598886"/>
            <a:ext cx="3462036" cy="18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1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54" y="358698"/>
            <a:ext cx="6477000" cy="685800"/>
          </a:xfrm>
        </p:spPr>
        <p:txBody>
          <a:bodyPr/>
          <a:lstStyle/>
          <a:p>
            <a:r>
              <a:rPr lang="it-IT" dirty="0" smtClean="0"/>
              <a:t>Potential scenarios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4731"/>
            <a:ext cx="9004301" cy="2001346"/>
          </a:xfrm>
        </p:spPr>
        <p:txBody>
          <a:bodyPr/>
          <a:lstStyle/>
          <a:p>
            <a:r>
              <a:rPr lang="it-IT" dirty="0" smtClean="0"/>
              <a:t>Two  assumptions on Had. LbL LO (x 10</a:t>
            </a:r>
            <a:r>
              <a:rPr lang="it-IT" baseline="30000" dirty="0" smtClean="0"/>
              <a:t>-10</a:t>
            </a:r>
            <a:r>
              <a:rPr lang="it-IT" dirty="0" smtClean="0"/>
              <a:t>):</a:t>
            </a:r>
          </a:p>
          <a:p>
            <a:pPr lvl="1"/>
            <a:r>
              <a:rPr lang="it-IT" dirty="0"/>
              <a:t>11.6 ± 4.0: Jegerlehner, Nyffeler (2009</a:t>
            </a:r>
            <a:r>
              <a:rPr lang="it-IT" dirty="0" smtClean="0"/>
              <a:t>) [JN’09]</a:t>
            </a:r>
          </a:p>
          <a:p>
            <a:pPr lvl="1"/>
            <a:r>
              <a:rPr lang="it-IT" dirty="0" smtClean="0"/>
              <a:t>10.5 </a:t>
            </a:r>
            <a:r>
              <a:rPr lang="it-IT" dirty="0"/>
              <a:t>± </a:t>
            </a:r>
            <a:r>
              <a:rPr lang="it-IT" dirty="0" smtClean="0"/>
              <a:t>2.6: </a:t>
            </a:r>
            <a:r>
              <a:rPr lang="fr-FR" dirty="0"/>
              <a:t>Prades, de Rafael, </a:t>
            </a:r>
            <a:r>
              <a:rPr lang="fr-FR" dirty="0" err="1"/>
              <a:t>Vainshtein</a:t>
            </a:r>
            <a:r>
              <a:rPr lang="fr-FR" dirty="0"/>
              <a:t> (2009</a:t>
            </a:r>
            <a:r>
              <a:rPr lang="fr-FR" dirty="0" smtClean="0"/>
              <a:t>) [PRV’09]</a:t>
            </a:r>
          </a:p>
          <a:p>
            <a:r>
              <a:rPr lang="fr-FR" dirty="0" smtClean="0"/>
              <a:t>FNAL E-989 assumes x2 on </a:t>
            </a:r>
            <a:r>
              <a:rPr lang="fr-FR" dirty="0" smtClean="0">
                <a:latin typeface="Symbol" panose="05050102010706020507" pitchFamily="18" charset="2"/>
              </a:rPr>
              <a:t>s(</a:t>
            </a:r>
            <a:r>
              <a:rPr lang="fr-FR" dirty="0" err="1" smtClean="0">
                <a:latin typeface="+mj-lt"/>
              </a:rPr>
              <a:t>e</a:t>
            </a:r>
            <a:r>
              <a:rPr lang="fr-FR" baseline="30000" dirty="0" err="1" smtClean="0">
                <a:latin typeface="Symbol" panose="05050102010706020507" pitchFamily="18" charset="2"/>
              </a:rPr>
              <a:t>+</a:t>
            </a:r>
            <a:r>
              <a:rPr lang="fr-FR" dirty="0" err="1" smtClean="0">
                <a:latin typeface="+mj-lt"/>
              </a:rPr>
              <a:t>e</a:t>
            </a:r>
            <a:r>
              <a:rPr lang="fr-FR" baseline="30000" dirty="0" smtClean="0">
                <a:latin typeface="Symbol" panose="05050102010706020507" pitchFamily="18" charset="2"/>
              </a:rPr>
              <a:t>-</a:t>
            </a:r>
            <a:r>
              <a:rPr lang="fr-FR" dirty="0" smtClean="0">
                <a:latin typeface="Symbol" panose="05050102010706020507" pitchFamily="18" charset="2"/>
              </a:rPr>
              <a:t> 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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had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)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/s(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e</a:t>
            </a:r>
            <a:r>
              <a:rPr lang="fr-FR" baseline="30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e</a:t>
            </a:r>
            <a:r>
              <a:rPr lang="fr-FR" baseline="30000" dirty="0" smtClean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 </a:t>
            </a:r>
            <a:r>
              <a:rPr lang="fr-FR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fr-FR" baseline="30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fr-FR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fr-FR" baseline="30000" dirty="0" smtClean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39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4" y="3227368"/>
            <a:ext cx="76104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24550" y="5213057"/>
            <a:ext cx="723275" cy="1348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1"/>
                </a:solidFill>
              </a:rPr>
              <a:t>27.0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7.6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3.6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5244514"/>
            <a:ext cx="1181101" cy="1348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27.0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4.3-4.5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6.3-6.0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050" y="5244514"/>
            <a:ext cx="723275" cy="1348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1"/>
                </a:solidFill>
              </a:rPr>
              <a:t>27.0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3.0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9.0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544" y="3334870"/>
            <a:ext cx="25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sz="2400" b="1" dirty="0" smtClean="0">
                <a:solidFill>
                  <a:srgbClr val="FF0000"/>
                </a:solidFill>
              </a:rPr>
              <a:t>=(a</a:t>
            </a:r>
            <a:r>
              <a:rPr lang="it-IT" sz="2400" b="1" baseline="-25000" dirty="0" smtClean="0">
                <a:solidFill>
                  <a:srgbClr val="FF0000"/>
                </a:solidFill>
              </a:rPr>
              <a:t>exp</a:t>
            </a:r>
            <a:r>
              <a:rPr lang="it-IT" sz="2400" b="1" dirty="0" smtClean="0">
                <a:solidFill>
                  <a:srgbClr val="FF0000"/>
                </a:solidFill>
              </a:rPr>
              <a:t>-a</a:t>
            </a:r>
            <a:r>
              <a:rPr lang="it-IT" sz="2400" b="1" baseline="-25000" dirty="0" smtClean="0">
                <a:solidFill>
                  <a:srgbClr val="FF0000"/>
                </a:solidFill>
              </a:rPr>
              <a:t>th</a:t>
            </a:r>
            <a:r>
              <a:rPr lang="it-IT" sz="2400" b="1" dirty="0" smtClean="0">
                <a:solidFill>
                  <a:srgbClr val="FF0000"/>
                </a:solidFill>
              </a:rPr>
              <a:t>)x10</a:t>
            </a:r>
            <a:r>
              <a:rPr lang="it-IT" sz="2400" b="1" baseline="30000" dirty="0" smtClean="0">
                <a:solidFill>
                  <a:srgbClr val="FF0000"/>
                </a:solidFill>
              </a:rPr>
              <a:t>-10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562099" y="397042"/>
            <a:ext cx="6032225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>
              <a:buClrTx/>
              <a:buFontTx/>
            </a:pPr>
            <a:r>
              <a:rPr lang="it-IT" kern="0" dirty="0" smtClean="0"/>
              <a:t>Potential scenarios (2016)</a:t>
            </a:r>
            <a:endParaRPr lang="en-US" kern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2054055" y="26847"/>
            <a:ext cx="5035889" cy="5242843"/>
            <a:chOff x="-1123190" y="-468005"/>
            <a:chExt cx="5035889" cy="524284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3190" y="-468005"/>
              <a:ext cx="5035889" cy="5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15229" y="0"/>
              <a:ext cx="2653227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tx1"/>
                  </a:solidFill>
                </a:rPr>
                <a:t>from E-989 TDR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Basic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83" y="1431073"/>
            <a:ext cx="5525507" cy="4114800"/>
          </a:xfrm>
        </p:spPr>
        <p:txBody>
          <a:bodyPr/>
          <a:lstStyle/>
          <a:p>
            <a:r>
              <a:rPr lang="it-IT" sz="2400" dirty="0" smtClean="0"/>
              <a:t>Magnetic moment relation to point-like lepton spin different from classical phys.</a:t>
            </a:r>
          </a:p>
          <a:p>
            <a:r>
              <a:rPr lang="it-IT" sz="2400" dirty="0" smtClean="0"/>
              <a:t>Tree level QED : g = 2 for all leptons</a:t>
            </a:r>
          </a:p>
          <a:p>
            <a:pPr lvl="1"/>
            <a:r>
              <a:rPr lang="it-IT" dirty="0" smtClean="0"/>
              <a:t>Explained by Dirac in 1928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90" y="1366605"/>
            <a:ext cx="33242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846008" y="3019847"/>
            <a:ext cx="3547249" cy="3506172"/>
            <a:chOff x="5196468" y="2854712"/>
            <a:chExt cx="3547249" cy="3506172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5675390" y="4973444"/>
              <a:ext cx="1349878" cy="100361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7025268" y="4973444"/>
              <a:ext cx="1326995" cy="100361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Freeform 25"/>
            <p:cNvSpPr/>
            <p:nvPr/>
          </p:nvSpPr>
          <p:spPr bwMode="auto">
            <a:xfrm>
              <a:off x="6734899" y="2854712"/>
              <a:ext cx="446486" cy="2163337"/>
            </a:xfrm>
            <a:custGeom>
              <a:avLst/>
              <a:gdLst>
                <a:gd name="connsiteX0" fmla="*/ 268067 w 446486"/>
                <a:gd name="connsiteY0" fmla="*/ 2163337 h 2163337"/>
                <a:gd name="connsiteX1" fmla="*/ 234613 w 446486"/>
                <a:gd name="connsiteY1" fmla="*/ 2107581 h 2163337"/>
                <a:gd name="connsiteX2" fmla="*/ 167706 w 446486"/>
                <a:gd name="connsiteY2" fmla="*/ 2074127 h 2163337"/>
                <a:gd name="connsiteX3" fmla="*/ 111950 w 446486"/>
                <a:gd name="connsiteY3" fmla="*/ 2029522 h 2163337"/>
                <a:gd name="connsiteX4" fmla="*/ 56194 w 446486"/>
                <a:gd name="connsiteY4" fmla="*/ 1984917 h 2163337"/>
                <a:gd name="connsiteX5" fmla="*/ 67345 w 446486"/>
                <a:gd name="connsiteY5" fmla="*/ 1839951 h 2163337"/>
                <a:gd name="connsiteX6" fmla="*/ 134252 w 446486"/>
                <a:gd name="connsiteY6" fmla="*/ 1817649 h 2163337"/>
                <a:gd name="connsiteX7" fmla="*/ 223462 w 446486"/>
                <a:gd name="connsiteY7" fmla="*/ 1773044 h 2163337"/>
                <a:gd name="connsiteX8" fmla="*/ 256916 w 446486"/>
                <a:gd name="connsiteY8" fmla="*/ 1761893 h 2163337"/>
                <a:gd name="connsiteX9" fmla="*/ 290369 w 446486"/>
                <a:gd name="connsiteY9" fmla="*/ 1750742 h 2163337"/>
                <a:gd name="connsiteX10" fmla="*/ 312672 w 446486"/>
                <a:gd name="connsiteY10" fmla="*/ 1728439 h 2163337"/>
                <a:gd name="connsiteX11" fmla="*/ 379579 w 446486"/>
                <a:gd name="connsiteY11" fmla="*/ 1706137 h 2163337"/>
                <a:gd name="connsiteX12" fmla="*/ 424184 w 446486"/>
                <a:gd name="connsiteY12" fmla="*/ 1661532 h 2163337"/>
                <a:gd name="connsiteX13" fmla="*/ 446486 w 446486"/>
                <a:gd name="connsiteY13" fmla="*/ 1594625 h 2163337"/>
                <a:gd name="connsiteX14" fmla="*/ 390730 w 446486"/>
                <a:gd name="connsiteY14" fmla="*/ 1416205 h 2163337"/>
                <a:gd name="connsiteX15" fmla="*/ 368428 w 446486"/>
                <a:gd name="connsiteY15" fmla="*/ 1382751 h 2163337"/>
                <a:gd name="connsiteX16" fmla="*/ 290369 w 446486"/>
                <a:gd name="connsiteY16" fmla="*/ 1360449 h 2163337"/>
                <a:gd name="connsiteX17" fmla="*/ 190008 w 446486"/>
                <a:gd name="connsiteY17" fmla="*/ 1326995 h 2163337"/>
                <a:gd name="connsiteX18" fmla="*/ 156555 w 446486"/>
                <a:gd name="connsiteY18" fmla="*/ 1315844 h 2163337"/>
                <a:gd name="connsiteX19" fmla="*/ 123101 w 446486"/>
                <a:gd name="connsiteY19" fmla="*/ 1304693 h 2163337"/>
                <a:gd name="connsiteX20" fmla="*/ 89647 w 446486"/>
                <a:gd name="connsiteY20" fmla="*/ 1282390 h 2163337"/>
                <a:gd name="connsiteX21" fmla="*/ 56194 w 446486"/>
                <a:gd name="connsiteY21" fmla="*/ 1271239 h 2163337"/>
                <a:gd name="connsiteX22" fmla="*/ 33891 w 446486"/>
                <a:gd name="connsiteY22" fmla="*/ 1248937 h 2163337"/>
                <a:gd name="connsiteX23" fmla="*/ 438 w 446486"/>
                <a:gd name="connsiteY23" fmla="*/ 1182029 h 2163337"/>
                <a:gd name="connsiteX24" fmla="*/ 22740 w 446486"/>
                <a:gd name="connsiteY24" fmla="*/ 1092820 h 2163337"/>
                <a:gd name="connsiteX25" fmla="*/ 45042 w 446486"/>
                <a:gd name="connsiteY25" fmla="*/ 1070517 h 2163337"/>
                <a:gd name="connsiteX26" fmla="*/ 56194 w 446486"/>
                <a:gd name="connsiteY26" fmla="*/ 1037064 h 2163337"/>
                <a:gd name="connsiteX27" fmla="*/ 123101 w 446486"/>
                <a:gd name="connsiteY27" fmla="*/ 1014761 h 2163337"/>
                <a:gd name="connsiteX28" fmla="*/ 190008 w 446486"/>
                <a:gd name="connsiteY28" fmla="*/ 970156 h 2163337"/>
                <a:gd name="connsiteX29" fmla="*/ 223462 w 446486"/>
                <a:gd name="connsiteY29" fmla="*/ 959005 h 2163337"/>
                <a:gd name="connsiteX30" fmla="*/ 256916 w 446486"/>
                <a:gd name="connsiteY30" fmla="*/ 936703 h 2163337"/>
                <a:gd name="connsiteX31" fmla="*/ 279218 w 446486"/>
                <a:gd name="connsiteY31" fmla="*/ 914400 h 2163337"/>
                <a:gd name="connsiteX32" fmla="*/ 346125 w 446486"/>
                <a:gd name="connsiteY32" fmla="*/ 892098 h 2163337"/>
                <a:gd name="connsiteX33" fmla="*/ 368428 w 446486"/>
                <a:gd name="connsiteY33" fmla="*/ 869795 h 2163337"/>
                <a:gd name="connsiteX34" fmla="*/ 401881 w 446486"/>
                <a:gd name="connsiteY34" fmla="*/ 758283 h 2163337"/>
                <a:gd name="connsiteX35" fmla="*/ 368428 w 446486"/>
                <a:gd name="connsiteY35" fmla="*/ 657922 h 2163337"/>
                <a:gd name="connsiteX36" fmla="*/ 334974 w 446486"/>
                <a:gd name="connsiteY36" fmla="*/ 646771 h 2163337"/>
                <a:gd name="connsiteX37" fmla="*/ 312672 w 446486"/>
                <a:gd name="connsiteY37" fmla="*/ 624468 h 2163337"/>
                <a:gd name="connsiteX38" fmla="*/ 245764 w 446486"/>
                <a:gd name="connsiteY38" fmla="*/ 602166 h 2163337"/>
                <a:gd name="connsiteX39" fmla="*/ 167706 w 446486"/>
                <a:gd name="connsiteY39" fmla="*/ 579864 h 2163337"/>
                <a:gd name="connsiteX40" fmla="*/ 67345 w 446486"/>
                <a:gd name="connsiteY40" fmla="*/ 557561 h 2163337"/>
                <a:gd name="connsiteX41" fmla="*/ 11589 w 446486"/>
                <a:gd name="connsiteY41" fmla="*/ 512956 h 2163337"/>
                <a:gd name="connsiteX42" fmla="*/ 11589 w 446486"/>
                <a:gd name="connsiteY42" fmla="*/ 446049 h 2163337"/>
                <a:gd name="connsiteX43" fmla="*/ 45042 w 446486"/>
                <a:gd name="connsiteY43" fmla="*/ 423747 h 2163337"/>
                <a:gd name="connsiteX44" fmla="*/ 67345 w 446486"/>
                <a:gd name="connsiteY44" fmla="*/ 401444 h 2163337"/>
                <a:gd name="connsiteX45" fmla="*/ 134252 w 446486"/>
                <a:gd name="connsiteY45" fmla="*/ 379142 h 2163337"/>
                <a:gd name="connsiteX46" fmla="*/ 234613 w 446486"/>
                <a:gd name="connsiteY46" fmla="*/ 334537 h 2163337"/>
                <a:gd name="connsiteX47" fmla="*/ 268067 w 446486"/>
                <a:gd name="connsiteY47" fmla="*/ 323386 h 2163337"/>
                <a:gd name="connsiteX48" fmla="*/ 301521 w 446486"/>
                <a:gd name="connsiteY48" fmla="*/ 312234 h 2163337"/>
                <a:gd name="connsiteX49" fmla="*/ 346125 w 446486"/>
                <a:gd name="connsiteY49" fmla="*/ 167268 h 2163337"/>
                <a:gd name="connsiteX50" fmla="*/ 334974 w 446486"/>
                <a:gd name="connsiteY50" fmla="*/ 133815 h 2163337"/>
                <a:gd name="connsiteX51" fmla="*/ 268067 w 446486"/>
                <a:gd name="connsiteY51" fmla="*/ 111512 h 2163337"/>
                <a:gd name="connsiteX52" fmla="*/ 234613 w 446486"/>
                <a:gd name="connsiteY52" fmla="*/ 89210 h 2163337"/>
                <a:gd name="connsiteX53" fmla="*/ 201160 w 446486"/>
                <a:gd name="connsiteY53" fmla="*/ 55756 h 2163337"/>
                <a:gd name="connsiteX54" fmla="*/ 201160 w 446486"/>
                <a:gd name="connsiteY54" fmla="*/ 0 h 216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46486" h="2163337">
                  <a:moveTo>
                    <a:pt x="268067" y="2163337"/>
                  </a:moveTo>
                  <a:cubicBezTo>
                    <a:pt x="256916" y="2144752"/>
                    <a:pt x="250812" y="2121981"/>
                    <a:pt x="234613" y="2107581"/>
                  </a:cubicBezTo>
                  <a:cubicBezTo>
                    <a:pt x="215976" y="2091015"/>
                    <a:pt x="189503" y="2086236"/>
                    <a:pt x="167706" y="2074127"/>
                  </a:cubicBezTo>
                  <a:cubicBezTo>
                    <a:pt x="111533" y="2042920"/>
                    <a:pt x="154689" y="2063713"/>
                    <a:pt x="111950" y="2029522"/>
                  </a:cubicBezTo>
                  <a:cubicBezTo>
                    <a:pt x="41614" y="1973253"/>
                    <a:pt x="110042" y="2038768"/>
                    <a:pt x="56194" y="1984917"/>
                  </a:cubicBezTo>
                  <a:cubicBezTo>
                    <a:pt x="59911" y="1936595"/>
                    <a:pt x="46850" y="1883869"/>
                    <a:pt x="67345" y="1839951"/>
                  </a:cubicBezTo>
                  <a:cubicBezTo>
                    <a:pt x="77286" y="1818648"/>
                    <a:pt x="134252" y="1817649"/>
                    <a:pt x="134252" y="1817649"/>
                  </a:cubicBezTo>
                  <a:cubicBezTo>
                    <a:pt x="173178" y="1778724"/>
                    <a:pt x="146582" y="1798671"/>
                    <a:pt x="223462" y="1773044"/>
                  </a:cubicBezTo>
                  <a:lnTo>
                    <a:pt x="256916" y="1761893"/>
                  </a:lnTo>
                  <a:lnTo>
                    <a:pt x="290369" y="1750742"/>
                  </a:lnTo>
                  <a:cubicBezTo>
                    <a:pt x="297803" y="1743308"/>
                    <a:pt x="303268" y="1733141"/>
                    <a:pt x="312672" y="1728439"/>
                  </a:cubicBezTo>
                  <a:cubicBezTo>
                    <a:pt x="333699" y="1717926"/>
                    <a:pt x="379579" y="1706137"/>
                    <a:pt x="379579" y="1706137"/>
                  </a:cubicBezTo>
                  <a:cubicBezTo>
                    <a:pt x="394447" y="1691269"/>
                    <a:pt x="417535" y="1681480"/>
                    <a:pt x="424184" y="1661532"/>
                  </a:cubicBezTo>
                  <a:lnTo>
                    <a:pt x="446486" y="1594625"/>
                  </a:lnTo>
                  <a:cubicBezTo>
                    <a:pt x="432668" y="1456439"/>
                    <a:pt x="456057" y="1514196"/>
                    <a:pt x="390730" y="1416205"/>
                  </a:cubicBezTo>
                  <a:cubicBezTo>
                    <a:pt x="383296" y="1405054"/>
                    <a:pt x="381142" y="1386989"/>
                    <a:pt x="368428" y="1382751"/>
                  </a:cubicBezTo>
                  <a:cubicBezTo>
                    <a:pt x="255990" y="1345273"/>
                    <a:pt x="430402" y="1402458"/>
                    <a:pt x="290369" y="1360449"/>
                  </a:cubicBezTo>
                  <a:cubicBezTo>
                    <a:pt x="290301" y="1360429"/>
                    <a:pt x="206768" y="1332582"/>
                    <a:pt x="190008" y="1326995"/>
                  </a:cubicBezTo>
                  <a:lnTo>
                    <a:pt x="156555" y="1315844"/>
                  </a:lnTo>
                  <a:lnTo>
                    <a:pt x="123101" y="1304693"/>
                  </a:lnTo>
                  <a:cubicBezTo>
                    <a:pt x="111950" y="1297259"/>
                    <a:pt x="101634" y="1288384"/>
                    <a:pt x="89647" y="1282390"/>
                  </a:cubicBezTo>
                  <a:cubicBezTo>
                    <a:pt x="79134" y="1277133"/>
                    <a:pt x="66273" y="1277286"/>
                    <a:pt x="56194" y="1271239"/>
                  </a:cubicBezTo>
                  <a:cubicBezTo>
                    <a:pt x="47179" y="1265830"/>
                    <a:pt x="40459" y="1257147"/>
                    <a:pt x="33891" y="1248937"/>
                  </a:cubicBezTo>
                  <a:cubicBezTo>
                    <a:pt x="9187" y="1218057"/>
                    <a:pt x="12215" y="1217362"/>
                    <a:pt x="438" y="1182029"/>
                  </a:cubicBezTo>
                  <a:cubicBezTo>
                    <a:pt x="2836" y="1170036"/>
                    <a:pt x="12453" y="1109965"/>
                    <a:pt x="22740" y="1092820"/>
                  </a:cubicBezTo>
                  <a:cubicBezTo>
                    <a:pt x="28149" y="1083805"/>
                    <a:pt x="37608" y="1077951"/>
                    <a:pt x="45042" y="1070517"/>
                  </a:cubicBezTo>
                  <a:cubicBezTo>
                    <a:pt x="48759" y="1059366"/>
                    <a:pt x="46629" y="1043896"/>
                    <a:pt x="56194" y="1037064"/>
                  </a:cubicBezTo>
                  <a:cubicBezTo>
                    <a:pt x="75324" y="1023400"/>
                    <a:pt x="103541" y="1027801"/>
                    <a:pt x="123101" y="1014761"/>
                  </a:cubicBezTo>
                  <a:cubicBezTo>
                    <a:pt x="145403" y="999893"/>
                    <a:pt x="164579" y="978632"/>
                    <a:pt x="190008" y="970156"/>
                  </a:cubicBezTo>
                  <a:cubicBezTo>
                    <a:pt x="201159" y="966439"/>
                    <a:pt x="212948" y="964262"/>
                    <a:pt x="223462" y="959005"/>
                  </a:cubicBezTo>
                  <a:cubicBezTo>
                    <a:pt x="235449" y="953012"/>
                    <a:pt x="246451" y="945075"/>
                    <a:pt x="256916" y="936703"/>
                  </a:cubicBezTo>
                  <a:cubicBezTo>
                    <a:pt x="265126" y="930135"/>
                    <a:pt x="269814" y="919102"/>
                    <a:pt x="279218" y="914400"/>
                  </a:cubicBezTo>
                  <a:cubicBezTo>
                    <a:pt x="300245" y="903887"/>
                    <a:pt x="346125" y="892098"/>
                    <a:pt x="346125" y="892098"/>
                  </a:cubicBezTo>
                  <a:cubicBezTo>
                    <a:pt x="353559" y="884664"/>
                    <a:pt x="363726" y="879199"/>
                    <a:pt x="368428" y="869795"/>
                  </a:cubicBezTo>
                  <a:cubicBezTo>
                    <a:pt x="382002" y="842647"/>
                    <a:pt x="393878" y="790297"/>
                    <a:pt x="401881" y="758283"/>
                  </a:cubicBezTo>
                  <a:cubicBezTo>
                    <a:pt x="395632" y="714541"/>
                    <a:pt x="406759" y="680921"/>
                    <a:pt x="368428" y="657922"/>
                  </a:cubicBezTo>
                  <a:cubicBezTo>
                    <a:pt x="358349" y="651874"/>
                    <a:pt x="346125" y="650488"/>
                    <a:pt x="334974" y="646771"/>
                  </a:cubicBezTo>
                  <a:cubicBezTo>
                    <a:pt x="327540" y="639337"/>
                    <a:pt x="322076" y="629170"/>
                    <a:pt x="312672" y="624468"/>
                  </a:cubicBezTo>
                  <a:cubicBezTo>
                    <a:pt x="291645" y="613954"/>
                    <a:pt x="268067" y="609600"/>
                    <a:pt x="245764" y="602166"/>
                  </a:cubicBezTo>
                  <a:cubicBezTo>
                    <a:pt x="213875" y="591537"/>
                    <a:pt x="202717" y="586866"/>
                    <a:pt x="167706" y="579864"/>
                  </a:cubicBezTo>
                  <a:cubicBezTo>
                    <a:pt x="139157" y="574154"/>
                    <a:pt x="96279" y="572028"/>
                    <a:pt x="67345" y="557561"/>
                  </a:cubicBezTo>
                  <a:cubicBezTo>
                    <a:pt x="39208" y="543493"/>
                    <a:pt x="32334" y="533702"/>
                    <a:pt x="11589" y="512956"/>
                  </a:cubicBezTo>
                  <a:cubicBezTo>
                    <a:pt x="2843" y="486718"/>
                    <a:pt x="-9401" y="472287"/>
                    <a:pt x="11589" y="446049"/>
                  </a:cubicBezTo>
                  <a:cubicBezTo>
                    <a:pt x="19961" y="435584"/>
                    <a:pt x="34577" y="432119"/>
                    <a:pt x="45042" y="423747"/>
                  </a:cubicBezTo>
                  <a:cubicBezTo>
                    <a:pt x="53252" y="417179"/>
                    <a:pt x="57941" y="406146"/>
                    <a:pt x="67345" y="401444"/>
                  </a:cubicBezTo>
                  <a:cubicBezTo>
                    <a:pt x="88372" y="390931"/>
                    <a:pt x="134252" y="379142"/>
                    <a:pt x="134252" y="379142"/>
                  </a:cubicBezTo>
                  <a:cubicBezTo>
                    <a:pt x="187266" y="343799"/>
                    <a:pt x="154992" y="361077"/>
                    <a:pt x="234613" y="334537"/>
                  </a:cubicBezTo>
                  <a:lnTo>
                    <a:pt x="268067" y="323386"/>
                  </a:lnTo>
                  <a:lnTo>
                    <a:pt x="301521" y="312234"/>
                  </a:lnTo>
                  <a:cubicBezTo>
                    <a:pt x="373607" y="240148"/>
                    <a:pt x="366080" y="277016"/>
                    <a:pt x="346125" y="167268"/>
                  </a:cubicBezTo>
                  <a:cubicBezTo>
                    <a:pt x="344022" y="155703"/>
                    <a:pt x="344539" y="140647"/>
                    <a:pt x="334974" y="133815"/>
                  </a:cubicBezTo>
                  <a:cubicBezTo>
                    <a:pt x="315844" y="120151"/>
                    <a:pt x="287628" y="124552"/>
                    <a:pt x="268067" y="111512"/>
                  </a:cubicBezTo>
                  <a:cubicBezTo>
                    <a:pt x="256916" y="104078"/>
                    <a:pt x="244909" y="97790"/>
                    <a:pt x="234613" y="89210"/>
                  </a:cubicBezTo>
                  <a:cubicBezTo>
                    <a:pt x="222498" y="79114"/>
                    <a:pt x="206697" y="70522"/>
                    <a:pt x="201160" y="55756"/>
                  </a:cubicBezTo>
                  <a:cubicBezTo>
                    <a:pt x="194634" y="38354"/>
                    <a:pt x="201160" y="18585"/>
                    <a:pt x="201160" y="0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96468" y="58376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52263" y="58376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89980" y="3525644"/>
              <a:ext cx="332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Symbol" panose="05050102010706020507" pitchFamily="18" charset="2"/>
                </a:rPr>
                <a:t>g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</p:grpSp>
      <p:pic>
        <p:nvPicPr>
          <p:cNvPr id="33" name="Picture 2" descr="https://upload.wikimedia.org/wikipedia/commons/7/7d/Dirac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96" y="3420869"/>
            <a:ext cx="248602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369983" y="3318369"/>
            <a:ext cx="2629631" cy="1791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/>
              <a:t>Tree level anomaly:</a:t>
            </a:r>
          </a:p>
          <a:p>
            <a:r>
              <a:rPr lang="it-IT" sz="2400" dirty="0" smtClean="0"/>
              <a:t>a = (g-2)/2 = 0</a:t>
            </a:r>
          </a:p>
          <a:p>
            <a:r>
              <a:rPr lang="it-IT" sz="2400" dirty="0" smtClean="0"/>
              <a:t>...only if pointlike</a:t>
            </a:r>
          </a:p>
          <a:p>
            <a:r>
              <a:rPr lang="it-IT" sz="2400" dirty="0" smtClean="0"/>
              <a:t>g</a:t>
            </a:r>
            <a:r>
              <a:rPr lang="it-IT" sz="2400" baseline="-25000" dirty="0" smtClean="0"/>
              <a:t>p </a:t>
            </a:r>
            <a:r>
              <a:rPr lang="it-IT" sz="2400" dirty="0" smtClean="0"/>
              <a:t>~ 5.6, g</a:t>
            </a:r>
            <a:r>
              <a:rPr lang="it-IT" sz="2400" baseline="-25000" dirty="0" smtClean="0"/>
              <a:t>n </a:t>
            </a:r>
            <a:r>
              <a:rPr lang="it-IT" sz="2400" dirty="0" smtClean="0"/>
              <a:t>~ -3.8</a:t>
            </a:r>
          </a:p>
        </p:txBody>
      </p:sp>
    </p:spTree>
    <p:extLst>
      <p:ext uri="{BB962C8B-B14F-4D97-AF65-F5344CB8AC3E}">
        <p14:creationId xmlns:p14="http://schemas.microsoft.com/office/powerpoint/2010/main" val="103551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FNAL beam wrt. BNL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4894"/>
            <a:ext cx="5029200" cy="4349791"/>
          </a:xfrm>
        </p:spPr>
        <p:txBody>
          <a:bodyPr/>
          <a:lstStyle/>
          <a:p>
            <a:r>
              <a:rPr lang="it-IT" dirty="0" smtClean="0"/>
              <a:t>Beam improved recycling p-bar source:</a:t>
            </a:r>
          </a:p>
          <a:p>
            <a:pPr lvl="1"/>
            <a:r>
              <a:rPr lang="it-IT" dirty="0" smtClean="0"/>
              <a:t>x20 total # muons</a:t>
            </a:r>
          </a:p>
          <a:p>
            <a:pPr lvl="2"/>
            <a:r>
              <a:rPr lang="it-IT" dirty="0" smtClean="0"/>
              <a:t>x6-12 #muons/proton on target </a:t>
            </a:r>
          </a:p>
          <a:p>
            <a:pPr lvl="2"/>
            <a:r>
              <a:rPr lang="it-IT" dirty="0" smtClean="0"/>
              <a:t>x4 fill frequency </a:t>
            </a:r>
          </a:p>
          <a:p>
            <a:pPr lvl="1"/>
            <a:r>
              <a:rPr lang="it-IT" dirty="0" smtClean="0"/>
              <a:t>Statistical error on a</a:t>
            </a:r>
            <a:r>
              <a:rPr lang="it-IT" baseline="-25000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: </a:t>
            </a:r>
          </a:p>
          <a:p>
            <a:pPr lvl="2"/>
            <a:r>
              <a:rPr lang="it-IT" dirty="0" smtClean="0"/>
              <a:t>5.4 </a:t>
            </a:r>
            <a:r>
              <a:rPr lang="it-IT" dirty="0">
                <a:sym typeface="Wingdings" panose="05000000000000000000" pitchFamily="2" charset="2"/>
              </a:rPr>
              <a:t>x 10</a:t>
            </a:r>
            <a:r>
              <a:rPr lang="it-IT" baseline="30000" dirty="0">
                <a:sym typeface="Wingdings" panose="05000000000000000000" pitchFamily="2" charset="2"/>
              </a:rPr>
              <a:t>-10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smtClean="0">
                <a:sym typeface="Wingdings" panose="05000000000000000000" pitchFamily="2" charset="2"/>
              </a:rPr>
              <a:t> 1.2 x 10</a:t>
            </a:r>
            <a:r>
              <a:rPr lang="it-IT" baseline="30000" dirty="0" smtClean="0">
                <a:sym typeface="Wingdings" panose="05000000000000000000" pitchFamily="2" charset="2"/>
              </a:rPr>
              <a:t>-10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lvl="1"/>
            <a:r>
              <a:rPr lang="it-IT" dirty="0" smtClean="0"/>
              <a:t>Removed pion flash</a:t>
            </a:r>
          </a:p>
          <a:p>
            <a:pPr lvl="2"/>
            <a:r>
              <a:rPr lang="it-IT" dirty="0" smtClean="0"/>
              <a:t>L</a:t>
            </a:r>
            <a:r>
              <a:rPr lang="it-IT" baseline="-25000" dirty="0" smtClean="0"/>
              <a:t>decay</a:t>
            </a:r>
            <a:r>
              <a:rPr lang="it-IT" dirty="0" smtClean="0"/>
              <a:t> 90 m </a:t>
            </a:r>
            <a:r>
              <a:rPr lang="it-IT" dirty="0" smtClean="0">
                <a:sym typeface="Wingdings" panose="05000000000000000000" pitchFamily="2" charset="2"/>
              </a:rPr>
              <a:t> 2000 m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Fast muon kicker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Turns off before one turn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40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91" y="1375095"/>
            <a:ext cx="4127339" cy="472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1" y="2147158"/>
            <a:ext cx="4260930" cy="433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2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28" y="346276"/>
            <a:ext cx="6477000" cy="685800"/>
          </a:xfrm>
        </p:spPr>
        <p:txBody>
          <a:bodyPr/>
          <a:lstStyle/>
          <a:p>
            <a:r>
              <a:rPr lang="it-IT" dirty="0" smtClean="0"/>
              <a:t>B field systematics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94" y="1361030"/>
            <a:ext cx="8857506" cy="4114800"/>
          </a:xfrm>
        </p:spPr>
        <p:txBody>
          <a:bodyPr/>
          <a:lstStyle/>
          <a:p>
            <a:r>
              <a:rPr lang="it-IT" dirty="0" smtClean="0"/>
              <a:t>Mostly more and better probes/temperature stability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41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888141"/>
            <a:ext cx="7336441" cy="469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8672" y="195744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400" b="1" dirty="0" smtClean="0">
                <a:solidFill>
                  <a:srgbClr val="FF0000"/>
                </a:solidFill>
              </a:rPr>
              <a:t>BNL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2060" y="195744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400" b="1" dirty="0" smtClean="0">
                <a:solidFill>
                  <a:srgbClr val="FF0000"/>
                </a:solidFill>
              </a:rPr>
              <a:t>FNAL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919" y="358815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091938"/>
            <a:ext cx="5486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4772025" y="3179250"/>
            <a:ext cx="482600" cy="5969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Tracking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279525"/>
            <a:ext cx="8832850" cy="1679575"/>
          </a:xfrm>
        </p:spPr>
        <p:txBody>
          <a:bodyPr/>
          <a:lstStyle/>
          <a:p>
            <a:r>
              <a:rPr lang="it-IT" dirty="0" smtClean="0"/>
              <a:t>3 x 8 module stations of straw tubes in stereo arrangement</a:t>
            </a:r>
          </a:p>
          <a:p>
            <a:pPr lvl="1"/>
            <a:r>
              <a:rPr lang="it-IT" dirty="0" smtClean="0"/>
              <a:t>Measure muon profile</a:t>
            </a:r>
          </a:p>
          <a:p>
            <a:pPr lvl="1"/>
            <a:r>
              <a:rPr lang="it-IT" dirty="0" smtClean="0"/>
              <a:t>Monitor lost muons</a:t>
            </a:r>
          </a:p>
          <a:p>
            <a:pPr lvl="1"/>
            <a:r>
              <a:rPr lang="it-IT" dirty="0" smtClean="0"/>
              <a:t>Measure vertical pitch for EDM</a:t>
            </a:r>
          </a:p>
          <a:p>
            <a:endParaRPr lang="it-IT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42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002274"/>
            <a:ext cx="4165600" cy="24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971104"/>
            <a:ext cx="4387850" cy="246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8900" y="1305999"/>
            <a:ext cx="5022850" cy="4635499"/>
            <a:chOff x="-2827364" y="2652740"/>
            <a:chExt cx="4867275" cy="4476750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27364" y="2652740"/>
              <a:ext cx="4867275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-29327" y="3224599"/>
              <a:ext cx="1880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Single straw radial resolution = </a:t>
              </a:r>
              <a:r>
                <a:rPr lang="en-US" sz="2000" dirty="0" smtClean="0">
                  <a:solidFill>
                    <a:srgbClr val="FF0000"/>
                  </a:solidFill>
                </a:rPr>
                <a:t>180 </a:t>
              </a:r>
              <a:r>
                <a:rPr lang="en-US" sz="2000" dirty="0" err="1">
                  <a:solidFill>
                    <a:srgbClr val="FF0000"/>
                  </a:solidFill>
                </a:rPr>
                <a:t>μm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76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Status and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43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8099"/>
            <a:ext cx="8838590" cy="52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Higher orders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80" y="1323200"/>
            <a:ext cx="8849151" cy="4114800"/>
          </a:xfrm>
        </p:spPr>
        <p:txBody>
          <a:bodyPr/>
          <a:lstStyle/>
          <a:p>
            <a:r>
              <a:rPr lang="it-IT" dirty="0" smtClean="0"/>
              <a:t>Radiative corrections (challenging!) change the picture</a:t>
            </a:r>
          </a:p>
          <a:p>
            <a:pPr lvl="1"/>
            <a:r>
              <a:rPr lang="it-IT" dirty="0"/>
              <a:t>a</a:t>
            </a:r>
            <a:r>
              <a:rPr lang="it-IT" dirty="0" smtClean="0"/>
              <a:t> ≠ 0 </a:t>
            </a:r>
          </a:p>
          <a:p>
            <a:r>
              <a:rPr lang="it-IT" dirty="0" smtClean="0"/>
              <a:t>Schwinger (1948): 1 loop correction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5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7" name="Picture 6" descr="https://upload.wikimedia.org/wikipedia/commons/a/aa/Julian_Schwinger_headst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2" t="15218" r="17775" b="47920"/>
          <a:stretch/>
        </p:blipFill>
        <p:spPr bwMode="auto">
          <a:xfrm>
            <a:off x="3925228" y="4499899"/>
            <a:ext cx="4608412" cy="20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9226" r="76469" b="5213"/>
          <a:stretch/>
        </p:blipFill>
        <p:spPr bwMode="auto">
          <a:xfrm>
            <a:off x="5954698" y="2007219"/>
            <a:ext cx="2219093" cy="249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upload.wikimedia.org/wikipedia/commons/3/3c/Schwin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2" y="2842166"/>
            <a:ext cx="2587167" cy="36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3860" y="3136915"/>
                <a:ext cx="1618072" cy="83009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860" y="3136915"/>
                <a:ext cx="1618072" cy="8300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Higher orders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034" y="1345503"/>
            <a:ext cx="8982965" cy="4114800"/>
          </a:xfrm>
        </p:spPr>
        <p:txBody>
          <a:bodyPr/>
          <a:lstStyle/>
          <a:p>
            <a:r>
              <a:rPr lang="it-IT" dirty="0" smtClean="0"/>
              <a:t>Higher order corrections depend on lepton mass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QED calculations becomes more  complex:</a:t>
            </a:r>
          </a:p>
          <a:p>
            <a:pPr lvl="1"/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 loop	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    1 diagram	analytic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2 loop	     7 diagrams	analytic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3 loop       72 diagrams	analytic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4 loop	 891 diagrams	numerical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5 loop	 &gt; 12,000 diagrams numerical calculation</a:t>
            </a:r>
          </a:p>
          <a:p>
            <a:pPr lvl="2"/>
            <a:r>
              <a:rPr lang="it-IT" dirty="0" smtClean="0">
                <a:sym typeface="Wingdings" panose="05000000000000000000" pitchFamily="2" charset="2"/>
              </a:rPr>
              <a:t>Contribution irrelevant compared to current experimental errors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6</a:t>
            </a:fld>
            <a:r>
              <a:rPr lang="en-US" dirty="0" smtClean="0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Other 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8330"/>
            <a:ext cx="8571355" cy="4114800"/>
          </a:xfrm>
        </p:spPr>
        <p:txBody>
          <a:bodyPr/>
          <a:lstStyle/>
          <a:p>
            <a:r>
              <a:rPr lang="it-IT" dirty="0"/>
              <a:t>a</a:t>
            </a:r>
            <a:r>
              <a:rPr lang="it-IT" baseline="-25000" dirty="0" smtClean="0">
                <a:latin typeface="Symbol" panose="05050102010706020507" pitchFamily="18" charset="2"/>
              </a:rPr>
              <a:t>m </a:t>
            </a:r>
            <a:r>
              <a:rPr lang="it-IT" dirty="0" smtClean="0">
                <a:latin typeface="+mj-lt"/>
              </a:rPr>
              <a:t>is</a:t>
            </a:r>
            <a:r>
              <a:rPr lang="it-IT" dirty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affected by loops  with W/Z or quarks (hadrons)</a:t>
            </a:r>
          </a:p>
          <a:p>
            <a:endParaRPr lang="it-IT" dirty="0">
              <a:latin typeface="+mj-lt"/>
            </a:endParaRPr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marL="457200" lvl="1" indent="0">
              <a:buNone/>
            </a:pPr>
            <a:endParaRPr lang="it-IT" dirty="0" smtClean="0"/>
          </a:p>
          <a:p>
            <a:pPr lvl="1"/>
            <a:r>
              <a:rPr lang="it-IT" dirty="0" smtClean="0"/>
              <a:t>Weak contribution small and precisely calculated </a:t>
            </a:r>
          </a:p>
          <a:p>
            <a:pPr lvl="1"/>
            <a:r>
              <a:rPr lang="it-IT" dirty="0" smtClean="0"/>
              <a:t>Had VP and Had LBL are hard   .... however</a:t>
            </a:r>
          </a:p>
          <a:p>
            <a:pPr lvl="2"/>
            <a:r>
              <a:rPr lang="it-IT" dirty="0" smtClean="0"/>
              <a:t>Improvements and new approaches expected </a:t>
            </a:r>
            <a:endParaRPr lang="it-IT" dirty="0"/>
          </a:p>
          <a:p>
            <a:pPr lvl="1"/>
            <a:r>
              <a:rPr lang="it-IT" dirty="0" smtClean="0"/>
              <a:t>Contributions of virtual heavier particles (including new physics!) scale with lepton mass squared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7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3" y="1957472"/>
            <a:ext cx="7820280" cy="213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4565981"/>
            <a:ext cx="2197100" cy="79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physics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96" y="1282933"/>
            <a:ext cx="9005104" cy="4306787"/>
          </a:xfrm>
        </p:spPr>
        <p:txBody>
          <a:bodyPr/>
          <a:lstStyle/>
          <a:p>
            <a:r>
              <a:rPr lang="it-IT" dirty="0" smtClean="0"/>
              <a:t>New physics effects similar to weak contributions</a:t>
            </a:r>
          </a:p>
          <a:p>
            <a:pPr lvl="1"/>
            <a:r>
              <a:rPr lang="it-IT" dirty="0" smtClean="0"/>
              <a:t>SUSY gives relevant contributions from  </a:t>
            </a:r>
            <a:r>
              <a:rPr lang="it-IT" dirty="0">
                <a:latin typeface="Symbol" panose="05050102010706020507" pitchFamily="18" charset="2"/>
              </a:rPr>
              <a:t>c</a:t>
            </a:r>
            <a:r>
              <a:rPr lang="it-IT" baseline="30000" dirty="0" smtClean="0"/>
              <a:t>±</a:t>
            </a:r>
            <a:r>
              <a:rPr lang="it-IT" dirty="0" smtClean="0"/>
              <a:t> e </a:t>
            </a:r>
            <a:r>
              <a:rPr lang="it-IT" dirty="0" smtClean="0">
                <a:latin typeface="Symbol" panose="05050102010706020507" pitchFamily="18" charset="2"/>
              </a:rPr>
              <a:t>c</a:t>
            </a:r>
            <a:r>
              <a:rPr lang="it-IT" baseline="30000" dirty="0" smtClean="0"/>
              <a:t>0</a:t>
            </a:r>
            <a:r>
              <a:rPr lang="it-IT" dirty="0" smtClean="0"/>
              <a:t> not strongly bounded by LHC</a:t>
            </a:r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r>
              <a:rPr lang="it-IT" dirty="0" smtClean="0"/>
              <a:t>Presently a</a:t>
            </a:r>
            <a:r>
              <a:rPr lang="it-IT" baseline="30000" dirty="0" smtClean="0"/>
              <a:t>exp</a:t>
            </a:r>
            <a:r>
              <a:rPr lang="it-IT" dirty="0" smtClean="0"/>
              <a:t> – a</a:t>
            </a:r>
            <a:r>
              <a:rPr lang="it-IT" baseline="30000" dirty="0" smtClean="0"/>
              <a:t>th</a:t>
            </a:r>
            <a:r>
              <a:rPr lang="it-IT" dirty="0" smtClean="0"/>
              <a:t> ~ (245 ± 81) x 10</a:t>
            </a:r>
            <a:r>
              <a:rPr lang="it-IT" baseline="30000" dirty="0" smtClean="0"/>
              <a:t>-11</a:t>
            </a:r>
            <a:r>
              <a:rPr lang="it-IT" dirty="0" smtClean="0"/>
              <a:t> (Kinoshita, Jul. 2014)</a:t>
            </a:r>
          </a:p>
          <a:p>
            <a:pPr lvl="1"/>
            <a:r>
              <a:rPr lang="it-IT" dirty="0" smtClean="0"/>
              <a:t>Experimental precision close to new physics effects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8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08" y="2696328"/>
            <a:ext cx="6319777" cy="289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81" y="2199904"/>
            <a:ext cx="4172859" cy="338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2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837" y="420649"/>
            <a:ext cx="6477000" cy="685800"/>
          </a:xfrm>
        </p:spPr>
        <p:txBody>
          <a:bodyPr/>
          <a:lstStyle/>
          <a:p>
            <a:r>
              <a:rPr lang="it-IT" dirty="0" smtClean="0"/>
              <a:t>Relation with other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93" y="1314731"/>
            <a:ext cx="8676231" cy="4114800"/>
          </a:xfrm>
        </p:spPr>
        <p:txBody>
          <a:bodyPr/>
          <a:lstStyle/>
          <a:p>
            <a:r>
              <a:rPr lang="it-IT" dirty="0" smtClean="0"/>
              <a:t>Connected with other measurement of great interest</a:t>
            </a:r>
          </a:p>
          <a:p>
            <a:pPr lvl="1"/>
            <a:r>
              <a:rPr lang="it-IT" dirty="0" smtClean="0"/>
              <a:t>Bs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>
                <a:latin typeface="Symbol" panose="05050102010706020507" pitchFamily="18" charset="2"/>
                <a:sym typeface="Wingdings" panose="05000000000000000000" pitchFamily="2" charset="2"/>
              </a:rPr>
              <a:t>mm, 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  <a:hlinkClick r:id="rId2" action="ppaction://hlinksldjump"/>
              </a:rPr>
              <a:t>m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  <a:hlinkClick r:id="rId2" action="ppaction://hlinksldjump"/>
              </a:rPr>
              <a:t>e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  <a:hlinkClick r:id="rId2" action="ppaction://hlinksldjump"/>
              </a:rPr>
              <a:t>g</a:t>
            </a:r>
            <a:endParaRPr lang="it-IT" dirty="0" smtClean="0">
              <a:solidFill>
                <a:schemeClr val="bg2">
                  <a:lumMod val="60000"/>
                  <a:lumOff val="40000"/>
                </a:schemeClr>
              </a:solidFill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pPr lvl="1"/>
            <a:r>
              <a:rPr lang="it-IT" dirty="0">
                <a:latin typeface="+mj-lt"/>
              </a:rPr>
              <a:t>t</a:t>
            </a:r>
            <a:r>
              <a:rPr lang="it-IT" dirty="0" smtClean="0">
                <a:latin typeface="+mj-lt"/>
              </a:rPr>
              <a:t>an </a:t>
            </a:r>
            <a:r>
              <a:rPr lang="it-IT" dirty="0" smtClean="0">
                <a:latin typeface="Symbol" panose="05050102010706020507" pitchFamily="18" charset="2"/>
              </a:rPr>
              <a:t>b</a:t>
            </a:r>
          </a:p>
          <a:p>
            <a:pPr lvl="1"/>
            <a:r>
              <a:rPr lang="it-IT" dirty="0" smtClean="0">
                <a:latin typeface="+mj-lt"/>
              </a:rPr>
              <a:t>Dark photon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NEWS Workshop,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9</a:t>
            </a:fld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r="27925" b="69672"/>
          <a:stretch/>
        </p:blipFill>
        <p:spPr bwMode="auto">
          <a:xfrm>
            <a:off x="4537276" y="2001414"/>
            <a:ext cx="3481640" cy="15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15550" b="15415"/>
          <a:stretch/>
        </p:blipFill>
        <p:spPr bwMode="auto">
          <a:xfrm>
            <a:off x="4537276" y="4135757"/>
            <a:ext cx="4314954" cy="240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35868" y="1739804"/>
            <a:ext cx="663964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g</a:t>
            </a:r>
            <a:r>
              <a:rPr lang="it-IT" dirty="0" smtClean="0"/>
              <a:t>-2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5271098" y="3776564"/>
            <a:ext cx="2013995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/>
              <a:t>B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>
                <a:latin typeface="Symbol" pitchFamily="18" charset="2"/>
                <a:sym typeface="Wingdings" pitchFamily="2" charset="2"/>
              </a:rPr>
              <a:t>mm</a:t>
            </a:r>
            <a:endParaRPr lang="en-US" sz="2400" dirty="0">
              <a:latin typeface="Symbol" pitchFamily="18" charset="2"/>
              <a:sym typeface="Wingdings" pitchFamily="2" charset="2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116784" y="2001414"/>
            <a:ext cx="1810091" cy="17751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079485" y="4135757"/>
            <a:ext cx="1946365" cy="111726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021830" y="5253020"/>
            <a:ext cx="3301388" cy="128511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76" y="1878967"/>
            <a:ext cx="4336549" cy="471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1515" y="3163436"/>
            <a:ext cx="4316212" cy="3363125"/>
            <a:chOff x="51515" y="3163436"/>
            <a:chExt cx="4316212" cy="33631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15" y="3163436"/>
              <a:ext cx="4316212" cy="2866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307939" y="6003341"/>
              <a:ext cx="2123595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Visible decay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09953" y="2481959"/>
            <a:ext cx="3904406" cy="3782992"/>
            <a:chOff x="4409953" y="2220349"/>
            <a:chExt cx="3904406" cy="378299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953" y="2220349"/>
              <a:ext cx="3904406" cy="378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654166" y="4803574"/>
              <a:ext cx="2364750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Invisible decay</a:t>
              </a:r>
              <a:endParaRPr lang="en-US" dirty="0"/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6" y="4890533"/>
            <a:ext cx="3449257" cy="72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8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0</TotalTime>
  <Pages>22</Pages>
  <Words>2213</Words>
  <Application>Microsoft Office PowerPoint</Application>
  <PresentationFormat>Letter Paper (8.5x11 in)</PresentationFormat>
  <Paragraphs>479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ＭＳ Ｐゴシック</vt:lpstr>
      <vt:lpstr>Arial</vt:lpstr>
      <vt:lpstr>Cambria Math</vt:lpstr>
      <vt:lpstr>Helvetica</vt:lpstr>
      <vt:lpstr>Lucida Grande</vt:lpstr>
      <vt:lpstr>Monotype Sorts</vt:lpstr>
      <vt:lpstr>Symbol</vt:lpstr>
      <vt:lpstr>Times</vt:lpstr>
      <vt:lpstr>Times New Roman</vt:lpstr>
      <vt:lpstr>Wingdings</vt:lpstr>
      <vt:lpstr>Lezioni_CERN_2003</vt:lpstr>
      <vt:lpstr>The Muon g-2 Experiment at FNAL</vt:lpstr>
      <vt:lpstr>PowerPoint Presentation</vt:lpstr>
      <vt:lpstr>Magnetic moment: classical description</vt:lpstr>
      <vt:lpstr>Basic definitions</vt:lpstr>
      <vt:lpstr>Higher orders (1)</vt:lpstr>
      <vt:lpstr>Higher orders (2)</vt:lpstr>
      <vt:lpstr>Other corrections</vt:lpstr>
      <vt:lpstr>New physics sensitivity</vt:lpstr>
      <vt:lpstr>Relation with other measurements</vt:lpstr>
      <vt:lpstr> SM theory prediction (2014)</vt:lpstr>
      <vt:lpstr>Muon g-2 experiment at FNAL</vt:lpstr>
      <vt:lpstr>Back to history</vt:lpstr>
      <vt:lpstr>Garwin/Lederman (1957)</vt:lpstr>
      <vt:lpstr>CERN-I (1964)</vt:lpstr>
      <vt:lpstr>CERN-II-III (1968-1979)</vt:lpstr>
      <vt:lpstr>BNL-E821 (1997-2001)</vt:lpstr>
      <vt:lpstr>History of experiments</vt:lpstr>
      <vt:lpstr>Future FNAL experiment</vt:lpstr>
      <vt:lpstr>FNAL muon beam</vt:lpstr>
      <vt:lpstr>FNAL E-989: how it works</vt:lpstr>
      <vt:lpstr>How it works: wa</vt:lpstr>
      <vt:lpstr>How it works: B/wp</vt:lpstr>
      <vt:lpstr>How it works: all together</vt:lpstr>
      <vt:lpstr>wa systematics</vt:lpstr>
      <vt:lpstr>Calorimetry (1)</vt:lpstr>
      <vt:lpstr>Calorimetry (2)</vt:lpstr>
      <vt:lpstr>Calibration system (1)</vt:lpstr>
      <vt:lpstr>Calibration system (2)</vt:lpstr>
      <vt:lpstr>Test beam results</vt:lpstr>
      <vt:lpstr>Conclusions</vt:lpstr>
      <vt:lpstr>Backup slides</vt:lpstr>
      <vt:lpstr>Correlation with meg </vt:lpstr>
      <vt:lpstr>Misure di aEM </vt:lpstr>
      <vt:lpstr>Theory of g-2</vt:lpstr>
      <vt:lpstr>am (QED)</vt:lpstr>
      <vt:lpstr>am (had) &amp; am (EW)</vt:lpstr>
      <vt:lpstr>Potential theory improvements  VP</vt:lpstr>
      <vt:lpstr>Potential theory improvements  HLbL</vt:lpstr>
      <vt:lpstr>Potential scenarios (2014)</vt:lpstr>
      <vt:lpstr>FNAL beam wrt. BNL</vt:lpstr>
      <vt:lpstr>B field systematics </vt:lpstr>
      <vt:lpstr>Tracking system</vt:lpstr>
      <vt:lpstr>Status and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 Bed</cp:lastModifiedBy>
  <cp:revision>2334</cp:revision>
  <cp:lastPrinted>2013-02-19T09:59:05Z</cp:lastPrinted>
  <dcterms:created xsi:type="dcterms:W3CDTF">1997-01-27T15:41:37Z</dcterms:created>
  <dcterms:modified xsi:type="dcterms:W3CDTF">2018-03-14T10:34:48Z</dcterms:modified>
</cp:coreProperties>
</file>