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sldIdLst>
    <p:sldId id="256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0E9F67-9BBE-CF48-95E3-B040825EB02E}" v="2388" dt="2018-06-05T13:30:29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12"/>
  </p:normalViewPr>
  <p:slideViewPr>
    <p:cSldViewPr snapToGrid="0" snapToObjects="1">
      <p:cViewPr varScale="1">
        <p:scale>
          <a:sx n="102" d="100"/>
          <a:sy n="102" d="100"/>
        </p:scale>
        <p:origin x="41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BEC8-67F2-7646-9B58-25342B86D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19F0A-FC30-7C4B-B9CA-A704DB1BF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B26FA-5A22-6D4C-9D66-FF97055D0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22073-0942-C84D-9793-EFDCC1D95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52AE6-1831-934D-934E-05DDA54BB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309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F9A0-5810-354B-B6F6-F5380EE1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06638D-6225-AC41-9E3A-735B4C271E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7E155-436C-484B-A97A-26FDE908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A9E84-B8D0-DB4E-867F-CF8B1ED13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B8B94-399E-FA40-B380-D4DE8B44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48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BC1B40-AB35-C34D-937C-78ADADECE6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C218D-0CA1-1149-96CB-E590C61C2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F7047-B1FB-FE43-89DA-6CBBF947F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F453D-A751-C544-A73B-88B8EDB8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DD4BF-0E90-5B43-8C6A-8E0421EA9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205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DBAA2-B0CF-F74E-A28F-1B4E8759C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D3B9D-5015-3D45-BC8D-C51AF4867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3F1CBB-55CB-4D40-BF55-0E1682020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5EB9A-BFFC-C346-9ABF-6A60146A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0DAC2-CCC1-3E4F-9904-C19F2963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77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7891F-DD4E-3149-B973-6F5302093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84407-DF61-624C-B756-7FD59A150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3291E-7B87-6B4B-B599-32E23885E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6DCCB-A1BA-454A-9631-0074A8158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6D24B5-F127-1E47-9C38-D457BA521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91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3F002-8ED3-3144-83D8-37C4BE37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5877-0214-1841-A30C-7919E3690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33E030-2545-2447-BA10-54A427374A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8130E-78B1-D54E-B387-2EFCB0F57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7FA3E3-AB81-BA49-8F6B-E87B58410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F0C29-32AD-1048-A9C3-82BFE2E5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692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A7934B-DBD7-4842-A509-467923E7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26669-796C-9D4E-9499-72BF4894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098AC-E3F0-5E43-AC9F-B04574036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D91FA9-6CF2-084C-A703-7C27B85DF5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54C7C-5CA4-4B47-9E82-12AD3BB8F3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13D73B-6901-C443-A9B9-8431B921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44AC88-08FA-1D46-B3C9-568A64CE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4B70C5-5014-564D-9387-28FBEC5C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90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8431-0B08-FD49-AF7E-D6EFF962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D2E9BB-50BC-8A44-A260-83D6D7C4A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CD0A45-130F-8641-8016-4B54E6597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F618C-BDFB-0547-921B-203E28CF0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031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804637-7B20-6946-802E-8AE9EF7A7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C53D25-CEE3-254B-9A70-D8404E8F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BE210-EC38-3242-A8CE-1F6A4F5D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256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1341E-E871-874B-BE20-8347D12F3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F1CB7-D2FC-6241-B4F5-977511A3E8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25343-0F9C-A445-89A2-76B404A87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447D3C-458E-2B42-B0B6-D3A4F714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3E9DBA-AE69-324F-A06C-900D315B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D90B0-13C0-5943-8DC4-F800FE032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0203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19380-E1C4-3B42-BFA1-2B913DEEB8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C41CA5-60CB-DC42-96B9-B7048E1B8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A6611-E026-C940-90D2-0E65381C7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92B1C-3876-A14E-BA28-CC079DCBE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F7AC0-C432-5D4F-AD1C-A81A8A687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9CE86-113B-B447-A0AE-1A88568A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7705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6BD3D6-6600-A949-A13B-B62772568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E8E5CE-1035-FB41-BCFD-7464CF38B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5841F-3C86-9942-9F07-56AC1F3C88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710D3-405B-E148-B923-670698F03299}" type="datetimeFigureOut">
              <a:rPr lang="it-IT" smtClean="0"/>
              <a:t>11/06/18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7E959-01F1-A740-921F-AC289E5C77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EBE5-3671-8C4E-863F-187AEC1147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D210E-00D7-6B4E-9F63-9CB4F2FCBA3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09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A8C01-1F21-1841-839D-972E4738DF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Stato DR @ LNF</a:t>
            </a:r>
          </a:p>
        </p:txBody>
      </p:sp>
    </p:spTree>
    <p:extLst>
      <p:ext uri="{BB962C8B-B14F-4D97-AF65-F5344CB8AC3E}">
        <p14:creationId xmlns:p14="http://schemas.microsoft.com/office/powerpoint/2010/main" val="302460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A5DE-8B60-BA40-9A0F-663CBAC00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Replica continua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240F94-EA45-4148-BEF0-6571F21FA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soluzione scelta dal management per permettere il rispristino in breve tempo a seguito di disastro dei servizi nazionali dell'INFN  (Cluster </a:t>
            </a:r>
            <a:r>
              <a:rPr lang="it-IT" dirty="0" err="1"/>
              <a:t>VMWare</a:t>
            </a:r>
            <a:r>
              <a:rPr lang="it-IT" dirty="0"/>
              <a:t> @</a:t>
            </a:r>
            <a:r>
              <a:rPr lang="it-IT" dirty="0" err="1"/>
              <a:t>Garr</a:t>
            </a:r>
            <a:r>
              <a:rPr lang="it-IT" dirty="0"/>
              <a:t>/Bari) ha imposto la migrazione di tutti i relativi sistemi da </a:t>
            </a:r>
            <a:r>
              <a:rPr lang="it-IT" dirty="0" err="1"/>
              <a:t>oVirt</a:t>
            </a:r>
            <a:r>
              <a:rPr lang="it-IT" dirty="0"/>
              <a:t> a </a:t>
            </a:r>
            <a:r>
              <a:rPr lang="it-IT" dirty="0" err="1"/>
              <a:t>VMWare</a:t>
            </a:r>
            <a:endParaRPr lang="it-IT" dirty="0"/>
          </a:p>
          <a:p>
            <a:r>
              <a:rPr lang="it-IT" dirty="0"/>
              <a:t>Le VM sono in hot-</a:t>
            </a:r>
            <a:r>
              <a:rPr lang="it-IT" dirty="0" err="1"/>
              <a:t>stanby</a:t>
            </a:r>
            <a:r>
              <a:rPr lang="it-IT" dirty="0"/>
              <a:t> presso il </a:t>
            </a:r>
            <a:r>
              <a:rPr lang="it-IT" dirty="0" err="1"/>
              <a:t>datacenter</a:t>
            </a:r>
            <a:r>
              <a:rPr lang="it-IT" dirty="0"/>
              <a:t> di GARR/Bari</a:t>
            </a:r>
          </a:p>
          <a:p>
            <a:pPr lvl="1"/>
            <a:r>
              <a:rPr lang="it-IT" dirty="0" err="1"/>
              <a:t>vSphere</a:t>
            </a:r>
            <a:r>
              <a:rPr lang="it-IT" dirty="0"/>
              <a:t> Replication con RPO 1h per VM senza dati</a:t>
            </a:r>
          </a:p>
          <a:p>
            <a:pPr lvl="1"/>
            <a:r>
              <a:rPr lang="it-IT" dirty="0"/>
              <a:t>RPO di 4min per le VM che includono lo </a:t>
            </a:r>
            <a:r>
              <a:rPr lang="it-IT" dirty="0" err="1"/>
              <a:t>storage</a:t>
            </a:r>
            <a:r>
              <a:rPr lang="it-IT" dirty="0"/>
              <a:t> dei dati dell'applicazione</a:t>
            </a:r>
          </a:p>
          <a:p>
            <a:r>
              <a:rPr lang="it-IT" dirty="0"/>
              <a:t>I DB sono in replica asincrona continua verso apposite VM presso il </a:t>
            </a:r>
            <a:r>
              <a:rPr lang="it-IT" dirty="0" err="1"/>
              <a:t>datacenter</a:t>
            </a:r>
            <a:r>
              <a:rPr lang="it-IT" dirty="0"/>
              <a:t> </a:t>
            </a:r>
            <a:r>
              <a:rPr lang="it-IT" dirty="0" err="1"/>
              <a:t>VMWare</a:t>
            </a:r>
            <a:r>
              <a:rPr lang="it-IT" dirty="0"/>
              <a:t> di GARR/Bari</a:t>
            </a:r>
          </a:p>
          <a:p>
            <a:pPr lvl="1"/>
            <a:r>
              <a:rPr lang="it-IT" dirty="0" err="1"/>
              <a:t>MySQL</a:t>
            </a:r>
            <a:r>
              <a:rPr lang="it-IT" dirty="0"/>
              <a:t>, Oracle</a:t>
            </a:r>
          </a:p>
        </p:txBody>
      </p:sp>
    </p:spTree>
    <p:extLst>
      <p:ext uri="{BB962C8B-B14F-4D97-AF65-F5344CB8AC3E}">
        <p14:creationId xmlns:p14="http://schemas.microsoft.com/office/powerpoint/2010/main" val="123162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1CBC3-6615-5846-8467-DB9CDC61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Filesystem</a:t>
            </a:r>
            <a:r>
              <a:rPr lang="it-IT" dirty="0"/>
              <a:t> condiviso ad alta disponibilità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82E61-9D86-8F40-B1B7-4AE61BF10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Molti servizi ai LNF si appoggiano ad uno </a:t>
            </a:r>
            <a:r>
              <a:rPr lang="it-IT" dirty="0" err="1"/>
              <a:t>storage</a:t>
            </a:r>
            <a:r>
              <a:rPr lang="it-IT" dirty="0"/>
              <a:t> condiviso per dare la possibilità di ridondare i server</a:t>
            </a:r>
          </a:p>
          <a:p>
            <a:r>
              <a:rPr lang="it-IT" dirty="0"/>
              <a:t>La soluzione attuale (AFS) sarà sostituita con un </a:t>
            </a:r>
            <a:r>
              <a:rPr lang="it-IT" dirty="0" err="1"/>
              <a:t>filesystem</a:t>
            </a:r>
            <a:r>
              <a:rPr lang="it-IT" dirty="0"/>
              <a:t> che permetta anche la replica geografica</a:t>
            </a:r>
          </a:p>
          <a:p>
            <a:r>
              <a:rPr lang="it-IT" dirty="0"/>
              <a:t>Presi in considerazione GPFS e </a:t>
            </a:r>
            <a:r>
              <a:rPr lang="it-IT" dirty="0" err="1"/>
              <a:t>GlusterFS</a:t>
            </a:r>
            <a:endParaRPr lang="it-IT" dirty="0"/>
          </a:p>
          <a:p>
            <a:r>
              <a:rPr lang="it-IT" dirty="0"/>
              <a:t>Da uno studio preliminare sembra che la scelta più opportuna sia </a:t>
            </a:r>
            <a:r>
              <a:rPr lang="it-IT" dirty="0" err="1"/>
              <a:t>GlusterFS</a:t>
            </a:r>
            <a:endParaRPr lang="it-IT" dirty="0"/>
          </a:p>
          <a:p>
            <a:pPr lvl="1"/>
            <a:r>
              <a:rPr lang="it-IT" dirty="0"/>
              <a:t>HA con replica sincrona su più nodi in LAN</a:t>
            </a:r>
          </a:p>
          <a:p>
            <a:pPr lvl="1"/>
            <a:r>
              <a:rPr lang="it-IT" dirty="0" err="1"/>
              <a:t>Georeplication</a:t>
            </a:r>
            <a:r>
              <a:rPr lang="it-IT" dirty="0"/>
              <a:t> tramite replica asincrona </a:t>
            </a:r>
            <a:r>
              <a:rPr lang="it-IT"/>
              <a:t>su WAN (RPO = ?)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20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F119-8F71-5746-B466-8D9B47EB2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3DBA2-B946-5F4C-AB45-99BF270F6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Oracle: GODIVA, Stipendiale</a:t>
            </a:r>
          </a:p>
          <a:p>
            <a:pPr lvl="1"/>
            <a:r>
              <a:rPr lang="it-IT" dirty="0"/>
              <a:t>Tutto sincronizzato tramite </a:t>
            </a:r>
            <a:r>
              <a:rPr lang="it-IT" dirty="0" err="1"/>
              <a:t>Dataguard</a:t>
            </a:r>
            <a:endParaRPr lang="it-IT" dirty="0"/>
          </a:p>
          <a:p>
            <a:pPr lvl="2"/>
            <a:r>
              <a:rPr lang="it-IT" dirty="0"/>
              <a:t>RPO =~ 0</a:t>
            </a:r>
          </a:p>
          <a:p>
            <a:endParaRPr lang="it-IT" dirty="0"/>
          </a:p>
          <a:p>
            <a:r>
              <a:rPr lang="it-IT" dirty="0" err="1"/>
              <a:t>MySQL</a:t>
            </a:r>
            <a:r>
              <a:rPr lang="it-IT" dirty="0"/>
              <a:t>: Applicazioni web</a:t>
            </a:r>
          </a:p>
          <a:p>
            <a:pPr lvl="1"/>
            <a:r>
              <a:rPr lang="it-IT" dirty="0"/>
              <a:t>Nuovo cluster </a:t>
            </a:r>
            <a:r>
              <a:rPr lang="it-IT" dirty="0" err="1"/>
              <a:t>Percona</a:t>
            </a:r>
            <a:r>
              <a:rPr lang="it-IT" dirty="0"/>
              <a:t> già sincronizzato con Bari</a:t>
            </a:r>
          </a:p>
          <a:p>
            <a:pPr lvl="2"/>
            <a:r>
              <a:rPr lang="it-IT" dirty="0"/>
              <a:t>RPO =~ 0</a:t>
            </a:r>
          </a:p>
          <a:p>
            <a:pPr lvl="1"/>
            <a:r>
              <a:rPr lang="it-IT" dirty="0">
                <a:solidFill>
                  <a:srgbClr val="C00000"/>
                </a:solidFill>
              </a:rPr>
              <a:t>Vecchio </a:t>
            </a:r>
            <a:r>
              <a:rPr lang="it-IT" dirty="0" err="1">
                <a:solidFill>
                  <a:srgbClr val="C00000"/>
                </a:solidFill>
              </a:rPr>
              <a:t>mysql</a:t>
            </a:r>
            <a:r>
              <a:rPr lang="it-IT" dirty="0">
                <a:solidFill>
                  <a:srgbClr val="C00000"/>
                </a:solidFill>
              </a:rPr>
              <a:t>: tutti i DB vanno preventivamente migrati su cluster </a:t>
            </a:r>
            <a:r>
              <a:rPr lang="it-IT" dirty="0" err="1">
                <a:solidFill>
                  <a:srgbClr val="C00000"/>
                </a:solidFill>
              </a:rPr>
              <a:t>Percona</a:t>
            </a:r>
            <a:endParaRPr lang="it-IT" dirty="0">
              <a:solidFill>
                <a:srgbClr val="C00000"/>
              </a:solidFill>
            </a:endParaRPr>
          </a:p>
          <a:p>
            <a:pPr lvl="2"/>
            <a:r>
              <a:rPr lang="it-IT" b="1" dirty="0">
                <a:solidFill>
                  <a:schemeClr val="accent2"/>
                </a:solidFill>
              </a:rPr>
              <a:t>Work in progress…</a:t>
            </a:r>
          </a:p>
        </p:txBody>
      </p:sp>
    </p:spTree>
    <p:extLst>
      <p:ext uri="{BB962C8B-B14F-4D97-AF65-F5344CB8AC3E}">
        <p14:creationId xmlns:p14="http://schemas.microsoft.com/office/powerpoint/2010/main" val="4970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DF119-8F71-5746-B466-8D9B47EB2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Sistemi migrati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3DBA2-B946-5F4C-AB45-99BF270F6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replica </a:t>
            </a:r>
            <a:r>
              <a:rPr lang="it-IT" dirty="0" err="1"/>
              <a:t>vSphere</a:t>
            </a:r>
            <a:r>
              <a:rPr lang="it-IT" dirty="0"/>
              <a:t> Replication:</a:t>
            </a:r>
          </a:p>
          <a:p>
            <a:pPr lvl="1"/>
            <a:r>
              <a:rPr lang="it-IT" dirty="0" err="1"/>
              <a:t>App</a:t>
            </a:r>
            <a:r>
              <a:rPr lang="it-IT" dirty="0"/>
              <a:t>-server JAVA </a:t>
            </a:r>
            <a:r>
              <a:rPr lang="it-IT" dirty="0" err="1"/>
              <a:t>Sisinfo</a:t>
            </a:r>
            <a:endParaRPr lang="it-IT" dirty="0"/>
          </a:p>
          <a:p>
            <a:pPr lvl="2"/>
            <a:r>
              <a:rPr lang="it-IT" dirty="0" err="1"/>
              <a:t>godiva</a:t>
            </a:r>
            <a:r>
              <a:rPr lang="it-IT" dirty="0"/>
              <a:t>, </a:t>
            </a:r>
            <a:r>
              <a:rPr lang="it-IT" dirty="0" err="1"/>
              <a:t>iam</a:t>
            </a:r>
            <a:r>
              <a:rPr lang="it-IT" dirty="0"/>
              <a:t>, reclutamento</a:t>
            </a:r>
          </a:p>
          <a:p>
            <a:pPr lvl="1"/>
            <a:r>
              <a:rPr lang="it-IT" dirty="0"/>
              <a:t>Stipendiale</a:t>
            </a:r>
          </a:p>
          <a:p>
            <a:pPr lvl="1"/>
            <a:r>
              <a:rPr lang="it-IT" dirty="0" err="1"/>
              <a:t>wiki.infn.it</a:t>
            </a:r>
            <a:endParaRPr lang="it-IT" dirty="0"/>
          </a:p>
          <a:p>
            <a:pPr lvl="1"/>
            <a:r>
              <a:rPr lang="it-IT" dirty="0" err="1"/>
              <a:t>agenda.infn.it</a:t>
            </a:r>
            <a:endParaRPr lang="it-IT" dirty="0"/>
          </a:p>
          <a:p>
            <a:pPr lvl="1"/>
            <a:r>
              <a:rPr lang="it-IT" dirty="0"/>
              <a:t>INFN-AAI (ds1.infn.it dsm1.infn.it e </a:t>
            </a:r>
            <a:r>
              <a:rPr lang="it-IT" dirty="0" err="1"/>
              <a:t>idp.infn.it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96971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9CDA-1BAA-CC45-BCC9-591923F4C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Sistemi ancora da migrare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8CBC1-DEA6-A945-AA01-1BF05CF2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Migrazione siti web nella nuova infrastruttura</a:t>
            </a: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home.infn.it</a:t>
            </a:r>
            <a:r>
              <a:rPr lang="it-IT" dirty="0">
                <a:solidFill>
                  <a:srgbClr val="C00000"/>
                </a:solidFill>
              </a:rPr>
              <a:t> (sito pubblico)</a:t>
            </a: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www.infn.it</a:t>
            </a:r>
            <a:r>
              <a:rPr lang="it-IT" dirty="0">
                <a:solidFill>
                  <a:srgbClr val="C00000"/>
                </a:solidFill>
              </a:rPr>
              <a:t> (</a:t>
            </a:r>
            <a:r>
              <a:rPr lang="it-IT" dirty="0" err="1">
                <a:solidFill>
                  <a:srgbClr val="C00000"/>
                </a:solidFill>
              </a:rPr>
              <a:t>apps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infn</a:t>
            </a:r>
            <a:r>
              <a:rPr lang="it-IT" dirty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www.ac.infn.it</a:t>
            </a:r>
            <a:endParaRPr lang="it-IT" dirty="0">
              <a:solidFill>
                <a:srgbClr val="C00000"/>
              </a:solidFill>
            </a:endParaRP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asimmetrie.it</a:t>
            </a:r>
            <a:endParaRPr lang="it-IT" dirty="0">
              <a:solidFill>
                <a:srgbClr val="C00000"/>
              </a:solidFill>
            </a:endParaRP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scienzapertutti.infn.it</a:t>
            </a:r>
            <a:endParaRPr lang="it-IT" dirty="0">
              <a:solidFill>
                <a:srgbClr val="C00000"/>
              </a:solidFill>
            </a:endParaRPr>
          </a:p>
          <a:p>
            <a:pPr lvl="1"/>
            <a:r>
              <a:rPr lang="it-IT" dirty="0" err="1">
                <a:solidFill>
                  <a:srgbClr val="C00000"/>
                </a:solidFill>
              </a:rPr>
              <a:t>elearning.infn.it</a:t>
            </a:r>
            <a:endParaRPr lang="it-IT" dirty="0">
              <a:solidFill>
                <a:srgbClr val="C00000"/>
              </a:solidFill>
            </a:endParaRPr>
          </a:p>
          <a:p>
            <a:endParaRPr lang="it-IT" dirty="0"/>
          </a:p>
          <a:p>
            <a:r>
              <a:rPr lang="it-IT" dirty="0"/>
              <a:t>Tutti dipendono dalla scelta di un </a:t>
            </a:r>
            <a:r>
              <a:rPr lang="it-IT" dirty="0" err="1"/>
              <a:t>filesystem</a:t>
            </a:r>
            <a:r>
              <a:rPr lang="it-IT" dirty="0"/>
              <a:t> condiviso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7425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323</Words>
  <Application>Microsoft Macintosh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Stato DR @ LNF</vt:lpstr>
      <vt:lpstr>Replica continua</vt:lpstr>
      <vt:lpstr>Filesystem condiviso ad alta disponibilità</vt:lpstr>
      <vt:lpstr>Database</vt:lpstr>
      <vt:lpstr>Sistemi migrati</vt:lpstr>
      <vt:lpstr>Sistemi ancora da migrare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Stato DR @ LNF</dc:title>
  <dc:creator>Dael Maselli</dc:creator>
  <cp:lastModifiedBy>Dael Maselli</cp:lastModifiedBy>
  <cp:revision>3</cp:revision>
  <dcterms:created xsi:type="dcterms:W3CDTF">2018-06-04T09:46:10Z</dcterms:created>
  <dcterms:modified xsi:type="dcterms:W3CDTF">2018-06-11T08:40:34Z</dcterms:modified>
</cp:coreProperties>
</file>