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258" r:id="rId2"/>
    <p:sldId id="349" r:id="rId3"/>
    <p:sldId id="350" r:id="rId4"/>
    <p:sldId id="363" r:id="rId5"/>
    <p:sldId id="370" r:id="rId6"/>
    <p:sldId id="372" r:id="rId7"/>
    <p:sldId id="364" r:id="rId8"/>
    <p:sldId id="351" r:id="rId9"/>
    <p:sldId id="377" r:id="rId10"/>
    <p:sldId id="371" r:id="rId11"/>
    <p:sldId id="373" r:id="rId12"/>
    <p:sldId id="374" r:id="rId13"/>
    <p:sldId id="375" r:id="rId14"/>
    <p:sldId id="365" r:id="rId15"/>
    <p:sldId id="367" r:id="rId16"/>
    <p:sldId id="369" r:id="rId17"/>
    <p:sldId id="361" r:id="rId18"/>
    <p:sldId id="362" r:id="rId19"/>
    <p:sldId id="352" r:id="rId20"/>
    <p:sldId id="353" r:id="rId21"/>
    <p:sldId id="354" r:id="rId22"/>
    <p:sldId id="355" r:id="rId23"/>
    <p:sldId id="358" r:id="rId24"/>
    <p:sldId id="348" r:id="rId25"/>
    <p:sldId id="378" r:id="rId26"/>
    <p:sldId id="379" r:id="rId27"/>
    <p:sldId id="304" r:id="rId28"/>
    <p:sldId id="359" r:id="rId29"/>
    <p:sldId id="360" r:id="rId30"/>
  </p:sldIdLst>
  <p:sldSz cx="12192000" cy="6858000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81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r">
              <a:defRPr sz="1200"/>
            </a:lvl1pPr>
          </a:lstStyle>
          <a:p>
            <a:fld id="{57F0445C-2524-4ACB-B0EE-106C872FD37F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r">
              <a:defRPr sz="1200"/>
            </a:lvl1pPr>
          </a:lstStyle>
          <a:p>
            <a:fld id="{D07DA58B-F715-4524-9452-ACF6AD901F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8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r">
              <a:defRPr sz="1200"/>
            </a:lvl1pPr>
          </a:lstStyle>
          <a:p>
            <a:fld id="{902D0ED5-C5B9-46EF-B910-26CDD39BDD0F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786" tIns="48893" rIns="97786" bIns="488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7786" tIns="48893" rIns="97786" bIns="48893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r">
              <a:defRPr sz="1200"/>
            </a:lvl1pPr>
          </a:lstStyle>
          <a:p>
            <a:fld id="{C8A32172-764E-4919-A1B7-66DDCEEB4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2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0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22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56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19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16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10251" y="5104514"/>
            <a:ext cx="5681979" cy="4835855"/>
          </a:xfrm>
          <a:prstGeom prst="rect">
            <a:avLst/>
          </a:prstGeom>
        </p:spPr>
        <p:txBody>
          <a:bodyPr lIns="100554" tIns="100554" rIns="100554" bIns="100554" anchor="t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-26988" y="808038"/>
            <a:ext cx="7156451" cy="4025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78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Risultati immagini per horizon 2020 flag european commun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85" y="5957986"/>
            <a:ext cx="1568448" cy="7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3" y="2037575"/>
            <a:ext cx="3828253" cy="2382025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4706040" y="6073099"/>
            <a:ext cx="3778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chemeClr val="accent5"/>
                </a:solidFill>
                <a:effectLst/>
              </a:rPr>
              <a:t>eXtreme</a:t>
            </a:r>
            <a:r>
              <a:rPr lang="en-US" sz="1100" b="1" dirty="0" smtClean="0">
                <a:solidFill>
                  <a:schemeClr val="accent5"/>
                </a:solidFill>
                <a:effectLst/>
              </a:rPr>
              <a:t> </a:t>
            </a:r>
            <a:r>
              <a:rPr lang="en-US" sz="1100" b="1" dirty="0" err="1" smtClean="0">
                <a:solidFill>
                  <a:schemeClr val="accent5"/>
                </a:solidFill>
                <a:effectLst/>
              </a:rPr>
              <a:t>DataCloud</a:t>
            </a:r>
            <a:r>
              <a:rPr lang="en-US" sz="1100" b="1" dirty="0" smtClean="0">
                <a:solidFill>
                  <a:schemeClr val="accent5"/>
                </a:solidFill>
                <a:effectLst/>
              </a:rPr>
              <a:t> is co-funded by the Horizon2020 Framework Program – Grant Agreement 777367</a:t>
            </a:r>
          </a:p>
          <a:p>
            <a:r>
              <a:rPr lang="en-US" sz="1000" dirty="0" smtClean="0">
                <a:solidFill>
                  <a:schemeClr val="accent5"/>
                </a:solidFill>
              </a:rPr>
              <a:t>Copyright © Members of the XDC Collaboration, 2017-2020</a:t>
            </a:r>
            <a:endParaRPr lang="it-IT" sz="1000" dirty="0">
              <a:solidFill>
                <a:schemeClr val="accent5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 userDrawn="1">
            <p:ph type="title" hasCustomPrompt="1"/>
          </p:nvPr>
        </p:nvSpPr>
        <p:spPr>
          <a:xfrm>
            <a:off x="4486840" y="944739"/>
            <a:ext cx="748720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82621" y="4196209"/>
            <a:ext cx="4891423" cy="989012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smtClean="0">
                <a:solidFill>
                  <a:schemeClr val="tx2"/>
                </a:solidFill>
              </a:rPr>
              <a:t>Click </a:t>
            </a:r>
            <a:r>
              <a:rPr lang="it-IT" sz="2800" dirty="0" err="1" smtClean="0">
                <a:solidFill>
                  <a:schemeClr val="tx2"/>
                </a:solidFill>
              </a:rPr>
              <a:t>here</a:t>
            </a:r>
            <a:r>
              <a:rPr lang="it-IT" sz="2800" dirty="0" smtClean="0">
                <a:solidFill>
                  <a:schemeClr val="tx2"/>
                </a:solidFill>
              </a:rPr>
              <a:t> to </a:t>
            </a:r>
            <a:r>
              <a:rPr lang="it-IT" sz="2800" dirty="0" err="1" smtClean="0">
                <a:solidFill>
                  <a:schemeClr val="tx2"/>
                </a:solidFill>
              </a:rPr>
              <a:t>add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subtitle</a:t>
            </a:r>
            <a:endParaRPr lang="it-IT" sz="2800" dirty="0" smtClean="0">
              <a:solidFill>
                <a:schemeClr val="tx2"/>
              </a:solidFill>
            </a:endParaRPr>
          </a:p>
          <a:p>
            <a:pPr lvl="0"/>
            <a:endParaRPr lang="it-IT" dirty="0"/>
          </a:p>
        </p:txBody>
      </p:sp>
      <p:grpSp>
        <p:nvGrpSpPr>
          <p:cNvPr id="26" name="Gruppo 25"/>
          <p:cNvGrpSpPr/>
          <p:nvPr userDrawn="1"/>
        </p:nvGrpSpPr>
        <p:grpSpPr>
          <a:xfrm>
            <a:off x="5408083" y="3294530"/>
            <a:ext cx="6565961" cy="504258"/>
            <a:chOff x="5484283" y="3326910"/>
            <a:chExt cx="6565961" cy="504258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84283" y="3404640"/>
              <a:ext cx="6565961" cy="34879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285136" y="3326910"/>
              <a:ext cx="765108" cy="504258"/>
            </a:xfrm>
            <a:prstGeom prst="rect">
              <a:avLst/>
            </a:prstGeom>
          </p:spPr>
        </p:pic>
      </p:grpSp>
      <p:sp>
        <p:nvSpPr>
          <p:cNvPr id="22" name="Rettangolo 21"/>
          <p:cNvSpPr/>
          <p:nvPr userDrawn="1"/>
        </p:nvSpPr>
        <p:spPr>
          <a:xfrm>
            <a:off x="311683" y="4312711"/>
            <a:ext cx="3635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baseline="0" dirty="0" smtClean="0">
                <a:solidFill>
                  <a:schemeClr val="accent5"/>
                </a:solidFill>
                <a:effectLst/>
              </a:rPr>
              <a:t>Data Management for extreme scale computing</a:t>
            </a:r>
            <a:endParaRPr lang="it-IT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152525"/>
            <a:ext cx="10515600" cy="5024438"/>
          </a:xfrm>
        </p:spPr>
        <p:txBody>
          <a:bodyPr/>
          <a:lstStyle>
            <a:lvl1pPr marL="357188" indent="-357188">
              <a:buFontTx/>
              <a:buBlip>
                <a:blip r:embed="rId3"/>
              </a:buBlip>
              <a:defRPr baseline="0"/>
            </a:lvl1pPr>
            <a:lvl2pPr marL="984250" indent="-527050">
              <a:buFontTx/>
              <a:buBlip>
                <a:blip r:embed="rId4"/>
              </a:buBlip>
              <a:defRPr/>
            </a:lvl2pPr>
            <a:lvl3pPr marL="1343025" indent="-428625">
              <a:buFontTx/>
              <a:buBlip>
                <a:blip r:embed="rId5"/>
              </a:buBlip>
              <a:defRPr/>
            </a:lvl3pPr>
            <a:lvl4pPr marL="1790700" indent="-419100">
              <a:buFontTx/>
              <a:buBlip>
                <a:blip r:embed="rId6"/>
              </a:buBlip>
              <a:defRPr/>
            </a:lvl4pPr>
            <a:lvl5pPr marL="2238375" indent="-409575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32" name="Segnaposto data 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33" name="Segnaposto piè di pagina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4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257300"/>
            <a:ext cx="5157787" cy="6572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7300"/>
            <a:ext cx="5183188" cy="6572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838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6172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51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1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7599" y="6356350"/>
            <a:ext cx="5460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33166" y="6356350"/>
            <a:ext cx="72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23A89C-D035-4CCD-8775-47FA95F2F2E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6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988904" y="944739"/>
            <a:ext cx="7985140" cy="1944235"/>
          </a:xfrm>
        </p:spPr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en-US" dirty="0" err="1" smtClean="0"/>
              <a:t>DataLake</a:t>
            </a:r>
            <a:r>
              <a:rPr lang="it-IT" dirty="0" smtClean="0"/>
              <a:t> model for the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r>
              <a:rPr lang="it-IT" dirty="0" smtClean="0"/>
              <a:t> of the </a:t>
            </a:r>
            <a:r>
              <a:rPr lang="it-IT" dirty="0" err="1" smtClean="0"/>
              <a:t>next</a:t>
            </a:r>
            <a:r>
              <a:rPr lang="it-IT" dirty="0" smtClean="0"/>
              <a:t> decade</a:t>
            </a:r>
            <a:endParaRPr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243388" y="4014788"/>
            <a:ext cx="7730657" cy="191452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As discussed at the DOMA kickoff meeting at CERN with the XDC perspective</a:t>
            </a:r>
          </a:p>
          <a:p>
            <a:endParaRPr lang="en-US" sz="2000" dirty="0" smtClean="0"/>
          </a:p>
          <a:p>
            <a:r>
              <a:rPr lang="en-US" sz="2000" dirty="0" smtClean="0"/>
              <a:t>Daniele </a:t>
            </a:r>
            <a:r>
              <a:rPr lang="en-US" sz="2000" dirty="0"/>
              <a:t>Cesini – INFN-CNAF</a:t>
            </a:r>
          </a:p>
          <a:p>
            <a:r>
              <a:rPr lang="en-US" sz="2000" dirty="0"/>
              <a:t>Patrick </a:t>
            </a:r>
            <a:r>
              <a:rPr lang="de-DE" sz="2000" dirty="0"/>
              <a:t>Fuhrmann </a:t>
            </a:r>
            <a:r>
              <a:rPr lang="en-US" sz="2000" dirty="0"/>
              <a:t>- DESY</a:t>
            </a:r>
          </a:p>
          <a:p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56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Lakes in WLCG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E</a:t>
            </a:r>
            <a:r>
              <a:rPr lang="en-US" dirty="0" smtClean="0"/>
              <a:t>xperiments already handle very complex data distribution workflows and rely </a:t>
            </a:r>
            <a:r>
              <a:rPr lang="en-US" dirty="0"/>
              <a:t>on a certain level of non co-location between data and processing </a:t>
            </a:r>
            <a:r>
              <a:rPr lang="en-US" dirty="0" smtClean="0"/>
              <a:t>units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all implemented techniques and workflows for remote reading of </a:t>
            </a:r>
            <a:r>
              <a:rPr lang="en-US" dirty="0" smtClean="0"/>
              <a:t>data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point here is to move this “intelligence” and “orchestration” of geographically distributed data </a:t>
            </a:r>
            <a:r>
              <a:rPr lang="en-US" b="1" dirty="0" smtClean="0">
                <a:solidFill>
                  <a:srgbClr val="C00000"/>
                </a:solidFill>
              </a:rPr>
              <a:t>at the infrastructure level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: What is that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78" y="926184"/>
            <a:ext cx="11294774" cy="5588916"/>
          </a:xfrm>
        </p:spPr>
        <p:txBody>
          <a:bodyPr>
            <a:normAutofit/>
          </a:bodyPr>
          <a:lstStyle/>
          <a:p>
            <a:r>
              <a:rPr lang="en-US" dirty="0" smtClean="0"/>
              <a:t>Ongoing work started with INDIGO. Great progress based on work from KIT and CNAF.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Instead of caring about disk and tape on the experiment framework level, it would be less complex and more future proof define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quality of local storage, concerning persistency, access latency and price</a:t>
            </a:r>
          </a:p>
          <a:p>
            <a:r>
              <a:rPr lang="en-US" dirty="0" smtClean="0"/>
              <a:t>These ‘storage classes’ need to be well and commonly defined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Storage centers define two (or more) classes with names and properties:</a:t>
            </a:r>
          </a:p>
          <a:p>
            <a:pPr lvl="2"/>
            <a:r>
              <a:rPr lang="en-US" dirty="0" smtClean="0"/>
              <a:t>‘</a:t>
            </a:r>
            <a:r>
              <a:rPr lang="en-US" i="1" dirty="0" smtClean="0"/>
              <a:t>archive</a:t>
            </a:r>
            <a:r>
              <a:rPr lang="en-US" dirty="0" smtClean="0"/>
              <a:t>’: Probability of data loss &lt; ( 1 in 1.000.000) and max access latency 2 hours</a:t>
            </a:r>
          </a:p>
          <a:p>
            <a:pPr lvl="2"/>
            <a:r>
              <a:rPr lang="en-US" dirty="0" smtClean="0"/>
              <a:t>‘</a:t>
            </a:r>
            <a:r>
              <a:rPr lang="en-US" i="1" dirty="0" smtClean="0"/>
              <a:t>archive-online</a:t>
            </a:r>
            <a:r>
              <a:rPr lang="en-US" dirty="0" smtClean="0"/>
              <a:t>’ same data loss probability but max access latency 1 </a:t>
            </a:r>
            <a:r>
              <a:rPr lang="en-US" dirty="0" err="1" smtClean="0"/>
              <a:t>ms.</a:t>
            </a:r>
            <a:endParaRPr lang="en-US" dirty="0"/>
          </a:p>
          <a:p>
            <a:r>
              <a:rPr lang="en-US" dirty="0" err="1" smtClean="0"/>
              <a:t>QoS</a:t>
            </a:r>
            <a:r>
              <a:rPr lang="en-US" dirty="0" smtClean="0"/>
              <a:t> classes need to be discoverable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8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78" y="1129048"/>
            <a:ext cx="11144422" cy="5227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don’t care how storage provides fulfill their </a:t>
            </a:r>
            <a:r>
              <a:rPr lang="en-US" dirty="0" err="1" smtClean="0"/>
              <a:t>QoS</a:t>
            </a:r>
            <a:r>
              <a:rPr lang="en-US" dirty="0" smtClean="0"/>
              <a:t> SLA: e.g. Tape, CEPH with 20 copies or engraved in stone.</a:t>
            </a:r>
          </a:p>
          <a:p>
            <a:r>
              <a:rPr lang="en-US" dirty="0" smtClean="0"/>
              <a:t>We are prepared for storage technology changes, w/o changing our data persistency model.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Tape could be replaced by disk arrays or cloud storage</a:t>
            </a:r>
          </a:p>
          <a:p>
            <a:pPr lvl="1"/>
            <a:r>
              <a:rPr lang="en-US" dirty="0" smtClean="0"/>
              <a:t>HPC might need new storage qualities, like super low latency (</a:t>
            </a:r>
            <a:r>
              <a:rPr lang="en-US" dirty="0" err="1" smtClean="0"/>
              <a:t>BeeGFS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could directly map to cloud providers</a:t>
            </a:r>
          </a:p>
          <a:p>
            <a:pPr lvl="1"/>
            <a:r>
              <a:rPr lang="en-US" dirty="0" smtClean="0"/>
              <a:t>Amazon: Glacier (cheap, safe, high latency),  S3 (low latency, expensive)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will become discoverable and orchestration middleware (</a:t>
            </a:r>
            <a:r>
              <a:rPr lang="en-US" dirty="0" err="1" smtClean="0"/>
              <a:t>Rucio</a:t>
            </a:r>
            <a:r>
              <a:rPr lang="en-US" dirty="0" smtClean="0"/>
              <a:t>) can use matching or AI algorithms to select the right combinations of ‘classes’ at the storage provider endpoints.</a:t>
            </a:r>
          </a:p>
          <a:p>
            <a:r>
              <a:rPr lang="en-US" dirty="0" smtClean="0"/>
              <a:t>This kind of model is attractive to new (younger) communities. They essentially don’t know anyway what a tape is.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4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INDIGO-DataCloud/XDC CDMI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7"/>
          <a:stretch/>
        </p:blipFill>
        <p:spPr>
          <a:xfrm>
            <a:off x="1554479" y="1225611"/>
            <a:ext cx="9666514" cy="4352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8206" y="5166132"/>
            <a:ext cx="3124551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Access Latency [</a:t>
            </a:r>
            <a:r>
              <a:rPr lang="en-GB" dirty="0" err="1" smtClean="0">
                <a:solidFill>
                  <a:schemeClr val="bg1"/>
                </a:solidFill>
              </a:rPr>
              <a:t>ms</a:t>
            </a:r>
            <a:r>
              <a:rPr lang="en-GB" dirty="0" smtClean="0">
                <a:solidFill>
                  <a:schemeClr val="bg1"/>
                </a:solidFill>
              </a:rPr>
              <a:t>]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Number of Copies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Storage Lifetime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Location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Available Transitions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480" y="5181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164952"/>
            <a:ext cx="70022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Quality of Service in storage – broker page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431" y="2733326"/>
            <a:ext cx="117753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DESY</a:t>
            </a:r>
          </a:p>
          <a:p>
            <a:r>
              <a:rPr lang="en-US" sz="2800" dirty="0" smtClean="0"/>
              <a:t>KIT</a:t>
            </a:r>
          </a:p>
          <a:p>
            <a:r>
              <a:rPr lang="en-US" sz="2800" dirty="0" smtClean="0"/>
              <a:t>PSNC</a:t>
            </a:r>
          </a:p>
          <a:p>
            <a:r>
              <a:rPr lang="en-US" sz="2800" dirty="0" smtClean="0"/>
              <a:t>INFN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62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in the Lake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200" dirty="0" smtClean="0"/>
              <a:t>We are looking for a solution in which the </a:t>
            </a:r>
            <a:r>
              <a:rPr lang="en-US" sz="3200" dirty="0"/>
              <a:t>lake behaves as hierarchical system and </a:t>
            </a:r>
            <a:r>
              <a:rPr lang="en-US" sz="3200" dirty="0" smtClean="0"/>
              <a:t>optimizes </a:t>
            </a:r>
            <a:r>
              <a:rPr lang="en-US" sz="3200" dirty="0"/>
              <a:t>the data </a:t>
            </a:r>
            <a:r>
              <a:rPr lang="en-US" sz="3200" dirty="0" smtClean="0"/>
              <a:t>organization </a:t>
            </a:r>
            <a:r>
              <a:rPr lang="en-US" sz="3200" dirty="0"/>
              <a:t>based on policy (first) and usage (after</a:t>
            </a:r>
            <a:r>
              <a:rPr lang="en-US" sz="3200" dirty="0" smtClean="0"/>
              <a:t>) exploiting different </a:t>
            </a:r>
            <a:r>
              <a:rPr lang="en-US" sz="3200" dirty="0" err="1" smtClean="0"/>
              <a:t>QoS</a:t>
            </a:r>
            <a:endParaRPr lang="en-US" sz="3200" dirty="0"/>
          </a:p>
          <a:p>
            <a:pPr fontAlgn="base"/>
            <a:endParaRPr lang="en-US" sz="3200" dirty="0" smtClean="0"/>
          </a:p>
          <a:p>
            <a:pPr fontAlgn="base"/>
            <a:r>
              <a:rPr lang="en-US" sz="3200" dirty="0" smtClean="0"/>
              <a:t>Moreover, the solution should foresee the possibility to attach a volatile storage to the lake</a:t>
            </a:r>
          </a:p>
          <a:p>
            <a:pPr lvl="1" fontAlgn="base"/>
            <a:r>
              <a:rPr lang="en-US" sz="2800" dirty="0" smtClean="0"/>
              <a:t>It should be used as tactical </a:t>
            </a:r>
            <a:r>
              <a:rPr lang="en-US" sz="2800" dirty="0"/>
              <a:t>storage, hosting a redundant set of data, to </a:t>
            </a:r>
            <a:r>
              <a:rPr lang="en-US" sz="2800" dirty="0" smtClean="0"/>
              <a:t>optimize </a:t>
            </a:r>
            <a:r>
              <a:rPr lang="en-US" sz="2800" dirty="0"/>
              <a:t>data access and the system should auto-recover in case the volatile storage disappears 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QoS</a:t>
            </a:r>
            <a:r>
              <a:rPr lang="en-US" dirty="0" smtClean="0"/>
              <a:t>–based workflow in the Lake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536" y="1129048"/>
            <a:ext cx="11300214" cy="522730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One can imagine a data workflow where files that need several levels of processing start with a fast disk (hot) requirements and eventually transition to a </a:t>
            </a:r>
            <a:r>
              <a:rPr lang="en-US" dirty="0" err="1"/>
              <a:t>nearline</a:t>
            </a:r>
            <a:r>
              <a:rPr lang="en-US" dirty="0"/>
              <a:t> disk (warm) to finally end up archived on tape (cold) with a low likelihood they get recalled shortly after. </a:t>
            </a:r>
            <a:endParaRPr lang="en-US" dirty="0" smtClean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three tiers mentioned </a:t>
            </a:r>
            <a:r>
              <a:rPr lang="en-US" dirty="0" smtClean="0"/>
              <a:t>before </a:t>
            </a:r>
            <a:r>
              <a:rPr lang="en-US" dirty="0"/>
              <a:t>strongly relates to performance, reliability and resiliency which are metrics dominated by cost.</a:t>
            </a:r>
          </a:p>
          <a:p>
            <a:pPr algn="just"/>
            <a:r>
              <a:rPr lang="en-US" dirty="0"/>
              <a:t>The transition between the storage tiers (or </a:t>
            </a:r>
            <a:r>
              <a:rPr lang="en-US" i="1" dirty="0"/>
              <a:t>hierarchy </a:t>
            </a:r>
            <a:r>
              <a:rPr lang="en-US" dirty="0"/>
              <a:t>change) can be either:</a:t>
            </a:r>
          </a:p>
          <a:p>
            <a:pPr lvl="1" algn="just" fontAlgn="base"/>
            <a:r>
              <a:rPr lang="en-US" i="1" dirty="0"/>
              <a:t>passive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. estimations on processing/access/replication time for a particular data/set</a:t>
            </a:r>
            <a:r>
              <a:rPr lang="en-US" dirty="0" smtClean="0"/>
              <a:t>)</a:t>
            </a:r>
            <a:endParaRPr lang="en-US" dirty="0"/>
          </a:p>
          <a:p>
            <a:pPr lvl="1" algn="just"/>
            <a:r>
              <a:rPr lang="en-US" i="1" dirty="0"/>
              <a:t>active</a:t>
            </a:r>
            <a:r>
              <a:rPr lang="en-US" dirty="0"/>
              <a:t> by implementing triggers at metadata level once the needs for the data/set change. </a:t>
            </a:r>
            <a:endParaRPr lang="en-US" dirty="0" smtClean="0"/>
          </a:p>
          <a:p>
            <a:pPr lvl="2" algn="just"/>
            <a:r>
              <a:rPr lang="en-US" dirty="0" smtClean="0"/>
              <a:t>This </a:t>
            </a:r>
            <a:r>
              <a:rPr lang="en-US" dirty="0"/>
              <a:t>approach opens the possibility to steer data workflows in real-time through extended attributes “flags” on the namespace.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6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Lake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1026" name="Picture 2" descr="https://lh4.googleusercontent.com/RAhUJO5baH_lFCJbbs3awCrxwTp9LiJIBRFx2xFhNuLDrqaVnSiCLPdIv2vDGrwqpx-9sRjO-kVTfjyiOmXRQAeNkY4E28E10lQEH-0zfibCipqhnVT7zJiSRtn3StNEFCPxn3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69" y="1416946"/>
            <a:ext cx="8279674" cy="44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38200" y="110209"/>
            <a:ext cx="10375900" cy="815975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told </a:t>
            </a:r>
            <a:r>
              <a:rPr lang="en-US" smtClean="0"/>
              <a:t>would justify changes ?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768350" y="926184"/>
            <a:ext cx="10839450" cy="5271416"/>
          </a:xfrm>
        </p:spPr>
        <p:txBody>
          <a:bodyPr>
            <a:normAutofit/>
          </a:bodyPr>
          <a:lstStyle/>
          <a:p>
            <a:r>
              <a:rPr lang="en-US" dirty="0" smtClean="0"/>
              <a:t>Reduce cost for storage</a:t>
            </a:r>
          </a:p>
          <a:p>
            <a:pPr lvl="1"/>
            <a:r>
              <a:rPr lang="en-US" dirty="0" smtClean="0"/>
              <a:t>Global (WLCG level) and local (Site level)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Number of replicas is already below 2 on </a:t>
            </a:r>
            <a:r>
              <a:rPr lang="en-US" dirty="0" err="1" smtClean="0"/>
              <a:t>avg</a:t>
            </a:r>
            <a:r>
              <a:rPr lang="en-US" dirty="0" smtClean="0"/>
              <a:t> (Atlas reported 1.3)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Scale out</a:t>
            </a:r>
          </a:p>
          <a:p>
            <a:pPr lvl="1"/>
            <a:r>
              <a:rPr lang="en-US" dirty="0" smtClean="0"/>
              <a:t>Does the current model really have a scale-out problem ?</a:t>
            </a:r>
          </a:p>
          <a:p>
            <a:pPr lvl="1"/>
            <a:r>
              <a:rPr lang="en-US" dirty="0" smtClean="0"/>
              <a:t>Which architecture would solve that ?</a:t>
            </a:r>
          </a:p>
          <a:p>
            <a:endParaRPr lang="en-US" dirty="0" smtClean="0"/>
          </a:p>
          <a:p>
            <a:r>
              <a:rPr lang="en-US" dirty="0" smtClean="0"/>
              <a:t>Or simply : Evolution forced by ’external’ technologies or methodologies. (Best example is the ‘cloud’)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393142" y="6356350"/>
            <a:ext cx="5230906" cy="365125"/>
          </a:xfrm>
        </p:spPr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4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29048"/>
            <a:ext cx="10515600" cy="50244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Saving costs by reducing operational complexity. Or better: getting more storage for the same money</a:t>
            </a:r>
          </a:p>
          <a:p>
            <a:pPr lvl="1"/>
            <a:r>
              <a:rPr lang="en-US" dirty="0" smtClean="0"/>
              <a:t>Focus on larger sites, assuming small sites are ineffective</a:t>
            </a:r>
          </a:p>
          <a:p>
            <a:pPr lvl="2"/>
            <a:r>
              <a:rPr lang="en-US" dirty="0" smtClean="0"/>
              <a:t>There are no numbers available, how much that would save us</a:t>
            </a:r>
          </a:p>
          <a:p>
            <a:pPr lvl="2"/>
            <a:r>
              <a:rPr lang="en-US" dirty="0" smtClean="0"/>
              <a:t>There are ideas to run smaller sites ‘operator-less’ regarding storage</a:t>
            </a:r>
          </a:p>
          <a:p>
            <a:pPr lvl="2"/>
            <a:r>
              <a:rPr lang="en-US" dirty="0" smtClean="0"/>
              <a:t>Probably it’s better to avoid drying-out universities</a:t>
            </a:r>
          </a:p>
          <a:p>
            <a:r>
              <a:rPr lang="en-US" dirty="0" smtClean="0"/>
              <a:t>Operational cost savings are not automatically transferred to more storage space. That funding could simply disappear</a:t>
            </a:r>
          </a:p>
          <a:p>
            <a:r>
              <a:rPr lang="en-US" dirty="0" smtClean="0"/>
              <a:t>Saving cost by providing fewer copies or smarter caching of data</a:t>
            </a:r>
          </a:p>
          <a:p>
            <a:pPr lvl="1"/>
            <a:r>
              <a:rPr lang="en-US" dirty="0" smtClean="0"/>
              <a:t>Improved high level orchestration. (data placement)</a:t>
            </a:r>
          </a:p>
          <a:p>
            <a:pPr lvl="1"/>
            <a:r>
              <a:rPr lang="en-US" dirty="0" smtClean="0"/>
              <a:t>Well defined storage retention (</a:t>
            </a:r>
            <a:r>
              <a:rPr lang="en-US" dirty="0" err="1" smtClean="0"/>
              <a:t>QoS</a:t>
            </a:r>
            <a:r>
              <a:rPr lang="en-US" dirty="0" smtClean="0"/>
              <a:t>, see later)</a:t>
            </a:r>
          </a:p>
          <a:p>
            <a:pPr lvl="1"/>
            <a:r>
              <a:rPr lang="en-US" dirty="0" smtClean="0"/>
              <a:t>Balancing network against storage (depends on network costs)</a:t>
            </a:r>
          </a:p>
          <a:p>
            <a:pPr lvl="1"/>
            <a:r>
              <a:rPr lang="en-US" dirty="0" smtClean="0"/>
              <a:t>With or w/o smarter caching. 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0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1710409"/>
            <a:ext cx="9994557" cy="815975"/>
          </a:xfrm>
        </p:spPr>
        <p:txBody>
          <a:bodyPr/>
          <a:lstStyle/>
          <a:p>
            <a:r>
              <a:rPr lang="en-US" dirty="0" smtClean="0"/>
              <a:t>Some scenarios (Taken from XDC)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6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49223"/>
            <a:ext cx="9994557" cy="815975"/>
          </a:xfrm>
        </p:spPr>
        <p:txBody>
          <a:bodyPr>
            <a:noAutofit/>
          </a:bodyPr>
          <a:lstStyle/>
          <a:p>
            <a:r>
              <a:rPr lang="en-US" sz="3200" dirty="0" smtClean="0"/>
              <a:t>Mainly a report form the </a:t>
            </a:r>
            <a:br>
              <a:rPr lang="en-US" sz="3200" dirty="0" smtClean="0"/>
            </a:br>
            <a:r>
              <a:rPr lang="en-US" sz="3200" dirty="0" smtClean="0"/>
              <a:t>Data Organization Management Access </a:t>
            </a:r>
            <a:r>
              <a:rPr lang="en-US" sz="3200" dirty="0" err="1" smtClean="0"/>
              <a:t>KickOff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796" y="6453186"/>
            <a:ext cx="2978425" cy="365125"/>
          </a:xfrm>
        </p:spPr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9950" y="6424611"/>
            <a:ext cx="5460275" cy="365125"/>
          </a:xfrm>
        </p:spPr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35074"/>
            <a:ext cx="6108700" cy="458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1235074"/>
            <a:ext cx="6108700" cy="45815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40047" y="5837513"/>
            <a:ext cx="845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WLCG DOMA </a:t>
            </a:r>
            <a:r>
              <a:rPr lang="en-US" sz="2000" b="1" dirty="0" smtClean="0">
                <a:solidFill>
                  <a:srgbClr val="7030A0"/>
                </a:solidFill>
              </a:rPr>
              <a:t>kick-off: </a:t>
            </a:r>
            <a:r>
              <a:rPr lang="en-US" sz="2000" dirty="0" smtClean="0">
                <a:solidFill>
                  <a:srgbClr val="7030A0"/>
                </a:solidFill>
              </a:rPr>
              <a:t>https</a:t>
            </a:r>
            <a:r>
              <a:rPr lang="en-US" sz="2000" dirty="0">
                <a:solidFill>
                  <a:srgbClr val="7030A0"/>
                </a:solidFill>
              </a:rPr>
              <a:t>://indico.cern.ch/event/729930/</a:t>
            </a:r>
          </a:p>
        </p:txBody>
      </p:sp>
    </p:spTree>
    <p:extLst>
      <p:ext uri="{BB962C8B-B14F-4D97-AF65-F5344CB8AC3E}">
        <p14:creationId xmlns:p14="http://schemas.microsoft.com/office/powerpoint/2010/main" val="41926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59533" y="4083362"/>
            <a:ext cx="6218349" cy="22875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43595" y="1511898"/>
            <a:ext cx="6218349" cy="24592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05680" y="146863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Center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Lake, simple cache 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</a:t>
            </a:r>
            <a:fld id="{9723A89C-D035-4CCD-8775-47FA95F2F2E6}" type="slidenum">
              <a:rPr lang="it-IT" smtClean="0"/>
              <a:pPr/>
              <a:t>20</a:t>
            </a:fld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5625743" y="1868370"/>
            <a:ext cx="1872208" cy="1872208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8061634" y="2012386"/>
            <a:ext cx="1783214" cy="1728192"/>
            <a:chOff x="7635427" y="1644394"/>
            <a:chExt cx="1783214" cy="1728192"/>
          </a:xfrm>
        </p:grpSpPr>
        <p:sp>
          <p:nvSpPr>
            <p:cNvPr id="17" name="Curved Right Arrow 16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9" name="Can 18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2" name="Curved Right Arrow 21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6262" y="4238324"/>
            <a:ext cx="1559342" cy="1579248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cartoon-man-working-computer-13780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52212"/>
            <a:ext cx="1676400" cy="168897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119514" y="2060167"/>
            <a:ext cx="1388324" cy="1362713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2209800" y="2916869"/>
            <a:ext cx="3411446" cy="1736125"/>
          </a:xfrm>
          <a:prstGeom prst="straightConnector1">
            <a:avLst/>
          </a:prstGeom>
          <a:ln w="107950" cap="rnd">
            <a:solidFill>
              <a:schemeClr val="tx2"/>
            </a:solidFill>
            <a:round/>
            <a:headEnd type="stealth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56421" y="3577596"/>
            <a:ext cx="2963209" cy="1349233"/>
          </a:xfrm>
          <a:prstGeom prst="straightConnector1">
            <a:avLst/>
          </a:prstGeom>
          <a:ln w="107950" cap="rnd">
            <a:solidFill>
              <a:schemeClr val="tx2"/>
            </a:solidFill>
            <a:round/>
            <a:headEnd type="stealth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24537" y="3311384"/>
            <a:ext cx="5767515" cy="2243520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10067" y="5499576"/>
            <a:ext cx="1598905" cy="18743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62909" y="910608"/>
            <a:ext cx="4760897" cy="1420547"/>
            <a:chOff x="263314" y="1198172"/>
            <a:chExt cx="4760897" cy="1995646"/>
          </a:xfrm>
        </p:grpSpPr>
        <p:sp>
          <p:nvSpPr>
            <p:cNvPr id="70" name="Rounded Rectangle 69"/>
            <p:cNvSpPr/>
            <p:nvPr/>
          </p:nvSpPr>
          <p:spPr>
            <a:xfrm>
              <a:off x="263314" y="1198172"/>
              <a:ext cx="4760897" cy="19956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dcacheorg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4687" y="1377694"/>
              <a:ext cx="967318" cy="134550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564802" y="1473565"/>
              <a:ext cx="3251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I</a:t>
              </a:r>
              <a:r>
                <a:rPr lang="en-US" sz="24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n production for years e.g. NDGF, Michigan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6743" y="3572288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Satellite Site</a:t>
            </a:r>
            <a:endParaRPr lang="en-US" sz="28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43980" y="1494852"/>
            <a:ext cx="187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Data Management Controller</a:t>
            </a:r>
            <a:endParaRPr lang="en-US" sz="1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3883" y="1687251"/>
            <a:ext cx="187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Data Pool</a:t>
            </a:r>
            <a:endParaRPr lang="en-US" sz="1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48302" y="5869110"/>
            <a:ext cx="187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Remote Data Pool</a:t>
            </a:r>
            <a:endParaRPr lang="en-US" sz="1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3754413" y="1885723"/>
            <a:ext cx="4409211" cy="4470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880"/>
            <a:ext cx="9994557" cy="815975"/>
          </a:xfrm>
        </p:spPr>
        <p:txBody>
          <a:bodyPr/>
          <a:lstStyle/>
          <a:p>
            <a:r>
              <a:rPr lang="en-US" dirty="0" smtClean="0"/>
              <a:t>Complex multi provider scenario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fld id="{9723A89C-D035-4CCD-8775-47FA95F2F2E6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850281" y="1694308"/>
            <a:ext cx="2219636" cy="3536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53083" y="1772760"/>
            <a:ext cx="858126" cy="937092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1988591" y="1885723"/>
            <a:ext cx="818762" cy="824129"/>
            <a:chOff x="7635427" y="1644394"/>
            <a:chExt cx="1783214" cy="1728192"/>
          </a:xfrm>
        </p:grpSpPr>
        <p:sp>
          <p:nvSpPr>
            <p:cNvPr id="15" name="Curved Right Arrow 1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7" name="Can 1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0" name="Curved Right Arrow 1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6130" y="2992433"/>
            <a:ext cx="570207" cy="652097"/>
            <a:chOff x="8243471" y="3822092"/>
            <a:chExt cx="1559342" cy="1579248"/>
          </a:xfrm>
        </p:grpSpPr>
        <p:sp>
          <p:nvSpPr>
            <p:cNvPr id="22" name="Can 2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8530" y="3144833"/>
            <a:ext cx="570207" cy="652097"/>
            <a:chOff x="8243471" y="3822092"/>
            <a:chExt cx="1559342" cy="1579248"/>
          </a:xfrm>
        </p:grpSpPr>
        <p:sp>
          <p:nvSpPr>
            <p:cNvPr id="26" name="Can 25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10930" y="3297233"/>
            <a:ext cx="570207" cy="652097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330" y="3449633"/>
            <a:ext cx="570207" cy="652097"/>
            <a:chOff x="8243471" y="3822092"/>
            <a:chExt cx="1559342" cy="1579248"/>
          </a:xfrm>
        </p:grpSpPr>
        <p:sp>
          <p:nvSpPr>
            <p:cNvPr id="32" name="Can 3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7-Point Star 3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15730" y="3602033"/>
            <a:ext cx="570207" cy="652097"/>
            <a:chOff x="8243471" y="3822092"/>
            <a:chExt cx="1559342" cy="1579248"/>
          </a:xfrm>
        </p:grpSpPr>
        <p:sp>
          <p:nvSpPr>
            <p:cNvPr id="35" name="Can 3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130" y="3754433"/>
            <a:ext cx="570207" cy="652097"/>
            <a:chOff x="8243471" y="3822092"/>
            <a:chExt cx="1559342" cy="1579248"/>
          </a:xfrm>
        </p:grpSpPr>
        <p:sp>
          <p:nvSpPr>
            <p:cNvPr id="38" name="Can 3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0530" y="3906833"/>
            <a:ext cx="570207" cy="652097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72930" y="4059233"/>
            <a:ext cx="570207" cy="652097"/>
            <a:chOff x="8243471" y="3822092"/>
            <a:chExt cx="1559342" cy="1579248"/>
          </a:xfrm>
        </p:grpSpPr>
        <p:sp>
          <p:nvSpPr>
            <p:cNvPr id="44" name="Can 43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7-Point Star 44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2172" y="1025540"/>
            <a:ext cx="9028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KIT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61715" y="2903128"/>
            <a:ext cx="2219636" cy="31343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031267" y="2981580"/>
            <a:ext cx="858126" cy="937092"/>
            <a:chOff x="5614548" y="1704445"/>
            <a:chExt cx="1872208" cy="1872208"/>
          </a:xfrm>
        </p:grpSpPr>
        <p:pic>
          <p:nvPicPr>
            <p:cNvPr id="50" name="Picture 4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51" name="Picture 5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52" name="Picture 5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53" name="Picture 5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4966775" y="3094543"/>
            <a:ext cx="818762" cy="824129"/>
            <a:chOff x="7635427" y="1644394"/>
            <a:chExt cx="1783214" cy="1728192"/>
          </a:xfrm>
        </p:grpSpPr>
        <p:sp>
          <p:nvSpPr>
            <p:cNvPr id="55" name="Curved Right Arrow 5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57" name="Can 5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60" name="Curved Right Arrow 5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01189" y="4001752"/>
            <a:ext cx="570207" cy="652097"/>
            <a:chOff x="8243471" y="3822092"/>
            <a:chExt cx="1559342" cy="1579248"/>
          </a:xfrm>
        </p:grpSpPr>
        <p:sp>
          <p:nvSpPr>
            <p:cNvPr id="62" name="Can 6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53589" y="4154152"/>
            <a:ext cx="570207" cy="652097"/>
            <a:chOff x="8243471" y="3822092"/>
            <a:chExt cx="1559342" cy="1579248"/>
          </a:xfrm>
        </p:grpSpPr>
        <p:sp>
          <p:nvSpPr>
            <p:cNvPr id="65" name="Can 6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7-Point Star 6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05989" y="4306552"/>
            <a:ext cx="570207" cy="652097"/>
            <a:chOff x="8243471" y="3822092"/>
            <a:chExt cx="1559342" cy="1579248"/>
          </a:xfrm>
        </p:grpSpPr>
        <p:sp>
          <p:nvSpPr>
            <p:cNvPr id="68" name="Can 6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7-Point Star 6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58389" y="4458952"/>
            <a:ext cx="570207" cy="652097"/>
            <a:chOff x="8243471" y="3822092"/>
            <a:chExt cx="1559342" cy="1579248"/>
          </a:xfrm>
        </p:grpSpPr>
        <p:sp>
          <p:nvSpPr>
            <p:cNvPr id="71" name="Can 7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-Point Star 7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168683" y="201226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DESY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153076" y="5247123"/>
            <a:ext cx="570207" cy="652097"/>
            <a:chOff x="8243471" y="3822092"/>
            <a:chExt cx="1559342" cy="1579248"/>
          </a:xfrm>
        </p:grpSpPr>
        <p:sp>
          <p:nvSpPr>
            <p:cNvPr id="88" name="Can 8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7-Point Star 8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90" descr="cartoon-man-working-computer-13780903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454" y="3778850"/>
            <a:ext cx="1676400" cy="1688972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93" name="Curved Up Arrow 92"/>
          <p:cNvSpPr/>
          <p:nvPr/>
        </p:nvSpPr>
        <p:spPr>
          <a:xfrm rot="11868721">
            <a:off x="2621100" y="1597446"/>
            <a:ext cx="4832633" cy="1169639"/>
          </a:xfrm>
          <a:prstGeom prst="curved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010964" y="4695031"/>
            <a:ext cx="1133279" cy="915632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293749" y="5222646"/>
            <a:ext cx="1078963" cy="569979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dcacheorg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47" y="4110087"/>
            <a:ext cx="942289" cy="942289"/>
          </a:xfrm>
          <a:prstGeom prst="rect">
            <a:avLst/>
          </a:prstGeom>
        </p:spPr>
      </p:pic>
      <p:sp>
        <p:nvSpPr>
          <p:cNvPr id="105" name="Content Placeholder 2"/>
          <p:cNvSpPr>
            <a:spLocks noGrp="1"/>
          </p:cNvSpPr>
          <p:nvPr>
            <p:ph idx="1"/>
          </p:nvPr>
        </p:nvSpPr>
        <p:spPr>
          <a:xfrm>
            <a:off x="8304737" y="2189206"/>
            <a:ext cx="3921761" cy="1722166"/>
          </a:xfrm>
        </p:spPr>
        <p:txBody>
          <a:bodyPr/>
          <a:lstStyle/>
          <a:p>
            <a:r>
              <a:rPr lang="en-US" dirty="0" smtClean="0"/>
              <a:t>no additional software stack needed at sites.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307977" y="1572589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Advantages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8297873" y="4401681"/>
            <a:ext cx="3921761" cy="172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 data not accessible in case data link is down or central service not available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430430" y="3726061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Still disadvantage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3882966" y="1670715"/>
            <a:ext cx="4862023" cy="4470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multi provider scenario </a:t>
            </a:r>
            <a:r>
              <a:rPr lang="en-US" dirty="0" smtClean="0"/>
              <a:t>2(a)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850281" y="1694308"/>
            <a:ext cx="2219636" cy="3536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10863" y="1822748"/>
            <a:ext cx="858126" cy="937092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995057" y="1925264"/>
            <a:ext cx="818762" cy="824129"/>
            <a:chOff x="7635427" y="1644394"/>
            <a:chExt cx="1783214" cy="1728192"/>
          </a:xfrm>
        </p:grpSpPr>
        <p:sp>
          <p:nvSpPr>
            <p:cNvPr id="15" name="Curved Right Arrow 1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7" name="Can 1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0" name="Curved Right Arrow 1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6130" y="2992433"/>
            <a:ext cx="570207" cy="652097"/>
            <a:chOff x="8243471" y="3822092"/>
            <a:chExt cx="1559342" cy="1579248"/>
          </a:xfrm>
        </p:grpSpPr>
        <p:sp>
          <p:nvSpPr>
            <p:cNvPr id="22" name="Can 2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8530" y="3144833"/>
            <a:ext cx="570207" cy="652097"/>
            <a:chOff x="8243471" y="3822092"/>
            <a:chExt cx="1559342" cy="1579248"/>
          </a:xfrm>
        </p:grpSpPr>
        <p:sp>
          <p:nvSpPr>
            <p:cNvPr id="26" name="Can 25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10930" y="3297233"/>
            <a:ext cx="570207" cy="652097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330" y="3449633"/>
            <a:ext cx="570207" cy="652097"/>
            <a:chOff x="8243471" y="3822092"/>
            <a:chExt cx="1559342" cy="1579248"/>
          </a:xfrm>
        </p:grpSpPr>
        <p:sp>
          <p:nvSpPr>
            <p:cNvPr id="32" name="Can 3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7-Point Star 3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15730" y="3602033"/>
            <a:ext cx="570207" cy="652097"/>
            <a:chOff x="8243471" y="3822092"/>
            <a:chExt cx="1559342" cy="1579248"/>
          </a:xfrm>
        </p:grpSpPr>
        <p:sp>
          <p:nvSpPr>
            <p:cNvPr id="35" name="Can 3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130" y="3754433"/>
            <a:ext cx="570207" cy="652097"/>
            <a:chOff x="8243471" y="3822092"/>
            <a:chExt cx="1559342" cy="1579248"/>
          </a:xfrm>
        </p:grpSpPr>
        <p:sp>
          <p:nvSpPr>
            <p:cNvPr id="38" name="Can 3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0530" y="3906833"/>
            <a:ext cx="570207" cy="652097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72930" y="4059233"/>
            <a:ext cx="570207" cy="652097"/>
            <a:chOff x="8243471" y="3822092"/>
            <a:chExt cx="1559342" cy="1579248"/>
          </a:xfrm>
        </p:grpSpPr>
        <p:sp>
          <p:nvSpPr>
            <p:cNvPr id="44" name="Can 43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7-Point Star 44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2172" y="1025540"/>
            <a:ext cx="14927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CERN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" r="59241" b="-1634"/>
          <a:stretch/>
        </p:blipFill>
        <p:spPr>
          <a:xfrm>
            <a:off x="1004776" y="4216326"/>
            <a:ext cx="648000" cy="79200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990268" y="2688120"/>
            <a:ext cx="2219636" cy="31343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159820" y="2766572"/>
            <a:ext cx="858126" cy="937092"/>
            <a:chOff x="5614548" y="1704445"/>
            <a:chExt cx="1872208" cy="1872208"/>
          </a:xfrm>
        </p:grpSpPr>
        <p:pic>
          <p:nvPicPr>
            <p:cNvPr id="50" name="Picture 4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51" name="Picture 5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52" name="Picture 5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53" name="Picture 5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5095328" y="2879535"/>
            <a:ext cx="818762" cy="824129"/>
            <a:chOff x="7635427" y="1644394"/>
            <a:chExt cx="1783214" cy="1728192"/>
          </a:xfrm>
        </p:grpSpPr>
        <p:sp>
          <p:nvSpPr>
            <p:cNvPr id="55" name="Curved Right Arrow 5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57" name="Can 5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60" name="Curved Right Arrow 5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62992" y="3986247"/>
            <a:ext cx="788204" cy="1095865"/>
            <a:chOff x="8243471" y="3822092"/>
            <a:chExt cx="1559342" cy="1579248"/>
          </a:xfrm>
        </p:grpSpPr>
        <p:sp>
          <p:nvSpPr>
            <p:cNvPr id="62" name="Can 6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5392" y="4138647"/>
            <a:ext cx="788204" cy="1095865"/>
            <a:chOff x="8243471" y="3822092"/>
            <a:chExt cx="1559342" cy="1579248"/>
          </a:xfrm>
        </p:grpSpPr>
        <p:sp>
          <p:nvSpPr>
            <p:cNvPr id="65" name="Can 6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7-Point Star 6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67792" y="4291047"/>
            <a:ext cx="788204" cy="1095865"/>
            <a:chOff x="8243471" y="3822092"/>
            <a:chExt cx="1559342" cy="1579248"/>
          </a:xfrm>
        </p:grpSpPr>
        <p:sp>
          <p:nvSpPr>
            <p:cNvPr id="68" name="Can 6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7-Point Star 6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0192" y="4443447"/>
            <a:ext cx="788204" cy="1095865"/>
            <a:chOff x="8243471" y="3822092"/>
            <a:chExt cx="1559342" cy="1579248"/>
          </a:xfrm>
        </p:grpSpPr>
        <p:sp>
          <p:nvSpPr>
            <p:cNvPr id="71" name="Can 7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-Point Star 7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908945" y="181323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DESY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91" name="Picture 90" descr="cartoon-man-working-computer-13780903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0587" y="3467517"/>
            <a:ext cx="1676400" cy="1688972"/>
          </a:xfrm>
          <a:prstGeom prst="rect">
            <a:avLst/>
          </a:prstGeom>
          <a:effectLst>
            <a:softEdge rad="177800"/>
          </a:effectLst>
        </p:spPr>
      </p:pic>
      <p:cxnSp>
        <p:nvCxnSpPr>
          <p:cNvPr id="95" name="Straight Arrow Connector 94"/>
          <p:cNvCxnSpPr/>
          <p:nvPr/>
        </p:nvCxnSpPr>
        <p:spPr>
          <a:xfrm>
            <a:off x="3010964" y="4695031"/>
            <a:ext cx="1228665" cy="263637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732500" y="4517818"/>
            <a:ext cx="1207328" cy="716694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dcacheorg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5300" y="3895079"/>
            <a:ext cx="942289" cy="942289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6003942" y="715308"/>
            <a:ext cx="3517445" cy="3190720"/>
            <a:chOff x="6003942" y="715308"/>
            <a:chExt cx="3517445" cy="3190720"/>
          </a:xfrm>
        </p:grpSpPr>
        <p:grpSp>
          <p:nvGrpSpPr>
            <p:cNvPr id="83" name="Group 82"/>
            <p:cNvGrpSpPr/>
            <p:nvPr/>
          </p:nvGrpSpPr>
          <p:grpSpPr>
            <a:xfrm>
              <a:off x="6003942" y="715308"/>
              <a:ext cx="3517445" cy="3190720"/>
              <a:chOff x="6003942" y="715308"/>
              <a:chExt cx="3517445" cy="319072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6003942" y="3223406"/>
                <a:ext cx="935886" cy="682622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headEnd type="stealth"/>
                <a:tailEnd type="stealth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Callout 80"/>
              <p:cNvSpPr/>
              <p:nvPr/>
            </p:nvSpPr>
            <p:spPr>
              <a:xfrm>
                <a:off x="7714211" y="715308"/>
                <a:ext cx="1807176" cy="666450"/>
              </a:xfrm>
              <a:prstGeom prst="wedgeEllipseCallout">
                <a:avLst>
                  <a:gd name="adj1" fmla="val -117190"/>
                  <a:gd name="adj2" fmla="val 373226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940779" y="802856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ea typeface="Bradley Hand" charset="0"/>
                  <a:cs typeface="Bradley Hand" charset="0"/>
                </a:rPr>
                <a:t>Request</a:t>
              </a:r>
              <a:endParaRPr lang="en-US" sz="2400" dirty="0">
                <a:solidFill>
                  <a:schemeClr val="accent1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49326" y="817117"/>
            <a:ext cx="4149742" cy="2326912"/>
            <a:chOff x="2949326" y="817117"/>
            <a:chExt cx="4149742" cy="2326912"/>
          </a:xfrm>
        </p:grpSpPr>
        <p:grpSp>
          <p:nvGrpSpPr>
            <p:cNvPr id="82" name="Group 81"/>
            <p:cNvGrpSpPr/>
            <p:nvPr/>
          </p:nvGrpSpPr>
          <p:grpSpPr>
            <a:xfrm>
              <a:off x="2949326" y="817117"/>
              <a:ext cx="4149742" cy="2326912"/>
              <a:chOff x="2949326" y="817117"/>
              <a:chExt cx="4149742" cy="2326912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 flipV="1">
                <a:off x="2949326" y="2459956"/>
                <a:ext cx="1144686" cy="684073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headEnd type="stealth"/>
                <a:tailEnd type="stealth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Callout 103"/>
              <p:cNvSpPr/>
              <p:nvPr/>
            </p:nvSpPr>
            <p:spPr>
              <a:xfrm>
                <a:off x="4094011" y="817117"/>
                <a:ext cx="3005057" cy="666450"/>
              </a:xfrm>
              <a:prstGeom prst="wedgeEllipseCallout">
                <a:avLst>
                  <a:gd name="adj1" fmla="val -76250"/>
                  <a:gd name="adj2" fmla="val 231032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4329029" y="938992"/>
              <a:ext cx="2598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ea typeface="Bradley Hand" charset="0"/>
                  <a:cs typeface="Bradley Hand" charset="0"/>
                </a:rPr>
                <a:t>Sync Namespace</a:t>
              </a:r>
              <a:endParaRPr lang="en-US" sz="2400" dirty="0">
                <a:solidFill>
                  <a:schemeClr val="accent1"/>
                </a:solidFill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87" name="TextBox 98"/>
          <p:cNvSpPr txBox="1"/>
          <p:nvPr/>
        </p:nvSpPr>
        <p:spPr>
          <a:xfrm>
            <a:off x="8771592" y="1952264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Advantages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8768353" y="2583169"/>
            <a:ext cx="3235226" cy="32535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Same software stack as we currently have at the sites.</a:t>
            </a:r>
          </a:p>
          <a:p>
            <a:pPr algn="just"/>
            <a:r>
              <a:rPr lang="en-US" dirty="0" smtClean="0"/>
              <a:t>After the data has been transferred to the local storage system, a name space entry has been created locally and the data is available at the local site independently of the remote network link and the availability of the central service.</a:t>
            </a:r>
          </a:p>
        </p:txBody>
      </p:sp>
    </p:spTree>
    <p:extLst>
      <p:ext uri="{BB962C8B-B14F-4D97-AF65-F5344CB8AC3E}">
        <p14:creationId xmlns:p14="http://schemas.microsoft.com/office/powerpoint/2010/main" val="3751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for the complex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need to see a benefit</a:t>
            </a:r>
          </a:p>
          <a:p>
            <a:r>
              <a:rPr lang="en-US" dirty="0" smtClean="0"/>
              <a:t>We would need to agree on</a:t>
            </a:r>
          </a:p>
          <a:p>
            <a:pPr lvl="1"/>
            <a:r>
              <a:rPr lang="en-US" dirty="0" smtClean="0"/>
              <a:t>A namespace synchronization protocol</a:t>
            </a:r>
          </a:p>
          <a:p>
            <a:pPr lvl="2"/>
            <a:r>
              <a:rPr lang="en-US" dirty="0" smtClean="0"/>
              <a:t>On client request</a:t>
            </a:r>
          </a:p>
          <a:p>
            <a:pPr lvl="2"/>
            <a:r>
              <a:rPr lang="en-US" dirty="0" smtClean="0"/>
              <a:t>On client request plus subsequent lazy background fill (like </a:t>
            </a:r>
            <a:r>
              <a:rPr lang="en-US" dirty="0" err="1"/>
              <a:t>D</a:t>
            </a:r>
            <a:r>
              <a:rPr lang="en-US" dirty="0" err="1" smtClean="0"/>
              <a:t>ynafed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Message queues for selected namespace events (producer – consumer)</a:t>
            </a:r>
          </a:p>
          <a:p>
            <a:pPr lvl="1"/>
            <a:r>
              <a:rPr lang="en-US" dirty="0" smtClean="0"/>
              <a:t>ACL synchronization</a:t>
            </a:r>
          </a:p>
          <a:p>
            <a:pPr lvl="1"/>
            <a:r>
              <a:rPr lang="en-US" dirty="0" smtClean="0"/>
              <a:t>Identity Mapping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08663" y="4145638"/>
            <a:ext cx="60281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XDC minimum </a:t>
            </a:r>
            <a:r>
              <a:rPr lang="en-US" b="1" dirty="0"/>
              <a:t>viable product</a:t>
            </a:r>
            <a:r>
              <a:rPr lang="en-US" b="1" dirty="0" smtClean="0"/>
              <a:t>”:</a:t>
            </a:r>
          </a:p>
          <a:p>
            <a:r>
              <a:rPr lang="en-US" dirty="0" smtClean="0"/>
              <a:t>- read-only </a:t>
            </a:r>
            <a:r>
              <a:rPr lang="en-US" dirty="0"/>
              <a:t>operation</a:t>
            </a:r>
          </a:p>
          <a:p>
            <a:pPr fontAlgn="base"/>
            <a:r>
              <a:rPr lang="en-US" dirty="0" smtClean="0"/>
              <a:t>- fetch </a:t>
            </a:r>
            <a:r>
              <a:rPr lang="en-US" dirty="0"/>
              <a:t>data on miss with service credentials</a:t>
            </a:r>
          </a:p>
          <a:p>
            <a:pPr lvl="1" fontAlgn="base"/>
            <a:r>
              <a:rPr lang="en-US" dirty="0" smtClean="0"/>
              <a:t>-- data </a:t>
            </a:r>
            <a:r>
              <a:rPr lang="en-US" dirty="0"/>
              <a:t>can be chunked or full-file</a:t>
            </a:r>
          </a:p>
          <a:p>
            <a:pPr fontAlgn="base"/>
            <a:r>
              <a:rPr lang="en-US" dirty="0" smtClean="0"/>
              <a:t>- manage </a:t>
            </a:r>
            <a:r>
              <a:rPr lang="en-US" dirty="0"/>
              <a:t>cache residency, evicting data when necessary</a:t>
            </a:r>
          </a:p>
          <a:p>
            <a:pPr fontAlgn="base"/>
            <a:r>
              <a:rPr lang="en-US" dirty="0" smtClean="0"/>
              <a:t>- HTTP </a:t>
            </a:r>
            <a:r>
              <a:rPr lang="en-US" dirty="0"/>
              <a:t>frontend with </a:t>
            </a:r>
            <a:r>
              <a:rPr lang="en-US"/>
              <a:t>group-level </a:t>
            </a:r>
            <a:r>
              <a:rPr lang="en-US" smtClean="0"/>
              <a:t>authorization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80460" y="1797412"/>
            <a:ext cx="6338800" cy="4066800"/>
          </a:xfrm>
          <a:prstGeom prst="ellipse">
            <a:avLst/>
          </a:prstGeom>
          <a:noFill/>
          <a:ln w="9525" cap="flat" cmpd="sng">
            <a:solidFill>
              <a:srgbClr val="CC41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GB" sz="2400">
                <a:solidFill>
                  <a:schemeClr val="lt1"/>
                </a:solidFill>
              </a:rPr>
              <a:t>					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18429" y="2959912"/>
            <a:ext cx="3484000" cy="19748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84967" y="159268"/>
            <a:ext cx="8924800" cy="6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ts val="3000"/>
            </a:pPr>
            <a:r>
              <a:rPr lang="en-GB" dirty="0" smtClean="0"/>
              <a:t>XDC “Data Lake” concepts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335811" y="3442801"/>
            <a:ext cx="620800" cy="776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826071" y="3442801"/>
            <a:ext cx="620800" cy="776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23576" y="2572295"/>
            <a:ext cx="5844800" cy="2914400"/>
          </a:xfrm>
          <a:prstGeom prst="ellipse">
            <a:avLst/>
          </a:prstGeom>
          <a:noFill/>
          <a:ln w="9525" cap="flat" cmpd="sng">
            <a:solidFill>
              <a:srgbClr val="B6D7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679944" y="2999749"/>
            <a:ext cx="21300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Custodial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413345" y="4271312"/>
            <a:ext cx="176793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Managed </a:t>
            </a:r>
            <a:r>
              <a:rPr lang="en-GB" sz="1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Buffer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2952827" y="1852832"/>
            <a:ext cx="19580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>
                <a:solidFill>
                  <a:schemeClr val="accent5"/>
                </a:solidFill>
              </a:rPr>
              <a:t>lake.cern.ch</a:t>
            </a:r>
            <a:endParaRPr sz="1333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022579" y="3330781"/>
            <a:ext cx="16208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EOS</a:t>
            </a:r>
            <a:endParaRPr sz="1333" dirty="0">
              <a:solidFill>
                <a:schemeClr val="accent5"/>
              </a:solidFill>
            </a:endParaRPr>
          </a:p>
          <a:p>
            <a:r>
              <a:rPr lang="en-GB" sz="1333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centre 1</a:t>
            </a:r>
            <a:endParaRPr sz="1333" u="sng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2643433" y="3329209"/>
            <a:ext cx="14592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EOS</a:t>
            </a:r>
            <a:endParaRPr sz="1333" dirty="0">
              <a:solidFill>
                <a:schemeClr val="accent5"/>
              </a:solidFill>
            </a:endParaRPr>
          </a:p>
          <a:p>
            <a:r>
              <a:rPr lang="en-GB" sz="1333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GB" sz="1333" u="sng" dirty="0">
                <a:solidFill>
                  <a:schemeClr val="accent5"/>
                </a:solidFill>
              </a:rPr>
              <a:t> </a:t>
            </a:r>
            <a:r>
              <a:rPr lang="en-GB" sz="1333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Centre 2</a:t>
            </a:r>
            <a:endParaRPr sz="1333" u="sng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766993" y="3391573"/>
            <a:ext cx="620800" cy="776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420409" y="3442801"/>
            <a:ext cx="2075600" cy="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200" dirty="0" err="1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dCache</a:t>
            </a:r>
            <a:endParaRPr sz="1200" dirty="0">
              <a:solidFill>
                <a:schemeClr val="accent5"/>
              </a:solidFill>
            </a:endParaRPr>
          </a:p>
          <a:p>
            <a:r>
              <a:rPr lang="en-GB" sz="12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GB" sz="1200" u="sng" dirty="0">
                <a:solidFill>
                  <a:schemeClr val="accent5"/>
                </a:solidFill>
              </a:rPr>
              <a:t> </a:t>
            </a:r>
            <a:r>
              <a:rPr lang="en-GB" sz="12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Centre 3</a:t>
            </a:r>
            <a:endParaRPr sz="1200" u="sng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702475" y="1664033"/>
            <a:ext cx="620800" cy="776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377643" y="1059367"/>
            <a:ext cx="3484000" cy="19748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7306194" y="1160564"/>
            <a:ext cx="18388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cache.</a:t>
            </a:r>
            <a:r>
              <a:rPr lang="en-GB" sz="1333" dirty="0">
                <a:solidFill>
                  <a:schemeClr val="accent5"/>
                </a:solidFill>
              </a:rPr>
              <a:t>desy.de</a:t>
            </a:r>
            <a:endParaRPr sz="1333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7340291" y="1587507"/>
            <a:ext cx="1572000" cy="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>
                <a:solidFill>
                  <a:schemeClr val="accent5"/>
                </a:solidFill>
              </a:rPr>
              <a:t>dCache</a:t>
            </a:r>
            <a:endParaRPr sz="1333">
              <a:solidFill>
                <a:schemeClr val="accent5"/>
              </a:solidFill>
            </a:endParaRPr>
          </a:p>
          <a:p>
            <a:r>
              <a:rPr lang="en-GB" sz="1333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GB" sz="1333" u="sng">
                <a:solidFill>
                  <a:schemeClr val="accent5"/>
                </a:solidFill>
              </a:rPr>
              <a:t> </a:t>
            </a:r>
            <a:r>
              <a:rPr lang="en-GB" sz="1333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Centre 4</a:t>
            </a:r>
            <a:endParaRPr sz="1333" u="sng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8806435" y="3529836"/>
            <a:ext cx="620800" cy="776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121467" y="2866976"/>
            <a:ext cx="3955200" cy="19748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8086799" y="3069510"/>
            <a:ext cx="34840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cloud.tsys.de</a:t>
            </a:r>
            <a:endParaRPr sz="1333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7340309" y="3568443"/>
            <a:ext cx="24424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Standalone </a:t>
            </a:r>
            <a:r>
              <a:rPr lang="en-GB" sz="1333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xrootd</a:t>
            </a:r>
            <a:r>
              <a:rPr lang="en-GB" sz="13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/pure-HTTP/WebDAV cache</a:t>
            </a:r>
            <a:endParaRPr sz="1333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333" u="sng" dirty="0">
                <a:solidFill>
                  <a:schemeClr val="accent5"/>
                </a:solidFill>
              </a:rPr>
              <a:t>Cloud Centre 5</a:t>
            </a:r>
            <a:endParaRPr sz="1333" u="sng" dirty="0">
              <a:solidFill>
                <a:schemeClr val="accent5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527375" y="5255600"/>
            <a:ext cx="620800" cy="776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6475365" y="4861445"/>
            <a:ext cx="2724800" cy="1335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7200199" y="4861427"/>
            <a:ext cx="17732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>
                <a:solidFill>
                  <a:schemeClr val="accent5"/>
                </a:solidFill>
              </a:rPr>
              <a:t>s3.amazon.com</a:t>
            </a:r>
            <a:endParaRPr sz="1333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76591" y="772304"/>
            <a:ext cx="11971900" cy="5752333"/>
          </a:xfrm>
          <a:custGeom>
            <a:avLst/>
            <a:gdLst/>
            <a:ahLst/>
            <a:cxnLst/>
            <a:rect l="0" t="0" r="0" b="0"/>
            <a:pathLst>
              <a:path w="359157" h="172570" extrusionOk="0">
                <a:moveTo>
                  <a:pt x="12895" y="60475"/>
                </a:moveTo>
                <a:cubicBezTo>
                  <a:pt x="24735" y="45677"/>
                  <a:pt x="39711" y="31177"/>
                  <a:pt x="57841" y="25658"/>
                </a:cubicBezTo>
                <a:cubicBezTo>
                  <a:pt x="65010" y="23476"/>
                  <a:pt x="72769" y="23832"/>
                  <a:pt x="79998" y="21860"/>
                </a:cubicBezTo>
                <a:cubicBezTo>
                  <a:pt x="85955" y="20235"/>
                  <a:pt x="91558" y="16821"/>
                  <a:pt x="97723" y="16479"/>
                </a:cubicBezTo>
                <a:cubicBezTo>
                  <a:pt x="103624" y="16152"/>
                  <a:pt x="109589" y="17559"/>
                  <a:pt x="115449" y="16795"/>
                </a:cubicBezTo>
                <a:cubicBezTo>
                  <a:pt x="121646" y="15987"/>
                  <a:pt x="126729" y="11058"/>
                  <a:pt x="132857" y="9832"/>
                </a:cubicBezTo>
                <a:cubicBezTo>
                  <a:pt x="137833" y="8837"/>
                  <a:pt x="143004" y="9413"/>
                  <a:pt x="148050" y="8882"/>
                </a:cubicBezTo>
                <a:cubicBezTo>
                  <a:pt x="154986" y="8152"/>
                  <a:pt x="161087" y="3538"/>
                  <a:pt x="167991" y="2552"/>
                </a:cubicBezTo>
                <a:cubicBezTo>
                  <a:pt x="178958" y="985"/>
                  <a:pt x="190215" y="4091"/>
                  <a:pt x="201226" y="2868"/>
                </a:cubicBezTo>
                <a:cubicBezTo>
                  <a:pt x="213289" y="1528"/>
                  <a:pt x="225591" y="348"/>
                  <a:pt x="237626" y="1919"/>
                </a:cubicBezTo>
                <a:cubicBezTo>
                  <a:pt x="253534" y="3995"/>
                  <a:pt x="269887" y="-1823"/>
                  <a:pt x="285738" y="653"/>
                </a:cubicBezTo>
                <a:cubicBezTo>
                  <a:pt x="299095" y="2739"/>
                  <a:pt x="310531" y="12203"/>
                  <a:pt x="320872" y="20910"/>
                </a:cubicBezTo>
                <a:cubicBezTo>
                  <a:pt x="332516" y="30715"/>
                  <a:pt x="346163" y="39388"/>
                  <a:pt x="353790" y="52562"/>
                </a:cubicBezTo>
                <a:cubicBezTo>
                  <a:pt x="359040" y="61629"/>
                  <a:pt x="359629" y="73134"/>
                  <a:pt x="358855" y="83582"/>
                </a:cubicBezTo>
                <a:cubicBezTo>
                  <a:pt x="357771" y="98217"/>
                  <a:pt x="349701" y="112552"/>
                  <a:pt x="339547" y="123147"/>
                </a:cubicBezTo>
                <a:cubicBezTo>
                  <a:pt x="330728" y="132349"/>
                  <a:pt x="318184" y="137265"/>
                  <a:pt x="308844" y="145937"/>
                </a:cubicBezTo>
                <a:cubicBezTo>
                  <a:pt x="300315" y="153856"/>
                  <a:pt x="294750" y="165810"/>
                  <a:pt x="284155" y="170625"/>
                </a:cubicBezTo>
                <a:cubicBezTo>
                  <a:pt x="272699" y="175832"/>
                  <a:pt x="259048" y="168878"/>
                  <a:pt x="246489" y="168093"/>
                </a:cubicBezTo>
                <a:cubicBezTo>
                  <a:pt x="237102" y="167506"/>
                  <a:pt x="227636" y="170961"/>
                  <a:pt x="218319" y="169676"/>
                </a:cubicBezTo>
                <a:cubicBezTo>
                  <a:pt x="203519" y="167635"/>
                  <a:pt x="189076" y="163478"/>
                  <a:pt x="174322" y="161130"/>
                </a:cubicBezTo>
                <a:cubicBezTo>
                  <a:pt x="165254" y="159687"/>
                  <a:pt x="155966" y="161763"/>
                  <a:pt x="146784" y="161763"/>
                </a:cubicBezTo>
                <a:cubicBezTo>
                  <a:pt x="140124" y="161763"/>
                  <a:pt x="133400" y="159326"/>
                  <a:pt x="126843" y="160497"/>
                </a:cubicBezTo>
                <a:cubicBezTo>
                  <a:pt x="120363" y="161654"/>
                  <a:pt x="114991" y="166776"/>
                  <a:pt x="108485" y="167777"/>
                </a:cubicBezTo>
                <a:cubicBezTo>
                  <a:pt x="99223" y="169202"/>
                  <a:pt x="89874" y="165519"/>
                  <a:pt x="80631" y="163978"/>
                </a:cubicBezTo>
                <a:cubicBezTo>
                  <a:pt x="75730" y="163161"/>
                  <a:pt x="70566" y="164267"/>
                  <a:pt x="65754" y="163029"/>
                </a:cubicBezTo>
                <a:cubicBezTo>
                  <a:pt x="49507" y="158851"/>
                  <a:pt x="35720" y="147405"/>
                  <a:pt x="23024" y="136441"/>
                </a:cubicBezTo>
                <a:cubicBezTo>
                  <a:pt x="13919" y="128578"/>
                  <a:pt x="4840" y="119309"/>
                  <a:pt x="867" y="107954"/>
                </a:cubicBezTo>
                <a:cubicBezTo>
                  <a:pt x="-2380" y="98675"/>
                  <a:pt x="4814" y="88687"/>
                  <a:pt x="7198" y="79150"/>
                </a:cubicBezTo>
                <a:cubicBezTo>
                  <a:pt x="8857" y="72513"/>
                  <a:pt x="7093" y="62586"/>
                  <a:pt x="13212" y="59526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/>
          <p:nvPr/>
        </p:nvSpPr>
        <p:spPr>
          <a:xfrm>
            <a:off x="5061761" y="1193879"/>
            <a:ext cx="1072800" cy="526800"/>
          </a:xfrm>
          <a:prstGeom prst="ellipse">
            <a:avLst/>
          </a:prstGeom>
          <a:noFill/>
          <a:ln w="9525" cap="flat" cmpd="sng">
            <a:solidFill>
              <a:srgbClr val="CC41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GB" sz="2400">
                <a:solidFill>
                  <a:schemeClr val="lt1"/>
                </a:solidFill>
              </a:rPr>
              <a:t>					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5160664" y="1261476"/>
            <a:ext cx="12168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333">
                <a:solidFill>
                  <a:schemeClr val="accent5"/>
                </a:solidFill>
              </a:rPr>
              <a:t>lake.infn.it</a:t>
            </a:r>
            <a:endParaRPr sz="1333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102"/>
          <p:cNvSpPr txBox="1"/>
          <p:nvPr/>
        </p:nvSpPr>
        <p:spPr>
          <a:xfrm>
            <a:off x="9592670" y="3692253"/>
            <a:ext cx="31028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Cached access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35" name="Shape 102"/>
          <p:cNvSpPr txBox="1"/>
          <p:nvPr/>
        </p:nvSpPr>
        <p:spPr>
          <a:xfrm>
            <a:off x="9908339" y="2274811"/>
            <a:ext cx="31028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Federated access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36" name="Shape 102"/>
          <p:cNvSpPr txBox="1"/>
          <p:nvPr/>
        </p:nvSpPr>
        <p:spPr>
          <a:xfrm>
            <a:off x="7082333" y="2445066"/>
            <a:ext cx="3102800" cy="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Cached access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17617" cy="365125"/>
          </a:xfrm>
        </p:spPr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657599" y="6435862"/>
            <a:ext cx="5460275" cy="365125"/>
          </a:xfrm>
        </p:spPr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646418" y="6409361"/>
            <a:ext cx="720634" cy="365125"/>
          </a:xfrm>
        </p:spPr>
        <p:txBody>
          <a:bodyPr/>
          <a:lstStyle/>
          <a:p>
            <a:fld id="{9723A89C-D035-4CCD-8775-47FA95F2F2E6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9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infrastructure with XROOTD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04887"/>
            <a:ext cx="7690237" cy="443256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5712236"/>
            <a:ext cx="11917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https://indico.cern.ch/event/729930/contributions/3021531/attachments/1661988/2663057/WLCG_DOMA.pdf</a:t>
            </a:r>
          </a:p>
        </p:txBody>
      </p:sp>
    </p:spTree>
    <p:extLst>
      <p:ext uri="{BB962C8B-B14F-4D97-AF65-F5344CB8AC3E}">
        <p14:creationId xmlns:p14="http://schemas.microsoft.com/office/powerpoint/2010/main" val="17569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infrastructure with XROOTD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04887"/>
            <a:ext cx="9601200" cy="55340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128" y="1843640"/>
            <a:ext cx="8164767" cy="43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342605" y="877435"/>
            <a:ext cx="9315937" cy="539977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r>
              <a:rPr lang="en-US" dirty="0"/>
              <a:t>Caching will cost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caching </a:t>
            </a:r>
            <a:r>
              <a:rPr lang="en-US" dirty="0"/>
              <a:t>will have to be used </a:t>
            </a:r>
            <a:r>
              <a:rPr lang="en-US" dirty="0" smtClean="0"/>
              <a:t>wisely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sure that one caches most of the reuse data.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do not have </a:t>
            </a:r>
            <a:r>
              <a:rPr lang="en-US" dirty="0" smtClean="0"/>
              <a:t>today clear numbers that caching is really effective</a:t>
            </a:r>
          </a:p>
          <a:p>
            <a:pPr lvl="1"/>
            <a:r>
              <a:rPr lang="en-US" dirty="0" smtClean="0"/>
              <a:t>facilities </a:t>
            </a:r>
            <a:r>
              <a:rPr lang="en-US" dirty="0"/>
              <a:t>w/o storage (HPCs, CPU only sites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facilities </a:t>
            </a:r>
            <a:r>
              <a:rPr lang="en-US" dirty="0"/>
              <a:t>with storage, but dealing with non local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We even do not have a forum to discuss this</a:t>
            </a:r>
          </a:p>
          <a:p>
            <a:r>
              <a:rPr lang="en-US" dirty="0"/>
              <a:t>Caches need to offer the capability to be pre-filled (pre-placement) or be passive caches (cache based on access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27</a:t>
            </a:fld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en-GB" dirty="0"/>
          </a:p>
        </p:txBody>
      </p:sp>
      <p:sp>
        <p:nvSpPr>
          <p:cNvPr id="8" name="Shape 121"/>
          <p:cNvSpPr txBox="1">
            <a:spLocks noGrp="1"/>
          </p:cNvSpPr>
          <p:nvPr>
            <p:ph type="title"/>
          </p:nvPr>
        </p:nvSpPr>
        <p:spPr>
          <a:xfrm>
            <a:off x="818648" y="140804"/>
            <a:ext cx="9093978" cy="51326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dirty="0" smtClean="0"/>
              <a:t>Discussion on caching @DOMA</a:t>
            </a:r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1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101723"/>
            <a:ext cx="11211232" cy="815975"/>
          </a:xfrm>
        </p:spPr>
        <p:txBody>
          <a:bodyPr>
            <a:normAutofit/>
          </a:bodyPr>
          <a:lstStyle/>
          <a:p>
            <a:r>
              <a:rPr lang="en-US" dirty="0" smtClean="0"/>
              <a:t>Where is the data lake in those scenarios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6029"/>
            <a:ext cx="10515600" cy="2162175"/>
          </a:xfrm>
        </p:spPr>
        <p:txBody>
          <a:bodyPr/>
          <a:lstStyle/>
          <a:p>
            <a:r>
              <a:rPr lang="en-US" dirty="0" smtClean="0"/>
              <a:t>The complex scenarios above could either </a:t>
            </a:r>
          </a:p>
          <a:p>
            <a:pPr lvl="1"/>
            <a:r>
              <a:rPr lang="en-US" dirty="0" smtClean="0"/>
              <a:t>be inside a data lake </a:t>
            </a:r>
          </a:p>
          <a:p>
            <a:pPr lvl="1"/>
            <a:r>
              <a:rPr lang="en-US" dirty="0" smtClean="0"/>
              <a:t>connecting data lakes.</a:t>
            </a:r>
          </a:p>
          <a:p>
            <a:r>
              <a:rPr lang="en-US" dirty="0" smtClean="0"/>
              <a:t>Optionally data lakes are connected by DM solutions (</a:t>
            </a:r>
            <a:r>
              <a:rPr lang="en-US" dirty="0" err="1" smtClean="0"/>
              <a:t>Rucio</a:t>
            </a:r>
            <a:r>
              <a:rPr lang="en-US" dirty="0" smtClean="0"/>
              <a:t>). See Vincent’s presentations for the </a:t>
            </a:r>
            <a:r>
              <a:rPr lang="en-US" dirty="0" err="1" smtClean="0"/>
              <a:t>NorduGrid</a:t>
            </a:r>
            <a:r>
              <a:rPr lang="en-US" dirty="0" smtClean="0"/>
              <a:t> Meeting.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78" y="3040390"/>
            <a:ext cx="6121400" cy="3389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009758"/>
            <a:ext cx="4914900" cy="216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3384" y="3275411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Stolen from Vincent (NDGF)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37534" y="3644743"/>
            <a:ext cx="3278762" cy="216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Two “RUCIOs”</a:t>
            </a:r>
          </a:p>
          <a:p>
            <a:pPr lvl="1"/>
            <a:r>
              <a:rPr lang="en-US" sz="2000" dirty="0" smtClean="0"/>
              <a:t>Internal to the </a:t>
            </a:r>
            <a:r>
              <a:rPr lang="en-US" sz="2000" dirty="0" err="1" smtClean="0"/>
              <a:t>DataLake</a:t>
            </a:r>
            <a:endParaRPr lang="en-US" sz="2000" dirty="0" smtClean="0"/>
          </a:p>
          <a:p>
            <a:pPr lvl="1"/>
            <a:r>
              <a:rPr lang="en-US" sz="2000" dirty="0" err="1" smtClean="0"/>
              <a:t>Externel</a:t>
            </a:r>
            <a:r>
              <a:rPr lang="en-US" sz="2000" dirty="0" smtClean="0"/>
              <a:t>, orchestrating among </a:t>
            </a:r>
            <a:r>
              <a:rPr lang="en-US" sz="2000" dirty="0" err="1" smtClean="0"/>
              <a:t>DataLakes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9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"/>
          <a:stretch/>
        </p:blipFill>
        <p:spPr>
          <a:xfrm>
            <a:off x="8507062" y="2110928"/>
            <a:ext cx="3565876" cy="3538640"/>
          </a:xfrm>
          <a:prstGeom prst="rect">
            <a:avLst/>
          </a:prstGeom>
        </p:spPr>
      </p:pic>
      <p:sp>
        <p:nvSpPr>
          <p:cNvPr id="7" name="Shape 122"/>
          <p:cNvSpPr txBox="1">
            <a:spLocks noGrp="1"/>
          </p:cNvSpPr>
          <p:nvPr>
            <p:ph idx="1"/>
          </p:nvPr>
        </p:nvSpPr>
        <p:spPr>
          <a:xfrm>
            <a:off x="185437" y="877435"/>
            <a:ext cx="9315937" cy="539977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r>
              <a:rPr lang="en-US" dirty="0" smtClean="0"/>
              <a:t>Data Lake</a:t>
            </a:r>
          </a:p>
          <a:p>
            <a:pPr lvl="1"/>
            <a:r>
              <a:rPr lang="fr-FR" dirty="0"/>
              <a:t>Expose unique </a:t>
            </a:r>
            <a:r>
              <a:rPr lang="fr-FR" dirty="0" err="1"/>
              <a:t>storage</a:t>
            </a:r>
            <a:r>
              <a:rPr lang="fr-FR" dirty="0"/>
              <a:t> entry </a:t>
            </a:r>
            <a:r>
              <a:rPr lang="fr-FR" dirty="0" smtClean="0"/>
              <a:t>point – looks </a:t>
            </a:r>
            <a:r>
              <a:rPr lang="fr-FR" dirty="0" err="1" smtClean="0"/>
              <a:t>like</a:t>
            </a:r>
            <a:r>
              <a:rPr lang="fr-FR" dirty="0" smtClean="0"/>
              <a:t> one but </a:t>
            </a:r>
            <a:r>
              <a:rPr lang="fr-FR" dirty="0" err="1" smtClean="0"/>
              <a:t>it’s</a:t>
            </a:r>
            <a:r>
              <a:rPr lang="fr-FR" dirty="0" smtClean="0"/>
              <a:t> (or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) made of </a:t>
            </a:r>
            <a:r>
              <a:rPr lang="fr-FR" dirty="0" err="1" smtClean="0"/>
              <a:t>many</a:t>
            </a:r>
            <a:endParaRPr lang="fr-FR" dirty="0" smtClean="0"/>
          </a:p>
          <a:p>
            <a:pPr lvl="1"/>
            <a:r>
              <a:rPr lang="en-US" dirty="0" smtClean="0"/>
              <a:t>Support different </a:t>
            </a:r>
            <a:r>
              <a:rPr lang="en-US" b="1" dirty="0" err="1"/>
              <a:t>QoS</a:t>
            </a:r>
            <a:r>
              <a:rPr lang="en-US" dirty="0"/>
              <a:t> for the internal </a:t>
            </a:r>
            <a:r>
              <a:rPr lang="en-US" dirty="0" smtClean="0"/>
              <a:t>components</a:t>
            </a:r>
          </a:p>
          <a:p>
            <a:pPr lvl="2"/>
            <a:r>
              <a:rPr lang="en-US" dirty="0" smtClean="0"/>
              <a:t>Hierarchical storage</a:t>
            </a:r>
          </a:p>
          <a:p>
            <a:pPr lvl="1"/>
            <a:r>
              <a:rPr lang="en-US" dirty="0"/>
              <a:t>Caching at </a:t>
            </a:r>
            <a:r>
              <a:rPr lang="en-US" dirty="0" smtClean="0"/>
              <a:t>(every?) storage and CPU location</a:t>
            </a:r>
          </a:p>
          <a:p>
            <a:pPr lvl="2"/>
            <a:r>
              <a:rPr lang="en-US" dirty="0" smtClean="0"/>
              <a:t>Pre-placement vs access-based</a:t>
            </a:r>
          </a:p>
          <a:p>
            <a:pPr lvl="1"/>
            <a:r>
              <a:rPr lang="en-US" dirty="0" smtClean="0"/>
              <a:t>Intelligent management of data movement</a:t>
            </a:r>
          </a:p>
          <a:p>
            <a:pPr lvl="2"/>
            <a:r>
              <a:rPr lang="en-US" dirty="0" smtClean="0"/>
              <a:t>RUCIO?</a:t>
            </a:r>
          </a:p>
          <a:p>
            <a:pPr lvl="1"/>
            <a:r>
              <a:rPr lang="en-US" dirty="0" smtClean="0"/>
              <a:t>Unique namespace? (maybe)</a:t>
            </a:r>
          </a:p>
          <a:p>
            <a:pPr lvl="1"/>
            <a:r>
              <a:rPr lang="en-US" dirty="0" smtClean="0"/>
              <a:t>To be deployed in parallel to the current infrastructure</a:t>
            </a:r>
          </a:p>
          <a:p>
            <a:pPr lvl="1"/>
            <a:r>
              <a:rPr lang="en-US" dirty="0" smtClean="0"/>
              <a:t>Cost improvement to be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b="14433"/>
          <a:stretch/>
        </p:blipFill>
        <p:spPr>
          <a:xfrm>
            <a:off x="609600" y="1199417"/>
            <a:ext cx="8496300" cy="48837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20445" y="534847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Courtesy Xavier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9117874" y="4979138"/>
            <a:ext cx="253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WLCG DOMA kick-off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110209"/>
            <a:ext cx="9061174" cy="8159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DataLake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3" y="1022402"/>
            <a:ext cx="7121666" cy="36373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3166305"/>
            <a:ext cx="3057952" cy="3077004"/>
          </a:xfrm>
          <a:prstGeom prst="rect">
            <a:avLst/>
          </a:prstGeom>
        </p:spPr>
      </p:pic>
      <p:pic>
        <p:nvPicPr>
          <p:cNvPr id="9" name="Picture 2" descr="https://lh4.googleusercontent.com/RAhUJO5baH_lFCJbbs3awCrxwTp9LiJIBRFx2xFhNuLDrqaVnSiCLPdIv2vDGrwqpx-9sRjO-kVTfjyiOmXRQAeNkY4E28E10lQEH-0zfibCipqhnVT7zJiSRtn3StNEFCPxn3h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17" y="1259469"/>
            <a:ext cx="5592795" cy="30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55" y="2143977"/>
            <a:ext cx="6184728" cy="35669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765" y="1324572"/>
            <a:ext cx="5887692" cy="381975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817" y="1764079"/>
            <a:ext cx="4095750" cy="26289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23" y="3135386"/>
            <a:ext cx="6110290" cy="34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Lakes in Wikipedia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699" y="856212"/>
            <a:ext cx="11803789" cy="2668833"/>
          </a:xfrm>
        </p:spPr>
        <p:txBody>
          <a:bodyPr>
            <a:no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data lake is a method of storing data within a system or </a:t>
            </a:r>
            <a:r>
              <a:rPr lang="en-US" dirty="0" smtClean="0"/>
              <a:t>repository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its natural </a:t>
            </a:r>
            <a:r>
              <a:rPr lang="en-US" sz="2000" dirty="0" smtClean="0"/>
              <a:t>format</a:t>
            </a:r>
          </a:p>
          <a:p>
            <a:pPr lvl="1"/>
            <a:r>
              <a:rPr lang="en-US" sz="2000" dirty="0" smtClean="0"/>
              <a:t>facilitates </a:t>
            </a:r>
            <a:r>
              <a:rPr lang="en-US" sz="2000" dirty="0"/>
              <a:t>the collocation of data in </a:t>
            </a:r>
            <a:r>
              <a:rPr lang="en-US" sz="2000" dirty="0" smtClean="0"/>
              <a:t>various structural forms</a:t>
            </a:r>
          </a:p>
          <a:p>
            <a:pPr lvl="2"/>
            <a:r>
              <a:rPr lang="en-US" sz="1800" dirty="0" smtClean="0"/>
              <a:t>usually </a:t>
            </a:r>
            <a:r>
              <a:rPr lang="en-US" sz="1800" dirty="0"/>
              <a:t>object blobs or files. </a:t>
            </a:r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idea of data lake is to have a single store of all </a:t>
            </a:r>
            <a:r>
              <a:rPr lang="en-US" dirty="0" smtClean="0"/>
              <a:t>data</a:t>
            </a:r>
          </a:p>
          <a:p>
            <a:pPr lvl="1"/>
            <a:r>
              <a:rPr lang="en-US" sz="2000" dirty="0" smtClean="0"/>
              <a:t>raw data</a:t>
            </a:r>
          </a:p>
          <a:p>
            <a:pPr lvl="1"/>
            <a:r>
              <a:rPr lang="en-US" sz="2000" dirty="0" smtClean="0"/>
              <a:t>transformed </a:t>
            </a:r>
            <a:r>
              <a:rPr lang="en-US" sz="2000" dirty="0"/>
              <a:t>data </a:t>
            </a:r>
            <a:r>
              <a:rPr lang="en-US" sz="2000" dirty="0" smtClean="0"/>
              <a:t>for </a:t>
            </a:r>
            <a:r>
              <a:rPr lang="en-US" sz="1800" dirty="0" smtClean="0"/>
              <a:t>Reporting, Visualization, Analytics </a:t>
            </a:r>
            <a:r>
              <a:rPr lang="en-US" sz="1800" dirty="0"/>
              <a:t>and machine </a:t>
            </a:r>
            <a:r>
              <a:rPr lang="en-US" sz="1800" dirty="0" smtClean="0"/>
              <a:t>learning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00" y="3454400"/>
            <a:ext cx="5238750" cy="3267075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97699" y="3757489"/>
            <a:ext cx="6688865" cy="2598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data lake includes </a:t>
            </a:r>
          </a:p>
          <a:p>
            <a:pPr lvl="1"/>
            <a:r>
              <a:rPr lang="en-US" dirty="0" smtClean="0"/>
              <a:t>structured data, </a:t>
            </a:r>
            <a:r>
              <a:rPr lang="en-US" dirty="0" err="1" smtClean="0"/>
              <a:t>i.e</a:t>
            </a:r>
            <a:r>
              <a:rPr lang="en-US" dirty="0" smtClean="0"/>
              <a:t> DB</a:t>
            </a:r>
          </a:p>
          <a:p>
            <a:pPr lvl="1"/>
            <a:r>
              <a:rPr lang="en-US" dirty="0" smtClean="0"/>
              <a:t>semi-structured data, i.e.   CSV, logs, XML, JSON)</a:t>
            </a:r>
          </a:p>
          <a:p>
            <a:pPr lvl="1"/>
            <a:r>
              <a:rPr lang="en-US" dirty="0" smtClean="0"/>
              <a:t>unstructured data,  i.e. emails, documents, PDFs</a:t>
            </a:r>
          </a:p>
          <a:p>
            <a:pPr lvl="1"/>
            <a:r>
              <a:rPr lang="en-US" dirty="0" smtClean="0"/>
              <a:t>binary data, i.e.  images, audio,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Lakes in Wikipedia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699" y="856212"/>
            <a:ext cx="11803789" cy="2668833"/>
          </a:xfrm>
        </p:spPr>
        <p:txBody>
          <a:bodyPr>
            <a:no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data lake is a method of storing data within a system or </a:t>
            </a:r>
            <a:r>
              <a:rPr lang="en-US" dirty="0" smtClean="0"/>
              <a:t>repository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its natural </a:t>
            </a:r>
            <a:r>
              <a:rPr lang="en-US" sz="2000" dirty="0" smtClean="0"/>
              <a:t>format</a:t>
            </a:r>
          </a:p>
          <a:p>
            <a:pPr lvl="1"/>
            <a:r>
              <a:rPr lang="en-US" sz="2000" dirty="0" smtClean="0"/>
              <a:t>facilitates </a:t>
            </a:r>
            <a:r>
              <a:rPr lang="en-US" sz="2000" dirty="0"/>
              <a:t>the collocation of data in </a:t>
            </a:r>
            <a:r>
              <a:rPr lang="en-US" sz="2000" dirty="0" smtClean="0"/>
              <a:t>various structural forms</a:t>
            </a:r>
          </a:p>
          <a:p>
            <a:pPr lvl="2"/>
            <a:r>
              <a:rPr lang="en-US" sz="1800" dirty="0" smtClean="0"/>
              <a:t>usually </a:t>
            </a:r>
            <a:r>
              <a:rPr lang="en-US" sz="1800" dirty="0"/>
              <a:t>object blobs or files. </a:t>
            </a:r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idea of data lake is to have a single store of all </a:t>
            </a:r>
            <a:r>
              <a:rPr lang="en-US" dirty="0" smtClean="0"/>
              <a:t>data</a:t>
            </a:r>
          </a:p>
          <a:p>
            <a:pPr lvl="1"/>
            <a:r>
              <a:rPr lang="en-US" sz="2000" dirty="0" smtClean="0"/>
              <a:t>raw data</a:t>
            </a:r>
          </a:p>
          <a:p>
            <a:pPr lvl="1"/>
            <a:r>
              <a:rPr lang="en-US" sz="2000" dirty="0" smtClean="0"/>
              <a:t>transformed </a:t>
            </a:r>
            <a:r>
              <a:rPr lang="en-US" sz="2000" dirty="0"/>
              <a:t>data </a:t>
            </a:r>
            <a:r>
              <a:rPr lang="en-US" sz="2000" dirty="0" smtClean="0"/>
              <a:t>for </a:t>
            </a:r>
            <a:r>
              <a:rPr lang="en-US" sz="1800" dirty="0" smtClean="0"/>
              <a:t>Reporting, Visualization, Analytics </a:t>
            </a:r>
            <a:r>
              <a:rPr lang="en-US" sz="1800" dirty="0"/>
              <a:t>and machine </a:t>
            </a:r>
            <a:r>
              <a:rPr lang="en-US" sz="1800" dirty="0" smtClean="0"/>
              <a:t>learning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00" y="3454400"/>
            <a:ext cx="5238750" cy="3267075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97699" y="3757489"/>
            <a:ext cx="6688865" cy="2598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data lake includes </a:t>
            </a:r>
          </a:p>
          <a:p>
            <a:pPr lvl="1"/>
            <a:r>
              <a:rPr lang="en-US" dirty="0" smtClean="0"/>
              <a:t>structured data, </a:t>
            </a:r>
            <a:r>
              <a:rPr lang="en-US" dirty="0" err="1" smtClean="0"/>
              <a:t>i.e</a:t>
            </a:r>
            <a:r>
              <a:rPr lang="en-US" dirty="0" smtClean="0"/>
              <a:t> DB</a:t>
            </a:r>
          </a:p>
          <a:p>
            <a:pPr lvl="1"/>
            <a:r>
              <a:rPr lang="en-US" dirty="0" smtClean="0"/>
              <a:t>semi-structured data, i.e.   CSV, logs, XML, JSON)</a:t>
            </a:r>
          </a:p>
          <a:p>
            <a:pPr lvl="1"/>
            <a:r>
              <a:rPr lang="en-US" dirty="0" smtClean="0"/>
              <a:t>unstructured data,  i.e. emails, documents, PDFs</a:t>
            </a:r>
          </a:p>
          <a:p>
            <a:pPr lvl="1"/>
            <a:r>
              <a:rPr lang="en-US" dirty="0" smtClean="0"/>
              <a:t>binary data, i.e.  images, audio, video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88" y="856212"/>
            <a:ext cx="4882948" cy="48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Lakes in WLCG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26184"/>
            <a:ext cx="10515600" cy="54301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Storage Consolidation</a:t>
            </a:r>
          </a:p>
          <a:p>
            <a:pPr lvl="1" algn="just"/>
            <a:r>
              <a:rPr lang="en-US" dirty="0" smtClean="0"/>
              <a:t>Storage services are the most complicated to operate in WLCG</a:t>
            </a:r>
          </a:p>
          <a:p>
            <a:pPr lvl="2" algn="just"/>
            <a:r>
              <a:rPr lang="en-US" dirty="0" smtClean="0"/>
              <a:t>Investigating the possibility to </a:t>
            </a:r>
            <a:r>
              <a:rPr lang="en-US" dirty="0"/>
              <a:t>r</a:t>
            </a:r>
            <a:r>
              <a:rPr lang="en-US" dirty="0" smtClean="0"/>
              <a:t>educing the number of storage endpoints</a:t>
            </a:r>
          </a:p>
          <a:p>
            <a:pPr lvl="1" algn="just"/>
            <a:r>
              <a:rPr lang="en-US" dirty="0" smtClean="0"/>
              <a:t>Consolidate, especially at the national level, different endpoints into a single distributed instance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Data </a:t>
            </a:r>
            <a:r>
              <a:rPr lang="en-US" dirty="0"/>
              <a:t>lakes are an extension of storage </a:t>
            </a:r>
            <a:r>
              <a:rPr lang="en-US" dirty="0" smtClean="0"/>
              <a:t>consolidation</a:t>
            </a:r>
          </a:p>
          <a:p>
            <a:pPr algn="just"/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Geographically </a:t>
            </a:r>
            <a:r>
              <a:rPr lang="en-US" dirty="0">
                <a:solidFill>
                  <a:srgbClr val="C00000"/>
                </a:solidFill>
              </a:rPr>
              <a:t>distributed storage centers, potentially deploying different storage technologies, are operated and accessed as a single </a:t>
            </a:r>
            <a:r>
              <a:rPr lang="en-US" dirty="0" smtClean="0">
                <a:solidFill>
                  <a:srgbClr val="C00000"/>
                </a:solidFill>
              </a:rPr>
              <a:t>entity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Storage </a:t>
            </a:r>
            <a:r>
              <a:rPr lang="en-US" dirty="0"/>
              <a:t>centers in a lake should be connected through high bandwidth links (&gt; 10Gb/s in 2017) and relatively low latency (&lt; 50 </a:t>
            </a:r>
            <a:r>
              <a:rPr lang="en-US" dirty="0" err="1"/>
              <a:t>ms</a:t>
            </a:r>
            <a:r>
              <a:rPr lang="en-US" dirty="0"/>
              <a:t>), consequently it is expected that a single data lake would not span more than one continent.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4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definition of the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L</a:t>
            </a:r>
            <a:r>
              <a:rPr lang="en-US" i="1" dirty="0" smtClean="0"/>
              <a:t>ake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525"/>
            <a:ext cx="10960100" cy="5024438"/>
          </a:xfrm>
        </p:spPr>
        <p:txBody>
          <a:bodyPr/>
          <a:lstStyle/>
          <a:p>
            <a:pPr algn="just"/>
            <a:r>
              <a:rPr lang="en-US" dirty="0" smtClean="0"/>
              <a:t>Very diverse understanding of the expression </a:t>
            </a:r>
            <a:r>
              <a:rPr lang="en-US" i="1" dirty="0" smtClean="0"/>
              <a:t>data lake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Attempts to define it by ‘name space’ or ‘region’ or ’country’ all failed.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Good suggestion by Maria </a:t>
            </a:r>
            <a:r>
              <a:rPr lang="en-US" dirty="0" err="1" smtClean="0"/>
              <a:t>Girone</a:t>
            </a:r>
            <a:r>
              <a:rPr lang="en-US" dirty="0" smtClean="0"/>
              <a:t>: We should avoid using the expression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24" y="3100804"/>
            <a:ext cx="6184728" cy="35669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03348" y="4130840"/>
            <a:ext cx="4343314" cy="138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Looks like one thing, but is composed of many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53752" y="6298431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Stolen from Vincent (NDGF)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Looks like one thing and is composed by one thing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2018-06-14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D.Cesini / P. Fuhrmann - The DataLake model - INFN CCR WS 2018 - Rimini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874" r="46290" b="30771"/>
          <a:stretch/>
        </p:blipFill>
        <p:spPr>
          <a:xfrm>
            <a:off x="224754" y="1764252"/>
            <a:ext cx="7432445" cy="439173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180442" y="5780881"/>
            <a:ext cx="2414588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00567" y="5870575"/>
            <a:ext cx="2414588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 rot="15724730">
            <a:off x="6271669" y="2907292"/>
            <a:ext cx="2414588" cy="685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57199" y="2571055"/>
            <a:ext cx="4343314" cy="138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Caching</a:t>
            </a:r>
          </a:p>
          <a:p>
            <a:pPr algn="just"/>
            <a:r>
              <a:rPr lang="en-US" b="1" dirty="0" smtClean="0"/>
              <a:t>Network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XDC">
      <a:dk1>
        <a:srgbClr val="4472C4"/>
      </a:dk1>
      <a:lt1>
        <a:srgbClr val="FFFFFF"/>
      </a:lt1>
      <a:dk2>
        <a:srgbClr val="ED7D31"/>
      </a:dk2>
      <a:lt2>
        <a:srgbClr val="FFFFFF"/>
      </a:lt2>
      <a:accent1>
        <a:srgbClr val="4472C4"/>
      </a:accent1>
      <a:accent2>
        <a:srgbClr val="ED7D31"/>
      </a:accent2>
      <a:accent3>
        <a:srgbClr val="757070"/>
      </a:accent3>
      <a:accent4>
        <a:srgbClr val="FFC000"/>
      </a:accent4>
      <a:accent5>
        <a:srgbClr val="002060"/>
      </a:accent5>
      <a:accent6>
        <a:srgbClr val="5F32C2"/>
      </a:accent6>
      <a:hlink>
        <a:srgbClr val="002060"/>
      </a:hlink>
      <a:folHlink>
        <a:srgbClr val="757070"/>
      </a:folHlink>
    </a:clrScheme>
    <a:fontScheme name="Personalizzat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dc_slide_template" id="{88DE0E21-2D1C-4B1E-A829-38C67D5F2308}" vid="{C7771002-1357-4CBE-A892-D7D86C2D322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xdc_ppt_template</Template>
  <TotalTime>13482</TotalTime>
  <Words>2254</Words>
  <Application>Microsoft Office PowerPoint</Application>
  <PresentationFormat>Widescreen</PresentationFormat>
  <Paragraphs>314</Paragraphs>
  <Slides>29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Bradley Hand</vt:lpstr>
      <vt:lpstr>Calibri</vt:lpstr>
      <vt:lpstr>Nunito</vt:lpstr>
      <vt:lpstr>Personalizza struttura</vt:lpstr>
      <vt:lpstr>The DataLake model for the scientific computing of the next decade</vt:lpstr>
      <vt:lpstr>Mainly a report form the  Data Organization Management Access KickOff</vt:lpstr>
      <vt:lpstr>DOMA</vt:lpstr>
      <vt:lpstr>The DataLake</vt:lpstr>
      <vt:lpstr>Data Lakes in Wikipedia</vt:lpstr>
      <vt:lpstr>Data Lakes in Wikipedia</vt:lpstr>
      <vt:lpstr>Data Lakes in WLCG</vt:lpstr>
      <vt:lpstr>On the definition of the Data Lake </vt:lpstr>
      <vt:lpstr>Or…</vt:lpstr>
      <vt:lpstr>Data Lakes in WLCG</vt:lpstr>
      <vt:lpstr>QoS: What is that ?</vt:lpstr>
      <vt:lpstr>QoS Advantages</vt:lpstr>
      <vt:lpstr>INDIGO-DataCloud/XDC CDMI QoS </vt:lpstr>
      <vt:lpstr>QoS in the Lake</vt:lpstr>
      <vt:lpstr>A QoS–based workflow in the Lake</vt:lpstr>
      <vt:lpstr>The Data Lake</vt:lpstr>
      <vt:lpstr>What are we told would justify changes ?</vt:lpstr>
      <vt:lpstr>On Cost</vt:lpstr>
      <vt:lpstr>Some scenarios (Taken from XDC)</vt:lpstr>
      <vt:lpstr>Data Lake, simple cache site</vt:lpstr>
      <vt:lpstr>Complex multi provider scenario 1</vt:lpstr>
      <vt:lpstr>Complex multi provider scenario 2(a)</vt:lpstr>
      <vt:lpstr>Requirement for the complex cases</vt:lpstr>
      <vt:lpstr>XDC “Data Lake” concepts</vt:lpstr>
      <vt:lpstr>Caching infrastructure with XROOTD</vt:lpstr>
      <vt:lpstr>Caching infrastructure with XROOTD</vt:lpstr>
      <vt:lpstr>Discussion on caching @DOMA</vt:lpstr>
      <vt:lpstr>Where is the data lake in those scenarios ?</vt:lpstr>
      <vt:lpstr>Summary</vt:lpstr>
    </vt:vector>
  </TitlesOfParts>
  <Company>INFN-CNAF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Costantini</dc:creator>
  <cp:lastModifiedBy>daniele cesini</cp:lastModifiedBy>
  <cp:revision>181</cp:revision>
  <cp:lastPrinted>2018-03-19T15:02:01Z</cp:lastPrinted>
  <dcterms:created xsi:type="dcterms:W3CDTF">2018-01-11T08:53:37Z</dcterms:created>
  <dcterms:modified xsi:type="dcterms:W3CDTF">2018-06-15T06:58:09Z</dcterms:modified>
</cp:coreProperties>
</file>