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72" r:id="rId14"/>
    <p:sldId id="267" r:id="rId15"/>
    <p:sldId id="268" r:id="rId16"/>
    <p:sldId id="269" r:id="rId17"/>
    <p:sldId id="273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585"/>
  </p:normalViewPr>
  <p:slideViewPr>
    <p:cSldViewPr snapToGrid="0" snapToObjects="1">
      <p:cViewPr varScale="1">
        <p:scale>
          <a:sx n="129" d="100"/>
          <a:sy n="129" d="100"/>
        </p:scale>
        <p:origin x="1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BB81-C190-9344-9426-41F18C1839C2}" type="datetimeFigureOut">
              <a:rPr lang="it-IT" smtClean="0"/>
              <a:t>12/06/18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2568C-4D16-7F42-9302-CCDB4E3B199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32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C53E-DACB-814A-9561-7E65A413B3E9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1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0872-BB19-BA4C-AB6A-F3CFEA4E12B3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3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CAC0-605A-0746-82BD-FA2ED33029F5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0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8A6A-9654-1042-9520-3C373BAFCAF7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8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249C9-EBE8-964D-BF39-3E436966162B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9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A37B-E26E-0D4D-874D-738433778558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4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B134-FA22-854D-A139-1D45BAE052E4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1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4C7-C605-C44E-83D9-0887E8F16024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7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DE6A-9C68-EF4F-B22E-3BAB0300C567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1A69-4A48-1F4A-9FEA-8F7ACDB28B1F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0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5353B-4DA7-CC45-8D4D-B68A4B94276C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90AB81-DE58-B84B-A61D-81655E58A133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2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go-iam.github.io/docs/v/v1.4.0/" TargetMode="External"/><Relationship Id="rId2" Type="http://schemas.openxmlformats.org/officeDocument/2006/relationships/hyperlink" Target="https://github.com/jitsi/jitsi-me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ic.open-scap.org/ssg-guides/ssg-rhel7-guide-C2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hephy.eu/index.html#fh5co-proje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hephy.eu/" TargetMode="External"/><Relationship Id="rId3" Type="http://schemas.openxmlformats.org/officeDocument/2006/relationships/hyperlink" Target="https://bbb.ithephy.eu/" TargetMode="External"/><Relationship Id="rId7" Type="http://schemas.openxmlformats.org/officeDocument/2006/relationships/hyperlink" Target="https://moodle-test.ithephy.eu/" TargetMode="External"/><Relationship Id="rId12" Type="http://schemas.openxmlformats.org/officeDocument/2006/relationships/image" Target="../media/image7.png"/><Relationship Id="rId2" Type="http://schemas.openxmlformats.org/officeDocument/2006/relationships/hyperlink" Target="https://moodle.ithephy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papub.bo.infn.it/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s://redmine.bo.infn.it/" TargetMode="Externa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nu.org/licenses/old-licenses/gpl-2.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ocs.bigbluebutton.org/install/instal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jitsi/jitsi-me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9706-5DC7-7546-8A50-B1AA98EF4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iTHEPHY</a:t>
            </a:r>
            <a:r>
              <a:rPr lang="en-GB" dirty="0"/>
              <a:t> &amp; IAM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784D8-C485-C44A-8732-366143286B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iTHEPHY</a:t>
            </a:r>
            <a:r>
              <a:rPr lang="it-IT" dirty="0"/>
              <a:t> - piattaforma di Project </a:t>
            </a:r>
            <a:r>
              <a:rPr lang="it-IT" dirty="0" err="1"/>
              <a:t>Based</a:t>
            </a:r>
            <a:r>
              <a:rPr lang="it-IT" dirty="0"/>
              <a:t> Learning con autenticazione IAM – Fase 1</a:t>
            </a:r>
          </a:p>
          <a:p>
            <a:r>
              <a:rPr lang="it-IT" dirty="0"/>
              <a:t>CCR Workshop - Rimini , 11-15 giugno 2018</a:t>
            </a:r>
            <a:endParaRPr lang="en-GB" dirty="0"/>
          </a:p>
        </p:txBody>
      </p:sp>
      <p:pic>
        <p:nvPicPr>
          <p:cNvPr id="1026" name="Picture 2" descr="https://www.ithephy.eu/images/ithephy_logo_green.png">
            <a:extLst>
              <a:ext uri="{FF2B5EF4-FFF2-40B4-BE49-F238E27FC236}">
                <a16:creationId xmlns:a16="http://schemas.microsoft.com/office/drawing/2014/main" id="{ACF4592D-B7A9-5445-A2E3-F268AA068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5" y="1503680"/>
            <a:ext cx="4241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ithephy.eu/images/ErasmusLogo.png">
            <a:extLst>
              <a:ext uri="{FF2B5EF4-FFF2-40B4-BE49-F238E27FC236}">
                <a16:creationId xmlns:a16="http://schemas.microsoft.com/office/drawing/2014/main" id="{B2402E53-F42D-A94D-AD36-33EE1BB5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05" y="1868436"/>
            <a:ext cx="2433424" cy="6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B75EE-CD84-B44D-A34E-204358A6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B036-B39B-CC42-BDEA-87546E45333B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AD2C7-C1B1-4C48-B2AA-A1D4D1F1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2C5B-3D77-FE4D-BFE5-DD6542CBB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136B-1364-0749-89FC-67B3B203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Indigo-IAM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E85BB3-6352-CA42-A0C9-372AB1C31893}"/>
              </a:ext>
            </a:extLst>
          </p:cNvPr>
          <p:cNvSpPr txBox="1">
            <a:spLocks/>
          </p:cNvSpPr>
          <p:nvPr/>
        </p:nvSpPr>
        <p:spPr>
          <a:xfrm>
            <a:off x="2833815" y="1123837"/>
            <a:ext cx="5865341" cy="460118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i="1" dirty="0"/>
              <a:t>The IAM service </a:t>
            </a:r>
            <a:r>
              <a:rPr lang="it-IT" sz="1600" i="1" dirty="0" err="1"/>
              <a:t>provides</a:t>
            </a:r>
            <a:r>
              <a:rPr lang="it-IT" sz="1600" i="1" dirty="0"/>
              <a:t> a </a:t>
            </a:r>
            <a:r>
              <a:rPr lang="it-IT" sz="1600" i="1" dirty="0" err="1"/>
              <a:t>layer</a:t>
            </a:r>
            <a:r>
              <a:rPr lang="it-IT" sz="1600" i="1" dirty="0"/>
              <a:t> </a:t>
            </a:r>
            <a:r>
              <a:rPr lang="it-IT" sz="1600" i="1" dirty="0" err="1"/>
              <a:t>where</a:t>
            </a:r>
            <a:r>
              <a:rPr lang="it-IT" sz="1600" i="1" dirty="0"/>
              <a:t> </a:t>
            </a:r>
            <a:r>
              <a:rPr lang="it-IT" sz="1600" i="1" dirty="0" err="1"/>
              <a:t>identities</a:t>
            </a:r>
            <a:r>
              <a:rPr lang="it-IT" sz="1600" i="1" dirty="0"/>
              <a:t>, </a:t>
            </a:r>
            <a:r>
              <a:rPr lang="it-IT" sz="1600" i="1" dirty="0" err="1"/>
              <a:t>enrolment</a:t>
            </a:r>
            <a:r>
              <a:rPr lang="it-IT" sz="1600" i="1" dirty="0"/>
              <a:t>, </a:t>
            </a:r>
            <a:r>
              <a:rPr lang="it-IT" sz="1600" i="1" dirty="0" err="1"/>
              <a:t>group,membership,attributes</a:t>
            </a:r>
            <a:r>
              <a:rPr lang="it-IT" sz="1600" i="1" dirty="0"/>
              <a:t>  and  </a:t>
            </a:r>
            <a:r>
              <a:rPr lang="it-IT" sz="1600" i="1" dirty="0" err="1"/>
              <a:t>policies</a:t>
            </a:r>
            <a:r>
              <a:rPr lang="it-IT" sz="1600" i="1" dirty="0"/>
              <a:t>  to  </a:t>
            </a:r>
            <a:r>
              <a:rPr lang="it-IT" sz="1600" i="1" dirty="0" err="1"/>
              <a:t>access</a:t>
            </a:r>
            <a:r>
              <a:rPr lang="it-IT" sz="1600" i="1" dirty="0"/>
              <a:t>  </a:t>
            </a:r>
            <a:r>
              <a:rPr lang="it-IT" sz="1600" i="1" dirty="0" err="1"/>
              <a:t>distributed</a:t>
            </a:r>
            <a:r>
              <a:rPr lang="it-IT" sz="1600" i="1" dirty="0"/>
              <a:t>  </a:t>
            </a:r>
            <a:r>
              <a:rPr lang="it-IT" sz="1600" i="1" dirty="0" err="1"/>
              <a:t>resources</a:t>
            </a:r>
            <a:r>
              <a:rPr lang="it-IT" sz="1600" i="1" dirty="0"/>
              <a:t>  and </a:t>
            </a:r>
            <a:r>
              <a:rPr lang="it-IT" sz="1600" i="1" dirty="0" err="1"/>
              <a:t>services</a:t>
            </a:r>
            <a:r>
              <a:rPr lang="it-IT" sz="1600" i="1" dirty="0"/>
              <a:t> can be </a:t>
            </a:r>
            <a:r>
              <a:rPr lang="it-IT" sz="1600" i="1" dirty="0" err="1"/>
              <a:t>managed</a:t>
            </a:r>
            <a:r>
              <a:rPr lang="it-IT" sz="1600" i="1" dirty="0"/>
              <a:t> in a </a:t>
            </a:r>
            <a:r>
              <a:rPr lang="it-IT" sz="1600" i="1" dirty="0" err="1"/>
              <a:t>homogeneous</a:t>
            </a:r>
            <a:r>
              <a:rPr lang="it-IT" sz="1600" i="1" dirty="0"/>
              <a:t> and </a:t>
            </a:r>
            <a:r>
              <a:rPr lang="it-IT" sz="1600" i="1" dirty="0" err="1"/>
              <a:t>interoperable</a:t>
            </a:r>
            <a:r>
              <a:rPr lang="it-IT" sz="1600" i="1" dirty="0"/>
              <a:t> way. </a:t>
            </a:r>
          </a:p>
          <a:p>
            <a:r>
              <a:rPr lang="it-IT" sz="1600" dirty="0"/>
              <a:t>Personalizzazioni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standard </a:t>
            </a:r>
            <a:r>
              <a:rPr lang="en-GB" sz="1600" i="1" dirty="0"/>
              <a:t>V</a:t>
            </a:r>
            <a:r>
              <a:rPr lang="it-IT" sz="1600" i="1" dirty="0"/>
              <a:t>1.4 </a:t>
            </a:r>
            <a:r>
              <a:rPr lang="en-GB" sz="1600" dirty="0" err="1"/>
              <a:t>seguendo</a:t>
            </a:r>
            <a:r>
              <a:rPr lang="en-GB" sz="1600" dirty="0"/>
              <a:t> la </a:t>
            </a:r>
            <a:r>
              <a:rPr lang="en-GB" sz="1600" dirty="0" err="1"/>
              <a:t>guida</a:t>
            </a:r>
            <a:r>
              <a:rPr lang="en-GB" sz="1600" dirty="0"/>
              <a:t> x Centos 7 </a:t>
            </a:r>
            <a:r>
              <a:rPr lang="en-GB" sz="1600" dirty="0" err="1"/>
              <a:t>basata</a:t>
            </a:r>
            <a:r>
              <a:rPr lang="en-GB" sz="1600" dirty="0"/>
              <a:t> </a:t>
            </a:r>
            <a:r>
              <a:rPr lang="en-GB" sz="1600" dirty="0" err="1"/>
              <a:t>su</a:t>
            </a:r>
            <a:r>
              <a:rPr lang="en-GB" sz="1600" dirty="0"/>
              <a:t> Puppet ( locale senza server )</a:t>
            </a:r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e </a:t>
            </a:r>
            <a:r>
              <a:rPr lang="en-GB" sz="1600" dirty="0" err="1"/>
              <a:t>configurazione</a:t>
            </a:r>
            <a:r>
              <a:rPr lang="en-GB" sz="1600" dirty="0"/>
              <a:t> SSL con </a:t>
            </a:r>
            <a:r>
              <a:rPr lang="en-GB" sz="1600" dirty="0" err="1"/>
              <a:t>letsencrypt</a:t>
            </a:r>
            <a:r>
              <a:rPr lang="en-GB" sz="1600" dirty="0"/>
              <a:t> </a:t>
            </a:r>
          </a:p>
          <a:p>
            <a:pPr lvl="1"/>
            <a:r>
              <a:rPr lang="en-GB" sz="1600" dirty="0" err="1"/>
              <a:t>Configurato</a:t>
            </a:r>
            <a:r>
              <a:rPr lang="en-GB" sz="1600" dirty="0"/>
              <a:t> backend </a:t>
            </a:r>
            <a:r>
              <a:rPr lang="en-GB" sz="1600" dirty="0" err="1"/>
              <a:t>OpenId</a:t>
            </a:r>
            <a:r>
              <a:rPr lang="en-GB" sz="1600" dirty="0"/>
              <a:t> Connect per </a:t>
            </a:r>
            <a:r>
              <a:rPr lang="en-GB" sz="1600" dirty="0" err="1"/>
              <a:t>l</a:t>
            </a:r>
            <a:r>
              <a:rPr lang="en-GB" sz="1600" dirty="0" err="1">
                <a:hlinkClick r:id="rId2"/>
              </a:rPr>
              <a:t>’</a:t>
            </a:r>
            <a:r>
              <a:rPr lang="en-GB" sz="1600" dirty="0" err="1"/>
              <a:t>autenticazione</a:t>
            </a:r>
            <a:r>
              <a:rPr lang="en-GB" sz="1600" dirty="0"/>
              <a:t> Google </a:t>
            </a:r>
          </a:p>
          <a:p>
            <a:pPr lvl="1"/>
            <a:r>
              <a:rPr lang="en-GB" sz="1600" dirty="0" err="1"/>
              <a:t>Configurato</a:t>
            </a:r>
            <a:r>
              <a:rPr lang="en-GB" sz="1600" dirty="0"/>
              <a:t> </a:t>
            </a:r>
            <a:r>
              <a:rPr lang="en-GB" sz="1600" dirty="0" err="1"/>
              <a:t>servizio</a:t>
            </a:r>
            <a:r>
              <a:rPr lang="en-GB" sz="1600" dirty="0"/>
              <a:t> per Moodle oauth2 </a:t>
            </a:r>
            <a:r>
              <a:rPr lang="en-GB" sz="1600" dirty="0" err="1"/>
              <a:t>AuthN</a:t>
            </a:r>
            <a:endParaRPr lang="en-GB" sz="1600" dirty="0">
              <a:solidFill>
                <a:schemeClr val="tx1"/>
              </a:solidFill>
              <a:hlinkClick r:id="rId2"/>
            </a:endParaRPr>
          </a:p>
          <a:p>
            <a:pPr lvl="1"/>
            <a:r>
              <a:rPr lang="en-GB" sz="1600" dirty="0">
                <a:hlinkClick r:id="rId3"/>
              </a:rPr>
              <a:t>https://indigo-iam.github.io/docs/v/v1.4.0/</a:t>
            </a:r>
            <a:endParaRPr lang="en-GB" sz="1600" dirty="0"/>
          </a:p>
        </p:txBody>
      </p:sp>
      <p:pic>
        <p:nvPicPr>
          <p:cNvPr id="6146" name="Picture 2" descr="@indigo-dc">
            <a:extLst>
              <a:ext uri="{FF2B5EF4-FFF2-40B4-BE49-F238E27FC236}">
                <a16:creationId xmlns:a16="http://schemas.microsoft.com/office/drawing/2014/main" id="{697CC335-8720-6B4C-B60F-81A05876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9" y="5160288"/>
            <a:ext cx="816487" cy="8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714" t="14561" r="66106" b="76099"/>
          <a:stretch/>
        </p:blipFill>
        <p:spPr>
          <a:xfrm>
            <a:off x="6806006" y="3714299"/>
            <a:ext cx="1047750" cy="27193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1EC3CC-533B-8F4F-B499-B1D09B0E0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533" y="808566"/>
            <a:ext cx="2457188" cy="1349747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51EC3CC-533B-8F4F-B499-B1D09B0E0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02171"/>
            <a:ext cx="9144000" cy="50228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C314D-83B5-734E-BA5D-D3D4EC21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F92F-4D44-F644-9FF5-BCB6A4A3D586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04260-93CF-1344-BDD4-AB18C090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A2C17-3E7C-0142-8843-D0C4D671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38402 0.259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964B-8F5A-4A41-8E98-4A151249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 fa IAM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B795-4CEE-CD40-93F8-5DAE8A40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Have an open service, using open and widely used standards.</a:t>
            </a:r>
          </a:p>
          <a:p>
            <a:r>
              <a:rPr lang="en-US" sz="1600" dirty="0"/>
              <a:t>Support an enrolment and registration service, allowing users to submit membership requests to some given organization.</a:t>
            </a:r>
          </a:p>
          <a:p>
            <a:r>
              <a:rPr lang="en-US" sz="1600" dirty="0"/>
              <a:t>Link various credentials / authentication methods to a single identity.</a:t>
            </a:r>
          </a:p>
          <a:p>
            <a:r>
              <a:rPr lang="en-US" sz="1600" dirty="0"/>
              <a:t>Possibly grant administration privileges to users, add users to groups, manage membership requests, edit user registration information.</a:t>
            </a:r>
          </a:p>
          <a:p>
            <a:r>
              <a:rPr lang="en-US" sz="1600" dirty="0"/>
              <a:t>Expose/manage user and group information, so that it could be consumed by applications through some programmable interface.</a:t>
            </a:r>
          </a:p>
          <a:p>
            <a:r>
              <a:rPr lang="en-US" sz="1600" dirty="0"/>
              <a:t>Support full auditing to keep track of all interesting security events.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2783" y="5555744"/>
            <a:ext cx="324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</a:rPr>
              <a:t>From Davide </a:t>
            </a:r>
            <a:r>
              <a:rPr lang="en-US" sz="1600" i="1" dirty="0" err="1">
                <a:solidFill>
                  <a:srgbClr val="00B0F0"/>
                </a:solidFill>
              </a:rPr>
              <a:t>Salomoni’s</a:t>
            </a:r>
            <a:r>
              <a:rPr lang="en-US" sz="1600" i="1" dirty="0">
                <a:solidFill>
                  <a:srgbClr val="00B0F0"/>
                </a:solidFill>
              </a:rPr>
              <a:t> IBDA course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45B0C-9353-0B46-89A7-CF804E37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54F6-4526-D340-8BA3-2A7128D69521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686FD-C4E5-0048-931A-D723493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9B3F7-1C28-4C4D-883C-0BC5B3D33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5C6E-AC50-CB49-9B03-D8571D3D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</a:t>
            </a:r>
            <a:r>
              <a:rPr lang="it-IT" dirty="0" err="1"/>
              <a:t>e’</a:t>
            </a:r>
            <a:r>
              <a:rPr lang="it-IT"/>
              <a:t> fatto</a:t>
            </a:r>
            <a:br>
              <a:rPr lang="it-IT"/>
            </a:br>
            <a:r>
              <a:rPr lang="it-IT"/>
              <a:t>IAM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EBAC6-03BA-6242-8152-28C7D5D4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8A6A-9654-1042-9520-3C373BAFCAF7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59807-9418-8343-988C-0AD4542A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DF86-A41D-EA49-A7C6-BEECC6FB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609230-EEE9-7E46-9A1D-73C614DD0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391" y="979300"/>
            <a:ext cx="6411960" cy="4576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30966C-4CD5-764F-B11A-3FFFFD8D9107}"/>
              </a:ext>
            </a:extLst>
          </p:cNvPr>
          <p:cNvSpPr txBox="1"/>
          <p:nvPr/>
        </p:nvSpPr>
        <p:spPr>
          <a:xfrm>
            <a:off x="5142783" y="5555744"/>
            <a:ext cx="324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B0F0"/>
                </a:solidFill>
              </a:rPr>
              <a:t>From Davide </a:t>
            </a:r>
            <a:r>
              <a:rPr lang="en-US" sz="1600" i="1" dirty="0" err="1">
                <a:solidFill>
                  <a:srgbClr val="00B0F0"/>
                </a:solidFill>
              </a:rPr>
              <a:t>Salomoni’s</a:t>
            </a:r>
            <a:r>
              <a:rPr lang="en-US" sz="1600" i="1" dirty="0">
                <a:solidFill>
                  <a:srgbClr val="00B0F0"/>
                </a:solidFill>
              </a:rPr>
              <a:t> IBDA course </a:t>
            </a:r>
          </a:p>
        </p:txBody>
      </p:sp>
    </p:spTree>
    <p:extLst>
      <p:ext uri="{BB962C8B-B14F-4D97-AF65-F5344CB8AC3E}">
        <p14:creationId xmlns:p14="http://schemas.microsoft.com/office/powerpoint/2010/main" val="3389316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964B-8F5A-4A41-8E98-4A151249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Perche’ IAM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9B795-4CEE-CD40-93F8-5DAE8A40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Tra gli obiettivi di </a:t>
            </a:r>
            <a:r>
              <a:rPr lang="it-IT" sz="1600" dirty="0" err="1"/>
              <a:t>iTHEPHY</a:t>
            </a:r>
            <a:r>
              <a:rPr lang="it-IT" sz="1600" dirty="0"/>
              <a:t> figura la necessità di essere “esportato” in altre realtà educative (riuso) con  </a:t>
            </a:r>
            <a:r>
              <a:rPr lang="it-IT" sz="1600" dirty="0" err="1"/>
              <a:t>facilita’</a:t>
            </a:r>
            <a:r>
              <a:rPr lang="it-IT" sz="1600" dirty="0"/>
              <a:t> di gestione anche da parte di insegnanti e dirigenti scolastici privi di specifiche competenze sistemistiche</a:t>
            </a:r>
          </a:p>
          <a:p>
            <a:r>
              <a:rPr lang="it-IT" sz="1600" dirty="0"/>
              <a:t>Viene richiesto un meccanismo di </a:t>
            </a:r>
            <a:r>
              <a:rPr lang="it-IT" sz="1600" dirty="0" err="1"/>
              <a:t>AuthN</a:t>
            </a:r>
            <a:r>
              <a:rPr lang="it-IT" sz="1600" dirty="0"/>
              <a:t>/</a:t>
            </a:r>
            <a:r>
              <a:rPr lang="it-IT" sz="1600" dirty="0" err="1"/>
              <a:t>AuthZ</a:t>
            </a:r>
            <a:r>
              <a:rPr lang="it-IT" sz="1600" dirty="0"/>
              <a:t>  che possa essere federato ed utilizzi database locale, </a:t>
            </a:r>
            <a:r>
              <a:rPr lang="it-IT" sz="1600" dirty="0" err="1"/>
              <a:t>Edugain</a:t>
            </a:r>
            <a:r>
              <a:rPr lang="it-IT" sz="1600" dirty="0"/>
              <a:t>/IDEM, Social, etc. </a:t>
            </a:r>
          </a:p>
          <a:p>
            <a:r>
              <a:rPr lang="it-IT" sz="1600" dirty="0"/>
              <a:t>Viene richiesta la possibilità di </a:t>
            </a:r>
            <a:r>
              <a:rPr lang="it-IT" sz="1600" dirty="0" err="1"/>
              <a:t>autoregistrazione</a:t>
            </a:r>
            <a:r>
              <a:rPr lang="it-IT" sz="1600" dirty="0"/>
              <a:t> autorizzata</a:t>
            </a:r>
          </a:p>
          <a:p>
            <a:r>
              <a:rPr lang="it-IT" sz="1600" dirty="0"/>
              <a:t>Si deve supportare l’eventuale implementazione on </a:t>
            </a:r>
            <a:r>
              <a:rPr lang="it-IT" sz="1600" dirty="0" err="1"/>
              <a:t>Cloud</a:t>
            </a:r>
            <a:r>
              <a:rPr lang="it-IT" sz="1600" dirty="0"/>
              <a:t> </a:t>
            </a:r>
          </a:p>
          <a:p>
            <a:r>
              <a:rPr lang="it-IT" sz="1600" dirty="0"/>
              <a:t>Abbiamo proposto </a:t>
            </a:r>
            <a:r>
              <a:rPr lang="it-IT" sz="1600" dirty="0" err="1"/>
              <a:t>IndigoDC</a:t>
            </a:r>
            <a:r>
              <a:rPr lang="it-IT" sz="1600" dirty="0"/>
              <a:t> IAM alla collaborazione quale strumento di gestione delle identità</a:t>
            </a:r>
          </a:p>
          <a:p>
            <a:r>
              <a:rPr lang="it-IT" sz="1600" dirty="0"/>
              <a:t>Utilizzando le competenze presenti in-</a:t>
            </a:r>
            <a:r>
              <a:rPr lang="it-IT" sz="1600" dirty="0" err="1"/>
              <a:t>house</a:t>
            </a:r>
            <a:r>
              <a:rPr lang="it-IT" sz="1600" dirty="0"/>
              <a:t> abbiamo iniziato ad integrare il sistema impiegando un  </a:t>
            </a:r>
            <a:r>
              <a:rPr lang="it-IT" sz="1600" dirty="0" err="1"/>
              <a:t>effort</a:t>
            </a:r>
            <a:r>
              <a:rPr lang="it-IT" sz="1600" dirty="0"/>
              <a:t> minimo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D859-C2E1-F44C-9640-EC251161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5DE-DF4B-2B4F-A2E5-402B564C88FA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B095E-1945-4644-AB7C-47661992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68170-0272-9E45-A92A-7134FCB7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5B51-8762-954B-81F7-9A08B0E5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Integrazione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sistemi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EADF-4DEF-D54E-934F-66B1536A2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L’integrazione dei vari servizi in un’unica piattaforma omogenea si svolgerà nella seconda metà del periodo per IO1 che finirà a fine anno</a:t>
            </a:r>
          </a:p>
          <a:p>
            <a:r>
              <a:rPr lang="it-IT" sz="1600" dirty="0"/>
              <a:t>Attualmente realizzata : </a:t>
            </a:r>
          </a:p>
          <a:p>
            <a:pPr lvl="1"/>
            <a:r>
              <a:rPr lang="it-IT" sz="1600" dirty="0"/>
              <a:t>BBB e </a:t>
            </a:r>
            <a:r>
              <a:rPr lang="it-IT" sz="1600" dirty="0" err="1"/>
              <a:t>Moodle</a:t>
            </a:r>
            <a:r>
              <a:rPr lang="it-IT" sz="1600" dirty="0"/>
              <a:t> attraverso un </a:t>
            </a:r>
            <a:r>
              <a:rPr lang="it-IT" sz="1600" dirty="0" err="1"/>
              <a:t>Moodle</a:t>
            </a:r>
            <a:r>
              <a:rPr lang="it-IT" sz="1600" dirty="0"/>
              <a:t> </a:t>
            </a:r>
            <a:r>
              <a:rPr lang="it-IT" sz="1600" dirty="0" err="1"/>
              <a:t>Plugin</a:t>
            </a:r>
            <a:endParaRPr lang="it-IT" sz="1600" dirty="0"/>
          </a:p>
          <a:p>
            <a:pPr lvl="1"/>
            <a:r>
              <a:rPr lang="it-IT" sz="1600" dirty="0" err="1"/>
              <a:t>Moodle</a:t>
            </a:r>
            <a:r>
              <a:rPr lang="it-IT" sz="1600" dirty="0"/>
              <a:t> e IAM </a:t>
            </a:r>
          </a:p>
          <a:p>
            <a:pPr lvl="1"/>
            <a:r>
              <a:rPr lang="it-IT" sz="1600" dirty="0"/>
              <a:t>IAM e Google</a:t>
            </a:r>
          </a:p>
          <a:p>
            <a:r>
              <a:rPr lang="it-IT" sz="1600" dirty="0"/>
              <a:t>Da realizzare :</a:t>
            </a:r>
          </a:p>
          <a:p>
            <a:pPr lvl="1"/>
            <a:r>
              <a:rPr lang="it-IT" sz="1600" dirty="0" err="1"/>
              <a:t>Redmine</a:t>
            </a:r>
            <a:r>
              <a:rPr lang="it-IT" sz="1600" dirty="0"/>
              <a:t> e IAM</a:t>
            </a:r>
          </a:p>
          <a:p>
            <a:pPr lvl="1"/>
            <a:r>
              <a:rPr lang="it-IT" sz="1600" dirty="0" err="1"/>
              <a:t>Jitsi</a:t>
            </a:r>
            <a:r>
              <a:rPr lang="it-IT" sz="1600" dirty="0"/>
              <a:t> e IAM</a:t>
            </a:r>
          </a:p>
          <a:p>
            <a:pPr lvl="1"/>
            <a:r>
              <a:rPr lang="it-IT" sz="1600" dirty="0" err="1"/>
              <a:t>Jitsi</a:t>
            </a:r>
            <a:r>
              <a:rPr lang="it-IT" sz="1600" dirty="0"/>
              <a:t> e </a:t>
            </a:r>
            <a:r>
              <a:rPr lang="it-IT" sz="1600" dirty="0" err="1"/>
              <a:t>Moodle</a:t>
            </a:r>
            <a:r>
              <a:rPr lang="it-IT" sz="1600" dirty="0"/>
              <a:t> (nessun </a:t>
            </a:r>
            <a:r>
              <a:rPr lang="it-IT" sz="1600" dirty="0" err="1"/>
              <a:t>plugin</a:t>
            </a:r>
            <a:r>
              <a:rPr lang="it-IT" sz="1600" dirty="0"/>
              <a:t> disponibile)</a:t>
            </a:r>
          </a:p>
          <a:p>
            <a:pPr lvl="1"/>
            <a:r>
              <a:rPr lang="it-IT" sz="1600" dirty="0" err="1"/>
              <a:t>Redmine</a:t>
            </a:r>
            <a:r>
              <a:rPr lang="it-IT" sz="1600" dirty="0"/>
              <a:t> e </a:t>
            </a:r>
            <a:r>
              <a:rPr lang="it-IT" sz="1600" dirty="0" err="1"/>
              <a:t>Moodle</a:t>
            </a:r>
            <a:r>
              <a:rPr lang="it-IT" sz="1600" dirty="0"/>
              <a:t> (nessun </a:t>
            </a:r>
            <a:r>
              <a:rPr lang="it-IT" sz="1600" dirty="0" err="1"/>
              <a:t>plugin</a:t>
            </a:r>
            <a:r>
              <a:rPr lang="it-IT" sz="1600" dirty="0"/>
              <a:t> disponibile)</a:t>
            </a:r>
          </a:p>
          <a:p>
            <a:pPr lvl="1"/>
            <a:r>
              <a:rPr lang="it-IT" sz="1600" dirty="0"/>
              <a:t>IAM in </a:t>
            </a:r>
            <a:r>
              <a:rPr lang="it-IT" sz="1600" dirty="0" err="1"/>
              <a:t>Edugain</a:t>
            </a:r>
            <a:endParaRPr lang="it-IT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F2A04-5440-114E-807E-CDB825F58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DB97-9A4C-2E44-BACF-7A0729056D2F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D0A14-8F8B-B046-803F-F72CF690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082A8-29FC-2E40-AD4B-937F674A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AB4E-A056-4445-AE77-4D4071C2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Cargese</a:t>
            </a:r>
            <a:r>
              <a:rPr lang="en-GB" dirty="0"/>
              <a:t>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027F5C-5E0D-C847-9C15-674D70BC3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9730"/>
            <a:ext cx="9144000" cy="459740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13504-D5B8-DF43-B89E-F73B5F1E9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F8246-EAB6-C546-929D-5DD6CAF51357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0377-A63A-094D-A8E8-BD3175E2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17200-C8BF-214F-9065-EB07AC27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28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A483-871E-3543-8850-5B78ED66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Sicurezza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69C8-CDE8-CB4B-824F-68FD5BC09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600" dirty="0"/>
              <a:t>Alla luce delle recenti direttive AGID per l’implementazione delle misure minime di sicurezza, abbiamo cercato di cimentarci nel ruolo di amministratori di sistemi TS, seguendo le norme d’uso proposte dal </a:t>
            </a:r>
            <a:r>
              <a:rPr lang="it-IT" sz="1600" dirty="0" err="1"/>
              <a:t>GdL</a:t>
            </a:r>
            <a:r>
              <a:rPr lang="it-IT" sz="1600" dirty="0"/>
              <a:t> MM di CCR</a:t>
            </a:r>
          </a:p>
          <a:p>
            <a:r>
              <a:rPr lang="it-IT" sz="1600" dirty="0"/>
              <a:t>I sistemi </a:t>
            </a:r>
            <a:r>
              <a:rPr lang="it-IT" sz="1600" dirty="0" err="1"/>
              <a:t>CentOS</a:t>
            </a:r>
            <a:r>
              <a:rPr lang="it-IT" sz="1600" dirty="0"/>
              <a:t> 7 sono stati installati con il profilo di sicurezza C2S </a:t>
            </a:r>
            <a:r>
              <a:rPr lang="it-IT" sz="1600" dirty="0">
                <a:hlinkClick r:id="rId2"/>
              </a:rPr>
              <a:t>https://static.open-scap.org/ssg-guides/ssg-rhel7-guide-C2S.html</a:t>
            </a:r>
            <a:endParaRPr lang="it-IT" sz="1600" dirty="0"/>
          </a:p>
          <a:p>
            <a:pPr lvl="1"/>
            <a:r>
              <a:rPr lang="it-IT" sz="1600" dirty="0" err="1"/>
              <a:t>selinux</a:t>
            </a:r>
            <a:r>
              <a:rPr lang="it-IT" sz="1600" dirty="0"/>
              <a:t> in </a:t>
            </a:r>
            <a:r>
              <a:rPr lang="it-IT" sz="1600" dirty="0" err="1"/>
              <a:t>enforcing</a:t>
            </a:r>
            <a:r>
              <a:rPr lang="it-IT" sz="1600" dirty="0"/>
              <a:t> (non </a:t>
            </a:r>
            <a:r>
              <a:rPr lang="it-IT" sz="1600" dirty="0" err="1"/>
              <a:t>e’</a:t>
            </a:r>
            <a:r>
              <a:rPr lang="it-IT" sz="1600" dirty="0"/>
              <a:t> sempre facile...) </a:t>
            </a:r>
          </a:p>
          <a:p>
            <a:pPr lvl="1"/>
            <a:r>
              <a:rPr lang="it-IT" sz="1600" dirty="0" err="1"/>
              <a:t>iptables</a:t>
            </a:r>
            <a:r>
              <a:rPr lang="it-IT" sz="1600" dirty="0"/>
              <a:t> minime necessarie </a:t>
            </a:r>
          </a:p>
          <a:p>
            <a:pPr lvl="1"/>
            <a:r>
              <a:rPr lang="it-IT" sz="1600" dirty="0"/>
              <a:t>un sistema di log centralizzato</a:t>
            </a:r>
          </a:p>
          <a:p>
            <a:pPr lvl="1"/>
            <a:r>
              <a:rPr lang="it-IT" sz="1600" dirty="0"/>
              <a:t>…e in futuro un sistema di </a:t>
            </a:r>
            <a:r>
              <a:rPr lang="it-IT" sz="1600" i="1" dirty="0" err="1"/>
              <a:t>intrusion</a:t>
            </a:r>
            <a:r>
              <a:rPr lang="it-IT" sz="1600" i="1" dirty="0"/>
              <a:t> </a:t>
            </a:r>
            <a:r>
              <a:rPr lang="it-IT" sz="1600" i="1" dirty="0" err="1"/>
              <a:t>detection</a:t>
            </a:r>
            <a:r>
              <a:rPr lang="it-IT" sz="1600" i="1" dirty="0"/>
              <a:t> </a:t>
            </a:r>
            <a:r>
              <a:rPr lang="it-IT" sz="1600" dirty="0"/>
              <a:t>e analisi dei log</a:t>
            </a:r>
          </a:p>
          <a:p>
            <a:r>
              <a:rPr lang="it-IT" sz="1600" dirty="0"/>
              <a:t>I sistemi </a:t>
            </a:r>
            <a:r>
              <a:rPr lang="it-IT" sz="1600" dirty="0" err="1"/>
              <a:t>Ubuntu</a:t>
            </a:r>
            <a:r>
              <a:rPr lang="it-IT" sz="1600" dirty="0"/>
              <a:t> 16.04 LTS sono stati installati seguendo le line guida di sicurezza lasciando abilitato il firewall, integrati nel sistema di log centralizzato e in futuro in un sistema di </a:t>
            </a:r>
            <a:r>
              <a:rPr lang="it-IT" sz="1600" dirty="0" err="1"/>
              <a:t>Intrusion</a:t>
            </a:r>
            <a:r>
              <a:rPr lang="it-IT" sz="1600" dirty="0"/>
              <a:t> </a:t>
            </a:r>
            <a:r>
              <a:rPr lang="it-IT" sz="1600" dirty="0" err="1"/>
              <a:t>detection</a:t>
            </a:r>
            <a:r>
              <a:rPr lang="it-IT" sz="1600" dirty="0"/>
              <a:t> e analisi dei log</a:t>
            </a:r>
          </a:p>
          <a:p>
            <a:r>
              <a:rPr lang="it-IT" sz="1600" dirty="0"/>
              <a:t>Implementazione di </a:t>
            </a:r>
            <a:r>
              <a:rPr lang="it-IT" sz="1600" i="1" dirty="0"/>
              <a:t>fail2ban</a:t>
            </a:r>
            <a:r>
              <a:rPr lang="it-IT" sz="1600" dirty="0"/>
              <a:t> per ora solo per </a:t>
            </a:r>
            <a:r>
              <a:rPr lang="it-IT" sz="1600" i="1" dirty="0" err="1"/>
              <a:t>sshd</a:t>
            </a:r>
            <a:endParaRPr lang="it-IT" sz="1600" i="1" dirty="0"/>
          </a:p>
          <a:p>
            <a:r>
              <a:rPr lang="it-IT" sz="1600" dirty="0"/>
              <a:t>Sul firewall perimetrale sono stati abilitati i meccanismi di NIDS con blocco attivo e Web </a:t>
            </a:r>
            <a:r>
              <a:rPr lang="it-IT" sz="1600" dirty="0" err="1"/>
              <a:t>Filtering</a:t>
            </a:r>
            <a:r>
              <a:rPr lang="it-IT" sz="1600" dirty="0"/>
              <a:t>, oltre alle </a:t>
            </a:r>
            <a:r>
              <a:rPr lang="it-IT" sz="1600" i="1" dirty="0" err="1"/>
              <a:t>anomaly</a:t>
            </a:r>
            <a:r>
              <a:rPr lang="it-IT" sz="1600" i="1" dirty="0"/>
              <a:t> </a:t>
            </a:r>
            <a:r>
              <a:rPr lang="it-IT" sz="1600" i="1" dirty="0" err="1"/>
              <a:t>detection</a:t>
            </a:r>
            <a:endParaRPr lang="it-IT" sz="16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3355E-1293-9443-88F7-40185B76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7719-140D-564D-9560-3E9D1923BD6D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EAA41-F10E-FE4F-8DFE-9A3C93E5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813E3-8FAD-974B-A66C-868DE76C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A483-871E-3543-8850-5B78ED66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Sicurezza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569C8-CDE8-CB4B-824F-68FD5BC09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340" y="800474"/>
            <a:ext cx="5733535" cy="2358110"/>
          </a:xfrm>
        </p:spPr>
        <p:txBody>
          <a:bodyPr>
            <a:normAutofit/>
          </a:bodyPr>
          <a:lstStyle/>
          <a:p>
            <a:r>
              <a:rPr lang="en-GB" sz="1600" dirty="0" err="1"/>
              <a:t>Abbiamo</a:t>
            </a:r>
            <a:r>
              <a:rPr lang="en-GB" sz="1600" dirty="0"/>
              <a:t> </a:t>
            </a:r>
            <a:r>
              <a:rPr lang="en-GB" sz="1600" dirty="0" err="1"/>
              <a:t>eseguito</a:t>
            </a:r>
            <a:r>
              <a:rPr lang="en-GB" sz="1600" dirty="0"/>
              <a:t> </a:t>
            </a:r>
            <a:r>
              <a:rPr lang="en-GB" sz="1600" dirty="0" err="1"/>
              <a:t>tre</a:t>
            </a:r>
            <a:r>
              <a:rPr lang="en-GB" sz="1600" dirty="0"/>
              <a:t> </a:t>
            </a:r>
            <a:r>
              <a:rPr lang="en-GB" sz="1600" dirty="0" err="1"/>
              <a:t>scansioni</a:t>
            </a:r>
            <a:r>
              <a:rPr lang="en-GB" sz="1600" dirty="0"/>
              <a:t> VA con Nessus basic standard plugin e </a:t>
            </a:r>
            <a:r>
              <a:rPr lang="en-GB" sz="1600" dirty="0" err="1"/>
              <a:t>OpenVas</a:t>
            </a:r>
            <a:r>
              <a:rPr lang="en-GB" sz="1600" dirty="0"/>
              <a:t> Full and Fast profile </a:t>
            </a:r>
            <a:r>
              <a:rPr lang="en-GB" sz="1600" dirty="0" err="1"/>
              <a:t>escludendo</a:t>
            </a:r>
            <a:r>
              <a:rPr lang="en-GB" sz="1600" dirty="0"/>
              <a:t>/</a:t>
            </a:r>
            <a:r>
              <a:rPr lang="en-GB" sz="1600" dirty="0" err="1"/>
              <a:t>includendo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firewall </a:t>
            </a:r>
            <a:r>
              <a:rPr lang="en-GB" sz="1600" dirty="0" err="1"/>
              <a:t>perimetrale</a:t>
            </a:r>
            <a:r>
              <a:rPr lang="en-GB" sz="1600" dirty="0"/>
              <a:t> </a:t>
            </a:r>
          </a:p>
          <a:p>
            <a:r>
              <a:rPr lang="en-GB" sz="1600" dirty="0" err="1"/>
              <a:t>Abbiamo</a:t>
            </a:r>
            <a:r>
              <a:rPr lang="en-GB" sz="1600" dirty="0"/>
              <a:t> </a:t>
            </a:r>
            <a:r>
              <a:rPr lang="en-GB" sz="1600" dirty="0" err="1"/>
              <a:t>eseguito</a:t>
            </a:r>
            <a:r>
              <a:rPr lang="en-GB" sz="1600" dirty="0"/>
              <a:t> </a:t>
            </a:r>
            <a:r>
              <a:rPr lang="en-GB" sz="1600" dirty="0" err="1"/>
              <a:t>tre</a:t>
            </a:r>
            <a:r>
              <a:rPr lang="en-GB" sz="1600" dirty="0"/>
              <a:t> </a:t>
            </a:r>
            <a:r>
              <a:rPr lang="en-GB" sz="1600" dirty="0" err="1"/>
              <a:t>scansioni</a:t>
            </a:r>
            <a:r>
              <a:rPr lang="en-GB" sz="1600" dirty="0"/>
              <a:t> a </a:t>
            </a:r>
            <a:r>
              <a:rPr lang="en-GB" sz="1600" dirty="0" err="1"/>
              <a:t>livello</a:t>
            </a:r>
            <a:r>
              <a:rPr lang="en-GB" sz="1600" dirty="0"/>
              <a:t> </a:t>
            </a:r>
            <a:r>
              <a:rPr lang="en-GB" sz="1600" dirty="0" err="1"/>
              <a:t>applicativo</a:t>
            </a:r>
            <a:r>
              <a:rPr lang="en-GB" sz="1600" dirty="0"/>
              <a:t> con OWASP Zap </a:t>
            </a:r>
            <a:r>
              <a:rPr lang="en-GB" sz="1600" dirty="0" err="1"/>
              <a:t>escludendo</a:t>
            </a:r>
            <a:r>
              <a:rPr lang="en-GB" sz="1600" dirty="0"/>
              <a:t>/</a:t>
            </a:r>
            <a:r>
              <a:rPr lang="en-GB" sz="1600" dirty="0" err="1"/>
              <a:t>includendo</a:t>
            </a:r>
            <a:r>
              <a:rPr lang="en-GB" sz="1600" dirty="0"/>
              <a:t> </a:t>
            </a:r>
            <a:r>
              <a:rPr lang="en-GB" sz="1600" dirty="0" err="1"/>
              <a:t>il</a:t>
            </a:r>
            <a:r>
              <a:rPr lang="en-GB" sz="1600" dirty="0"/>
              <a:t> firewall </a:t>
            </a:r>
            <a:r>
              <a:rPr lang="en-GB" sz="1600" dirty="0" err="1"/>
              <a:t>perimetrale</a:t>
            </a:r>
            <a:r>
              <a:rPr lang="en-GB" sz="1600" dirty="0"/>
              <a:t> </a:t>
            </a:r>
          </a:p>
          <a:p>
            <a:r>
              <a:rPr lang="en-GB" sz="1600" dirty="0" err="1"/>
              <a:t>Quantita</a:t>
            </a:r>
            <a:r>
              <a:rPr lang="en-GB" sz="1600" dirty="0"/>
              <a:t>’ di </a:t>
            </a:r>
            <a:r>
              <a:rPr lang="en-GB" sz="1600" dirty="0" err="1"/>
              <a:t>vulnerabilita</a:t>
            </a:r>
            <a:r>
              <a:rPr lang="en-GB" sz="1600" dirty="0"/>
              <a:t>’ </a:t>
            </a:r>
            <a:r>
              <a:rPr lang="en-GB" sz="1600" dirty="0" err="1"/>
              <a:t>rilevate</a:t>
            </a:r>
            <a:r>
              <a:rPr lang="en-GB" sz="1600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765C2DF-EA43-964A-99BB-4F56199DB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376767"/>
              </p:ext>
            </p:extLst>
          </p:nvPr>
        </p:nvGraphicFramePr>
        <p:xfrm>
          <a:off x="2618962" y="2848053"/>
          <a:ext cx="6271590" cy="299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651">
                  <a:extLst>
                    <a:ext uri="{9D8B030D-6E8A-4147-A177-3AD203B41FA5}">
                      <a16:colId xmlns:a16="http://schemas.microsoft.com/office/drawing/2014/main" val="3261604285"/>
                    </a:ext>
                  </a:extLst>
                </a:gridCol>
                <a:gridCol w="1404715">
                  <a:extLst>
                    <a:ext uri="{9D8B030D-6E8A-4147-A177-3AD203B41FA5}">
                      <a16:colId xmlns:a16="http://schemas.microsoft.com/office/drawing/2014/main" val="3226352732"/>
                    </a:ext>
                  </a:extLst>
                </a:gridCol>
                <a:gridCol w="1729612">
                  <a:extLst>
                    <a:ext uri="{9D8B030D-6E8A-4147-A177-3AD203B41FA5}">
                      <a16:colId xmlns:a16="http://schemas.microsoft.com/office/drawing/2014/main" val="3191915649"/>
                    </a:ext>
                  </a:extLst>
                </a:gridCol>
                <a:gridCol w="1729612">
                  <a:extLst>
                    <a:ext uri="{9D8B030D-6E8A-4147-A177-3AD203B41FA5}">
                      <a16:colId xmlns:a16="http://schemas.microsoft.com/office/drawing/2014/main" val="2698107225"/>
                    </a:ext>
                  </a:extLst>
                </a:gridCol>
              </a:tblGrid>
              <a:tr h="38216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jitsi</a:t>
                      </a:r>
                      <a:endParaRPr lang="en-GB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moodle</a:t>
                      </a:r>
                      <a:endParaRPr lang="en-GB" sz="12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iam</a:t>
                      </a:r>
                      <a:endParaRPr lang="en-GB" sz="12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946742924"/>
                  </a:ext>
                </a:extLst>
              </a:tr>
              <a:tr h="373846">
                <a:tc>
                  <a:txBody>
                    <a:bodyPr/>
                    <a:lstStyle/>
                    <a:p>
                      <a:r>
                        <a:rPr lang="en-GB" sz="1200" dirty="0"/>
                        <a:t>Nessus inside cred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H=0,M=3,L=0,I=75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H=0,M=2,L=1,I=64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H=0,M=1,L=1,I=67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478163952"/>
                  </a:ext>
                </a:extLst>
              </a:tr>
              <a:tr h="373846">
                <a:tc>
                  <a:txBody>
                    <a:bodyPr/>
                    <a:lstStyle/>
                    <a:p>
                      <a:r>
                        <a:rPr lang="en-GB" sz="1200" dirty="0" err="1"/>
                        <a:t>OVas</a:t>
                      </a:r>
                      <a:r>
                        <a:rPr lang="en-GB" sz="1200" dirty="0"/>
                        <a:t> inside cred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H=0,M=3,L=0,I=68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H=0,M=3,L=0,I=70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89405068"/>
                  </a:ext>
                </a:extLst>
              </a:tr>
              <a:tr h="373846">
                <a:tc>
                  <a:txBody>
                    <a:bodyPr/>
                    <a:lstStyle/>
                    <a:p>
                      <a:r>
                        <a:rPr lang="en-GB" sz="1200" dirty="0"/>
                        <a:t>Nessus inside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H=0,M=3,L=0,I=23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H=0,M=1,L=1,I=49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H=0,M=1,L=0,I=35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562140"/>
                  </a:ext>
                </a:extLst>
              </a:tr>
              <a:tr h="373846">
                <a:tc>
                  <a:txBody>
                    <a:bodyPr/>
                    <a:lstStyle/>
                    <a:p>
                      <a:r>
                        <a:rPr lang="en-GB" sz="1200" dirty="0" err="1"/>
                        <a:t>Ovas</a:t>
                      </a:r>
                      <a:r>
                        <a:rPr lang="en-GB" sz="1200" dirty="0"/>
                        <a:t> inside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H=0,M=1,L=0,I=13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H=0,M=3,L=1,I=31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15723518"/>
                  </a:ext>
                </a:extLst>
              </a:tr>
              <a:tr h="373846">
                <a:tc>
                  <a:txBody>
                    <a:bodyPr/>
                    <a:lstStyle/>
                    <a:p>
                      <a:r>
                        <a:rPr lang="en-GB" sz="1200" dirty="0"/>
                        <a:t>Nessus outside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H=0,M=3,L=0,I=17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B050"/>
                          </a:solidFill>
                        </a:rPr>
                        <a:t>H=0,M=0,L=0,I=10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B050"/>
                          </a:solidFill>
                        </a:rPr>
                        <a:t>H=0,M=0,L=0,I=15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847631537"/>
                  </a:ext>
                </a:extLst>
              </a:tr>
              <a:tr h="373846">
                <a:tc>
                  <a:txBody>
                    <a:bodyPr/>
                    <a:lstStyle/>
                    <a:p>
                      <a:r>
                        <a:rPr lang="en-GB" sz="1200" dirty="0"/>
                        <a:t>OWASP outside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H=1,M=3,L=3,I=1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H=2,M=3,L=4,I=1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H=0,M=1,L=4,I=2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233050208"/>
                  </a:ext>
                </a:extLst>
              </a:tr>
              <a:tr h="373846">
                <a:tc>
                  <a:txBody>
                    <a:bodyPr/>
                    <a:lstStyle/>
                    <a:p>
                      <a:r>
                        <a:rPr lang="en-GB" sz="1200" dirty="0"/>
                        <a:t>OWASP inside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H=1,M=4,L=4,I=1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H=2,M=3,L=4,I=2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H=0,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M=2,L=5,I=2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458581016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77819-33D9-1A44-8BBE-EB2C38AF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C717-E478-E949-B85E-E40A80406C07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C176E-E6C2-4546-B38D-A4C13AB2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05133-1E6F-A14D-9988-EDC35FD0D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4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EBA3E-74D0-A247-9549-0EC6C90E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2DA5-9323-3443-8DE4-A9B05D53F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Migrazione del sistema verso container </a:t>
            </a:r>
            <a:r>
              <a:rPr lang="it-IT" sz="1800" dirty="0" err="1"/>
              <a:t>Docker</a:t>
            </a:r>
            <a:r>
              <a:rPr lang="it-IT" sz="1800" dirty="0"/>
              <a:t> e orchestrazione con </a:t>
            </a:r>
            <a:r>
              <a:rPr lang="it-IT" sz="1800" dirty="0" err="1"/>
              <a:t>Kubernetes</a:t>
            </a:r>
            <a:r>
              <a:rPr lang="it-IT" sz="1800" dirty="0"/>
              <a:t> (sia </a:t>
            </a:r>
            <a:r>
              <a:rPr lang="it-IT" sz="1800" dirty="0" err="1"/>
              <a:t>Cloud</a:t>
            </a:r>
            <a:r>
              <a:rPr lang="it-IT" sz="1800" dirty="0"/>
              <a:t> che bare metal)</a:t>
            </a:r>
          </a:p>
          <a:p>
            <a:r>
              <a:rPr lang="it-IT" sz="1800" dirty="0"/>
              <a:t>Realizzazione di un sistema di installazione semplificato per tutta la piattaforma</a:t>
            </a:r>
          </a:p>
          <a:p>
            <a:r>
              <a:rPr lang="it-IT" sz="1800" dirty="0"/>
              <a:t>Test prestazionali e fine </a:t>
            </a:r>
            <a:r>
              <a:rPr lang="it-IT" sz="1800" dirty="0" err="1"/>
              <a:t>tuning</a:t>
            </a:r>
            <a:r>
              <a:rPr lang="it-IT" sz="1800" dirty="0"/>
              <a:t> della parte audio/video</a:t>
            </a:r>
          </a:p>
          <a:p>
            <a:r>
              <a:rPr lang="it-IT" sz="1800" dirty="0"/>
              <a:t>Realizzazione di una </a:t>
            </a:r>
            <a:r>
              <a:rPr lang="it-IT" sz="1800" dirty="0" err="1"/>
              <a:t>dashboard</a:t>
            </a:r>
            <a:r>
              <a:rPr lang="it-IT" sz="1800" dirty="0"/>
              <a:t> per auditing, </a:t>
            </a:r>
            <a:r>
              <a:rPr lang="it-IT" sz="1800" dirty="0" err="1"/>
              <a:t>logging</a:t>
            </a:r>
            <a:r>
              <a:rPr lang="it-IT" sz="1800" dirty="0"/>
              <a:t>, </a:t>
            </a:r>
            <a:r>
              <a:rPr lang="it-IT" sz="1800" dirty="0" err="1"/>
              <a:t>monitoring</a:t>
            </a:r>
            <a:r>
              <a:rPr lang="it-IT" sz="1800" dirty="0"/>
              <a:t>, security</a:t>
            </a:r>
          </a:p>
          <a:p>
            <a:r>
              <a:rPr lang="it-IT" sz="1800" dirty="0"/>
              <a:t>Integrazione di una VPN dedicata per la gestione ed il monitor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3808E-42E7-F143-8287-60890582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3D4-305C-114E-9DD1-DA67BBEDBFBD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1CA4-296C-6645-9154-0447E6BF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07EC6-47DB-CB43-B4A9-93F23C70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4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AF7-BFDE-8E40-9C58-125BA6F0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Conclusioni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C9127-B307-AD4A-AD49-71B9CDA43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L’IO1 del progetto potrebbe essere un caso d’uso importabile nella </a:t>
            </a:r>
            <a:r>
              <a:rPr lang="it-IT" sz="1800" dirty="0" err="1"/>
              <a:t>collettivita’</a:t>
            </a:r>
            <a:r>
              <a:rPr lang="it-IT" sz="1800" dirty="0"/>
              <a:t> INFN ( corsi, </a:t>
            </a:r>
            <a:r>
              <a:rPr lang="it-IT" sz="1800" dirty="0" err="1"/>
              <a:t>webinar</a:t>
            </a:r>
            <a:r>
              <a:rPr lang="it-IT" sz="1800" dirty="0"/>
              <a:t>, </a:t>
            </a:r>
            <a:r>
              <a:rPr lang="it-IT" sz="1800" dirty="0" err="1"/>
              <a:t>videolezioni</a:t>
            </a:r>
            <a:r>
              <a:rPr lang="it-IT" sz="1800" dirty="0"/>
              <a:t>, collaborative </a:t>
            </a:r>
            <a:r>
              <a:rPr lang="it-IT" sz="1800" dirty="0" err="1"/>
              <a:t>learning</a:t>
            </a:r>
            <a:r>
              <a:rPr lang="it-IT" sz="1800" dirty="0"/>
              <a:t>, etc.) tramite i SSNN</a:t>
            </a:r>
          </a:p>
          <a:p>
            <a:r>
              <a:rPr lang="it-IT" sz="1800" dirty="0"/>
              <a:t>L’integrazione di IO1 in una piattaforma </a:t>
            </a:r>
            <a:r>
              <a:rPr lang="it-IT" sz="1800" dirty="0" err="1"/>
              <a:t>Cloud</a:t>
            </a:r>
            <a:r>
              <a:rPr lang="it-IT" sz="1800" dirty="0"/>
              <a:t> </a:t>
            </a:r>
            <a:r>
              <a:rPr lang="it-IT" sz="1800" dirty="0" err="1"/>
              <a:t>Based</a:t>
            </a:r>
            <a:r>
              <a:rPr lang="it-IT" sz="1800" dirty="0"/>
              <a:t> potrebbe rappresentare un ulteriore caso d’uso significativo per INFN-CC</a:t>
            </a:r>
          </a:p>
          <a:p>
            <a:r>
              <a:rPr lang="it-IT" sz="1800" dirty="0"/>
              <a:t>L’utilizzo di IAM rappresenta un </a:t>
            </a:r>
            <a:r>
              <a:rPr lang="it-IT" sz="1800" dirty="0" err="1"/>
              <a:t>possible</a:t>
            </a:r>
            <a:r>
              <a:rPr lang="it-IT" sz="1800" dirty="0"/>
              <a:t> caso d’uso esportabile all’esterno della </a:t>
            </a:r>
            <a:r>
              <a:rPr lang="it-IT" sz="1800" dirty="0" err="1"/>
              <a:t>comunita’</a:t>
            </a:r>
            <a:r>
              <a:rPr lang="it-IT" sz="1800" dirty="0"/>
              <a:t> INFN</a:t>
            </a:r>
          </a:p>
          <a:p>
            <a:r>
              <a:rPr lang="it-IT" sz="1800" dirty="0"/>
              <a:t>L’applicazione, nella seconda fase, di tecniche di analisi dei log , IDS, </a:t>
            </a:r>
            <a:r>
              <a:rPr lang="it-IT" sz="1800" dirty="0" err="1"/>
              <a:t>monitoring</a:t>
            </a:r>
            <a:r>
              <a:rPr lang="it-IT" sz="1800" dirty="0"/>
              <a:t> e security si pone come una </a:t>
            </a:r>
            <a:r>
              <a:rPr lang="it-IT" sz="1800" dirty="0" err="1"/>
              <a:t>possible</a:t>
            </a:r>
            <a:r>
              <a:rPr lang="it-IT" sz="1800" dirty="0"/>
              <a:t> sperimentazione di tecniche di security in ambito multi-livello distribuito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9553E-6A5C-F44B-A8A9-60070FDD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77B4-13C9-3C46-B8E7-8EE67D265B22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131DB-BD1B-2D46-B6B4-0655FDB8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9B8A-6835-E74D-AEF8-C8B225C7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0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D00C-8E8C-B04C-9F57-0D546DF9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iTHEPHY</a:t>
            </a:r>
            <a:br>
              <a:rPr lang="en-GB" dirty="0"/>
            </a:br>
            <a:r>
              <a:rPr lang="en-GB" dirty="0" err="1"/>
              <a:t>Progetto</a:t>
            </a:r>
            <a:br>
              <a:rPr lang="en-GB" dirty="0"/>
            </a:br>
            <a:r>
              <a:rPr lang="en-GB" dirty="0"/>
              <a:t>Erasmus+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46AC-33A2-2647-97EA-A2F5A9654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Che </a:t>
            </a:r>
            <a:r>
              <a:rPr lang="it-IT" dirty="0" err="1"/>
              <a:t>cos’e’</a:t>
            </a:r>
            <a:endParaRPr lang="it-IT" dirty="0"/>
          </a:p>
          <a:p>
            <a:pPr lvl="1"/>
            <a:r>
              <a:rPr lang="it-IT" dirty="0"/>
              <a:t>Progetto di collaborazione internazionale co-finanziato dalla UE attraverso il progetto Erasmus+</a:t>
            </a:r>
          </a:p>
          <a:p>
            <a:r>
              <a:rPr lang="it-IT" dirty="0"/>
              <a:t>Chi </a:t>
            </a:r>
            <a:r>
              <a:rPr lang="it-IT" dirty="0" err="1"/>
              <a:t>e’</a:t>
            </a:r>
            <a:r>
              <a:rPr lang="it-IT" dirty="0"/>
              <a:t> coinvolto</a:t>
            </a:r>
          </a:p>
          <a:p>
            <a:pPr lvl="1"/>
            <a:r>
              <a:rPr lang="it-IT" dirty="0"/>
              <a:t>Un consorzio di strutture universitarie e di ricerca del quale UNIBO </a:t>
            </a:r>
            <a:r>
              <a:rPr lang="it-IT" dirty="0" err="1"/>
              <a:t>e’</a:t>
            </a:r>
            <a:r>
              <a:rPr lang="it-IT" dirty="0"/>
              <a:t> </a:t>
            </a:r>
            <a:r>
              <a:rPr lang="it-IT" dirty="0" err="1"/>
              <a:t>project</a:t>
            </a:r>
            <a:r>
              <a:rPr lang="it-IT" dirty="0"/>
              <a:t> leader ( Angelo Carbone, Massimiliano </a:t>
            </a:r>
            <a:r>
              <a:rPr lang="it-IT" dirty="0" err="1"/>
              <a:t>Sioli</a:t>
            </a:r>
            <a:r>
              <a:rPr lang="it-IT" dirty="0"/>
              <a:t>)</a:t>
            </a:r>
          </a:p>
          <a:p>
            <a:r>
              <a:rPr lang="it-IT" dirty="0"/>
              <a:t>Cosa si propone</a:t>
            </a:r>
          </a:p>
          <a:p>
            <a:pPr lvl="1"/>
            <a:r>
              <a:rPr lang="it-IT" dirty="0"/>
              <a:t>La realizzazione di sistemi e contenuti innovativi di didattica avanzata (Master </a:t>
            </a:r>
            <a:r>
              <a:rPr lang="it-IT" dirty="0" err="1"/>
              <a:t>Degree</a:t>
            </a:r>
            <a:r>
              <a:rPr lang="it-IT" dirty="0"/>
              <a:t>) nel campo della fisica attraverso approcci di </a:t>
            </a:r>
            <a:r>
              <a:rPr lang="it-IT" dirty="0" err="1"/>
              <a:t>DeePer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Activity (DPA) e collaborative Project </a:t>
            </a:r>
            <a:r>
              <a:rPr lang="it-IT" dirty="0" err="1"/>
              <a:t>Based</a:t>
            </a:r>
            <a:r>
              <a:rPr lang="it-IT" dirty="0"/>
              <a:t> Learning</a:t>
            </a:r>
          </a:p>
          <a:p>
            <a:pPr lvl="1"/>
            <a:r>
              <a:rPr lang="it-IT" dirty="0"/>
              <a:t>HIGHER EDUCATION: </a:t>
            </a:r>
            <a:r>
              <a:rPr lang="it-IT" dirty="0" err="1"/>
              <a:t>Promoting</a:t>
            </a:r>
            <a:r>
              <a:rPr lang="it-IT" dirty="0"/>
              <a:t> </a:t>
            </a:r>
            <a:r>
              <a:rPr lang="it-IT" dirty="0" err="1"/>
              <a:t>internationalization</a:t>
            </a:r>
            <a:r>
              <a:rPr lang="it-IT" dirty="0"/>
              <a:t>, </a:t>
            </a:r>
            <a:r>
              <a:rPr lang="it-IT" dirty="0" err="1"/>
              <a:t>recognition</a:t>
            </a:r>
            <a:r>
              <a:rPr lang="it-IT" dirty="0"/>
              <a:t> and </a:t>
            </a:r>
            <a:r>
              <a:rPr lang="it-IT" dirty="0" err="1"/>
              <a:t>mobility</a:t>
            </a:r>
            <a:r>
              <a:rPr lang="it-IT" dirty="0"/>
              <a:t>, </a:t>
            </a:r>
            <a:r>
              <a:rPr lang="it-IT" dirty="0" err="1"/>
              <a:t>supporting</a:t>
            </a:r>
            <a:r>
              <a:rPr lang="it-IT" dirty="0"/>
              <a:t> </a:t>
            </a:r>
            <a:r>
              <a:rPr lang="it-IT" dirty="0" err="1"/>
              <a:t>changes</a:t>
            </a:r>
            <a:r>
              <a:rPr lang="it-IT" dirty="0"/>
              <a:t> in line with Bologna </a:t>
            </a:r>
            <a:r>
              <a:rPr lang="it-IT" dirty="0" err="1"/>
              <a:t>principles</a:t>
            </a:r>
            <a:endParaRPr lang="it-IT" dirty="0"/>
          </a:p>
          <a:p>
            <a:pPr lvl="1"/>
            <a:r>
              <a:rPr lang="it-IT" dirty="0"/>
              <a:t>HIGHER EDUCATION: </a:t>
            </a:r>
            <a:r>
              <a:rPr lang="it-IT" dirty="0" err="1"/>
              <a:t>Enhancing</a:t>
            </a:r>
            <a:r>
              <a:rPr lang="it-IT" dirty="0"/>
              <a:t> the </a:t>
            </a:r>
            <a:r>
              <a:rPr lang="it-IT" dirty="0" err="1"/>
              <a:t>quality</a:t>
            </a:r>
            <a:r>
              <a:rPr lang="it-IT" dirty="0"/>
              <a:t> and </a:t>
            </a:r>
            <a:r>
              <a:rPr lang="it-IT" dirty="0" err="1"/>
              <a:t>relevance</a:t>
            </a:r>
            <a:r>
              <a:rPr lang="it-IT" dirty="0"/>
              <a:t> of </a:t>
            </a:r>
            <a:r>
              <a:rPr lang="it-IT" dirty="0" err="1"/>
              <a:t>students</a:t>
            </a:r>
            <a:r>
              <a:rPr lang="it-IT" dirty="0"/>
              <a:t>' </a:t>
            </a:r>
            <a:r>
              <a:rPr lang="it-IT" dirty="0" err="1"/>
              <a:t>knowledge</a:t>
            </a:r>
            <a:r>
              <a:rPr lang="it-IT" dirty="0"/>
              <a:t> and </a:t>
            </a:r>
            <a:r>
              <a:rPr lang="it-IT" dirty="0" err="1"/>
              <a:t>skills</a:t>
            </a:r>
            <a:endParaRPr lang="it-IT" dirty="0"/>
          </a:p>
          <a:p>
            <a:pPr lvl="1"/>
            <a:r>
              <a:rPr lang="it-IT" dirty="0"/>
              <a:t>HORIZONTAL: Open and innovative </a:t>
            </a:r>
            <a:r>
              <a:rPr lang="it-IT" dirty="0" err="1"/>
              <a:t>practices</a:t>
            </a:r>
            <a:r>
              <a:rPr lang="it-IT" dirty="0"/>
              <a:t> in a </a:t>
            </a:r>
            <a:r>
              <a:rPr lang="it-IT" dirty="0" err="1"/>
              <a:t>digital</a:t>
            </a:r>
            <a:r>
              <a:rPr lang="it-IT" dirty="0"/>
              <a:t> era.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https://www.ithephy.eu/index.html#fh5co-project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BEFA7-D5D1-DE42-9B10-F201C3C7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302-46EB-4942-A5B9-37171B12DE00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5C25E-8049-714A-998D-E17035C9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9658-A1B0-DC44-816F-42C26BF9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1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40A52-09A5-A640-B295-307C2A3A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iTHEPHY</a:t>
            </a:r>
            <a:br>
              <a:rPr lang="en-GB" dirty="0"/>
            </a:br>
            <a:r>
              <a:rPr lang="en-GB" dirty="0" err="1"/>
              <a:t>Struttura</a:t>
            </a:r>
            <a:r>
              <a:rPr lang="en-GB" dirty="0"/>
              <a:t> del </a:t>
            </a:r>
            <a:r>
              <a:rPr lang="en-GB" dirty="0" err="1"/>
              <a:t>Progetto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38273-C1DD-484A-8FCD-5D051B58AA3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/>
              <a:t>iTHEPHY</a:t>
            </a:r>
            <a:r>
              <a:rPr lang="en-GB" dirty="0"/>
              <a:t> </a:t>
            </a:r>
            <a:r>
              <a:rPr lang="en-GB" dirty="0" err="1"/>
              <a:t>prevede</a:t>
            </a:r>
            <a:r>
              <a:rPr lang="en-GB" dirty="0"/>
              <a:t> la </a:t>
            </a:r>
            <a:r>
              <a:rPr lang="en-GB" dirty="0" err="1"/>
              <a:t>realizzazione</a:t>
            </a:r>
            <a:r>
              <a:rPr lang="en-GB" dirty="0"/>
              <a:t> in 24 </a:t>
            </a:r>
            <a:r>
              <a:rPr lang="en-GB" dirty="0" err="1"/>
              <a:t>mesi</a:t>
            </a:r>
            <a:r>
              <a:rPr lang="en-GB" dirty="0"/>
              <a:t> di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obiettivi</a:t>
            </a:r>
            <a:r>
              <a:rPr lang="en-GB" dirty="0"/>
              <a:t> </a:t>
            </a:r>
            <a:r>
              <a:rPr lang="en-GB" dirty="0" err="1"/>
              <a:t>specifici</a:t>
            </a:r>
            <a:r>
              <a:rPr lang="en-GB" dirty="0"/>
              <a:t>  (Intellectual Output)</a:t>
            </a:r>
          </a:p>
          <a:p>
            <a:pPr marL="0" indent="0">
              <a:buNone/>
            </a:pPr>
            <a:r>
              <a:rPr lang="en-GB" i="1" dirty="0"/>
              <a:t>1) Open source  </a:t>
            </a:r>
            <a:r>
              <a:rPr lang="en-GB" i="1" dirty="0">
                <a:solidFill>
                  <a:srgbClr val="FFC000"/>
                </a:solidFill>
              </a:rPr>
              <a:t>ICT tools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/>
              <a:t>necessary to organize and complete an international research project carried on by people not sitting next to each other, will be integrated in a unique place. The most innovative aspect consists in developing such a framework with open source software and integrating project management tools with e-learning applications. </a:t>
            </a:r>
          </a:p>
          <a:p>
            <a:pPr marL="0" indent="0">
              <a:buNone/>
            </a:pPr>
            <a:r>
              <a:rPr lang="en-GB" i="1" dirty="0"/>
              <a:t>2) Dynamic guided problems for a Deep Learning in Physics: it consists of </a:t>
            </a:r>
            <a:r>
              <a:rPr lang="en-GB" i="1" dirty="0">
                <a:solidFill>
                  <a:srgbClr val="FFC000"/>
                </a:solidFill>
              </a:rPr>
              <a:t>a set of developing e-learning problems </a:t>
            </a:r>
            <a:r>
              <a:rPr lang="en-GB" i="1" dirty="0"/>
              <a:t>with dynamic solutions, which will help the student to develop problem-solving and critical thinking. The innovative feature is that the students will be provided with problems based on real research. </a:t>
            </a:r>
          </a:p>
          <a:p>
            <a:pPr marL="0" indent="0">
              <a:buNone/>
            </a:pPr>
            <a:r>
              <a:rPr lang="en-GB" i="1" dirty="0"/>
              <a:t>3) A </a:t>
            </a:r>
            <a:r>
              <a:rPr lang="en-GB" i="1" dirty="0">
                <a:solidFill>
                  <a:srgbClr val="FFC000"/>
                </a:solidFill>
              </a:rPr>
              <a:t>methodological handbook </a:t>
            </a:r>
            <a:r>
              <a:rPr lang="en-GB" i="1" dirty="0"/>
              <a:t>for DPA- and Project-Based learning and teaching: the aim of the document is to outline the methodology to be used in learning and teaching activities. The document will describe the content of the e-learning materials and the technical implementation of the web-based platform for an efficient communication. </a:t>
            </a:r>
          </a:p>
          <a:p>
            <a:pPr marL="0" indent="0">
              <a:buNone/>
            </a:pPr>
            <a:r>
              <a:rPr lang="en-GB" dirty="0"/>
              <a:t>...e la </a:t>
            </a:r>
            <a:r>
              <a:rPr lang="en-GB" dirty="0" err="1"/>
              <a:t>sperimentazione</a:t>
            </a:r>
            <a:r>
              <a:rPr lang="en-GB" dirty="0"/>
              <a:t> </a:t>
            </a:r>
            <a:r>
              <a:rPr lang="en-GB" dirty="0" err="1"/>
              <a:t>reale</a:t>
            </a:r>
            <a:r>
              <a:rPr lang="en-GB" dirty="0"/>
              <a:t> </a:t>
            </a:r>
            <a:r>
              <a:rPr lang="en-GB" dirty="0" err="1"/>
              <a:t>diretta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piattaforma</a:t>
            </a:r>
            <a:r>
              <a:rPr lang="en-GB" dirty="0"/>
              <a:t> con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studenti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scuola</a:t>
            </a:r>
            <a:r>
              <a:rPr lang="en-GB" dirty="0"/>
              <a:t> </a:t>
            </a:r>
            <a:r>
              <a:rPr lang="en-GB" dirty="0" err="1"/>
              <a:t>estiva</a:t>
            </a:r>
            <a:r>
              <a:rPr lang="en-GB" dirty="0"/>
              <a:t>  International School of High Energy Physics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tiene</a:t>
            </a:r>
            <a:r>
              <a:rPr lang="en-GB" dirty="0"/>
              <a:t> </a:t>
            </a:r>
            <a:r>
              <a:rPr lang="en-GB" dirty="0" err="1"/>
              <a:t>annualmente</a:t>
            </a:r>
            <a:r>
              <a:rPr lang="en-GB" dirty="0"/>
              <a:t> a </a:t>
            </a:r>
            <a:r>
              <a:rPr lang="en-GB" dirty="0" err="1"/>
              <a:t>Cargese</a:t>
            </a:r>
            <a:r>
              <a:rPr lang="en-GB" dirty="0"/>
              <a:t>(Corsica)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mese</a:t>
            </a:r>
            <a:r>
              <a:rPr lang="en-GB" dirty="0"/>
              <a:t> di Maggio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8EFA6-F4A8-E84C-9CA1-7EF13A574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7B6B0-4900-354C-8FFB-32EFCE350BD5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0722-A0FE-6448-A72E-0F8D69F8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C0E47-4536-CE48-8BBE-6C778D7CB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A455-FF3B-9140-BF75-3EE9DBDA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iTHEPHY</a:t>
            </a:r>
            <a:br>
              <a:rPr lang="en-GB" dirty="0"/>
            </a:br>
            <a:r>
              <a:rPr lang="en-GB" dirty="0"/>
              <a:t>Intellectual Output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D15E5-6054-FA4B-A566-EF7988902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896" y="725259"/>
            <a:ext cx="5844208" cy="539833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it-IT" dirty="0"/>
              <a:t>Consiste nella progettazione e nella personalizzazione di una piattaforma e-learning per la fisica, basata sul </a:t>
            </a:r>
            <a:r>
              <a:rPr lang="it-IT" dirty="0" err="1"/>
              <a:t>framework</a:t>
            </a:r>
            <a:r>
              <a:rPr lang="it-IT" dirty="0"/>
              <a:t> </a:t>
            </a:r>
            <a:r>
              <a:rPr lang="it-IT" dirty="0" err="1"/>
              <a:t>Moodle</a:t>
            </a:r>
            <a:r>
              <a:rPr lang="it-IT" dirty="0"/>
              <a:t> e sui relativi plug-in. Per raggiungere questo risultato, sarà necessario delineare, implementare e testare funzionalità aggiuntive ad un'installazione standard che in generale non sono disponibili.</a:t>
            </a:r>
          </a:p>
          <a:p>
            <a:pPr marL="0" indent="0" algn="just">
              <a:buNone/>
            </a:pPr>
            <a:r>
              <a:rPr lang="it-IT" dirty="0"/>
              <a:t>I componenti aggiuntivi necessari per raggiungere gli obiettivi di iTHEPHY sono: </a:t>
            </a:r>
          </a:p>
          <a:p>
            <a:pPr algn="just"/>
            <a:r>
              <a:rPr lang="it-IT" dirty="0"/>
              <a:t>Un plug-in per </a:t>
            </a:r>
            <a:r>
              <a:rPr lang="it-IT" dirty="0">
                <a:solidFill>
                  <a:srgbClr val="FFC000"/>
                </a:solidFill>
              </a:rPr>
              <a:t>videoconferenze</a:t>
            </a:r>
            <a:r>
              <a:rPr lang="it-IT" dirty="0"/>
              <a:t> come modulo di attività per riunioni, conferenze remote, eventi dal vivo</a:t>
            </a:r>
          </a:p>
          <a:p>
            <a:pPr algn="just"/>
            <a:r>
              <a:rPr lang="it-IT" dirty="0"/>
              <a:t>Una </a:t>
            </a:r>
            <a:r>
              <a:rPr lang="it-IT" dirty="0">
                <a:solidFill>
                  <a:srgbClr val="FFC000"/>
                </a:solidFill>
              </a:rPr>
              <a:t>chat room </a:t>
            </a:r>
            <a:r>
              <a:rPr lang="it-IT" dirty="0"/>
              <a:t>per avere una discussione in tempo reale, veloce e sincrona </a:t>
            </a:r>
          </a:p>
          <a:p>
            <a:pPr algn="just"/>
            <a:r>
              <a:rPr lang="it-IT" dirty="0">
                <a:solidFill>
                  <a:srgbClr val="FFC000"/>
                </a:solidFill>
              </a:rPr>
              <a:t>Un'area condivisa</a:t>
            </a:r>
            <a:r>
              <a:rPr lang="it-IT" dirty="0"/>
              <a:t>, come repository di risorse centralizzate per condividere file, documenti e note relative al progetto</a:t>
            </a:r>
          </a:p>
          <a:p>
            <a:pPr algn="just"/>
            <a:r>
              <a:rPr lang="it-IT" dirty="0"/>
              <a:t>Un </a:t>
            </a:r>
            <a:r>
              <a:rPr lang="it-IT" dirty="0">
                <a:solidFill>
                  <a:srgbClr val="FFC000"/>
                </a:solidFill>
              </a:rPr>
              <a:t>gestore di appuntamenti</a:t>
            </a:r>
            <a:r>
              <a:rPr lang="it-IT" dirty="0"/>
              <a:t> per pianificare riunioni insegnanti-studenti e tra studenti</a:t>
            </a:r>
          </a:p>
          <a:p>
            <a:pPr algn="just"/>
            <a:r>
              <a:rPr lang="it-IT" dirty="0"/>
              <a:t>Uno strumento di </a:t>
            </a:r>
            <a:r>
              <a:rPr lang="it-IT" dirty="0">
                <a:solidFill>
                  <a:srgbClr val="FFC000"/>
                </a:solidFill>
              </a:rPr>
              <a:t>gestione del progetto </a:t>
            </a:r>
            <a:r>
              <a:rPr lang="it-IT" dirty="0"/>
              <a:t>per il monitoraggio dei progetti, l'assegnazione di sotto-attività e il monitoraggio dei loro progressi, l'assegnazione di ruoli al membro del team, la presentazione di rapporti sullo stato di avanzamento del progetto, la gestione con diagramma di gantt, ecc. </a:t>
            </a:r>
          </a:p>
          <a:p>
            <a:pPr marL="0" indent="0" algn="just">
              <a:buNone/>
            </a:pPr>
            <a:r>
              <a:rPr lang="it-IT" dirty="0"/>
              <a:t>Alcune di queste funzionalità potrebbero non essere disponibili o necessitare dello sviluppo di software per essere integrate in modo efficiente in un'unica piattaforma web. Questo sarà realizzato utilizzando software standard, come HTML5, CSS3, PHP, PYTHON, ecc. </a:t>
            </a:r>
          </a:p>
          <a:p>
            <a:pPr marL="0" indent="0" algn="just">
              <a:buNone/>
            </a:pPr>
            <a:r>
              <a:rPr lang="it-IT" dirty="0"/>
              <a:t>Inoltre, saranno necessarie </a:t>
            </a:r>
            <a:r>
              <a:rPr lang="it-IT" b="1" dirty="0"/>
              <a:t>risorse hardware e di rete appropriate </a:t>
            </a:r>
            <a:r>
              <a:rPr lang="it-IT" dirty="0"/>
              <a:t>per un utilizzo efficiente di tale strumento il quale sarà </a:t>
            </a:r>
            <a:r>
              <a:rPr lang="it-IT" b="1" dirty="0"/>
              <a:t>fornito dal Partner INFN</a:t>
            </a:r>
            <a:r>
              <a:rPr lang="it-IT" dirty="0"/>
              <a:t>. Questo </a:t>
            </a:r>
            <a:r>
              <a:rPr lang="it-IT" dirty="0" err="1">
                <a:solidFill>
                  <a:srgbClr val="FFC000"/>
                </a:solidFill>
              </a:rPr>
              <a:t>Intellectual</a:t>
            </a:r>
            <a:r>
              <a:rPr lang="it-IT" dirty="0">
                <a:solidFill>
                  <a:srgbClr val="FFC000"/>
                </a:solidFill>
              </a:rPr>
              <a:t> Output sarà facilmente trasferibile</a:t>
            </a:r>
            <a:r>
              <a:rPr lang="it-IT" dirty="0"/>
              <a:t> ad altri studenti, ricercatori, insegnanti che lavorano in fisica, ma anche in altre discipline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ED737-834F-074E-9541-A0D2BDD1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DD89-3E1C-D048-B58E-46CD161E722A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73277-85AE-2747-83DB-D6BBB212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707EF-7BB1-BF4D-9E9D-0F827E5A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1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F8D65-A526-7D40-84DD-CC762E4D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iTHEPHY</a:t>
            </a:r>
            <a:br>
              <a:rPr lang="en-GB" dirty="0"/>
            </a:br>
            <a:r>
              <a:rPr lang="en-GB" dirty="0"/>
              <a:t>Schema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66EBF-16AB-2643-8314-EDFDED288EE1}"/>
              </a:ext>
            </a:extLst>
          </p:cNvPr>
          <p:cNvGrpSpPr/>
          <p:nvPr/>
        </p:nvGrpSpPr>
        <p:grpSpPr>
          <a:xfrm>
            <a:off x="2957518" y="1123838"/>
            <a:ext cx="5601595" cy="4016573"/>
            <a:chOff x="3114037" y="1858977"/>
            <a:chExt cx="4400813" cy="3074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71E36A-7342-694D-A906-020D3B1A6C62}"/>
                </a:ext>
              </a:extLst>
            </p:cNvPr>
            <p:cNvSpPr/>
            <p:nvPr/>
          </p:nvSpPr>
          <p:spPr>
            <a:xfrm>
              <a:off x="4178232" y="2138921"/>
              <a:ext cx="881743" cy="350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Moodle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F319BB-6784-154F-81B5-53F55BE62495}"/>
                </a:ext>
              </a:extLst>
            </p:cNvPr>
            <p:cNvSpPr/>
            <p:nvPr/>
          </p:nvSpPr>
          <p:spPr>
            <a:xfrm>
              <a:off x="4489893" y="2485059"/>
              <a:ext cx="881743" cy="288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Moodle-test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7F6EE9-0864-944B-BA66-BAC8FD1865C0}"/>
                </a:ext>
              </a:extLst>
            </p:cNvPr>
            <p:cNvSpPr/>
            <p:nvPr/>
          </p:nvSpPr>
          <p:spPr>
            <a:xfrm>
              <a:off x="5941718" y="2314139"/>
              <a:ext cx="881743" cy="350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BBB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4F3E65-BDD9-D245-AB10-3850CADE9461}"/>
                </a:ext>
              </a:extLst>
            </p:cNvPr>
            <p:cNvSpPr/>
            <p:nvPr/>
          </p:nvSpPr>
          <p:spPr>
            <a:xfrm>
              <a:off x="5941718" y="3985451"/>
              <a:ext cx="881743" cy="350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 err="1"/>
                <a:t>Jitsi</a:t>
              </a:r>
              <a:endParaRPr lang="en-GB" sz="1013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38AC84-1B1C-4E46-95FA-224992FB558B}"/>
                </a:ext>
              </a:extLst>
            </p:cNvPr>
            <p:cNvSpPr/>
            <p:nvPr/>
          </p:nvSpPr>
          <p:spPr>
            <a:xfrm>
              <a:off x="4178232" y="3959927"/>
              <a:ext cx="881743" cy="350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Redmine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1BE588-E567-2247-BCA1-EF8E4FBDC936}"/>
                </a:ext>
              </a:extLst>
            </p:cNvPr>
            <p:cNvSpPr/>
            <p:nvPr/>
          </p:nvSpPr>
          <p:spPr>
            <a:xfrm>
              <a:off x="5059975" y="3221989"/>
              <a:ext cx="881743" cy="350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IAM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CD4566-2178-604E-9021-4097A04E4778}"/>
                </a:ext>
              </a:extLst>
            </p:cNvPr>
            <p:cNvCxnSpPr>
              <a:cxnSpLocks/>
              <a:stCxn id="62" idx="2"/>
              <a:endCxn id="4" idx="1"/>
            </p:cNvCxnSpPr>
            <p:nvPr/>
          </p:nvCxnSpPr>
          <p:spPr>
            <a:xfrm>
              <a:off x="3906882" y="2107186"/>
              <a:ext cx="271350" cy="2069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0CFF3D-26B4-7749-B5D0-7D6CCAEC880D}"/>
                </a:ext>
              </a:extLst>
            </p:cNvPr>
            <p:cNvCxnSpPr>
              <a:cxnSpLocks/>
              <a:stCxn id="7" idx="2"/>
              <a:endCxn id="11" idx="1"/>
            </p:cNvCxnSpPr>
            <p:nvPr/>
          </p:nvCxnSpPr>
          <p:spPr>
            <a:xfrm>
              <a:off x="4930764" y="2773837"/>
              <a:ext cx="129211" cy="623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48E3744-250B-5C44-AA7B-2DA5C28B03FD}"/>
                </a:ext>
              </a:extLst>
            </p:cNvPr>
            <p:cNvCxnSpPr>
              <a:stCxn id="11" idx="3"/>
              <a:endCxn id="8" idx="2"/>
            </p:cNvCxnSpPr>
            <p:nvPr/>
          </p:nvCxnSpPr>
          <p:spPr>
            <a:xfrm flipV="1">
              <a:off x="5941717" y="2664575"/>
              <a:ext cx="440872" cy="73263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89862DD-1258-8149-A4EA-F9B37B4CFA98}"/>
                </a:ext>
              </a:extLst>
            </p:cNvPr>
            <p:cNvCxnSpPr>
              <a:stCxn id="10" idx="0"/>
              <a:endCxn id="11" idx="1"/>
            </p:cNvCxnSpPr>
            <p:nvPr/>
          </p:nvCxnSpPr>
          <p:spPr>
            <a:xfrm flipV="1">
              <a:off x="4619102" y="3397209"/>
              <a:ext cx="440871" cy="56272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FEB8D15-E7FC-3440-978F-EC9D9F4BCF03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>
              <a:off x="5941717" y="3397208"/>
              <a:ext cx="440872" cy="5882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5706A8C-A1FE-C047-8709-1876ED93EC35}"/>
                </a:ext>
              </a:extLst>
            </p:cNvPr>
            <p:cNvCxnSpPr>
              <a:stCxn id="4" idx="3"/>
              <a:endCxn id="8" idx="1"/>
            </p:cNvCxnSpPr>
            <p:nvPr/>
          </p:nvCxnSpPr>
          <p:spPr>
            <a:xfrm>
              <a:off x="5059975" y="2314139"/>
              <a:ext cx="881743" cy="175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C2B0D2-0554-3547-A36C-DBC8625532AE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 flipV="1">
              <a:off x="5371633" y="2489358"/>
              <a:ext cx="570083" cy="140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778F1E6-A9B5-8944-8DF4-D557C0595FDB}"/>
                </a:ext>
              </a:extLst>
            </p:cNvPr>
            <p:cNvCxnSpPr>
              <a:cxnSpLocks/>
              <a:stCxn id="11" idx="2"/>
              <a:endCxn id="68" idx="0"/>
            </p:cNvCxnSpPr>
            <p:nvPr/>
          </p:nvCxnSpPr>
          <p:spPr>
            <a:xfrm flipH="1">
              <a:off x="5484189" y="3572425"/>
              <a:ext cx="16658" cy="11131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787BFD0-020C-6B49-BDD2-FC4BDE8A3580}"/>
                </a:ext>
              </a:extLst>
            </p:cNvPr>
            <p:cNvCxnSpPr>
              <a:cxnSpLocks/>
              <a:stCxn id="10" idx="1"/>
              <a:endCxn id="66" idx="0"/>
            </p:cNvCxnSpPr>
            <p:nvPr/>
          </p:nvCxnSpPr>
          <p:spPr>
            <a:xfrm flipH="1">
              <a:off x="3928246" y="4135145"/>
              <a:ext cx="249986" cy="415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D4F155F-27B7-7741-8FC3-515AAC717A7E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6382588" y="2132346"/>
              <a:ext cx="0" cy="181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622AAB7-8F51-E34B-9703-E02E9A1178DB}"/>
                </a:ext>
              </a:extLst>
            </p:cNvPr>
            <p:cNvCxnSpPr>
              <a:cxnSpLocks/>
              <a:stCxn id="9" idx="2"/>
              <a:endCxn id="70" idx="0"/>
            </p:cNvCxnSpPr>
            <p:nvPr/>
          </p:nvCxnSpPr>
          <p:spPr>
            <a:xfrm>
              <a:off x="6382590" y="4335887"/>
              <a:ext cx="448419" cy="237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940ECE3-F9D9-A54F-A3FE-9B96FEFA1FFF}"/>
                </a:ext>
              </a:extLst>
            </p:cNvPr>
            <p:cNvSpPr txBox="1"/>
            <p:nvPr/>
          </p:nvSpPr>
          <p:spPr>
            <a:xfrm>
              <a:off x="3114037" y="1858977"/>
              <a:ext cx="1585690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dirty="0">
                  <a:hlinkClick r:id="rId2"/>
                </a:rPr>
                <a:t>https://moodle.ithephy.eu</a:t>
              </a:r>
              <a:endParaRPr lang="en-GB" sz="1013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7C3F60-EA6B-8B48-81EC-1637FB9C5F48}"/>
                </a:ext>
              </a:extLst>
            </p:cNvPr>
            <p:cNvSpPr txBox="1"/>
            <p:nvPr/>
          </p:nvSpPr>
          <p:spPr>
            <a:xfrm>
              <a:off x="5584992" y="1868581"/>
              <a:ext cx="1383712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dirty="0">
                  <a:hlinkClick r:id="rId3"/>
                </a:rPr>
                <a:t>https://bbb.ithephy.eu</a:t>
              </a:r>
              <a:endParaRPr lang="en-GB" sz="1013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EA0467E-066A-CA4F-BD49-EAF0B25AEC7C}"/>
                </a:ext>
              </a:extLst>
            </p:cNvPr>
            <p:cNvSpPr txBox="1"/>
            <p:nvPr/>
          </p:nvSpPr>
          <p:spPr>
            <a:xfrm>
              <a:off x="3157843" y="4550358"/>
              <a:ext cx="1540806" cy="248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dirty="0">
                  <a:hlinkClick r:id="rId4"/>
                </a:rPr>
                <a:t>https://redmine.bo.infn.it</a:t>
              </a:r>
              <a:endParaRPr lang="en-GB" sz="1013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9076F0C-E945-BF4A-896E-6A94959195B9}"/>
                </a:ext>
              </a:extLst>
            </p:cNvPr>
            <p:cNvSpPr/>
            <p:nvPr/>
          </p:nvSpPr>
          <p:spPr>
            <a:xfrm>
              <a:off x="4768288" y="4685552"/>
              <a:ext cx="1431802" cy="2482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13" dirty="0">
                  <a:hlinkClick r:id="rId5"/>
                </a:rPr>
                <a:t>https://papub.bo.infn.it</a:t>
              </a:r>
              <a:endParaRPr lang="en-GB" sz="1013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EE219C2-09AC-E944-90D2-3E1F4981B8CD}"/>
                </a:ext>
              </a:extLst>
            </p:cNvPr>
            <p:cNvSpPr/>
            <p:nvPr/>
          </p:nvSpPr>
          <p:spPr>
            <a:xfrm>
              <a:off x="6147168" y="4573694"/>
              <a:ext cx="1367682" cy="2482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13" dirty="0">
                  <a:hlinkClick r:id="rId3"/>
                </a:rPr>
                <a:t>https://jitsi.ithephy.eu</a:t>
              </a:r>
              <a:endParaRPr lang="en-GB" sz="1013" dirty="0"/>
            </a:p>
          </p:txBody>
        </p:sp>
        <p:pic>
          <p:nvPicPr>
            <p:cNvPr id="76" name="Picture 4" descr="Moodle.org">
              <a:extLst>
                <a:ext uri="{FF2B5EF4-FFF2-40B4-BE49-F238E27FC236}">
                  <a16:creationId xmlns:a16="http://schemas.microsoft.com/office/drawing/2014/main" id="{AD40919D-63D2-B845-BBE5-2FE738555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093" y="2456504"/>
              <a:ext cx="685800" cy="178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9D51393-FA89-FF4F-8CDA-FDEC93B884BB}"/>
                </a:ext>
              </a:extLst>
            </p:cNvPr>
            <p:cNvSpPr txBox="1"/>
            <p:nvPr/>
          </p:nvSpPr>
          <p:spPr>
            <a:xfrm>
              <a:off x="3137122" y="2918145"/>
              <a:ext cx="1835759" cy="404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13" dirty="0">
                  <a:hlinkClick r:id="rId7"/>
                </a:rPr>
                <a:t>https://moodle-test.ithephy.eu</a:t>
              </a:r>
              <a:endParaRPr lang="en-GB" sz="1013" dirty="0"/>
            </a:p>
            <a:p>
              <a:r>
                <a:rPr lang="en-GB" sz="1013" dirty="0">
                  <a:hlinkClick r:id="rId8"/>
                </a:rPr>
                <a:t>https://www.ithephy.eu</a:t>
              </a:r>
              <a:endParaRPr lang="en-GB" sz="1013" dirty="0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3648DE1-6F1E-2D42-BD30-1781351B47BF}"/>
                </a:ext>
              </a:extLst>
            </p:cNvPr>
            <p:cNvCxnSpPr>
              <a:cxnSpLocks/>
              <a:stCxn id="7" idx="1"/>
              <a:endCxn id="77" idx="0"/>
            </p:cNvCxnSpPr>
            <p:nvPr/>
          </p:nvCxnSpPr>
          <p:spPr>
            <a:xfrm flipH="1">
              <a:off x="4055002" y="2629448"/>
              <a:ext cx="434891" cy="2886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4" descr="http://www.redmine.org/attachments/3458/redmine_logo_v1.png">
              <a:extLst>
                <a:ext uri="{FF2B5EF4-FFF2-40B4-BE49-F238E27FC236}">
                  <a16:creationId xmlns:a16="http://schemas.microsoft.com/office/drawing/2014/main" id="{DF3F97C1-38C2-AF49-9DA0-551746B62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078" y="4214404"/>
              <a:ext cx="705921" cy="235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redmine">
              <a:extLst>
                <a:ext uri="{FF2B5EF4-FFF2-40B4-BE49-F238E27FC236}">
                  <a16:creationId xmlns:a16="http://schemas.microsoft.com/office/drawing/2014/main" id="{7C660B62-D91A-D04E-B90D-23E3AE48B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910" y="2559402"/>
              <a:ext cx="677767" cy="2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Jitsi">
              <a:extLst>
                <a:ext uri="{FF2B5EF4-FFF2-40B4-BE49-F238E27FC236}">
                  <a16:creationId xmlns:a16="http://schemas.microsoft.com/office/drawing/2014/main" id="{9B9E882D-06A3-924A-A63B-C6ED43B06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538" y="4088035"/>
              <a:ext cx="505139" cy="26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" descr="@indigo-dc">
            <a:extLst>
              <a:ext uri="{FF2B5EF4-FFF2-40B4-BE49-F238E27FC236}">
                <a16:creationId xmlns:a16="http://schemas.microsoft.com/office/drawing/2014/main" id="{6CE3D227-1EFA-044B-A200-7671F889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08" y="3205704"/>
            <a:ext cx="454362" cy="4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BD033-1357-864A-A5E0-8457ABA6B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6AC16-21EA-DA4A-9823-CDD3A1F0B9AA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9DFF7-B2F3-754B-B549-C4D176E0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3E3888-5B8D-734D-B0E5-23BBA40C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2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A1C27-C88C-FF4C-9BC9-8937EDB4C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i="1" dirty="0" err="1"/>
              <a:t>Moodle</a:t>
            </a:r>
            <a:r>
              <a:rPr lang="it-IT" sz="1600" i="1" dirty="0"/>
              <a:t> </a:t>
            </a:r>
            <a:r>
              <a:rPr lang="it-IT" sz="1600" i="1" dirty="0" err="1"/>
              <a:t>is</a:t>
            </a:r>
            <a:r>
              <a:rPr lang="it-IT" sz="1600" i="1" dirty="0"/>
              <a:t> a free, online Learning Management </a:t>
            </a:r>
            <a:r>
              <a:rPr lang="it-IT" sz="1600" i="1" dirty="0" err="1"/>
              <a:t>system</a:t>
            </a:r>
            <a:r>
              <a:rPr lang="it-IT" sz="1600" i="1" dirty="0"/>
              <a:t> </a:t>
            </a:r>
            <a:r>
              <a:rPr lang="it-IT" sz="1600" i="1" dirty="0" err="1"/>
              <a:t>enabling</a:t>
            </a:r>
            <a:r>
              <a:rPr lang="it-IT" sz="1600" i="1" dirty="0"/>
              <a:t> </a:t>
            </a:r>
            <a:r>
              <a:rPr lang="it-IT" sz="1600" i="1" dirty="0" err="1"/>
              <a:t>educators</a:t>
            </a:r>
            <a:r>
              <a:rPr lang="it-IT" sz="1600" i="1" dirty="0"/>
              <a:t> to create </a:t>
            </a:r>
            <a:r>
              <a:rPr lang="it-IT" sz="1600" i="1" dirty="0" err="1"/>
              <a:t>their</a:t>
            </a:r>
            <a:r>
              <a:rPr lang="it-IT" sz="1600" i="1" dirty="0"/>
              <a:t> </a:t>
            </a:r>
            <a:r>
              <a:rPr lang="it-IT" sz="1600" i="1" dirty="0" err="1"/>
              <a:t>own</a:t>
            </a:r>
            <a:r>
              <a:rPr lang="it-IT" sz="1600" i="1" dirty="0"/>
              <a:t> private website </a:t>
            </a:r>
            <a:r>
              <a:rPr lang="it-IT" sz="1600" i="1" dirty="0" err="1"/>
              <a:t>filled</a:t>
            </a:r>
            <a:r>
              <a:rPr lang="it-IT" sz="1600" i="1" dirty="0"/>
              <a:t> with </a:t>
            </a:r>
            <a:r>
              <a:rPr lang="it-IT" sz="1600" i="1" dirty="0" err="1"/>
              <a:t>dynamic</a:t>
            </a:r>
            <a:r>
              <a:rPr lang="it-IT" sz="1600" i="1" dirty="0"/>
              <a:t> </a:t>
            </a:r>
            <a:r>
              <a:rPr lang="it-IT" sz="1600" i="1" dirty="0" err="1"/>
              <a:t>courses</a:t>
            </a:r>
            <a:r>
              <a:rPr lang="it-IT" sz="1600" i="1" dirty="0"/>
              <a:t> </a:t>
            </a:r>
            <a:r>
              <a:rPr lang="it-IT" sz="1600" i="1" dirty="0" err="1"/>
              <a:t>that</a:t>
            </a:r>
            <a:r>
              <a:rPr lang="it-IT" sz="1600" i="1" dirty="0"/>
              <a:t> </a:t>
            </a:r>
            <a:r>
              <a:rPr lang="it-IT" sz="1600" i="1" dirty="0" err="1"/>
              <a:t>extend</a:t>
            </a:r>
            <a:r>
              <a:rPr lang="it-IT" sz="1600" i="1" dirty="0"/>
              <a:t> </a:t>
            </a:r>
            <a:r>
              <a:rPr lang="it-IT" sz="1600" i="1" dirty="0" err="1"/>
              <a:t>learning</a:t>
            </a:r>
            <a:r>
              <a:rPr lang="it-IT" sz="1600" i="1" dirty="0"/>
              <a:t>, </a:t>
            </a:r>
            <a:r>
              <a:rPr lang="it-IT" sz="1600" i="1" dirty="0" err="1"/>
              <a:t>any</a:t>
            </a:r>
            <a:r>
              <a:rPr lang="it-IT" sz="1600" i="1" dirty="0"/>
              <a:t> time, </a:t>
            </a:r>
            <a:r>
              <a:rPr lang="it-IT" sz="1600" i="1" dirty="0" err="1"/>
              <a:t>anywhere</a:t>
            </a:r>
            <a:r>
              <a:rPr lang="it-IT" sz="1600" i="1" dirty="0"/>
              <a:t>. </a:t>
            </a:r>
          </a:p>
          <a:p>
            <a:r>
              <a:rPr lang="it-IT" sz="1600" dirty="0"/>
              <a:t>Personalizzazioni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standard Ver. 3.4.2 </a:t>
            </a:r>
            <a:r>
              <a:rPr lang="en-GB" sz="1600" dirty="0" err="1"/>
              <a:t>seguendo</a:t>
            </a:r>
            <a:r>
              <a:rPr lang="en-GB" sz="1600" dirty="0"/>
              <a:t> le line </a:t>
            </a:r>
            <a:r>
              <a:rPr lang="en-GB" sz="1600" dirty="0" err="1"/>
              <a:t>guida</a:t>
            </a:r>
            <a:r>
              <a:rPr lang="en-GB" sz="1600" dirty="0"/>
              <a:t> per  CentOS 7</a:t>
            </a:r>
          </a:p>
          <a:p>
            <a:pPr lvl="1"/>
            <a:r>
              <a:rPr lang="en-GB" sz="1600" dirty="0" err="1"/>
              <a:t>Modifica</a:t>
            </a:r>
            <a:r>
              <a:rPr lang="en-GB" sz="1600" dirty="0"/>
              <a:t> </a:t>
            </a:r>
            <a:r>
              <a:rPr lang="en-GB" sz="1600" dirty="0" err="1"/>
              <a:t>tema</a:t>
            </a:r>
            <a:r>
              <a:rPr lang="en-GB" sz="1600" dirty="0"/>
              <a:t> e  layout </a:t>
            </a:r>
          </a:p>
          <a:p>
            <a:pPr lvl="1"/>
            <a:r>
              <a:rPr lang="en-GB" sz="1600" dirty="0" err="1"/>
              <a:t>Modifica</a:t>
            </a:r>
            <a:r>
              <a:rPr lang="en-GB" sz="1600" dirty="0"/>
              <a:t> basic editor per </a:t>
            </a:r>
            <a:r>
              <a:rPr lang="en-GB" sz="1600" dirty="0" err="1"/>
              <a:t>consentire</a:t>
            </a:r>
            <a:r>
              <a:rPr lang="en-GB" sz="1600" dirty="0"/>
              <a:t> editing Latex </a:t>
            </a:r>
          </a:p>
          <a:p>
            <a:pPr lvl="1"/>
            <a:r>
              <a:rPr lang="en-GB" sz="1600" dirty="0" err="1"/>
              <a:t>Installato</a:t>
            </a:r>
            <a:r>
              <a:rPr lang="en-GB" sz="1600" dirty="0"/>
              <a:t> e </a:t>
            </a:r>
            <a:r>
              <a:rPr lang="en-GB" sz="1600" dirty="0" err="1"/>
              <a:t>configurato</a:t>
            </a:r>
            <a:r>
              <a:rPr lang="en-GB" sz="1600" dirty="0"/>
              <a:t> BBB plugin per le </a:t>
            </a:r>
            <a:r>
              <a:rPr lang="en-GB" sz="1600" dirty="0" err="1"/>
              <a:t>videolezioni</a:t>
            </a:r>
            <a:endParaRPr lang="en-GB" sz="1600" dirty="0"/>
          </a:p>
          <a:p>
            <a:pPr lvl="1"/>
            <a:r>
              <a:rPr lang="en-GB" sz="1600" dirty="0" err="1"/>
              <a:t>Configurazione</a:t>
            </a:r>
            <a:r>
              <a:rPr lang="en-GB" sz="1600" dirty="0"/>
              <a:t> </a:t>
            </a:r>
            <a:r>
              <a:rPr lang="en-GB" sz="1600" dirty="0" err="1"/>
              <a:t>meccanismi</a:t>
            </a:r>
            <a:r>
              <a:rPr lang="en-GB" sz="1600" dirty="0"/>
              <a:t> di backup e restore </a:t>
            </a:r>
            <a:r>
              <a:rPr lang="en-GB" sz="1600" dirty="0" err="1"/>
              <a:t>automatico</a:t>
            </a:r>
            <a:r>
              <a:rPr lang="en-GB" sz="1600" dirty="0"/>
              <a:t> </a:t>
            </a:r>
            <a:r>
              <a:rPr lang="en-GB" sz="1600" dirty="0" err="1"/>
              <a:t>dei</a:t>
            </a:r>
            <a:r>
              <a:rPr lang="en-GB" sz="1600" dirty="0"/>
              <a:t> </a:t>
            </a:r>
            <a:r>
              <a:rPr lang="en-GB" sz="1600" dirty="0" err="1"/>
              <a:t>corsi</a:t>
            </a:r>
            <a:endParaRPr lang="en-GB" sz="1600" dirty="0"/>
          </a:p>
          <a:p>
            <a:pPr lvl="1"/>
            <a:r>
              <a:rPr lang="en-GB" sz="1600" dirty="0" err="1"/>
              <a:t>Configurazione</a:t>
            </a:r>
            <a:r>
              <a:rPr lang="en-GB" sz="1600" dirty="0"/>
              <a:t> plugin OAuth2 per IAM </a:t>
            </a:r>
            <a:r>
              <a:rPr lang="en-GB" sz="1600" dirty="0" err="1"/>
              <a:t>auth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e </a:t>
            </a:r>
            <a:r>
              <a:rPr lang="en-GB" sz="1600" dirty="0" err="1"/>
              <a:t>configurazione</a:t>
            </a:r>
            <a:r>
              <a:rPr lang="en-GB" sz="1600" dirty="0"/>
              <a:t> SSL con </a:t>
            </a:r>
            <a:r>
              <a:rPr lang="en-GB" sz="1600" dirty="0" err="1"/>
              <a:t>letsencrypt</a:t>
            </a:r>
            <a:endParaRPr lang="en-GB" sz="1600" dirty="0"/>
          </a:p>
          <a:p>
            <a:pPr lvl="1"/>
            <a:r>
              <a:rPr lang="en-GB" sz="1600" dirty="0" err="1"/>
              <a:t>Calendario</a:t>
            </a:r>
            <a:r>
              <a:rPr lang="en-GB" sz="1600" dirty="0"/>
              <a:t> </a:t>
            </a:r>
            <a:r>
              <a:rPr lang="en-GB" sz="1600" dirty="0" err="1"/>
              <a:t>integrato</a:t>
            </a:r>
            <a:r>
              <a:rPr lang="en-GB" sz="1600" dirty="0"/>
              <a:t> </a:t>
            </a:r>
            <a:r>
              <a:rPr lang="en-GB" sz="1600" dirty="0" err="1"/>
              <a:t>utilizzato</a:t>
            </a:r>
            <a:r>
              <a:rPr lang="en-GB" sz="1600" dirty="0"/>
              <a:t> solo per </a:t>
            </a:r>
            <a:r>
              <a:rPr lang="en-GB" sz="1600" dirty="0" err="1"/>
              <a:t>l’agenda</a:t>
            </a:r>
            <a:r>
              <a:rPr lang="en-GB" sz="1600" dirty="0"/>
              <a:t> </a:t>
            </a:r>
            <a:r>
              <a:rPr lang="en-GB" sz="1600" dirty="0" err="1"/>
              <a:t>dei</a:t>
            </a:r>
            <a:r>
              <a:rPr lang="en-GB" sz="1600" dirty="0"/>
              <a:t> </a:t>
            </a:r>
            <a:r>
              <a:rPr lang="en-GB" sz="1600" dirty="0" err="1"/>
              <a:t>corsi</a:t>
            </a: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EA58B-A8DB-8440-8C48-E4EC57FB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1" y="2330055"/>
            <a:ext cx="1657959" cy="2588165"/>
          </a:xfrm>
        </p:spPr>
        <p:txBody>
          <a:bodyPr/>
          <a:lstStyle/>
          <a:p>
            <a:r>
              <a:rPr lang="en-GB" dirty="0"/>
              <a:t>Moodle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9057E-10FD-3347-8D8F-B1420E5C6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1" y="864108"/>
            <a:ext cx="2449060" cy="11871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C3ACC2-959A-314B-B263-ED6A550F9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1" y="1457665"/>
            <a:ext cx="2456839" cy="1219632"/>
          </a:xfrm>
          <a:prstGeom prst="rect">
            <a:avLst/>
          </a:prstGeom>
        </p:spPr>
      </p:pic>
      <p:pic>
        <p:nvPicPr>
          <p:cNvPr id="1028" name="Picture 4" descr="Moodle.org">
            <a:extLst>
              <a:ext uri="{FF2B5EF4-FFF2-40B4-BE49-F238E27FC236}">
                <a16:creationId xmlns:a16="http://schemas.microsoft.com/office/drawing/2014/main" id="{320BDFE6-8500-9D48-8BFE-BE79B064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46" y="5695216"/>
            <a:ext cx="685800" cy="1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714" t="14561" r="66106" b="76099"/>
          <a:stretch/>
        </p:blipFill>
        <p:spPr>
          <a:xfrm>
            <a:off x="6893092" y="4646285"/>
            <a:ext cx="1047750" cy="271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9057E-10FD-3347-8D8F-B1420E5C6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48" y="1214846"/>
            <a:ext cx="9243168" cy="448037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6818B-5C9A-8C49-9B67-39561C95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CA1F-1EC1-2A42-826C-BF5DC5EBC51A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50FB9-D540-E149-8F0A-49C6C955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0DE38-B693-B041-8D6C-178D9938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5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7556E-17 L 0.39097 0.25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DB11FA-9A6F-ED4E-A501-8E88F6FE8E7A}"/>
              </a:ext>
            </a:extLst>
          </p:cNvPr>
          <p:cNvSpPr txBox="1">
            <a:spLocks/>
          </p:cNvSpPr>
          <p:nvPr/>
        </p:nvSpPr>
        <p:spPr>
          <a:xfrm>
            <a:off x="2726724" y="1123837"/>
            <a:ext cx="6030098" cy="4601183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i="1" dirty="0" err="1"/>
              <a:t>Redmine</a:t>
            </a:r>
            <a:r>
              <a:rPr lang="it-IT" sz="1600" i="1" dirty="0"/>
              <a:t> </a:t>
            </a:r>
            <a:r>
              <a:rPr lang="it-IT" sz="1600" i="1" dirty="0" err="1"/>
              <a:t>is</a:t>
            </a:r>
            <a:r>
              <a:rPr lang="it-IT" sz="1600" i="1" dirty="0"/>
              <a:t> a </a:t>
            </a:r>
            <a:r>
              <a:rPr lang="it-IT" sz="1600" i="1" dirty="0" err="1"/>
              <a:t>flexible</a:t>
            </a:r>
            <a:r>
              <a:rPr lang="it-IT" sz="1600" i="1" dirty="0"/>
              <a:t> </a:t>
            </a:r>
            <a:r>
              <a:rPr lang="it-IT" sz="1600" i="1" dirty="0" err="1"/>
              <a:t>project</a:t>
            </a:r>
            <a:r>
              <a:rPr lang="it-IT" sz="1600" i="1" dirty="0"/>
              <a:t> management web </a:t>
            </a:r>
            <a:r>
              <a:rPr lang="it-IT" sz="1600" i="1" dirty="0" err="1"/>
              <a:t>application</a:t>
            </a:r>
            <a:r>
              <a:rPr lang="it-IT" sz="1600" i="1" dirty="0"/>
              <a:t>. </a:t>
            </a:r>
            <a:r>
              <a:rPr lang="it-IT" sz="1600" i="1" dirty="0" err="1"/>
              <a:t>Written</a:t>
            </a:r>
            <a:r>
              <a:rPr lang="it-IT" sz="1600" i="1" dirty="0"/>
              <a:t> </a:t>
            </a:r>
            <a:r>
              <a:rPr lang="it-IT" sz="1600" i="1" dirty="0" err="1"/>
              <a:t>using</a:t>
            </a:r>
            <a:r>
              <a:rPr lang="it-IT" sz="1600" i="1" dirty="0"/>
              <a:t> the Ruby on </a:t>
            </a:r>
            <a:r>
              <a:rPr lang="it-IT" sz="1600" i="1" dirty="0" err="1"/>
              <a:t>Rails</a:t>
            </a:r>
            <a:r>
              <a:rPr lang="it-IT" sz="1600" i="1" dirty="0"/>
              <a:t> </a:t>
            </a:r>
            <a:r>
              <a:rPr lang="it-IT" sz="1600" i="1" dirty="0" err="1"/>
              <a:t>framework</a:t>
            </a:r>
            <a:r>
              <a:rPr lang="it-IT" sz="1600" i="1" dirty="0"/>
              <a:t>, </a:t>
            </a:r>
            <a:r>
              <a:rPr lang="it-IT" sz="1600" i="1" dirty="0" err="1"/>
              <a:t>it</a:t>
            </a:r>
            <a:r>
              <a:rPr lang="it-IT" sz="1600" i="1" dirty="0"/>
              <a:t> </a:t>
            </a:r>
            <a:r>
              <a:rPr lang="it-IT" sz="1600" i="1" dirty="0" err="1"/>
              <a:t>is</a:t>
            </a:r>
            <a:r>
              <a:rPr lang="it-IT" sz="1600" i="1" dirty="0"/>
              <a:t> cross-</a:t>
            </a:r>
            <a:r>
              <a:rPr lang="it-IT" sz="1600" i="1" dirty="0" err="1"/>
              <a:t>platform</a:t>
            </a:r>
            <a:r>
              <a:rPr lang="it-IT" sz="1600" i="1" dirty="0"/>
              <a:t> and cross-database.</a:t>
            </a:r>
          </a:p>
          <a:p>
            <a:pPr marL="0" indent="0">
              <a:buNone/>
            </a:pPr>
            <a:r>
              <a:rPr lang="it-IT" sz="1600" i="1" dirty="0" err="1"/>
              <a:t>Redmine</a:t>
            </a:r>
            <a:r>
              <a:rPr lang="it-IT" sz="1600" i="1" dirty="0"/>
              <a:t> </a:t>
            </a:r>
            <a:r>
              <a:rPr lang="it-IT" sz="1600" i="1" dirty="0" err="1"/>
              <a:t>is</a:t>
            </a:r>
            <a:r>
              <a:rPr lang="it-IT" sz="1600" i="1" dirty="0"/>
              <a:t> open source and </a:t>
            </a:r>
            <a:r>
              <a:rPr lang="it-IT" sz="1600" i="1" dirty="0" err="1"/>
              <a:t>released</a:t>
            </a:r>
            <a:r>
              <a:rPr lang="it-IT" sz="1600" i="1" dirty="0"/>
              <a:t> under the </a:t>
            </a:r>
            <a:r>
              <a:rPr lang="it-IT" sz="1600" i="1" dirty="0" err="1"/>
              <a:t>terms</a:t>
            </a:r>
            <a:r>
              <a:rPr lang="it-IT" sz="1600" i="1" dirty="0"/>
              <a:t> of the </a:t>
            </a:r>
            <a:r>
              <a:rPr lang="it-IT" sz="1600" i="1" dirty="0">
                <a:hlinkClick r:id="rId2"/>
              </a:rPr>
              <a:t>GNU General Public License v2</a:t>
            </a:r>
            <a:r>
              <a:rPr lang="it-IT" sz="1600" i="1" dirty="0"/>
              <a:t> (GPL).</a:t>
            </a:r>
          </a:p>
          <a:p>
            <a:r>
              <a:rPr lang="it-IT" sz="1600" dirty="0"/>
              <a:t>Personalizzazioni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standard </a:t>
            </a:r>
            <a:r>
              <a:rPr lang="en-GB" sz="1600" i="1" dirty="0"/>
              <a:t>v </a:t>
            </a:r>
            <a:r>
              <a:rPr lang="it-IT" sz="1600" i="1" dirty="0"/>
              <a:t>3.4.4.stable </a:t>
            </a:r>
            <a:r>
              <a:rPr lang="en-GB" sz="1600" dirty="0" err="1"/>
              <a:t>seguendo</a:t>
            </a:r>
            <a:r>
              <a:rPr lang="en-GB" sz="1600" dirty="0"/>
              <a:t> la </a:t>
            </a:r>
            <a:r>
              <a:rPr lang="en-GB" sz="1600" dirty="0" err="1"/>
              <a:t>guida</a:t>
            </a:r>
            <a:r>
              <a:rPr lang="en-GB" sz="1600" dirty="0"/>
              <a:t> per CentOS 7</a:t>
            </a:r>
          </a:p>
          <a:p>
            <a:pPr lvl="1"/>
            <a:r>
              <a:rPr lang="en-GB" sz="1600" dirty="0" err="1"/>
              <a:t>Modificati</a:t>
            </a:r>
            <a:r>
              <a:rPr lang="en-GB" sz="1600" dirty="0"/>
              <a:t> </a:t>
            </a:r>
            <a:r>
              <a:rPr lang="en-GB" sz="1600" dirty="0" err="1"/>
              <a:t>tema</a:t>
            </a:r>
            <a:r>
              <a:rPr lang="en-GB" sz="1600" dirty="0"/>
              <a:t> e  layout </a:t>
            </a:r>
          </a:p>
          <a:p>
            <a:pPr lvl="1"/>
            <a:r>
              <a:rPr lang="en-GB" sz="1600" dirty="0" err="1"/>
              <a:t>Configurazione</a:t>
            </a:r>
            <a:r>
              <a:rPr lang="en-GB" sz="1600" dirty="0"/>
              <a:t> plugin OAuth2 per IAM </a:t>
            </a:r>
            <a:r>
              <a:rPr lang="en-GB" sz="1600" dirty="0" err="1"/>
              <a:t>auth</a:t>
            </a:r>
            <a:r>
              <a:rPr lang="en-GB" sz="1600" dirty="0"/>
              <a:t> (da </a:t>
            </a:r>
            <a:r>
              <a:rPr lang="en-GB" sz="1600" dirty="0" err="1"/>
              <a:t>terminare</a:t>
            </a:r>
            <a:r>
              <a:rPr lang="en-GB" sz="1600" dirty="0"/>
              <a:t>)</a:t>
            </a:r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e </a:t>
            </a:r>
            <a:r>
              <a:rPr lang="en-GB" sz="1600" dirty="0" err="1"/>
              <a:t>configurazione</a:t>
            </a:r>
            <a:r>
              <a:rPr lang="en-GB" sz="1600" dirty="0"/>
              <a:t> SSL con </a:t>
            </a:r>
            <a:r>
              <a:rPr lang="en-GB" sz="1600" dirty="0" err="1"/>
              <a:t>letsencrypt</a:t>
            </a:r>
            <a:endParaRPr lang="en-GB" sz="1600" dirty="0"/>
          </a:p>
          <a:p>
            <a:pPr lvl="1"/>
            <a:r>
              <a:rPr lang="en-GB" sz="1600" dirty="0" err="1"/>
              <a:t>Utilizzato</a:t>
            </a:r>
            <a:r>
              <a:rPr lang="en-GB" sz="1600" dirty="0"/>
              <a:t> per </a:t>
            </a:r>
            <a:r>
              <a:rPr lang="en-GB" sz="1600" dirty="0" err="1"/>
              <a:t>l’organizzazione</a:t>
            </a:r>
            <a:r>
              <a:rPr lang="en-GB" sz="1600" dirty="0"/>
              <a:t> del </a:t>
            </a:r>
            <a:r>
              <a:rPr lang="en-GB" sz="1600" dirty="0" err="1"/>
              <a:t>progetto</a:t>
            </a:r>
            <a:r>
              <a:rPr lang="en-GB" sz="1600" dirty="0"/>
              <a:t> </a:t>
            </a:r>
            <a:r>
              <a:rPr lang="en-GB" sz="1600" dirty="0" err="1"/>
              <a:t>iTHEPHY</a:t>
            </a:r>
            <a:endParaRPr lang="en-GB" sz="1600" dirty="0"/>
          </a:p>
          <a:p>
            <a:pPr lvl="1"/>
            <a:r>
              <a:rPr lang="en-GB" sz="1600" dirty="0" err="1"/>
              <a:t>Parzialmente</a:t>
            </a:r>
            <a:r>
              <a:rPr lang="en-GB" sz="1600" dirty="0"/>
              <a:t> da </a:t>
            </a:r>
            <a:r>
              <a:rPr lang="en-GB" sz="1600" dirty="0" err="1"/>
              <a:t>integrare</a:t>
            </a:r>
            <a:r>
              <a:rPr lang="en-GB" sz="1600" dirty="0"/>
              <a:t> </a:t>
            </a:r>
            <a:r>
              <a:rPr lang="en-GB" sz="1600" dirty="0" err="1"/>
              <a:t>utilizzando</a:t>
            </a:r>
            <a:r>
              <a:rPr lang="en-GB" sz="1600" dirty="0"/>
              <a:t> </a:t>
            </a:r>
            <a:r>
              <a:rPr lang="en-GB" sz="1600" dirty="0" err="1"/>
              <a:t>MoodleAPI</a:t>
            </a:r>
            <a:r>
              <a:rPr lang="en-GB" sz="1600" dirty="0"/>
              <a:t> o </a:t>
            </a:r>
            <a:r>
              <a:rPr lang="en-GB" sz="1600" dirty="0" err="1"/>
              <a:t>RedmineAPI</a:t>
            </a:r>
            <a:r>
              <a:rPr lang="en-GB" sz="1600" dirty="0"/>
              <a:t> per </a:t>
            </a:r>
            <a:r>
              <a:rPr lang="en-GB" sz="1600" dirty="0" err="1"/>
              <a:t>l’interscambio</a:t>
            </a:r>
            <a:r>
              <a:rPr lang="en-GB" sz="1600" dirty="0"/>
              <a:t> </a:t>
            </a:r>
            <a:r>
              <a:rPr lang="en-GB" sz="1600" dirty="0" err="1"/>
              <a:t>dei</a:t>
            </a:r>
            <a:r>
              <a:rPr lang="en-GB" sz="1600" dirty="0"/>
              <a:t> </a:t>
            </a:r>
            <a:r>
              <a:rPr lang="en-GB" sz="1600" dirty="0" err="1"/>
              <a:t>dati</a:t>
            </a:r>
            <a:r>
              <a:rPr lang="en-GB" sz="1600" dirty="0"/>
              <a:t> </a:t>
            </a:r>
            <a:r>
              <a:rPr lang="en-GB" sz="1600" dirty="0" err="1"/>
              <a:t>necessari</a:t>
            </a:r>
            <a:r>
              <a:rPr lang="en-GB" sz="1600" dirty="0"/>
              <a:t> </a:t>
            </a:r>
            <a:r>
              <a:rPr lang="en-GB" sz="1600" dirty="0" err="1"/>
              <a:t>all’integrazione</a:t>
            </a:r>
            <a:r>
              <a:rPr lang="en-GB" sz="1600" dirty="0"/>
              <a:t> </a:t>
            </a:r>
            <a:r>
              <a:rPr lang="en-GB" sz="1600" dirty="0" err="1"/>
              <a:t>nel</a:t>
            </a:r>
            <a:r>
              <a:rPr lang="en-GB" sz="1600" dirty="0"/>
              <a:t> </a:t>
            </a:r>
            <a:r>
              <a:rPr lang="en-GB" sz="1600" dirty="0" err="1"/>
              <a:t>sistema</a:t>
            </a: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E8E77-6865-8F4F-911D-F5165AC1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Redmine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2442E3-FED1-4D47-8ED3-297C5EF2C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29" y="832953"/>
            <a:ext cx="2428446" cy="1234744"/>
          </a:xfrm>
        </p:spPr>
      </p:pic>
      <p:pic>
        <p:nvPicPr>
          <p:cNvPr id="6" name="Picture 4" descr="http://www.redmine.org/attachments/3458/redmine_logo_v1.png">
            <a:extLst>
              <a:ext uri="{FF2B5EF4-FFF2-40B4-BE49-F238E27FC236}">
                <a16:creationId xmlns:a16="http://schemas.microsoft.com/office/drawing/2014/main" id="{CDB2D4A0-C5C3-004F-8268-5CDCC8AF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80" y="5611145"/>
            <a:ext cx="1214281" cy="40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4714" t="14561" r="66106" b="76099"/>
          <a:stretch/>
        </p:blipFill>
        <p:spPr>
          <a:xfrm>
            <a:off x="6718921" y="4010558"/>
            <a:ext cx="1047750" cy="271935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B32442E3-FED1-4D47-8ED3-297C5EF2C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651"/>
            <a:ext cx="9159931" cy="465736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6A943-0FA0-6B43-996A-F53641D1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81DB-91B3-044D-90EE-AF82C78E437E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CF162-0E51-DF43-9166-2D7D27BC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0FE2B5-12A0-F64F-83E3-57F27300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7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3783 0.257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BF3EA7-237D-D843-91DF-C98A2AC30C0F}"/>
              </a:ext>
            </a:extLst>
          </p:cNvPr>
          <p:cNvSpPr txBox="1">
            <a:spLocks/>
          </p:cNvSpPr>
          <p:nvPr/>
        </p:nvSpPr>
        <p:spPr>
          <a:xfrm>
            <a:off x="2825193" y="1123838"/>
            <a:ext cx="5750396" cy="4749740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i="1" dirty="0" err="1"/>
              <a:t>BigBlueButton</a:t>
            </a:r>
            <a:r>
              <a:rPr lang="it-IT" sz="1600" i="1" dirty="0"/>
              <a:t> </a:t>
            </a:r>
            <a:r>
              <a:rPr lang="it-IT" sz="1600" i="1" dirty="0" err="1"/>
              <a:t>enables</a:t>
            </a:r>
            <a:r>
              <a:rPr lang="it-IT" sz="1600" i="1" dirty="0"/>
              <a:t> real-time </a:t>
            </a:r>
            <a:r>
              <a:rPr lang="it-IT" sz="1600" i="1" dirty="0" err="1"/>
              <a:t>sharing</a:t>
            </a:r>
            <a:r>
              <a:rPr lang="it-IT" sz="1600" i="1" dirty="0"/>
              <a:t> of audio, video, </a:t>
            </a:r>
            <a:r>
              <a:rPr lang="it-IT" sz="1600" i="1" dirty="0" err="1"/>
              <a:t>slides</a:t>
            </a:r>
            <a:r>
              <a:rPr lang="it-IT" sz="1600" i="1" dirty="0"/>
              <a:t> (with </a:t>
            </a:r>
            <a:r>
              <a:rPr lang="it-IT" sz="1600" i="1" dirty="0" err="1"/>
              <a:t>whiteboard</a:t>
            </a:r>
            <a:r>
              <a:rPr lang="it-IT" sz="1600" i="1" dirty="0"/>
              <a:t>), polling, </a:t>
            </a:r>
            <a:r>
              <a:rPr lang="it-IT" sz="1600" i="1" dirty="0" err="1"/>
              <a:t>emote</a:t>
            </a:r>
            <a:r>
              <a:rPr lang="it-IT" sz="1600" i="1" dirty="0"/>
              <a:t> </a:t>
            </a:r>
            <a:r>
              <a:rPr lang="it-IT" sz="1600" i="1" dirty="0" err="1"/>
              <a:t>icons</a:t>
            </a:r>
            <a:r>
              <a:rPr lang="it-IT" sz="1600" i="1" dirty="0"/>
              <a:t> (</a:t>
            </a:r>
            <a:r>
              <a:rPr lang="it-IT" sz="1600" i="1" dirty="0" err="1"/>
              <a:t>including</a:t>
            </a:r>
            <a:r>
              <a:rPr lang="it-IT" sz="1600" i="1" dirty="0"/>
              <a:t> </a:t>
            </a:r>
            <a:r>
              <a:rPr lang="it-IT" sz="1600" i="1" dirty="0" err="1"/>
              <a:t>raise</a:t>
            </a:r>
            <a:r>
              <a:rPr lang="it-IT" sz="1600" i="1" dirty="0"/>
              <a:t> </a:t>
            </a:r>
            <a:r>
              <a:rPr lang="it-IT" sz="1600" i="1" dirty="0" err="1"/>
              <a:t>hand</a:t>
            </a:r>
            <a:r>
              <a:rPr lang="it-IT" sz="1600" i="1" dirty="0"/>
              <a:t>), chat, and the </a:t>
            </a:r>
            <a:r>
              <a:rPr lang="it-IT" sz="1600" i="1" dirty="0" err="1"/>
              <a:t>presenter’s</a:t>
            </a:r>
            <a:r>
              <a:rPr lang="it-IT" sz="1600" i="1" dirty="0"/>
              <a:t> desktop</a:t>
            </a:r>
          </a:p>
          <a:p>
            <a:r>
              <a:rPr lang="it-IT" sz="1600" dirty="0"/>
              <a:t>Personalizzazioni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standard </a:t>
            </a:r>
            <a:r>
              <a:rPr lang="en-GB" sz="1600" i="1" dirty="0"/>
              <a:t>v2.0</a:t>
            </a:r>
            <a:r>
              <a:rPr lang="en-GB" sz="1600" dirty="0"/>
              <a:t> </a:t>
            </a:r>
            <a:r>
              <a:rPr lang="en-GB" sz="1600" dirty="0" err="1"/>
              <a:t>seguendo</a:t>
            </a:r>
            <a:r>
              <a:rPr lang="en-GB" sz="1600" dirty="0"/>
              <a:t> la </a:t>
            </a:r>
            <a:r>
              <a:rPr lang="en-GB" sz="1600" dirty="0" err="1"/>
              <a:t>guida</a:t>
            </a:r>
            <a:r>
              <a:rPr lang="en-GB" sz="1600" dirty="0"/>
              <a:t> per </a:t>
            </a:r>
            <a:r>
              <a:rPr lang="it-IT" sz="1600" dirty="0" err="1"/>
              <a:t>Ubuntu</a:t>
            </a:r>
            <a:r>
              <a:rPr lang="it-IT" sz="1600" dirty="0"/>
              <a:t> 16.04.4 LTS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e </a:t>
            </a:r>
            <a:r>
              <a:rPr lang="en-GB" sz="1600" dirty="0" err="1"/>
              <a:t>configurazione</a:t>
            </a:r>
            <a:r>
              <a:rPr lang="en-GB" sz="1600" dirty="0"/>
              <a:t> SSL con </a:t>
            </a:r>
            <a:r>
              <a:rPr lang="en-GB" sz="1600" dirty="0" err="1"/>
              <a:t>letsencrypt</a:t>
            </a:r>
            <a:endParaRPr lang="en-GB" sz="1600" dirty="0"/>
          </a:p>
          <a:p>
            <a:pPr lvl="1"/>
            <a:r>
              <a:rPr lang="en-GB" sz="1600" dirty="0" err="1"/>
              <a:t>Integrato</a:t>
            </a:r>
            <a:r>
              <a:rPr lang="en-GB" sz="1600" dirty="0"/>
              <a:t> con </a:t>
            </a:r>
            <a:r>
              <a:rPr lang="en-GB" sz="1600" dirty="0" err="1"/>
              <a:t>il</a:t>
            </a:r>
            <a:r>
              <a:rPr lang="en-GB" sz="1600" dirty="0"/>
              <a:t> plugin di </a:t>
            </a:r>
            <a:r>
              <a:rPr lang="en-GB" sz="1600" dirty="0" err="1"/>
              <a:t>moodle</a:t>
            </a:r>
            <a:r>
              <a:rPr lang="en-GB" sz="1600" dirty="0"/>
              <a:t> </a:t>
            </a:r>
            <a:r>
              <a:rPr lang="en-GB" sz="1600" dirty="0" err="1"/>
              <a:t>utilizzabile</a:t>
            </a:r>
            <a:r>
              <a:rPr lang="en-GB" sz="1600" dirty="0"/>
              <a:t> </a:t>
            </a:r>
            <a:r>
              <a:rPr lang="en-GB" sz="1600" dirty="0" err="1"/>
              <a:t>direttamemente</a:t>
            </a:r>
            <a:r>
              <a:rPr lang="en-GB" sz="1600" dirty="0"/>
              <a:t> come </a:t>
            </a:r>
            <a:r>
              <a:rPr lang="en-GB" sz="1600" dirty="0" err="1"/>
              <a:t>oggetto</a:t>
            </a:r>
            <a:r>
              <a:rPr lang="en-GB" sz="1600" dirty="0"/>
              <a:t> </a:t>
            </a:r>
            <a:r>
              <a:rPr lang="en-GB" sz="1600" dirty="0" err="1"/>
              <a:t>all’interno</a:t>
            </a:r>
            <a:r>
              <a:rPr lang="en-GB" sz="1600" dirty="0"/>
              <a:t> </a:t>
            </a:r>
            <a:r>
              <a:rPr lang="en-GB" sz="1600" dirty="0" err="1"/>
              <a:t>dei</a:t>
            </a:r>
            <a:r>
              <a:rPr lang="en-GB" sz="1600" dirty="0"/>
              <a:t> </a:t>
            </a:r>
            <a:r>
              <a:rPr lang="en-GB" sz="1600" dirty="0" err="1"/>
              <a:t>corsi</a:t>
            </a:r>
            <a:endParaRPr lang="en-GB" sz="1600" dirty="0"/>
          </a:p>
          <a:p>
            <a:pPr lvl="1"/>
            <a:r>
              <a:rPr lang="en-GB" sz="1600" dirty="0" err="1"/>
              <a:t>Supporta</a:t>
            </a:r>
            <a:r>
              <a:rPr lang="en-GB" sz="1600" dirty="0"/>
              <a:t> OAuth2 per </a:t>
            </a:r>
            <a:r>
              <a:rPr lang="en-GB" sz="1600" dirty="0" err="1"/>
              <a:t>l’integrazione</a:t>
            </a:r>
            <a:r>
              <a:rPr lang="en-GB" sz="1600" dirty="0"/>
              <a:t> con </a:t>
            </a:r>
            <a:r>
              <a:rPr lang="en-GB" sz="1600" dirty="0" err="1"/>
              <a:t>l’autenticazione</a:t>
            </a:r>
            <a:r>
              <a:rPr lang="en-GB" sz="1600" dirty="0"/>
              <a:t> IAM </a:t>
            </a:r>
          </a:p>
          <a:p>
            <a:pPr lvl="1"/>
            <a:r>
              <a:rPr lang="en-GB" sz="1600" dirty="0">
                <a:hlinkClick r:id="rId2"/>
              </a:rPr>
              <a:t>http://docs.bigbluebutton.org/install/install.html</a:t>
            </a: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0D36A-DCB0-9549-83EE-C41BE05E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BBButton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20353D-8A3B-FD4C-B9A6-C72C58AAE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319" y="825847"/>
            <a:ext cx="2429892" cy="1332467"/>
          </a:xfrm>
        </p:spPr>
      </p:pic>
      <p:pic>
        <p:nvPicPr>
          <p:cNvPr id="4098" name="Picture 2" descr="redmine">
            <a:extLst>
              <a:ext uri="{FF2B5EF4-FFF2-40B4-BE49-F238E27FC236}">
                <a16:creationId xmlns:a16="http://schemas.microsoft.com/office/drawing/2014/main" id="{0405D83C-0EB6-8D43-AD79-823661C3A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56" y="5725021"/>
            <a:ext cx="970215" cy="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4714" t="14561" r="66106" b="76099"/>
          <a:stretch/>
        </p:blipFill>
        <p:spPr>
          <a:xfrm>
            <a:off x="6806006" y="3442364"/>
            <a:ext cx="1047750" cy="271935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220353D-8A3B-FD4C-B9A6-C72C58AA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" y="1031966"/>
            <a:ext cx="9133067" cy="50082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2A3D1-E4FA-8146-883A-9328B652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D499-EA22-EF41-88F1-54B8D361FE2E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1662D-49FA-A345-8320-4F162F66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024A5-BB2C-2544-BFD6-45396564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35694 0.28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CF464-75FF-4844-91E9-881CCC92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Jitsi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E91C7B-26AD-BA4C-A3AB-EC3C7091B5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i="1" dirty="0" err="1"/>
              <a:t>Jitsi</a:t>
            </a:r>
            <a:r>
              <a:rPr lang="it-IT" sz="1600" i="1" dirty="0"/>
              <a:t> </a:t>
            </a:r>
            <a:r>
              <a:rPr lang="it-IT" sz="1600" i="1" dirty="0" err="1"/>
              <a:t>is</a:t>
            </a:r>
            <a:r>
              <a:rPr lang="it-IT" sz="1600" i="1" dirty="0"/>
              <a:t> a set of open-source </a:t>
            </a:r>
            <a:r>
              <a:rPr lang="it-IT" sz="1600" i="1" dirty="0" err="1"/>
              <a:t>projects</a:t>
            </a:r>
            <a:r>
              <a:rPr lang="it-IT" sz="1600" i="1" dirty="0"/>
              <a:t> </a:t>
            </a:r>
            <a:r>
              <a:rPr lang="it-IT" sz="1600" i="1" dirty="0" err="1"/>
              <a:t>that</a:t>
            </a:r>
            <a:r>
              <a:rPr lang="it-IT" sz="1600" i="1" dirty="0"/>
              <a:t> </a:t>
            </a:r>
            <a:r>
              <a:rPr lang="it-IT" sz="1600" i="1" dirty="0" err="1"/>
              <a:t>allows</a:t>
            </a:r>
            <a:r>
              <a:rPr lang="it-IT" sz="1600" i="1" dirty="0"/>
              <a:t> </a:t>
            </a:r>
            <a:r>
              <a:rPr lang="it-IT" sz="1600" i="1" dirty="0" err="1"/>
              <a:t>you</a:t>
            </a:r>
            <a:r>
              <a:rPr lang="it-IT" sz="1600" i="1" dirty="0"/>
              <a:t> to </a:t>
            </a:r>
            <a:r>
              <a:rPr lang="it-IT" sz="1600" i="1" dirty="0" err="1"/>
              <a:t>easily</a:t>
            </a:r>
            <a:r>
              <a:rPr lang="it-IT" sz="1600" i="1" dirty="0"/>
              <a:t> </a:t>
            </a:r>
            <a:r>
              <a:rPr lang="it-IT" sz="1600" i="1" dirty="0" err="1"/>
              <a:t>build</a:t>
            </a:r>
            <a:r>
              <a:rPr lang="it-IT" sz="1600" i="1" dirty="0"/>
              <a:t> and </a:t>
            </a:r>
            <a:r>
              <a:rPr lang="it-IT" sz="1600" i="1" dirty="0" err="1"/>
              <a:t>deploy</a:t>
            </a:r>
            <a:r>
              <a:rPr lang="it-IT" sz="1600" i="1" dirty="0"/>
              <a:t> </a:t>
            </a:r>
            <a:r>
              <a:rPr lang="it-IT" sz="1600" i="1" dirty="0" err="1"/>
              <a:t>secure</a:t>
            </a:r>
            <a:r>
              <a:rPr lang="it-IT" sz="1600" i="1" dirty="0"/>
              <a:t> </a:t>
            </a:r>
            <a:r>
              <a:rPr lang="it-IT" sz="1600" i="1" dirty="0" err="1"/>
              <a:t>videoconferencing</a:t>
            </a:r>
            <a:r>
              <a:rPr lang="it-IT" sz="1600" i="1" dirty="0"/>
              <a:t> </a:t>
            </a:r>
            <a:r>
              <a:rPr lang="it-IT" sz="1600" i="1" dirty="0" err="1"/>
              <a:t>solutions</a:t>
            </a:r>
            <a:r>
              <a:rPr lang="it-IT" sz="1600" i="1" dirty="0"/>
              <a:t>. At the </a:t>
            </a:r>
            <a:r>
              <a:rPr lang="it-IT" sz="1600" i="1" dirty="0" err="1"/>
              <a:t>heart</a:t>
            </a:r>
            <a:r>
              <a:rPr lang="it-IT" sz="1600" i="1" dirty="0"/>
              <a:t> of </a:t>
            </a:r>
            <a:r>
              <a:rPr lang="it-IT" sz="1600" i="1" dirty="0" err="1"/>
              <a:t>Jitsi</a:t>
            </a:r>
            <a:r>
              <a:rPr lang="it-IT" sz="1600" i="1" dirty="0"/>
              <a:t> are </a:t>
            </a:r>
            <a:r>
              <a:rPr lang="it-IT" sz="1600" i="1" dirty="0" err="1"/>
              <a:t>Jitsi</a:t>
            </a:r>
            <a:r>
              <a:rPr lang="it-IT" sz="1600" i="1" dirty="0"/>
              <a:t> </a:t>
            </a:r>
            <a:r>
              <a:rPr lang="it-IT" sz="1600" i="1" dirty="0" err="1"/>
              <a:t>Videobridge</a:t>
            </a:r>
            <a:r>
              <a:rPr lang="it-IT" sz="1600" i="1" dirty="0"/>
              <a:t> and </a:t>
            </a:r>
            <a:r>
              <a:rPr lang="it-IT" sz="1600" i="1" dirty="0" err="1"/>
              <a:t>Jitsi</a:t>
            </a:r>
            <a:r>
              <a:rPr lang="it-IT" sz="1600" i="1" dirty="0"/>
              <a:t> </a:t>
            </a:r>
            <a:r>
              <a:rPr lang="it-IT" sz="1600" i="1" dirty="0" err="1"/>
              <a:t>Meet</a:t>
            </a:r>
            <a:r>
              <a:rPr lang="it-IT" sz="1600" i="1" dirty="0"/>
              <a:t>, </a:t>
            </a:r>
            <a:r>
              <a:rPr lang="it-IT" sz="1600" i="1" dirty="0" err="1"/>
              <a:t>which</a:t>
            </a:r>
            <a:r>
              <a:rPr lang="it-IT" sz="1600" i="1" dirty="0"/>
              <a:t> </a:t>
            </a:r>
            <a:r>
              <a:rPr lang="it-IT" sz="1600" i="1" dirty="0" err="1"/>
              <a:t>let</a:t>
            </a:r>
            <a:r>
              <a:rPr lang="it-IT" sz="1600" i="1" dirty="0"/>
              <a:t> </a:t>
            </a:r>
            <a:r>
              <a:rPr lang="it-IT" sz="1600" i="1" dirty="0" err="1"/>
              <a:t>you</a:t>
            </a:r>
            <a:r>
              <a:rPr lang="it-IT" sz="1600" i="1" dirty="0"/>
              <a:t> </a:t>
            </a:r>
            <a:r>
              <a:rPr lang="it-IT" sz="1600" i="1" dirty="0" err="1"/>
              <a:t>have</a:t>
            </a:r>
            <a:r>
              <a:rPr lang="it-IT" sz="1600" i="1" dirty="0"/>
              <a:t> </a:t>
            </a:r>
            <a:r>
              <a:rPr lang="it-IT" sz="1600" i="1" dirty="0" err="1"/>
              <a:t>conferences</a:t>
            </a:r>
            <a:r>
              <a:rPr lang="it-IT" sz="1600" i="1" dirty="0"/>
              <a:t> on the internet, </a:t>
            </a:r>
            <a:r>
              <a:rPr lang="it-IT" sz="1600" i="1" dirty="0" err="1"/>
              <a:t>while</a:t>
            </a:r>
            <a:r>
              <a:rPr lang="it-IT" sz="1600" i="1" dirty="0"/>
              <a:t> </a:t>
            </a:r>
            <a:r>
              <a:rPr lang="it-IT" sz="1600" i="1" dirty="0" err="1"/>
              <a:t>other</a:t>
            </a:r>
            <a:r>
              <a:rPr lang="it-IT" sz="1600" i="1" dirty="0"/>
              <a:t> </a:t>
            </a:r>
            <a:r>
              <a:rPr lang="it-IT" sz="1600" i="1" dirty="0" err="1"/>
              <a:t>projects</a:t>
            </a:r>
            <a:r>
              <a:rPr lang="it-IT" sz="1600" i="1" dirty="0"/>
              <a:t> in the community </a:t>
            </a:r>
            <a:r>
              <a:rPr lang="it-IT" sz="1600" i="1" dirty="0" err="1"/>
              <a:t>enable</a:t>
            </a:r>
            <a:r>
              <a:rPr lang="it-IT" sz="1600" i="1" dirty="0"/>
              <a:t> </a:t>
            </a:r>
            <a:r>
              <a:rPr lang="it-IT" sz="1600" i="1" dirty="0" err="1"/>
              <a:t>other</a:t>
            </a:r>
            <a:r>
              <a:rPr lang="it-IT" sz="1600" i="1" dirty="0"/>
              <a:t> </a:t>
            </a:r>
            <a:r>
              <a:rPr lang="it-IT" sz="1600" i="1" dirty="0" err="1"/>
              <a:t>features</a:t>
            </a:r>
            <a:r>
              <a:rPr lang="it-IT" sz="1600" i="1" dirty="0"/>
              <a:t> </a:t>
            </a:r>
            <a:r>
              <a:rPr lang="it-IT" sz="1600" i="1" dirty="0" err="1"/>
              <a:t>such</a:t>
            </a:r>
            <a:r>
              <a:rPr lang="it-IT" sz="1600" i="1" dirty="0"/>
              <a:t> </a:t>
            </a:r>
            <a:r>
              <a:rPr lang="it-IT" sz="1600" i="1" dirty="0" err="1"/>
              <a:t>as</a:t>
            </a:r>
            <a:r>
              <a:rPr lang="it-IT" sz="1600" i="1" dirty="0"/>
              <a:t> audio, </a:t>
            </a:r>
            <a:r>
              <a:rPr lang="it-IT" sz="1600" i="1" dirty="0" err="1"/>
              <a:t>dial</a:t>
            </a:r>
            <a:r>
              <a:rPr lang="it-IT" sz="1600" i="1" dirty="0"/>
              <a:t>-in, </a:t>
            </a:r>
            <a:r>
              <a:rPr lang="it-IT" sz="1600" i="1" dirty="0" err="1"/>
              <a:t>recording</a:t>
            </a:r>
            <a:r>
              <a:rPr lang="it-IT" sz="1600" i="1" dirty="0"/>
              <a:t>, and </a:t>
            </a:r>
            <a:r>
              <a:rPr lang="it-IT" sz="1600" i="1" dirty="0" err="1"/>
              <a:t>simulcasting</a:t>
            </a:r>
            <a:r>
              <a:rPr lang="it-IT" sz="1600" i="1" dirty="0"/>
              <a:t>.</a:t>
            </a:r>
          </a:p>
          <a:p>
            <a:r>
              <a:rPr lang="it-IT" sz="1600" dirty="0"/>
              <a:t>Personalizzazioni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standard </a:t>
            </a:r>
            <a:r>
              <a:rPr lang="en-GB" sz="1600" i="1" dirty="0"/>
              <a:t>V</a:t>
            </a:r>
            <a:r>
              <a:rPr lang="it-IT" sz="1600" i="1" dirty="0"/>
              <a:t>1.0.2996</a:t>
            </a:r>
            <a:r>
              <a:rPr lang="en-GB" sz="1600" i="1" dirty="0"/>
              <a:t> </a:t>
            </a:r>
            <a:r>
              <a:rPr lang="en-GB" sz="1600" dirty="0" err="1"/>
              <a:t>seguendo</a:t>
            </a:r>
            <a:r>
              <a:rPr lang="en-GB" sz="1600" dirty="0"/>
              <a:t> la </a:t>
            </a:r>
            <a:r>
              <a:rPr lang="en-GB" sz="1600" dirty="0" err="1"/>
              <a:t>guida</a:t>
            </a:r>
            <a:r>
              <a:rPr lang="en-GB" sz="1600" dirty="0"/>
              <a:t> per </a:t>
            </a:r>
            <a:r>
              <a:rPr lang="it-IT" sz="1600" dirty="0"/>
              <a:t>Ubuntu 16.04.4 LTS</a:t>
            </a:r>
            <a:endParaRPr lang="en-GB" sz="1600" dirty="0"/>
          </a:p>
          <a:p>
            <a:pPr lvl="1"/>
            <a:r>
              <a:rPr lang="en-GB" sz="1600" dirty="0" err="1"/>
              <a:t>Installazione</a:t>
            </a:r>
            <a:r>
              <a:rPr lang="en-GB" sz="1600" dirty="0"/>
              <a:t> e </a:t>
            </a:r>
            <a:r>
              <a:rPr lang="en-GB" sz="1600" dirty="0" err="1"/>
              <a:t>configurazione</a:t>
            </a:r>
            <a:r>
              <a:rPr lang="en-GB" sz="1600" dirty="0"/>
              <a:t> SSL con </a:t>
            </a:r>
            <a:r>
              <a:rPr lang="en-GB" sz="1600" dirty="0" err="1"/>
              <a:t>letsencrypt</a:t>
            </a:r>
            <a:endParaRPr lang="en-GB" sz="1600" dirty="0"/>
          </a:p>
          <a:p>
            <a:pPr lvl="1"/>
            <a:r>
              <a:rPr lang="en-GB" sz="1600" dirty="0" err="1"/>
              <a:t>Supporta</a:t>
            </a:r>
            <a:r>
              <a:rPr lang="en-GB" sz="1600" dirty="0"/>
              <a:t> OAuth2 per </a:t>
            </a:r>
            <a:r>
              <a:rPr lang="en-GB" sz="1600" dirty="0" err="1"/>
              <a:t>l’integrazione</a:t>
            </a:r>
            <a:r>
              <a:rPr lang="en-GB" sz="1600" dirty="0"/>
              <a:t> con </a:t>
            </a:r>
            <a:r>
              <a:rPr lang="en-GB" sz="1600" dirty="0" err="1"/>
              <a:t>l’autenticazione</a:t>
            </a:r>
            <a:r>
              <a:rPr lang="en-GB" sz="1600" dirty="0"/>
              <a:t> IAM </a:t>
            </a:r>
          </a:p>
          <a:p>
            <a:pPr lvl="1"/>
            <a:r>
              <a:rPr lang="en-GB" sz="1600" dirty="0">
                <a:hlinkClick r:id="rId2"/>
              </a:rPr>
              <a:t>https://github.com/jitsi/jitsi-meet</a:t>
            </a:r>
            <a:endParaRPr lang="en-GB" sz="1600" dirty="0"/>
          </a:p>
          <a:p>
            <a:pPr lvl="1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2DF3CD-5735-6347-94FA-2512A3FD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" y="802472"/>
            <a:ext cx="2453286" cy="1347603"/>
          </a:xfrm>
          <a:prstGeom prst="rect">
            <a:avLst/>
          </a:prstGeom>
        </p:spPr>
      </p:pic>
      <p:pic>
        <p:nvPicPr>
          <p:cNvPr id="5124" name="Picture 4" descr="Jitsi">
            <a:extLst>
              <a:ext uri="{FF2B5EF4-FFF2-40B4-BE49-F238E27FC236}">
                <a16:creationId xmlns:a16="http://schemas.microsoft.com/office/drawing/2014/main" id="{B58C1858-D5C5-2748-A790-33D8EFAC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70" y="5464274"/>
            <a:ext cx="992981" cy="5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4714" t="14561" r="66106" b="76099"/>
          <a:stretch/>
        </p:blipFill>
        <p:spPr>
          <a:xfrm>
            <a:off x="6901540" y="3714299"/>
            <a:ext cx="1047750" cy="2719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2DF3CD-5735-6347-94FA-2512A3FD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0" y="636577"/>
            <a:ext cx="9145300" cy="50235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DC05E-DBFC-344F-8CD8-0AE6C30B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997F-7916-7F42-8C1F-A68F2817C4E8}" type="datetime4">
              <a:rPr lang="it-IT" smtClean="0"/>
              <a:t>12 giugno 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B8819-6C52-234A-BF11-9C7E36DA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CCR Workshop Rimini 2018 - Gianluca Peco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94088-8267-7448-9486-56432C79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39375 0.249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1136</TotalTime>
  <Words>2199</Words>
  <Application>Microsoft Macintosh PowerPoint</Application>
  <PresentationFormat>On-screen Show (4:3)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Corbel</vt:lpstr>
      <vt:lpstr>Wingdings 2</vt:lpstr>
      <vt:lpstr>Frame</vt:lpstr>
      <vt:lpstr>iTHEPHY &amp; IAM</vt:lpstr>
      <vt:lpstr>iTHEPHY Progetto Erasmus+ </vt:lpstr>
      <vt:lpstr>iTHEPHY Struttura del Progetto</vt:lpstr>
      <vt:lpstr>iTHEPHY Intellectual Output 1</vt:lpstr>
      <vt:lpstr>iTHEPHY Schema</vt:lpstr>
      <vt:lpstr>Moodle</vt:lpstr>
      <vt:lpstr>Redmine</vt:lpstr>
      <vt:lpstr>BBButton</vt:lpstr>
      <vt:lpstr>Jitsi</vt:lpstr>
      <vt:lpstr>Indigo-IAM</vt:lpstr>
      <vt:lpstr>Cosa fa IAM</vt:lpstr>
      <vt:lpstr>Come e’ fatto IAM</vt:lpstr>
      <vt:lpstr>Perche’ IAM</vt:lpstr>
      <vt:lpstr>Integrazione dei sistemi</vt:lpstr>
      <vt:lpstr>         Cargese School</vt:lpstr>
      <vt:lpstr>Sicurezza</vt:lpstr>
      <vt:lpstr>Sicurezza</vt:lpstr>
      <vt:lpstr>TO DO</vt:lpstr>
      <vt:lpstr>Conclusioni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iTHEPHY e IAM</dc:title>
  <dc:creator>Gianluca Peco</dc:creator>
  <cp:lastModifiedBy>peco</cp:lastModifiedBy>
  <cp:revision>120</cp:revision>
  <cp:lastPrinted>2018-06-11T11:24:05Z</cp:lastPrinted>
  <dcterms:created xsi:type="dcterms:W3CDTF">2018-06-10T09:05:19Z</dcterms:created>
  <dcterms:modified xsi:type="dcterms:W3CDTF">2018-06-12T06:07:56Z</dcterms:modified>
</cp:coreProperties>
</file>