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91" r:id="rId2"/>
  </p:sldMasterIdLst>
  <p:notesMasterIdLst>
    <p:notesMasterId r:id="rId36"/>
  </p:notesMasterIdLst>
  <p:handoutMasterIdLst>
    <p:handoutMasterId r:id="rId37"/>
  </p:handoutMasterIdLst>
  <p:sldIdLst>
    <p:sldId id="774" r:id="rId3"/>
    <p:sldId id="775" r:id="rId4"/>
    <p:sldId id="717" r:id="rId5"/>
    <p:sldId id="776" r:id="rId6"/>
    <p:sldId id="778" r:id="rId7"/>
    <p:sldId id="718" r:id="rId8"/>
    <p:sldId id="769" r:id="rId9"/>
    <p:sldId id="759" r:id="rId10"/>
    <p:sldId id="725" r:id="rId11"/>
    <p:sldId id="726" r:id="rId12"/>
    <p:sldId id="727" r:id="rId13"/>
    <p:sldId id="721" r:id="rId14"/>
    <p:sldId id="742" r:id="rId15"/>
    <p:sldId id="749" r:id="rId16"/>
    <p:sldId id="750" r:id="rId17"/>
    <p:sldId id="751" r:id="rId18"/>
    <p:sldId id="752" r:id="rId19"/>
    <p:sldId id="753" r:id="rId20"/>
    <p:sldId id="754" r:id="rId21"/>
    <p:sldId id="757" r:id="rId22"/>
    <p:sldId id="744" r:id="rId23"/>
    <p:sldId id="758" r:id="rId24"/>
    <p:sldId id="747" r:id="rId25"/>
    <p:sldId id="756" r:id="rId26"/>
    <p:sldId id="760" r:id="rId27"/>
    <p:sldId id="761" r:id="rId28"/>
    <p:sldId id="762" r:id="rId29"/>
    <p:sldId id="763" r:id="rId30"/>
    <p:sldId id="764" r:id="rId31"/>
    <p:sldId id="765" r:id="rId32"/>
    <p:sldId id="770" r:id="rId33"/>
    <p:sldId id="771" r:id="rId34"/>
    <p:sldId id="777" r:id="rId35"/>
  </p:sldIdLst>
  <p:sldSz cx="9902825" cy="6858000"/>
  <p:notesSz cx="6718300" cy="985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800" b="1" i="1" kern="1200">
        <a:solidFill>
          <a:srgbClr val="FFFF00"/>
        </a:solidFill>
        <a:latin typeface="Helvetic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800" b="1" i="1" kern="1200">
        <a:solidFill>
          <a:srgbClr val="FFFF00"/>
        </a:solidFill>
        <a:latin typeface="Helvetic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800" b="1" i="1" kern="1200">
        <a:solidFill>
          <a:srgbClr val="FFFF00"/>
        </a:solidFill>
        <a:latin typeface="Helvetic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800" b="1" i="1" kern="1200">
        <a:solidFill>
          <a:srgbClr val="FFFF00"/>
        </a:solidFill>
        <a:latin typeface="Helvetic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800" b="1" i="1" kern="1200">
        <a:solidFill>
          <a:srgbClr val="FFFF00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800" b="1" i="1" kern="1200">
        <a:solidFill>
          <a:srgbClr val="FFFF00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sz="800" b="1" i="1" kern="1200">
        <a:solidFill>
          <a:srgbClr val="FFFF00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sz="800" b="1" i="1" kern="1200">
        <a:solidFill>
          <a:srgbClr val="FFFF00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sz="800" b="1" i="1" kern="1200">
        <a:solidFill>
          <a:srgbClr val="FFFF00"/>
        </a:solidFill>
        <a:latin typeface="Helvetic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FF99"/>
    <a:srgbClr val="CC3300"/>
    <a:srgbClr val="33CC33"/>
    <a:srgbClr val="CC99FF"/>
    <a:srgbClr val="66FFFF"/>
    <a:srgbClr val="FFFF00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7" autoAdjust="0"/>
    <p:restoredTop sz="96076" autoAdjust="0"/>
  </p:normalViewPr>
  <p:slideViewPr>
    <p:cSldViewPr snapToGrid="0">
      <p:cViewPr varScale="1">
        <p:scale>
          <a:sx n="70" d="100"/>
          <a:sy n="70" d="100"/>
        </p:scale>
        <p:origin x="-624" y="-108"/>
      </p:cViewPr>
      <p:guideLst>
        <p:guide orient="horz" pos="2160"/>
        <p:guide pos="31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190"/>
    </p:cViewPr>
  </p:sorterViewPr>
  <p:notesViewPr>
    <p:cSldViewPr snapToGrid="0">
      <p:cViewPr>
        <p:scale>
          <a:sx n="100" d="100"/>
          <a:sy n="100" d="100"/>
        </p:scale>
        <p:origin x="-900" y="2400"/>
      </p:cViewPr>
      <p:guideLst>
        <p:guide orient="horz" pos="3104"/>
        <p:guide pos="2116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877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130" tIns="46066" rIns="92130" bIns="46066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2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89363" y="0"/>
            <a:ext cx="289877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130" tIns="46066" rIns="92130" bIns="46066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0000"/>
              </a:lnSpc>
              <a:defRPr sz="12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/>
              <a:t>15 giugno 2000</a:t>
            </a:r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89877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130" tIns="46066" rIns="92130" bIns="46066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2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GB"/>
              <a:t>The data storage challenge for LHC-   Part I - The technology </a:t>
            </a:r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89363" y="9364663"/>
            <a:ext cx="2898775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130" tIns="46066" rIns="92130" bIns="46066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0000"/>
              </a:lnSpc>
              <a:defRPr sz="12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3C01891C-F8E7-4416-B5EF-2D1FBD9BFC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3121025" y="9364663"/>
            <a:ext cx="327025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130" tIns="46066" rIns="92130" bIns="46066" anchor="ctr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  <a:defRPr/>
            </a:pPr>
            <a:fld id="{335C777F-E6A9-43F0-9FA2-AF7E3DE5334B}" type="slidenum">
              <a:rPr lang="en-GB" sz="1000" b="0" i="0">
                <a:solidFill>
                  <a:schemeClr val="tx1"/>
                </a:solidFill>
                <a:latin typeface="Times New Roman" pitchFamily="18" charset="0"/>
              </a:rPr>
              <a:pPr algn="ctr" eaLnBrk="0" hangingPunct="0">
                <a:lnSpc>
                  <a:spcPct val="90000"/>
                </a:lnSpc>
                <a:spcBef>
                  <a:spcPct val="50000"/>
                </a:spcBef>
                <a:defRPr/>
              </a:pPr>
              <a:t>‹#›</a:t>
            </a:fld>
            <a:endParaRPr lang="en-GB" sz="1000" b="0" i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739775"/>
            <a:ext cx="5334000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2122" y="4681547"/>
            <a:ext cx="5374057" cy="443386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92150" y="739775"/>
            <a:ext cx="5334000" cy="36957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1513" y="4681538"/>
            <a:ext cx="5375275" cy="4433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7140575" y="6483350"/>
            <a:ext cx="23923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r" eaLnBrk="0" hangingPunct="0">
              <a:defRPr/>
            </a:pPr>
            <a:r>
              <a:rPr lang="en-US" sz="10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THGEMs</a:t>
            </a:r>
            <a:endParaRPr lang="en-US" sz="1000" b="0" i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" name="Picture 255" descr="compass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9475" y="2998788"/>
            <a:ext cx="4857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01638" y="1952625"/>
            <a:ext cx="8577262" cy="80803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189038" y="3894138"/>
            <a:ext cx="7529512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47"/>
          <p:cNvSpPr>
            <a:spLocks noGrp="1" noChangeArrowheads="1"/>
          </p:cNvSpPr>
          <p:nvPr>
            <p:ph type="ftr" sz="quarter" idx="10"/>
          </p:nvPr>
        </p:nvSpPr>
        <p:spPr>
          <a:xfrm>
            <a:off x="3159125" y="6437313"/>
            <a:ext cx="3048000" cy="287337"/>
          </a:xfrm>
        </p:spPr>
        <p:txBody>
          <a:bodyPr wrap="square"/>
          <a:lstStyle>
            <a:lvl1pPr>
              <a:lnSpc>
                <a:spcPct val="90000"/>
              </a:lnSpc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dt" sz="quarter" idx="11"/>
          </p:nvPr>
        </p:nvSpPr>
        <p:spPr>
          <a:xfrm>
            <a:off x="341313" y="6435725"/>
            <a:ext cx="1844675" cy="285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8825" y="153988"/>
            <a:ext cx="2181225" cy="5953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0388" y="153988"/>
            <a:ext cx="6396037" cy="5953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713" y="153988"/>
            <a:ext cx="7847012" cy="1041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60388" y="1303338"/>
            <a:ext cx="4287837" cy="480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0625" y="1303338"/>
            <a:ext cx="4289425" cy="480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713" y="153988"/>
            <a:ext cx="7847012" cy="1041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388" y="1303338"/>
            <a:ext cx="4287837" cy="480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00625" y="1303338"/>
            <a:ext cx="4289425" cy="232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00625" y="3781425"/>
            <a:ext cx="4289425" cy="2325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SCN0023"/>
          <p:cNvPicPr>
            <a:picLocks noChangeAspect="1" noChangeArrowheads="1"/>
          </p:cNvPicPr>
          <p:nvPr userDrawn="1"/>
        </p:nvPicPr>
        <p:blipFill>
          <a:blip r:embed="rId2" cstate="print"/>
          <a:srcRect l="18390" t="7693" r="12379"/>
          <a:stretch>
            <a:fillRect/>
          </a:stretch>
        </p:blipFill>
        <p:spPr bwMode="auto">
          <a:xfrm>
            <a:off x="9004300" y="185738"/>
            <a:ext cx="898525" cy="8286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713" y="153988"/>
            <a:ext cx="7847012" cy="1041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60388" y="1303338"/>
            <a:ext cx="8729662" cy="48037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1025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AA1A4-FA8C-4693-8358-7BFA6EE0F584}" type="datetimeFigureOut">
              <a:rPr lang="en-US" smtClean="0"/>
              <a:pPr/>
              <a:t>11/29/2009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4D7B-3CBC-4C9B-A1FA-825888465C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AA1A4-FA8C-4693-8358-7BFA6EE0F584}" type="datetimeFigureOut">
              <a:rPr lang="en-US" smtClean="0"/>
              <a:pPr/>
              <a:t>11/29/2009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4D7B-3CBC-4C9B-A1FA-825888465C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1692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16925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AA1A4-FA8C-4693-8358-7BFA6EE0F584}" type="datetimeFigureOut">
              <a:rPr lang="en-US" smtClean="0"/>
              <a:pPr/>
              <a:t>11/29/2009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4D7B-3CBC-4C9B-A1FA-825888465C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799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7613" y="1600200"/>
            <a:ext cx="43799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AA1A4-FA8C-4693-8358-7BFA6EE0F584}" type="datetimeFigureOut">
              <a:rPr lang="en-US" smtClean="0"/>
              <a:pPr/>
              <a:t>11/29/2009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4D7B-3CBC-4C9B-A1FA-825888465C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515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515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0788" y="1535113"/>
            <a:ext cx="43767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0788" y="2174875"/>
            <a:ext cx="43767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AA1A4-FA8C-4693-8358-7BFA6EE0F584}" type="datetimeFigureOut">
              <a:rPr lang="en-US" smtClean="0"/>
              <a:pPr/>
              <a:t>11/29/2009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4D7B-3CBC-4C9B-A1FA-825888465C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9" y="192625"/>
            <a:ext cx="7562738" cy="1041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                                                                                              THGEMs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dirty="0" smtClean="0"/>
              <a:t>I SNRI,   LNF   30/11-4/12/2009</a:t>
            </a:r>
            <a:endParaRPr lang="en-US" dirty="0"/>
          </a:p>
        </p:txBody>
      </p:sp>
      <p:pic>
        <p:nvPicPr>
          <p:cNvPr id="7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9480" y="-1"/>
            <a:ext cx="1813346" cy="991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AA1A4-FA8C-4693-8358-7BFA6EE0F584}" type="datetimeFigureOut">
              <a:rPr lang="en-US" smtClean="0"/>
              <a:pPr/>
              <a:t>11/29/2009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4D7B-3CBC-4C9B-A1FA-825888465C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AA1A4-FA8C-4693-8358-7BFA6EE0F584}" type="datetimeFigureOut">
              <a:rPr lang="en-US" smtClean="0"/>
              <a:pPr/>
              <a:t>11/29/2009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4D7B-3CBC-4C9B-A1FA-825888465C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7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913" y="273050"/>
            <a:ext cx="553561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7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AA1A4-FA8C-4693-8358-7BFA6EE0F584}" type="datetimeFigureOut">
              <a:rPr lang="en-US" smtClean="0"/>
              <a:pPr/>
              <a:t>11/29/2009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4D7B-3CBC-4C9B-A1FA-825888465C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042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042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042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AA1A4-FA8C-4693-8358-7BFA6EE0F584}" type="datetimeFigureOut">
              <a:rPr lang="en-US" smtClean="0"/>
              <a:pPr/>
              <a:t>11/29/2009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4D7B-3CBC-4C9B-A1FA-825888465C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AA1A4-FA8C-4693-8358-7BFA6EE0F584}" type="datetimeFigureOut">
              <a:rPr lang="en-US" smtClean="0"/>
              <a:pPr/>
              <a:t>11/29/2009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4D7B-3CBC-4C9B-A1FA-825888465C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0263" y="274638"/>
            <a:ext cx="2227262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25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AA1A4-FA8C-4693-8358-7BFA6EE0F584}" type="datetimeFigureOut">
              <a:rPr lang="en-US" smtClean="0"/>
              <a:pPr/>
              <a:t>11/29/2009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4D7B-3CBC-4C9B-A1FA-825888465C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1692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1692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388" y="1303338"/>
            <a:ext cx="4287837" cy="4803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0625" y="1303338"/>
            <a:ext cx="4289425" cy="4803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515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515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0788" y="1535113"/>
            <a:ext cx="43767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0788" y="2174875"/>
            <a:ext cx="43767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7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913" y="273050"/>
            <a:ext cx="553561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7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042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042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042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001713" y="153988"/>
            <a:ext cx="7847012" cy="1041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50000">
                <a:srgbClr val="003366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43425" y="6470650"/>
            <a:ext cx="47371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100000"/>
              </a:lnSpc>
              <a:defRPr sz="1000" b="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r>
              <a:rPr lang="en-US" dirty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75638" y="6654800"/>
            <a:ext cx="10795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000" b="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0388" y="1303338"/>
            <a:ext cx="8729662" cy="480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85" name="Rectangle 6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3413" y="6478588"/>
            <a:ext cx="6118225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  <p:sp>
        <p:nvSpPr>
          <p:cNvPr id="1089" name="Rectangle 65"/>
          <p:cNvSpPr>
            <a:spLocks noChangeArrowheads="1"/>
          </p:cNvSpPr>
          <p:nvPr userDrawn="1"/>
        </p:nvSpPr>
        <p:spPr bwMode="auto">
          <a:xfrm>
            <a:off x="9321800" y="6477000"/>
            <a:ext cx="3397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fld id="{09FD6F12-BD5E-4FF4-A79D-B5941CFA6C5E}" type="slidenum">
              <a:rPr lang="en-US" sz="1000" b="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eaLnBrk="0" hangingPunct="0">
                <a:lnSpc>
                  <a:spcPct val="90000"/>
                </a:lnSpc>
                <a:defRPr/>
              </a:pPr>
              <a:t>‹#›</a:t>
            </a:fld>
            <a:endParaRPr lang="en-US" sz="1000" b="0" i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129" name="Picture 73" descr="rich1_artistic_trans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993188" y="152400"/>
            <a:ext cx="74453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hf hd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FF9900"/>
          </a:solidFill>
          <a:effectLst>
            <a:outerShdw blurRad="38100" dist="38100" dir="2700000" algn="tl">
              <a:srgbClr val="C0C0C0"/>
            </a:outerShdw>
          </a:effectLst>
          <a:latin typeface="Comic Sans MS" pitchFamily="66" charset="0"/>
        </a:defRPr>
      </a:lvl9pPr>
    </p:titleStyle>
    <p:bodyStyle>
      <a:lvl1pPr marL="571500" indent="-5715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 b="1">
          <a:solidFill>
            <a:schemeClr val="hlink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 b="1">
          <a:solidFill>
            <a:srgbClr val="0000CC"/>
          </a:solidFill>
          <a:latin typeface="+mn-lt"/>
        </a:defRPr>
      </a:lvl2pPr>
      <a:lvl3pPr marL="15621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CC"/>
        </a:buClr>
        <a:buSzPct val="40000"/>
        <a:buFont typeface="Wingdings" pitchFamily="2" charset="2"/>
        <a:buChar char="¨"/>
        <a:defRPr sz="1400" b="1">
          <a:solidFill>
            <a:schemeClr val="tx1"/>
          </a:solidFill>
          <a:latin typeface="+mn-lt"/>
        </a:defRPr>
      </a:lvl3pPr>
      <a:lvl4pPr marL="1924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"/>
        <a:defRPr sz="1400" b="1">
          <a:solidFill>
            <a:schemeClr val="tx1"/>
          </a:solidFill>
          <a:latin typeface="+mn-lt"/>
        </a:defRPr>
      </a:lvl4pPr>
      <a:lvl5pPr marL="22860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5pPr>
      <a:lvl6pPr marL="27432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6pPr>
      <a:lvl7pPr marL="32004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7pPr>
      <a:lvl8pPr marL="36576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8pPr>
      <a:lvl9pPr marL="41148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222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09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AA1A4-FA8C-4693-8358-7BFA6EE0F584}" type="datetimeFigureOut">
              <a:rPr lang="en-US" smtClean="0"/>
              <a:pPr/>
              <a:t>11/29/2009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2963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7713" y="6356350"/>
            <a:ext cx="23098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74D7B-3CBC-4C9B-A1FA-825888465C1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Microsoft_Office_Excel_97-2003_Worksheet2.xls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402" y="341194"/>
            <a:ext cx="5038043" cy="5363570"/>
          </a:xfrm>
          <a:ln>
            <a:noFill/>
          </a:ln>
        </p:spPr>
        <p:txBody>
          <a:bodyPr/>
          <a:lstStyle/>
          <a:p>
            <a:pPr algn="ctr">
              <a:buNone/>
            </a:pPr>
            <a:endParaRPr lang="en-US" sz="3200" dirty="0" smtClean="0"/>
          </a:p>
          <a:p>
            <a:pPr algn="ctr">
              <a:buNone/>
            </a:pPr>
            <a:r>
              <a:rPr lang="en-US" sz="2400" dirty="0" smtClean="0">
                <a:solidFill>
                  <a:srgbClr val="FF9900"/>
                </a:solidFill>
              </a:rPr>
              <a:t>LABORATOTY TOPIC:</a:t>
            </a:r>
          </a:p>
          <a:p>
            <a:pPr algn="ctr">
              <a:buNone/>
            </a:pPr>
            <a:r>
              <a:rPr lang="en-US" sz="3200" dirty="0" smtClean="0">
                <a:solidFill>
                  <a:srgbClr val="0000CC"/>
                </a:solidFill>
              </a:rPr>
              <a:t>THGEMs</a:t>
            </a:r>
          </a:p>
          <a:p>
            <a:pPr algn="ctr">
              <a:buNone/>
            </a:pPr>
            <a:endParaRPr lang="en-US" sz="3200" dirty="0" smtClean="0"/>
          </a:p>
          <a:p>
            <a:pPr>
              <a:buNone/>
            </a:pPr>
            <a:r>
              <a:rPr lang="en-US" sz="2200" dirty="0" smtClean="0">
                <a:solidFill>
                  <a:srgbClr val="000000"/>
                </a:solidFill>
              </a:rPr>
              <a:t>Silvia DALLA TORRE</a:t>
            </a:r>
            <a:endParaRPr lang="en-US" sz="2200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2200" dirty="0" smtClean="0">
                <a:solidFill>
                  <a:srgbClr val="000000"/>
                </a:solidFill>
              </a:rPr>
              <a:t>	Stefano LEVORATO</a:t>
            </a:r>
          </a:p>
          <a:p>
            <a:pPr>
              <a:buNone/>
            </a:pPr>
            <a:r>
              <a:rPr lang="en-US" sz="2200" dirty="0" smtClean="0">
                <a:solidFill>
                  <a:srgbClr val="000000"/>
                </a:solidFill>
              </a:rPr>
              <a:t>		  Giorgio MENON</a:t>
            </a:r>
          </a:p>
          <a:p>
            <a:pPr>
              <a:buNone/>
            </a:pPr>
            <a:r>
              <a:rPr lang="en-US" sz="2200" dirty="0" smtClean="0">
                <a:solidFill>
                  <a:srgbClr val="000000"/>
                </a:solidFill>
              </a:rPr>
              <a:t>			</a:t>
            </a:r>
            <a:r>
              <a:rPr lang="en-US" sz="2200" dirty="0" err="1" smtClean="0">
                <a:solidFill>
                  <a:srgbClr val="000000"/>
                </a:solidFill>
              </a:rPr>
              <a:t>Fulvio</a:t>
            </a:r>
            <a:r>
              <a:rPr lang="en-US" sz="2200" dirty="0" smtClean="0">
                <a:solidFill>
                  <a:srgbClr val="000000"/>
                </a:solidFill>
              </a:rPr>
              <a:t> TESSAROTTO</a:t>
            </a:r>
          </a:p>
          <a:p>
            <a:pPr algn="ctr"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algn="ctr"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algn="ctr">
              <a:buNone/>
            </a:pPr>
            <a:r>
              <a:rPr lang="en-US" sz="2400" i="1" dirty="0" smtClean="0">
                <a:solidFill>
                  <a:srgbClr val="000000"/>
                </a:solidFill>
              </a:rPr>
              <a:t>INFN - Trieste</a:t>
            </a:r>
          </a:p>
          <a:p>
            <a:pPr algn="ctr"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algn="ctr">
              <a:buNone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5460" y="6678613"/>
            <a:ext cx="8421687" cy="179387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I Seminario Nazionale Rivelatori Innovativi, LNF 30/11-4/12/2009</a:t>
            </a:r>
            <a:r>
              <a:rPr lang="en-GB" dirty="0" smtClean="0"/>
              <a:t>                                                                     THGEMs	         </a:t>
            </a:r>
            <a:endParaRPr lang="en-US" dirty="0" smtClean="0"/>
          </a:p>
          <a:p>
            <a:pPr>
              <a:defRPr/>
            </a:pPr>
            <a:endParaRPr lang="en-US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7311" y="0"/>
            <a:ext cx="4565514" cy="6469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GAIN STABIOLITY</a:t>
            </a:r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en-US" dirty="0" smtClean="0">
                <a:solidFill>
                  <a:schemeClr val="bg1"/>
                </a:solidFill>
              </a:rPr>
              <a:t>2/3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8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  <p:pic>
        <p:nvPicPr>
          <p:cNvPr id="26630" name="Picture 2" descr="PLOTpraha4B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913" y="1595438"/>
            <a:ext cx="8351837" cy="4879975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</p:spPr>
      </p:pic>
      <p:sp>
        <p:nvSpPr>
          <p:cNvPr id="27" name="TextBox 6"/>
          <p:cNvSpPr txBox="1">
            <a:spLocks noChangeArrowheads="1"/>
          </p:cNvSpPr>
          <p:nvPr/>
        </p:nvSpPr>
        <p:spPr bwMode="auto">
          <a:xfrm>
            <a:off x="3494088" y="3736975"/>
            <a:ext cx="309403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GB" sz="1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Short time gain variation</a:t>
            </a:r>
          </a:p>
        </p:txBody>
      </p:sp>
      <p:sp>
        <p:nvSpPr>
          <p:cNvPr id="28" name="TextBox 7"/>
          <p:cNvSpPr txBox="1">
            <a:spLocks noChangeArrowheads="1"/>
          </p:cNvSpPr>
          <p:nvPr/>
        </p:nvSpPr>
        <p:spPr bwMode="auto">
          <a:xfrm>
            <a:off x="5802313" y="1485900"/>
            <a:ext cx="2817812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GB" sz="16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Long time gain variation</a:t>
            </a:r>
          </a:p>
        </p:txBody>
      </p:sp>
      <p:sp>
        <p:nvSpPr>
          <p:cNvPr id="29" name="Down Arrow 28"/>
          <p:cNvSpPr/>
          <p:nvPr/>
        </p:nvSpPr>
        <p:spPr>
          <a:xfrm>
            <a:off x="7126288" y="1770063"/>
            <a:ext cx="231775" cy="2143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9"/>
          <p:cNvSpPr txBox="1">
            <a:spLocks noChangeArrowheads="1"/>
          </p:cNvSpPr>
          <p:nvPr/>
        </p:nvSpPr>
        <p:spPr bwMode="auto">
          <a:xfrm>
            <a:off x="4892675" y="1109663"/>
            <a:ext cx="3636963" cy="314325"/>
          </a:xfrm>
          <a:prstGeom prst="rect">
            <a:avLst/>
          </a:prstGeom>
          <a:solidFill>
            <a:srgbClr val="F8F8F8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GB" sz="1600" baseline="300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55</a:t>
            </a:r>
            <a:r>
              <a:rPr lang="en-GB" sz="16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Fe source; uniform irradiation</a:t>
            </a:r>
          </a:p>
        </p:txBody>
      </p:sp>
      <p:sp>
        <p:nvSpPr>
          <p:cNvPr id="31" name="TextBox 10"/>
          <p:cNvSpPr txBox="1">
            <a:spLocks noChangeArrowheads="1"/>
          </p:cNvSpPr>
          <p:nvPr/>
        </p:nvSpPr>
        <p:spPr bwMode="auto">
          <a:xfrm>
            <a:off x="7305675" y="3351213"/>
            <a:ext cx="2320925" cy="674687"/>
          </a:xfrm>
          <a:prstGeom prst="rect">
            <a:avLst/>
          </a:prstGeom>
          <a:solidFill>
            <a:srgbClr val="FF99CC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GB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Irradiation at HV switch on, after ~1 day with no voltage</a:t>
            </a:r>
          </a:p>
        </p:txBody>
      </p:sp>
      <p:sp>
        <p:nvSpPr>
          <p:cNvPr id="32" name="TextBox 11"/>
          <p:cNvSpPr txBox="1">
            <a:spLocks noChangeArrowheads="1"/>
          </p:cNvSpPr>
          <p:nvPr/>
        </p:nvSpPr>
        <p:spPr bwMode="auto">
          <a:xfrm>
            <a:off x="1701800" y="1984375"/>
            <a:ext cx="1935163" cy="369888"/>
          </a:xfrm>
          <a:prstGeom prst="rect">
            <a:avLst/>
          </a:prstGeom>
          <a:solidFill>
            <a:srgbClr val="FF66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l-GR" sz="2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100 μ</a:t>
            </a:r>
            <a:r>
              <a:rPr lang="en-GB" sz="2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m rim</a:t>
            </a:r>
          </a:p>
        </p:txBody>
      </p:sp>
      <p:sp>
        <p:nvSpPr>
          <p:cNvPr id="33" name="TextBox 12"/>
          <p:cNvSpPr txBox="1">
            <a:spLocks noChangeArrowheads="1"/>
          </p:cNvSpPr>
          <p:nvPr/>
        </p:nvSpPr>
        <p:spPr bwMode="auto">
          <a:xfrm>
            <a:off x="1603375" y="5519738"/>
            <a:ext cx="1855788" cy="369887"/>
          </a:xfrm>
          <a:prstGeom prst="rect">
            <a:avLst/>
          </a:prstGeom>
          <a:solidFill>
            <a:srgbClr val="FF66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l-GR" sz="2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100 μ</a:t>
            </a:r>
            <a:r>
              <a:rPr lang="en-GB" sz="2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m rim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040563" y="2405063"/>
            <a:ext cx="1160462" cy="368300"/>
          </a:xfrm>
          <a:prstGeom prst="rect">
            <a:avLst/>
          </a:prstGeom>
          <a:solidFill>
            <a:srgbClr val="0000FF"/>
          </a:solidFill>
        </p:spPr>
        <p:txBody>
          <a:bodyPr>
            <a:spAutoFit/>
          </a:bodyPr>
          <a:lstStyle/>
          <a:p>
            <a: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no rim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111875" y="5643563"/>
            <a:ext cx="1160463" cy="369887"/>
          </a:xfrm>
          <a:prstGeom prst="rect">
            <a:avLst/>
          </a:prstGeom>
          <a:solidFill>
            <a:srgbClr val="0000FF"/>
          </a:solidFill>
        </p:spPr>
        <p:txBody>
          <a:bodyPr>
            <a:spAutoFit/>
          </a:bodyPr>
          <a:lstStyle/>
          <a:p>
            <a:pPr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no rim</a:t>
            </a:r>
          </a:p>
        </p:txBody>
      </p:sp>
      <p:sp>
        <p:nvSpPr>
          <p:cNvPr id="36" name="TextBox 15"/>
          <p:cNvSpPr txBox="1">
            <a:spLocks noChangeArrowheads="1"/>
          </p:cNvSpPr>
          <p:nvPr/>
        </p:nvSpPr>
        <p:spPr bwMode="auto">
          <a:xfrm>
            <a:off x="488950" y="3448050"/>
            <a:ext cx="2166938" cy="674688"/>
          </a:xfrm>
          <a:prstGeom prst="rect">
            <a:avLst/>
          </a:prstGeom>
          <a:solidFill>
            <a:srgbClr val="FF99CC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GB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 IRRADIATING after ~10 hours at nominal voltage</a:t>
            </a:r>
          </a:p>
        </p:txBody>
      </p:sp>
      <p:cxnSp>
        <p:nvCxnSpPr>
          <p:cNvPr id="37" name="Straight Arrow Connector 36"/>
          <p:cNvCxnSpPr>
            <a:stCxn id="27" idx="2"/>
          </p:cNvCxnSpPr>
          <p:nvPr/>
        </p:nvCxnSpPr>
        <p:spPr>
          <a:xfrm rot="5400000">
            <a:off x="4683125" y="3932238"/>
            <a:ext cx="238125" cy="4762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7" idx="2"/>
          </p:cNvCxnSpPr>
          <p:nvPr/>
        </p:nvCxnSpPr>
        <p:spPr>
          <a:xfrm rot="16200000" flipH="1">
            <a:off x="5186363" y="3905250"/>
            <a:ext cx="238125" cy="5302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5400000">
            <a:off x="5485606" y="2997994"/>
            <a:ext cx="1925638" cy="40513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>
            <a:off x="7670006" y="4695032"/>
            <a:ext cx="1425575" cy="106362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6" idx="2"/>
          </p:cNvCxnSpPr>
          <p:nvPr/>
        </p:nvCxnSpPr>
        <p:spPr>
          <a:xfrm rot="16200000" flipH="1">
            <a:off x="1514475" y="4181476"/>
            <a:ext cx="968375" cy="850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6" idx="2"/>
          </p:cNvCxnSpPr>
          <p:nvPr/>
        </p:nvCxnSpPr>
        <p:spPr>
          <a:xfrm rot="16200000" flipH="1">
            <a:off x="3326607" y="2369344"/>
            <a:ext cx="825500" cy="43322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Table 42"/>
          <p:cNvGraphicFramePr>
            <a:graphicFrameLocks noGrp="1"/>
          </p:cNvGraphicFramePr>
          <p:nvPr/>
        </p:nvGraphicFramePr>
        <p:xfrm>
          <a:off x="246063" y="893763"/>
          <a:ext cx="3868318" cy="886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2867"/>
                <a:gridCol w="716355"/>
                <a:gridCol w="716355"/>
                <a:gridCol w="716355"/>
                <a:gridCol w="716386"/>
              </a:tblGrid>
              <a:tr h="352263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Name</a:t>
                      </a:r>
                      <a:endParaRPr lang="en-GB" sz="10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err="1" smtClean="0"/>
                        <a:t>Diam</a:t>
                      </a:r>
                      <a:r>
                        <a:rPr lang="en-GB" sz="1000" dirty="0" smtClean="0"/>
                        <a:t> (mm)</a:t>
                      </a:r>
                      <a:endParaRPr lang="en-GB" sz="10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Pitch</a:t>
                      </a:r>
                      <a:r>
                        <a:rPr lang="en-GB" sz="1000" baseline="0" dirty="0" smtClean="0"/>
                        <a:t> (mm)</a:t>
                      </a:r>
                      <a:endParaRPr lang="en-GB" sz="10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Rim (</a:t>
                      </a:r>
                      <a:r>
                        <a:rPr lang="en-GB" sz="1000" dirty="0" smtClean="0">
                          <a:sym typeface="Symbol"/>
                        </a:rPr>
                        <a:t></a:t>
                      </a:r>
                      <a:r>
                        <a:rPr lang="en-GB" sz="1000" dirty="0" smtClean="0"/>
                        <a:t>m)</a:t>
                      </a:r>
                      <a:endParaRPr lang="en-GB" sz="10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Thick (mm)</a:t>
                      </a:r>
                      <a:endParaRPr lang="en-GB" sz="1000" dirty="0"/>
                    </a:p>
                  </a:txBody>
                  <a:tcPr marL="99028" marR="99028" anchor="ctr"/>
                </a:tc>
              </a:tr>
              <a:tr h="246702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M1</a:t>
                      </a:r>
                      <a:endParaRPr lang="en-GB" sz="10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0.4</a:t>
                      </a:r>
                      <a:endParaRPr lang="en-GB" sz="10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0.8</a:t>
                      </a:r>
                      <a:endParaRPr lang="en-GB" sz="10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</a:t>
                      </a:r>
                      <a:endParaRPr lang="en-GB" sz="10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0.4</a:t>
                      </a:r>
                      <a:endParaRPr lang="en-GB" sz="1000" dirty="0"/>
                    </a:p>
                  </a:txBody>
                  <a:tcPr marL="99028" marR="99028" anchor="ctr"/>
                </a:tc>
              </a:tr>
              <a:tr h="216777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C4</a:t>
                      </a:r>
                      <a:endParaRPr lang="en-GB" sz="10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0.4</a:t>
                      </a:r>
                      <a:endParaRPr lang="en-GB" sz="10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0.8</a:t>
                      </a:r>
                      <a:endParaRPr lang="en-GB" sz="10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100</a:t>
                      </a:r>
                      <a:endParaRPr lang="en-GB" sz="10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0.4</a:t>
                      </a:r>
                      <a:endParaRPr lang="en-GB" sz="1000" dirty="0"/>
                    </a:p>
                  </a:txBody>
                  <a:tcPr marL="99028" marR="99028" anchor="ctr"/>
                </a:tc>
              </a:tr>
            </a:tbl>
          </a:graphicData>
        </a:graphic>
      </p:graphicFrame>
      <p:sp>
        <p:nvSpPr>
          <p:cNvPr id="44" name="Rectangle 43"/>
          <p:cNvSpPr/>
          <p:nvPr/>
        </p:nvSpPr>
        <p:spPr bwMode="auto">
          <a:xfrm>
            <a:off x="7148513" y="4191000"/>
            <a:ext cx="1662112" cy="4445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2075" tIns="46038" rIns="92075" bIns="46038" anchor="ctr"/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6674" name="Straight Connector 25"/>
          <p:cNvCxnSpPr>
            <a:cxnSpLocks noChangeShapeType="1"/>
          </p:cNvCxnSpPr>
          <p:nvPr/>
        </p:nvCxnSpPr>
        <p:spPr bwMode="auto">
          <a:xfrm flipV="1">
            <a:off x="6694488" y="4127500"/>
            <a:ext cx="2139950" cy="79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GAIN STABIOLITY</a:t>
            </a:r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en-US" dirty="0" smtClean="0">
                <a:solidFill>
                  <a:schemeClr val="bg1"/>
                </a:solidFill>
              </a:rPr>
              <a:t>3/3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8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  <p:graphicFrame>
        <p:nvGraphicFramePr>
          <p:cNvPr id="2050" name="Object 6"/>
          <p:cNvGraphicFramePr>
            <a:graphicFrameLocks noChangeAspect="1"/>
          </p:cNvGraphicFramePr>
          <p:nvPr/>
        </p:nvGraphicFramePr>
        <p:xfrm>
          <a:off x="549275" y="2601913"/>
          <a:ext cx="3722688" cy="2874962"/>
        </p:xfrm>
        <a:graphic>
          <a:graphicData uri="http://schemas.openxmlformats.org/presentationml/2006/ole">
            <p:oleObj spid="_x0000_s2050" r:id="rId3" imgW="3722400" imgH="2874240" progId="">
              <p:embed/>
            </p:oleObj>
          </a:graphicData>
        </a:graphic>
      </p:graphicFrame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149350" y="5846763"/>
            <a:ext cx="7150100" cy="590550"/>
          </a:xfrm>
          <a:prstGeom prst="rect">
            <a:avLst/>
          </a:prstGeom>
          <a:solidFill>
            <a:schemeClr val="bg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GB" sz="16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RECALL:</a:t>
            </a:r>
            <a:br>
              <a:rPr lang="en-GB" sz="16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GB" sz="1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120 kHz/ mm</a:t>
            </a:r>
            <a:r>
              <a:rPr lang="en-GB" sz="1600" baseline="30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en-GB" sz="1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300 e-   </a:t>
            </a:r>
            <a:r>
              <a:rPr lang="en-GB" sz="16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 single photoelectron rates of  </a:t>
            </a:r>
            <a:r>
              <a:rPr lang="en-GB" sz="16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~35 MHz/ mm</a:t>
            </a:r>
            <a:r>
              <a:rPr lang="en-GB" sz="1600" baseline="30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grpSp>
        <p:nvGrpSpPr>
          <p:cNvPr id="2057" name="Group 5"/>
          <p:cNvGrpSpPr>
            <a:grpSpLocks/>
          </p:cNvGrpSpPr>
          <p:nvPr/>
        </p:nvGrpSpPr>
        <p:grpSpPr bwMode="auto">
          <a:xfrm>
            <a:off x="3232150" y="5018088"/>
            <a:ext cx="1608138" cy="704850"/>
            <a:chOff x="3616" y="3193"/>
            <a:chExt cx="1013" cy="444"/>
          </a:xfrm>
        </p:grpSpPr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3616" y="3404"/>
              <a:ext cx="1013" cy="23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en-GB" sz="160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120 kHz / mm</a:t>
              </a:r>
              <a:r>
                <a:rPr lang="en-GB" sz="1600" baseline="3000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</a:t>
              </a:r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H="1" flipV="1">
              <a:off x="4094" y="3193"/>
              <a:ext cx="1" cy="185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5186363" y="2586038"/>
          <a:ext cx="3792537" cy="2844800"/>
        </p:xfrm>
        <a:graphic>
          <a:graphicData uri="http://schemas.openxmlformats.org/presentationml/2006/ole">
            <p:oleObj spid="_x0000_s2051" r:id="rId4" imgW="3792960" imgH="2845440" progId="">
              <p:embed/>
            </p:oleObj>
          </a:graphicData>
        </a:graphic>
      </p:graphicFrame>
      <p:grpSp>
        <p:nvGrpSpPr>
          <p:cNvPr id="2058" name="Group 9"/>
          <p:cNvGrpSpPr>
            <a:grpSpLocks/>
          </p:cNvGrpSpPr>
          <p:nvPr/>
        </p:nvGrpSpPr>
        <p:grpSpPr bwMode="auto">
          <a:xfrm>
            <a:off x="7935913" y="5078413"/>
            <a:ext cx="1608137" cy="704850"/>
            <a:chOff x="3616" y="3193"/>
            <a:chExt cx="1013" cy="444"/>
          </a:xfrm>
        </p:grpSpPr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3616" y="3404"/>
              <a:ext cx="1013" cy="23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en-GB" sz="160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120 kHz / mm</a:t>
              </a:r>
              <a:r>
                <a:rPr lang="en-GB" sz="1600" baseline="3000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</a:t>
              </a:r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 flipH="1" flipV="1">
              <a:off x="4094" y="3193"/>
              <a:ext cx="1" cy="185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" name="Text Placeholder 5"/>
          <p:cNvSpPr txBox="1">
            <a:spLocks/>
          </p:cNvSpPr>
          <p:nvPr/>
        </p:nvSpPr>
        <p:spPr>
          <a:xfrm>
            <a:off x="6956425" y="1176338"/>
            <a:ext cx="2357438" cy="1571625"/>
          </a:xfrm>
          <a:prstGeom prst="rect">
            <a:avLst/>
          </a:prstGeom>
          <a:solidFill>
            <a:schemeClr val="bg1"/>
          </a:solidFill>
          <a:ln>
            <a:solidFill>
              <a:srgbClr val="14E2F8"/>
            </a:solidFill>
          </a:ln>
        </p:spPr>
        <p:txBody>
          <a:bodyPr>
            <a:normAutofit fontScale="77500" lnSpcReduction="20000"/>
          </a:bodyPr>
          <a:lstStyle/>
          <a:p>
            <a:pPr marL="342900" indent="-342900" eaLnBrk="0" fontAlgn="auto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sz="2100" b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marL="342900" indent="-342900" eaLnBrk="0" fontAlgn="auto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1800" b="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PARAMETERS:</a:t>
            </a:r>
          </a:p>
          <a:p>
            <a:pPr marL="342900" indent="-342900" eaLnBrk="0" fontAlgn="auto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Diameter = 0.3 mm</a:t>
            </a:r>
          </a:p>
          <a:p>
            <a:pPr marL="342900" indent="-342900" eaLnBrk="0" fontAlgn="auto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Pitch= 0.7 mm</a:t>
            </a:r>
          </a:p>
          <a:p>
            <a:pPr marL="342900" indent="-342900" eaLnBrk="0" fontAlgn="auto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Thickness = 0.4 mm</a:t>
            </a:r>
          </a:p>
          <a:p>
            <a:pPr marL="342900" indent="-342900" eaLnBrk="0" fontAlgn="auto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Rim = 0.1 mm</a:t>
            </a:r>
          </a:p>
          <a:p>
            <a:pPr marL="342900" indent="-342900" eaLnBrk="0" fontAlgn="auto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Gas: </a:t>
            </a:r>
            <a:r>
              <a:rPr lang="en-GB" sz="18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Ar</a:t>
            </a:r>
            <a:r>
              <a:rPr lang="en-GB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/CO</a:t>
            </a:r>
            <a:r>
              <a:rPr lang="en-GB" sz="1800" b="0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</a:t>
            </a:r>
            <a:r>
              <a:rPr lang="en-GB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– 70/30</a:t>
            </a:r>
          </a:p>
          <a:p>
            <a:pPr marL="342900" indent="-342900" eaLnBrk="0" fontAlgn="auto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sz="2100" b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2" descr="C:\Users\elerocco\THGEM\W_thgem_0.3d_0.7p_0.4t_asym_rim\pmt5 (2).JPG"/>
          <p:cNvPicPr>
            <a:picLocks noChangeAspect="1" noChangeArrowheads="1"/>
          </p:cNvPicPr>
          <p:nvPr/>
        </p:nvPicPr>
        <p:blipFill>
          <a:blip r:embed="rId5" cstate="print"/>
          <a:srcRect l="17357" t="19092" r="9743" b="9165"/>
          <a:stretch>
            <a:fillRect/>
          </a:stretch>
        </p:blipFill>
        <p:spPr bwMode="auto">
          <a:xfrm>
            <a:off x="5064125" y="1195388"/>
            <a:ext cx="1808163" cy="1335087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8" name="Line 14"/>
          <p:cNvSpPr>
            <a:spLocks noChangeShapeType="1"/>
          </p:cNvSpPr>
          <p:nvPr/>
        </p:nvSpPr>
        <p:spPr bwMode="auto">
          <a:xfrm flipV="1">
            <a:off x="5903913" y="3605213"/>
            <a:ext cx="3565525" cy="9525"/>
          </a:xfrm>
          <a:prstGeom prst="line">
            <a:avLst/>
          </a:prstGeom>
          <a:noFill/>
          <a:ln w="9525">
            <a:solidFill>
              <a:srgbClr val="0000CC"/>
            </a:solidFill>
            <a:prstDash val="dash"/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 flipV="1">
            <a:off x="6045200" y="2955925"/>
            <a:ext cx="3392488" cy="9525"/>
          </a:xfrm>
          <a:prstGeom prst="line">
            <a:avLst/>
          </a:prstGeom>
          <a:noFill/>
          <a:ln w="9525">
            <a:solidFill>
              <a:srgbClr val="0000CC"/>
            </a:solidFill>
            <a:prstDash val="dash"/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9155113" y="2955925"/>
            <a:ext cx="0" cy="65087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 type="triangle" w="med" len="med"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8477250" y="3097213"/>
            <a:ext cx="596900" cy="325437"/>
          </a:xfrm>
          <a:prstGeom prst="rect">
            <a:avLst/>
          </a:prstGeom>
          <a:solidFill>
            <a:schemeClr val="bg1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GB" sz="16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20%</a:t>
            </a:r>
            <a:endParaRPr lang="en-GB" sz="1600" baseline="3000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" name="Text Placeholder 5"/>
          <p:cNvSpPr txBox="1">
            <a:spLocks/>
          </p:cNvSpPr>
          <p:nvPr/>
        </p:nvSpPr>
        <p:spPr>
          <a:xfrm>
            <a:off x="2141538" y="1155700"/>
            <a:ext cx="2357437" cy="1571625"/>
          </a:xfrm>
          <a:prstGeom prst="rect">
            <a:avLst/>
          </a:prstGeom>
          <a:solidFill>
            <a:schemeClr val="bg1"/>
          </a:solidFill>
          <a:ln>
            <a:solidFill>
              <a:srgbClr val="14E2F8"/>
            </a:solidFill>
          </a:ln>
        </p:spPr>
        <p:txBody>
          <a:bodyPr>
            <a:normAutofit fontScale="77500" lnSpcReduction="20000"/>
          </a:bodyPr>
          <a:lstStyle/>
          <a:p>
            <a:pPr marL="342900" indent="-342900" eaLnBrk="0" fontAlgn="auto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sz="2100" b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marL="342900" indent="-342900" eaLnBrk="0" fontAlgn="auto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1800" b="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PARAMETERS:</a:t>
            </a:r>
          </a:p>
          <a:p>
            <a:pPr marL="342900" indent="-342900" eaLnBrk="0" fontAlgn="auto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Diameter = 0.3 mm</a:t>
            </a:r>
          </a:p>
          <a:p>
            <a:pPr marL="342900" indent="-342900" eaLnBrk="0" fontAlgn="auto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Pitch= 0.7 mm</a:t>
            </a:r>
          </a:p>
          <a:p>
            <a:pPr marL="342900" indent="-342900" eaLnBrk="0" fontAlgn="auto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Thickness = 0.4 mm</a:t>
            </a:r>
          </a:p>
          <a:p>
            <a:pPr marL="342900" indent="-342900" eaLnBrk="0" fontAlgn="auto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Rim = 0 mm</a:t>
            </a:r>
          </a:p>
          <a:p>
            <a:pPr marL="342900" indent="-342900" eaLnBrk="0" fontAlgn="auto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Gas: </a:t>
            </a:r>
            <a:r>
              <a:rPr lang="en-GB" sz="18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Ar</a:t>
            </a:r>
            <a:r>
              <a:rPr lang="en-GB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/CO</a:t>
            </a:r>
            <a:r>
              <a:rPr lang="en-GB" sz="1800" b="0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</a:t>
            </a:r>
            <a:r>
              <a:rPr lang="en-GB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– 70/30</a:t>
            </a:r>
          </a:p>
          <a:p>
            <a:pPr marL="342900" indent="-342900" eaLnBrk="0" fontAlgn="auto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GB" sz="2100" b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3" name="Picture 2" descr="C:\Users\elerocco\THGEM\microscope-picture\thgem_R4_wo_rim_080108_1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4475" y="1176338"/>
            <a:ext cx="1784350" cy="1338262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24" name="Oval 20"/>
          <p:cNvSpPr>
            <a:spLocks noChangeArrowheads="1"/>
          </p:cNvSpPr>
          <p:nvPr/>
        </p:nvSpPr>
        <p:spPr bwMode="auto">
          <a:xfrm>
            <a:off x="7137400" y="2073275"/>
            <a:ext cx="1795463" cy="504825"/>
          </a:xfrm>
          <a:prstGeom prst="ellips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Oval 21"/>
          <p:cNvSpPr>
            <a:spLocks noChangeArrowheads="1"/>
          </p:cNvSpPr>
          <p:nvPr/>
        </p:nvSpPr>
        <p:spPr bwMode="auto">
          <a:xfrm>
            <a:off x="2293938" y="2082800"/>
            <a:ext cx="1681162" cy="466725"/>
          </a:xfrm>
          <a:prstGeom prst="ellips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3708400" y="1028700"/>
            <a:ext cx="2273300" cy="369888"/>
          </a:xfrm>
          <a:prstGeom prst="rect">
            <a:avLst/>
          </a:prstGeom>
          <a:solidFill>
            <a:schemeClr val="bg1"/>
          </a:solidFill>
          <a:ln w="571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GB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RATE  CAPABILY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PRODUCTION STUDIES  1/2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8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0" y="1308100"/>
            <a:ext cx="9372600" cy="5006975"/>
          </a:xfrm>
          <a:prstGeom prst="rect">
            <a:avLst/>
          </a:prstGeom>
          <a:noFill/>
          <a:ln w="9525">
            <a:solidFill>
              <a:srgbClr val="F8F8F8"/>
            </a:solidFill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571500" indent="-571500" algn="ctr" eaLnBrk="0" hangingPunct="0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US" sz="2400" i="0" ker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RIM production techniques – 5 approaches tested</a:t>
            </a:r>
            <a:endParaRPr lang="en-US" sz="2400" i="0" kern="0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pic>
        <p:nvPicPr>
          <p:cNvPr id="27655" name="Picture 3" descr="C:\Users\elerocco\THGEM\microscope-picture\PMT6_sideB.bmp"/>
          <p:cNvPicPr>
            <a:picLocks noChangeAspect="1" noChangeArrowheads="1"/>
          </p:cNvPicPr>
          <p:nvPr/>
        </p:nvPicPr>
        <p:blipFill>
          <a:blip r:embed="rId2" cstate="print"/>
          <a:srcRect r="9375" b="9834"/>
          <a:stretch>
            <a:fillRect/>
          </a:stretch>
        </p:blipFill>
        <p:spPr bwMode="auto">
          <a:xfrm>
            <a:off x="0" y="1819275"/>
            <a:ext cx="2590800" cy="196532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9" name="TextBox 38"/>
          <p:cNvSpPr txBox="1">
            <a:spLocks noChangeArrowheads="1"/>
          </p:cNvSpPr>
          <p:nvPr/>
        </p:nvSpPr>
        <p:spPr bwMode="auto">
          <a:xfrm>
            <a:off x="138113" y="3154363"/>
            <a:ext cx="26431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GB" sz="160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Weizmann technique</a:t>
            </a:r>
          </a:p>
        </p:txBody>
      </p:sp>
      <p:pic>
        <p:nvPicPr>
          <p:cNvPr id="2765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638" y="3894138"/>
            <a:ext cx="3154362" cy="2360612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11" name="TextBox 38"/>
          <p:cNvSpPr txBox="1">
            <a:spLocks noChangeArrowheads="1"/>
          </p:cNvSpPr>
          <p:nvPr/>
        </p:nvSpPr>
        <p:spPr bwMode="auto">
          <a:xfrm>
            <a:off x="330200" y="5732463"/>
            <a:ext cx="3200400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GB" sz="160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CERN : etching from hole edges w/o image transfer</a:t>
            </a:r>
          </a:p>
        </p:txBody>
      </p:sp>
      <p:pic>
        <p:nvPicPr>
          <p:cNvPr id="2765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6000" y="1676400"/>
            <a:ext cx="3132138" cy="234632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13" name="TextBox 38"/>
          <p:cNvSpPr txBox="1">
            <a:spLocks noChangeArrowheads="1"/>
          </p:cNvSpPr>
          <p:nvPr/>
        </p:nvSpPr>
        <p:spPr bwMode="auto">
          <a:xfrm>
            <a:off x="4660900" y="2443163"/>
            <a:ext cx="2643188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GB" sz="160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Double 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GB" sz="160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drilling</a:t>
            </a:r>
          </a:p>
        </p:txBody>
      </p:sp>
      <p:pic>
        <p:nvPicPr>
          <p:cNvPr id="27661" name="Picture 2" descr="C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4600" y="4056063"/>
            <a:ext cx="3146425" cy="2357437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15" name="TextBox 38"/>
          <p:cNvSpPr txBox="1">
            <a:spLocks noChangeArrowheads="1"/>
          </p:cNvSpPr>
          <p:nvPr/>
        </p:nvSpPr>
        <p:spPr bwMode="auto">
          <a:xfrm>
            <a:off x="4610100" y="4805363"/>
            <a:ext cx="3200400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GB" sz="160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etching from 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GB" sz="160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hole edges w 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GB" sz="160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image transfer</a:t>
            </a:r>
          </a:p>
        </p:txBody>
      </p:sp>
      <p:pic>
        <p:nvPicPr>
          <p:cNvPr id="27663" name="Picture 5" descr="C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4975" y="2703513"/>
            <a:ext cx="3117850" cy="2325687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17" name="TextBox 38"/>
          <p:cNvSpPr txBox="1">
            <a:spLocks noChangeArrowheads="1"/>
          </p:cNvSpPr>
          <p:nvPr/>
        </p:nvSpPr>
        <p:spPr bwMode="auto">
          <a:xfrm>
            <a:off x="7378700" y="3484563"/>
            <a:ext cx="3200400" cy="97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GB" sz="16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Global etching: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GB" sz="16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No </a:t>
            </a:r>
            <a:r>
              <a:rPr lang="en-GB" sz="1600" dirty="0" err="1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photoresistive</a:t>
            </a:r>
            <a:r>
              <a:rPr lang="en-GB" sz="16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GB" sz="16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layer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GB" sz="1600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(proposed by ELTOS)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PRODUCTION STUDIES  </a:t>
            </a:r>
            <a:r>
              <a:rPr lang="en-US" dirty="0" smtClean="0"/>
              <a:t>2/2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8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  <p:pic>
        <p:nvPicPr>
          <p:cNvPr id="28678" name="Picture 2" descr="VmaxGG"/>
          <p:cNvPicPr>
            <a:picLocks noChangeAspect="1" noChangeArrowheads="1"/>
          </p:cNvPicPr>
          <p:nvPr/>
        </p:nvPicPr>
        <p:blipFill>
          <a:blip r:embed="rId2" cstate="print"/>
          <a:srcRect r="6274" b="4703"/>
          <a:stretch>
            <a:fillRect/>
          </a:stretch>
        </p:blipFill>
        <p:spPr bwMode="auto">
          <a:xfrm>
            <a:off x="679450" y="1195388"/>
            <a:ext cx="8578850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338763" y="5527675"/>
            <a:ext cx="3719512" cy="587375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 production techniques </a:t>
            </a:r>
            <a:r>
              <a: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</a:t>
            </a:r>
            <a:r>
              <a: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different behaviors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876425" y="2509838"/>
            <a:ext cx="1087438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2079625" y="2884488"/>
            <a:ext cx="1092200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2792413" y="3246438"/>
            <a:ext cx="192087" cy="149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725613" y="1433513"/>
            <a:ext cx="4014787" cy="3429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Vmax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= discharge limit in pure N</a:t>
            </a:r>
            <a:r>
              <a:rPr lang="en-US" sz="1800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PHOTOELECTRON EXTRACTION  1/6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8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2154238" y="3381375"/>
            <a:ext cx="1012825" cy="1428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582613" y="3317875"/>
            <a:ext cx="1633537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fused silica window</a:t>
            </a: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1484313" y="3524250"/>
            <a:ext cx="1981200" cy="2736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Line 25"/>
          <p:cNvSpPr>
            <a:spLocks noChangeShapeType="1"/>
          </p:cNvSpPr>
          <p:nvPr/>
        </p:nvSpPr>
        <p:spPr bwMode="auto">
          <a:xfrm flipH="1" flipV="1">
            <a:off x="750888" y="5673725"/>
            <a:ext cx="1546225" cy="398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Line 26"/>
          <p:cNvSpPr>
            <a:spLocks noChangeShapeType="1"/>
          </p:cNvSpPr>
          <p:nvPr/>
        </p:nvSpPr>
        <p:spPr bwMode="auto">
          <a:xfrm flipH="1">
            <a:off x="569913" y="3957638"/>
            <a:ext cx="1897062" cy="46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Line 28"/>
          <p:cNvSpPr>
            <a:spLocks noChangeShapeType="1"/>
          </p:cNvSpPr>
          <p:nvPr/>
        </p:nvSpPr>
        <p:spPr bwMode="auto">
          <a:xfrm>
            <a:off x="2082800" y="5051425"/>
            <a:ext cx="468313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Line 34"/>
          <p:cNvSpPr>
            <a:spLocks noChangeShapeType="1"/>
          </p:cNvSpPr>
          <p:nvPr/>
        </p:nvSpPr>
        <p:spPr bwMode="auto">
          <a:xfrm flipH="1" flipV="1">
            <a:off x="2487613" y="4570413"/>
            <a:ext cx="24765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 Box 35"/>
          <p:cNvSpPr txBox="1">
            <a:spLocks noChangeArrowheads="1"/>
          </p:cNvSpPr>
          <p:nvPr/>
        </p:nvSpPr>
        <p:spPr bwMode="auto">
          <a:xfrm>
            <a:off x="2154238" y="4389438"/>
            <a:ext cx="3111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400" baseline="30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</p:txBody>
      </p:sp>
      <p:sp>
        <p:nvSpPr>
          <p:cNvPr id="15" name="Oval 38"/>
          <p:cNvSpPr>
            <a:spLocks noChangeArrowheads="1"/>
          </p:cNvSpPr>
          <p:nvPr/>
        </p:nvSpPr>
        <p:spPr bwMode="auto">
          <a:xfrm>
            <a:off x="892175" y="3740150"/>
            <a:ext cx="468313" cy="43338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</a:t>
            </a:r>
          </a:p>
        </p:txBody>
      </p:sp>
      <p:grpSp>
        <p:nvGrpSpPr>
          <p:cNvPr id="3088" name="Group 73"/>
          <p:cNvGrpSpPr>
            <a:grpSpLocks/>
          </p:cNvGrpSpPr>
          <p:nvPr/>
        </p:nvGrpSpPr>
        <p:grpSpPr bwMode="auto">
          <a:xfrm rot="-4488296">
            <a:off x="1491457" y="4391819"/>
            <a:ext cx="1871662" cy="857250"/>
            <a:chOff x="2064" y="2795"/>
            <a:chExt cx="1179" cy="499"/>
          </a:xfrm>
        </p:grpSpPr>
        <p:grpSp>
          <p:nvGrpSpPr>
            <p:cNvPr id="3112" name="Group 69"/>
            <p:cNvGrpSpPr>
              <a:grpSpLocks/>
            </p:cNvGrpSpPr>
            <p:nvPr/>
          </p:nvGrpSpPr>
          <p:grpSpPr bwMode="auto">
            <a:xfrm>
              <a:off x="2064" y="3158"/>
              <a:ext cx="1179" cy="136"/>
              <a:chOff x="2064" y="3158"/>
              <a:chExt cx="1179" cy="136"/>
            </a:xfrm>
          </p:grpSpPr>
          <p:sp>
            <p:nvSpPr>
              <p:cNvPr id="19" name="Rectangle 61"/>
              <p:cNvSpPr>
                <a:spLocks noChangeArrowheads="1"/>
              </p:cNvSpPr>
              <p:nvPr/>
            </p:nvSpPr>
            <p:spPr bwMode="auto">
              <a:xfrm>
                <a:off x="2065" y="3203"/>
                <a:ext cx="1179" cy="91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" name="Rectangle 64"/>
              <p:cNvSpPr>
                <a:spLocks noChangeArrowheads="1"/>
              </p:cNvSpPr>
              <p:nvPr/>
            </p:nvSpPr>
            <p:spPr bwMode="auto">
              <a:xfrm>
                <a:off x="2289" y="3158"/>
                <a:ext cx="726" cy="45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8" name="Rectangle 71"/>
            <p:cNvSpPr>
              <a:spLocks noChangeArrowheads="1"/>
            </p:cNvSpPr>
            <p:nvPr/>
          </p:nvSpPr>
          <p:spPr bwMode="auto">
            <a:xfrm>
              <a:off x="2063" y="2794"/>
              <a:ext cx="952" cy="9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1" name="Line 74"/>
          <p:cNvSpPr>
            <a:spLocks noChangeShapeType="1"/>
          </p:cNvSpPr>
          <p:nvPr/>
        </p:nvSpPr>
        <p:spPr bwMode="auto">
          <a:xfrm flipV="1">
            <a:off x="2297113" y="3981450"/>
            <a:ext cx="157162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Line 77"/>
          <p:cNvSpPr>
            <a:spLocks noChangeShapeType="1"/>
          </p:cNvSpPr>
          <p:nvPr/>
        </p:nvSpPr>
        <p:spPr bwMode="auto">
          <a:xfrm flipV="1">
            <a:off x="2297113" y="5426075"/>
            <a:ext cx="15557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091" name="Group 42"/>
          <p:cNvGrpSpPr>
            <a:grpSpLocks/>
          </p:cNvGrpSpPr>
          <p:nvPr/>
        </p:nvGrpSpPr>
        <p:grpSpPr bwMode="auto">
          <a:xfrm>
            <a:off x="284163" y="6073775"/>
            <a:ext cx="157162" cy="287338"/>
            <a:chOff x="6900863" y="6237288"/>
            <a:chExt cx="157162" cy="287337"/>
          </a:xfrm>
        </p:grpSpPr>
        <p:sp>
          <p:nvSpPr>
            <p:cNvPr id="24" name="Line 79"/>
            <p:cNvSpPr>
              <a:spLocks noChangeShapeType="1"/>
            </p:cNvSpPr>
            <p:nvPr/>
          </p:nvSpPr>
          <p:spPr bwMode="auto">
            <a:xfrm>
              <a:off x="6900863" y="6453187"/>
              <a:ext cx="1571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Line 80"/>
            <p:cNvSpPr>
              <a:spLocks noChangeShapeType="1"/>
            </p:cNvSpPr>
            <p:nvPr/>
          </p:nvSpPr>
          <p:spPr bwMode="auto">
            <a:xfrm>
              <a:off x="6900863" y="6453187"/>
              <a:ext cx="77787" cy="714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Line 81"/>
            <p:cNvSpPr>
              <a:spLocks noChangeShapeType="1"/>
            </p:cNvSpPr>
            <p:nvPr/>
          </p:nvSpPr>
          <p:spPr bwMode="auto">
            <a:xfrm flipV="1">
              <a:off x="6978650" y="6453187"/>
              <a:ext cx="79375" cy="714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Line 82"/>
            <p:cNvSpPr>
              <a:spLocks noChangeShapeType="1"/>
            </p:cNvSpPr>
            <p:nvPr/>
          </p:nvSpPr>
          <p:spPr bwMode="auto">
            <a:xfrm flipV="1">
              <a:off x="6978650" y="6237288"/>
              <a:ext cx="0" cy="2158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8" name="Text Box 51"/>
          <p:cNvSpPr txBox="1">
            <a:spLocks noChangeArrowheads="1"/>
          </p:cNvSpPr>
          <p:nvPr/>
        </p:nvSpPr>
        <p:spPr bwMode="auto">
          <a:xfrm rot="17043691">
            <a:off x="2505869" y="3759994"/>
            <a:ext cx="5302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CsI</a:t>
            </a:r>
          </a:p>
        </p:txBody>
      </p:sp>
      <p:cxnSp>
        <p:nvCxnSpPr>
          <p:cNvPr id="3093" name="Straight Arrow Connector 36"/>
          <p:cNvCxnSpPr>
            <a:cxnSpLocks noChangeShapeType="1"/>
            <a:endCxn id="20" idx="3"/>
          </p:cNvCxnSpPr>
          <p:nvPr/>
        </p:nvCxnSpPr>
        <p:spPr bwMode="auto">
          <a:xfrm rot="16200000" flipH="1">
            <a:off x="2635250" y="4157663"/>
            <a:ext cx="276225" cy="603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0" name="Rectangle 21"/>
          <p:cNvSpPr>
            <a:spLocks noChangeArrowheads="1"/>
          </p:cNvSpPr>
          <p:nvPr/>
        </p:nvSpPr>
        <p:spPr bwMode="auto">
          <a:xfrm>
            <a:off x="2409825" y="2028825"/>
            <a:ext cx="330200" cy="457200"/>
          </a:xfrm>
          <a:prstGeom prst="rect">
            <a:avLst/>
          </a:prstGeom>
          <a:solidFill>
            <a:srgbClr val="CC3399"/>
          </a:solidFill>
          <a:ln w="9525">
            <a:solidFill>
              <a:srgbClr val="CC33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Line 22"/>
          <p:cNvSpPr>
            <a:spLocks noChangeShapeType="1"/>
          </p:cNvSpPr>
          <p:nvPr/>
        </p:nvSpPr>
        <p:spPr bwMode="auto">
          <a:xfrm flipH="1">
            <a:off x="1795463" y="2286000"/>
            <a:ext cx="595312" cy="1044575"/>
          </a:xfrm>
          <a:prstGeom prst="line">
            <a:avLst/>
          </a:prstGeom>
          <a:noFill/>
          <a:ln w="57150">
            <a:solidFill>
              <a:srgbClr val="CC3399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Line 23"/>
          <p:cNvSpPr>
            <a:spLocks noChangeShapeType="1"/>
          </p:cNvSpPr>
          <p:nvPr/>
        </p:nvSpPr>
        <p:spPr bwMode="auto">
          <a:xfrm>
            <a:off x="2774950" y="2252663"/>
            <a:ext cx="554038" cy="1100137"/>
          </a:xfrm>
          <a:prstGeom prst="line">
            <a:avLst/>
          </a:prstGeom>
          <a:noFill/>
          <a:ln w="57150">
            <a:solidFill>
              <a:srgbClr val="CC3399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2797175" y="1992313"/>
            <a:ext cx="688975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 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3892550" y="2135188"/>
          <a:ext cx="5659438" cy="4300537"/>
        </p:xfrm>
        <a:graphic>
          <a:graphicData uri="http://schemas.openxmlformats.org/presentationml/2006/ole">
            <p:oleObj spid="_x0000_s3074" name="Graph" r:id="rId3" imgW="3673440" imgH="2790720" progId="">
              <p:embed/>
            </p:oleObj>
          </a:graphicData>
        </a:graphic>
      </p:graphicFrame>
      <p:sp>
        <p:nvSpPr>
          <p:cNvPr id="35" name="Rectangle 43"/>
          <p:cNvSpPr>
            <a:spLocks noChangeArrowheads="1"/>
          </p:cNvSpPr>
          <p:nvPr/>
        </p:nvSpPr>
        <p:spPr bwMode="auto">
          <a:xfrm>
            <a:off x="225425" y="5484813"/>
            <a:ext cx="841375" cy="5762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Keithley 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picoAmp</a:t>
            </a:r>
          </a:p>
        </p:txBody>
      </p:sp>
      <p:sp>
        <p:nvSpPr>
          <p:cNvPr id="36" name="Rectangle 43"/>
          <p:cNvSpPr>
            <a:spLocks noChangeArrowheads="1"/>
          </p:cNvSpPr>
          <p:nvPr/>
        </p:nvSpPr>
        <p:spPr bwMode="auto">
          <a:xfrm>
            <a:off x="6200775" y="4900613"/>
            <a:ext cx="2732088" cy="4683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6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atmospheric pressure,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reproducibility @ 1% level</a:t>
            </a:r>
          </a:p>
        </p:txBody>
      </p:sp>
      <p:sp>
        <p:nvSpPr>
          <p:cNvPr id="37" name="Rectangle 43"/>
          <p:cNvSpPr>
            <a:spLocks noChangeArrowheads="1"/>
          </p:cNvSpPr>
          <p:nvPr/>
        </p:nvSpPr>
        <p:spPr bwMode="auto">
          <a:xfrm>
            <a:off x="6122988" y="5908675"/>
            <a:ext cx="1731962" cy="387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E(V / cm)</a:t>
            </a:r>
          </a:p>
        </p:txBody>
      </p:sp>
      <p:sp>
        <p:nvSpPr>
          <p:cNvPr id="38" name="Rectangle 43"/>
          <p:cNvSpPr>
            <a:spLocks noChangeArrowheads="1"/>
          </p:cNvSpPr>
          <p:nvPr/>
        </p:nvSpPr>
        <p:spPr bwMode="auto">
          <a:xfrm rot="16200000">
            <a:off x="3031331" y="3926682"/>
            <a:ext cx="2544763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photocurrent (pA)</a:t>
            </a:r>
          </a:p>
        </p:txBody>
      </p:sp>
      <p:sp>
        <p:nvSpPr>
          <p:cNvPr id="39" name="Rectangle 43"/>
          <p:cNvSpPr>
            <a:spLocks noChangeArrowheads="1"/>
          </p:cNvSpPr>
          <p:nvPr/>
        </p:nvSpPr>
        <p:spPr bwMode="auto">
          <a:xfrm>
            <a:off x="7153275" y="3305175"/>
            <a:ext cx="1733550" cy="10318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sz="16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─  CH</a:t>
            </a:r>
            <a:r>
              <a:rPr lang="en-US" sz="1600" baseline="-25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160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─  Ar/CH</a:t>
            </a:r>
            <a:r>
              <a:rPr lang="en-US" sz="1600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66/34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sz="160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─  Ne/CH</a:t>
            </a:r>
            <a:r>
              <a:rPr lang="en-US" sz="1600" baseline="-2500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160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62/38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sz="1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─  Ar/CO</a:t>
            </a:r>
            <a:r>
              <a:rPr lang="en-US" sz="1600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1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70/30</a:t>
            </a:r>
          </a:p>
          <a:p>
            <a:pPr algn="ctr" eaLnBrk="0" hangingPunct="0">
              <a:lnSpc>
                <a:spcPct val="90000"/>
              </a:lnSpc>
              <a:buFontTx/>
              <a:buChar char="-"/>
              <a:defRPr/>
            </a:pPr>
            <a:endParaRPr lang="en-US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 Box 30"/>
          <p:cNvSpPr txBox="1">
            <a:spLocks noChangeArrowheads="1"/>
          </p:cNvSpPr>
          <p:nvPr/>
        </p:nvSpPr>
        <p:spPr bwMode="auto">
          <a:xfrm rot="836321">
            <a:off x="1965325" y="5149850"/>
            <a:ext cx="669925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b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mm</a:t>
            </a:r>
          </a:p>
        </p:txBody>
      </p:sp>
      <p:sp>
        <p:nvSpPr>
          <p:cNvPr id="41" name="Rectangle 43"/>
          <p:cNvSpPr>
            <a:spLocks noChangeArrowheads="1"/>
          </p:cNvSpPr>
          <p:nvPr/>
        </p:nvSpPr>
        <p:spPr bwMode="auto">
          <a:xfrm>
            <a:off x="328613" y="1406525"/>
            <a:ext cx="9202737" cy="4699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Photocurrent measurements in various gas atmospheres</a:t>
            </a:r>
          </a:p>
        </p:txBody>
      </p:sp>
      <p:grpSp>
        <p:nvGrpSpPr>
          <p:cNvPr id="3105" name="Group 41"/>
          <p:cNvGrpSpPr>
            <a:grpSpLocks/>
          </p:cNvGrpSpPr>
          <p:nvPr/>
        </p:nvGrpSpPr>
        <p:grpSpPr bwMode="auto">
          <a:xfrm>
            <a:off x="152400" y="2070100"/>
            <a:ext cx="1130300" cy="584200"/>
            <a:chOff x="8940800" y="1930400"/>
            <a:chExt cx="1130300" cy="584200"/>
          </a:xfrm>
        </p:grpSpPr>
        <p:sp>
          <p:nvSpPr>
            <p:cNvPr id="43" name="TextBox 42"/>
            <p:cNvSpPr txBox="1"/>
            <p:nvPr/>
          </p:nvSpPr>
          <p:spPr>
            <a:xfrm>
              <a:off x="9004300" y="1981200"/>
              <a:ext cx="985838" cy="4794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en-US" sz="2800" i="0" dirty="0">
                  <a:solidFill>
                    <a:srgbClr val="CC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2009</a:t>
              </a: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8940800" y="1930400"/>
              <a:ext cx="1130300" cy="584200"/>
            </a:xfrm>
            <a:prstGeom prst="ellipse">
              <a:avLst/>
            </a:prstGeom>
            <a:noFill/>
            <a:ln w="38100" cap="flat" cmpd="sng" algn="ctr">
              <a:solidFill>
                <a:srgbClr val="CC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2075" tIns="46038" rIns="92075" bIns="46038" anchor="ctr"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PHOTOELECTRON EXTRACTION  2/6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8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  <p:sp>
        <p:nvSpPr>
          <p:cNvPr id="7" name="Rectangle 43"/>
          <p:cNvSpPr>
            <a:spLocks noChangeArrowheads="1"/>
          </p:cNvSpPr>
          <p:nvPr/>
        </p:nvSpPr>
        <p:spPr bwMode="auto">
          <a:xfrm>
            <a:off x="304800" y="1503363"/>
            <a:ext cx="4162425" cy="82073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Photoelectron extraction 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 </a:t>
            </a: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and E, 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simulations and measurements </a:t>
            </a:r>
          </a:p>
        </p:txBody>
      </p:sp>
      <p:sp>
        <p:nvSpPr>
          <p:cNvPr id="8" name="Rettangolo 242"/>
          <p:cNvSpPr/>
          <p:nvPr/>
        </p:nvSpPr>
        <p:spPr bwMode="auto">
          <a:xfrm>
            <a:off x="3201988" y="3282950"/>
            <a:ext cx="4171950" cy="21193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18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9704" name="Group 34"/>
          <p:cNvGrpSpPr>
            <a:grpSpLocks/>
          </p:cNvGrpSpPr>
          <p:nvPr/>
        </p:nvGrpSpPr>
        <p:grpSpPr bwMode="auto">
          <a:xfrm>
            <a:off x="3478213" y="4743450"/>
            <a:ext cx="3289300" cy="381000"/>
            <a:chOff x="1087328" y="4649318"/>
            <a:chExt cx="3289300" cy="381000"/>
          </a:xfrm>
        </p:grpSpPr>
        <p:sp>
          <p:nvSpPr>
            <p:cNvPr id="10" name="Rettangolo 245"/>
            <p:cNvSpPr/>
            <p:nvPr/>
          </p:nvSpPr>
          <p:spPr bwMode="auto">
            <a:xfrm>
              <a:off x="1398478" y="4954118"/>
              <a:ext cx="2978150" cy="762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CasellaDiTesto 248"/>
            <p:cNvSpPr txBox="1">
              <a:spLocks noChangeArrowheads="1"/>
            </p:cNvSpPr>
            <p:nvPr/>
          </p:nvSpPr>
          <p:spPr bwMode="auto">
            <a:xfrm>
              <a:off x="1087328" y="4649318"/>
              <a:ext cx="1751012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en-GB" b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</a:rPr>
                <a:t>anode (with pads)</a:t>
              </a:r>
            </a:p>
          </p:txBody>
        </p:sp>
        <p:cxnSp>
          <p:nvCxnSpPr>
            <p:cNvPr id="29734" name="Straight Connector 7"/>
            <p:cNvCxnSpPr>
              <a:cxnSpLocks noChangeShapeType="1"/>
            </p:cNvCxnSpPr>
            <p:nvPr/>
          </p:nvCxnSpPr>
          <p:spPr bwMode="auto">
            <a:xfrm flipV="1">
              <a:off x="1399266" y="4921347"/>
              <a:ext cx="2974848" cy="24384"/>
            </a:xfrm>
            <a:prstGeom prst="line">
              <a:avLst/>
            </a:prstGeom>
            <a:noFill/>
            <a:ln w="28575" algn="ctr">
              <a:solidFill>
                <a:srgbClr val="CC6600"/>
              </a:solidFill>
              <a:prstDash val="lgDash"/>
              <a:round/>
              <a:headEnd/>
              <a:tailEnd/>
            </a:ln>
          </p:spPr>
        </p:cxnSp>
      </p:grpSp>
      <p:sp>
        <p:nvSpPr>
          <p:cNvPr id="13" name="CasellaDiTesto 249"/>
          <p:cNvSpPr txBox="1">
            <a:spLocks noChangeArrowheads="1"/>
          </p:cNvSpPr>
          <p:nvPr/>
        </p:nvSpPr>
        <p:spPr bwMode="auto">
          <a:xfrm>
            <a:off x="5861050" y="4189413"/>
            <a:ext cx="12144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GB" b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CasellaDiTesto 250"/>
          <p:cNvSpPr txBox="1">
            <a:spLocks noChangeArrowheads="1"/>
          </p:cNvSpPr>
          <p:nvPr/>
        </p:nvSpPr>
        <p:spPr bwMode="auto">
          <a:xfrm>
            <a:off x="3308350" y="3573463"/>
            <a:ext cx="1768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GB" b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WIRES (V1)</a:t>
            </a:r>
          </a:p>
          <a:p>
            <a:pPr eaLnBrk="0" hangingPunct="0">
              <a:lnSpc>
                <a:spcPct val="90000"/>
              </a:lnSpc>
              <a:defRPr/>
            </a:pPr>
            <a:endParaRPr lang="en-GB" b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6365875" y="4267200"/>
            <a:ext cx="93345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571500" indent="-571500" eaLnBrk="0" hangingPunct="0">
              <a:lnSpc>
                <a:spcPct val="7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GB" sz="1400" b="0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CsI</a:t>
            </a:r>
            <a:r>
              <a:rPr lang="en-GB" sz="1400" b="0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en-GB" sz="14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		</a:t>
            </a:r>
          </a:p>
        </p:txBody>
      </p:sp>
      <p:sp>
        <p:nvSpPr>
          <p:cNvPr id="16" name="Line 34"/>
          <p:cNvSpPr>
            <a:spLocks noChangeShapeType="1"/>
          </p:cNvSpPr>
          <p:nvPr/>
        </p:nvSpPr>
        <p:spPr bwMode="auto">
          <a:xfrm>
            <a:off x="3825875" y="4543425"/>
            <a:ext cx="2944813" cy="0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</p:spPr>
        <p:txBody>
          <a:bodyPr lIns="92075" tIns="46038" rIns="92075" bIns="46038" anchor="ctr"/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ttangolo 243"/>
          <p:cNvSpPr>
            <a:spLocks noChangeArrowheads="1"/>
          </p:cNvSpPr>
          <p:nvPr/>
        </p:nvSpPr>
        <p:spPr bwMode="auto">
          <a:xfrm>
            <a:off x="3832225" y="4581525"/>
            <a:ext cx="2927350" cy="66675"/>
          </a:xfrm>
          <a:prstGeom prst="rect">
            <a:avLst/>
          </a:prstGeom>
          <a:solidFill>
            <a:srgbClr val="00800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sz="1800" b="0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29710" name="Straight Connector 8"/>
          <p:cNvCxnSpPr>
            <a:cxnSpLocks noChangeShapeType="1"/>
          </p:cNvCxnSpPr>
          <p:nvPr/>
        </p:nvCxnSpPr>
        <p:spPr bwMode="auto">
          <a:xfrm>
            <a:off x="3817938" y="3532188"/>
            <a:ext cx="2924175" cy="11112"/>
          </a:xfrm>
          <a:prstGeom prst="line">
            <a:avLst/>
          </a:prstGeom>
          <a:noFill/>
          <a:ln w="38100" algn="ctr">
            <a:solidFill>
              <a:schemeClr val="tx1"/>
            </a:solidFill>
            <a:prstDash val="sysDot"/>
            <a:round/>
            <a:headEnd/>
            <a:tailEnd/>
          </a:ln>
        </p:spPr>
      </p:cxnSp>
      <p:sp>
        <p:nvSpPr>
          <p:cNvPr id="19" name="CasellaDiTesto 250"/>
          <p:cNvSpPr txBox="1">
            <a:spLocks noChangeArrowheads="1"/>
          </p:cNvSpPr>
          <p:nvPr/>
        </p:nvSpPr>
        <p:spPr bwMode="auto">
          <a:xfrm>
            <a:off x="3290888" y="4095750"/>
            <a:ext cx="2641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GB" b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eaLnBrk="0" hangingPunct="0">
              <a:lnSpc>
                <a:spcPct val="90000"/>
              </a:lnSpc>
              <a:defRPr/>
            </a:pPr>
            <a:r>
              <a:rPr lang="en-GB" b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THGEM 1 ( top: V2, bottom: V3)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 rot="5400000">
            <a:off x="5621337" y="4038601"/>
            <a:ext cx="714375" cy="0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 Box 48"/>
          <p:cNvSpPr txBox="1">
            <a:spLocks noChangeArrowheads="1"/>
          </p:cNvSpPr>
          <p:nvPr/>
        </p:nvSpPr>
        <p:spPr bwMode="auto">
          <a:xfrm>
            <a:off x="6072188" y="3868738"/>
            <a:ext cx="376237" cy="285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4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4337050" y="3211513"/>
            <a:ext cx="1935163" cy="17145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4438650" y="3176588"/>
            <a:ext cx="1633538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fused silica window</a:t>
            </a:r>
          </a:p>
        </p:txBody>
      </p:sp>
      <p:sp>
        <p:nvSpPr>
          <p:cNvPr id="24" name="Rectangle 43"/>
          <p:cNvSpPr>
            <a:spLocks noChangeArrowheads="1"/>
          </p:cNvSpPr>
          <p:nvPr/>
        </p:nvSpPr>
        <p:spPr bwMode="auto">
          <a:xfrm>
            <a:off x="3705225" y="5521325"/>
            <a:ext cx="2062163" cy="703263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= (V2-V1) / d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2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lang="en-US" sz="2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= V3 – V2 </a:t>
            </a:r>
          </a:p>
        </p:txBody>
      </p:sp>
      <p:cxnSp>
        <p:nvCxnSpPr>
          <p:cNvPr id="29717" name="Straight Connector 50"/>
          <p:cNvCxnSpPr>
            <a:cxnSpLocks noChangeShapeType="1"/>
          </p:cNvCxnSpPr>
          <p:nvPr/>
        </p:nvCxnSpPr>
        <p:spPr bwMode="auto">
          <a:xfrm rot="10740000">
            <a:off x="2708275" y="3505200"/>
            <a:ext cx="1090613" cy="238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9718" name="Straight Connector 51"/>
          <p:cNvCxnSpPr>
            <a:cxnSpLocks noChangeShapeType="1"/>
          </p:cNvCxnSpPr>
          <p:nvPr/>
        </p:nvCxnSpPr>
        <p:spPr bwMode="auto">
          <a:xfrm rot="10740000">
            <a:off x="2801938" y="4548188"/>
            <a:ext cx="1090612" cy="2381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9719" name="Straight Arrow Connector 53"/>
          <p:cNvCxnSpPr>
            <a:cxnSpLocks noChangeShapeType="1"/>
          </p:cNvCxnSpPr>
          <p:nvPr/>
        </p:nvCxnSpPr>
        <p:spPr bwMode="auto">
          <a:xfrm rot="5280000">
            <a:off x="2538413" y="4027488"/>
            <a:ext cx="1019175" cy="222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28" name="CasellaDiTesto 250"/>
          <p:cNvSpPr txBox="1">
            <a:spLocks noChangeArrowheads="1"/>
          </p:cNvSpPr>
          <p:nvPr/>
        </p:nvSpPr>
        <p:spPr bwMode="auto">
          <a:xfrm rot="16200000">
            <a:off x="2835275" y="3794126"/>
            <a:ext cx="5984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GB" b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d</a:t>
            </a:r>
          </a:p>
        </p:txBody>
      </p:sp>
      <p:sp>
        <p:nvSpPr>
          <p:cNvPr id="29" name="Rectangle 21"/>
          <p:cNvSpPr>
            <a:spLocks noChangeArrowheads="1"/>
          </p:cNvSpPr>
          <p:nvPr/>
        </p:nvSpPr>
        <p:spPr bwMode="auto">
          <a:xfrm>
            <a:off x="5165725" y="2063750"/>
            <a:ext cx="330200" cy="457200"/>
          </a:xfrm>
          <a:prstGeom prst="rect">
            <a:avLst/>
          </a:prstGeom>
          <a:solidFill>
            <a:srgbClr val="CC3399"/>
          </a:solidFill>
          <a:ln w="9525">
            <a:solidFill>
              <a:srgbClr val="CC33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Line 22"/>
          <p:cNvSpPr>
            <a:spLocks noChangeShapeType="1"/>
          </p:cNvSpPr>
          <p:nvPr/>
        </p:nvSpPr>
        <p:spPr bwMode="auto">
          <a:xfrm flipH="1">
            <a:off x="4608513" y="2133600"/>
            <a:ext cx="596900" cy="1044575"/>
          </a:xfrm>
          <a:prstGeom prst="line">
            <a:avLst/>
          </a:prstGeom>
          <a:noFill/>
          <a:ln w="57150">
            <a:solidFill>
              <a:srgbClr val="CC3399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Line 23"/>
          <p:cNvSpPr>
            <a:spLocks noChangeShapeType="1"/>
          </p:cNvSpPr>
          <p:nvPr/>
        </p:nvSpPr>
        <p:spPr bwMode="auto">
          <a:xfrm>
            <a:off x="5483225" y="2111375"/>
            <a:ext cx="554038" cy="1100138"/>
          </a:xfrm>
          <a:prstGeom prst="line">
            <a:avLst/>
          </a:prstGeom>
          <a:noFill/>
          <a:ln w="57150">
            <a:solidFill>
              <a:srgbClr val="CC3399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5681663" y="2039938"/>
            <a:ext cx="687387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 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rot="5400000">
            <a:off x="8274050" y="4002088"/>
            <a:ext cx="714375" cy="0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rot="16200000">
            <a:off x="7786687" y="4014788"/>
            <a:ext cx="714375" cy="0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Text Box 48"/>
          <p:cNvSpPr txBox="1">
            <a:spLocks noChangeArrowheads="1"/>
          </p:cNvSpPr>
          <p:nvPr/>
        </p:nvSpPr>
        <p:spPr bwMode="auto">
          <a:xfrm>
            <a:off x="7705725" y="2619375"/>
            <a:ext cx="1339850" cy="1062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4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E_field, 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4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 convention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4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4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&lt;0      &gt;0 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7546975" y="2473325"/>
            <a:ext cx="1536700" cy="212248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2075" tIns="46038" rIns="92075" bIns="46038" anchor="ctr"/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9729" name="Group 36"/>
          <p:cNvGrpSpPr>
            <a:grpSpLocks/>
          </p:cNvGrpSpPr>
          <p:nvPr/>
        </p:nvGrpSpPr>
        <p:grpSpPr bwMode="auto">
          <a:xfrm>
            <a:off x="292100" y="2540000"/>
            <a:ext cx="1130300" cy="584200"/>
            <a:chOff x="8940800" y="1930400"/>
            <a:chExt cx="1130300" cy="584200"/>
          </a:xfrm>
        </p:grpSpPr>
        <p:sp>
          <p:nvSpPr>
            <p:cNvPr id="38" name="TextBox 37"/>
            <p:cNvSpPr txBox="1"/>
            <p:nvPr/>
          </p:nvSpPr>
          <p:spPr>
            <a:xfrm>
              <a:off x="9004300" y="1981200"/>
              <a:ext cx="985838" cy="4794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en-US" sz="2800" i="0" dirty="0">
                  <a:solidFill>
                    <a:srgbClr val="CC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2009</a:t>
              </a:r>
            </a:p>
          </p:txBody>
        </p:sp>
        <p:sp>
          <p:nvSpPr>
            <p:cNvPr id="39" name="Oval 38"/>
            <p:cNvSpPr/>
            <p:nvPr/>
          </p:nvSpPr>
          <p:spPr bwMode="auto">
            <a:xfrm>
              <a:off x="8940800" y="1930400"/>
              <a:ext cx="1130300" cy="584200"/>
            </a:xfrm>
            <a:prstGeom prst="ellipse">
              <a:avLst/>
            </a:prstGeom>
            <a:noFill/>
            <a:ln w="38100" cap="flat" cmpd="sng" algn="ctr">
              <a:solidFill>
                <a:srgbClr val="CC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2075" tIns="46038" rIns="92075" bIns="46038" anchor="ctr"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PHOTOELECTRON EXTRACTION  3/6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8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  <p:sp>
        <p:nvSpPr>
          <p:cNvPr id="7" name="Rectangle 43"/>
          <p:cNvSpPr>
            <a:spLocks noChangeArrowheads="1"/>
          </p:cNvSpPr>
          <p:nvPr/>
        </p:nvSpPr>
        <p:spPr bwMode="auto">
          <a:xfrm>
            <a:off x="163513" y="1382713"/>
            <a:ext cx="5451475" cy="166528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photoelectron trajectories from 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THGEM photocathode, </a:t>
            </a:r>
            <a:r>
              <a:rPr lang="en-US" sz="2000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simulation,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multiplication switched off</a:t>
            </a:r>
          </a:p>
          <a:p>
            <a:pPr eaLnBrk="0" hangingPunct="0">
              <a:lnSpc>
                <a:spcPct val="90000"/>
              </a:lnSpc>
              <a:defRPr/>
            </a:pPr>
            <a:endParaRPr lang="en-US" sz="2000" u="sng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lnSpc>
                <a:spcPct val="90000"/>
              </a:lnSpc>
              <a:defRPr/>
            </a:pPr>
            <a:r>
              <a:rPr lang="en-US" sz="14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thickness 0.6 mm, diam. 0.4 mm, pitch: 0.8 mm, </a:t>
            </a:r>
            <a:r>
              <a:rPr lang="el-GR" sz="14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</a:t>
            </a:r>
            <a:r>
              <a:rPr lang="en-US" sz="14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= 1500 V</a:t>
            </a:r>
            <a:r>
              <a:rPr lang="en-US" sz="1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grpSp>
        <p:nvGrpSpPr>
          <p:cNvPr id="30727" name="Group 54"/>
          <p:cNvGrpSpPr>
            <a:grpSpLocks/>
          </p:cNvGrpSpPr>
          <p:nvPr/>
        </p:nvGrpSpPr>
        <p:grpSpPr bwMode="auto">
          <a:xfrm>
            <a:off x="1314450" y="3087688"/>
            <a:ext cx="7305675" cy="3486150"/>
            <a:chOff x="704071" y="2912596"/>
            <a:chExt cx="7305844" cy="3485001"/>
          </a:xfrm>
        </p:grpSpPr>
        <p:pic>
          <p:nvPicPr>
            <p:cNvPr id="30760" name="Picture 11" descr="gg1500V_x_i_0_d_0"/>
            <p:cNvPicPr>
              <a:picLocks noChangeAspect="1" noChangeArrowheads="1"/>
            </p:cNvPicPr>
            <p:nvPr/>
          </p:nvPicPr>
          <p:blipFill>
            <a:blip r:embed="rId2" cstate="print"/>
            <a:srcRect l="13200" t="24565" r="12000" b="23718"/>
            <a:stretch>
              <a:fillRect/>
            </a:stretch>
          </p:blipFill>
          <p:spPr bwMode="auto">
            <a:xfrm>
              <a:off x="704071" y="2912596"/>
              <a:ext cx="3458316" cy="3387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61" name="Picture 12" descr="gg1500V_y_i_0_d_0"/>
            <p:cNvPicPr>
              <a:picLocks noChangeAspect="1" noChangeArrowheads="1"/>
            </p:cNvPicPr>
            <p:nvPr/>
          </p:nvPicPr>
          <p:blipFill>
            <a:blip r:embed="rId3" cstate="print"/>
            <a:srcRect l="13228" t="25012" r="11810" b="24011"/>
            <a:stretch>
              <a:fillRect/>
            </a:stretch>
          </p:blipFill>
          <p:spPr bwMode="auto">
            <a:xfrm rot="5400000">
              <a:off x="4645394" y="3033076"/>
              <a:ext cx="3427262" cy="3301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43"/>
            <p:cNvSpPr>
              <a:spLocks noChangeArrowheads="1"/>
            </p:cNvSpPr>
            <p:nvPr/>
          </p:nvSpPr>
          <p:spPr bwMode="auto">
            <a:xfrm>
              <a:off x="1456563" y="3880652"/>
              <a:ext cx="1932033" cy="3872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  <a:defRPr/>
              </a:pPr>
              <a:r>
                <a:rPr lang="en-US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x cross-section</a:t>
              </a:r>
            </a:p>
          </p:txBody>
        </p:sp>
        <p:sp>
          <p:nvSpPr>
            <p:cNvPr id="12" name="Rectangle 43"/>
            <p:cNvSpPr>
              <a:spLocks noChangeArrowheads="1"/>
            </p:cNvSpPr>
            <p:nvPr/>
          </p:nvSpPr>
          <p:spPr bwMode="auto">
            <a:xfrm>
              <a:off x="5325391" y="3880652"/>
              <a:ext cx="1930445" cy="3872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  <a:defRPr/>
              </a:pPr>
              <a:r>
                <a:rPr lang="en-US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 cross-section</a:t>
              </a:r>
            </a:p>
          </p:txBody>
        </p:sp>
        <p:sp>
          <p:nvSpPr>
            <p:cNvPr id="13" name="Rectangle 43"/>
            <p:cNvSpPr>
              <a:spLocks noChangeArrowheads="1"/>
            </p:cNvSpPr>
            <p:nvPr/>
          </p:nvSpPr>
          <p:spPr bwMode="auto">
            <a:xfrm>
              <a:off x="1102543" y="3236339"/>
              <a:ext cx="4419702" cy="38563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  <a:defRPr/>
              </a:pPr>
              <a:r>
                <a:rPr lang="en-US" sz="20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external field above the THGEM : 0</a:t>
              </a:r>
            </a:p>
          </p:txBody>
        </p:sp>
      </p:grpSp>
      <p:grpSp>
        <p:nvGrpSpPr>
          <p:cNvPr id="30728" name="Group 60"/>
          <p:cNvGrpSpPr>
            <a:grpSpLocks/>
          </p:cNvGrpSpPr>
          <p:nvPr/>
        </p:nvGrpSpPr>
        <p:grpSpPr bwMode="auto">
          <a:xfrm>
            <a:off x="6119813" y="1090613"/>
            <a:ext cx="3446462" cy="2578100"/>
            <a:chOff x="6119446" y="1090246"/>
            <a:chExt cx="3446586" cy="2579076"/>
          </a:xfrm>
        </p:grpSpPr>
        <p:grpSp>
          <p:nvGrpSpPr>
            <p:cNvPr id="30734" name="Group 43"/>
            <p:cNvGrpSpPr>
              <a:grpSpLocks/>
            </p:cNvGrpSpPr>
            <p:nvPr/>
          </p:nvGrpSpPr>
          <p:grpSpPr bwMode="auto">
            <a:xfrm>
              <a:off x="6763994" y="1090246"/>
              <a:ext cx="2802038" cy="2579076"/>
              <a:chOff x="6424024" y="844062"/>
              <a:chExt cx="2802038" cy="2579076"/>
            </a:xfrm>
          </p:grpSpPr>
          <p:sp>
            <p:nvSpPr>
              <p:cNvPr id="19" name="Rectangle 18"/>
              <p:cNvSpPr/>
              <p:nvPr/>
            </p:nvSpPr>
            <p:spPr bwMode="auto">
              <a:xfrm>
                <a:off x="6424024" y="844062"/>
                <a:ext cx="2802038" cy="257907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92075" tIns="46038" rIns="92075" bIns="46038" anchor="ctr"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30739" name="Group 34"/>
              <p:cNvGrpSpPr>
                <a:grpSpLocks/>
              </p:cNvGrpSpPr>
              <p:nvPr/>
            </p:nvGrpSpPr>
            <p:grpSpPr bwMode="auto">
              <a:xfrm>
                <a:off x="6624056" y="1193444"/>
                <a:ext cx="2344822" cy="2147113"/>
                <a:chOff x="6624056" y="1193444"/>
                <a:chExt cx="2344822" cy="2147113"/>
              </a:xfrm>
            </p:grpSpPr>
            <p:grpSp>
              <p:nvGrpSpPr>
                <p:cNvPr id="30744" name="Group 24"/>
                <p:cNvGrpSpPr>
                  <a:grpSpLocks/>
                </p:cNvGrpSpPr>
                <p:nvPr/>
              </p:nvGrpSpPr>
              <p:grpSpPr bwMode="auto">
                <a:xfrm>
                  <a:off x="6624056" y="2051019"/>
                  <a:ext cx="1382762" cy="1289538"/>
                  <a:chOff x="6624056" y="2051019"/>
                  <a:chExt cx="1382762" cy="1289538"/>
                </a:xfrm>
              </p:grpSpPr>
              <p:sp>
                <p:nvSpPr>
                  <p:cNvPr id="38" name="Oval 37"/>
                  <p:cNvSpPr/>
                  <p:nvPr/>
                </p:nvSpPr>
                <p:spPr bwMode="auto">
                  <a:xfrm>
                    <a:off x="6624056" y="2883184"/>
                    <a:ext cx="468329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9" name="Oval 38"/>
                  <p:cNvSpPr/>
                  <p:nvPr/>
                </p:nvSpPr>
                <p:spPr bwMode="auto">
                  <a:xfrm>
                    <a:off x="7105085" y="2051019"/>
                    <a:ext cx="468330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40" name="Oval 39"/>
                  <p:cNvSpPr/>
                  <p:nvPr/>
                </p:nvSpPr>
                <p:spPr bwMode="auto">
                  <a:xfrm>
                    <a:off x="7538489" y="2859362"/>
                    <a:ext cx="468329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30745" name="Group 29"/>
                <p:cNvGrpSpPr>
                  <a:grpSpLocks/>
                </p:cNvGrpSpPr>
                <p:nvPr/>
              </p:nvGrpSpPr>
              <p:grpSpPr bwMode="auto">
                <a:xfrm>
                  <a:off x="7549602" y="2039901"/>
                  <a:ext cx="1384350" cy="1289538"/>
                  <a:chOff x="7209633" y="4056270"/>
                  <a:chExt cx="1384350" cy="1289538"/>
                </a:xfrm>
              </p:grpSpPr>
              <p:sp>
                <p:nvSpPr>
                  <p:cNvPr id="35" name="Oval 21"/>
                  <p:cNvSpPr/>
                  <p:nvPr/>
                </p:nvSpPr>
                <p:spPr bwMode="auto">
                  <a:xfrm>
                    <a:off x="7209633" y="4888436"/>
                    <a:ext cx="469917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6" name="Oval 22"/>
                  <p:cNvSpPr/>
                  <p:nvPr/>
                </p:nvSpPr>
                <p:spPr bwMode="auto">
                  <a:xfrm>
                    <a:off x="7690663" y="4056271"/>
                    <a:ext cx="469917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7" name="Oval 36"/>
                  <p:cNvSpPr/>
                  <p:nvPr/>
                </p:nvSpPr>
                <p:spPr bwMode="auto">
                  <a:xfrm>
                    <a:off x="8124066" y="4864615"/>
                    <a:ext cx="469917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30746" name="Group 25"/>
                <p:cNvGrpSpPr>
                  <a:grpSpLocks/>
                </p:cNvGrpSpPr>
                <p:nvPr/>
              </p:nvGrpSpPr>
              <p:grpSpPr bwMode="auto">
                <a:xfrm rot="10800000">
                  <a:off x="6671683" y="1228382"/>
                  <a:ext cx="1382762" cy="1289538"/>
                  <a:chOff x="6622846" y="2054080"/>
                  <a:chExt cx="1382762" cy="1289538"/>
                </a:xfrm>
              </p:grpSpPr>
              <p:sp>
                <p:nvSpPr>
                  <p:cNvPr id="32" name="Oval 31"/>
                  <p:cNvSpPr/>
                  <p:nvPr/>
                </p:nvSpPr>
                <p:spPr bwMode="auto">
                  <a:xfrm>
                    <a:off x="6622846" y="2887834"/>
                    <a:ext cx="468329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3" name="Oval 32"/>
                  <p:cNvSpPr/>
                  <p:nvPr/>
                </p:nvSpPr>
                <p:spPr bwMode="auto">
                  <a:xfrm>
                    <a:off x="7103875" y="2055669"/>
                    <a:ext cx="468330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4" name="Oval 33"/>
                  <p:cNvSpPr/>
                  <p:nvPr/>
                </p:nvSpPr>
                <p:spPr bwMode="auto">
                  <a:xfrm>
                    <a:off x="7537279" y="2864012"/>
                    <a:ext cx="468329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30747" name="Group 30"/>
                <p:cNvGrpSpPr>
                  <a:grpSpLocks/>
                </p:cNvGrpSpPr>
                <p:nvPr/>
              </p:nvGrpSpPr>
              <p:grpSpPr bwMode="auto">
                <a:xfrm rot="10800000">
                  <a:off x="7586116" y="1193444"/>
                  <a:ext cx="1382762" cy="1289538"/>
                  <a:chOff x="6622813" y="2053849"/>
                  <a:chExt cx="1382762" cy="1289538"/>
                </a:xfrm>
              </p:grpSpPr>
              <p:sp>
                <p:nvSpPr>
                  <p:cNvPr id="29" name="Oval 28"/>
                  <p:cNvSpPr/>
                  <p:nvPr/>
                </p:nvSpPr>
                <p:spPr bwMode="auto">
                  <a:xfrm>
                    <a:off x="6622813" y="2887603"/>
                    <a:ext cx="468329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0" name="Oval 29"/>
                  <p:cNvSpPr/>
                  <p:nvPr/>
                </p:nvSpPr>
                <p:spPr bwMode="auto">
                  <a:xfrm>
                    <a:off x="7103842" y="2055438"/>
                    <a:ext cx="468330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31" name="Oval 30"/>
                  <p:cNvSpPr/>
                  <p:nvPr/>
                </p:nvSpPr>
                <p:spPr bwMode="auto">
                  <a:xfrm>
                    <a:off x="7537246" y="2863781"/>
                    <a:ext cx="468329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</p:grpSp>
          <p:cxnSp>
            <p:nvCxnSpPr>
              <p:cNvPr id="30740" name="Straight Arrow Connector 36"/>
              <p:cNvCxnSpPr>
                <a:cxnSpLocks noChangeShapeType="1"/>
              </p:cNvCxnSpPr>
              <p:nvPr/>
            </p:nvCxnSpPr>
            <p:spPr bwMode="auto">
              <a:xfrm>
                <a:off x="7326888" y="2278285"/>
                <a:ext cx="1852281" cy="7715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30741" name="Straight Arrow Connector 37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672400" y="1561209"/>
                <a:ext cx="1324777" cy="7715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23" name="Rectangle 43"/>
              <p:cNvSpPr>
                <a:spLocks noChangeArrowheads="1"/>
              </p:cNvSpPr>
              <p:nvPr/>
            </p:nvSpPr>
            <p:spPr bwMode="auto">
              <a:xfrm>
                <a:off x="8595802" y="2168538"/>
                <a:ext cx="501668" cy="3874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lnSpc>
                    <a:spcPct val="90000"/>
                  </a:lnSpc>
                  <a:defRPr/>
                </a:pPr>
                <a:r>
                  <a:rPr lang="en-US" sz="16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x</a:t>
                </a:r>
              </a:p>
            </p:txBody>
          </p:sp>
          <p:sp>
            <p:nvSpPr>
              <p:cNvPr id="24" name="Rectangle 43"/>
              <p:cNvSpPr>
                <a:spLocks noChangeArrowheads="1"/>
              </p:cNvSpPr>
              <p:nvPr/>
            </p:nvSpPr>
            <p:spPr bwMode="auto">
              <a:xfrm>
                <a:off x="6801863" y="855178"/>
                <a:ext cx="501668" cy="3874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lnSpc>
                    <a:spcPct val="90000"/>
                  </a:lnSpc>
                  <a:defRPr/>
                </a:pPr>
                <a:r>
                  <a:rPr lang="en-US" sz="16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y</a:t>
                </a:r>
              </a:p>
            </p:txBody>
          </p:sp>
        </p:grpSp>
        <p:cxnSp>
          <p:nvCxnSpPr>
            <p:cNvPr id="30735" name="Straight Connector 38"/>
            <p:cNvCxnSpPr>
              <a:cxnSpLocks noChangeShapeType="1"/>
            </p:cNvCxnSpPr>
            <p:nvPr/>
          </p:nvCxnSpPr>
          <p:spPr bwMode="auto">
            <a:xfrm>
              <a:off x="6119446" y="2286000"/>
              <a:ext cx="914400" cy="914400"/>
            </a:xfrm>
            <a:prstGeom prst="line">
              <a:avLst/>
            </a:prstGeom>
            <a:noFill/>
            <a:ln w="9525" algn="ctr">
              <a:noFill/>
              <a:round/>
              <a:headEnd/>
              <a:tailEnd/>
            </a:ln>
          </p:spPr>
        </p:cxnSp>
        <p:cxnSp>
          <p:nvCxnSpPr>
            <p:cNvPr id="30736" name="Straight Connector 49"/>
            <p:cNvCxnSpPr>
              <a:cxnSpLocks noChangeShapeType="1"/>
            </p:cNvCxnSpPr>
            <p:nvPr/>
          </p:nvCxnSpPr>
          <p:spPr bwMode="auto">
            <a:xfrm rot="16260000" flipV="1">
              <a:off x="6649448" y="2529721"/>
              <a:ext cx="2052044" cy="17154"/>
            </a:xfrm>
            <a:prstGeom prst="line">
              <a:avLst/>
            </a:prstGeom>
            <a:noFill/>
            <a:ln w="38100" algn="ctr">
              <a:solidFill>
                <a:srgbClr val="FF00FF"/>
              </a:solidFill>
              <a:round/>
              <a:headEnd/>
              <a:tailEnd/>
            </a:ln>
          </p:spPr>
        </p:cxnSp>
        <p:cxnSp>
          <p:nvCxnSpPr>
            <p:cNvPr id="30737" name="Straight Connector 51"/>
            <p:cNvCxnSpPr>
              <a:cxnSpLocks noChangeShapeType="1"/>
            </p:cNvCxnSpPr>
            <p:nvPr/>
          </p:nvCxnSpPr>
          <p:spPr bwMode="auto">
            <a:xfrm rot="-60000">
              <a:off x="7669363" y="2517245"/>
              <a:ext cx="525068" cy="3218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</p:spPr>
        </p:cxnSp>
      </p:grpSp>
      <p:cxnSp>
        <p:nvCxnSpPr>
          <p:cNvPr id="30729" name="Straight Connector 53"/>
          <p:cNvCxnSpPr>
            <a:cxnSpLocks noChangeShapeType="1"/>
          </p:cNvCxnSpPr>
          <p:nvPr/>
        </p:nvCxnSpPr>
        <p:spPr bwMode="auto">
          <a:xfrm flipV="1">
            <a:off x="1374775" y="4865688"/>
            <a:ext cx="3267075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0730" name="Straight Connector 57"/>
          <p:cNvCxnSpPr>
            <a:cxnSpLocks noChangeShapeType="1"/>
          </p:cNvCxnSpPr>
          <p:nvPr/>
        </p:nvCxnSpPr>
        <p:spPr bwMode="auto">
          <a:xfrm flipV="1">
            <a:off x="5334000" y="4876800"/>
            <a:ext cx="3248025" cy="12700"/>
          </a:xfrm>
          <a:prstGeom prst="line">
            <a:avLst/>
          </a:prstGeom>
          <a:noFill/>
          <a:ln w="19050" algn="ctr">
            <a:solidFill>
              <a:srgbClr val="FF00FF"/>
            </a:solidFill>
            <a:round/>
            <a:headEnd/>
            <a:tailEnd/>
          </a:ln>
        </p:spPr>
      </p:cxnSp>
      <p:grpSp>
        <p:nvGrpSpPr>
          <p:cNvPr id="30731" name="Group 42"/>
          <p:cNvGrpSpPr>
            <a:grpSpLocks/>
          </p:cNvGrpSpPr>
          <p:nvPr/>
        </p:nvGrpSpPr>
        <p:grpSpPr bwMode="auto">
          <a:xfrm>
            <a:off x="8772525" y="5892800"/>
            <a:ext cx="1130300" cy="584200"/>
            <a:chOff x="8940800" y="1930400"/>
            <a:chExt cx="1130300" cy="584200"/>
          </a:xfrm>
        </p:grpSpPr>
        <p:sp>
          <p:nvSpPr>
            <p:cNvPr id="44" name="TextBox 43"/>
            <p:cNvSpPr txBox="1"/>
            <p:nvPr/>
          </p:nvSpPr>
          <p:spPr>
            <a:xfrm>
              <a:off x="9004300" y="1981200"/>
              <a:ext cx="985838" cy="4794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en-US" sz="2800" i="0" dirty="0">
                  <a:solidFill>
                    <a:srgbClr val="CC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2009</a:t>
              </a:r>
            </a:p>
          </p:txBody>
        </p:sp>
        <p:sp>
          <p:nvSpPr>
            <p:cNvPr id="45" name="Oval 44"/>
            <p:cNvSpPr/>
            <p:nvPr/>
          </p:nvSpPr>
          <p:spPr bwMode="auto">
            <a:xfrm>
              <a:off x="8940800" y="1930400"/>
              <a:ext cx="1130300" cy="584200"/>
            </a:xfrm>
            <a:prstGeom prst="ellipse">
              <a:avLst/>
            </a:prstGeom>
            <a:noFill/>
            <a:ln w="38100" cap="flat" cmpd="sng" algn="ctr">
              <a:solidFill>
                <a:srgbClr val="CC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2075" tIns="46038" rIns="92075" bIns="46038" anchor="ctr"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PHOTOELECTRON EXTRACTION  4/6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8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  <p:pic>
        <p:nvPicPr>
          <p:cNvPr id="31750" name="Picture 53" descr="gg1500V_x_i_0_d_minus05"/>
          <p:cNvPicPr>
            <a:picLocks noChangeAspect="1" noChangeArrowheads="1"/>
          </p:cNvPicPr>
          <p:nvPr/>
        </p:nvPicPr>
        <p:blipFill>
          <a:blip r:embed="rId2" cstate="print"/>
          <a:srcRect l="13200" t="24565" r="13200" b="23718"/>
          <a:stretch>
            <a:fillRect/>
          </a:stretch>
        </p:blipFill>
        <p:spPr bwMode="auto">
          <a:xfrm>
            <a:off x="1249363" y="3125788"/>
            <a:ext cx="3421062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43"/>
          <p:cNvSpPr>
            <a:spLocks noChangeArrowheads="1"/>
          </p:cNvSpPr>
          <p:nvPr/>
        </p:nvSpPr>
        <p:spPr bwMode="auto">
          <a:xfrm>
            <a:off x="163513" y="1382713"/>
            <a:ext cx="5451475" cy="166528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photoelectron trajectories from 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THGEM photocathode, </a:t>
            </a:r>
            <a:r>
              <a:rPr lang="en-US" sz="2000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 ,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multiplication switched off</a:t>
            </a:r>
            <a:endParaRPr lang="en-US" sz="2000" u="sng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lnSpc>
                <a:spcPct val="90000"/>
              </a:lnSpc>
              <a:defRPr/>
            </a:pPr>
            <a:endParaRPr lang="en-US" sz="2000" u="sng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lnSpc>
                <a:spcPct val="90000"/>
              </a:lnSpc>
              <a:defRPr/>
            </a:pPr>
            <a:r>
              <a:rPr lang="en-US" sz="14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thickness 0.6 mm, diam. 0.4 mm, pitch: 0.8 mm, </a:t>
            </a:r>
            <a:r>
              <a:rPr lang="el-GR" sz="14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</a:t>
            </a:r>
            <a:r>
              <a:rPr lang="en-US" sz="14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= 1500 V</a:t>
            </a:r>
            <a:r>
              <a:rPr lang="en-US" sz="1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cxnSp>
        <p:nvCxnSpPr>
          <p:cNvPr id="31752" name="Straight Arrow Connector 34"/>
          <p:cNvCxnSpPr>
            <a:cxnSpLocks noChangeShapeType="1"/>
          </p:cNvCxnSpPr>
          <p:nvPr/>
        </p:nvCxnSpPr>
        <p:spPr bwMode="auto">
          <a:xfrm rot="5400000">
            <a:off x="1235868" y="4237832"/>
            <a:ext cx="715963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triangle" w="med" len="med"/>
            <a:tailEnd/>
          </a:ln>
        </p:spPr>
      </p:cxnSp>
      <p:pic>
        <p:nvPicPr>
          <p:cNvPr id="31753" name="Picture 54" descr="gg1500V_y_i_0_d_minus05"/>
          <p:cNvPicPr>
            <a:picLocks noChangeAspect="1" noChangeArrowheads="1"/>
          </p:cNvPicPr>
          <p:nvPr/>
        </p:nvPicPr>
        <p:blipFill>
          <a:blip r:embed="rId3" cstate="print"/>
          <a:srcRect l="13228" t="25012" r="11810" b="24011"/>
          <a:stretch>
            <a:fillRect/>
          </a:stretch>
        </p:blipFill>
        <p:spPr bwMode="auto">
          <a:xfrm rot="5400000">
            <a:off x="4759325" y="3133725"/>
            <a:ext cx="3484563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754" name="Group 43"/>
          <p:cNvGrpSpPr>
            <a:grpSpLocks/>
          </p:cNvGrpSpPr>
          <p:nvPr/>
        </p:nvGrpSpPr>
        <p:grpSpPr bwMode="auto">
          <a:xfrm>
            <a:off x="6764338" y="1090613"/>
            <a:ext cx="2801937" cy="2578100"/>
            <a:chOff x="6424246" y="844062"/>
            <a:chExt cx="2801816" cy="2579076"/>
          </a:xfrm>
        </p:grpSpPr>
        <p:sp>
          <p:nvSpPr>
            <p:cNvPr id="12" name="Rectangle 11"/>
            <p:cNvSpPr/>
            <p:nvPr/>
          </p:nvSpPr>
          <p:spPr bwMode="auto">
            <a:xfrm>
              <a:off x="6424246" y="844062"/>
              <a:ext cx="2801816" cy="2579076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2075" tIns="46038" rIns="92075" bIns="46038" anchor="ctr"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1792" name="Group 34"/>
            <p:cNvGrpSpPr>
              <a:grpSpLocks/>
            </p:cNvGrpSpPr>
            <p:nvPr/>
          </p:nvGrpSpPr>
          <p:grpSpPr bwMode="auto">
            <a:xfrm>
              <a:off x="6624262" y="1193444"/>
              <a:ext cx="2344636" cy="2147113"/>
              <a:chOff x="6624262" y="1193444"/>
              <a:chExt cx="2344636" cy="2147113"/>
            </a:xfrm>
          </p:grpSpPr>
          <p:grpSp>
            <p:nvGrpSpPr>
              <p:cNvPr id="31797" name="Group 24"/>
              <p:cNvGrpSpPr>
                <a:grpSpLocks/>
              </p:cNvGrpSpPr>
              <p:nvPr/>
            </p:nvGrpSpPr>
            <p:grpSpPr bwMode="auto">
              <a:xfrm>
                <a:off x="6624262" y="2051019"/>
                <a:ext cx="1382652" cy="1289538"/>
                <a:chOff x="6624262" y="2051019"/>
                <a:chExt cx="1382652" cy="1289538"/>
              </a:xfrm>
            </p:grpSpPr>
            <p:sp>
              <p:nvSpPr>
                <p:cNvPr id="31" name="Oval 30"/>
                <p:cNvSpPr/>
                <p:nvPr/>
              </p:nvSpPr>
              <p:spPr bwMode="auto">
                <a:xfrm>
                  <a:off x="6624262" y="2883184"/>
                  <a:ext cx="468292" cy="45737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pPr eaLnBrk="0" hangingPunct="0">
                    <a:lnSpc>
                      <a:spcPct val="90000"/>
                    </a:lnSpc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2" name="Oval 31"/>
                <p:cNvSpPr/>
                <p:nvPr/>
              </p:nvSpPr>
              <p:spPr bwMode="auto">
                <a:xfrm>
                  <a:off x="7105253" y="2051019"/>
                  <a:ext cx="468293" cy="45737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pPr eaLnBrk="0" hangingPunct="0">
                    <a:lnSpc>
                      <a:spcPct val="90000"/>
                    </a:lnSpc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3" name="Oval 13"/>
                <p:cNvSpPr/>
                <p:nvPr/>
              </p:nvSpPr>
              <p:spPr bwMode="auto">
                <a:xfrm>
                  <a:off x="7538622" y="2859362"/>
                  <a:ext cx="468292" cy="45737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pPr eaLnBrk="0" hangingPunct="0">
                    <a:lnSpc>
                      <a:spcPct val="90000"/>
                    </a:lnSpc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31798" name="Group 29"/>
              <p:cNvGrpSpPr>
                <a:grpSpLocks/>
              </p:cNvGrpSpPr>
              <p:nvPr/>
            </p:nvGrpSpPr>
            <p:grpSpPr bwMode="auto">
              <a:xfrm>
                <a:off x="7549734" y="2039901"/>
                <a:ext cx="1384240" cy="1289538"/>
                <a:chOff x="7209765" y="4056270"/>
                <a:chExt cx="1384240" cy="1289538"/>
              </a:xfrm>
            </p:grpSpPr>
            <p:sp>
              <p:nvSpPr>
                <p:cNvPr id="28" name="Oval 27"/>
                <p:cNvSpPr/>
                <p:nvPr/>
              </p:nvSpPr>
              <p:spPr bwMode="auto">
                <a:xfrm>
                  <a:off x="7209765" y="4888436"/>
                  <a:ext cx="469880" cy="45737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pPr eaLnBrk="0" hangingPunct="0">
                    <a:lnSpc>
                      <a:spcPct val="90000"/>
                    </a:lnSpc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9" name="Oval 28"/>
                <p:cNvSpPr/>
                <p:nvPr/>
              </p:nvSpPr>
              <p:spPr bwMode="auto">
                <a:xfrm>
                  <a:off x="7690757" y="4056271"/>
                  <a:ext cx="469880" cy="45737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pPr eaLnBrk="0" hangingPunct="0">
                    <a:lnSpc>
                      <a:spcPct val="90000"/>
                    </a:lnSpc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0" name="Oval 29"/>
                <p:cNvSpPr/>
                <p:nvPr/>
              </p:nvSpPr>
              <p:spPr bwMode="auto">
                <a:xfrm>
                  <a:off x="8124125" y="4864615"/>
                  <a:ext cx="469880" cy="45737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pPr eaLnBrk="0" hangingPunct="0">
                    <a:lnSpc>
                      <a:spcPct val="90000"/>
                    </a:lnSpc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31799" name="Group 25"/>
              <p:cNvGrpSpPr>
                <a:grpSpLocks/>
              </p:cNvGrpSpPr>
              <p:nvPr/>
            </p:nvGrpSpPr>
            <p:grpSpPr bwMode="auto">
              <a:xfrm rot="10800000">
                <a:off x="6671885" y="1228382"/>
                <a:ext cx="1382652" cy="1289538"/>
                <a:chOff x="6622754" y="2054080"/>
                <a:chExt cx="1382652" cy="1289538"/>
              </a:xfrm>
            </p:grpSpPr>
            <p:sp>
              <p:nvSpPr>
                <p:cNvPr id="25" name="Oval 24"/>
                <p:cNvSpPr/>
                <p:nvPr/>
              </p:nvSpPr>
              <p:spPr bwMode="auto">
                <a:xfrm>
                  <a:off x="6622754" y="2887834"/>
                  <a:ext cx="468292" cy="45737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pPr eaLnBrk="0" hangingPunct="0">
                    <a:lnSpc>
                      <a:spcPct val="90000"/>
                    </a:lnSpc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 bwMode="auto">
                <a:xfrm>
                  <a:off x="7103745" y="2055669"/>
                  <a:ext cx="468293" cy="45737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pPr eaLnBrk="0" hangingPunct="0">
                    <a:lnSpc>
                      <a:spcPct val="90000"/>
                    </a:lnSpc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7" name="Oval 26"/>
                <p:cNvSpPr/>
                <p:nvPr/>
              </p:nvSpPr>
              <p:spPr bwMode="auto">
                <a:xfrm>
                  <a:off x="7537114" y="2864012"/>
                  <a:ext cx="468292" cy="45737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pPr eaLnBrk="0" hangingPunct="0">
                    <a:lnSpc>
                      <a:spcPct val="90000"/>
                    </a:lnSpc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31800" name="Group 30"/>
              <p:cNvGrpSpPr>
                <a:grpSpLocks/>
              </p:cNvGrpSpPr>
              <p:nvPr/>
            </p:nvGrpSpPr>
            <p:grpSpPr bwMode="auto">
              <a:xfrm rot="10800000">
                <a:off x="7586246" y="1193444"/>
                <a:ext cx="1382652" cy="1289538"/>
                <a:chOff x="6622793" y="2053849"/>
                <a:chExt cx="1382652" cy="1289538"/>
              </a:xfrm>
            </p:grpSpPr>
            <p:sp>
              <p:nvSpPr>
                <p:cNvPr id="22" name="Oval 21"/>
                <p:cNvSpPr/>
                <p:nvPr/>
              </p:nvSpPr>
              <p:spPr bwMode="auto">
                <a:xfrm>
                  <a:off x="6622793" y="2887603"/>
                  <a:ext cx="468292" cy="45737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pPr eaLnBrk="0" hangingPunct="0">
                    <a:lnSpc>
                      <a:spcPct val="90000"/>
                    </a:lnSpc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3" name="Oval 22"/>
                <p:cNvSpPr/>
                <p:nvPr/>
              </p:nvSpPr>
              <p:spPr bwMode="auto">
                <a:xfrm>
                  <a:off x="7103784" y="2055438"/>
                  <a:ext cx="468293" cy="45737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pPr eaLnBrk="0" hangingPunct="0">
                    <a:lnSpc>
                      <a:spcPct val="90000"/>
                    </a:lnSpc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4" name="Oval 23"/>
                <p:cNvSpPr/>
                <p:nvPr/>
              </p:nvSpPr>
              <p:spPr bwMode="auto">
                <a:xfrm>
                  <a:off x="7537153" y="2863781"/>
                  <a:ext cx="468292" cy="45737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pPr eaLnBrk="0" hangingPunct="0">
                    <a:lnSpc>
                      <a:spcPct val="90000"/>
                    </a:lnSpc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</p:grpSp>
        <p:cxnSp>
          <p:nvCxnSpPr>
            <p:cNvPr id="31793" name="Straight Arrow Connector 36"/>
            <p:cNvCxnSpPr>
              <a:cxnSpLocks noChangeShapeType="1"/>
            </p:cNvCxnSpPr>
            <p:nvPr/>
          </p:nvCxnSpPr>
          <p:spPr bwMode="auto">
            <a:xfrm>
              <a:off x="7326888" y="2278285"/>
              <a:ext cx="1852281" cy="7715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1794" name="Straight Arrow Connector 37"/>
            <p:cNvCxnSpPr>
              <a:cxnSpLocks noChangeShapeType="1"/>
            </p:cNvCxnSpPr>
            <p:nvPr/>
          </p:nvCxnSpPr>
          <p:spPr bwMode="auto">
            <a:xfrm rot="5400000" flipH="1" flipV="1">
              <a:off x="6672400" y="1561209"/>
              <a:ext cx="1324777" cy="7715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16" name="Rectangle 43"/>
            <p:cNvSpPr>
              <a:spLocks noChangeArrowheads="1"/>
            </p:cNvSpPr>
            <p:nvPr/>
          </p:nvSpPr>
          <p:spPr bwMode="auto">
            <a:xfrm>
              <a:off x="8595852" y="2168538"/>
              <a:ext cx="501628" cy="387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  <a:defRPr/>
              </a:pPr>
              <a:r>
                <a:rPr lang="en-US" sz="16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x</a:t>
              </a:r>
            </a:p>
          </p:txBody>
        </p:sp>
        <p:sp>
          <p:nvSpPr>
            <p:cNvPr id="17" name="Rectangle 43"/>
            <p:cNvSpPr>
              <a:spLocks noChangeArrowheads="1"/>
            </p:cNvSpPr>
            <p:nvPr/>
          </p:nvSpPr>
          <p:spPr bwMode="auto">
            <a:xfrm>
              <a:off x="6802055" y="855178"/>
              <a:ext cx="501628" cy="387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  <a:defRPr/>
              </a:pPr>
              <a:r>
                <a:rPr lang="en-US" sz="16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</a:t>
              </a:r>
            </a:p>
          </p:txBody>
        </p:sp>
      </p:grpSp>
      <p:sp>
        <p:nvSpPr>
          <p:cNvPr id="34" name="Rectangle 43"/>
          <p:cNvSpPr>
            <a:spLocks noChangeArrowheads="1"/>
          </p:cNvSpPr>
          <p:nvPr/>
        </p:nvSpPr>
        <p:spPr bwMode="auto">
          <a:xfrm>
            <a:off x="422275" y="2836863"/>
            <a:ext cx="5697538" cy="598487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external field above the THGEM : - 500 V /cm: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2000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photoelectron lost </a:t>
            </a: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(not entering the holes) </a:t>
            </a:r>
          </a:p>
        </p:txBody>
      </p:sp>
      <p:sp>
        <p:nvSpPr>
          <p:cNvPr id="35" name="Rectangle 43"/>
          <p:cNvSpPr>
            <a:spLocks noChangeArrowheads="1"/>
          </p:cNvSpPr>
          <p:nvPr/>
        </p:nvSpPr>
        <p:spPr bwMode="auto">
          <a:xfrm>
            <a:off x="1711325" y="3951288"/>
            <a:ext cx="352425" cy="5969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</p:txBody>
      </p:sp>
      <p:sp>
        <p:nvSpPr>
          <p:cNvPr id="36" name="Rectangle 43"/>
          <p:cNvSpPr>
            <a:spLocks noChangeArrowheads="1"/>
          </p:cNvSpPr>
          <p:nvPr/>
        </p:nvSpPr>
        <p:spPr bwMode="auto">
          <a:xfrm>
            <a:off x="1620838" y="5908675"/>
            <a:ext cx="1931987" cy="38735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 cross-section</a:t>
            </a:r>
          </a:p>
        </p:txBody>
      </p:sp>
      <p:sp>
        <p:nvSpPr>
          <p:cNvPr id="37" name="Rectangle 43"/>
          <p:cNvSpPr>
            <a:spLocks noChangeArrowheads="1"/>
          </p:cNvSpPr>
          <p:nvPr/>
        </p:nvSpPr>
        <p:spPr bwMode="auto">
          <a:xfrm>
            <a:off x="5008563" y="5895975"/>
            <a:ext cx="1931987" cy="38735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cross-section</a:t>
            </a:r>
          </a:p>
        </p:txBody>
      </p:sp>
      <p:grpSp>
        <p:nvGrpSpPr>
          <p:cNvPr id="31759" name="Group 44"/>
          <p:cNvGrpSpPr>
            <a:grpSpLocks/>
          </p:cNvGrpSpPr>
          <p:nvPr/>
        </p:nvGrpSpPr>
        <p:grpSpPr bwMode="auto">
          <a:xfrm>
            <a:off x="6119813" y="1090613"/>
            <a:ext cx="3446462" cy="2578100"/>
            <a:chOff x="6119446" y="1090246"/>
            <a:chExt cx="3446586" cy="2579076"/>
          </a:xfrm>
        </p:grpSpPr>
        <p:grpSp>
          <p:nvGrpSpPr>
            <p:cNvPr id="31765" name="Group 43"/>
            <p:cNvGrpSpPr>
              <a:grpSpLocks/>
            </p:cNvGrpSpPr>
            <p:nvPr/>
          </p:nvGrpSpPr>
          <p:grpSpPr bwMode="auto">
            <a:xfrm>
              <a:off x="6763994" y="1090246"/>
              <a:ext cx="2802038" cy="2579076"/>
              <a:chOff x="6424024" y="844062"/>
              <a:chExt cx="2802038" cy="2579076"/>
            </a:xfrm>
          </p:grpSpPr>
          <p:sp>
            <p:nvSpPr>
              <p:cNvPr id="43" name="Rectangle 42"/>
              <p:cNvSpPr/>
              <p:nvPr/>
            </p:nvSpPr>
            <p:spPr bwMode="auto">
              <a:xfrm>
                <a:off x="6424024" y="844062"/>
                <a:ext cx="2802038" cy="257907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92075" tIns="46038" rIns="92075" bIns="46038" anchor="ctr"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31770" name="Group 34"/>
              <p:cNvGrpSpPr>
                <a:grpSpLocks/>
              </p:cNvGrpSpPr>
              <p:nvPr/>
            </p:nvGrpSpPr>
            <p:grpSpPr bwMode="auto">
              <a:xfrm>
                <a:off x="6624056" y="1193444"/>
                <a:ext cx="2344822" cy="2147113"/>
                <a:chOff x="6624056" y="1193444"/>
                <a:chExt cx="2344822" cy="2147113"/>
              </a:xfrm>
            </p:grpSpPr>
            <p:grpSp>
              <p:nvGrpSpPr>
                <p:cNvPr id="31775" name="Group 24"/>
                <p:cNvGrpSpPr>
                  <a:grpSpLocks/>
                </p:cNvGrpSpPr>
                <p:nvPr/>
              </p:nvGrpSpPr>
              <p:grpSpPr bwMode="auto">
                <a:xfrm>
                  <a:off x="6624056" y="2051019"/>
                  <a:ext cx="1382762" cy="1289538"/>
                  <a:chOff x="6624056" y="2051019"/>
                  <a:chExt cx="1382762" cy="1289538"/>
                </a:xfrm>
              </p:grpSpPr>
              <p:sp>
                <p:nvSpPr>
                  <p:cNvPr id="62" name="Oval 61"/>
                  <p:cNvSpPr/>
                  <p:nvPr/>
                </p:nvSpPr>
                <p:spPr bwMode="auto">
                  <a:xfrm>
                    <a:off x="6624056" y="2883184"/>
                    <a:ext cx="468329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63" name="Oval 62"/>
                  <p:cNvSpPr/>
                  <p:nvPr/>
                </p:nvSpPr>
                <p:spPr bwMode="auto">
                  <a:xfrm>
                    <a:off x="7105085" y="2051019"/>
                    <a:ext cx="468330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64" name="Oval 13"/>
                  <p:cNvSpPr/>
                  <p:nvPr/>
                </p:nvSpPr>
                <p:spPr bwMode="auto">
                  <a:xfrm>
                    <a:off x="7538489" y="2859362"/>
                    <a:ext cx="468329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31776" name="Group 29"/>
                <p:cNvGrpSpPr>
                  <a:grpSpLocks/>
                </p:cNvGrpSpPr>
                <p:nvPr/>
              </p:nvGrpSpPr>
              <p:grpSpPr bwMode="auto">
                <a:xfrm>
                  <a:off x="7549602" y="2039901"/>
                  <a:ext cx="1384350" cy="1289538"/>
                  <a:chOff x="7209633" y="4056270"/>
                  <a:chExt cx="1384350" cy="1289538"/>
                </a:xfrm>
              </p:grpSpPr>
              <p:sp>
                <p:nvSpPr>
                  <p:cNvPr id="59" name="Oval 58"/>
                  <p:cNvSpPr/>
                  <p:nvPr/>
                </p:nvSpPr>
                <p:spPr bwMode="auto">
                  <a:xfrm>
                    <a:off x="7209633" y="4888436"/>
                    <a:ext cx="469917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60" name="Oval 59"/>
                  <p:cNvSpPr/>
                  <p:nvPr/>
                </p:nvSpPr>
                <p:spPr bwMode="auto">
                  <a:xfrm>
                    <a:off x="7690663" y="4056271"/>
                    <a:ext cx="469917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61" name="Oval 60"/>
                  <p:cNvSpPr/>
                  <p:nvPr/>
                </p:nvSpPr>
                <p:spPr bwMode="auto">
                  <a:xfrm>
                    <a:off x="8124066" y="4864615"/>
                    <a:ext cx="469917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31777" name="Group 25"/>
                <p:cNvGrpSpPr>
                  <a:grpSpLocks/>
                </p:cNvGrpSpPr>
                <p:nvPr/>
              </p:nvGrpSpPr>
              <p:grpSpPr bwMode="auto">
                <a:xfrm rot="10800000">
                  <a:off x="6671683" y="1228382"/>
                  <a:ext cx="1382762" cy="1289538"/>
                  <a:chOff x="6622846" y="2054080"/>
                  <a:chExt cx="1382762" cy="1289538"/>
                </a:xfrm>
              </p:grpSpPr>
              <p:sp>
                <p:nvSpPr>
                  <p:cNvPr id="56" name="Oval 55"/>
                  <p:cNvSpPr/>
                  <p:nvPr/>
                </p:nvSpPr>
                <p:spPr bwMode="auto">
                  <a:xfrm>
                    <a:off x="6622846" y="2887834"/>
                    <a:ext cx="468329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57" name="Oval 56"/>
                  <p:cNvSpPr/>
                  <p:nvPr/>
                </p:nvSpPr>
                <p:spPr bwMode="auto">
                  <a:xfrm>
                    <a:off x="7103875" y="2055669"/>
                    <a:ext cx="468330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58" name="Oval 57"/>
                  <p:cNvSpPr/>
                  <p:nvPr/>
                </p:nvSpPr>
                <p:spPr bwMode="auto">
                  <a:xfrm>
                    <a:off x="7537279" y="2864012"/>
                    <a:ext cx="468329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31778" name="Group 30"/>
                <p:cNvGrpSpPr>
                  <a:grpSpLocks/>
                </p:cNvGrpSpPr>
                <p:nvPr/>
              </p:nvGrpSpPr>
              <p:grpSpPr bwMode="auto">
                <a:xfrm rot="10800000">
                  <a:off x="7586116" y="1193444"/>
                  <a:ext cx="1382762" cy="1289538"/>
                  <a:chOff x="6622813" y="2053849"/>
                  <a:chExt cx="1382762" cy="1289538"/>
                </a:xfrm>
              </p:grpSpPr>
              <p:sp>
                <p:nvSpPr>
                  <p:cNvPr id="53" name="Oval 52"/>
                  <p:cNvSpPr/>
                  <p:nvPr/>
                </p:nvSpPr>
                <p:spPr bwMode="auto">
                  <a:xfrm>
                    <a:off x="6622813" y="2887603"/>
                    <a:ext cx="468329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54" name="Oval 53"/>
                  <p:cNvSpPr/>
                  <p:nvPr/>
                </p:nvSpPr>
                <p:spPr bwMode="auto">
                  <a:xfrm>
                    <a:off x="7103842" y="2055438"/>
                    <a:ext cx="468330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55" name="Oval 54"/>
                  <p:cNvSpPr/>
                  <p:nvPr/>
                </p:nvSpPr>
                <p:spPr bwMode="auto">
                  <a:xfrm>
                    <a:off x="7537246" y="2863781"/>
                    <a:ext cx="468329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</p:grpSp>
          <p:cxnSp>
            <p:nvCxnSpPr>
              <p:cNvPr id="31771" name="Straight Arrow Connector 53"/>
              <p:cNvCxnSpPr>
                <a:cxnSpLocks noChangeShapeType="1"/>
              </p:cNvCxnSpPr>
              <p:nvPr/>
            </p:nvCxnSpPr>
            <p:spPr bwMode="auto">
              <a:xfrm>
                <a:off x="7326888" y="2278285"/>
                <a:ext cx="1852281" cy="7715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31772" name="Straight Arrow Connector 5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672400" y="1561209"/>
                <a:ext cx="1324777" cy="7715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47" name="Rectangle 43"/>
              <p:cNvSpPr>
                <a:spLocks noChangeArrowheads="1"/>
              </p:cNvSpPr>
              <p:nvPr/>
            </p:nvSpPr>
            <p:spPr bwMode="auto">
              <a:xfrm>
                <a:off x="8595802" y="2168538"/>
                <a:ext cx="501668" cy="3874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lnSpc>
                    <a:spcPct val="90000"/>
                  </a:lnSpc>
                  <a:defRPr/>
                </a:pPr>
                <a:r>
                  <a:rPr lang="en-US" sz="16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x</a:t>
                </a:r>
              </a:p>
            </p:txBody>
          </p:sp>
          <p:sp>
            <p:nvSpPr>
              <p:cNvPr id="48" name="Rectangle 43"/>
              <p:cNvSpPr>
                <a:spLocks noChangeArrowheads="1"/>
              </p:cNvSpPr>
              <p:nvPr/>
            </p:nvSpPr>
            <p:spPr bwMode="auto">
              <a:xfrm>
                <a:off x="6801863" y="855178"/>
                <a:ext cx="501668" cy="3874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lnSpc>
                    <a:spcPct val="90000"/>
                  </a:lnSpc>
                  <a:defRPr/>
                </a:pPr>
                <a:r>
                  <a:rPr lang="en-US" sz="16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y</a:t>
                </a:r>
              </a:p>
            </p:txBody>
          </p:sp>
        </p:grpSp>
        <p:cxnSp>
          <p:nvCxnSpPr>
            <p:cNvPr id="31766" name="Straight Connector 46"/>
            <p:cNvCxnSpPr>
              <a:cxnSpLocks noChangeShapeType="1"/>
            </p:cNvCxnSpPr>
            <p:nvPr/>
          </p:nvCxnSpPr>
          <p:spPr bwMode="auto">
            <a:xfrm>
              <a:off x="6119446" y="2286000"/>
              <a:ext cx="914400" cy="914400"/>
            </a:xfrm>
            <a:prstGeom prst="line">
              <a:avLst/>
            </a:prstGeom>
            <a:noFill/>
            <a:ln w="9525" algn="ctr">
              <a:noFill/>
              <a:round/>
              <a:headEnd/>
              <a:tailEnd/>
            </a:ln>
          </p:spPr>
        </p:cxnSp>
        <p:cxnSp>
          <p:nvCxnSpPr>
            <p:cNvPr id="31767" name="Straight Connector 47"/>
            <p:cNvCxnSpPr>
              <a:cxnSpLocks noChangeShapeType="1"/>
            </p:cNvCxnSpPr>
            <p:nvPr/>
          </p:nvCxnSpPr>
          <p:spPr bwMode="auto">
            <a:xfrm rot="16260000" flipV="1">
              <a:off x="6649448" y="2529721"/>
              <a:ext cx="2052044" cy="17154"/>
            </a:xfrm>
            <a:prstGeom prst="line">
              <a:avLst/>
            </a:prstGeom>
            <a:noFill/>
            <a:ln w="38100" algn="ctr">
              <a:solidFill>
                <a:srgbClr val="FF00FF"/>
              </a:solidFill>
              <a:round/>
              <a:headEnd/>
              <a:tailEnd/>
            </a:ln>
          </p:spPr>
        </p:cxnSp>
        <p:cxnSp>
          <p:nvCxnSpPr>
            <p:cNvPr id="31768" name="Straight Connector 48"/>
            <p:cNvCxnSpPr>
              <a:cxnSpLocks noChangeShapeType="1"/>
            </p:cNvCxnSpPr>
            <p:nvPr/>
          </p:nvCxnSpPr>
          <p:spPr bwMode="auto">
            <a:xfrm rot="-60000">
              <a:off x="7669363" y="2517245"/>
              <a:ext cx="525068" cy="3218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</p:spPr>
        </p:cxnSp>
      </p:grpSp>
      <p:cxnSp>
        <p:nvCxnSpPr>
          <p:cNvPr id="31760" name="Straight Connector 73"/>
          <p:cNvCxnSpPr>
            <a:cxnSpLocks noChangeShapeType="1"/>
          </p:cNvCxnSpPr>
          <p:nvPr/>
        </p:nvCxnSpPr>
        <p:spPr bwMode="auto">
          <a:xfrm flipV="1">
            <a:off x="1303338" y="4900613"/>
            <a:ext cx="3268662" cy="1587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1761" name="Straight Connector 74"/>
          <p:cNvCxnSpPr>
            <a:cxnSpLocks noChangeShapeType="1"/>
          </p:cNvCxnSpPr>
          <p:nvPr/>
        </p:nvCxnSpPr>
        <p:spPr bwMode="auto">
          <a:xfrm rot="60000" flipV="1">
            <a:off x="4781550" y="4813300"/>
            <a:ext cx="3375025" cy="41275"/>
          </a:xfrm>
          <a:prstGeom prst="line">
            <a:avLst/>
          </a:prstGeom>
          <a:noFill/>
          <a:ln w="19050" algn="ctr">
            <a:solidFill>
              <a:srgbClr val="FF00FF"/>
            </a:solidFill>
            <a:round/>
            <a:headEnd/>
            <a:tailEnd/>
          </a:ln>
        </p:spPr>
      </p:cxnSp>
      <p:grpSp>
        <p:nvGrpSpPr>
          <p:cNvPr id="31762" name="Group 66"/>
          <p:cNvGrpSpPr>
            <a:grpSpLocks/>
          </p:cNvGrpSpPr>
          <p:nvPr/>
        </p:nvGrpSpPr>
        <p:grpSpPr bwMode="auto">
          <a:xfrm>
            <a:off x="8610600" y="5880100"/>
            <a:ext cx="1130300" cy="584200"/>
            <a:chOff x="8940800" y="1930400"/>
            <a:chExt cx="1130300" cy="584200"/>
          </a:xfrm>
        </p:grpSpPr>
        <p:sp>
          <p:nvSpPr>
            <p:cNvPr id="68" name="TextBox 67"/>
            <p:cNvSpPr txBox="1"/>
            <p:nvPr/>
          </p:nvSpPr>
          <p:spPr>
            <a:xfrm>
              <a:off x="9004300" y="1981200"/>
              <a:ext cx="985838" cy="4794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en-US" sz="2800" i="0" dirty="0">
                  <a:solidFill>
                    <a:srgbClr val="CC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2009</a:t>
              </a:r>
            </a:p>
          </p:txBody>
        </p:sp>
        <p:sp>
          <p:nvSpPr>
            <p:cNvPr id="69" name="Oval 68"/>
            <p:cNvSpPr/>
            <p:nvPr/>
          </p:nvSpPr>
          <p:spPr bwMode="auto">
            <a:xfrm>
              <a:off x="8940800" y="1930400"/>
              <a:ext cx="1130300" cy="584200"/>
            </a:xfrm>
            <a:prstGeom prst="ellipse">
              <a:avLst/>
            </a:prstGeom>
            <a:noFill/>
            <a:ln w="38100" cap="flat" cmpd="sng" algn="ctr">
              <a:solidFill>
                <a:srgbClr val="CC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2075" tIns="46038" rIns="92075" bIns="46038" anchor="ctr"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PHOTOELECTRON EXTRACTION  5/6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8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  <p:pic>
        <p:nvPicPr>
          <p:cNvPr id="32774" name="Picture 16" descr="gg1500V_x_i_0_d_05"/>
          <p:cNvPicPr>
            <a:picLocks noChangeAspect="1" noChangeArrowheads="1"/>
          </p:cNvPicPr>
          <p:nvPr/>
        </p:nvPicPr>
        <p:blipFill>
          <a:blip r:embed="rId2" cstate="print"/>
          <a:srcRect l="13200" t="24565" r="14400" b="23718"/>
          <a:stretch>
            <a:fillRect/>
          </a:stretch>
        </p:blipFill>
        <p:spPr bwMode="auto">
          <a:xfrm>
            <a:off x="1262063" y="3035300"/>
            <a:ext cx="3365500" cy="340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43"/>
          <p:cNvSpPr>
            <a:spLocks noChangeArrowheads="1"/>
          </p:cNvSpPr>
          <p:nvPr/>
        </p:nvSpPr>
        <p:spPr bwMode="auto">
          <a:xfrm>
            <a:off x="163513" y="1382713"/>
            <a:ext cx="5451475" cy="166528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photoelectron trajectories from 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THGEM photocathode, </a:t>
            </a:r>
            <a:r>
              <a:rPr lang="en-US" sz="2000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 ,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multiplication switched off</a:t>
            </a:r>
            <a:endParaRPr lang="en-US" sz="2000" u="sng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lnSpc>
                <a:spcPct val="90000"/>
              </a:lnSpc>
              <a:defRPr/>
            </a:pPr>
            <a:endParaRPr lang="en-US" sz="2000" u="sng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lnSpc>
                <a:spcPct val="90000"/>
              </a:lnSpc>
              <a:defRPr/>
            </a:pPr>
            <a:r>
              <a:rPr lang="en-US" sz="14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thickness 0.6 mm, diam. 0.4 mm, pitch: 0.8 mm, </a:t>
            </a:r>
            <a:r>
              <a:rPr lang="el-GR" sz="14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</a:t>
            </a:r>
            <a:r>
              <a:rPr lang="en-US" sz="14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= 1500 V</a:t>
            </a:r>
            <a:r>
              <a:rPr lang="en-US" sz="1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cxnSp>
        <p:nvCxnSpPr>
          <p:cNvPr id="32776" name="Straight Arrow Connector 34"/>
          <p:cNvCxnSpPr>
            <a:cxnSpLocks noChangeShapeType="1"/>
          </p:cNvCxnSpPr>
          <p:nvPr/>
        </p:nvCxnSpPr>
        <p:spPr bwMode="auto">
          <a:xfrm rot="5400000">
            <a:off x="1235868" y="4237832"/>
            <a:ext cx="715963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</p:spPr>
      </p:cxnSp>
      <p:grpSp>
        <p:nvGrpSpPr>
          <p:cNvPr id="32777" name="Group 43"/>
          <p:cNvGrpSpPr>
            <a:grpSpLocks/>
          </p:cNvGrpSpPr>
          <p:nvPr/>
        </p:nvGrpSpPr>
        <p:grpSpPr bwMode="auto">
          <a:xfrm>
            <a:off x="6764338" y="1090613"/>
            <a:ext cx="2801937" cy="2578100"/>
            <a:chOff x="6424246" y="844062"/>
            <a:chExt cx="2801816" cy="2579076"/>
          </a:xfrm>
        </p:grpSpPr>
        <p:sp>
          <p:nvSpPr>
            <p:cNvPr id="11" name="Rectangle 10"/>
            <p:cNvSpPr/>
            <p:nvPr/>
          </p:nvSpPr>
          <p:spPr bwMode="auto">
            <a:xfrm>
              <a:off x="6424246" y="844062"/>
              <a:ext cx="2801816" cy="2579076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2075" tIns="46038" rIns="92075" bIns="46038" anchor="ctr"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2816" name="Group 34"/>
            <p:cNvGrpSpPr>
              <a:grpSpLocks/>
            </p:cNvGrpSpPr>
            <p:nvPr/>
          </p:nvGrpSpPr>
          <p:grpSpPr bwMode="auto">
            <a:xfrm>
              <a:off x="6624262" y="1193444"/>
              <a:ext cx="2344636" cy="2147113"/>
              <a:chOff x="6624262" y="1193444"/>
              <a:chExt cx="2344636" cy="2147113"/>
            </a:xfrm>
          </p:grpSpPr>
          <p:grpSp>
            <p:nvGrpSpPr>
              <p:cNvPr id="32821" name="Group 24"/>
              <p:cNvGrpSpPr>
                <a:grpSpLocks/>
              </p:cNvGrpSpPr>
              <p:nvPr/>
            </p:nvGrpSpPr>
            <p:grpSpPr bwMode="auto">
              <a:xfrm>
                <a:off x="6624262" y="2051019"/>
                <a:ext cx="1382652" cy="1289538"/>
                <a:chOff x="6624262" y="2051019"/>
                <a:chExt cx="1382652" cy="1289538"/>
              </a:xfrm>
            </p:grpSpPr>
            <p:sp>
              <p:nvSpPr>
                <p:cNvPr id="30" name="Oval 29"/>
                <p:cNvSpPr/>
                <p:nvPr/>
              </p:nvSpPr>
              <p:spPr bwMode="auto">
                <a:xfrm>
                  <a:off x="6624262" y="2883184"/>
                  <a:ext cx="468292" cy="45737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pPr eaLnBrk="0" hangingPunct="0">
                    <a:lnSpc>
                      <a:spcPct val="90000"/>
                    </a:lnSpc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1" name="Oval 11"/>
                <p:cNvSpPr/>
                <p:nvPr/>
              </p:nvSpPr>
              <p:spPr bwMode="auto">
                <a:xfrm>
                  <a:off x="7105253" y="2051019"/>
                  <a:ext cx="468293" cy="45737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pPr eaLnBrk="0" hangingPunct="0">
                    <a:lnSpc>
                      <a:spcPct val="90000"/>
                    </a:lnSpc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2" name="Oval 13"/>
                <p:cNvSpPr/>
                <p:nvPr/>
              </p:nvSpPr>
              <p:spPr bwMode="auto">
                <a:xfrm>
                  <a:off x="7538622" y="2859362"/>
                  <a:ext cx="468292" cy="45737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pPr eaLnBrk="0" hangingPunct="0">
                    <a:lnSpc>
                      <a:spcPct val="90000"/>
                    </a:lnSpc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32822" name="Group 29"/>
              <p:cNvGrpSpPr>
                <a:grpSpLocks/>
              </p:cNvGrpSpPr>
              <p:nvPr/>
            </p:nvGrpSpPr>
            <p:grpSpPr bwMode="auto">
              <a:xfrm>
                <a:off x="7549734" y="2039901"/>
                <a:ext cx="1384240" cy="1289538"/>
                <a:chOff x="7209765" y="4056270"/>
                <a:chExt cx="1384240" cy="1289538"/>
              </a:xfrm>
            </p:grpSpPr>
            <p:sp>
              <p:nvSpPr>
                <p:cNvPr id="27" name="Oval 26"/>
                <p:cNvSpPr/>
                <p:nvPr/>
              </p:nvSpPr>
              <p:spPr bwMode="auto">
                <a:xfrm>
                  <a:off x="7209765" y="4888436"/>
                  <a:ext cx="469880" cy="45737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pPr eaLnBrk="0" hangingPunct="0">
                    <a:lnSpc>
                      <a:spcPct val="90000"/>
                    </a:lnSpc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8" name="Oval 27"/>
                <p:cNvSpPr/>
                <p:nvPr/>
              </p:nvSpPr>
              <p:spPr bwMode="auto">
                <a:xfrm>
                  <a:off x="7690757" y="4056271"/>
                  <a:ext cx="469880" cy="45737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pPr eaLnBrk="0" hangingPunct="0">
                    <a:lnSpc>
                      <a:spcPct val="90000"/>
                    </a:lnSpc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9" name="Oval 28"/>
                <p:cNvSpPr/>
                <p:nvPr/>
              </p:nvSpPr>
              <p:spPr bwMode="auto">
                <a:xfrm>
                  <a:off x="8124125" y="4864615"/>
                  <a:ext cx="469880" cy="45737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pPr eaLnBrk="0" hangingPunct="0">
                    <a:lnSpc>
                      <a:spcPct val="90000"/>
                    </a:lnSpc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32823" name="Group 25"/>
              <p:cNvGrpSpPr>
                <a:grpSpLocks/>
              </p:cNvGrpSpPr>
              <p:nvPr/>
            </p:nvGrpSpPr>
            <p:grpSpPr bwMode="auto">
              <a:xfrm rot="10800000">
                <a:off x="6671885" y="1228382"/>
                <a:ext cx="1382652" cy="1289538"/>
                <a:chOff x="6622754" y="2054080"/>
                <a:chExt cx="1382652" cy="1289538"/>
              </a:xfrm>
            </p:grpSpPr>
            <p:sp>
              <p:nvSpPr>
                <p:cNvPr id="24" name="Oval 23"/>
                <p:cNvSpPr/>
                <p:nvPr/>
              </p:nvSpPr>
              <p:spPr bwMode="auto">
                <a:xfrm>
                  <a:off x="6622754" y="2887834"/>
                  <a:ext cx="468292" cy="45737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pPr eaLnBrk="0" hangingPunct="0">
                    <a:lnSpc>
                      <a:spcPct val="90000"/>
                    </a:lnSpc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5" name="Oval 24"/>
                <p:cNvSpPr/>
                <p:nvPr/>
              </p:nvSpPr>
              <p:spPr bwMode="auto">
                <a:xfrm>
                  <a:off x="7103745" y="2055669"/>
                  <a:ext cx="468293" cy="45737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pPr eaLnBrk="0" hangingPunct="0">
                    <a:lnSpc>
                      <a:spcPct val="90000"/>
                    </a:lnSpc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 bwMode="auto">
                <a:xfrm>
                  <a:off x="7537114" y="2864012"/>
                  <a:ext cx="468292" cy="45737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pPr eaLnBrk="0" hangingPunct="0">
                    <a:lnSpc>
                      <a:spcPct val="90000"/>
                    </a:lnSpc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32824" name="Group 30"/>
              <p:cNvGrpSpPr>
                <a:grpSpLocks/>
              </p:cNvGrpSpPr>
              <p:nvPr/>
            </p:nvGrpSpPr>
            <p:grpSpPr bwMode="auto">
              <a:xfrm rot="10800000">
                <a:off x="7586246" y="1193444"/>
                <a:ext cx="1382652" cy="1289538"/>
                <a:chOff x="6622793" y="2053849"/>
                <a:chExt cx="1382652" cy="1289538"/>
              </a:xfrm>
            </p:grpSpPr>
            <p:sp>
              <p:nvSpPr>
                <p:cNvPr id="21" name="Oval 20"/>
                <p:cNvSpPr/>
                <p:nvPr/>
              </p:nvSpPr>
              <p:spPr bwMode="auto">
                <a:xfrm>
                  <a:off x="6622793" y="2887603"/>
                  <a:ext cx="468292" cy="45737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pPr eaLnBrk="0" hangingPunct="0">
                    <a:lnSpc>
                      <a:spcPct val="90000"/>
                    </a:lnSpc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2" name="Oval 21"/>
                <p:cNvSpPr/>
                <p:nvPr/>
              </p:nvSpPr>
              <p:spPr bwMode="auto">
                <a:xfrm>
                  <a:off x="7103784" y="2055438"/>
                  <a:ext cx="468293" cy="45737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pPr eaLnBrk="0" hangingPunct="0">
                    <a:lnSpc>
                      <a:spcPct val="90000"/>
                    </a:lnSpc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23" name="Oval 22"/>
                <p:cNvSpPr/>
                <p:nvPr/>
              </p:nvSpPr>
              <p:spPr bwMode="auto">
                <a:xfrm>
                  <a:off x="7537153" y="2863781"/>
                  <a:ext cx="468292" cy="457373"/>
                </a:xfrm>
                <a:prstGeom prst="ellipse">
                  <a:avLst/>
                </a:prstGeom>
                <a:solidFill>
                  <a:schemeClr val="tx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pPr eaLnBrk="0" hangingPunct="0">
                    <a:lnSpc>
                      <a:spcPct val="90000"/>
                    </a:lnSpc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</p:grpSp>
        <p:cxnSp>
          <p:nvCxnSpPr>
            <p:cNvPr id="32817" name="Straight Arrow Connector 36"/>
            <p:cNvCxnSpPr>
              <a:cxnSpLocks noChangeShapeType="1"/>
            </p:cNvCxnSpPr>
            <p:nvPr/>
          </p:nvCxnSpPr>
          <p:spPr bwMode="auto">
            <a:xfrm>
              <a:off x="7326888" y="2278285"/>
              <a:ext cx="1852281" cy="7715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2818" name="Straight Arrow Connector 37"/>
            <p:cNvCxnSpPr>
              <a:cxnSpLocks noChangeShapeType="1"/>
            </p:cNvCxnSpPr>
            <p:nvPr/>
          </p:nvCxnSpPr>
          <p:spPr bwMode="auto">
            <a:xfrm rot="5400000" flipH="1" flipV="1">
              <a:off x="6672400" y="1561209"/>
              <a:ext cx="1324777" cy="7715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15" name="Rectangle 43"/>
            <p:cNvSpPr>
              <a:spLocks noChangeArrowheads="1"/>
            </p:cNvSpPr>
            <p:nvPr/>
          </p:nvSpPr>
          <p:spPr bwMode="auto">
            <a:xfrm>
              <a:off x="8595852" y="2168538"/>
              <a:ext cx="501628" cy="387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  <a:defRPr/>
              </a:pPr>
              <a:r>
                <a:rPr lang="en-US" sz="16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x</a:t>
              </a:r>
            </a:p>
          </p:txBody>
        </p:sp>
        <p:sp>
          <p:nvSpPr>
            <p:cNvPr id="16" name="Rectangle 43"/>
            <p:cNvSpPr>
              <a:spLocks noChangeArrowheads="1"/>
            </p:cNvSpPr>
            <p:nvPr/>
          </p:nvSpPr>
          <p:spPr bwMode="auto">
            <a:xfrm>
              <a:off x="6802055" y="855178"/>
              <a:ext cx="501628" cy="387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  <a:defRPr/>
              </a:pPr>
              <a:r>
                <a:rPr lang="en-US" sz="16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</a:t>
              </a:r>
            </a:p>
          </p:txBody>
        </p:sp>
      </p:grpSp>
      <p:sp>
        <p:nvSpPr>
          <p:cNvPr id="33" name="Rectangle 43"/>
          <p:cNvSpPr>
            <a:spLocks noChangeArrowheads="1"/>
          </p:cNvSpPr>
          <p:nvPr/>
        </p:nvSpPr>
        <p:spPr bwMode="auto">
          <a:xfrm>
            <a:off x="422275" y="2836863"/>
            <a:ext cx="5884863" cy="598487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external field above the THGEM : + 500 V /cm: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2000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photoelectron lost </a:t>
            </a: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(too low field to extract them) </a:t>
            </a:r>
          </a:p>
        </p:txBody>
      </p:sp>
      <p:sp>
        <p:nvSpPr>
          <p:cNvPr id="34" name="Rectangle 43"/>
          <p:cNvSpPr>
            <a:spLocks noChangeArrowheads="1"/>
          </p:cNvSpPr>
          <p:nvPr/>
        </p:nvSpPr>
        <p:spPr bwMode="auto">
          <a:xfrm>
            <a:off x="1711325" y="3951288"/>
            <a:ext cx="352425" cy="5969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</p:txBody>
      </p:sp>
      <p:sp>
        <p:nvSpPr>
          <p:cNvPr id="35" name="Rectangle 43"/>
          <p:cNvSpPr>
            <a:spLocks noChangeArrowheads="1"/>
          </p:cNvSpPr>
          <p:nvPr/>
        </p:nvSpPr>
        <p:spPr bwMode="auto">
          <a:xfrm>
            <a:off x="1620838" y="5908675"/>
            <a:ext cx="1931987" cy="38735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 cross-section</a:t>
            </a:r>
          </a:p>
        </p:txBody>
      </p:sp>
      <p:sp>
        <p:nvSpPr>
          <p:cNvPr id="36" name="Rectangle 43"/>
          <p:cNvSpPr>
            <a:spLocks noChangeArrowheads="1"/>
          </p:cNvSpPr>
          <p:nvPr/>
        </p:nvSpPr>
        <p:spPr bwMode="auto">
          <a:xfrm>
            <a:off x="5008563" y="5895975"/>
            <a:ext cx="1931987" cy="38735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cross-section</a:t>
            </a:r>
          </a:p>
        </p:txBody>
      </p:sp>
      <p:grpSp>
        <p:nvGrpSpPr>
          <p:cNvPr id="32782" name="Group 35"/>
          <p:cNvGrpSpPr>
            <a:grpSpLocks/>
          </p:cNvGrpSpPr>
          <p:nvPr/>
        </p:nvGrpSpPr>
        <p:grpSpPr bwMode="auto">
          <a:xfrm>
            <a:off x="6119813" y="1090613"/>
            <a:ext cx="3446462" cy="2578100"/>
            <a:chOff x="6119446" y="1090246"/>
            <a:chExt cx="3446586" cy="2579076"/>
          </a:xfrm>
        </p:grpSpPr>
        <p:grpSp>
          <p:nvGrpSpPr>
            <p:cNvPr id="32789" name="Group 43"/>
            <p:cNvGrpSpPr>
              <a:grpSpLocks/>
            </p:cNvGrpSpPr>
            <p:nvPr/>
          </p:nvGrpSpPr>
          <p:grpSpPr bwMode="auto">
            <a:xfrm>
              <a:off x="6763994" y="1090246"/>
              <a:ext cx="2802038" cy="2579076"/>
              <a:chOff x="6424024" y="844062"/>
              <a:chExt cx="2802038" cy="2579076"/>
            </a:xfrm>
          </p:grpSpPr>
          <p:sp>
            <p:nvSpPr>
              <p:cNvPr id="42" name="Rectangle 41"/>
              <p:cNvSpPr/>
              <p:nvPr/>
            </p:nvSpPr>
            <p:spPr bwMode="auto">
              <a:xfrm>
                <a:off x="6424024" y="844062"/>
                <a:ext cx="2802038" cy="257907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92075" tIns="46038" rIns="92075" bIns="46038" anchor="ctr"/>
              <a:lstStyle/>
              <a:p>
                <a:pPr eaLnBrk="0" hangingPunct="0">
                  <a:lnSpc>
                    <a:spcPct val="90000"/>
                  </a:lnSpc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32794" name="Group 34"/>
              <p:cNvGrpSpPr>
                <a:grpSpLocks/>
              </p:cNvGrpSpPr>
              <p:nvPr/>
            </p:nvGrpSpPr>
            <p:grpSpPr bwMode="auto">
              <a:xfrm>
                <a:off x="6624056" y="1193444"/>
                <a:ext cx="2344822" cy="2147113"/>
                <a:chOff x="6624056" y="1193444"/>
                <a:chExt cx="2344822" cy="2147113"/>
              </a:xfrm>
            </p:grpSpPr>
            <p:grpSp>
              <p:nvGrpSpPr>
                <p:cNvPr id="32799" name="Group 24"/>
                <p:cNvGrpSpPr>
                  <a:grpSpLocks/>
                </p:cNvGrpSpPr>
                <p:nvPr/>
              </p:nvGrpSpPr>
              <p:grpSpPr bwMode="auto">
                <a:xfrm>
                  <a:off x="6624056" y="2051019"/>
                  <a:ext cx="1382762" cy="1289538"/>
                  <a:chOff x="6624056" y="2051019"/>
                  <a:chExt cx="1382762" cy="1289538"/>
                </a:xfrm>
              </p:grpSpPr>
              <p:sp>
                <p:nvSpPr>
                  <p:cNvPr id="61" name="Oval 60"/>
                  <p:cNvSpPr/>
                  <p:nvPr/>
                </p:nvSpPr>
                <p:spPr bwMode="auto">
                  <a:xfrm>
                    <a:off x="6624056" y="2883184"/>
                    <a:ext cx="468329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62" name="Oval 61"/>
                  <p:cNvSpPr/>
                  <p:nvPr/>
                </p:nvSpPr>
                <p:spPr bwMode="auto">
                  <a:xfrm>
                    <a:off x="7105085" y="2051019"/>
                    <a:ext cx="468330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63" name="Oval 13"/>
                  <p:cNvSpPr/>
                  <p:nvPr/>
                </p:nvSpPr>
                <p:spPr bwMode="auto">
                  <a:xfrm>
                    <a:off x="7538489" y="2859362"/>
                    <a:ext cx="468329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32800" name="Group 29"/>
                <p:cNvGrpSpPr>
                  <a:grpSpLocks/>
                </p:cNvGrpSpPr>
                <p:nvPr/>
              </p:nvGrpSpPr>
              <p:grpSpPr bwMode="auto">
                <a:xfrm>
                  <a:off x="7549602" y="2039901"/>
                  <a:ext cx="1384350" cy="1289538"/>
                  <a:chOff x="7209633" y="4056270"/>
                  <a:chExt cx="1384350" cy="1289538"/>
                </a:xfrm>
              </p:grpSpPr>
              <p:sp>
                <p:nvSpPr>
                  <p:cNvPr id="58" name="Oval 57"/>
                  <p:cNvSpPr/>
                  <p:nvPr/>
                </p:nvSpPr>
                <p:spPr bwMode="auto">
                  <a:xfrm>
                    <a:off x="7209633" y="4888436"/>
                    <a:ext cx="469917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59" name="Oval 58"/>
                  <p:cNvSpPr/>
                  <p:nvPr/>
                </p:nvSpPr>
                <p:spPr bwMode="auto">
                  <a:xfrm>
                    <a:off x="7690663" y="4056271"/>
                    <a:ext cx="469917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60" name="Oval 59"/>
                  <p:cNvSpPr/>
                  <p:nvPr/>
                </p:nvSpPr>
                <p:spPr bwMode="auto">
                  <a:xfrm>
                    <a:off x="8124066" y="4864615"/>
                    <a:ext cx="469917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32801" name="Group 25"/>
                <p:cNvGrpSpPr>
                  <a:grpSpLocks/>
                </p:cNvGrpSpPr>
                <p:nvPr/>
              </p:nvGrpSpPr>
              <p:grpSpPr bwMode="auto">
                <a:xfrm rot="10800000">
                  <a:off x="6671683" y="1228382"/>
                  <a:ext cx="1382762" cy="1289538"/>
                  <a:chOff x="6622846" y="2054080"/>
                  <a:chExt cx="1382762" cy="1289538"/>
                </a:xfrm>
              </p:grpSpPr>
              <p:sp>
                <p:nvSpPr>
                  <p:cNvPr id="55" name="Oval 54"/>
                  <p:cNvSpPr/>
                  <p:nvPr/>
                </p:nvSpPr>
                <p:spPr bwMode="auto">
                  <a:xfrm>
                    <a:off x="6622846" y="2887834"/>
                    <a:ext cx="468329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56" name="Oval 55"/>
                  <p:cNvSpPr/>
                  <p:nvPr/>
                </p:nvSpPr>
                <p:spPr bwMode="auto">
                  <a:xfrm>
                    <a:off x="7103875" y="2055669"/>
                    <a:ext cx="468330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57" name="Oval 56"/>
                  <p:cNvSpPr/>
                  <p:nvPr/>
                </p:nvSpPr>
                <p:spPr bwMode="auto">
                  <a:xfrm>
                    <a:off x="7537279" y="2864012"/>
                    <a:ext cx="468329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32802" name="Group 30"/>
                <p:cNvGrpSpPr>
                  <a:grpSpLocks/>
                </p:cNvGrpSpPr>
                <p:nvPr/>
              </p:nvGrpSpPr>
              <p:grpSpPr bwMode="auto">
                <a:xfrm rot="10800000">
                  <a:off x="7586116" y="1193444"/>
                  <a:ext cx="1382762" cy="1289538"/>
                  <a:chOff x="6622813" y="2053849"/>
                  <a:chExt cx="1382762" cy="1289538"/>
                </a:xfrm>
              </p:grpSpPr>
              <p:sp>
                <p:nvSpPr>
                  <p:cNvPr id="52" name="Oval 51"/>
                  <p:cNvSpPr/>
                  <p:nvPr/>
                </p:nvSpPr>
                <p:spPr bwMode="auto">
                  <a:xfrm>
                    <a:off x="6622813" y="2887603"/>
                    <a:ext cx="468329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53" name="Oval 52"/>
                  <p:cNvSpPr/>
                  <p:nvPr/>
                </p:nvSpPr>
                <p:spPr bwMode="auto">
                  <a:xfrm>
                    <a:off x="7103842" y="2055438"/>
                    <a:ext cx="468330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54" name="Oval 53"/>
                  <p:cNvSpPr/>
                  <p:nvPr/>
                </p:nvSpPr>
                <p:spPr bwMode="auto">
                  <a:xfrm>
                    <a:off x="7537246" y="2863781"/>
                    <a:ext cx="468329" cy="457373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2075" tIns="46038" rIns="92075" bIns="46038" anchor="ctr"/>
                  <a:lstStyle/>
                  <a:p>
                    <a:pPr eaLnBrk="0" hangingPunct="0">
                      <a:lnSpc>
                        <a:spcPct val="90000"/>
                      </a:lnSpc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</p:grpSp>
          </p:grpSp>
          <p:cxnSp>
            <p:nvCxnSpPr>
              <p:cNvPr id="32795" name="Straight Arrow Connector 53"/>
              <p:cNvCxnSpPr>
                <a:cxnSpLocks noChangeShapeType="1"/>
              </p:cNvCxnSpPr>
              <p:nvPr/>
            </p:nvCxnSpPr>
            <p:spPr bwMode="auto">
              <a:xfrm>
                <a:off x="7326888" y="2278285"/>
                <a:ext cx="1852281" cy="7715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32796" name="Straight Arrow Connector 5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672400" y="1561209"/>
                <a:ext cx="1324777" cy="7715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46" name="Rectangle 43"/>
              <p:cNvSpPr>
                <a:spLocks noChangeArrowheads="1"/>
              </p:cNvSpPr>
              <p:nvPr/>
            </p:nvSpPr>
            <p:spPr bwMode="auto">
              <a:xfrm>
                <a:off x="8595802" y="2168538"/>
                <a:ext cx="501668" cy="3874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lnSpc>
                    <a:spcPct val="90000"/>
                  </a:lnSpc>
                  <a:defRPr/>
                </a:pPr>
                <a:r>
                  <a:rPr lang="en-US" sz="16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x</a:t>
                </a:r>
              </a:p>
            </p:txBody>
          </p:sp>
          <p:sp>
            <p:nvSpPr>
              <p:cNvPr id="47" name="Rectangle 43"/>
              <p:cNvSpPr>
                <a:spLocks noChangeArrowheads="1"/>
              </p:cNvSpPr>
              <p:nvPr/>
            </p:nvSpPr>
            <p:spPr bwMode="auto">
              <a:xfrm>
                <a:off x="6801863" y="855178"/>
                <a:ext cx="501668" cy="3874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>
                  <a:lnSpc>
                    <a:spcPct val="90000"/>
                  </a:lnSpc>
                  <a:defRPr/>
                </a:pPr>
                <a:r>
                  <a:rPr lang="en-US" sz="16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y</a:t>
                </a:r>
              </a:p>
            </p:txBody>
          </p:sp>
        </p:grpSp>
        <p:cxnSp>
          <p:nvCxnSpPr>
            <p:cNvPr id="32790" name="Straight Connector 46"/>
            <p:cNvCxnSpPr>
              <a:cxnSpLocks noChangeShapeType="1"/>
            </p:cNvCxnSpPr>
            <p:nvPr/>
          </p:nvCxnSpPr>
          <p:spPr bwMode="auto">
            <a:xfrm>
              <a:off x="6119446" y="2286000"/>
              <a:ext cx="914400" cy="914400"/>
            </a:xfrm>
            <a:prstGeom prst="line">
              <a:avLst/>
            </a:prstGeom>
            <a:noFill/>
            <a:ln w="9525" algn="ctr">
              <a:noFill/>
              <a:round/>
              <a:headEnd/>
              <a:tailEnd/>
            </a:ln>
          </p:spPr>
        </p:cxnSp>
        <p:cxnSp>
          <p:nvCxnSpPr>
            <p:cNvPr id="32791" name="Straight Connector 47"/>
            <p:cNvCxnSpPr>
              <a:cxnSpLocks noChangeShapeType="1"/>
            </p:cNvCxnSpPr>
            <p:nvPr/>
          </p:nvCxnSpPr>
          <p:spPr bwMode="auto">
            <a:xfrm rot="16260000" flipV="1">
              <a:off x="6649448" y="2529721"/>
              <a:ext cx="2052044" cy="17154"/>
            </a:xfrm>
            <a:prstGeom prst="line">
              <a:avLst/>
            </a:prstGeom>
            <a:noFill/>
            <a:ln w="38100" algn="ctr">
              <a:solidFill>
                <a:srgbClr val="FF00FF"/>
              </a:solidFill>
              <a:round/>
              <a:headEnd/>
              <a:tailEnd/>
            </a:ln>
          </p:spPr>
        </p:cxnSp>
        <p:cxnSp>
          <p:nvCxnSpPr>
            <p:cNvPr id="32792" name="Straight Connector 48"/>
            <p:cNvCxnSpPr>
              <a:cxnSpLocks noChangeShapeType="1"/>
            </p:cNvCxnSpPr>
            <p:nvPr/>
          </p:nvCxnSpPr>
          <p:spPr bwMode="auto">
            <a:xfrm rot="-60000">
              <a:off x="7669363" y="2517245"/>
              <a:ext cx="525068" cy="3218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</p:spPr>
        </p:cxnSp>
      </p:grpSp>
      <p:cxnSp>
        <p:nvCxnSpPr>
          <p:cNvPr id="32783" name="Straight Connector 73"/>
          <p:cNvCxnSpPr>
            <a:cxnSpLocks noChangeShapeType="1"/>
          </p:cNvCxnSpPr>
          <p:nvPr/>
        </p:nvCxnSpPr>
        <p:spPr bwMode="auto">
          <a:xfrm flipV="1">
            <a:off x="1303338" y="4829175"/>
            <a:ext cx="3268662" cy="1588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2784" name="Straight Connector 74"/>
          <p:cNvCxnSpPr>
            <a:cxnSpLocks noChangeShapeType="1"/>
          </p:cNvCxnSpPr>
          <p:nvPr/>
        </p:nvCxnSpPr>
        <p:spPr bwMode="auto">
          <a:xfrm flipV="1">
            <a:off x="4864100" y="4830763"/>
            <a:ext cx="3327400" cy="0"/>
          </a:xfrm>
          <a:prstGeom prst="line">
            <a:avLst/>
          </a:prstGeom>
          <a:noFill/>
          <a:ln w="19050" algn="ctr">
            <a:solidFill>
              <a:srgbClr val="FF00FF"/>
            </a:solidFill>
            <a:round/>
            <a:headEnd/>
            <a:tailEnd/>
          </a:ln>
        </p:spPr>
      </p:cxnSp>
      <p:grpSp>
        <p:nvGrpSpPr>
          <p:cNvPr id="32785" name="Group 65"/>
          <p:cNvGrpSpPr>
            <a:grpSpLocks/>
          </p:cNvGrpSpPr>
          <p:nvPr/>
        </p:nvGrpSpPr>
        <p:grpSpPr bwMode="auto">
          <a:xfrm>
            <a:off x="8585200" y="5816600"/>
            <a:ext cx="1130300" cy="584200"/>
            <a:chOff x="8940800" y="1930400"/>
            <a:chExt cx="1130300" cy="584200"/>
          </a:xfrm>
        </p:grpSpPr>
        <p:sp>
          <p:nvSpPr>
            <p:cNvPr id="67" name="TextBox 66"/>
            <p:cNvSpPr txBox="1"/>
            <p:nvPr/>
          </p:nvSpPr>
          <p:spPr>
            <a:xfrm>
              <a:off x="9004300" y="1981200"/>
              <a:ext cx="985838" cy="4794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en-US" sz="2800" i="0" dirty="0">
                  <a:solidFill>
                    <a:srgbClr val="CC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2009</a:t>
              </a:r>
            </a:p>
          </p:txBody>
        </p:sp>
        <p:sp>
          <p:nvSpPr>
            <p:cNvPr id="68" name="Oval 67"/>
            <p:cNvSpPr/>
            <p:nvPr/>
          </p:nvSpPr>
          <p:spPr bwMode="auto">
            <a:xfrm>
              <a:off x="8940800" y="1930400"/>
              <a:ext cx="1130300" cy="584200"/>
            </a:xfrm>
            <a:prstGeom prst="ellipse">
              <a:avLst/>
            </a:prstGeom>
            <a:noFill/>
            <a:ln w="38100" cap="flat" cmpd="sng" algn="ctr">
              <a:solidFill>
                <a:srgbClr val="CC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2075" tIns="46038" rIns="92075" bIns="46038" anchor="ctr"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32786" name="Picture 55" descr="gg1500V_y_i_0_d_05"/>
          <p:cNvPicPr>
            <a:picLocks noChangeAspect="1" noChangeArrowheads="1"/>
          </p:cNvPicPr>
          <p:nvPr/>
        </p:nvPicPr>
        <p:blipFill>
          <a:blip r:embed="rId3" cstate="print"/>
          <a:srcRect l="13228" t="25012" r="11810" b="24011"/>
          <a:stretch>
            <a:fillRect/>
          </a:stretch>
        </p:blipFill>
        <p:spPr bwMode="auto">
          <a:xfrm rot="5400000">
            <a:off x="4542631" y="3118644"/>
            <a:ext cx="3484563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PHOTOELECTRON EXTRACTION  6/6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8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  <p:sp>
        <p:nvSpPr>
          <p:cNvPr id="37" name="Rectangle 43"/>
          <p:cNvSpPr>
            <a:spLocks noChangeArrowheads="1"/>
          </p:cNvSpPr>
          <p:nvPr/>
        </p:nvSpPr>
        <p:spPr bwMode="auto">
          <a:xfrm>
            <a:off x="328613" y="1160463"/>
            <a:ext cx="5697537" cy="82073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Anodic current in a THGEM detector versus 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external electric field applied , 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measurement </a:t>
            </a:r>
          </a:p>
        </p:txBody>
      </p:sp>
      <p:cxnSp>
        <p:nvCxnSpPr>
          <p:cNvPr id="33799" name="Straight Arrow Connector 39"/>
          <p:cNvCxnSpPr>
            <a:cxnSpLocks noChangeShapeType="1"/>
          </p:cNvCxnSpPr>
          <p:nvPr/>
        </p:nvCxnSpPr>
        <p:spPr bwMode="auto">
          <a:xfrm>
            <a:off x="8229600" y="2482850"/>
            <a:ext cx="914400" cy="914400"/>
          </a:xfrm>
          <a:prstGeom prst="straightConnector1">
            <a:avLst/>
          </a:prstGeom>
          <a:noFill/>
          <a:ln w="9525" algn="ctr">
            <a:noFill/>
            <a:round/>
            <a:headEnd/>
            <a:tailEnd type="arrow" w="med" len="med"/>
          </a:ln>
        </p:spPr>
      </p:cxnSp>
      <p:pic>
        <p:nvPicPr>
          <p:cNvPr id="3380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24113"/>
            <a:ext cx="5153025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43"/>
          <p:cNvSpPr>
            <a:spLocks noChangeArrowheads="1"/>
          </p:cNvSpPr>
          <p:nvPr/>
        </p:nvSpPr>
        <p:spPr bwMode="auto">
          <a:xfrm>
            <a:off x="1465263" y="2038350"/>
            <a:ext cx="2590800" cy="7969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Ar/CH</a:t>
            </a:r>
            <a:r>
              <a:rPr lang="en-US" sz="2000" baseline="-25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40/60; 60/40</a:t>
            </a:r>
          </a:p>
        </p:txBody>
      </p:sp>
      <p:sp>
        <p:nvSpPr>
          <p:cNvPr id="41" name="Rectangle 43"/>
          <p:cNvSpPr>
            <a:spLocks noChangeArrowheads="1"/>
          </p:cNvSpPr>
          <p:nvPr/>
        </p:nvSpPr>
        <p:spPr bwMode="auto">
          <a:xfrm>
            <a:off x="4613275" y="2401888"/>
            <a:ext cx="884238" cy="2322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6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D</a:t>
            </a:r>
            <a:r>
              <a:rPr lang="en-US" sz="16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= 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6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1kV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6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1.1, 1.2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6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1.25, 1.3</a:t>
            </a:r>
          </a:p>
          <a:p>
            <a:pPr eaLnBrk="0" hangingPunct="0">
              <a:lnSpc>
                <a:spcPct val="90000"/>
              </a:lnSpc>
              <a:defRPr/>
            </a:pPr>
            <a:endParaRPr lang="en-US" sz="160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lnSpc>
                <a:spcPct val="90000"/>
              </a:lnSpc>
              <a:defRPr/>
            </a:pPr>
            <a:endParaRPr lang="en-US" sz="160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lnSpc>
                <a:spcPct val="90000"/>
              </a:lnSpc>
              <a:defRPr/>
            </a:pPr>
            <a:r>
              <a:rPr lang="en-US" sz="16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1.35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6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1.5</a:t>
            </a:r>
          </a:p>
        </p:txBody>
      </p:sp>
      <p:sp>
        <p:nvSpPr>
          <p:cNvPr id="42" name="Rectangle 43"/>
          <p:cNvSpPr>
            <a:spLocks noChangeArrowheads="1"/>
          </p:cNvSpPr>
          <p:nvPr/>
        </p:nvSpPr>
        <p:spPr bwMode="auto">
          <a:xfrm>
            <a:off x="5327650" y="5095875"/>
            <a:ext cx="4114800" cy="1089025"/>
          </a:xfrm>
          <a:prstGeom prst="rect">
            <a:avLst/>
          </a:prstGeom>
          <a:solidFill>
            <a:srgbClr val="CCFFFF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defRPr/>
            </a:pPr>
            <a:r>
              <a:rPr lang="en-GB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behaviour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predicted by the 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 is confirmed!</a:t>
            </a:r>
          </a:p>
          <a:p>
            <a:pPr eaLnBrk="0" hangingPunct="0">
              <a:lnSpc>
                <a:spcPct val="90000"/>
              </a:lnSpc>
              <a:buFont typeface="Wingdings" pitchFamily="2" charset="2"/>
              <a:buChar char="à"/>
              <a:defRPr/>
            </a:pPr>
            <a:r>
              <a:rPr lang="en-US" sz="1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A clear suggestion </a:t>
            </a:r>
            <a:r>
              <a:rPr lang="en-GB" sz="1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to optimise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   the detector design</a:t>
            </a:r>
            <a:r>
              <a:rPr lang="en-US" sz="1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33804" name="Picture 3"/>
          <p:cNvPicPr>
            <a:picLocks noChangeAspect="1" noChangeArrowheads="1"/>
          </p:cNvPicPr>
          <p:nvPr/>
        </p:nvPicPr>
        <p:blipFill>
          <a:blip r:embed="rId4" cstate="print"/>
          <a:srcRect r="5093"/>
          <a:stretch>
            <a:fillRect/>
          </a:stretch>
        </p:blipFill>
        <p:spPr bwMode="auto">
          <a:xfrm>
            <a:off x="5910263" y="2058988"/>
            <a:ext cx="3944937" cy="298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33805" name="Straight Connector 67"/>
          <p:cNvCxnSpPr>
            <a:cxnSpLocks noChangeShapeType="1"/>
          </p:cNvCxnSpPr>
          <p:nvPr/>
        </p:nvCxnSpPr>
        <p:spPr bwMode="auto">
          <a:xfrm>
            <a:off x="5392738" y="2895600"/>
            <a:ext cx="914400" cy="9144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45" name="Rectangle 43"/>
          <p:cNvSpPr>
            <a:spLocks noChangeArrowheads="1"/>
          </p:cNvSpPr>
          <p:nvPr/>
        </p:nvSpPr>
        <p:spPr bwMode="auto">
          <a:xfrm>
            <a:off x="7854950" y="1404938"/>
            <a:ext cx="879475" cy="7969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ZOOM</a:t>
            </a:r>
          </a:p>
        </p:txBody>
      </p:sp>
      <p:sp>
        <p:nvSpPr>
          <p:cNvPr id="46" name="Right Brace 45"/>
          <p:cNvSpPr/>
          <p:nvPr/>
        </p:nvSpPr>
        <p:spPr bwMode="auto">
          <a:xfrm>
            <a:off x="5368925" y="2708275"/>
            <a:ext cx="339725" cy="914400"/>
          </a:xfrm>
          <a:prstGeom prst="righ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2075" tIns="46038" rIns="92075" bIns="46038" anchor="ctr"/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3808" name="Group 15"/>
          <p:cNvGrpSpPr>
            <a:grpSpLocks/>
          </p:cNvGrpSpPr>
          <p:nvPr/>
        </p:nvGrpSpPr>
        <p:grpSpPr bwMode="auto">
          <a:xfrm>
            <a:off x="8772525" y="1028700"/>
            <a:ext cx="1130300" cy="584200"/>
            <a:chOff x="8940800" y="1930400"/>
            <a:chExt cx="1130300" cy="584200"/>
          </a:xfrm>
        </p:grpSpPr>
        <p:sp>
          <p:nvSpPr>
            <p:cNvPr id="17" name="TextBox 16"/>
            <p:cNvSpPr txBox="1"/>
            <p:nvPr/>
          </p:nvSpPr>
          <p:spPr>
            <a:xfrm>
              <a:off x="9004300" y="1981200"/>
              <a:ext cx="985838" cy="4794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en-US" sz="2800" i="0" dirty="0">
                  <a:solidFill>
                    <a:srgbClr val="CC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2009</a:t>
              </a: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8940800" y="1930400"/>
              <a:ext cx="1130300" cy="584200"/>
            </a:xfrm>
            <a:prstGeom prst="ellipse">
              <a:avLst/>
            </a:prstGeom>
            <a:noFill/>
            <a:ln w="38100" cap="flat" cmpd="sng" algn="ctr">
              <a:solidFill>
                <a:srgbClr val="CC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2075" tIns="46038" rIns="92075" bIns="46038" anchor="ctr"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9" name="Rectangle 43"/>
          <p:cNvSpPr>
            <a:spLocks noChangeArrowheads="1"/>
          </p:cNvSpPr>
          <p:nvPr/>
        </p:nvSpPr>
        <p:spPr bwMode="auto">
          <a:xfrm>
            <a:off x="2755900" y="6273800"/>
            <a:ext cx="7146925" cy="5842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PROSSIMO PASSO: 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VERIFICA DI QUESTA INDICAZIONE CON IL PHOTON COUNTING</a:t>
            </a:r>
            <a:endParaRPr lang="en-US" sz="18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513" y="0"/>
            <a:ext cx="7178723" cy="13081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PLEASE, RECALL THAT 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603" y="1702191"/>
            <a:ext cx="9335069" cy="4262511"/>
          </a:xfrm>
        </p:spPr>
        <p:txBody>
          <a:bodyPr/>
          <a:lstStyle/>
          <a:p>
            <a:pPr>
              <a:buNone/>
            </a:pPr>
            <a:endParaRPr lang="en-US" sz="3600" dirty="0" smtClean="0"/>
          </a:p>
          <a:p>
            <a:pPr>
              <a:buNone/>
            </a:pPr>
            <a:r>
              <a:rPr lang="en-US" sz="3600" dirty="0" smtClean="0">
                <a:solidFill>
                  <a:srgbClr val="0000CC"/>
                </a:solidFill>
              </a:rPr>
              <a:t>THGEM R&amp;D is work in progress</a:t>
            </a:r>
          </a:p>
          <a:p>
            <a:pPr>
              <a:buNone/>
            </a:pPr>
            <a:endParaRPr lang="en-US" sz="3600" dirty="0" smtClean="0">
              <a:solidFill>
                <a:srgbClr val="0000CC"/>
              </a:solidFill>
            </a:endParaRPr>
          </a:p>
          <a:p>
            <a:pPr>
              <a:buNone/>
            </a:pPr>
            <a:r>
              <a:rPr lang="en-US" sz="3600" dirty="0" smtClean="0">
                <a:solidFill>
                  <a:srgbClr val="0000CC"/>
                </a:solidFill>
              </a:rPr>
              <a:t>in particular, our goal, namely</a:t>
            </a:r>
          </a:p>
          <a:p>
            <a:pPr>
              <a:buNone/>
            </a:pPr>
            <a:r>
              <a:rPr lang="en-US" sz="3600" dirty="0" smtClean="0">
                <a:solidFill>
                  <a:srgbClr val="0000CC"/>
                </a:solidFill>
              </a:rPr>
              <a:t> 			THGEM-based photon detectors </a:t>
            </a:r>
          </a:p>
          <a:p>
            <a:pPr>
              <a:buNone/>
            </a:pPr>
            <a:r>
              <a:rPr lang="en-US" sz="3600" dirty="0" smtClean="0">
                <a:solidFill>
                  <a:srgbClr val="0000CC"/>
                </a:solidFill>
              </a:rPr>
              <a:t>						are not yet there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95509" y="6429706"/>
            <a:ext cx="4737100" cy="223838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I Seminario Nazionale Rivelatori Innovativi, LNF 30/11-4/12/2009</a:t>
            </a:r>
            <a:r>
              <a:rPr lang="en-GB" dirty="0" smtClean="0"/>
              <a:t>                                                                     THGEMs	         </a:t>
            </a:r>
            <a:endParaRPr lang="en-US" dirty="0" smtClean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OPTIMISATION  RECIPES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088" y="1189038"/>
            <a:ext cx="8729662" cy="1020762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latin typeface="Verdana" pitchFamily="34" charset="0"/>
              </a:rPr>
              <a:t>Values of </a:t>
            </a:r>
            <a:r>
              <a:rPr lang="en-US" dirty="0" err="1" smtClean="0">
                <a:solidFill>
                  <a:srgbClr val="FF0000"/>
                </a:solidFill>
                <a:latin typeface="Verdana" pitchFamily="34" charset="0"/>
              </a:rPr>
              <a:t>E</a:t>
            </a:r>
            <a:r>
              <a:rPr lang="en-US" sz="2400" baseline="-25000" dirty="0" err="1" smtClean="0">
                <a:solidFill>
                  <a:srgbClr val="FF0000"/>
                </a:solidFill>
                <a:latin typeface="Verdana" pitchFamily="34" charset="0"/>
              </a:rPr>
              <a:t>z</a:t>
            </a:r>
            <a:r>
              <a:rPr lang="en-US" dirty="0" smtClean="0">
                <a:solidFill>
                  <a:srgbClr val="FF0000"/>
                </a:solidFill>
                <a:latin typeface="Verdana" pitchFamily="34" charset="0"/>
              </a:rPr>
              <a:t> on the </a:t>
            </a:r>
            <a:r>
              <a:rPr lang="en-US" dirty="0" err="1" smtClean="0">
                <a:solidFill>
                  <a:srgbClr val="FF0000"/>
                </a:solidFill>
                <a:latin typeface="Verdana" pitchFamily="34" charset="0"/>
              </a:rPr>
              <a:t>CsI</a:t>
            </a:r>
            <a:r>
              <a:rPr lang="en-US" dirty="0" smtClean="0">
                <a:solidFill>
                  <a:srgbClr val="FF0000"/>
                </a:solidFill>
                <a:latin typeface="Verdana" pitchFamily="34" charset="0"/>
              </a:rPr>
              <a:t> surface for various pitches  and diameters for 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dirty="0" smtClean="0">
                <a:solidFill>
                  <a:srgbClr val="FF0000"/>
                </a:solidFill>
                <a:latin typeface="Verdana" pitchFamily="34" charset="0"/>
              </a:rPr>
              <a:t>V = 1000 V (no rim)</a:t>
            </a:r>
          </a:p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latin typeface="Verdana" pitchFamily="34" charset="0"/>
              </a:rPr>
              <a:t>active area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8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0" y="2587625"/>
          <a:ext cx="4945063" cy="3348038"/>
        </p:xfrm>
        <a:graphic>
          <a:graphicData uri="http://schemas.openxmlformats.org/presentationml/2006/ole">
            <p:oleObj spid="_x0000_s4098" name="Chart" r:id="rId3" imgW="5097843" imgH="3451763" progId="Excel.Sheet.8">
              <p:embed/>
            </p:oleObj>
          </a:graphicData>
        </a:graphic>
      </p:graphicFrame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711325" y="2492375"/>
            <a:ext cx="2492375" cy="420688"/>
          </a:xfrm>
          <a:prstGeom prst="rect">
            <a:avLst/>
          </a:prstGeom>
          <a:solidFill>
            <a:srgbClr val="FFFFCC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457200" indent="-457200" algn="ctr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400" baseline="-25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1/ (pitch)</a:t>
            </a:r>
            <a:r>
              <a:rPr lang="en-US" sz="24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4783138" y="2946400"/>
          <a:ext cx="4972050" cy="3309938"/>
        </p:xfrm>
        <a:graphic>
          <a:graphicData uri="http://schemas.openxmlformats.org/presentationml/2006/ole">
            <p:oleObj spid="_x0000_s4099" name="Chart" r:id="rId4" imgW="5128143" imgH="3413904" progId="Excel.Sheet.8">
              <p:embed/>
            </p:oleObj>
          </a:graphicData>
        </a:graphic>
      </p:graphicFrame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061075" y="2786063"/>
            <a:ext cx="2492375" cy="420687"/>
          </a:xfrm>
          <a:prstGeom prst="rect">
            <a:avLst/>
          </a:prstGeom>
          <a:solidFill>
            <a:srgbClr val="FFFFCC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457200" indent="-457200" algn="ctr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400" baseline="-25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exp(diam.)</a:t>
            </a:r>
            <a:endParaRPr lang="en-US" sz="2400" baseline="30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30956" y="3080544"/>
            <a:ext cx="654050" cy="2587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200" i="0" dirty="0">
                <a:solidFill>
                  <a:schemeClr val="tx1"/>
                </a:solidFill>
              </a:rPr>
              <a:t>V/cm)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4680744" y="3423444"/>
            <a:ext cx="654050" cy="2587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200" i="0" dirty="0">
                <a:solidFill>
                  <a:schemeClr val="tx1"/>
                </a:solidFill>
              </a:rPr>
              <a:t>V/cm)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00" y="153988"/>
            <a:ext cx="8064500" cy="10414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OUR FIRST THGEM-BASED PDs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8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  <p:grpSp>
        <p:nvGrpSpPr>
          <p:cNvPr id="34822" name="Group 9"/>
          <p:cNvGrpSpPr>
            <a:grpSpLocks/>
          </p:cNvGrpSpPr>
          <p:nvPr/>
        </p:nvGrpSpPr>
        <p:grpSpPr bwMode="auto">
          <a:xfrm>
            <a:off x="266700" y="2844800"/>
            <a:ext cx="4622800" cy="3073400"/>
            <a:chOff x="355600" y="1879600"/>
            <a:chExt cx="4622800" cy="3073400"/>
          </a:xfrm>
        </p:grpSpPr>
        <p:pic>
          <p:nvPicPr>
            <p:cNvPr id="34840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 b="41675"/>
            <a:stretch>
              <a:fillRect/>
            </a:stretch>
          </p:blipFill>
          <p:spPr bwMode="auto">
            <a:xfrm>
              <a:off x="355600" y="1968500"/>
              <a:ext cx="4622800" cy="2133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41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 t="76404"/>
            <a:stretch>
              <a:fillRect/>
            </a:stretch>
          </p:blipFill>
          <p:spPr bwMode="auto">
            <a:xfrm>
              <a:off x="355600" y="4089961"/>
              <a:ext cx="4622800" cy="863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 bwMode="auto">
            <a:xfrm>
              <a:off x="393700" y="1879600"/>
              <a:ext cx="4279900" cy="3048000"/>
            </a:xfrm>
            <a:prstGeom prst="rect">
              <a:avLst/>
            </a:prstGeom>
            <a:noFill/>
            <a:ln w="2857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2075" tIns="46038" rIns="92075" bIns="46038" anchor="ctr"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" name="Footer Placeholder 1"/>
          <p:cNvSpPr txBox="1">
            <a:spLocks/>
          </p:cNvSpPr>
          <p:nvPr/>
        </p:nvSpPr>
        <p:spPr bwMode="auto">
          <a:xfrm>
            <a:off x="6956425" y="6456363"/>
            <a:ext cx="189547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 eaLnBrk="0" hangingPunct="0">
              <a:defRPr/>
            </a:pPr>
            <a:r>
              <a:rPr lang="en-US" sz="1000" b="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Fulvio  TESSAROTTO</a:t>
            </a:r>
          </a:p>
        </p:txBody>
      </p:sp>
      <p:sp>
        <p:nvSpPr>
          <p:cNvPr id="12" name="Slide Number Placeholder 2"/>
          <p:cNvSpPr txBox="1">
            <a:spLocks/>
          </p:cNvSpPr>
          <p:nvPr/>
        </p:nvSpPr>
        <p:spPr bwMode="auto">
          <a:xfrm>
            <a:off x="8699500" y="6508750"/>
            <a:ext cx="10795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r" eaLnBrk="0" hangingPunct="0">
              <a:defRPr/>
            </a:pPr>
            <a:r>
              <a:rPr lang="en-US" sz="1000" b="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</a:t>
            </a:r>
          </a:p>
          <a:p>
            <a:pPr algn="r" eaLnBrk="0" hangingPunct="0">
              <a:defRPr/>
            </a:pPr>
            <a:endParaRPr lang="en-US" sz="1000" b="0" i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Date Placeholder 3"/>
          <p:cNvSpPr txBox="1">
            <a:spLocks/>
          </p:cNvSpPr>
          <p:nvPr/>
        </p:nvSpPr>
        <p:spPr bwMode="auto">
          <a:xfrm>
            <a:off x="614363" y="6516688"/>
            <a:ext cx="5032375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000" b="0" i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Incontro coi referees COMPASS in CSN1,        Roma,         31/08/2008</a:t>
            </a:r>
          </a:p>
        </p:txBody>
      </p:sp>
      <p:sp>
        <p:nvSpPr>
          <p:cNvPr id="14" name="Slide Number Placeholder 3"/>
          <p:cNvSpPr txBox="1">
            <a:spLocks noGrp="1"/>
          </p:cNvSpPr>
          <p:nvPr/>
        </p:nvSpPr>
        <p:spPr bwMode="auto">
          <a:xfrm>
            <a:off x="7097713" y="6356350"/>
            <a:ext cx="230981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lnSpc>
                <a:spcPct val="90000"/>
              </a:lnSpc>
              <a:defRPr/>
            </a:pPr>
            <a:fld id="{6F5AE415-404D-4075-9DC0-59AC5C8E32A8}" type="slidenum">
              <a:rPr lang="en-US" sz="1200" b="0" i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pPr algn="r" eaLnBrk="0" hangingPunct="0">
                <a:lnSpc>
                  <a:spcPct val="90000"/>
                </a:lnSpc>
                <a:defRPr/>
              </a:pPr>
              <a:t>21</a:t>
            </a:fld>
            <a:endParaRPr lang="en-US" sz="1200" b="0" i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4827" name="Picture 1" descr="C:\Users\Elena\Desktop\102NIKON\DSCN06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7475" y="3924300"/>
            <a:ext cx="3387725" cy="234632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34828" name="Picture 2" descr="C:\Users\Elena\Desktop\102NIKON\DSCN0632.JPG"/>
          <p:cNvPicPr>
            <a:picLocks noChangeAspect="1" noChangeArrowheads="1"/>
          </p:cNvPicPr>
          <p:nvPr/>
        </p:nvPicPr>
        <p:blipFill>
          <a:blip r:embed="rId4" cstate="print"/>
          <a:srcRect l="20987" t="2798" r="11853" b="6258"/>
          <a:stretch>
            <a:fillRect/>
          </a:stretch>
        </p:blipFill>
        <p:spPr bwMode="auto">
          <a:xfrm>
            <a:off x="4429125" y="1435100"/>
            <a:ext cx="2741613" cy="257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" name="Picture 3" descr="C:\Users\Elena\Desktop\102NIKON\DSCN06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9962" y="1481945"/>
            <a:ext cx="3142222" cy="2175655"/>
          </a:xfrm>
          <a:prstGeom prst="rect">
            <a:avLst/>
          </a:prstGeom>
          <a:noFill/>
          <a:ln>
            <a:solidFill>
              <a:srgbClr val="0000CC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38" name="CasellaDiTesto 34"/>
          <p:cNvSpPr txBox="1">
            <a:spLocks noChangeArrowheads="1"/>
          </p:cNvSpPr>
          <p:nvPr/>
        </p:nvSpPr>
        <p:spPr bwMode="auto">
          <a:xfrm>
            <a:off x="6075363" y="1698625"/>
            <a:ext cx="1201737" cy="3413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800" b="0" i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CsI coating </a:t>
            </a:r>
          </a:p>
        </p:txBody>
      </p:sp>
      <p:sp>
        <p:nvSpPr>
          <p:cNvPr id="39" name="Rettangolo 35"/>
          <p:cNvSpPr/>
          <p:nvPr/>
        </p:nvSpPr>
        <p:spPr>
          <a:xfrm>
            <a:off x="5829300" y="2146300"/>
            <a:ext cx="695325" cy="1071563"/>
          </a:xfrm>
          <a:prstGeom prst="rect">
            <a:avLst/>
          </a:prstGeom>
          <a:noFill/>
          <a:ln w="222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800" b="0" i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CasellaDiTesto 36"/>
          <p:cNvSpPr txBox="1">
            <a:spLocks noChangeArrowheads="1"/>
          </p:cNvSpPr>
          <p:nvPr/>
        </p:nvSpPr>
        <p:spPr bwMode="auto">
          <a:xfrm>
            <a:off x="339725" y="1512888"/>
            <a:ext cx="3444875" cy="341312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8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Triple THGEM  (</a:t>
            </a:r>
            <a:r>
              <a:rPr lang="en-US" sz="1800" b="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CsI</a:t>
            </a:r>
            <a:r>
              <a:rPr lang="en-US" sz="18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)  </a:t>
            </a:r>
            <a:r>
              <a:rPr lang="en-US" sz="1800" b="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Ar</a:t>
            </a:r>
            <a:r>
              <a:rPr lang="en-US" sz="18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/CH</a:t>
            </a:r>
            <a:r>
              <a:rPr lang="en-US" sz="1800" b="0" i="0" baseline="-25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4 </a:t>
            </a:r>
            <a:endParaRPr lang="en-US" sz="1800" b="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1" name="CasellaDiTesto 37"/>
          <p:cNvSpPr txBox="1">
            <a:spLocks noChangeArrowheads="1"/>
          </p:cNvSpPr>
          <p:nvPr/>
        </p:nvSpPr>
        <p:spPr bwMode="auto">
          <a:xfrm>
            <a:off x="542925" y="2035175"/>
            <a:ext cx="3444875" cy="59055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800" b="0" i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Diam</a:t>
            </a:r>
            <a:r>
              <a:rPr lang="en-US" sz="18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=0.4 mm, pitch =0.8, 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8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Thick=0.4, rim </a:t>
            </a:r>
            <a:r>
              <a:rPr lang="en-US" sz="18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sym typeface="Symbol" pitchFamily="18" charset="2"/>
              </a:rPr>
              <a:t></a:t>
            </a:r>
            <a:r>
              <a:rPr lang="en-US" sz="18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10 </a:t>
            </a:r>
            <a:r>
              <a:rPr lang="en-US" sz="18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sym typeface="Symbol" pitchFamily="18" charset="2"/>
              </a:rPr>
              <a:t></a:t>
            </a:r>
            <a:r>
              <a:rPr lang="en-US" sz="18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m</a:t>
            </a:r>
          </a:p>
        </p:txBody>
      </p:sp>
      <p:cxnSp>
        <p:nvCxnSpPr>
          <p:cNvPr id="43" name="Connettore 2 40"/>
          <p:cNvCxnSpPr/>
          <p:nvPr/>
        </p:nvCxnSpPr>
        <p:spPr>
          <a:xfrm>
            <a:off x="714375" y="4214813"/>
            <a:ext cx="428625" cy="2143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sellaDiTesto 42"/>
          <p:cNvSpPr txBox="1">
            <a:spLocks noChangeArrowheads="1"/>
          </p:cNvSpPr>
          <p:nvPr/>
        </p:nvSpPr>
        <p:spPr bwMode="auto">
          <a:xfrm>
            <a:off x="6318250" y="963613"/>
            <a:ext cx="2166938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800" b="0" i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Pulsed Diode Laser</a:t>
            </a:r>
          </a:p>
        </p:txBody>
      </p:sp>
      <p:cxnSp>
        <p:nvCxnSpPr>
          <p:cNvPr id="45" name="Connettore 2 44"/>
          <p:cNvCxnSpPr/>
          <p:nvPr/>
        </p:nvCxnSpPr>
        <p:spPr>
          <a:xfrm>
            <a:off x="7342188" y="1316038"/>
            <a:ext cx="658812" cy="4746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300" dirty="0" smtClean="0">
                <a:solidFill>
                  <a:schemeClr val="bg1"/>
                </a:solidFill>
              </a:rPr>
              <a:t>SINGLE PHOTON DETECTION AND LARGE GAIN</a:t>
            </a:r>
            <a:endParaRPr lang="en-US" sz="23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388" y="1303338"/>
            <a:ext cx="8729662" cy="423862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dirty="0" smtClean="0"/>
              <a:t>	</a:t>
            </a:r>
            <a:r>
              <a:rPr lang="en-US" dirty="0" smtClean="0"/>
              <a:t>MARCH </a:t>
            </a:r>
            <a:r>
              <a:rPr lang="en-US" dirty="0" smtClean="0"/>
              <a:t>2009				</a:t>
            </a:r>
            <a:r>
              <a:rPr lang="en-US" dirty="0" smtClean="0"/>
              <a:t>JUNE</a:t>
            </a:r>
            <a:r>
              <a:rPr lang="en-US" dirty="0" smtClean="0"/>
              <a:t> </a:t>
            </a:r>
            <a:r>
              <a:rPr lang="en-US" dirty="0" smtClean="0"/>
              <a:t>2009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8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  <p:pic>
        <p:nvPicPr>
          <p:cNvPr id="35847" name="Picture 4" descr="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68588"/>
            <a:ext cx="4779963" cy="3024187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9" name="Rectangle 43"/>
          <p:cNvSpPr>
            <a:spLocks noChangeArrowheads="1"/>
          </p:cNvSpPr>
          <p:nvPr/>
        </p:nvSpPr>
        <p:spPr bwMode="auto">
          <a:xfrm>
            <a:off x="2749550" y="3556000"/>
            <a:ext cx="1731963" cy="4064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sz="16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─  gain: 110 000</a:t>
            </a:r>
          </a:p>
          <a:p>
            <a:pPr algn="ctr" eaLnBrk="0" hangingPunct="0">
              <a:lnSpc>
                <a:spcPct val="90000"/>
              </a:lnSpc>
              <a:buFontTx/>
              <a:buChar char="-"/>
              <a:defRPr/>
            </a:pPr>
            <a:endParaRPr lang="en-US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43"/>
          <p:cNvSpPr>
            <a:spLocks noChangeArrowheads="1"/>
          </p:cNvSpPr>
          <p:nvPr/>
        </p:nvSpPr>
        <p:spPr bwMode="auto">
          <a:xfrm>
            <a:off x="354013" y="4354513"/>
            <a:ext cx="1731962" cy="44608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─  gain: 113 000</a:t>
            </a:r>
          </a:p>
          <a:p>
            <a:pPr algn="ctr" eaLnBrk="0" hangingPunct="0">
              <a:lnSpc>
                <a:spcPct val="90000"/>
              </a:lnSpc>
              <a:buFontTx/>
              <a:buChar char="-"/>
              <a:defRPr/>
            </a:pPr>
            <a:endParaRPr lang="en-US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43"/>
          <p:cNvSpPr>
            <a:spLocks noChangeArrowheads="1"/>
          </p:cNvSpPr>
          <p:nvPr/>
        </p:nvSpPr>
        <p:spPr bwMode="auto">
          <a:xfrm>
            <a:off x="384175" y="1911350"/>
            <a:ext cx="3246438" cy="5746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stable detector </a:t>
            </a:r>
            <a:r>
              <a:rPr lang="en-US" sz="2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bevariour</a:t>
            </a:r>
            <a:r>
              <a:rPr 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gains up to ~130 000</a:t>
            </a:r>
          </a:p>
          <a:p>
            <a:pPr algn="ctr" eaLnBrk="0" hangingPunct="0">
              <a:lnSpc>
                <a:spcPct val="90000"/>
              </a:lnSpc>
              <a:buFontTx/>
              <a:buChar char="-"/>
              <a:defRPr/>
            </a:pPr>
            <a:endParaRPr lang="en-US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43"/>
          <p:cNvSpPr>
            <a:spLocks noChangeArrowheads="1"/>
          </p:cNvSpPr>
          <p:nvPr/>
        </p:nvSpPr>
        <p:spPr bwMode="auto">
          <a:xfrm>
            <a:off x="2457450" y="2928938"/>
            <a:ext cx="1828800" cy="4572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Ar/CH</a:t>
            </a:r>
            <a:r>
              <a:rPr lang="en-US" sz="2000" baseline="-25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40/60</a:t>
            </a:r>
          </a:p>
        </p:txBody>
      </p:sp>
      <p:pic>
        <p:nvPicPr>
          <p:cNvPr id="35852" name="Picture 3" descr="V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6025" y="2805113"/>
            <a:ext cx="4876800" cy="2986087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14" name="Line 4"/>
          <p:cNvSpPr>
            <a:spLocks noChangeShapeType="1"/>
          </p:cNvSpPr>
          <p:nvPr/>
        </p:nvSpPr>
        <p:spPr bwMode="auto">
          <a:xfrm>
            <a:off x="5768975" y="2970213"/>
            <a:ext cx="2270125" cy="1614487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 lIns="92075" tIns="46038" rIns="92075" bIns="46038" anchor="ctr"/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43"/>
          <p:cNvSpPr>
            <a:spLocks noChangeArrowheads="1"/>
          </p:cNvSpPr>
          <p:nvPr/>
        </p:nvSpPr>
        <p:spPr bwMode="auto">
          <a:xfrm>
            <a:off x="5095875" y="1765300"/>
            <a:ext cx="4464050" cy="9747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1200" i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sz="2000" i="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Stable up to gain ~ </a:t>
            </a:r>
            <a:r>
              <a:rPr lang="en-US" sz="2000" i="0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sz="2000" i="0" baseline="30000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sz="2000" i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PMT- like gains !</a:t>
            </a:r>
            <a:endParaRPr lang="en-US" sz="2000" i="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hangingPunct="0">
              <a:lnSpc>
                <a:spcPct val="90000"/>
              </a:lnSpc>
              <a:defRPr/>
            </a:pPr>
            <a:endParaRPr lang="en-US" sz="2000" i="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43"/>
          <p:cNvSpPr>
            <a:spLocks noChangeArrowheads="1"/>
          </p:cNvSpPr>
          <p:nvPr/>
        </p:nvSpPr>
        <p:spPr bwMode="auto">
          <a:xfrm>
            <a:off x="5541963" y="4870450"/>
            <a:ext cx="1898650" cy="4572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 i="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</a:t>
            </a:r>
            <a:r>
              <a:rPr lang="en-US" sz="2000" i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/CH</a:t>
            </a:r>
            <a:r>
              <a:rPr lang="en-US" sz="2000" i="0" baseline="-25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000" i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50/50</a:t>
            </a:r>
          </a:p>
        </p:txBody>
      </p:sp>
      <p:sp>
        <p:nvSpPr>
          <p:cNvPr id="18" name="Rectangle 43"/>
          <p:cNvSpPr>
            <a:spLocks noChangeArrowheads="1"/>
          </p:cNvSpPr>
          <p:nvPr/>
        </p:nvSpPr>
        <p:spPr bwMode="auto">
          <a:xfrm>
            <a:off x="7032625" y="3048000"/>
            <a:ext cx="2314575" cy="671513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400" i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Effective gain: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2400" i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0.91 · 10</a:t>
            </a:r>
            <a:r>
              <a:rPr lang="en-US" sz="3200" i="0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grpSp>
        <p:nvGrpSpPr>
          <p:cNvPr id="35857" name="Group 22"/>
          <p:cNvGrpSpPr>
            <a:grpSpLocks/>
          </p:cNvGrpSpPr>
          <p:nvPr/>
        </p:nvGrpSpPr>
        <p:grpSpPr bwMode="auto">
          <a:xfrm>
            <a:off x="8594725" y="1079500"/>
            <a:ext cx="1130300" cy="584200"/>
            <a:chOff x="8940800" y="1930400"/>
            <a:chExt cx="1130300" cy="584200"/>
          </a:xfrm>
        </p:grpSpPr>
        <p:sp>
          <p:nvSpPr>
            <p:cNvPr id="24" name="TextBox 23"/>
            <p:cNvSpPr txBox="1"/>
            <p:nvPr/>
          </p:nvSpPr>
          <p:spPr>
            <a:xfrm>
              <a:off x="9004300" y="1981200"/>
              <a:ext cx="985838" cy="4794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en-US" sz="2800" i="0" dirty="0">
                  <a:solidFill>
                    <a:srgbClr val="CC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2009</a:t>
              </a: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8940800" y="1930400"/>
              <a:ext cx="1130300" cy="584200"/>
            </a:xfrm>
            <a:prstGeom prst="ellipse">
              <a:avLst/>
            </a:prstGeom>
            <a:noFill/>
            <a:ln w="38100" cap="flat" cmpd="sng" algn="ctr">
              <a:solidFill>
                <a:srgbClr val="CC33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2075" tIns="46038" rIns="92075" bIns="46038" anchor="ctr"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TIME RESOLUTION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8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7713663" y="2074863"/>
            <a:ext cx="1136650" cy="44608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2075" tIns="46038" rIns="92075" bIns="46038" anchor="ctr"/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222250" y="2063750"/>
            <a:ext cx="331628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Recall:</a:t>
            </a:r>
          </a:p>
          <a:p>
            <a:pPr eaLnBrk="0" hangingPunct="0">
              <a:lnSpc>
                <a:spcPct val="90000"/>
              </a:lnSpc>
              <a:defRPr/>
            </a:pPr>
            <a:endParaRPr lang="en-US" sz="2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lnSpc>
                <a:spcPct val="90000"/>
              </a:lnSpc>
              <a:defRPr/>
            </a:pPr>
            <a:r>
              <a:rPr lang="en-US" sz="2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TDC bin size:      108 ps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2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pulse width: 	   600 ps</a:t>
            </a:r>
          </a:p>
          <a:p>
            <a:pPr eaLnBrk="0" hangingPunct="0">
              <a:lnSpc>
                <a:spcPct val="90000"/>
              </a:lnSpc>
              <a:defRPr/>
            </a:pPr>
            <a:endParaRPr lang="en-US" sz="2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lnSpc>
                <a:spcPct val="90000"/>
              </a:lnSpc>
              <a:defRPr/>
            </a:pPr>
            <a:r>
              <a:rPr lang="en-GB"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detector optimisation 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GB"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time response performed so far</a:t>
            </a:r>
          </a:p>
        </p:txBody>
      </p:sp>
      <p:sp>
        <p:nvSpPr>
          <p:cNvPr id="13" name="Footer Placeholder 4"/>
          <p:cNvSpPr txBox="1">
            <a:spLocks/>
          </p:cNvSpPr>
          <p:nvPr/>
        </p:nvSpPr>
        <p:spPr bwMode="auto">
          <a:xfrm>
            <a:off x="6956425" y="6456363"/>
            <a:ext cx="189547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 eaLnBrk="0" hangingPunct="0">
              <a:defRPr/>
            </a:pPr>
            <a:r>
              <a:rPr lang="en-US" sz="1000" b="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Fulvio  TESSAROTTO</a:t>
            </a:r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 bwMode="auto">
          <a:xfrm>
            <a:off x="8699500" y="6508750"/>
            <a:ext cx="10795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r" eaLnBrk="0" hangingPunct="0">
              <a:defRPr/>
            </a:pPr>
            <a:r>
              <a:rPr lang="en-US" sz="1000" b="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</a:t>
            </a:r>
          </a:p>
          <a:p>
            <a:pPr algn="r" eaLnBrk="0" hangingPunct="0">
              <a:defRPr/>
            </a:pPr>
            <a:endParaRPr lang="en-US" sz="1000" b="0" i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6874" name="Picture 17" descr="time_peak_LASER3_zoom_600-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1463" y="1230313"/>
            <a:ext cx="5027612" cy="513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7227888" y="1236663"/>
            <a:ext cx="2293937" cy="91757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sz="1600" dirty="0"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lnSpc>
                <a:spcPct val="90000"/>
              </a:lnSpc>
              <a:defRPr/>
            </a:pPr>
            <a:r>
              <a:rPr lang="en-US" sz="2400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800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</a:t>
            </a:r>
            <a:r>
              <a:rPr lang="en-US" sz="2800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10.8 ns</a:t>
            </a:r>
          </a:p>
          <a:p>
            <a:pPr eaLnBrk="0" hangingPunct="0">
              <a:lnSpc>
                <a:spcPct val="90000"/>
              </a:lnSpc>
              <a:defRPr/>
            </a:pPr>
            <a:endParaRPr lang="el-GR" sz="1600" dirty="0"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Line 21"/>
          <p:cNvSpPr>
            <a:spLocks noChangeShapeType="1"/>
          </p:cNvSpPr>
          <p:nvPr/>
        </p:nvSpPr>
        <p:spPr bwMode="auto">
          <a:xfrm flipH="1">
            <a:off x="6602413" y="2147888"/>
            <a:ext cx="1100137" cy="146367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4111625" y="1185863"/>
            <a:ext cx="1362075" cy="41751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ION FEED-BACK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8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  <p:sp>
        <p:nvSpPr>
          <p:cNvPr id="8" name="CasellaDiTesto 263"/>
          <p:cNvSpPr txBox="1">
            <a:spLocks noChangeArrowheads="1"/>
          </p:cNvSpPr>
          <p:nvPr/>
        </p:nvSpPr>
        <p:spPr bwMode="auto">
          <a:xfrm>
            <a:off x="6143625" y="5461000"/>
            <a:ext cx="33416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GB" sz="1400" b="0" i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Induction</a:t>
            </a:r>
            <a:endParaRPr lang="en-GB" sz="1400" b="0" i="0" baseline="-25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37895" name="Group 7"/>
          <p:cNvGrpSpPr>
            <a:grpSpLocks/>
          </p:cNvGrpSpPr>
          <p:nvPr/>
        </p:nvGrpSpPr>
        <p:grpSpPr bwMode="auto">
          <a:xfrm>
            <a:off x="635000" y="1450975"/>
            <a:ext cx="7064375" cy="5076825"/>
            <a:chOff x="560" y="418"/>
            <a:chExt cx="4450" cy="3198"/>
          </a:xfrm>
        </p:grpSpPr>
        <p:sp>
          <p:nvSpPr>
            <p:cNvPr id="10" name="Rettangolo 243"/>
            <p:cNvSpPr/>
            <p:nvPr/>
          </p:nvSpPr>
          <p:spPr>
            <a:xfrm>
              <a:off x="854" y="742"/>
              <a:ext cx="3961" cy="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Rettangolo 244"/>
            <p:cNvSpPr/>
            <p:nvPr/>
          </p:nvSpPr>
          <p:spPr>
            <a:xfrm>
              <a:off x="854" y="1634"/>
              <a:ext cx="3955" cy="77"/>
            </a:xfrm>
            <a:prstGeom prst="rect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Rettangolo 245"/>
            <p:cNvSpPr/>
            <p:nvPr/>
          </p:nvSpPr>
          <p:spPr>
            <a:xfrm>
              <a:off x="881" y="3293"/>
              <a:ext cx="3938" cy="87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Rettangolo 246"/>
            <p:cNvSpPr/>
            <p:nvPr/>
          </p:nvSpPr>
          <p:spPr>
            <a:xfrm>
              <a:off x="881" y="2126"/>
              <a:ext cx="3938" cy="80"/>
            </a:xfrm>
            <a:prstGeom prst="rect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CasellaDiTesto 249"/>
            <p:cNvSpPr txBox="1">
              <a:spLocks noChangeArrowheads="1"/>
            </p:cNvSpPr>
            <p:nvPr/>
          </p:nvSpPr>
          <p:spPr bwMode="auto">
            <a:xfrm>
              <a:off x="599" y="418"/>
              <a:ext cx="185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en-GB" sz="1200" b="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</a:rPr>
                <a:t>drift</a:t>
              </a:r>
            </a:p>
          </p:txBody>
        </p:sp>
        <p:sp>
          <p:nvSpPr>
            <p:cNvPr id="15" name="CasellaDiTesto 250"/>
            <p:cNvSpPr txBox="1">
              <a:spLocks noChangeArrowheads="1"/>
            </p:cNvSpPr>
            <p:nvPr/>
          </p:nvSpPr>
          <p:spPr bwMode="auto">
            <a:xfrm>
              <a:off x="586" y="1455"/>
              <a:ext cx="270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en-GB" sz="1400" b="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</a:rPr>
                <a:t>THGEM 1</a:t>
              </a:r>
            </a:p>
          </p:txBody>
        </p:sp>
        <p:sp>
          <p:nvSpPr>
            <p:cNvPr id="16" name="CasellaDiTesto 252"/>
            <p:cNvSpPr txBox="1">
              <a:spLocks noChangeArrowheads="1"/>
            </p:cNvSpPr>
            <p:nvPr/>
          </p:nvSpPr>
          <p:spPr bwMode="auto">
            <a:xfrm>
              <a:off x="560" y="1955"/>
              <a:ext cx="270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en-GB" sz="1400" b="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</a:rPr>
                <a:t>THGEM 2</a:t>
              </a:r>
            </a:p>
          </p:txBody>
        </p:sp>
        <p:sp>
          <p:nvSpPr>
            <p:cNvPr id="17" name="CasellaDiTesto 265"/>
            <p:cNvSpPr txBox="1">
              <a:spLocks noChangeArrowheads="1"/>
            </p:cNvSpPr>
            <p:nvPr/>
          </p:nvSpPr>
          <p:spPr bwMode="auto">
            <a:xfrm>
              <a:off x="3626" y="1102"/>
              <a:ext cx="13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en-GB" sz="1400" b="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</a:rPr>
                <a:t>Drift</a:t>
              </a:r>
              <a:endParaRPr lang="en-GB" sz="1400" b="0" i="0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  <p:sp>
          <p:nvSpPr>
            <p:cNvPr id="18" name="Rettangolo 246"/>
            <p:cNvSpPr/>
            <p:nvPr/>
          </p:nvSpPr>
          <p:spPr>
            <a:xfrm>
              <a:off x="881" y="2709"/>
              <a:ext cx="3937" cy="75"/>
            </a:xfrm>
            <a:prstGeom prst="rect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b="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CasellaDiTesto 252"/>
            <p:cNvSpPr txBox="1">
              <a:spLocks noChangeArrowheads="1"/>
            </p:cNvSpPr>
            <p:nvPr/>
          </p:nvSpPr>
          <p:spPr bwMode="auto">
            <a:xfrm>
              <a:off x="580" y="2531"/>
              <a:ext cx="270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en-GB" sz="1400" b="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</a:rPr>
                <a:t>THGEM 3</a:t>
              </a:r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1587" y="2700"/>
              <a:ext cx="392" cy="165"/>
            </a:xfrm>
            <a:prstGeom prst="rect">
              <a:avLst/>
            </a:prstGeom>
            <a:solidFill>
              <a:srgbClr val="0000CC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UTurnArrow"/>
            <p:cNvSpPr>
              <a:spLocks noEditPoints="1" noChangeArrowheads="1"/>
            </p:cNvSpPr>
            <p:nvPr/>
          </p:nvSpPr>
          <p:spPr bwMode="auto">
            <a:xfrm rot="10800000">
              <a:off x="997" y="2649"/>
              <a:ext cx="792" cy="452"/>
            </a:xfrm>
            <a:custGeom>
              <a:avLst/>
              <a:gdLst>
                <a:gd name="G0" fmla="+- 0 0 0"/>
                <a:gd name="G1" fmla="+- 5574 0 0"/>
                <a:gd name="G2" fmla="*/ 5574 1 2"/>
                <a:gd name="G3" fmla="*/ 9725 1 2"/>
                <a:gd name="G4" fmla="+- 10800 G3 G2"/>
                <a:gd name="G5" fmla="+- 10800 G3 0"/>
                <a:gd name="G6" fmla="+- G5 G2 0"/>
                <a:gd name="G7" fmla="*/ G6 1 2"/>
                <a:gd name="G8" fmla="+- 9725 0 0"/>
                <a:gd name="G9" fmla="+- 21600 0 5574"/>
                <a:gd name="G10" fmla="+- 21600 0 9725"/>
                <a:gd name="G11" fmla="min G10 8691"/>
                <a:gd name="G12" fmla="+- 8826 0 0"/>
                <a:gd name="G13" fmla="+- 14865 0 5975"/>
                <a:gd name="G14" fmla="+- 14865 0 0"/>
                <a:gd name="G15" fmla="*/ 5574 5842 6110"/>
                <a:gd name="G16" fmla="+- 8826 1350 0"/>
                <a:gd name="G17" fmla="+- 8310 0 G15"/>
                <a:gd name="G18" fmla="*/ G17 G7 8310"/>
                <a:gd name="G19" fmla="+- 5574 G18 0"/>
                <a:gd name="G20" fmla="+- G4 0 G18"/>
                <a:gd name="T0" fmla="*/ 9225 w 21600"/>
                <a:gd name="T1" fmla="*/ 0 h 21600"/>
                <a:gd name="T2" fmla="*/ 2787 w 21600"/>
                <a:gd name="T3" fmla="*/ 21600 h 21600"/>
                <a:gd name="T4" fmla="*/ 9725 w 21600"/>
                <a:gd name="T5" fmla="*/ 8826 h 21600"/>
                <a:gd name="T6" fmla="*/ 15663 w 21600"/>
                <a:gd name="T7" fmla="*/ 14865 h 21600"/>
                <a:gd name="T8" fmla="*/ 21600 w 21600"/>
                <a:gd name="T9" fmla="*/ 8826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310 h 21600"/>
                <a:gd name="T17" fmla="*/ G1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3" y="14865"/>
                  </a:moveTo>
                  <a:lnTo>
                    <a:pt x="21600" y="8826"/>
                  </a:lnTo>
                  <a:lnTo>
                    <a:pt x="18450" y="8826"/>
                  </a:lnTo>
                  <a:lnTo>
                    <a:pt x="18450" y="8310"/>
                  </a:lnTo>
                  <a:cubicBezTo>
                    <a:pt x="18450" y="3721"/>
                    <a:pt x="14320" y="0"/>
                    <a:pt x="9225" y="0"/>
                  </a:cubicBezTo>
                  <a:cubicBezTo>
                    <a:pt x="4130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5574" y="21600"/>
                  </a:lnTo>
                  <a:lnTo>
                    <a:pt x="5574" y="8310"/>
                  </a:lnTo>
                  <a:cubicBezTo>
                    <a:pt x="5574" y="6664"/>
                    <a:pt x="7055" y="5330"/>
                    <a:pt x="8882" y="5330"/>
                  </a:cubicBezTo>
                  <a:lnTo>
                    <a:pt x="9568" y="5330"/>
                  </a:lnTo>
                  <a:cubicBezTo>
                    <a:pt x="11395" y="5330"/>
                    <a:pt x="12876" y="6664"/>
                    <a:pt x="12876" y="8310"/>
                  </a:cubicBezTo>
                  <a:lnTo>
                    <a:pt x="12876" y="8826"/>
                  </a:lnTo>
                  <a:lnTo>
                    <a:pt x="9725" y="8826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UTurnArrow"/>
            <p:cNvSpPr>
              <a:spLocks noEditPoints="1" noChangeArrowheads="1"/>
            </p:cNvSpPr>
            <p:nvPr/>
          </p:nvSpPr>
          <p:spPr bwMode="auto">
            <a:xfrm>
              <a:off x="1586" y="2697"/>
              <a:ext cx="553" cy="859"/>
            </a:xfrm>
            <a:custGeom>
              <a:avLst/>
              <a:gdLst>
                <a:gd name="G0" fmla="+- 0 0 0"/>
                <a:gd name="G1" fmla="+- 5574 0 0"/>
                <a:gd name="G2" fmla="*/ 5574 1 2"/>
                <a:gd name="G3" fmla="*/ 9725 1 2"/>
                <a:gd name="G4" fmla="+- 10800 G3 G2"/>
                <a:gd name="G5" fmla="+- 10800 G3 0"/>
                <a:gd name="G6" fmla="+- G5 G2 0"/>
                <a:gd name="G7" fmla="*/ G6 1 2"/>
                <a:gd name="G8" fmla="+- 9725 0 0"/>
                <a:gd name="G9" fmla="+- 21600 0 5574"/>
                <a:gd name="G10" fmla="+- 21600 0 9725"/>
                <a:gd name="G11" fmla="min G10 8691"/>
                <a:gd name="G12" fmla="+- 8826 0 0"/>
                <a:gd name="G13" fmla="+- 14865 0 5975"/>
                <a:gd name="G14" fmla="+- 14865 0 0"/>
                <a:gd name="G15" fmla="*/ 5574 5842 6110"/>
                <a:gd name="G16" fmla="+- 8826 1350 0"/>
                <a:gd name="G17" fmla="+- 8310 0 G15"/>
                <a:gd name="G18" fmla="*/ G17 G7 8310"/>
                <a:gd name="G19" fmla="+- 5574 G18 0"/>
                <a:gd name="G20" fmla="+- G4 0 G18"/>
                <a:gd name="T0" fmla="*/ 9225 w 21600"/>
                <a:gd name="T1" fmla="*/ 0 h 21600"/>
                <a:gd name="T2" fmla="*/ 2787 w 21600"/>
                <a:gd name="T3" fmla="*/ 21600 h 21600"/>
                <a:gd name="T4" fmla="*/ 9725 w 21600"/>
                <a:gd name="T5" fmla="*/ 8826 h 21600"/>
                <a:gd name="T6" fmla="*/ 15663 w 21600"/>
                <a:gd name="T7" fmla="*/ 14865 h 21600"/>
                <a:gd name="T8" fmla="*/ 21600 w 21600"/>
                <a:gd name="T9" fmla="*/ 8826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310 h 21600"/>
                <a:gd name="T17" fmla="*/ G1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3" y="14865"/>
                  </a:moveTo>
                  <a:lnTo>
                    <a:pt x="21600" y="8826"/>
                  </a:lnTo>
                  <a:lnTo>
                    <a:pt x="18450" y="8826"/>
                  </a:lnTo>
                  <a:lnTo>
                    <a:pt x="18450" y="8310"/>
                  </a:lnTo>
                  <a:cubicBezTo>
                    <a:pt x="18450" y="3721"/>
                    <a:pt x="14320" y="0"/>
                    <a:pt x="9225" y="0"/>
                  </a:cubicBezTo>
                  <a:cubicBezTo>
                    <a:pt x="4130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5574" y="21600"/>
                  </a:lnTo>
                  <a:lnTo>
                    <a:pt x="5574" y="8310"/>
                  </a:lnTo>
                  <a:cubicBezTo>
                    <a:pt x="5574" y="6664"/>
                    <a:pt x="7055" y="5330"/>
                    <a:pt x="8882" y="5330"/>
                  </a:cubicBezTo>
                  <a:lnTo>
                    <a:pt x="9568" y="5330"/>
                  </a:lnTo>
                  <a:cubicBezTo>
                    <a:pt x="11395" y="5330"/>
                    <a:pt x="12876" y="6664"/>
                    <a:pt x="12876" y="8310"/>
                  </a:cubicBezTo>
                  <a:lnTo>
                    <a:pt x="12876" y="8826"/>
                  </a:lnTo>
                  <a:lnTo>
                    <a:pt x="9725" y="8826"/>
                  </a:lnTo>
                  <a:close/>
                </a:path>
              </a:pathLst>
            </a:custGeom>
            <a:solidFill>
              <a:srgbClr val="0000CC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1551" y="3152"/>
              <a:ext cx="231" cy="4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CasellaDiTesto 248"/>
            <p:cNvSpPr txBox="1">
              <a:spLocks noChangeArrowheads="1"/>
            </p:cNvSpPr>
            <p:nvPr/>
          </p:nvSpPr>
          <p:spPr bwMode="auto">
            <a:xfrm>
              <a:off x="1143" y="3209"/>
              <a:ext cx="617" cy="2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en-GB" sz="1600" b="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</a:rPr>
                <a:t>anode</a:t>
              </a: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 rot="-1106097">
              <a:off x="1562" y="3117"/>
              <a:ext cx="242" cy="11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UTurnArrow"/>
            <p:cNvSpPr>
              <a:spLocks noEditPoints="1" noChangeArrowheads="1"/>
            </p:cNvSpPr>
            <p:nvPr/>
          </p:nvSpPr>
          <p:spPr bwMode="auto">
            <a:xfrm>
              <a:off x="1786" y="2443"/>
              <a:ext cx="1043" cy="327"/>
            </a:xfrm>
            <a:custGeom>
              <a:avLst/>
              <a:gdLst>
                <a:gd name="G0" fmla="+- 0 0 0"/>
                <a:gd name="G1" fmla="+- 5574 0 0"/>
                <a:gd name="G2" fmla="*/ 5574 1 2"/>
                <a:gd name="G3" fmla="*/ 9725 1 2"/>
                <a:gd name="G4" fmla="+- 10800 G3 G2"/>
                <a:gd name="G5" fmla="+- 10800 G3 0"/>
                <a:gd name="G6" fmla="+- G5 G2 0"/>
                <a:gd name="G7" fmla="*/ G6 1 2"/>
                <a:gd name="G8" fmla="+- 9725 0 0"/>
                <a:gd name="G9" fmla="+- 21600 0 5574"/>
                <a:gd name="G10" fmla="+- 21600 0 9725"/>
                <a:gd name="G11" fmla="min G10 8691"/>
                <a:gd name="G12" fmla="+- 8310 0 0"/>
                <a:gd name="G13" fmla="+- 16998 0 5975"/>
                <a:gd name="G14" fmla="+- 16998 0 0"/>
                <a:gd name="G15" fmla="*/ 5574 5842 6110"/>
                <a:gd name="G16" fmla="+- 8310 1350 0"/>
                <a:gd name="G17" fmla="+- 8310 0 G15"/>
                <a:gd name="G18" fmla="*/ G17 G7 8310"/>
                <a:gd name="G19" fmla="+- 5574 G18 0"/>
                <a:gd name="G20" fmla="+- G4 0 G18"/>
                <a:gd name="T0" fmla="*/ 9225 w 21600"/>
                <a:gd name="T1" fmla="*/ 0 h 21600"/>
                <a:gd name="T2" fmla="*/ 2787 w 21600"/>
                <a:gd name="T3" fmla="*/ 21600 h 21600"/>
                <a:gd name="T4" fmla="*/ 9725 w 21600"/>
                <a:gd name="T5" fmla="*/ 8310 h 21600"/>
                <a:gd name="T6" fmla="*/ 15663 w 21600"/>
                <a:gd name="T7" fmla="*/ 16998 h 21600"/>
                <a:gd name="T8" fmla="*/ 21600 w 21600"/>
                <a:gd name="T9" fmla="*/ 8310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310 h 21600"/>
                <a:gd name="T17" fmla="*/ G1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3" y="16998"/>
                  </a:moveTo>
                  <a:lnTo>
                    <a:pt x="21600" y="8310"/>
                  </a:lnTo>
                  <a:lnTo>
                    <a:pt x="18450" y="8310"/>
                  </a:lnTo>
                  <a:cubicBezTo>
                    <a:pt x="18450" y="3721"/>
                    <a:pt x="14320" y="0"/>
                    <a:pt x="9225" y="0"/>
                  </a:cubicBezTo>
                  <a:cubicBezTo>
                    <a:pt x="4130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5574" y="21600"/>
                  </a:lnTo>
                  <a:lnTo>
                    <a:pt x="5574" y="8310"/>
                  </a:lnTo>
                  <a:cubicBezTo>
                    <a:pt x="5574" y="6664"/>
                    <a:pt x="7055" y="5330"/>
                    <a:pt x="8882" y="5330"/>
                  </a:cubicBezTo>
                  <a:lnTo>
                    <a:pt x="9568" y="5330"/>
                  </a:lnTo>
                  <a:cubicBezTo>
                    <a:pt x="11395" y="5330"/>
                    <a:pt x="12876" y="6664"/>
                    <a:pt x="12876" y="8310"/>
                  </a:cubicBezTo>
                  <a:lnTo>
                    <a:pt x="9725" y="831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UTurnArrow"/>
            <p:cNvSpPr>
              <a:spLocks noEditPoints="1" noChangeArrowheads="1"/>
            </p:cNvSpPr>
            <p:nvPr/>
          </p:nvSpPr>
          <p:spPr bwMode="auto">
            <a:xfrm>
              <a:off x="1625" y="1369"/>
              <a:ext cx="235" cy="354"/>
            </a:xfrm>
            <a:custGeom>
              <a:avLst/>
              <a:gdLst>
                <a:gd name="G0" fmla="+- 0 0 0"/>
                <a:gd name="G1" fmla="+- 5574 0 0"/>
                <a:gd name="G2" fmla="*/ 5574 1 2"/>
                <a:gd name="G3" fmla="*/ 9725 1 2"/>
                <a:gd name="G4" fmla="+- 10800 G3 G2"/>
                <a:gd name="G5" fmla="+- 10800 G3 0"/>
                <a:gd name="G6" fmla="+- G5 G2 0"/>
                <a:gd name="G7" fmla="*/ G6 1 2"/>
                <a:gd name="G8" fmla="+- 9725 0 0"/>
                <a:gd name="G9" fmla="+- 21600 0 5574"/>
                <a:gd name="G10" fmla="+- 21600 0 9725"/>
                <a:gd name="G11" fmla="min G10 8691"/>
                <a:gd name="G12" fmla="+- 8826 0 0"/>
                <a:gd name="G13" fmla="+- 14865 0 5975"/>
                <a:gd name="G14" fmla="+- 14865 0 0"/>
                <a:gd name="G15" fmla="*/ 5574 5842 6110"/>
                <a:gd name="G16" fmla="+- 8826 1350 0"/>
                <a:gd name="G17" fmla="+- 8310 0 G15"/>
                <a:gd name="G18" fmla="*/ G17 G7 8310"/>
                <a:gd name="G19" fmla="+- 5574 G18 0"/>
                <a:gd name="G20" fmla="+- G4 0 G18"/>
                <a:gd name="T0" fmla="*/ 9225 w 21600"/>
                <a:gd name="T1" fmla="*/ 0 h 21600"/>
                <a:gd name="T2" fmla="*/ 2787 w 21600"/>
                <a:gd name="T3" fmla="*/ 21600 h 21600"/>
                <a:gd name="T4" fmla="*/ 9725 w 21600"/>
                <a:gd name="T5" fmla="*/ 8826 h 21600"/>
                <a:gd name="T6" fmla="*/ 15663 w 21600"/>
                <a:gd name="T7" fmla="*/ 14865 h 21600"/>
                <a:gd name="T8" fmla="*/ 21600 w 21600"/>
                <a:gd name="T9" fmla="*/ 8826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310 h 21600"/>
                <a:gd name="T17" fmla="*/ G1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3" y="14865"/>
                  </a:moveTo>
                  <a:lnTo>
                    <a:pt x="21600" y="8826"/>
                  </a:lnTo>
                  <a:lnTo>
                    <a:pt x="18450" y="8826"/>
                  </a:lnTo>
                  <a:lnTo>
                    <a:pt x="18450" y="8310"/>
                  </a:lnTo>
                  <a:cubicBezTo>
                    <a:pt x="18450" y="3721"/>
                    <a:pt x="14320" y="0"/>
                    <a:pt x="9225" y="0"/>
                  </a:cubicBezTo>
                  <a:cubicBezTo>
                    <a:pt x="4130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5574" y="21600"/>
                  </a:lnTo>
                  <a:lnTo>
                    <a:pt x="5574" y="8310"/>
                  </a:lnTo>
                  <a:cubicBezTo>
                    <a:pt x="5574" y="6664"/>
                    <a:pt x="7055" y="5330"/>
                    <a:pt x="8882" y="5330"/>
                  </a:cubicBezTo>
                  <a:lnTo>
                    <a:pt x="9568" y="5330"/>
                  </a:lnTo>
                  <a:cubicBezTo>
                    <a:pt x="11395" y="5330"/>
                    <a:pt x="12876" y="6664"/>
                    <a:pt x="12876" y="8310"/>
                  </a:cubicBezTo>
                  <a:lnTo>
                    <a:pt x="12876" y="8826"/>
                  </a:lnTo>
                  <a:lnTo>
                    <a:pt x="9725" y="8826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UTurnArrow"/>
            <p:cNvSpPr>
              <a:spLocks noEditPoints="1" noChangeArrowheads="1"/>
            </p:cNvSpPr>
            <p:nvPr/>
          </p:nvSpPr>
          <p:spPr bwMode="auto">
            <a:xfrm>
              <a:off x="1734" y="1882"/>
              <a:ext cx="235" cy="327"/>
            </a:xfrm>
            <a:custGeom>
              <a:avLst/>
              <a:gdLst>
                <a:gd name="G0" fmla="+- 0 0 0"/>
                <a:gd name="G1" fmla="+- 3582 0 0"/>
                <a:gd name="G2" fmla="*/ 3582 1 2"/>
                <a:gd name="G3" fmla="*/ 9725 1 2"/>
                <a:gd name="G4" fmla="+- 10800 G3 G2"/>
                <a:gd name="G5" fmla="+- 10800 G3 0"/>
                <a:gd name="G6" fmla="+- G5 G2 0"/>
                <a:gd name="G7" fmla="*/ G6 1 2"/>
                <a:gd name="G8" fmla="+- 9725 0 0"/>
                <a:gd name="G9" fmla="+- 21600 0 3582"/>
                <a:gd name="G10" fmla="+- 21600 0 9725"/>
                <a:gd name="G11" fmla="min G10 8691"/>
                <a:gd name="G12" fmla="+- 11505 0 0"/>
                <a:gd name="G13" fmla="+- 14474 0 5975"/>
                <a:gd name="G14" fmla="+- 14474 0 0"/>
                <a:gd name="G15" fmla="*/ 3582 5842 6110"/>
                <a:gd name="G16" fmla="+- 11505 1350 0"/>
                <a:gd name="G17" fmla="+- 8310 0 G15"/>
                <a:gd name="G18" fmla="*/ G17 G7 8310"/>
                <a:gd name="G19" fmla="+- 3582 G18 0"/>
                <a:gd name="G20" fmla="+- G4 0 G18"/>
                <a:gd name="T0" fmla="*/ 8727 w 21600"/>
                <a:gd name="T1" fmla="*/ 0 h 21600"/>
                <a:gd name="T2" fmla="*/ 1791 w 21600"/>
                <a:gd name="T3" fmla="*/ 21600 h 21600"/>
                <a:gd name="T4" fmla="*/ 9725 w 21600"/>
                <a:gd name="T5" fmla="*/ 11505 h 21600"/>
                <a:gd name="T6" fmla="*/ 15663 w 21600"/>
                <a:gd name="T7" fmla="*/ 14474 h 21600"/>
                <a:gd name="T8" fmla="*/ 21600 w 21600"/>
                <a:gd name="T9" fmla="*/ 11505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310 h 21600"/>
                <a:gd name="T17" fmla="*/ G1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3" y="14474"/>
                  </a:moveTo>
                  <a:lnTo>
                    <a:pt x="21600" y="11505"/>
                  </a:lnTo>
                  <a:lnTo>
                    <a:pt x="17454" y="11505"/>
                  </a:lnTo>
                  <a:lnTo>
                    <a:pt x="17454" y="8310"/>
                  </a:lnTo>
                  <a:cubicBezTo>
                    <a:pt x="17454" y="3721"/>
                    <a:pt x="13547" y="0"/>
                    <a:pt x="8727" y="0"/>
                  </a:cubicBezTo>
                  <a:cubicBezTo>
                    <a:pt x="3907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3582" y="21600"/>
                  </a:lnTo>
                  <a:lnTo>
                    <a:pt x="3582" y="8310"/>
                  </a:lnTo>
                  <a:cubicBezTo>
                    <a:pt x="3582" y="5612"/>
                    <a:pt x="5879" y="3425"/>
                    <a:pt x="8712" y="3425"/>
                  </a:cubicBezTo>
                  <a:lnTo>
                    <a:pt x="8742" y="3425"/>
                  </a:lnTo>
                  <a:cubicBezTo>
                    <a:pt x="11575" y="3425"/>
                    <a:pt x="13872" y="5612"/>
                    <a:pt x="13872" y="8310"/>
                  </a:cubicBezTo>
                  <a:lnTo>
                    <a:pt x="13872" y="11505"/>
                  </a:lnTo>
                  <a:lnTo>
                    <a:pt x="9725" y="11505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UTurnArrow"/>
            <p:cNvSpPr>
              <a:spLocks noEditPoints="1" noChangeArrowheads="1"/>
            </p:cNvSpPr>
            <p:nvPr/>
          </p:nvSpPr>
          <p:spPr bwMode="auto">
            <a:xfrm rot="10632780">
              <a:off x="1504" y="2062"/>
              <a:ext cx="94" cy="509"/>
            </a:xfrm>
            <a:custGeom>
              <a:avLst/>
              <a:gdLst>
                <a:gd name="G0" fmla="+- 0 0 0"/>
                <a:gd name="G1" fmla="+- 5574 0 0"/>
                <a:gd name="G2" fmla="*/ 5574 1 2"/>
                <a:gd name="G3" fmla="*/ 9725 1 2"/>
                <a:gd name="G4" fmla="+- 10800 G3 G2"/>
                <a:gd name="G5" fmla="+- 10800 G3 0"/>
                <a:gd name="G6" fmla="+- G5 G2 0"/>
                <a:gd name="G7" fmla="*/ G6 1 2"/>
                <a:gd name="G8" fmla="+- 9725 0 0"/>
                <a:gd name="G9" fmla="+- 21600 0 5574"/>
                <a:gd name="G10" fmla="+- 21600 0 9725"/>
                <a:gd name="G11" fmla="min G10 8691"/>
                <a:gd name="G12" fmla="+- 8826 0 0"/>
                <a:gd name="G13" fmla="+- 14865 0 5975"/>
                <a:gd name="G14" fmla="+- 14865 0 0"/>
                <a:gd name="G15" fmla="*/ 5574 5842 6110"/>
                <a:gd name="G16" fmla="+- 8826 1350 0"/>
                <a:gd name="G17" fmla="+- 8310 0 G15"/>
                <a:gd name="G18" fmla="*/ G17 G7 8310"/>
                <a:gd name="G19" fmla="+- 5574 G18 0"/>
                <a:gd name="G20" fmla="+- G4 0 G18"/>
                <a:gd name="T0" fmla="*/ 9225 w 21600"/>
                <a:gd name="T1" fmla="*/ 0 h 21600"/>
                <a:gd name="T2" fmla="*/ 2787 w 21600"/>
                <a:gd name="T3" fmla="*/ 21600 h 21600"/>
                <a:gd name="T4" fmla="*/ 9725 w 21600"/>
                <a:gd name="T5" fmla="*/ 8826 h 21600"/>
                <a:gd name="T6" fmla="*/ 15663 w 21600"/>
                <a:gd name="T7" fmla="*/ 14865 h 21600"/>
                <a:gd name="T8" fmla="*/ 21600 w 21600"/>
                <a:gd name="T9" fmla="*/ 8826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310 h 21600"/>
                <a:gd name="T17" fmla="*/ G1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3" y="14865"/>
                  </a:moveTo>
                  <a:lnTo>
                    <a:pt x="21600" y="8826"/>
                  </a:lnTo>
                  <a:lnTo>
                    <a:pt x="18450" y="8826"/>
                  </a:lnTo>
                  <a:lnTo>
                    <a:pt x="18450" y="8310"/>
                  </a:lnTo>
                  <a:cubicBezTo>
                    <a:pt x="18450" y="3721"/>
                    <a:pt x="14320" y="0"/>
                    <a:pt x="9225" y="0"/>
                  </a:cubicBezTo>
                  <a:cubicBezTo>
                    <a:pt x="4130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5574" y="21600"/>
                  </a:lnTo>
                  <a:lnTo>
                    <a:pt x="5574" y="8310"/>
                  </a:lnTo>
                  <a:cubicBezTo>
                    <a:pt x="5574" y="6664"/>
                    <a:pt x="7055" y="5330"/>
                    <a:pt x="8882" y="5330"/>
                  </a:cubicBezTo>
                  <a:lnTo>
                    <a:pt x="9568" y="5330"/>
                  </a:lnTo>
                  <a:cubicBezTo>
                    <a:pt x="11395" y="5330"/>
                    <a:pt x="12876" y="6664"/>
                    <a:pt x="12876" y="8310"/>
                  </a:cubicBezTo>
                  <a:lnTo>
                    <a:pt x="12876" y="8826"/>
                  </a:lnTo>
                  <a:lnTo>
                    <a:pt x="9725" y="8826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1584" y="2117"/>
              <a:ext cx="61" cy="581"/>
            </a:xfrm>
            <a:prstGeom prst="rect">
              <a:avLst/>
            </a:prstGeom>
            <a:solidFill>
              <a:srgbClr val="0000FF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1535" y="1730"/>
              <a:ext cx="59" cy="38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>
              <a:off x="1772" y="1997"/>
              <a:ext cx="59" cy="31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auto">
            <a:xfrm>
              <a:off x="1718" y="1771"/>
              <a:ext cx="30" cy="491"/>
            </a:xfrm>
            <a:prstGeom prst="rect">
              <a:avLst/>
            </a:prstGeom>
            <a:solidFill>
              <a:schemeClr val="hlink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auto">
            <a:xfrm>
              <a:off x="1684" y="1485"/>
              <a:ext cx="55" cy="29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 rot="-3054369">
              <a:off x="1716" y="1746"/>
              <a:ext cx="63" cy="27"/>
            </a:xfrm>
            <a:prstGeom prst="rect">
              <a:avLst/>
            </a:prstGeom>
            <a:solidFill>
              <a:schemeClr val="hlink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 rot="-5400000">
              <a:off x="1755" y="1716"/>
              <a:ext cx="31" cy="27"/>
            </a:xfrm>
            <a:prstGeom prst="rect">
              <a:avLst/>
            </a:prstGeom>
            <a:solidFill>
              <a:schemeClr val="hlink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" name="Text Box 35"/>
            <p:cNvSpPr txBox="1">
              <a:spLocks noChangeArrowheads="1"/>
            </p:cNvSpPr>
            <p:nvPr/>
          </p:nvSpPr>
          <p:spPr bwMode="auto">
            <a:xfrm>
              <a:off x="1910" y="1411"/>
              <a:ext cx="540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sz="1400" i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</a:rPr>
                <a:t>26%</a:t>
              </a: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 rot="5400000">
              <a:off x="1455" y="2375"/>
              <a:ext cx="485" cy="145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1625" y="1717"/>
              <a:ext cx="60" cy="545"/>
            </a:xfrm>
            <a:prstGeom prst="rect">
              <a:avLst/>
            </a:prstGeom>
            <a:solidFill>
              <a:schemeClr val="hlink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Rectangle 38"/>
            <p:cNvSpPr>
              <a:spLocks noChangeArrowheads="1"/>
            </p:cNvSpPr>
            <p:nvPr/>
          </p:nvSpPr>
          <p:spPr bwMode="auto">
            <a:xfrm>
              <a:off x="1624" y="2669"/>
              <a:ext cx="432" cy="101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" name="Rectangle 39"/>
            <p:cNvSpPr>
              <a:spLocks noChangeArrowheads="1"/>
            </p:cNvSpPr>
            <p:nvPr/>
          </p:nvSpPr>
          <p:spPr bwMode="auto">
            <a:xfrm>
              <a:off x="1830" y="2769"/>
              <a:ext cx="182" cy="63"/>
            </a:xfrm>
            <a:prstGeom prst="rect">
              <a:avLst/>
            </a:prstGeom>
            <a:solidFill>
              <a:srgbClr val="0000CC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" name="Text Box 40"/>
            <p:cNvSpPr txBox="1">
              <a:spLocks noChangeArrowheads="1"/>
            </p:cNvSpPr>
            <p:nvPr/>
          </p:nvSpPr>
          <p:spPr bwMode="auto">
            <a:xfrm>
              <a:off x="1965" y="1896"/>
              <a:ext cx="540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sz="1400" i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</a:rPr>
                <a:t>5%</a:t>
              </a:r>
            </a:p>
          </p:txBody>
        </p:sp>
        <p:sp>
          <p:nvSpPr>
            <p:cNvPr id="43" name="Text Box 41"/>
            <p:cNvSpPr txBox="1">
              <a:spLocks noChangeArrowheads="1"/>
            </p:cNvSpPr>
            <p:nvPr/>
          </p:nvSpPr>
          <p:spPr bwMode="auto">
            <a:xfrm>
              <a:off x="2840" y="2500"/>
              <a:ext cx="540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sz="1400" i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</a:rPr>
                <a:t>68%</a:t>
              </a:r>
            </a:p>
          </p:txBody>
        </p:sp>
        <p:sp>
          <p:nvSpPr>
            <p:cNvPr id="44" name="Text Box 42"/>
            <p:cNvSpPr txBox="1">
              <a:spLocks noChangeArrowheads="1"/>
            </p:cNvSpPr>
            <p:nvPr/>
          </p:nvSpPr>
          <p:spPr bwMode="auto">
            <a:xfrm>
              <a:off x="1754" y="1669"/>
              <a:ext cx="394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sz="1400" i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</a:rPr>
                <a:t>1%</a:t>
              </a:r>
            </a:p>
          </p:txBody>
        </p:sp>
        <p:sp>
          <p:nvSpPr>
            <p:cNvPr id="45" name="Text Box 43"/>
            <p:cNvSpPr txBox="1">
              <a:spLocks noChangeArrowheads="1"/>
            </p:cNvSpPr>
            <p:nvPr/>
          </p:nvSpPr>
          <p:spPr bwMode="auto">
            <a:xfrm>
              <a:off x="2164" y="3077"/>
              <a:ext cx="539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sz="1400" i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</a:rPr>
                <a:t>47%</a:t>
              </a:r>
            </a:p>
          </p:txBody>
        </p:sp>
        <p:sp>
          <p:nvSpPr>
            <p:cNvPr id="46" name="Text Box 44"/>
            <p:cNvSpPr txBox="1">
              <a:spLocks noChangeArrowheads="1"/>
            </p:cNvSpPr>
            <p:nvPr/>
          </p:nvSpPr>
          <p:spPr bwMode="auto">
            <a:xfrm>
              <a:off x="657" y="2791"/>
              <a:ext cx="540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sz="1400" i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</a:rPr>
                <a:t>49%</a:t>
              </a:r>
            </a:p>
          </p:txBody>
        </p:sp>
        <p:sp>
          <p:nvSpPr>
            <p:cNvPr id="47" name="Text Box 45"/>
            <p:cNvSpPr txBox="1">
              <a:spLocks noChangeArrowheads="1"/>
            </p:cNvSpPr>
            <p:nvPr/>
          </p:nvSpPr>
          <p:spPr bwMode="auto">
            <a:xfrm>
              <a:off x="1209" y="2198"/>
              <a:ext cx="540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sz="1400" i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</a:rPr>
                <a:t>4%</a:t>
              </a:r>
            </a:p>
          </p:txBody>
        </p:sp>
        <p:sp>
          <p:nvSpPr>
            <p:cNvPr id="48" name="Text Box 46"/>
            <p:cNvSpPr txBox="1">
              <a:spLocks noChangeArrowheads="1"/>
            </p:cNvSpPr>
            <p:nvPr/>
          </p:nvSpPr>
          <p:spPr bwMode="auto">
            <a:xfrm>
              <a:off x="1828" y="870"/>
              <a:ext cx="540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sz="1400" i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</a:rPr>
                <a:t>0%</a:t>
              </a:r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auto">
            <a:xfrm>
              <a:off x="1850" y="1357"/>
              <a:ext cx="454" cy="275"/>
            </a:xfrm>
            <a:prstGeom prst="ellips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" name="Line 48"/>
            <p:cNvSpPr>
              <a:spLocks noChangeShapeType="1"/>
            </p:cNvSpPr>
            <p:nvPr/>
          </p:nvSpPr>
          <p:spPr bwMode="auto">
            <a:xfrm>
              <a:off x="3552" y="1728"/>
              <a:ext cx="0" cy="38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" name="Line 49"/>
            <p:cNvSpPr>
              <a:spLocks noChangeShapeType="1"/>
            </p:cNvSpPr>
            <p:nvPr/>
          </p:nvSpPr>
          <p:spPr bwMode="auto">
            <a:xfrm>
              <a:off x="3552" y="2227"/>
              <a:ext cx="0" cy="46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" name="Line 50"/>
            <p:cNvSpPr>
              <a:spLocks noChangeShapeType="1"/>
            </p:cNvSpPr>
            <p:nvPr/>
          </p:nvSpPr>
          <p:spPr bwMode="auto">
            <a:xfrm>
              <a:off x="3545" y="2797"/>
              <a:ext cx="0" cy="49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" name="Line 51"/>
            <p:cNvSpPr>
              <a:spLocks noChangeShapeType="1"/>
            </p:cNvSpPr>
            <p:nvPr/>
          </p:nvSpPr>
          <p:spPr bwMode="auto">
            <a:xfrm>
              <a:off x="3545" y="858"/>
              <a:ext cx="0" cy="77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4" name="Rectangle 52"/>
            <p:cNvSpPr>
              <a:spLocks noChangeArrowheads="1"/>
            </p:cNvSpPr>
            <p:nvPr/>
          </p:nvSpPr>
          <p:spPr bwMode="auto">
            <a:xfrm rot="-1249254">
              <a:off x="1564" y="3056"/>
              <a:ext cx="185" cy="66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 anchor="ctr"/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" name="Rectangle 53"/>
            <p:cNvSpPr>
              <a:spLocks noChangeArrowheads="1"/>
            </p:cNvSpPr>
            <p:nvPr/>
          </p:nvSpPr>
          <p:spPr bwMode="auto">
            <a:xfrm>
              <a:off x="1802" y="1944"/>
              <a:ext cx="56" cy="6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6" name="Rectangle 54"/>
            <p:cNvSpPr>
              <a:spLocks noChangeArrowheads="1"/>
            </p:cNvSpPr>
            <p:nvPr/>
          </p:nvSpPr>
          <p:spPr bwMode="auto">
            <a:xfrm rot="1981083">
              <a:off x="1790" y="1951"/>
              <a:ext cx="77" cy="6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7" name="Rectangle 2"/>
          <p:cNvSpPr txBox="1">
            <a:spLocks noChangeArrowheads="1"/>
          </p:cNvSpPr>
          <p:nvPr/>
        </p:nvSpPr>
        <p:spPr bwMode="auto">
          <a:xfrm>
            <a:off x="4724400" y="1193800"/>
            <a:ext cx="5003800" cy="6350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2400" i="0" kern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presently typical charge sharing  </a:t>
            </a:r>
          </a:p>
        </p:txBody>
      </p:sp>
      <p:cxnSp>
        <p:nvCxnSpPr>
          <p:cNvPr id="37898" name="Straight Arrow Connector 62"/>
          <p:cNvCxnSpPr>
            <a:cxnSpLocks noChangeShapeType="1"/>
          </p:cNvCxnSpPr>
          <p:nvPr/>
        </p:nvCxnSpPr>
        <p:spPr bwMode="auto">
          <a:xfrm rot="10800000">
            <a:off x="3467100" y="3200400"/>
            <a:ext cx="2514600" cy="8509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61" name="Rectangle 2"/>
          <p:cNvSpPr txBox="1">
            <a:spLocks noChangeArrowheads="1"/>
          </p:cNvSpPr>
          <p:nvPr/>
        </p:nvSpPr>
        <p:spPr bwMode="auto">
          <a:xfrm>
            <a:off x="5788025" y="3632199"/>
            <a:ext cx="3924300" cy="1908791"/>
          </a:xfrm>
          <a:prstGeom prst="rect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 i="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Gain ~ </a:t>
            </a:r>
            <a:r>
              <a:rPr lang="en-US" sz="2000" i="0" kern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10</a:t>
            </a:r>
            <a:r>
              <a:rPr lang="en-US" sz="2000" i="0" kern="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6</a:t>
            </a:r>
            <a:r>
              <a:rPr lang="en-US" sz="2000" i="0" kern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i="0" kern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  <a:sym typeface="Wingdings" pitchFamily="2" charset="2"/>
              </a:rPr>
              <a:t> </a:t>
            </a:r>
            <a:endParaRPr lang="en-US" sz="2000" i="0" kern="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j-ea"/>
              <a:cs typeface="+mj-cs"/>
              <a:sym typeface="Wingdings" pitchFamily="2" charset="2"/>
            </a:endParaRPr>
          </a:p>
          <a:p>
            <a:pPr eaLnBrk="0" hangingPunct="0">
              <a:lnSpc>
                <a:spcPct val="90000"/>
              </a:lnSpc>
              <a:defRPr/>
            </a:pPr>
            <a:r>
              <a:rPr lang="en-US" sz="2000" i="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  <a:sym typeface="Wingdings" pitchFamily="2" charset="2"/>
              </a:rPr>
              <a:t>on</a:t>
            </a:r>
            <a:r>
              <a:rPr lang="en-US" sz="2000" i="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  <a:sym typeface="Wingdings" pitchFamily="2" charset="2"/>
              </a:rPr>
              <a:t> photocathode</a:t>
            </a:r>
            <a:endParaRPr lang="en-US" sz="2000" i="0" kern="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j-ea"/>
              <a:cs typeface="+mj-cs"/>
              <a:sym typeface="Wingdings" pitchFamily="2" charset="2"/>
            </a:endParaRPr>
          </a:p>
          <a:p>
            <a:pPr eaLnBrk="0" hangingPunct="0">
              <a:lnSpc>
                <a:spcPct val="90000"/>
              </a:lnSpc>
              <a:defRPr/>
            </a:pPr>
            <a:r>
              <a:rPr lang="en-US" sz="2000" i="0" kern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  <a:sym typeface="Wingdings" pitchFamily="2" charset="2"/>
              </a:rPr>
              <a:t>~500000 </a:t>
            </a:r>
            <a:r>
              <a:rPr lang="en-US" sz="2000" i="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  <a:sym typeface="Wingdings" pitchFamily="2" charset="2"/>
              </a:rPr>
              <a:t>ions/detected </a:t>
            </a:r>
            <a:r>
              <a:rPr lang="en-US" sz="2000" i="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  <a:sym typeface="Wingdings" pitchFamily="2" charset="2"/>
              </a:rPr>
              <a:t>ph</a:t>
            </a:r>
            <a:r>
              <a:rPr lang="en-US" sz="2000" i="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  <a:sym typeface="Wingdings" pitchFamily="2" charset="2"/>
              </a:rPr>
              <a:t>oton </a:t>
            </a:r>
            <a:r>
              <a:rPr lang="en-US" sz="2000" i="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:</a:t>
            </a:r>
            <a:endParaRPr lang="en-US" sz="2000" i="0" kern="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j-ea"/>
              <a:cs typeface="+mj-cs"/>
            </a:endParaRPr>
          </a:p>
          <a:p>
            <a:pPr eaLnBrk="0" hangingPunct="0">
              <a:lnSpc>
                <a:spcPct val="90000"/>
              </a:lnSpc>
              <a:defRPr/>
            </a:pPr>
            <a:r>
              <a:rPr lang="en-US" sz="2000" i="0" kern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2000" i="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It has to be decrease: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2000" i="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000" i="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~ </a:t>
            </a:r>
            <a:r>
              <a:rPr lang="en-US" sz="2000" i="0" kern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5 </a:t>
            </a:r>
            <a:r>
              <a:rPr lang="en-US" sz="2000" i="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– 10 less</a:t>
            </a:r>
            <a:endParaRPr lang="en-US" sz="2000" i="0" kern="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8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5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  <p:sp>
        <p:nvSpPr>
          <p:cNvPr id="1047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490538"/>
            <a:ext cx="7847012" cy="5688012"/>
          </a:xfrm>
        </p:spPr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ENGINEERING</a:t>
            </a:r>
            <a:r>
              <a:rPr lang="en-US" sz="4000" dirty="0">
                <a:solidFill>
                  <a:schemeClr val="bg1"/>
                </a:solidFill>
              </a:rPr>
              <a:t/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CAPACITANCE AND DISCHARGES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388" y="1303338"/>
            <a:ext cx="8729662" cy="5072062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CC"/>
                </a:solidFill>
              </a:rPr>
              <a:t>Electrical permittivity of the fiberglass used: </a:t>
            </a:r>
            <a:r>
              <a:rPr lang="en-US" dirty="0" smtClean="0"/>
              <a:t>5</a:t>
            </a: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buFont typeface="Wingdings" pitchFamily="2" charset="2"/>
              <a:buNone/>
              <a:defRPr/>
            </a:pPr>
            <a:endParaRPr lang="en-US" dirty="0" smtClean="0"/>
          </a:p>
          <a:p>
            <a:pPr>
              <a:buFont typeface="Wingdings" pitchFamily="2" charset="2"/>
              <a:buNone/>
              <a:defRPr/>
            </a:pPr>
            <a:endParaRPr lang="en-US" dirty="0" smtClean="0"/>
          </a:p>
          <a:p>
            <a:pPr marL="1104900" lvl="1" indent="-342900">
              <a:buFont typeface="+mj-lt"/>
              <a:buAutoNum type="arabicPeriod"/>
              <a:defRPr/>
            </a:pPr>
            <a:r>
              <a:rPr lang="en-US" dirty="0" smtClean="0"/>
              <a:t>FE protection</a:t>
            </a:r>
            <a:endParaRPr lang="en-US" dirty="0" smtClean="0"/>
          </a:p>
          <a:p>
            <a:pPr marL="1104900" lvl="1" indent="-342900">
              <a:buFont typeface="+mj-lt"/>
              <a:buAutoNum type="arabicPeriod"/>
              <a:defRPr/>
            </a:pPr>
            <a:r>
              <a:rPr lang="en-US" dirty="0" smtClean="0"/>
              <a:t>THGEM segmentation</a:t>
            </a:r>
            <a:endParaRPr lang="en-US" dirty="0" smtClean="0"/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r>
              <a:rPr lang="it-IT" dirty="0" err="1" smtClean="0"/>
              <a:t>For</a:t>
            </a:r>
            <a:r>
              <a:rPr lang="it-IT" dirty="0" smtClean="0"/>
              <a:t>  2. a </a:t>
            </a:r>
            <a:r>
              <a:rPr lang="it-IT" dirty="0" err="1" smtClean="0"/>
              <a:t>systematic</a:t>
            </a:r>
            <a:r>
              <a:rPr lang="it-IT" dirty="0" smtClean="0"/>
              <a:t> </a:t>
            </a:r>
            <a:r>
              <a:rPr lang="it-IT" dirty="0" err="1" smtClean="0"/>
              <a:t>study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on-going</a:t>
            </a:r>
            <a:endParaRPr lang="it-IT" dirty="0" smtClean="0"/>
          </a:p>
          <a:p>
            <a:pPr>
              <a:buFont typeface="Wingdings" pitchFamily="2" charset="2"/>
              <a:buNone/>
              <a:defRPr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8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  <p:sp>
        <p:nvSpPr>
          <p:cNvPr id="9" name="Right Arrow 8"/>
          <p:cNvSpPr/>
          <p:nvPr/>
        </p:nvSpPr>
        <p:spPr bwMode="auto">
          <a:xfrm>
            <a:off x="6413500" y="2362200"/>
            <a:ext cx="1854200" cy="1093788"/>
          </a:xfrm>
          <a:prstGeom prst="rightArrow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2075" tIns="46038" rIns="92075" bIns="46038" anchor="ctr"/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230313" y="1804988"/>
          <a:ext cx="4268259" cy="2348512"/>
        </p:xfrm>
        <a:graphic>
          <a:graphicData uri="http://schemas.openxmlformats.org/drawingml/2006/table">
            <a:tbl>
              <a:tblPr/>
              <a:tblGrid>
                <a:gridCol w="894610"/>
                <a:gridCol w="894610"/>
                <a:gridCol w="894610"/>
                <a:gridCol w="894610"/>
                <a:gridCol w="689819"/>
              </a:tblGrid>
              <a:tr h="55421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square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thickness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 (pF)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 (pF)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9728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side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calul.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meas.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9728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(mm)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(mm)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9728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9728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9728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0789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26550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PIST DISTANCE AND DISCHARGES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303338"/>
            <a:ext cx="5422900" cy="480377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CC"/>
                </a:solidFill>
              </a:rPr>
              <a:t>Samples of 20 different types</a:t>
            </a:r>
            <a:endParaRPr lang="en-US" dirty="0" smtClean="0">
              <a:solidFill>
                <a:srgbClr val="0000CC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CC3300"/>
                </a:solidFill>
              </a:rPr>
              <a:t>Determine the breakdown voltage</a:t>
            </a:r>
            <a:endParaRPr lang="en-US" dirty="0" smtClean="0">
              <a:solidFill>
                <a:srgbClr val="CC33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0000CC"/>
                </a:solidFill>
              </a:rPr>
              <a:t>Use this information to properly design the THGEM segmentation</a:t>
            </a:r>
            <a:endParaRPr lang="en-US" dirty="0" smtClean="0">
              <a:solidFill>
                <a:srgbClr val="0000C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8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  <p:pic>
        <p:nvPicPr>
          <p:cNvPr id="40967" name="Picture 2"/>
          <p:cNvPicPr>
            <a:picLocks noChangeAspect="1" noChangeArrowheads="1"/>
          </p:cNvPicPr>
          <p:nvPr/>
        </p:nvPicPr>
        <p:blipFill>
          <a:blip r:embed="rId2" cstate="print"/>
          <a:srcRect l="27274" t="27274" r="23865" b="31818"/>
          <a:stretch>
            <a:fillRect/>
          </a:stretch>
        </p:blipFill>
        <p:spPr bwMode="auto">
          <a:xfrm>
            <a:off x="5724525" y="1062038"/>
            <a:ext cx="3932238" cy="2468562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4096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459788" y="-6629400"/>
            <a:ext cx="2682875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4"/>
          <p:cNvPicPr>
            <a:picLocks noChangeAspect="1" noChangeArrowheads="1"/>
          </p:cNvPicPr>
          <p:nvPr/>
        </p:nvPicPr>
        <p:blipFill>
          <a:blip r:embed="rId4" cstate="print"/>
          <a:srcRect l="40909" t="27274" r="6818" b="22726"/>
          <a:stretch>
            <a:fillRect/>
          </a:stretch>
        </p:blipFill>
        <p:spPr bwMode="auto">
          <a:xfrm>
            <a:off x="6124575" y="3640138"/>
            <a:ext cx="3778250" cy="2709862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4097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1400" y="3479800"/>
            <a:ext cx="3975100" cy="298132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HV OPERATION  (V ≥ </a:t>
            </a:r>
            <a:r>
              <a:rPr lang="en-US" sz="3200" dirty="0" smtClean="0">
                <a:solidFill>
                  <a:schemeClr val="bg1"/>
                </a:solidFill>
              </a:rPr>
              <a:t>8 </a:t>
            </a:r>
            <a:r>
              <a:rPr lang="en-US" sz="3200" dirty="0" err="1" smtClean="0">
                <a:solidFill>
                  <a:schemeClr val="bg1"/>
                </a:solidFill>
              </a:rPr>
              <a:t>Kv</a:t>
            </a:r>
            <a:r>
              <a:rPr lang="en-US" sz="3200" dirty="0" smtClean="0">
                <a:solidFill>
                  <a:schemeClr val="bg1"/>
                </a:solidFill>
              </a:rPr>
              <a:t>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0000CC"/>
                </a:solidFill>
              </a:rPr>
              <a:t>requirements:</a:t>
            </a:r>
            <a:endParaRPr lang="en-US" dirty="0" smtClean="0">
              <a:solidFill>
                <a:srgbClr val="0000CC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en-US" dirty="0" smtClean="0">
              <a:solidFill>
                <a:srgbClr val="0000CC"/>
              </a:solidFill>
            </a:endParaRPr>
          </a:p>
          <a:p>
            <a:pPr>
              <a:defRPr/>
            </a:pPr>
            <a:r>
              <a:rPr lang="en-US" i="1" dirty="0" smtClean="0">
                <a:solidFill>
                  <a:srgbClr val="0070C0"/>
                </a:solidFill>
              </a:rPr>
              <a:t>Must stand HV up to 10 KV</a:t>
            </a:r>
          </a:p>
          <a:p>
            <a:pPr>
              <a:defRPr/>
            </a:pPr>
            <a:r>
              <a:rPr lang="en-US" i="1" dirty="0" smtClean="0">
                <a:solidFill>
                  <a:srgbClr val="0070C0"/>
                </a:solidFill>
              </a:rPr>
              <a:t>Very low leakage current (&lt;&lt;1 </a:t>
            </a:r>
            <a:r>
              <a:rPr lang="en-US" i="1" dirty="0" err="1" smtClean="0">
                <a:solidFill>
                  <a:srgbClr val="0070C0"/>
                </a:solidFill>
              </a:rPr>
              <a:t>pA</a:t>
            </a:r>
            <a:r>
              <a:rPr lang="en-US" i="1" dirty="0" smtClean="0">
                <a:solidFill>
                  <a:srgbClr val="0070C0"/>
                </a:solidFill>
              </a:rPr>
              <a:t>)</a:t>
            </a:r>
          </a:p>
          <a:p>
            <a:pPr>
              <a:defRPr/>
            </a:pPr>
            <a:r>
              <a:rPr lang="en-US" i="1" dirty="0" smtClean="0">
                <a:solidFill>
                  <a:srgbClr val="0070C0"/>
                </a:solidFill>
              </a:rPr>
              <a:t>negligible charging up effect (not detectable)</a:t>
            </a:r>
            <a:endParaRPr lang="en-US" i="1" dirty="0" smtClean="0"/>
          </a:p>
          <a:p>
            <a:pPr>
              <a:defRPr/>
            </a:pPr>
            <a:r>
              <a:rPr lang="en-US" i="1" dirty="0" smtClean="0">
                <a:solidFill>
                  <a:srgbClr val="0070C0"/>
                </a:solidFill>
              </a:rPr>
              <a:t>Must fit our space availability</a:t>
            </a:r>
          </a:p>
          <a:p>
            <a:pPr>
              <a:defRPr/>
            </a:pPr>
            <a:r>
              <a:rPr lang="en-US" i="1" dirty="0" smtClean="0">
                <a:solidFill>
                  <a:srgbClr val="0070C0"/>
                </a:solidFill>
              </a:rPr>
              <a:t>Gas tightness</a:t>
            </a:r>
          </a:p>
          <a:p>
            <a:pPr>
              <a:buFont typeface="Wingdings" pitchFamily="2" charset="2"/>
              <a:buNone/>
              <a:defRPr/>
            </a:pPr>
            <a:endParaRPr lang="en-US" dirty="0" smtClean="0"/>
          </a:p>
          <a:p>
            <a:pPr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CC3300"/>
                </a:solidFill>
              </a:rPr>
              <a:t>To be applied in 3 interconnected sectors</a:t>
            </a:r>
            <a:endParaRPr lang="en-US" dirty="0" smtClean="0">
              <a:solidFill>
                <a:srgbClr val="CC3300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>
                <a:solidFill>
                  <a:srgbClr val="0000CC"/>
                </a:solidFill>
              </a:rPr>
              <a:t>connectors</a:t>
            </a:r>
            <a:endParaRPr lang="en-US" dirty="0" smtClean="0">
              <a:solidFill>
                <a:srgbClr val="0000CC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0000CC"/>
                </a:solidFill>
              </a:rPr>
              <a:t>cables</a:t>
            </a:r>
            <a:endParaRPr lang="en-US" dirty="0" smtClean="0">
              <a:solidFill>
                <a:srgbClr val="0000CC"/>
              </a:solidFill>
            </a:endParaRPr>
          </a:p>
          <a:p>
            <a:pPr>
              <a:defRPr/>
            </a:pPr>
            <a:r>
              <a:rPr lang="en-US" dirty="0" err="1" smtClean="0">
                <a:solidFill>
                  <a:srgbClr val="0000CC"/>
                </a:solidFill>
              </a:rPr>
              <a:t>powersupply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8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  <p:sp>
        <p:nvSpPr>
          <p:cNvPr id="7" name="Right Brace 6"/>
          <p:cNvSpPr/>
          <p:nvPr/>
        </p:nvSpPr>
        <p:spPr bwMode="auto">
          <a:xfrm>
            <a:off x="7213600" y="1981200"/>
            <a:ext cx="368300" cy="1066800"/>
          </a:xfrm>
          <a:prstGeom prst="rightBrace">
            <a:avLst/>
          </a:prstGeom>
          <a:noFill/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2075" tIns="46038" rIns="92075" bIns="46038" anchor="ctr"/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96200" y="2171700"/>
            <a:ext cx="1808163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Electrical 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requirements</a:t>
            </a:r>
          </a:p>
        </p:txBody>
      </p:sp>
      <p:sp>
        <p:nvSpPr>
          <p:cNvPr id="9" name="Right Brace 8"/>
          <p:cNvSpPr/>
          <p:nvPr/>
        </p:nvSpPr>
        <p:spPr bwMode="auto">
          <a:xfrm>
            <a:off x="6045200" y="3187700"/>
            <a:ext cx="368300" cy="711200"/>
          </a:xfrm>
          <a:prstGeom prst="rightBrace">
            <a:avLst/>
          </a:prstGeom>
          <a:noFill/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2075" tIns="46038" rIns="92075" bIns="46038" anchor="ctr"/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65900" y="3225800"/>
            <a:ext cx="1808163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Mechanical 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 smtClean="0">
                <a:solidFill>
                  <a:schemeClr val="bg1"/>
                </a:solidFill>
              </a:rPr>
              <a:t>CONNETTORS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8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  <p:pic>
        <p:nvPicPr>
          <p:cNvPr id="43014" name="Picture 2" descr="C:\Users\Stefano Levorato\Desktop\Pictures4Stefano\153CANON\IMG_07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413" y="1760538"/>
            <a:ext cx="4745037" cy="355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90500" y="1174750"/>
            <a:ext cx="3810000" cy="3698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connectors in real conditions</a:t>
            </a:r>
          </a:p>
        </p:txBody>
      </p:sp>
      <p:sp>
        <p:nvSpPr>
          <p:cNvPr id="9" name="Oval 8"/>
          <p:cNvSpPr/>
          <p:nvPr/>
        </p:nvSpPr>
        <p:spPr>
          <a:xfrm>
            <a:off x="496888" y="2143125"/>
            <a:ext cx="928687" cy="9286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90000"/>
              </a:lnSpc>
              <a:defRPr/>
            </a:pP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3500438" y="3924300"/>
            <a:ext cx="928687" cy="9286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90000"/>
              </a:lnSpc>
              <a:defRPr/>
            </a:pP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val 10"/>
          <p:cNvSpPr/>
          <p:nvPr/>
        </p:nvSpPr>
        <p:spPr>
          <a:xfrm>
            <a:off x="2909888" y="1931988"/>
            <a:ext cx="928687" cy="9286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90000"/>
              </a:lnSpc>
              <a:defRPr/>
            </a:pP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1563" y="1785938"/>
            <a:ext cx="20415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SHV connector type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70238" y="5403850"/>
            <a:ext cx="3548062" cy="1062038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LEMO connector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it-IT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rated max. : 10 kV d.c. or peak a.c. 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it-IT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TEST : 10,6 kV r.m.s - 50 Hz R 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it-IT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INSULATING MATERIAL : PEEK 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it-IT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SEALING : - Helium test: 10**-4 Torr l/s 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16200000" flipH="1">
            <a:off x="4024313" y="4964113"/>
            <a:ext cx="582612" cy="33496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4"/>
          </p:cNvCxnSpPr>
          <p:nvPr/>
        </p:nvCxnSpPr>
        <p:spPr>
          <a:xfrm rot="16200000" flipH="1">
            <a:off x="161925" y="3870326"/>
            <a:ext cx="2135187" cy="53816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84150" y="5229225"/>
            <a:ext cx="2787650" cy="1062038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SHV connector 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it-IT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rated max. : 10 kV d.c. 1 mn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it-IT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TEST : 12,0 kV d.c. 1 mn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it-IT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INSULATING MATERIAL : POLIETYLENE 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76800" y="1493838"/>
            <a:ext cx="2514600" cy="86836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Hubersuhner</a:t>
            </a:r>
            <a:endParaRPr lang="en-US" sz="1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lnSpc>
                <a:spcPct val="90000"/>
              </a:lnSpc>
              <a:defRPr/>
            </a:pP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SHV – Type / Pattern 22 </a:t>
            </a:r>
            <a:b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Hermetic sealed connector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kV </a:t>
            </a:r>
            <a:r>
              <a:rPr lang="en-US" sz="1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d.c</a:t>
            </a:r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operating voltage  </a:t>
            </a:r>
            <a:endParaRPr lang="it-IT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Straight Arrow Connector 18"/>
          <p:cNvCxnSpPr>
            <a:endCxn id="18" idx="1"/>
          </p:cNvCxnSpPr>
          <p:nvPr/>
        </p:nvCxnSpPr>
        <p:spPr>
          <a:xfrm flipV="1">
            <a:off x="3729038" y="1927225"/>
            <a:ext cx="1147762" cy="56673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26" name="Picture 20" descr="C:\Users\Stefano Levorato\Desktop\Pictures4Stefano\153CANON\IMG_07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6075" y="2425700"/>
            <a:ext cx="3503613" cy="26289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7034213" y="4851400"/>
            <a:ext cx="2643187" cy="674688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LEMO  ERA 3S type </a:t>
            </a:r>
            <a:br>
              <a: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Hermetic sealed connector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kV </a:t>
            </a:r>
            <a:r>
              <a:rPr lang="en-US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d.c</a:t>
            </a:r>
            <a:r>
              <a: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operating voltage  </a:t>
            </a:r>
            <a:endParaRPr lang="it-IT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Oval 26"/>
          <p:cNvSpPr/>
          <p:nvPr/>
        </p:nvSpPr>
        <p:spPr>
          <a:xfrm>
            <a:off x="8174038" y="3505200"/>
            <a:ext cx="928687" cy="9286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90000"/>
              </a:lnSpc>
              <a:defRPr/>
            </a:pP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rot="5400000">
            <a:off x="8056563" y="4429125"/>
            <a:ext cx="430212" cy="41433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4413" y="0"/>
            <a:ext cx="6914936" cy="1041400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solidFill>
                  <a:schemeClr val="bg1"/>
                </a:solidFill>
              </a:rPr>
              <a:t>ABOUT THGEMs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388" y="1078172"/>
            <a:ext cx="8729662" cy="5386127"/>
          </a:xfrm>
          <a:ln>
            <a:solidFill>
              <a:srgbClr val="0000CC"/>
            </a:solidFill>
          </a:ln>
        </p:spPr>
        <p:txBody>
          <a:bodyPr/>
          <a:lstStyle/>
          <a:p>
            <a:pPr marL="685800" indent="-342900">
              <a:buFont typeface="Wingdings" pitchFamily="2" charset="2"/>
              <a:buNone/>
              <a:defRPr/>
            </a:pPr>
            <a:endParaRPr lang="en-US" dirty="0" smtClean="0"/>
          </a:p>
          <a:p>
            <a:pPr>
              <a:buNone/>
              <a:defRPr/>
            </a:pPr>
            <a:r>
              <a:rPr lang="en-US" dirty="0" smtClean="0">
                <a:solidFill>
                  <a:srgbClr val="CC3300"/>
                </a:solidFill>
              </a:rPr>
              <a:t>THGEMs (Thick GEM) </a:t>
            </a:r>
          </a:p>
          <a:p>
            <a:pPr>
              <a:buNone/>
              <a:defRPr/>
            </a:pPr>
            <a:r>
              <a:rPr lang="en-US" dirty="0" smtClean="0">
                <a:solidFill>
                  <a:srgbClr val="CC3300"/>
                </a:solidFill>
              </a:rPr>
              <a:t>are </a:t>
            </a:r>
            <a:r>
              <a:rPr lang="en-US" dirty="0" err="1" smtClean="0">
                <a:solidFill>
                  <a:srgbClr val="CC3300"/>
                </a:solidFill>
              </a:rPr>
              <a:t>elctron</a:t>
            </a:r>
            <a:r>
              <a:rPr lang="en-US" dirty="0" smtClean="0">
                <a:solidFill>
                  <a:srgbClr val="CC3300"/>
                </a:solidFill>
              </a:rPr>
              <a:t> multipliers derived </a:t>
            </a:r>
          </a:p>
          <a:p>
            <a:pPr>
              <a:buNone/>
              <a:defRPr/>
            </a:pPr>
            <a:r>
              <a:rPr lang="en-US" dirty="0" smtClean="0">
                <a:solidFill>
                  <a:srgbClr val="CC3300"/>
                </a:solidFill>
              </a:rPr>
              <a:t>from GEM concept changing the </a:t>
            </a:r>
          </a:p>
          <a:p>
            <a:pPr>
              <a:buNone/>
              <a:defRPr/>
            </a:pPr>
            <a:r>
              <a:rPr lang="en-US" dirty="0" smtClean="0">
                <a:solidFill>
                  <a:srgbClr val="CC3300"/>
                </a:solidFill>
              </a:rPr>
              <a:t>production technology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8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5185842" y="1373756"/>
            <a:ext cx="2401887" cy="2068581"/>
            <a:chOff x="4431" y="880"/>
            <a:chExt cx="1828" cy="1630"/>
          </a:xfrm>
        </p:grpSpPr>
        <p:graphicFrame>
          <p:nvGraphicFramePr>
            <p:cNvPr id="21" name="Object 6"/>
            <p:cNvGraphicFramePr>
              <a:graphicFrameLocks noChangeAspect="1"/>
            </p:cNvGraphicFramePr>
            <p:nvPr/>
          </p:nvGraphicFramePr>
          <p:xfrm>
            <a:off x="4431" y="1469"/>
            <a:ext cx="1330" cy="1041"/>
          </p:xfrm>
          <a:graphic>
            <a:graphicData uri="http://schemas.openxmlformats.org/presentationml/2006/ole">
              <p:oleObj spid="_x0000_s21511" name="Bitmap Image" r:id="rId3" imgW="3048426" imgH="2514286" progId="PBrush">
                <p:embed/>
              </p:oleObj>
            </a:graphicData>
          </a:graphic>
        </p:graphicFrame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4447" y="880"/>
              <a:ext cx="1333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</a:pPr>
              <a:r>
                <a:rPr lang="en-US" sz="1800" b="0" i="0">
                  <a:solidFill>
                    <a:srgbClr val="0000FF"/>
                  </a:solidFill>
                  <a:effectLst/>
                  <a:latin typeface="Comic Sans MS" pitchFamily="66" charset="0"/>
                  <a:cs typeface="Arial" charset="0"/>
                </a:rPr>
                <a:t>GEM</a:t>
              </a:r>
            </a:p>
          </p:txBody>
        </p:sp>
        <p:sp>
          <p:nvSpPr>
            <p:cNvPr id="23" name="Rectangle 8"/>
            <p:cNvSpPr>
              <a:spLocks noChangeArrowheads="1"/>
            </p:cNvSpPr>
            <p:nvPr/>
          </p:nvSpPr>
          <p:spPr bwMode="auto">
            <a:xfrm>
              <a:off x="4623" y="1060"/>
              <a:ext cx="1354" cy="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100000"/>
                </a:lnSpc>
              </a:pPr>
              <a:r>
                <a:rPr lang="en-US" sz="1600" i="0">
                  <a:solidFill>
                    <a:srgbClr val="CC3300"/>
                  </a:solidFill>
                  <a:effectLst/>
                  <a:latin typeface="Comic Sans MS" pitchFamily="66" charset="0"/>
                  <a:cs typeface="Arial" charset="0"/>
                </a:rPr>
                <a:t>Max 10</a:t>
              </a:r>
              <a:r>
                <a:rPr lang="en-US" sz="1600" i="0" baseline="30000">
                  <a:solidFill>
                    <a:srgbClr val="CC3300"/>
                  </a:solidFill>
                  <a:effectLst/>
                  <a:latin typeface="Comic Sans MS" pitchFamily="66" charset="0"/>
                  <a:cs typeface="Arial" charset="0"/>
                </a:rPr>
                <a:t>3</a:t>
              </a:r>
              <a:r>
                <a:rPr lang="en-US" sz="1600" i="0">
                  <a:solidFill>
                    <a:srgbClr val="008000"/>
                  </a:solidFill>
                  <a:effectLst/>
                  <a:latin typeface="Comic Sans MS" pitchFamily="66" charset="0"/>
                  <a:cs typeface="Arial" charset="0"/>
                </a:rPr>
                <a:t> </a:t>
              </a:r>
              <a:r>
                <a:rPr lang="en-US" sz="1600" i="0">
                  <a:solidFill>
                    <a:srgbClr val="CC3300"/>
                  </a:solidFill>
                  <a:effectLst/>
                  <a:latin typeface="Comic Sans MS" pitchFamily="66" charset="0"/>
                  <a:cs typeface="Arial" charset="0"/>
                </a:rPr>
                <a:t>gain</a:t>
              </a:r>
              <a:r>
                <a:rPr lang="en-US" sz="1600" b="0" i="0">
                  <a:solidFill>
                    <a:srgbClr val="CC3300"/>
                  </a:solidFill>
                  <a:effectLst/>
                  <a:latin typeface="Comic Sans MS" pitchFamily="66" charset="0"/>
                  <a:cs typeface="Arial" charset="0"/>
                </a:rPr>
                <a:t> in </a:t>
              </a:r>
            </a:p>
            <a:p>
              <a:pPr eaLnBrk="1" hangingPunct="1">
                <a:lnSpc>
                  <a:spcPct val="100000"/>
                </a:lnSpc>
              </a:pPr>
              <a:r>
                <a:rPr lang="en-US" sz="1600" b="0" i="0">
                  <a:solidFill>
                    <a:srgbClr val="CC3300"/>
                  </a:solidFill>
                  <a:effectLst/>
                  <a:latin typeface="Comic Sans MS" pitchFamily="66" charset="0"/>
                  <a:cs typeface="Arial" charset="0"/>
                </a:rPr>
                <a:t>single GEM</a:t>
              </a:r>
            </a:p>
          </p:txBody>
        </p:sp>
        <p:grpSp>
          <p:nvGrpSpPr>
            <p:cNvPr id="24" name="Group 9"/>
            <p:cNvGrpSpPr>
              <a:grpSpLocks/>
            </p:cNvGrpSpPr>
            <p:nvPr/>
          </p:nvGrpSpPr>
          <p:grpSpPr bwMode="auto">
            <a:xfrm>
              <a:off x="5813" y="1597"/>
              <a:ext cx="446" cy="720"/>
              <a:chOff x="2344" y="711"/>
              <a:chExt cx="528" cy="720"/>
            </a:xfrm>
          </p:grpSpPr>
          <p:sp>
            <p:nvSpPr>
              <p:cNvPr id="25" name="Line 10"/>
              <p:cNvSpPr>
                <a:spLocks noChangeShapeType="1"/>
              </p:cNvSpPr>
              <p:nvPr/>
            </p:nvSpPr>
            <p:spPr bwMode="auto">
              <a:xfrm rot="-5400000">
                <a:off x="2599" y="639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xt Box 15"/>
              <p:cNvSpPr txBox="1">
                <a:spLocks noChangeArrowheads="1"/>
              </p:cNvSpPr>
              <p:nvPr/>
            </p:nvSpPr>
            <p:spPr bwMode="auto">
              <a:xfrm>
                <a:off x="2344" y="1128"/>
                <a:ext cx="528" cy="30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</a:pPr>
                <a:r>
                  <a:rPr lang="en-US" sz="1400" b="0" i="0">
                    <a:solidFill>
                      <a:srgbClr val="000000"/>
                    </a:solidFill>
                    <a:effectLst/>
                    <a:latin typeface="Comic Sans MS" pitchFamily="66" charset="0"/>
                    <a:cs typeface="Arial" charset="0"/>
                  </a:rPr>
                  <a:t>1mm</a:t>
                </a:r>
              </a:p>
            </p:txBody>
          </p:sp>
        </p:grpSp>
      </p:grpSp>
      <p:grpSp>
        <p:nvGrpSpPr>
          <p:cNvPr id="9" name="Group 16"/>
          <p:cNvGrpSpPr>
            <a:grpSpLocks/>
          </p:cNvGrpSpPr>
          <p:nvPr/>
        </p:nvGrpSpPr>
        <p:grpSpPr bwMode="auto">
          <a:xfrm>
            <a:off x="7087358" y="1337883"/>
            <a:ext cx="1776412" cy="2070100"/>
            <a:chOff x="4723" y="2378"/>
            <a:chExt cx="1433" cy="1626"/>
          </a:xfrm>
          <a:noFill/>
        </p:grpSpPr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4874" y="2378"/>
              <a:ext cx="866" cy="2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</a:pPr>
              <a:r>
                <a:rPr lang="en-US" sz="1800" b="0" i="0">
                  <a:solidFill>
                    <a:srgbClr val="0000FF"/>
                  </a:solidFill>
                  <a:effectLst/>
                  <a:latin typeface="Comic Sans MS" pitchFamily="66" charset="0"/>
                  <a:cs typeface="Arial" charset="0"/>
                </a:rPr>
                <a:t>THGEM</a:t>
              </a: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4723" y="2559"/>
              <a:ext cx="1433" cy="45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100000"/>
                </a:lnSpc>
              </a:pPr>
              <a:r>
                <a:rPr lang="en-US" sz="1600" i="0" dirty="0">
                  <a:solidFill>
                    <a:srgbClr val="CC3300"/>
                  </a:solidFill>
                  <a:effectLst/>
                  <a:latin typeface="Comic Sans MS" pitchFamily="66" charset="0"/>
                  <a:cs typeface="Arial" charset="0"/>
                </a:rPr>
                <a:t>Max 10</a:t>
              </a:r>
              <a:r>
                <a:rPr lang="en-US" sz="1600" i="0" baseline="30000" dirty="0">
                  <a:solidFill>
                    <a:srgbClr val="CC3300"/>
                  </a:solidFill>
                  <a:effectLst/>
                  <a:latin typeface="Comic Sans MS" pitchFamily="66" charset="0"/>
                  <a:cs typeface="Arial" charset="0"/>
                </a:rPr>
                <a:t>5</a:t>
              </a:r>
              <a:r>
                <a:rPr lang="en-US" sz="1600" i="0" dirty="0">
                  <a:solidFill>
                    <a:srgbClr val="008000"/>
                  </a:solidFill>
                  <a:effectLst/>
                  <a:latin typeface="Comic Sans MS" pitchFamily="66" charset="0"/>
                  <a:cs typeface="Arial" charset="0"/>
                </a:rPr>
                <a:t> </a:t>
              </a:r>
              <a:r>
                <a:rPr lang="en-US" sz="1600" i="0" dirty="0">
                  <a:solidFill>
                    <a:srgbClr val="CC3300"/>
                  </a:solidFill>
                  <a:effectLst/>
                  <a:latin typeface="Comic Sans MS" pitchFamily="66" charset="0"/>
                  <a:cs typeface="Arial" charset="0"/>
                </a:rPr>
                <a:t>gain</a:t>
              </a:r>
              <a:r>
                <a:rPr lang="en-US" sz="1600" b="0" i="0" dirty="0">
                  <a:solidFill>
                    <a:srgbClr val="CC3300"/>
                  </a:solidFill>
                  <a:effectLst/>
                  <a:latin typeface="Comic Sans MS" pitchFamily="66" charset="0"/>
                  <a:cs typeface="Arial" charset="0"/>
                </a:rPr>
                <a:t> in </a:t>
              </a:r>
            </a:p>
            <a:p>
              <a:pPr eaLnBrk="1" hangingPunct="1">
                <a:lnSpc>
                  <a:spcPct val="100000"/>
                </a:lnSpc>
              </a:pPr>
              <a:r>
                <a:rPr lang="en-US" sz="1600" b="0" i="0" dirty="0">
                  <a:solidFill>
                    <a:srgbClr val="CC3300"/>
                  </a:solidFill>
                  <a:effectLst/>
                  <a:latin typeface="Comic Sans MS" pitchFamily="66" charset="0"/>
                  <a:cs typeface="Arial" charset="0"/>
                </a:rPr>
                <a:t>single-THGEM</a:t>
              </a:r>
            </a:p>
          </p:txBody>
        </p:sp>
        <p:pic>
          <p:nvPicPr>
            <p:cNvPr id="19" name="Picture 19" descr="Capture_00016"/>
            <p:cNvPicPr>
              <a:picLocks noChangeAspect="1" noChangeArrowheads="1"/>
            </p:cNvPicPr>
            <p:nvPr/>
          </p:nvPicPr>
          <p:blipFill>
            <a:blip r:embed="rId4" cstate="print"/>
            <a:srcRect r="5452"/>
            <a:stretch>
              <a:fillRect/>
            </a:stretch>
          </p:blipFill>
          <p:spPr bwMode="auto">
            <a:xfrm>
              <a:off x="4748" y="2987"/>
              <a:ext cx="1314" cy="1017"/>
            </a:xfrm>
            <a:prstGeom prst="rect">
              <a:avLst/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4818" y="3552"/>
              <a:ext cx="378" cy="31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100000"/>
                </a:lnSpc>
              </a:pPr>
              <a:r>
                <a:rPr lang="en-US" sz="2000" b="0" i="0">
                  <a:effectLst/>
                  <a:latin typeface="Comic Sans MS" pitchFamily="66" charset="0"/>
                  <a:cs typeface="Arial" charset="0"/>
                </a:rPr>
                <a:t>Cu</a:t>
              </a:r>
            </a:p>
          </p:txBody>
        </p:sp>
      </p:grpSp>
      <p:grpSp>
        <p:nvGrpSpPr>
          <p:cNvPr id="10" name="Group 21"/>
          <p:cNvGrpSpPr>
            <a:grpSpLocks/>
          </p:cNvGrpSpPr>
          <p:nvPr/>
        </p:nvGrpSpPr>
        <p:grpSpPr bwMode="auto">
          <a:xfrm>
            <a:off x="8698340" y="2096542"/>
            <a:ext cx="603250" cy="1342694"/>
            <a:chOff x="2344" y="702"/>
            <a:chExt cx="528" cy="1336"/>
          </a:xfrm>
        </p:grpSpPr>
        <p:sp>
          <p:nvSpPr>
            <p:cNvPr id="11" name="Line 22"/>
            <p:cNvSpPr>
              <a:spLocks noChangeShapeType="1"/>
            </p:cNvSpPr>
            <p:nvPr/>
          </p:nvSpPr>
          <p:spPr bwMode="auto">
            <a:xfrm rot="-5400000">
              <a:off x="2599" y="639"/>
              <a:ext cx="0" cy="14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" name="Group 23"/>
            <p:cNvGrpSpPr>
              <a:grpSpLocks/>
            </p:cNvGrpSpPr>
            <p:nvPr/>
          </p:nvGrpSpPr>
          <p:grpSpPr bwMode="auto">
            <a:xfrm>
              <a:off x="2344" y="702"/>
              <a:ext cx="528" cy="1336"/>
              <a:chOff x="2344" y="702"/>
              <a:chExt cx="528" cy="1336"/>
            </a:xfrm>
          </p:grpSpPr>
          <p:grpSp>
            <p:nvGrpSpPr>
              <p:cNvPr id="13" name="Group 24"/>
              <p:cNvGrpSpPr>
                <a:grpSpLocks/>
              </p:cNvGrpSpPr>
              <p:nvPr/>
            </p:nvGrpSpPr>
            <p:grpSpPr bwMode="auto">
              <a:xfrm>
                <a:off x="2511" y="702"/>
                <a:ext cx="144" cy="1336"/>
                <a:chOff x="3119" y="1070"/>
                <a:chExt cx="144" cy="1336"/>
              </a:xfrm>
            </p:grpSpPr>
            <p:sp>
              <p:nvSpPr>
                <p:cNvPr id="15" name="Line 25"/>
                <p:cNvSpPr>
                  <a:spLocks noChangeShapeType="1"/>
                </p:cNvSpPr>
                <p:nvPr/>
              </p:nvSpPr>
              <p:spPr bwMode="auto">
                <a:xfrm rot="-5400000">
                  <a:off x="2530" y="1738"/>
                  <a:ext cx="1336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" name="Line 26"/>
                <p:cNvSpPr>
                  <a:spLocks noChangeShapeType="1"/>
                </p:cNvSpPr>
                <p:nvPr/>
              </p:nvSpPr>
              <p:spPr bwMode="auto">
                <a:xfrm rot="-5400000">
                  <a:off x="3191" y="2334"/>
                  <a:ext cx="0" cy="144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4" name="Text Box 27"/>
              <p:cNvSpPr txBox="1">
                <a:spLocks noChangeArrowheads="1"/>
              </p:cNvSpPr>
              <p:nvPr/>
            </p:nvSpPr>
            <p:spPr bwMode="auto">
              <a:xfrm>
                <a:off x="2344" y="1128"/>
                <a:ext cx="528" cy="27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</a:pPr>
                <a:r>
                  <a:rPr lang="en-US" sz="1200" b="0" i="0">
                    <a:solidFill>
                      <a:srgbClr val="000000"/>
                    </a:solidFill>
                    <a:effectLst/>
                    <a:latin typeface="Comic Sans MS" pitchFamily="66" charset="0"/>
                    <a:cs typeface="Arial" charset="0"/>
                  </a:rPr>
                  <a:t>1mm</a:t>
                </a:r>
              </a:p>
            </p:txBody>
          </p:sp>
        </p:grpSp>
      </p:grpSp>
      <p:sp>
        <p:nvSpPr>
          <p:cNvPr id="31" name="Rectangle 29"/>
          <p:cNvSpPr>
            <a:spLocks noChangeArrowheads="1"/>
          </p:cNvSpPr>
          <p:nvPr/>
        </p:nvSpPr>
        <p:spPr bwMode="auto">
          <a:xfrm>
            <a:off x="826353" y="4032558"/>
            <a:ext cx="4506913" cy="2212975"/>
          </a:xfrm>
          <a:prstGeom prst="rect">
            <a:avLst/>
          </a:prstGeom>
          <a:solidFill>
            <a:srgbClr val="FFFF99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571500" indent="-571500">
              <a:buClr>
                <a:schemeClr val="hlink"/>
              </a:buClr>
              <a:buFont typeface="Wingdings" pitchFamily="2" charset="2"/>
              <a:buNone/>
            </a:pPr>
            <a:r>
              <a:rPr lang="en-US" sz="1800" i="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FROM LITERATURE:</a:t>
            </a:r>
            <a:br>
              <a:rPr lang="en-US" sz="1800" i="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endParaRPr lang="en-US" sz="1800" i="0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marL="571500" indent="-571500">
              <a:buClr>
                <a:schemeClr val="hlink"/>
              </a:buClr>
              <a:buFont typeface="Wingdings" pitchFamily="2" charset="2"/>
              <a:buNone/>
            </a:pPr>
            <a:r>
              <a:rPr lang="en-US" sz="1800" i="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Gain </a:t>
            </a:r>
            <a:r>
              <a:rPr lang="en-US" sz="180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10</a:t>
            </a:r>
            <a:r>
              <a:rPr lang="en-US" sz="1800" i="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4</a:t>
            </a:r>
            <a:r>
              <a:rPr lang="en-US" sz="180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-10</a:t>
            </a:r>
            <a:r>
              <a:rPr lang="en-US" sz="1800" i="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5   </a:t>
            </a:r>
            <a:r>
              <a:rPr lang="en-US" sz="1800" i="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(single electrons)</a:t>
            </a:r>
          </a:p>
          <a:p>
            <a:pPr marL="571500" indent="-571500">
              <a:buClr>
                <a:schemeClr val="hlink"/>
              </a:buClr>
              <a:buFont typeface="Wingdings" pitchFamily="2" charset="2"/>
              <a:buNone/>
            </a:pPr>
            <a:r>
              <a:rPr lang="en-US" sz="1800" i="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Rise time &lt; 10ns</a:t>
            </a:r>
          </a:p>
          <a:p>
            <a:pPr marL="571500" indent="-571500">
              <a:buClr>
                <a:schemeClr val="hlink"/>
              </a:buClr>
              <a:buFont typeface="Wingdings" pitchFamily="2" charset="2"/>
              <a:buNone/>
            </a:pPr>
            <a:r>
              <a:rPr lang="en-US" sz="1800" i="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Rate capability: </a:t>
            </a:r>
            <a:r>
              <a:rPr lang="en-US" sz="180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10MHz/mm</a:t>
            </a:r>
            <a:r>
              <a:rPr lang="en-US" sz="1800" i="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2</a:t>
            </a:r>
          </a:p>
          <a:p>
            <a:pPr marL="571500" indent="-571500">
              <a:buClr>
                <a:schemeClr val="hlink"/>
              </a:buClr>
              <a:buFont typeface="Wingdings" pitchFamily="2" charset="2"/>
              <a:buNone/>
            </a:pPr>
            <a:endParaRPr lang="en-US" sz="1800" i="0" baseline="30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marL="571500" indent="-571500">
              <a:buClr>
                <a:schemeClr val="hlink"/>
              </a:buClr>
              <a:buFont typeface="Wingdings" pitchFamily="2" charset="2"/>
              <a:buNone/>
            </a:pPr>
            <a:r>
              <a:rPr lang="en-US" sz="180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Insensitive to magnetic fields</a:t>
            </a:r>
            <a:endParaRPr lang="en-US" sz="1800" i="0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33" name="Rectangle 28"/>
          <p:cNvSpPr>
            <a:spLocks noChangeArrowheads="1"/>
          </p:cNvSpPr>
          <p:nvPr/>
        </p:nvSpPr>
        <p:spPr bwMode="auto">
          <a:xfrm>
            <a:off x="574035" y="2925289"/>
            <a:ext cx="4393749" cy="7762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accent3">
                <a:lumMod val="85000"/>
              </a:schemeClr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1400" i="0" dirty="0">
                <a:solidFill>
                  <a:srgbClr val="0000CC"/>
                </a:solidFill>
                <a:effectLst/>
                <a:latin typeface="Arial" charset="0"/>
              </a:rPr>
              <a:t>manufactured through standard PCB techniques </a:t>
            </a:r>
          </a:p>
          <a:p>
            <a:pPr marL="342900" indent="-342900">
              <a:spcBef>
                <a:spcPct val="30000"/>
              </a:spcBef>
              <a:buClr>
                <a:schemeClr val="hlink"/>
              </a:buClr>
              <a:buFont typeface="Wingdings" pitchFamily="2" charset="2"/>
              <a:buChar char="§"/>
            </a:pPr>
            <a:r>
              <a:rPr lang="en-US" sz="1400" b="0" i="0" dirty="0">
                <a:solidFill>
                  <a:srgbClr val="0000CC"/>
                </a:solidFill>
                <a:effectLst/>
                <a:latin typeface="Arial" charset="0"/>
              </a:rPr>
              <a:t>drilling holes </a:t>
            </a:r>
            <a:r>
              <a:rPr lang="en-US" sz="1400" i="0" dirty="0">
                <a:solidFill>
                  <a:srgbClr val="0000CC"/>
                </a:solidFill>
                <a:effectLst/>
                <a:latin typeface="Arial" charset="0"/>
              </a:rPr>
              <a:t>in G-10  and applying </a:t>
            </a:r>
            <a:r>
              <a:rPr lang="en-US" sz="1400" b="0" i="0" dirty="0">
                <a:solidFill>
                  <a:srgbClr val="CC3300"/>
                </a:solidFill>
                <a:effectLst/>
                <a:latin typeface="Arial" charset="0"/>
              </a:rPr>
              <a:t>Cu etching</a:t>
            </a:r>
          </a:p>
        </p:txBody>
      </p:sp>
      <p:sp>
        <p:nvSpPr>
          <p:cNvPr id="35" name="Date Placeholder 3"/>
          <p:cNvSpPr txBox="1">
            <a:spLocks/>
          </p:cNvSpPr>
          <p:nvPr/>
        </p:nvSpPr>
        <p:spPr bwMode="auto">
          <a:xfrm>
            <a:off x="1650100" y="6634162"/>
            <a:ext cx="47371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rPr>
              <a:t>I Seminario Nazionale Rivelatori Innovativi, LNF 30/11-4/12/2009</a:t>
            </a: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rPr>
              <a:t>                                                                     THGEMs	         </a:t>
            </a: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elvetic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43" name="Rectangle 28"/>
          <p:cNvSpPr>
            <a:spLocks noChangeArrowheads="1"/>
          </p:cNvSpPr>
          <p:nvPr/>
        </p:nvSpPr>
        <p:spPr bwMode="auto">
          <a:xfrm>
            <a:off x="5509076" y="4087624"/>
            <a:ext cx="3593981" cy="206751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2000" b="0" i="0" dirty="0">
                <a:solidFill>
                  <a:srgbClr val="0000CC"/>
                </a:solidFill>
                <a:latin typeface="Arial" charset="0"/>
              </a:rPr>
              <a:t>I</a:t>
            </a:r>
            <a:r>
              <a:rPr lang="en-US" sz="2000" b="0" i="0" dirty="0" smtClean="0">
                <a:solidFill>
                  <a:srgbClr val="0000CC"/>
                </a:solidFill>
                <a:effectLst/>
                <a:latin typeface="Arial" charset="0"/>
              </a:rPr>
              <a:t>nvented by:</a:t>
            </a:r>
          </a:p>
          <a:p>
            <a:pPr marL="342900" indent="-342900"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2000" b="0" i="0" dirty="0" smtClean="0">
              <a:solidFill>
                <a:srgbClr val="0000CC"/>
              </a:solidFill>
              <a:effectLst/>
              <a:latin typeface="Arial" charset="0"/>
            </a:endParaRPr>
          </a:p>
          <a:p>
            <a:pPr marL="342900" indent="-342900">
              <a:spcBef>
                <a:spcPct val="30000"/>
              </a:spcBef>
              <a:buClr>
                <a:schemeClr val="hlink"/>
              </a:buClr>
              <a:buFont typeface="Arial" pitchFamily="34" charset="0"/>
              <a:buChar char="•"/>
            </a:pPr>
            <a:r>
              <a:rPr lang="en-US" sz="2000" b="0" i="0" dirty="0" smtClean="0">
                <a:solidFill>
                  <a:srgbClr val="CC3300"/>
                </a:solidFill>
                <a:latin typeface="Arial" charset="0"/>
              </a:rPr>
              <a:t>Weizmann group </a:t>
            </a:r>
          </a:p>
          <a:p>
            <a:pPr marL="342900" indent="-342900">
              <a:spcBef>
                <a:spcPct val="30000"/>
              </a:spcBef>
              <a:buClr>
                <a:schemeClr val="hlink"/>
              </a:buClr>
            </a:pPr>
            <a:r>
              <a:rPr lang="en-US" sz="2000" b="0" i="0" dirty="0">
                <a:solidFill>
                  <a:srgbClr val="CC3300"/>
                </a:solidFill>
                <a:latin typeface="Arial" charset="0"/>
              </a:rPr>
              <a:t>	</a:t>
            </a:r>
            <a:r>
              <a:rPr lang="en-US" sz="2000" b="0" i="0" dirty="0" smtClean="0">
                <a:solidFill>
                  <a:srgbClr val="CC3300"/>
                </a:solidFill>
                <a:latin typeface="Arial" charset="0"/>
              </a:rPr>
              <a:t>(A. </a:t>
            </a:r>
            <a:r>
              <a:rPr lang="en-US" sz="2000" b="0" i="0" dirty="0" err="1">
                <a:solidFill>
                  <a:srgbClr val="CC3300"/>
                </a:solidFill>
                <a:latin typeface="Arial" charset="0"/>
              </a:rPr>
              <a:t>B</a:t>
            </a:r>
            <a:r>
              <a:rPr lang="en-US" sz="2000" b="0" i="0" dirty="0" err="1" smtClean="0">
                <a:solidFill>
                  <a:srgbClr val="CC3300"/>
                </a:solidFill>
                <a:latin typeface="Arial" charset="0"/>
              </a:rPr>
              <a:t>reskin</a:t>
            </a:r>
            <a:r>
              <a:rPr lang="en-US" sz="2000" b="0" i="0" dirty="0" smtClean="0">
                <a:solidFill>
                  <a:srgbClr val="CC3300"/>
                </a:solidFill>
                <a:latin typeface="Arial" charset="0"/>
              </a:rPr>
              <a:t>  et al.)</a:t>
            </a:r>
          </a:p>
          <a:p>
            <a:pPr marL="342900" indent="-342900">
              <a:spcBef>
                <a:spcPct val="30000"/>
              </a:spcBef>
              <a:buClr>
                <a:schemeClr val="hlink"/>
              </a:buClr>
              <a:buFont typeface="Arial" pitchFamily="34" charset="0"/>
              <a:buChar char="•"/>
            </a:pPr>
            <a:r>
              <a:rPr lang="en-US" sz="2000" b="0" i="0" dirty="0" smtClean="0">
                <a:solidFill>
                  <a:srgbClr val="CC3300"/>
                </a:solidFill>
                <a:latin typeface="Arial" charset="0"/>
              </a:rPr>
              <a:t>V. </a:t>
            </a:r>
            <a:r>
              <a:rPr lang="en-US" sz="2000" b="0" i="0" dirty="0" err="1" smtClean="0">
                <a:solidFill>
                  <a:srgbClr val="CC3300"/>
                </a:solidFill>
                <a:latin typeface="Arial" charset="0"/>
              </a:rPr>
              <a:t>Peskov</a:t>
            </a:r>
            <a:endParaRPr lang="en-US" sz="2000" b="0" i="0" dirty="0">
              <a:solidFill>
                <a:srgbClr val="CC3300"/>
              </a:solidFill>
              <a:latin typeface="Arial" charset="0"/>
            </a:endParaRPr>
          </a:p>
          <a:p>
            <a:pPr marL="342900" indent="-342900"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1400" b="0" i="0" dirty="0">
              <a:solidFill>
                <a:srgbClr val="CC3300"/>
              </a:solidFill>
              <a:latin typeface="Arial" charset="0"/>
            </a:endParaRPr>
          </a:p>
          <a:p>
            <a:pPr marL="342900" indent="-342900"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1400" b="0" i="0" dirty="0">
              <a:solidFill>
                <a:srgbClr val="CC3300"/>
              </a:solidFill>
              <a:effectLst/>
              <a:latin typeface="Arial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rot="5400000" flipH="1" flipV="1">
            <a:off x="7444857" y="3145811"/>
            <a:ext cx="504966" cy="300249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rot="5400000">
            <a:off x="7867936" y="2533934"/>
            <a:ext cx="466301" cy="311627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Rectangle 28"/>
          <p:cNvSpPr>
            <a:spLocks noChangeArrowheads="1"/>
          </p:cNvSpPr>
          <p:nvPr/>
        </p:nvSpPr>
        <p:spPr bwMode="auto">
          <a:xfrm>
            <a:off x="7790527" y="2838735"/>
            <a:ext cx="589199" cy="313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2000" b="0" i="0" dirty="0" smtClean="0">
                <a:solidFill>
                  <a:srgbClr val="0000CC"/>
                </a:solidFill>
                <a:latin typeface="Arial" charset="0"/>
              </a:rPr>
              <a:t>rim</a:t>
            </a:r>
            <a:endParaRPr lang="en-US" sz="1400" b="0" i="0" dirty="0">
              <a:solidFill>
                <a:srgbClr val="CC3300"/>
              </a:solidFill>
              <a:latin typeface="Arial" charset="0"/>
            </a:endParaRPr>
          </a:p>
          <a:p>
            <a:pPr marL="342900" indent="-342900"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sz="1400" b="0" i="0" dirty="0">
              <a:solidFill>
                <a:srgbClr val="CC33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AND BEYOND CONNECTORS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8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  <p:pic>
        <p:nvPicPr>
          <p:cNvPr id="44038" name="Picture 2" descr="C:\Users\Stefano Levorato\Desktop\Pictures4Stefano\153CANON\IMG_07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213" y="1414463"/>
            <a:ext cx="4071937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3" descr="C:\Users\Stefano Levorato\Desktop\Pictures4Stefano\153CANON\IMG_07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1138" y="3028950"/>
            <a:ext cx="4291012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>
            <a:stCxn id="44043" idx="3"/>
          </p:cNvCxnSpPr>
          <p:nvPr/>
        </p:nvCxnSpPr>
        <p:spPr>
          <a:xfrm flipV="1">
            <a:off x="5018088" y="5041900"/>
            <a:ext cx="1243012" cy="234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2" idx="1"/>
          </p:cNvCxnSpPr>
          <p:nvPr/>
        </p:nvCxnSpPr>
        <p:spPr>
          <a:xfrm rot="10800000">
            <a:off x="3213100" y="2057400"/>
            <a:ext cx="1787525" cy="238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000625" y="1785938"/>
            <a:ext cx="3429000" cy="59055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 insulator 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(Heat Shrinkable </a:t>
            </a:r>
            <a:r>
              <a:rPr lang="it-IT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polyolefine) </a:t>
            </a:r>
          </a:p>
        </p:txBody>
      </p:sp>
      <p:sp>
        <p:nvSpPr>
          <p:cNvPr id="44043" name="TextBox 12"/>
          <p:cNvSpPr txBox="1">
            <a:spLocks noChangeArrowheads="1"/>
          </p:cNvSpPr>
          <p:nvPr/>
        </p:nvSpPr>
        <p:spPr bwMode="auto">
          <a:xfrm>
            <a:off x="1806575" y="4981575"/>
            <a:ext cx="3211513" cy="59055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1800" i="0">
                <a:solidFill>
                  <a:schemeClr val="tx1"/>
                </a:solidFill>
              </a:rPr>
              <a:t>Extra insulator: araldite to</a:t>
            </a:r>
          </a:p>
          <a:p>
            <a:pPr eaLnBrk="0" hangingPunct="0">
              <a:lnSpc>
                <a:spcPct val="90000"/>
              </a:lnSpc>
            </a:pPr>
            <a:r>
              <a:rPr lang="en-US" sz="1800" i="0">
                <a:solidFill>
                  <a:schemeClr val="tx1"/>
                </a:solidFill>
              </a:rPr>
              <a:t>improve  dielectric strenght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200" dirty="0" smtClean="0">
                <a:solidFill>
                  <a:schemeClr val="bg1"/>
                </a:solidFill>
              </a:rPr>
              <a:t>LARGE SIZE THGEMs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8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  <p:pic>
        <p:nvPicPr>
          <p:cNvPr id="48134" name="Picture 5" descr="IMG_31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0" y="1219200"/>
            <a:ext cx="6713538" cy="4475163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143250" y="4987925"/>
            <a:ext cx="3702050" cy="1693863"/>
          </a:xfrm>
          <a:prstGeom prst="rect">
            <a:avLst/>
          </a:prstGeom>
          <a:solidFill>
            <a:srgbClr val="FFCCFF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600 x 600 mm</a:t>
            </a:r>
            <a:r>
              <a:rPr lang="en-US" sz="160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~600,000 holes/piece,   0.001 € / </a:t>
            </a:r>
            <a:r>
              <a:rPr 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foro</a:t>
            </a:r>
            <a:endParaRPr 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Ø: 0.4, pitch: 0.8, thickness: 0.6 mm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rim: 5 </a:t>
            </a:r>
            <a:r>
              <a:rPr lang="el-GR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(micro-etching)</a:t>
            </a:r>
            <a:endParaRPr lang="el-GR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Ni-Au coating</a:t>
            </a:r>
          </a:p>
        </p:txBody>
      </p:sp>
      <p:pic>
        <p:nvPicPr>
          <p:cNvPr id="48136" name="Picture 8" descr="MVC-672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8800" y="1092200"/>
            <a:ext cx="2676525" cy="229552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48137" name="Picture 7" descr="IMG_31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7100" y="3608388"/>
            <a:ext cx="2473325" cy="2398712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LARGE SIZE DETECTORS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8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8699500" y="6508750"/>
            <a:ext cx="10795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r" eaLnBrk="0" hangingPunct="0">
              <a:defRPr/>
            </a:pPr>
            <a:r>
              <a:rPr lang="en-US" sz="1000" b="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</a:t>
            </a:r>
          </a:p>
          <a:p>
            <a:pPr algn="r" eaLnBrk="0" hangingPunct="0">
              <a:defRPr/>
            </a:pPr>
            <a:endParaRPr lang="en-US" sz="1000" b="0" i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9159" name="Picture 4" descr="THGEM_66_17"/>
          <p:cNvPicPr>
            <a:picLocks noChangeAspect="1" noChangeArrowheads="1"/>
          </p:cNvPicPr>
          <p:nvPr/>
        </p:nvPicPr>
        <p:blipFill>
          <a:blip r:embed="rId2" cstate="print"/>
          <a:srcRect l="15059" t="20079" r="10039" b="13387"/>
          <a:stretch>
            <a:fillRect/>
          </a:stretch>
        </p:blipFill>
        <p:spPr bwMode="auto">
          <a:xfrm>
            <a:off x="196850" y="989013"/>
            <a:ext cx="429101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6" descr="IMG_31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738" y="3792538"/>
            <a:ext cx="3932237" cy="262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1" name="Picture 7" descr="IMG_349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5350" y="1127125"/>
            <a:ext cx="4222750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Picture 9" descr="IMG_346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219700" y="3602038"/>
            <a:ext cx="4097338" cy="27305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012" y="1251815"/>
            <a:ext cx="9335069" cy="4262511"/>
          </a:xfrm>
        </p:spPr>
        <p:txBody>
          <a:bodyPr/>
          <a:lstStyle/>
          <a:p>
            <a:pPr>
              <a:buNone/>
            </a:pPr>
            <a:endParaRPr lang="en-US" sz="3600" dirty="0" smtClean="0"/>
          </a:p>
          <a:p>
            <a:pPr>
              <a:buNone/>
            </a:pPr>
            <a:r>
              <a:rPr lang="en-US" sz="3600" dirty="0" smtClean="0">
                <a:solidFill>
                  <a:srgbClr val="0000CC"/>
                </a:solidFill>
              </a:rPr>
              <a:t>The introduction stops here.</a:t>
            </a:r>
          </a:p>
          <a:p>
            <a:pPr>
              <a:buNone/>
            </a:pPr>
            <a:endParaRPr lang="en-US" sz="3600" dirty="0" smtClean="0">
              <a:solidFill>
                <a:srgbClr val="0000CC"/>
              </a:solidFill>
            </a:endParaRPr>
          </a:p>
          <a:p>
            <a:pPr>
              <a:buNone/>
            </a:pPr>
            <a:endParaRPr lang="en-US" sz="3600" dirty="0" smtClean="0">
              <a:solidFill>
                <a:srgbClr val="0000CC"/>
              </a:solidFill>
            </a:endParaRPr>
          </a:p>
          <a:p>
            <a:pPr>
              <a:buNone/>
            </a:pPr>
            <a:r>
              <a:rPr lang="en-US" sz="3600" dirty="0" smtClean="0">
                <a:solidFill>
                  <a:srgbClr val="0000CC"/>
                </a:solidFill>
              </a:rPr>
              <a:t>		  Please, now enjoy the lab session !</a:t>
            </a:r>
          </a:p>
          <a:p>
            <a:pPr>
              <a:buNone/>
            </a:pPr>
            <a:endParaRPr lang="en-US" sz="3600" dirty="0" smtClean="0">
              <a:solidFill>
                <a:srgbClr val="0000CC"/>
              </a:solidFill>
            </a:endParaRP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95509" y="6429706"/>
            <a:ext cx="4737100" cy="223838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I Seminario Nazionale Rivelatori Innovativi, LNF 30/11-4/12/2009</a:t>
            </a:r>
            <a:r>
              <a:rPr lang="en-GB" dirty="0" smtClean="0"/>
              <a:t>                                                                     THGEMs	         </a:t>
            </a:r>
            <a:endParaRPr lang="en-US" dirty="0" smtClean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8" y="6654800"/>
            <a:ext cx="1079500" cy="203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10" name="Date Placeholder 5"/>
          <p:cNvSpPr>
            <a:spLocks noGrp="1"/>
          </p:cNvSpPr>
          <p:nvPr>
            <p:ph type="dt" sz="quarter" idx="12"/>
          </p:nvPr>
        </p:nvSpPr>
        <p:spPr>
          <a:xfrm>
            <a:off x="633413" y="6496334"/>
            <a:ext cx="8319518" cy="209266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   SNRI, LNF 30/11-4/12/2009                                                                                                                                                             THGEMs</a:t>
            </a:r>
            <a:endParaRPr lang="en-US" dirty="0"/>
          </a:p>
        </p:txBody>
      </p:sp>
      <p:sp>
        <p:nvSpPr>
          <p:cNvPr id="1021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… </a:t>
            </a:r>
            <a:r>
              <a:rPr lang="en-GB" dirty="0" smtClean="0"/>
              <a:t>there is a “rim” also in GEM’s …</a:t>
            </a:r>
            <a:endParaRPr lang="en-GB" dirty="0" smtClean="0"/>
          </a:p>
        </p:txBody>
      </p:sp>
      <p:pic>
        <p:nvPicPr>
          <p:cNvPr id="440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8" y="2947988"/>
            <a:ext cx="438308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4138" y="2828925"/>
            <a:ext cx="4454525" cy="357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1958" name="Line 6"/>
          <p:cNvSpPr>
            <a:spLocks noChangeShapeType="1"/>
          </p:cNvSpPr>
          <p:nvPr/>
        </p:nvSpPr>
        <p:spPr bwMode="auto">
          <a:xfrm>
            <a:off x="3962400" y="3800475"/>
            <a:ext cx="1533525" cy="131763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 type="triangle" w="med" len="med"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1959" name="Line 7"/>
          <p:cNvSpPr>
            <a:spLocks noChangeShapeType="1"/>
          </p:cNvSpPr>
          <p:nvPr/>
        </p:nvSpPr>
        <p:spPr bwMode="auto">
          <a:xfrm>
            <a:off x="3932238" y="4783138"/>
            <a:ext cx="1574800" cy="547687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 type="triangle" w="med" len="med"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4042" name="Picture 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301750" y="1076325"/>
            <a:ext cx="7235825" cy="1849438"/>
          </a:xfr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THGEM, APPLICATION FIELDS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388" y="1146412"/>
            <a:ext cx="8729662" cy="5240740"/>
          </a:xfrm>
        </p:spPr>
        <p:txBody>
          <a:bodyPr/>
          <a:lstStyle/>
          <a:p>
            <a:r>
              <a:rPr lang="en-US" dirty="0" smtClean="0"/>
              <a:t>Some features </a:t>
            </a:r>
          </a:p>
          <a:p>
            <a:pPr lvl="1"/>
            <a:r>
              <a:rPr lang="en-US" dirty="0" smtClean="0"/>
              <a:t>Space resolution ~ 1mm</a:t>
            </a:r>
          </a:p>
          <a:p>
            <a:pPr lvl="1"/>
            <a:r>
              <a:rPr lang="en-US" dirty="0" smtClean="0"/>
              <a:t>Time resolution ~ 10 ns</a:t>
            </a:r>
          </a:p>
          <a:p>
            <a:pPr lvl="1"/>
            <a:r>
              <a:rPr lang="en-US" dirty="0" smtClean="0"/>
              <a:t>Non negligible material budget  (a THGEM is a PCB, thickness  0.4-0.6 mm)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What is appealing</a:t>
            </a:r>
          </a:p>
          <a:p>
            <a:pPr lvl="1"/>
            <a:r>
              <a:rPr lang="en-US" dirty="0" smtClean="0"/>
              <a:t>Industrial production</a:t>
            </a:r>
          </a:p>
          <a:p>
            <a:pPr lvl="1"/>
            <a:r>
              <a:rPr lang="en-US" dirty="0" smtClean="0"/>
              <a:t>Moderate cost</a:t>
            </a:r>
          </a:p>
          <a:p>
            <a:pPr lvl="1"/>
            <a:r>
              <a:rPr lang="en-US" dirty="0" smtClean="0"/>
              <a:t>large size</a:t>
            </a:r>
          </a:p>
          <a:p>
            <a:pPr lvl="1"/>
            <a:r>
              <a:rPr lang="en-US" dirty="0" smtClean="0"/>
              <a:t>Insensitivity to magnetic field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Applications:</a:t>
            </a:r>
          </a:p>
          <a:p>
            <a:pPr lvl="1"/>
            <a:r>
              <a:rPr lang="en-US" dirty="0" smtClean="0"/>
              <a:t>Sampling </a:t>
            </a:r>
            <a:r>
              <a:rPr lang="en-US" dirty="0" err="1" smtClean="0"/>
              <a:t>calorimetry</a:t>
            </a:r>
            <a:endParaRPr lang="en-US" dirty="0" smtClean="0"/>
          </a:p>
          <a:p>
            <a:pPr lvl="1"/>
            <a:r>
              <a:rPr lang="en-US" dirty="0" err="1" smtClean="0"/>
              <a:t>Muon</a:t>
            </a:r>
            <a:r>
              <a:rPr lang="en-US" dirty="0" smtClean="0"/>
              <a:t> tracking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Photon detection (in Cherenkov imaging counters)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                                                                                             THGEMs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 SNRI,   LNF   30/11-4/12/2009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99" y="192625"/>
            <a:ext cx="7562738" cy="1041400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solidFill>
                  <a:schemeClr val="bg1"/>
                </a:solidFill>
              </a:rPr>
              <a:t>Our path towards THGEM-based PDs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1066800"/>
            <a:ext cx="9156700" cy="5346700"/>
          </a:xfrm>
          <a:ln>
            <a:solidFill>
              <a:srgbClr val="CC3300"/>
            </a:solidFill>
          </a:ln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CC3300"/>
                </a:solidFill>
              </a:rPr>
              <a:t>Characterization</a:t>
            </a:r>
            <a:endParaRPr lang="en-US" dirty="0" smtClean="0">
              <a:solidFill>
                <a:srgbClr val="CC3300"/>
              </a:solidFill>
            </a:endParaRPr>
          </a:p>
          <a:p>
            <a:pPr>
              <a:defRPr/>
            </a:pPr>
            <a:endParaRPr lang="en-US" dirty="0">
              <a:solidFill>
                <a:srgbClr val="CC3300"/>
              </a:solidFill>
            </a:endParaRPr>
          </a:p>
          <a:p>
            <a:pPr lvl="1">
              <a:defRPr/>
            </a:pPr>
            <a:r>
              <a:rPr lang="en-US" dirty="0" smtClean="0"/>
              <a:t>Gain stability	</a:t>
            </a:r>
            <a:r>
              <a:rPr lang="en-US" dirty="0" smtClean="0"/>
              <a:t>				</a:t>
            </a:r>
            <a:r>
              <a:rPr lang="en-US" dirty="0" smtClean="0">
                <a:solidFill>
                  <a:srgbClr val="CC3300"/>
                </a:solidFill>
              </a:rPr>
              <a:t>completed, </a:t>
            </a:r>
            <a:r>
              <a:rPr lang="en-US" dirty="0" smtClean="0">
                <a:solidFill>
                  <a:srgbClr val="CC3300"/>
                </a:solidFill>
              </a:rPr>
              <a:t>OK</a:t>
            </a:r>
            <a:endParaRPr lang="en-US" dirty="0">
              <a:solidFill>
                <a:srgbClr val="CC3300"/>
              </a:solidFill>
            </a:endParaRPr>
          </a:p>
          <a:p>
            <a:pPr lvl="1">
              <a:defRPr/>
            </a:pPr>
            <a:r>
              <a:rPr lang="en-US" dirty="0" smtClean="0"/>
              <a:t>THGEM production techniques </a:t>
            </a: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 smtClean="0"/>
              <a:t>	</a:t>
            </a:r>
            <a:r>
              <a:rPr lang="en-US" dirty="0" smtClean="0">
                <a:solidFill>
                  <a:srgbClr val="CC3300"/>
                </a:solidFill>
              </a:rPr>
              <a:t>completed, </a:t>
            </a:r>
            <a:r>
              <a:rPr lang="en-US" dirty="0" smtClean="0">
                <a:solidFill>
                  <a:srgbClr val="CC3300"/>
                </a:solidFill>
              </a:rPr>
              <a:t>OK</a:t>
            </a:r>
          </a:p>
          <a:p>
            <a:pPr lvl="1">
              <a:defRPr/>
            </a:pPr>
            <a:r>
              <a:rPr lang="en-US" dirty="0" smtClean="0"/>
              <a:t>Effective QE in THGEM-based PDs</a:t>
            </a:r>
            <a:r>
              <a:rPr lang="en-US" dirty="0" smtClean="0"/>
              <a:t>		</a:t>
            </a:r>
            <a:r>
              <a:rPr lang="en-US" dirty="0" smtClean="0">
                <a:solidFill>
                  <a:srgbClr val="CC3300"/>
                </a:solidFill>
              </a:rPr>
              <a:t>in progress, ~OK</a:t>
            </a:r>
          </a:p>
          <a:p>
            <a:pPr lvl="1">
              <a:defRPr/>
            </a:pPr>
            <a:r>
              <a:rPr lang="en-US" dirty="0" smtClean="0"/>
              <a:t>Photon detection and gain request</a:t>
            </a:r>
            <a:r>
              <a:rPr lang="en-US" dirty="0">
                <a:solidFill>
                  <a:srgbClr val="CC3300"/>
                </a:solidFill>
              </a:rPr>
              <a:t>	</a:t>
            </a:r>
            <a:r>
              <a:rPr lang="en-US" dirty="0" smtClean="0">
                <a:solidFill>
                  <a:srgbClr val="CC3300"/>
                </a:solidFill>
              </a:rPr>
              <a:t>	in progress, promising</a:t>
            </a:r>
          </a:p>
          <a:p>
            <a:pPr lvl="1">
              <a:defRPr/>
            </a:pPr>
            <a:r>
              <a:rPr lang="en-US" dirty="0" smtClean="0"/>
              <a:t>Time properties</a:t>
            </a:r>
            <a:r>
              <a:rPr lang="en-US" dirty="0" smtClean="0">
                <a:solidFill>
                  <a:srgbClr val="CC3300"/>
                </a:solidFill>
              </a:rPr>
              <a:t>				</a:t>
            </a:r>
            <a:r>
              <a:rPr lang="en-US" dirty="0" smtClean="0">
                <a:solidFill>
                  <a:srgbClr val="CC3300"/>
                </a:solidFill>
              </a:rPr>
              <a:t>started</a:t>
            </a:r>
            <a:r>
              <a:rPr lang="en-US" dirty="0" smtClean="0">
                <a:solidFill>
                  <a:srgbClr val="CC3300"/>
                </a:solidFill>
              </a:rPr>
              <a:t>, </a:t>
            </a:r>
            <a:r>
              <a:rPr lang="en-US" dirty="0" err="1" smtClean="0">
                <a:solidFill>
                  <a:srgbClr val="CC3300"/>
                </a:solidFill>
              </a:rPr>
              <a:t>promissing</a:t>
            </a:r>
            <a:endParaRPr lang="en-US" dirty="0" smtClean="0">
              <a:solidFill>
                <a:srgbClr val="CC3300"/>
              </a:solidFill>
            </a:endParaRPr>
          </a:p>
          <a:p>
            <a:pPr lvl="1">
              <a:defRPr/>
            </a:pPr>
            <a:r>
              <a:rPr lang="en-US" dirty="0" smtClean="0"/>
              <a:t>Ion feed-back</a:t>
            </a:r>
            <a:r>
              <a:rPr lang="en-US" dirty="0" smtClean="0">
                <a:solidFill>
                  <a:srgbClr val="CC3300"/>
                </a:solidFill>
              </a:rPr>
              <a:t>					</a:t>
            </a:r>
            <a:r>
              <a:rPr lang="en-US" dirty="0" smtClean="0">
                <a:solidFill>
                  <a:srgbClr val="CC3300"/>
                </a:solidFill>
              </a:rPr>
              <a:t>started</a:t>
            </a:r>
            <a:endParaRPr lang="en-US" dirty="0" smtClean="0">
              <a:solidFill>
                <a:srgbClr val="CC3300"/>
              </a:solidFill>
            </a:endParaRPr>
          </a:p>
          <a:p>
            <a:pPr lvl="1">
              <a:defRPr/>
            </a:pPr>
            <a:endParaRPr lang="en-US" dirty="0">
              <a:solidFill>
                <a:srgbClr val="CC33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CC3300"/>
                </a:solidFill>
              </a:rPr>
              <a:t>Engineering </a:t>
            </a:r>
            <a:endParaRPr lang="en-US" dirty="0" smtClean="0">
              <a:solidFill>
                <a:srgbClr val="CC3300"/>
              </a:solidFill>
            </a:endParaRPr>
          </a:p>
          <a:p>
            <a:pPr>
              <a:defRPr/>
            </a:pPr>
            <a:endParaRPr lang="en-US" dirty="0">
              <a:solidFill>
                <a:srgbClr val="CC3300"/>
              </a:solidFill>
            </a:endParaRPr>
          </a:p>
          <a:p>
            <a:pPr lvl="1">
              <a:defRPr/>
            </a:pPr>
            <a:r>
              <a:rPr lang="en-US" dirty="0" smtClean="0"/>
              <a:t>THGEM capacitance and discharges</a:t>
            </a:r>
            <a:r>
              <a:rPr lang="en-US" dirty="0" smtClean="0"/>
              <a:t>		</a:t>
            </a:r>
            <a:r>
              <a:rPr lang="en-US" dirty="0"/>
              <a:t>	</a:t>
            </a:r>
            <a:r>
              <a:rPr lang="en-US" dirty="0" smtClean="0">
                <a:solidFill>
                  <a:srgbClr val="CC3300"/>
                </a:solidFill>
              </a:rPr>
              <a:t>started</a:t>
            </a:r>
          </a:p>
          <a:p>
            <a:pPr lvl="1">
              <a:defRPr/>
            </a:pPr>
            <a:r>
              <a:rPr lang="en-US" dirty="0" smtClean="0"/>
              <a:t>High voltage operation </a:t>
            </a:r>
            <a:r>
              <a:rPr lang="en-US" dirty="0" smtClean="0"/>
              <a:t>≥ 8 kV				</a:t>
            </a:r>
            <a:r>
              <a:rPr lang="en-US" dirty="0" smtClean="0">
                <a:solidFill>
                  <a:srgbClr val="CC3300"/>
                </a:solidFill>
              </a:rPr>
              <a:t>in progress</a:t>
            </a:r>
          </a:p>
          <a:p>
            <a:pPr lvl="1">
              <a:defRPr/>
            </a:pPr>
            <a:r>
              <a:rPr lang="en-US" dirty="0" smtClean="0"/>
              <a:t>Large surface THGEM boards	</a:t>
            </a:r>
            <a:r>
              <a:rPr lang="en-US" dirty="0" smtClean="0"/>
              <a:t>	</a:t>
            </a:r>
            <a:r>
              <a:rPr lang="en-US" dirty="0" smtClean="0">
                <a:solidFill>
                  <a:srgbClr val="CC3300"/>
                </a:solidFill>
              </a:rPr>
              <a:t>	</a:t>
            </a:r>
            <a:r>
              <a:rPr lang="en-US" dirty="0" smtClean="0">
                <a:solidFill>
                  <a:srgbClr val="CC3300"/>
                </a:solidFill>
              </a:rPr>
              <a:t>	in </a:t>
            </a:r>
            <a:r>
              <a:rPr lang="en-US" dirty="0" smtClean="0">
                <a:solidFill>
                  <a:srgbClr val="CC3300"/>
                </a:solidFill>
              </a:rPr>
              <a:t>progress</a:t>
            </a:r>
          </a:p>
          <a:p>
            <a:pPr lvl="1">
              <a:defRPr/>
            </a:pPr>
            <a:r>
              <a:rPr lang="en-US" dirty="0" smtClean="0"/>
              <a:t>Large surface THGEM-based detectors	</a:t>
            </a:r>
            <a:r>
              <a:rPr lang="en-US" dirty="0" smtClean="0"/>
              <a:t>	</a:t>
            </a:r>
            <a:r>
              <a:rPr lang="en-US" dirty="0" smtClean="0">
                <a:solidFill>
                  <a:srgbClr val="CC3300"/>
                </a:solidFill>
              </a:rPr>
              <a:t>	in progress</a:t>
            </a:r>
          </a:p>
          <a:p>
            <a:pPr lvl="1">
              <a:defRPr/>
            </a:pPr>
            <a:endParaRPr lang="en-US" u="sng" dirty="0" smtClean="0">
              <a:solidFill>
                <a:srgbClr val="CC3300"/>
              </a:solidFill>
            </a:endParaRPr>
          </a:p>
          <a:p>
            <a:pPr marL="685800" indent="-342900">
              <a:buFont typeface="Wingdings" pitchFamily="2" charset="2"/>
              <a:buNone/>
              <a:defRPr/>
            </a:pPr>
            <a:endParaRPr lang="en-US" dirty="0" smtClean="0"/>
          </a:p>
          <a:p>
            <a:pPr lvl="2"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8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6702757" y="1701800"/>
            <a:ext cx="2603500" cy="2095500"/>
          </a:xfrm>
          <a:prstGeom prst="rect">
            <a:avLst/>
          </a:prstGeom>
          <a:solidFill>
            <a:srgbClr val="FFFF99">
              <a:alpha val="47843"/>
            </a:srgbClr>
          </a:solidFill>
          <a:ln w="9525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2075" tIns="46038" rIns="92075" bIns="46038" anchor="ctr"/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7642226" y="4775199"/>
            <a:ext cx="1463675" cy="1422400"/>
          </a:xfrm>
          <a:prstGeom prst="rect">
            <a:avLst/>
          </a:prstGeom>
          <a:solidFill>
            <a:srgbClr val="FFFF99">
              <a:alpha val="47843"/>
            </a:srgbClr>
          </a:solidFill>
          <a:ln w="9525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2075" tIns="46038" rIns="92075" bIns="46038" anchor="ctr"/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About lab equipment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8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88000" y="1574800"/>
            <a:ext cx="4160838" cy="1338263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80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PLS 265-10 (pulsed LED) 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80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and controller </a:t>
            </a:r>
          </a:p>
          <a:p>
            <a:pPr eaLnBrk="0" hangingPunct="0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en-US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</a:t>
            </a:r>
            <a:r>
              <a:rPr lang="en-US" sz="1800" b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PicoQuant</a:t>
            </a:r>
            <a:r>
              <a:rPr lang="en-US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GmbH, Berlin, Germany</a:t>
            </a:r>
            <a:endParaRPr lang="en-US" sz="18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  <a:p>
            <a:pPr eaLnBrk="0" hangingPunct="0">
              <a:lnSpc>
                <a:spcPct val="90000"/>
              </a:lnSpc>
              <a:defRPr/>
            </a:pPr>
            <a:r>
              <a:rPr lang="en-US" sz="1800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600 </a:t>
            </a:r>
            <a:r>
              <a:rPr lang="en-US" sz="1800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ps</a:t>
            </a:r>
            <a:r>
              <a:rPr lang="en-US" sz="1800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long pulses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up to 40 MHz</a:t>
            </a:r>
          </a:p>
        </p:txBody>
      </p:sp>
      <p:grpSp>
        <p:nvGrpSpPr>
          <p:cNvPr id="24584" name="Group 12"/>
          <p:cNvGrpSpPr>
            <a:grpSpLocks/>
          </p:cNvGrpSpPr>
          <p:nvPr/>
        </p:nvGrpSpPr>
        <p:grpSpPr bwMode="auto">
          <a:xfrm>
            <a:off x="4779963" y="2921000"/>
            <a:ext cx="4830762" cy="3422650"/>
            <a:chOff x="4818184" y="3053373"/>
            <a:chExt cx="4829909" cy="3422644"/>
          </a:xfrm>
        </p:grpSpPr>
        <p:grpSp>
          <p:nvGrpSpPr>
            <p:cNvPr id="24591" name="Group 9"/>
            <p:cNvGrpSpPr>
              <a:grpSpLocks/>
            </p:cNvGrpSpPr>
            <p:nvPr/>
          </p:nvGrpSpPr>
          <p:grpSpPr bwMode="auto">
            <a:xfrm>
              <a:off x="4818184" y="3053373"/>
              <a:ext cx="4666396" cy="3293395"/>
              <a:chOff x="4818184" y="3053373"/>
              <a:chExt cx="4666396" cy="3293395"/>
            </a:xfrm>
          </p:grpSpPr>
          <p:pic>
            <p:nvPicPr>
              <p:cNvPr id="24593" name="Picture 8" descr="LED spectra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9000" t="11861" r="9000" b="11861"/>
              <a:stretch>
                <a:fillRect/>
              </a:stretch>
            </p:blipFill>
            <p:spPr bwMode="auto">
              <a:xfrm>
                <a:off x="4818184" y="3053373"/>
                <a:ext cx="4666396" cy="3293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TextBox 6"/>
              <p:cNvSpPr txBox="1">
                <a:spLocks noChangeArrowheads="1"/>
              </p:cNvSpPr>
              <p:nvPr/>
            </p:nvSpPr>
            <p:spPr bwMode="auto">
              <a:xfrm>
                <a:off x="5462595" y="4372584"/>
                <a:ext cx="1345962" cy="53657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90000"/>
                  </a:lnSpc>
                  <a:defRPr/>
                </a:pPr>
                <a:r>
                  <a:rPr lang="en-US" sz="160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UV LED-255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r>
                  <a:rPr lang="en-US" sz="160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peak @ 258</a:t>
                </a:r>
              </a:p>
            </p:txBody>
          </p:sp>
          <p:sp>
            <p:nvSpPr>
              <p:cNvPr id="14" name="TextBox 7"/>
              <p:cNvSpPr txBox="1">
                <a:spLocks noChangeArrowheads="1"/>
              </p:cNvSpPr>
              <p:nvPr/>
            </p:nvSpPr>
            <p:spPr bwMode="auto">
              <a:xfrm>
                <a:off x="8006908" y="4537683"/>
                <a:ext cx="1345962" cy="53498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90000"/>
                  </a:lnSpc>
                  <a:defRPr/>
                </a:pPr>
                <a:r>
                  <a:rPr lang="en-US" sz="16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PLS 265-10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r>
                  <a:rPr lang="en-US" sz="16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peak @ 269</a:t>
                </a:r>
              </a:p>
            </p:txBody>
          </p:sp>
          <p:sp>
            <p:nvSpPr>
              <p:cNvPr id="15" name="TextBox 8"/>
              <p:cNvSpPr txBox="1">
                <a:spLocks noChangeArrowheads="1"/>
              </p:cNvSpPr>
              <p:nvPr/>
            </p:nvSpPr>
            <p:spPr bwMode="auto">
              <a:xfrm>
                <a:off x="5638776" y="3212123"/>
                <a:ext cx="3482360" cy="3143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90000"/>
                  </a:lnSpc>
                  <a:defRPr/>
                </a:pPr>
                <a:r>
                  <a:rPr lang="en-US" sz="16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spectrophotometer measurement</a:t>
                </a:r>
              </a:p>
            </p:txBody>
          </p:sp>
        </p:grpSp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5181657" y="6190268"/>
              <a:ext cx="4466436" cy="2857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en-US" sz="14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220           240             260            280            300  nm</a:t>
              </a:r>
            </a:p>
          </p:txBody>
        </p:sp>
      </p:grpSp>
      <p:pic>
        <p:nvPicPr>
          <p:cNvPr id="2458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6500" y="3452813"/>
            <a:ext cx="3530600" cy="264795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31822" y="1313977"/>
            <a:ext cx="4968027" cy="1588127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800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Picoamperometri</a:t>
            </a:r>
            <a:r>
              <a:rPr lang="en-US" sz="180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floating </a:t>
            </a:r>
            <a:r>
              <a:rPr lang="en-US" sz="18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(battery powered)</a:t>
            </a:r>
            <a:endParaRPr lang="en-US" sz="1800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resolution </a:t>
            </a:r>
            <a:r>
              <a:rPr lang="en-US" sz="1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n-US" sz="18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</a:t>
            </a:r>
            <a:endParaRPr lang="en-US" sz="18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lnSpc>
                <a:spcPct val="90000"/>
              </a:lnSpc>
              <a:defRPr/>
            </a:pPr>
            <a:r>
              <a:rPr lang="en-US" sz="1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1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ptical read-out </a:t>
            </a:r>
            <a:r>
              <a:rPr lang="en-US" sz="1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 webcam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US" sz="1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~100 € </a:t>
            </a:r>
            <a:r>
              <a:rPr lang="en-US" sz="1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18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</a:t>
            </a:r>
            <a:endParaRPr lang="en-US" sz="18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lnSpc>
                <a:spcPct val="90000"/>
              </a:lnSpc>
              <a:defRPr/>
            </a:pPr>
            <a:endParaRPr lang="en-US" sz="1800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0" hangingPunct="0">
              <a:lnSpc>
                <a:spcPct val="90000"/>
              </a:lnSpc>
              <a:defRPr/>
            </a:pPr>
            <a:r>
              <a:rPr lang="en-US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design and </a:t>
            </a:r>
            <a:r>
              <a:rPr lang="en-US" sz="1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constuction</a:t>
            </a:r>
            <a:endParaRPr lang="en-US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87" name="Picture 16" descr="DSCN01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172075"/>
            <a:ext cx="1809750" cy="1296988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8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/>
              <a:t>      </a:t>
            </a:r>
          </a:p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5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  <p:sp>
        <p:nvSpPr>
          <p:cNvPr id="1047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490538"/>
            <a:ext cx="7847012" cy="5688012"/>
          </a:xfrm>
        </p:spPr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chemeClr val="bg1"/>
                </a:solidFill>
              </a:rPr>
              <a:t>CHARACTERIZATION</a:t>
            </a:r>
            <a:r>
              <a:rPr lang="en-US" sz="4000" dirty="0">
                <a:solidFill>
                  <a:schemeClr val="bg1"/>
                </a:solidFill>
              </a:rPr>
              <a:t/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GAIN STABIOLITY</a:t>
            </a:r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en-US" dirty="0" smtClean="0">
                <a:solidFill>
                  <a:schemeClr val="bg1"/>
                </a:solidFill>
              </a:rPr>
              <a:t>1/3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                                                                     </a:t>
            </a:r>
            <a:r>
              <a:rPr lang="en-US" dirty="0" smtClean="0"/>
              <a:t>        THGEMs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275638" y="6654800"/>
            <a:ext cx="1079500" cy="203200"/>
          </a:xfrm>
        </p:spPr>
        <p:txBody>
          <a:bodyPr/>
          <a:lstStyle/>
          <a:p>
            <a:pPr>
              <a:defRPr/>
            </a:pPr>
            <a:r>
              <a:rPr lang="en-US" smtClean="0"/>
              <a:t>      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 SNRI, LNF 30/11-412/2009                                                                                                           </a:t>
            </a:r>
            <a:r>
              <a:rPr lang="en-US" dirty="0"/>
              <a:t>THGEM</a:t>
            </a: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6343650" y="1357313"/>
            <a:ext cx="3095625" cy="164306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GB" sz="16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•</a:t>
            </a:r>
            <a:r>
              <a:rPr lang="en-GB" sz="160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A factor &gt;&gt;2 in gain variation between the initial drop and the stabilization;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en-GB" sz="160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•Different behaviour for THGEMs with and without (or small) rim.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231775" y="1214438"/>
          <a:ext cx="5880100" cy="4000500"/>
        </p:xfrm>
        <a:graphic>
          <a:graphicData uri="http://schemas.openxmlformats.org/presentationml/2006/ole">
            <p:oleObj spid="_x0000_s1026" r:id="rId3" imgW="3899520" imgH="2940480" progId="">
              <p:embed/>
            </p:oleObj>
          </a:graphicData>
        </a:graphic>
      </p:graphicFrame>
      <p:sp>
        <p:nvSpPr>
          <p:cNvPr id="9" name="Oval 17"/>
          <p:cNvSpPr/>
          <p:nvPr/>
        </p:nvSpPr>
        <p:spPr>
          <a:xfrm>
            <a:off x="1238250" y="3714750"/>
            <a:ext cx="1004888" cy="928688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79388" y="5122863"/>
          <a:ext cx="4177782" cy="12624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3094"/>
                <a:gridCol w="773664"/>
                <a:gridCol w="773664"/>
                <a:gridCol w="773664"/>
                <a:gridCol w="773696"/>
              </a:tblGrid>
              <a:tr h="391149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Name</a:t>
                      </a:r>
                      <a:endParaRPr lang="en-GB" sz="11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err="1" smtClean="0"/>
                        <a:t>Diam</a:t>
                      </a:r>
                      <a:r>
                        <a:rPr lang="en-GB" sz="1100" dirty="0" smtClean="0"/>
                        <a:t> (mm)</a:t>
                      </a:r>
                      <a:endParaRPr lang="en-GB" sz="11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Pitch</a:t>
                      </a:r>
                      <a:r>
                        <a:rPr lang="en-GB" sz="1100" baseline="0" dirty="0" smtClean="0"/>
                        <a:t> (mm)</a:t>
                      </a:r>
                      <a:endParaRPr lang="en-GB" sz="11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Rim (</a:t>
                      </a:r>
                      <a:r>
                        <a:rPr lang="en-GB" sz="1100" dirty="0" smtClean="0">
                          <a:sym typeface="Symbol"/>
                        </a:rPr>
                        <a:t></a:t>
                      </a:r>
                      <a:r>
                        <a:rPr lang="en-GB" sz="1100" dirty="0" smtClean="0"/>
                        <a:t>m)</a:t>
                      </a:r>
                      <a:endParaRPr lang="en-GB" sz="11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Thick (mm)</a:t>
                      </a:r>
                      <a:endParaRPr lang="en-GB" sz="1100" dirty="0"/>
                    </a:p>
                  </a:txBody>
                  <a:tcPr marL="99028" marR="99028" anchor="ctr"/>
                </a:tc>
              </a:tr>
              <a:tr h="278579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err="1" smtClean="0"/>
                        <a:t>Std_no_rim</a:t>
                      </a:r>
                      <a:endParaRPr lang="en-GB" sz="11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0.3</a:t>
                      </a:r>
                      <a:endParaRPr lang="en-GB" sz="11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0.7</a:t>
                      </a:r>
                      <a:endParaRPr lang="en-GB" sz="11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0</a:t>
                      </a:r>
                      <a:endParaRPr lang="en-GB" sz="11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0.4</a:t>
                      </a:r>
                      <a:endParaRPr lang="en-GB" sz="1100" dirty="0"/>
                    </a:p>
                  </a:txBody>
                  <a:tcPr marL="99028" marR="99028" anchor="ctr"/>
                </a:tc>
              </a:tr>
              <a:tr h="278579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Std_10_</a:t>
                      </a:r>
                      <a:r>
                        <a:rPr lang="el-GR" sz="1100" dirty="0" smtClean="0"/>
                        <a:t>μ</a:t>
                      </a:r>
                      <a:r>
                        <a:rPr lang="en-GB" sz="1100" dirty="0" smtClean="0"/>
                        <a:t>m</a:t>
                      </a:r>
                      <a:endParaRPr lang="en-GB" sz="11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0.3</a:t>
                      </a:r>
                      <a:endParaRPr lang="en-GB" sz="11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0.7</a:t>
                      </a:r>
                      <a:endParaRPr lang="en-GB" sz="11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10</a:t>
                      </a:r>
                      <a:endParaRPr lang="en-GB" sz="11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0.4</a:t>
                      </a:r>
                      <a:endParaRPr lang="en-GB" sz="1100" dirty="0"/>
                    </a:p>
                  </a:txBody>
                  <a:tcPr marL="99028" marR="99028" anchor="ctr"/>
                </a:tc>
              </a:tr>
              <a:tr h="278579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Std_100_</a:t>
                      </a:r>
                      <a:r>
                        <a:rPr lang="el-GR" sz="1100" dirty="0" smtClean="0"/>
                        <a:t>μ</a:t>
                      </a:r>
                      <a:r>
                        <a:rPr lang="en-GB" sz="1100" dirty="0" smtClean="0"/>
                        <a:t>m</a:t>
                      </a:r>
                      <a:endParaRPr lang="en-GB" sz="11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0.3</a:t>
                      </a:r>
                      <a:endParaRPr lang="en-GB" sz="11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0.7</a:t>
                      </a:r>
                      <a:endParaRPr lang="en-GB" sz="11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100</a:t>
                      </a:r>
                      <a:endParaRPr lang="en-GB" sz="1100" dirty="0"/>
                    </a:p>
                  </a:txBody>
                  <a:tcPr marL="99028" marR="990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0.4</a:t>
                      </a:r>
                      <a:endParaRPr lang="en-GB" sz="1100" dirty="0"/>
                    </a:p>
                  </a:txBody>
                  <a:tcPr marL="99028" marR="99028" anchor="ctr"/>
                </a:tc>
              </a:tr>
            </a:tbl>
          </a:graphicData>
        </a:graphic>
      </p:graphicFrame>
      <p:graphicFrame>
        <p:nvGraphicFramePr>
          <p:cNvPr id="1027" name="Object 6"/>
          <p:cNvGraphicFramePr>
            <a:graphicFrameLocks noChangeAspect="1"/>
          </p:cNvGraphicFramePr>
          <p:nvPr/>
        </p:nvGraphicFramePr>
        <p:xfrm>
          <a:off x="5492750" y="3530600"/>
          <a:ext cx="4211638" cy="2940050"/>
        </p:xfrm>
        <a:graphic>
          <a:graphicData uri="http://schemas.openxmlformats.org/presentationml/2006/ole">
            <p:oleObj spid="_x0000_s1027" r:id="rId4" imgW="3889440" imgH="2940480" progId="">
              <p:embed/>
            </p:oleObj>
          </a:graphicData>
        </a:graphic>
      </p:graphicFrame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6318250" y="3173413"/>
            <a:ext cx="3095625" cy="4794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GB" sz="1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Continuously irradiated with collimated X-Ray source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8123238" y="5143500"/>
            <a:ext cx="1160462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GB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Small rim</a:t>
            </a:r>
          </a:p>
        </p:txBody>
      </p:sp>
      <p:cxnSp>
        <p:nvCxnSpPr>
          <p:cNvPr id="14" name="Straight Arrow Connector 14"/>
          <p:cNvCxnSpPr/>
          <p:nvPr/>
        </p:nvCxnSpPr>
        <p:spPr>
          <a:xfrm rot="5400000">
            <a:off x="6665119" y="3702844"/>
            <a:ext cx="1755775" cy="6969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6"/>
          <p:cNvCxnSpPr/>
          <p:nvPr/>
        </p:nvCxnSpPr>
        <p:spPr>
          <a:xfrm rot="5400000">
            <a:off x="6037263" y="3789363"/>
            <a:ext cx="2470150" cy="12382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1436688" y="1327150"/>
            <a:ext cx="2708275" cy="590550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GB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Different ΔV applied to the THGEMs, maximizing the gain for stable working conditions</a:t>
            </a:r>
          </a:p>
        </p:txBody>
      </p:sp>
      <p:cxnSp>
        <p:nvCxnSpPr>
          <p:cNvPr id="17" name="Straight Arrow Connector 19"/>
          <p:cNvCxnSpPr/>
          <p:nvPr/>
        </p:nvCxnSpPr>
        <p:spPr>
          <a:xfrm>
            <a:off x="2243138" y="4357688"/>
            <a:ext cx="3868737" cy="785812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20"/>
          <p:cNvSpPr txBox="1">
            <a:spLocks noChangeArrowheads="1"/>
          </p:cNvSpPr>
          <p:nvPr/>
        </p:nvSpPr>
        <p:spPr bwMode="auto">
          <a:xfrm rot="696762">
            <a:off x="4540250" y="4681538"/>
            <a:ext cx="1392238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GB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zooming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per Presentation 2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2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D1FFFF"/>
            </a:gs>
            <a:gs pos="50000">
              <a:srgbClr val="D1FFFF">
                <a:gamma/>
                <a:shade val="46275"/>
                <a:invGamma/>
              </a:srgbClr>
            </a:gs>
            <a:gs pos="100000">
              <a:srgbClr val="D1FFFF"/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1" i="1" u="none" strike="noStrike" cap="none" normalizeH="0" baseline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D1FFFF"/>
            </a:gs>
            <a:gs pos="50000">
              <a:srgbClr val="D1FFFF">
                <a:gamma/>
                <a:shade val="46275"/>
                <a:invGamma/>
              </a:srgbClr>
            </a:gs>
            <a:gs pos="100000">
              <a:srgbClr val="D1FFFF"/>
            </a:gs>
          </a:gsLst>
          <a:lin ang="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1" i="1" u="none" strike="noStrike" cap="none" normalizeH="0" baseline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elvetica" pitchFamily="34" charset="0"/>
          </a:defRPr>
        </a:defPPr>
      </a:lstStyle>
    </a:lnDef>
  </a:objectDefaults>
  <a:extraClrSchemeLst>
    <a:extraClrScheme>
      <a:clrScheme name="Paper Presentation 2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2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Z:\P32\MSO97PRO\Template\CERN\Paper Presentation 2.pot</Template>
  <TotalTime>56702</TotalTime>
  <Words>1672</Words>
  <Application>Microsoft Office PowerPoint</Application>
  <PresentationFormat>Custom</PresentationFormat>
  <Paragraphs>567</Paragraphs>
  <Slides>33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Paper Presentation 2</vt:lpstr>
      <vt:lpstr>Custom Design</vt:lpstr>
      <vt:lpstr>Bitmap Image</vt:lpstr>
      <vt:lpstr>Graph</vt:lpstr>
      <vt:lpstr>Chart</vt:lpstr>
      <vt:lpstr>Slide 1</vt:lpstr>
      <vt:lpstr>PLEASE, RECALL THAT …</vt:lpstr>
      <vt:lpstr>ABOUT THGEMs</vt:lpstr>
      <vt:lpstr>… there is a “rim” also in GEM’s …</vt:lpstr>
      <vt:lpstr>THGEM, APPLICATION FIELDS</vt:lpstr>
      <vt:lpstr>Our path towards THGEM-based PDs</vt:lpstr>
      <vt:lpstr>About lab equipment</vt:lpstr>
      <vt:lpstr>CHARACTERIZATION </vt:lpstr>
      <vt:lpstr>GAIN STABIOLITY  1/3</vt:lpstr>
      <vt:lpstr>GAIN STABIOLITY  2/3</vt:lpstr>
      <vt:lpstr>GAIN STABIOLITY  3/3</vt:lpstr>
      <vt:lpstr>PRODUCTION STUDIES  1/2</vt:lpstr>
      <vt:lpstr>PRODUCTION STUDIES  2/2</vt:lpstr>
      <vt:lpstr>PHOTOELECTRON EXTRACTION  1/6</vt:lpstr>
      <vt:lpstr>PHOTOELECTRON EXTRACTION  2/6</vt:lpstr>
      <vt:lpstr>PHOTOELECTRON EXTRACTION  3/6</vt:lpstr>
      <vt:lpstr>PHOTOELECTRON EXTRACTION  4/6</vt:lpstr>
      <vt:lpstr>PHOTOELECTRON EXTRACTION  5/6</vt:lpstr>
      <vt:lpstr>PHOTOELECTRON EXTRACTION  6/6</vt:lpstr>
      <vt:lpstr>OPTIMISATION  RECIPES</vt:lpstr>
      <vt:lpstr>OUR FIRST THGEM-BASED PDs</vt:lpstr>
      <vt:lpstr>SINGLE PHOTON DETECTION AND LARGE GAIN</vt:lpstr>
      <vt:lpstr>TIME RESOLUTION</vt:lpstr>
      <vt:lpstr>ION FEED-BACK</vt:lpstr>
      <vt:lpstr>ENGINEERING </vt:lpstr>
      <vt:lpstr>CAPACITANCE AND DISCHARGES </vt:lpstr>
      <vt:lpstr>PIST DISTANCE AND DISCHARGES</vt:lpstr>
      <vt:lpstr>HV OPERATION  (V ≥ 8 Kv)</vt:lpstr>
      <vt:lpstr>CONNETTORS</vt:lpstr>
      <vt:lpstr>AND BEYOND CONNECTORS:</vt:lpstr>
      <vt:lpstr>LARGE SIZE THGEMs</vt:lpstr>
      <vt:lpstr>LARGE SIZE DETECTORS</vt:lpstr>
      <vt:lpstr>Slide 33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Robertson</dc:creator>
  <cp:lastModifiedBy>dallator</cp:lastModifiedBy>
  <cp:revision>1712</cp:revision>
  <cp:lastPrinted>2000-06-14T12:59:46Z</cp:lastPrinted>
  <dcterms:created xsi:type="dcterms:W3CDTF">1999-01-09T07:35:23Z</dcterms:created>
  <dcterms:modified xsi:type="dcterms:W3CDTF">2009-11-29T21:58:24Z</dcterms:modified>
</cp:coreProperties>
</file>