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3"/>
  </p:notesMasterIdLst>
  <p:sldIdLst>
    <p:sldId id="257" r:id="rId2"/>
    <p:sldId id="258" r:id="rId3"/>
    <p:sldId id="259" r:id="rId4"/>
    <p:sldId id="262" r:id="rId5"/>
    <p:sldId id="291" r:id="rId6"/>
    <p:sldId id="305" r:id="rId7"/>
    <p:sldId id="306" r:id="rId8"/>
    <p:sldId id="269" r:id="rId9"/>
    <p:sldId id="270" r:id="rId10"/>
    <p:sldId id="287" r:id="rId11"/>
    <p:sldId id="302" r:id="rId12"/>
    <p:sldId id="274" r:id="rId13"/>
    <p:sldId id="301" r:id="rId14"/>
    <p:sldId id="299" r:id="rId15"/>
    <p:sldId id="303" r:id="rId16"/>
    <p:sldId id="304" r:id="rId17"/>
    <p:sldId id="300" r:id="rId18"/>
    <p:sldId id="295" r:id="rId19"/>
    <p:sldId id="290" r:id="rId20"/>
    <p:sldId id="286" r:id="rId21"/>
    <p:sldId id="288" r:id="rId22"/>
    <p:sldId id="296" r:id="rId23"/>
    <p:sldId id="273" r:id="rId24"/>
    <p:sldId id="298" r:id="rId25"/>
    <p:sldId id="280" r:id="rId26"/>
    <p:sldId id="275" r:id="rId27"/>
    <p:sldId id="282" r:id="rId28"/>
    <p:sldId id="264" r:id="rId29"/>
    <p:sldId id="276" r:id="rId30"/>
    <p:sldId id="289" r:id="rId31"/>
    <p:sldId id="293" r:id="rId32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CFC111"/>
    <a:srgbClr val="2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56" autoAdjust="0"/>
    <p:restoredTop sz="94624" autoAdjust="0"/>
  </p:normalViewPr>
  <p:slideViewPr>
    <p:cSldViewPr snapToGrid="0" snapToObjects="1">
      <p:cViewPr varScale="1">
        <p:scale>
          <a:sx n="95" d="100"/>
          <a:sy n="95" d="100"/>
        </p:scale>
        <p:origin x="-124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B34645-C42E-BA44-8203-3507D3058234}" type="datetimeFigureOut">
              <a:rPr lang="nl-NL" smtClean="0"/>
              <a:t>06/03/18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15F205-CCA5-7C4D-9F39-DDA8804F8ED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150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5F205-CCA5-7C4D-9F39-DDA8804F8ED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4900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5F205-CCA5-7C4D-9F39-DDA8804F8ED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0423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5F205-CCA5-7C4D-9F39-DDA8804F8ED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9598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5F205-CCA5-7C4D-9F39-DDA8804F8ED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5622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noProof="0" smtClean="0"/>
              <a:t>Titelstijl van model bewerken</a:t>
            </a:r>
            <a:endParaRPr lang="en-GB" noProof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smtClean="0"/>
              <a:t>Klik om de tekststijl van het model te bewerken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4082326" y="6211530"/>
            <a:ext cx="2895600" cy="365125"/>
          </a:xfrm>
        </p:spPr>
        <p:txBody>
          <a:bodyPr/>
          <a:lstStyle/>
          <a:p>
            <a:endParaRPr lang="en-GB" noProof="0"/>
          </a:p>
        </p:txBody>
      </p:sp>
      <p:sp>
        <p:nvSpPr>
          <p:cNvPr id="10" name="Tijdelijke aanduiding voor voettekst 4"/>
          <p:cNvSpPr txBox="1">
            <a:spLocks/>
          </p:cNvSpPr>
          <p:nvPr userDrawn="1"/>
        </p:nvSpPr>
        <p:spPr>
          <a:xfrm>
            <a:off x="4234726" y="636393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noProof="0" smtClean="0"/>
              <a:t>J.V. van Heijningen (jvnheijn@nikhef.nl)</a:t>
            </a:r>
            <a:endParaRPr lang="en-GB" noProof="0"/>
          </a:p>
        </p:txBody>
      </p:sp>
      <p:sp>
        <p:nvSpPr>
          <p:cNvPr id="7" name="Tekstvak 6"/>
          <p:cNvSpPr txBox="1"/>
          <p:nvPr userDrawn="1"/>
        </p:nvSpPr>
        <p:spPr>
          <a:xfrm>
            <a:off x="201979" y="690017"/>
            <a:ext cx="90992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noProof="0" dirty="0" smtClean="0">
                <a:solidFill>
                  <a:schemeClr val="tx1"/>
                </a:solidFill>
              </a:rPr>
              <a:t>MultiSAS at</a:t>
            </a:r>
            <a:r>
              <a:rPr lang="en-GB" sz="1200" baseline="0" noProof="0" dirty="0" smtClean="0">
                <a:solidFill>
                  <a:schemeClr val="tx1"/>
                </a:solidFill>
              </a:rPr>
              <a:t> Virgo							Novel Sensor							  Conclusions 	</a:t>
            </a:r>
            <a:endParaRPr lang="en-GB" sz="1200" noProof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261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5957"/>
            <a:ext cx="8229600" cy="527434"/>
          </a:xfrm>
        </p:spPr>
        <p:txBody>
          <a:bodyPr/>
          <a:lstStyle/>
          <a:p>
            <a:r>
              <a:rPr lang="en-GB" noProof="0" smtClean="0"/>
              <a:t>Titelstijl van model bewerken</a:t>
            </a:r>
            <a:endParaRPr lang="en-GB" noProof="0"/>
          </a:p>
        </p:txBody>
      </p:sp>
      <p:sp>
        <p:nvSpPr>
          <p:cNvPr id="6" name="Tijdelijke aanduiding voor dianummer 6"/>
          <p:cNvSpPr txBox="1">
            <a:spLocks/>
          </p:cNvSpPr>
          <p:nvPr userDrawn="1"/>
        </p:nvSpPr>
        <p:spPr>
          <a:xfrm>
            <a:off x="7954695" y="6211530"/>
            <a:ext cx="7321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noProof="0"/>
          </a:p>
        </p:txBody>
      </p:sp>
      <p:sp>
        <p:nvSpPr>
          <p:cNvPr id="8" name="Tijdelijke aanduiding voor dianummer 5"/>
          <p:cNvSpPr txBox="1">
            <a:spLocks/>
          </p:cNvSpPr>
          <p:nvPr userDrawn="1"/>
        </p:nvSpPr>
        <p:spPr>
          <a:xfrm>
            <a:off x="8107095" y="6363930"/>
            <a:ext cx="7321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38EA3BE-2085-6C47-BEEC-1BD4844D4851}" type="slidenum">
              <a:rPr lang="en-GB" noProof="0" smtClean="0">
                <a:solidFill>
                  <a:schemeClr val="tx1"/>
                </a:solidFill>
              </a:rPr>
              <a:pPr/>
              <a:t>‹nr.›</a:t>
            </a:fld>
            <a:r>
              <a:rPr lang="en-GB" noProof="0" dirty="0" smtClean="0"/>
              <a:t>|23</a:t>
            </a:r>
            <a:endParaRPr lang="en-GB" noProof="0" dirty="0"/>
          </a:p>
        </p:txBody>
      </p:sp>
      <p:sp>
        <p:nvSpPr>
          <p:cNvPr id="11" name="Tijdelijke aanduiding voor voettekst 4"/>
          <p:cNvSpPr txBox="1">
            <a:spLocks/>
          </p:cNvSpPr>
          <p:nvPr userDrawn="1"/>
        </p:nvSpPr>
        <p:spPr>
          <a:xfrm>
            <a:off x="4234726" y="636393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noProof="0" smtClean="0"/>
              <a:t>J.V. van Heijningen (jvnheijn@nikhef.nl)</a:t>
            </a:r>
            <a:endParaRPr lang="en-GB" noProof="0"/>
          </a:p>
        </p:txBody>
      </p:sp>
      <p:sp>
        <p:nvSpPr>
          <p:cNvPr id="9" name="Tekstvak 8"/>
          <p:cNvSpPr txBox="1"/>
          <p:nvPr userDrawn="1"/>
        </p:nvSpPr>
        <p:spPr>
          <a:xfrm>
            <a:off x="201979" y="690017"/>
            <a:ext cx="90992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noProof="0" dirty="0" smtClean="0">
                <a:solidFill>
                  <a:schemeClr val="bg1">
                    <a:lumMod val="75000"/>
                  </a:schemeClr>
                </a:solidFill>
              </a:rPr>
              <a:t>MultiSAS at</a:t>
            </a:r>
            <a:r>
              <a:rPr lang="en-GB" sz="1200" baseline="0" noProof="0" dirty="0" smtClean="0">
                <a:solidFill>
                  <a:schemeClr val="bg1">
                    <a:lumMod val="75000"/>
                  </a:schemeClr>
                </a:solidFill>
              </a:rPr>
              <a:t> Virgo							Novel Sensors							  Conclusions 	</a:t>
            </a:r>
            <a:endParaRPr lang="en-GB" sz="1200" noProof="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519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7_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5957"/>
            <a:ext cx="8229600" cy="527434"/>
          </a:xfrm>
        </p:spPr>
        <p:txBody>
          <a:bodyPr/>
          <a:lstStyle/>
          <a:p>
            <a:r>
              <a:rPr lang="en-GB" noProof="0" smtClean="0"/>
              <a:t>Titelstijl van model bewerken</a:t>
            </a:r>
            <a:endParaRPr lang="en-GB" noProof="0"/>
          </a:p>
        </p:txBody>
      </p:sp>
      <p:sp>
        <p:nvSpPr>
          <p:cNvPr id="6" name="Tijdelijke aanduiding voor dianummer 6"/>
          <p:cNvSpPr txBox="1">
            <a:spLocks/>
          </p:cNvSpPr>
          <p:nvPr userDrawn="1"/>
        </p:nvSpPr>
        <p:spPr>
          <a:xfrm>
            <a:off x="7954695" y="6211530"/>
            <a:ext cx="7321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noProof="0"/>
          </a:p>
        </p:txBody>
      </p:sp>
      <p:sp>
        <p:nvSpPr>
          <p:cNvPr id="8" name="Tijdelijke aanduiding voor dianummer 5"/>
          <p:cNvSpPr txBox="1">
            <a:spLocks/>
          </p:cNvSpPr>
          <p:nvPr userDrawn="1"/>
        </p:nvSpPr>
        <p:spPr>
          <a:xfrm>
            <a:off x="8107095" y="6363930"/>
            <a:ext cx="7321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38EA3BE-2085-6C47-BEEC-1BD4844D4851}" type="slidenum">
              <a:rPr lang="en-GB" noProof="0" smtClean="0">
                <a:solidFill>
                  <a:schemeClr val="tx1"/>
                </a:solidFill>
              </a:rPr>
              <a:pPr/>
              <a:t>‹nr.›</a:t>
            </a:fld>
            <a:r>
              <a:rPr lang="en-GB" noProof="0" dirty="0" smtClean="0"/>
              <a:t>|23</a:t>
            </a:r>
            <a:endParaRPr lang="en-GB" noProof="0" dirty="0"/>
          </a:p>
        </p:txBody>
      </p:sp>
      <p:sp>
        <p:nvSpPr>
          <p:cNvPr id="11" name="Tijdelijke aanduiding voor voettekst 4"/>
          <p:cNvSpPr txBox="1">
            <a:spLocks/>
          </p:cNvSpPr>
          <p:nvPr userDrawn="1"/>
        </p:nvSpPr>
        <p:spPr>
          <a:xfrm>
            <a:off x="4234726" y="636393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noProof="0" smtClean="0"/>
              <a:t>J.V. van Heijningen (jvnheijn@nikhef.nl)</a:t>
            </a:r>
            <a:endParaRPr lang="en-GB" noProof="0"/>
          </a:p>
        </p:txBody>
      </p:sp>
      <p:sp>
        <p:nvSpPr>
          <p:cNvPr id="9" name="Tekstvak 8"/>
          <p:cNvSpPr txBox="1"/>
          <p:nvPr userDrawn="1"/>
        </p:nvSpPr>
        <p:spPr>
          <a:xfrm>
            <a:off x="201979" y="690017"/>
            <a:ext cx="90992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noProof="0" dirty="0" smtClean="0">
                <a:solidFill>
                  <a:schemeClr val="tx1"/>
                </a:solidFill>
              </a:rPr>
              <a:t>MultiSAS at</a:t>
            </a:r>
            <a:r>
              <a:rPr lang="en-GB" sz="1200" baseline="0" noProof="0" dirty="0" smtClean="0">
                <a:solidFill>
                  <a:schemeClr val="tx1"/>
                </a:solidFill>
              </a:rPr>
              <a:t> Virgo							</a:t>
            </a:r>
            <a:r>
              <a:rPr lang="en-GB" sz="1200" baseline="0" noProof="0" dirty="0" smtClean="0">
                <a:solidFill>
                  <a:srgbClr val="BFBFBF"/>
                </a:solidFill>
              </a:rPr>
              <a:t>Novel Sensor							  Conclusions 	</a:t>
            </a:r>
            <a:endParaRPr lang="en-GB" sz="1200" noProof="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68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8_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5957"/>
            <a:ext cx="8229600" cy="527434"/>
          </a:xfrm>
        </p:spPr>
        <p:txBody>
          <a:bodyPr/>
          <a:lstStyle/>
          <a:p>
            <a:r>
              <a:rPr lang="en-GB" noProof="0" smtClean="0"/>
              <a:t>Titelstijl van model bewerken</a:t>
            </a:r>
            <a:endParaRPr lang="en-GB" noProof="0"/>
          </a:p>
        </p:txBody>
      </p:sp>
      <p:sp>
        <p:nvSpPr>
          <p:cNvPr id="11" name="Tijdelijke aanduiding voor voettekst 4"/>
          <p:cNvSpPr txBox="1">
            <a:spLocks/>
          </p:cNvSpPr>
          <p:nvPr userDrawn="1"/>
        </p:nvSpPr>
        <p:spPr>
          <a:xfrm>
            <a:off x="4234726" y="636393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noProof="0" smtClean="0"/>
              <a:t>J.V. van Heijningen (jvnheijn@nikhef.nl)</a:t>
            </a:r>
            <a:endParaRPr lang="en-GB" noProof="0"/>
          </a:p>
        </p:txBody>
      </p:sp>
      <p:sp>
        <p:nvSpPr>
          <p:cNvPr id="10" name="Tijdelijke aanduiding voor dianummer 5"/>
          <p:cNvSpPr txBox="1">
            <a:spLocks/>
          </p:cNvSpPr>
          <p:nvPr userDrawn="1"/>
        </p:nvSpPr>
        <p:spPr>
          <a:xfrm>
            <a:off x="8107095" y="6363930"/>
            <a:ext cx="7321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38EA3BE-2085-6C47-BEEC-1BD4844D4851}" type="slidenum">
              <a:rPr lang="en-GB" noProof="0" smtClean="0">
                <a:solidFill>
                  <a:schemeClr val="tx1"/>
                </a:solidFill>
              </a:rPr>
              <a:pPr/>
              <a:t>‹nr.›</a:t>
            </a:fld>
            <a:r>
              <a:rPr lang="en-GB" noProof="0" dirty="0" smtClean="0"/>
              <a:t>|23</a:t>
            </a:r>
          </a:p>
        </p:txBody>
      </p:sp>
      <p:sp>
        <p:nvSpPr>
          <p:cNvPr id="6" name="Tekstvak 5"/>
          <p:cNvSpPr txBox="1"/>
          <p:nvPr userDrawn="1"/>
        </p:nvSpPr>
        <p:spPr>
          <a:xfrm>
            <a:off x="201979" y="690017"/>
            <a:ext cx="90992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noProof="0" dirty="0" smtClean="0">
                <a:solidFill>
                  <a:srgbClr val="BFBFBF"/>
                </a:solidFill>
              </a:rPr>
              <a:t>MultiSAS at</a:t>
            </a:r>
            <a:r>
              <a:rPr lang="en-GB" sz="1200" baseline="0" noProof="0" dirty="0" smtClean="0">
                <a:solidFill>
                  <a:srgbClr val="BFBFBF"/>
                </a:solidFill>
              </a:rPr>
              <a:t> Virgo</a:t>
            </a:r>
            <a:r>
              <a:rPr lang="en-GB" sz="1200" baseline="0" noProof="0" dirty="0" smtClean="0">
                <a:solidFill>
                  <a:schemeClr val="tx1"/>
                </a:solidFill>
              </a:rPr>
              <a:t>							Novel Sensor							</a:t>
            </a:r>
            <a:r>
              <a:rPr lang="en-GB" sz="1200" baseline="0" noProof="0" dirty="0" smtClean="0">
                <a:solidFill>
                  <a:srgbClr val="BFBFBF"/>
                </a:solidFill>
              </a:rPr>
              <a:t>  Conclusions 	</a:t>
            </a:r>
            <a:endParaRPr lang="en-GB" sz="1200" noProof="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68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9_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5957"/>
            <a:ext cx="8229600" cy="527434"/>
          </a:xfrm>
        </p:spPr>
        <p:txBody>
          <a:bodyPr/>
          <a:lstStyle/>
          <a:p>
            <a:r>
              <a:rPr lang="en-GB" noProof="0" smtClean="0"/>
              <a:t>Titelstijl van model bewerken</a:t>
            </a:r>
            <a:endParaRPr lang="en-GB" noProof="0"/>
          </a:p>
        </p:txBody>
      </p:sp>
      <p:sp>
        <p:nvSpPr>
          <p:cNvPr id="6" name="Tijdelijke aanduiding voor dianummer 6"/>
          <p:cNvSpPr txBox="1">
            <a:spLocks/>
          </p:cNvSpPr>
          <p:nvPr userDrawn="1"/>
        </p:nvSpPr>
        <p:spPr>
          <a:xfrm>
            <a:off x="7954695" y="6211530"/>
            <a:ext cx="7321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noProof="0"/>
          </a:p>
        </p:txBody>
      </p:sp>
      <p:sp>
        <p:nvSpPr>
          <p:cNvPr id="8" name="Tijdelijke aanduiding voor dianummer 5"/>
          <p:cNvSpPr txBox="1">
            <a:spLocks/>
          </p:cNvSpPr>
          <p:nvPr userDrawn="1"/>
        </p:nvSpPr>
        <p:spPr>
          <a:xfrm>
            <a:off x="8107095" y="6363930"/>
            <a:ext cx="7321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38EA3BE-2085-6C47-BEEC-1BD4844D4851}" type="slidenum">
              <a:rPr lang="en-GB" noProof="0" smtClean="0">
                <a:solidFill>
                  <a:schemeClr val="tx1"/>
                </a:solidFill>
              </a:rPr>
              <a:pPr/>
              <a:t>‹nr.›</a:t>
            </a:fld>
            <a:r>
              <a:rPr lang="en-GB" noProof="0" dirty="0" smtClean="0">
                <a:solidFill>
                  <a:schemeClr val="tx1"/>
                </a:solidFill>
              </a:rPr>
              <a:t>|</a:t>
            </a:r>
            <a:r>
              <a:rPr lang="en-GB" noProof="0" dirty="0" smtClean="0">
                <a:solidFill>
                  <a:schemeClr val="tx1">
                    <a:tint val="75000"/>
                  </a:schemeClr>
                </a:solidFill>
              </a:rPr>
              <a:t>23</a:t>
            </a:r>
            <a:endParaRPr lang="en-GB" noProof="0" dirty="0"/>
          </a:p>
        </p:txBody>
      </p:sp>
      <p:sp>
        <p:nvSpPr>
          <p:cNvPr id="11" name="Tijdelijke aanduiding voor voettekst 4"/>
          <p:cNvSpPr txBox="1">
            <a:spLocks/>
          </p:cNvSpPr>
          <p:nvPr userDrawn="1"/>
        </p:nvSpPr>
        <p:spPr>
          <a:xfrm>
            <a:off x="4234726" y="636393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noProof="0" smtClean="0"/>
              <a:t>J.V. van Heijningen (jvnheijn@nikhef.nl)</a:t>
            </a:r>
            <a:endParaRPr lang="en-GB" noProof="0"/>
          </a:p>
        </p:txBody>
      </p:sp>
      <p:sp>
        <p:nvSpPr>
          <p:cNvPr id="9" name="Tekstvak 8"/>
          <p:cNvSpPr txBox="1"/>
          <p:nvPr userDrawn="1"/>
        </p:nvSpPr>
        <p:spPr>
          <a:xfrm>
            <a:off x="201979" y="690017"/>
            <a:ext cx="90992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noProof="0" dirty="0" smtClean="0">
                <a:solidFill>
                  <a:srgbClr val="BFBFBF"/>
                </a:solidFill>
              </a:rPr>
              <a:t>MultiSAS at</a:t>
            </a:r>
            <a:r>
              <a:rPr lang="en-GB" sz="1200" baseline="0" noProof="0" dirty="0" smtClean="0">
                <a:solidFill>
                  <a:srgbClr val="BFBFBF"/>
                </a:solidFill>
              </a:rPr>
              <a:t> Virgo							Novel Sensor	</a:t>
            </a:r>
            <a:r>
              <a:rPr lang="en-GB" sz="1200" baseline="0" noProof="0" dirty="0" smtClean="0">
                <a:solidFill>
                  <a:schemeClr val="tx1"/>
                </a:solidFill>
              </a:rPr>
              <a:t>						  Conclusions 	</a:t>
            </a:r>
            <a:endParaRPr lang="en-GB" sz="1200" noProof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68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0_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5957"/>
            <a:ext cx="8229600" cy="527434"/>
          </a:xfrm>
        </p:spPr>
        <p:txBody>
          <a:bodyPr/>
          <a:lstStyle/>
          <a:p>
            <a:r>
              <a:rPr lang="en-GB" noProof="0" smtClean="0"/>
              <a:t>Titelstijl van model bewerken</a:t>
            </a:r>
            <a:endParaRPr lang="en-GB" noProof="0"/>
          </a:p>
        </p:txBody>
      </p:sp>
      <p:sp>
        <p:nvSpPr>
          <p:cNvPr id="6" name="Tijdelijke aanduiding voor dianummer 6"/>
          <p:cNvSpPr txBox="1">
            <a:spLocks/>
          </p:cNvSpPr>
          <p:nvPr userDrawn="1"/>
        </p:nvSpPr>
        <p:spPr>
          <a:xfrm>
            <a:off x="7954695" y="6211530"/>
            <a:ext cx="7321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noProof="0"/>
          </a:p>
        </p:txBody>
      </p:sp>
      <p:sp>
        <p:nvSpPr>
          <p:cNvPr id="8" name="Tijdelijke aanduiding voor dianummer 5"/>
          <p:cNvSpPr txBox="1">
            <a:spLocks/>
          </p:cNvSpPr>
          <p:nvPr userDrawn="1"/>
        </p:nvSpPr>
        <p:spPr>
          <a:xfrm>
            <a:off x="8107095" y="6363930"/>
            <a:ext cx="7321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38EA3BE-2085-6C47-BEEC-1BD4844D4851}" type="slidenum">
              <a:rPr lang="en-GB" noProof="0" smtClean="0">
                <a:solidFill>
                  <a:schemeClr val="tx1"/>
                </a:solidFill>
              </a:rPr>
              <a:pPr/>
              <a:t>‹nr.›</a:t>
            </a:fld>
            <a:r>
              <a:rPr lang="en-GB" noProof="0" dirty="0" smtClean="0"/>
              <a:t>|31</a:t>
            </a:r>
            <a:endParaRPr lang="en-GB" noProof="0" dirty="0"/>
          </a:p>
        </p:txBody>
      </p:sp>
      <p:sp>
        <p:nvSpPr>
          <p:cNvPr id="11" name="Tijdelijke aanduiding voor voettekst 4"/>
          <p:cNvSpPr txBox="1">
            <a:spLocks/>
          </p:cNvSpPr>
          <p:nvPr userDrawn="1"/>
        </p:nvSpPr>
        <p:spPr>
          <a:xfrm>
            <a:off x="4234726" y="636393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noProof="0" smtClean="0"/>
              <a:t>J.V. van Heijningen (jvnheijn@nikhef.nl)</a:t>
            </a:r>
            <a:endParaRPr lang="en-GB" noProof="0"/>
          </a:p>
        </p:txBody>
      </p:sp>
      <p:sp>
        <p:nvSpPr>
          <p:cNvPr id="7" name="Tekstvak 6"/>
          <p:cNvSpPr txBox="1"/>
          <p:nvPr userDrawn="1"/>
        </p:nvSpPr>
        <p:spPr>
          <a:xfrm>
            <a:off x="201979" y="690017"/>
            <a:ext cx="90992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aseline="0" noProof="0" dirty="0" smtClean="0">
                <a:solidFill>
                  <a:srgbClr val="BFBFBF"/>
                </a:solidFill>
              </a:rPr>
              <a:t>Novel Sensors								  Conclusions </a:t>
            </a:r>
            <a:r>
              <a:rPr lang="en-GB" sz="1200" baseline="0" noProof="0" dirty="0" smtClean="0">
                <a:solidFill>
                  <a:schemeClr val="bg1">
                    <a:lumMod val="65000"/>
                  </a:schemeClr>
                </a:solidFill>
              </a:rPr>
              <a:t>	</a:t>
            </a:r>
            <a:r>
              <a:rPr lang="en-GB" sz="1200" baseline="0" noProof="0" dirty="0" smtClean="0">
                <a:solidFill>
                  <a:schemeClr val="tx1"/>
                </a:solidFill>
              </a:rPr>
              <a:t>		            				</a:t>
            </a:r>
            <a:r>
              <a:rPr lang="en-GB" sz="1200" baseline="0" noProof="0" dirty="0" smtClean="0">
                <a:solidFill>
                  <a:srgbClr val="000000"/>
                </a:solidFill>
              </a:rPr>
              <a:t>Back-up slides</a:t>
            </a:r>
            <a:endParaRPr lang="en-GB" sz="1200" noProof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68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png"/><Relationship Id="rId9" Type="http://schemas.openxmlformats.org/officeDocument/2006/relationships/image" Target="../media/image2.png"/><Relationship Id="rId10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16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 smtClean="0"/>
              <a:t>Titelstijl</a:t>
            </a:r>
            <a:r>
              <a:rPr lang="en-US" dirty="0" smtClean="0"/>
              <a:t> van model </a:t>
            </a:r>
            <a:r>
              <a:rPr lang="en-US" dirty="0" err="1" smtClean="0"/>
              <a:t>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err="1" smtClean="0"/>
              <a:t>Klik</a:t>
            </a:r>
            <a:r>
              <a:rPr lang="en-US" dirty="0" smtClean="0"/>
              <a:t> </a:t>
            </a:r>
            <a:r>
              <a:rPr lang="en-US" dirty="0" err="1" smtClean="0"/>
              <a:t>om</a:t>
            </a:r>
            <a:r>
              <a:rPr lang="en-US" dirty="0" smtClean="0"/>
              <a:t> de </a:t>
            </a:r>
            <a:r>
              <a:rPr lang="en-US" dirty="0" err="1" smtClean="0"/>
              <a:t>tekststijl</a:t>
            </a:r>
            <a:r>
              <a:rPr lang="en-US" dirty="0" smtClean="0"/>
              <a:t> van het model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bewerken</a:t>
            </a:r>
            <a:endParaRPr lang="en-US" dirty="0" smtClean="0"/>
          </a:p>
          <a:p>
            <a:pPr lvl="1"/>
            <a:r>
              <a:rPr lang="en-US" dirty="0" err="1" smtClean="0"/>
              <a:t>Tweede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  <a:p>
            <a:pPr lvl="2"/>
            <a:r>
              <a:rPr lang="en-US" dirty="0" err="1" smtClean="0"/>
              <a:t>Derde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  <a:p>
            <a:pPr lvl="3"/>
            <a:r>
              <a:rPr lang="en-US" dirty="0" err="1" smtClean="0"/>
              <a:t>Vierde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  <a:p>
            <a:pPr lvl="4"/>
            <a:r>
              <a:rPr lang="en-US" dirty="0" err="1" smtClean="0"/>
              <a:t>Vijfde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8232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 dirty="0" smtClean="0"/>
              <a:t>J.V. van Heijningen (Nikhef)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7954695" y="6356350"/>
            <a:ext cx="7321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EA3BE-2085-6C47-BEEC-1BD4844D4851}" type="slidenum">
              <a:rPr lang="nl-NL" smtClean="0">
                <a:solidFill>
                  <a:schemeClr val="tx1"/>
                </a:solidFill>
              </a:rPr>
              <a:pPr/>
              <a:t>‹nr.›</a:t>
            </a:fld>
            <a:r>
              <a:rPr lang="nl-NL" dirty="0" smtClean="0"/>
              <a:t>|18</a:t>
            </a:r>
            <a:endParaRPr lang="nl-NL" dirty="0"/>
          </a:p>
        </p:txBody>
      </p:sp>
      <p:pic>
        <p:nvPicPr>
          <p:cNvPr id="9" name="Afbeelding 8" descr="Screen Shot 2013-06-03 at 11.50.40 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4" y="6405358"/>
            <a:ext cx="1275627" cy="316117"/>
          </a:xfrm>
          <a:prstGeom prst="rect">
            <a:avLst/>
          </a:prstGeom>
        </p:spPr>
      </p:pic>
      <p:cxnSp>
        <p:nvCxnSpPr>
          <p:cNvPr id="11" name="Rechte verbindingslijn 10"/>
          <p:cNvCxnSpPr/>
          <p:nvPr/>
        </p:nvCxnSpPr>
        <p:spPr>
          <a:xfrm>
            <a:off x="-66846" y="6259843"/>
            <a:ext cx="924705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11"/>
          <p:cNvCxnSpPr/>
          <p:nvPr/>
        </p:nvCxnSpPr>
        <p:spPr>
          <a:xfrm>
            <a:off x="-100269" y="980312"/>
            <a:ext cx="932225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Afbeelding 12" descr="Screen Shot 2013-06-03 at 11.50.40 .png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534" y="6314016"/>
            <a:ext cx="2024304" cy="501649"/>
          </a:xfrm>
          <a:prstGeom prst="rect">
            <a:avLst/>
          </a:prstGeom>
        </p:spPr>
      </p:pic>
      <p:cxnSp>
        <p:nvCxnSpPr>
          <p:cNvPr id="14" name="Rechte verbindingslijn 13"/>
          <p:cNvCxnSpPr/>
          <p:nvPr userDrawn="1"/>
        </p:nvCxnSpPr>
        <p:spPr>
          <a:xfrm>
            <a:off x="-66846" y="6259843"/>
            <a:ext cx="924705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/>
          <p:cNvCxnSpPr/>
          <p:nvPr userDrawn="1"/>
        </p:nvCxnSpPr>
        <p:spPr>
          <a:xfrm>
            <a:off x="-100269" y="980312"/>
            <a:ext cx="932225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Afbeelding 6" descr="LogoNikhef.pdf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6330950"/>
            <a:ext cx="1276127" cy="50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86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7" r:id="rId2"/>
    <p:sldLayoutId id="2147483678" r:id="rId3"/>
    <p:sldLayoutId id="2147483679" r:id="rId4"/>
    <p:sldLayoutId id="2147483680" r:id="rId5"/>
    <p:sldLayoutId id="2147483681" r:id="rId6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9.png"/><Relationship Id="rId1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47.emf"/><Relationship Id="rId10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9.jpg"/><Relationship Id="rId3" Type="http://schemas.openxmlformats.org/officeDocument/2006/relationships/image" Target="../media/image7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png"/><Relationship Id="rId3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emf"/><Relationship Id="rId6" Type="http://schemas.openxmlformats.org/officeDocument/2006/relationships/image" Target="../media/image10.emf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6.png"/><Relationship Id="rId3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emf"/><Relationship Id="rId7" Type="http://schemas.openxmlformats.org/officeDocument/2006/relationships/image" Target="../media/image10.emf"/><Relationship Id="rId8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0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5" Type="http://schemas.openxmlformats.org/officeDocument/2006/relationships/image" Target="../media/image36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1021075"/>
            <a:ext cx="9144000" cy="5221917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4056399" y="5754799"/>
            <a:ext cx="5087601" cy="461665"/>
          </a:xfrm>
          <a:prstGeom prst="rect">
            <a:avLst/>
          </a:prstGeom>
          <a:solidFill>
            <a:srgbClr val="000000">
              <a:alpha val="32000"/>
            </a:srgbClr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Seminar @ La </a:t>
            </a:r>
            <a:r>
              <a:rPr lang="en-GB" sz="2400" dirty="0" err="1" smtClean="0">
                <a:solidFill>
                  <a:schemeClr val="bg1"/>
                </a:solidFill>
              </a:rPr>
              <a:t>Sapienza</a:t>
            </a:r>
            <a:r>
              <a:rPr lang="en-GB" sz="2400" dirty="0" smtClean="0">
                <a:solidFill>
                  <a:schemeClr val="bg1"/>
                </a:solidFill>
              </a:rPr>
              <a:t> | March 6 2018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2" name="Titel 1"/>
          <p:cNvSpPr txBox="1">
            <a:spLocks/>
          </p:cNvSpPr>
          <p:nvPr/>
        </p:nvSpPr>
        <p:spPr>
          <a:xfrm>
            <a:off x="132282" y="4406900"/>
            <a:ext cx="9011718" cy="1362075"/>
          </a:xfrm>
          <a:prstGeom prst="rect">
            <a:avLst/>
          </a:prstGeom>
          <a:solidFill>
            <a:srgbClr val="000000">
              <a:alpha val="28000"/>
            </a:srgb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cap="none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</a:rPr>
              <a:t>A </a:t>
            </a:r>
            <a:r>
              <a:rPr lang="nl-NL" sz="3600" cap="none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</a:rPr>
              <a:t>novel</a:t>
            </a:r>
            <a:r>
              <a:rPr lang="nl-NL" sz="3600" cap="none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nl-NL" sz="3600" cap="none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</a:rPr>
              <a:t>interferometrically</a:t>
            </a:r>
            <a:r>
              <a:rPr lang="nl-NL" sz="3600" cap="none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nl-NL" sz="3600" cap="none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</a:rPr>
              <a:t>read</a:t>
            </a:r>
            <a:r>
              <a:rPr lang="nl-NL" sz="3600" cap="none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</a:rPr>
              <a:t> out </a:t>
            </a:r>
            <a:r>
              <a:rPr lang="nl-NL" sz="3600" cap="none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</a:rPr>
              <a:t>inertial</a:t>
            </a:r>
            <a:r>
              <a:rPr lang="nl-NL" sz="3600" cap="none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</a:rPr>
              <a:t> sensor </a:t>
            </a:r>
            <a:r>
              <a:rPr lang="nl-NL" sz="3600" cap="none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</a:rPr>
              <a:t>for</a:t>
            </a:r>
            <a:r>
              <a:rPr lang="nl-NL" sz="3600" cap="none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nl-NL" sz="3600" cap="none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</a:rPr>
              <a:t>future</a:t>
            </a:r>
            <a:r>
              <a:rPr lang="nl-NL" sz="3600" cap="none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nl-NL" sz="3600" cap="none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</a:rPr>
              <a:t>gravitational</a:t>
            </a:r>
            <a:r>
              <a:rPr lang="nl-NL" sz="3600" cap="none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</a:rPr>
              <a:t> wave detectors</a:t>
            </a:r>
            <a:endParaRPr lang="nl-NL" sz="3600" cap="none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121415" y="4009580"/>
            <a:ext cx="4373298" cy="397320"/>
          </a:xfrm>
          <a:solidFill>
            <a:schemeClr val="tx1">
              <a:alpha val="28000"/>
            </a:schemeClr>
          </a:solidFill>
        </p:spPr>
        <p:txBody>
          <a:bodyPr>
            <a:noAutofit/>
          </a:bodyPr>
          <a:lstStyle/>
          <a:p>
            <a:r>
              <a:rPr lang="nl-NL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							    </a:t>
            </a:r>
            <a:r>
              <a:rPr lang="nl-NL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Towards</a:t>
            </a:r>
            <a:r>
              <a:rPr lang="nl-NL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a ‘</a:t>
            </a:r>
            <a:r>
              <a:rPr lang="nl-NL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fm</a:t>
            </a:r>
            <a:r>
              <a:rPr lang="nl-NL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per √Hz’ </a:t>
            </a:r>
            <a:r>
              <a:rPr lang="nl-NL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resolution</a:t>
            </a:r>
            <a:endParaRPr lang="nl-NL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5295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Noise budget of the sensor</a:t>
            </a:r>
            <a:endParaRPr lang="en-GB" dirty="0"/>
          </a:p>
        </p:txBody>
      </p:sp>
      <p:pic>
        <p:nvPicPr>
          <p:cNvPr id="4" name="Afbeelding 3" descr="NoiseBudget_MonAccIFOr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304"/>
            <a:ext cx="9144000" cy="428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867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5957"/>
            <a:ext cx="9144000" cy="527434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Shot </a:t>
            </a:r>
            <a:r>
              <a:rPr lang="nl-NL" dirty="0" err="1" smtClean="0"/>
              <a:t>noise</a:t>
            </a:r>
            <a:r>
              <a:rPr lang="nl-NL" dirty="0" smtClean="0"/>
              <a:t> </a:t>
            </a:r>
            <a:r>
              <a:rPr lang="nl-NL" dirty="0" err="1" smtClean="0"/>
              <a:t>limited</a:t>
            </a:r>
            <a:r>
              <a:rPr lang="nl-NL" dirty="0" smtClean="0"/>
              <a:t> </a:t>
            </a:r>
            <a:r>
              <a:rPr lang="nl-NL" dirty="0" err="1" smtClean="0"/>
              <a:t>from</a:t>
            </a:r>
            <a:r>
              <a:rPr lang="nl-NL" dirty="0" smtClean="0"/>
              <a:t> 10 Hz </a:t>
            </a:r>
            <a:r>
              <a:rPr lang="nl-NL" dirty="0" err="1" smtClean="0"/>
              <a:t>onwards</a:t>
            </a:r>
            <a:r>
              <a:rPr lang="nl-NL" dirty="0" smtClean="0"/>
              <a:t>?</a:t>
            </a:r>
            <a:endParaRPr lang="nl-NL" b="1" dirty="0">
              <a:effectLst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3536200" y="5192712"/>
            <a:ext cx="5561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Measurement done without interference, one interferometer arm blocked</a:t>
            </a:r>
            <a:endParaRPr lang="en-GB" sz="2400" dirty="0"/>
          </a:p>
        </p:txBody>
      </p:sp>
      <p:pic>
        <p:nvPicPr>
          <p:cNvPr id="4" name="Afbeelding 3" descr="ArmBlock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064" y="1400568"/>
            <a:ext cx="2490137" cy="16144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Afbeelding 4" descr="ChannelsEle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708"/>
            <a:ext cx="2196985" cy="2860872"/>
          </a:xfrm>
          <a:prstGeom prst="rect">
            <a:avLst/>
          </a:prstGeom>
        </p:spPr>
      </p:pic>
      <p:pic>
        <p:nvPicPr>
          <p:cNvPr id="7" name="Afbeelding 6" descr="ElecNoise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3878" y="1157439"/>
            <a:ext cx="6670122" cy="3624172"/>
          </a:xfrm>
          <a:prstGeom prst="rect">
            <a:avLst/>
          </a:prstGeom>
        </p:spPr>
      </p:pic>
      <p:pic>
        <p:nvPicPr>
          <p:cNvPr id="11" name="Afbeelding 10" descr="ChannelsInten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708"/>
            <a:ext cx="2206549" cy="2873325"/>
          </a:xfrm>
          <a:prstGeom prst="rect">
            <a:avLst/>
          </a:prstGeom>
        </p:spPr>
      </p:pic>
      <p:pic>
        <p:nvPicPr>
          <p:cNvPr id="12" name="Afbeelding 11" descr="IntensNoise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6765"/>
          <a:stretch/>
        </p:blipFill>
        <p:spPr>
          <a:xfrm>
            <a:off x="2473879" y="1157439"/>
            <a:ext cx="6670121" cy="3624636"/>
          </a:xfrm>
          <a:prstGeom prst="rect">
            <a:avLst/>
          </a:prstGeom>
        </p:spPr>
      </p:pic>
      <p:pic>
        <p:nvPicPr>
          <p:cNvPr id="16" name="Afbeelding 15" descr="ChannelsSubtr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63890"/>
            <a:ext cx="2206549" cy="2873325"/>
          </a:xfrm>
          <a:prstGeom prst="rect">
            <a:avLst/>
          </a:prstGeom>
        </p:spPr>
      </p:pic>
      <p:pic>
        <p:nvPicPr>
          <p:cNvPr id="14" name="Afbeelding 13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437" y="2591746"/>
            <a:ext cx="1663096" cy="448210"/>
          </a:xfrm>
          <a:prstGeom prst="rect">
            <a:avLst/>
          </a:prstGeom>
        </p:spPr>
      </p:pic>
      <p:pic>
        <p:nvPicPr>
          <p:cNvPr id="8" name="Afbeelding 7" descr="SubtrNoise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73877" y="1156383"/>
            <a:ext cx="6670123" cy="3625228"/>
          </a:xfrm>
          <a:prstGeom prst="rect">
            <a:avLst/>
          </a:prstGeom>
        </p:spPr>
      </p:pic>
      <p:grpSp>
        <p:nvGrpSpPr>
          <p:cNvPr id="9" name="Groeperen 8"/>
          <p:cNvGrpSpPr/>
          <p:nvPr/>
        </p:nvGrpSpPr>
        <p:grpSpPr>
          <a:xfrm>
            <a:off x="1015815" y="3884017"/>
            <a:ext cx="1243645" cy="1698010"/>
            <a:chOff x="1015815" y="3884017"/>
            <a:chExt cx="1243645" cy="1698010"/>
          </a:xfrm>
        </p:grpSpPr>
        <p:pic>
          <p:nvPicPr>
            <p:cNvPr id="3" name="Afbeelding 2" descr="Screen Shot 2018-03-06 at 11.16.10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5815" y="4206874"/>
              <a:ext cx="1243645" cy="1282700"/>
            </a:xfrm>
            <a:prstGeom prst="rect">
              <a:avLst/>
            </a:prstGeom>
          </p:spPr>
        </p:pic>
        <p:pic>
          <p:nvPicPr>
            <p:cNvPr id="13" name="Afbeelding 12" descr="Screen Shot 2018-03-06 at 11.16.10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1171" y="3884017"/>
              <a:ext cx="182416" cy="422337"/>
            </a:xfrm>
            <a:prstGeom prst="rect">
              <a:avLst/>
            </a:prstGeom>
          </p:spPr>
        </p:pic>
        <p:pic>
          <p:nvPicPr>
            <p:cNvPr id="15" name="Afbeelding 14" descr="Screen Shot 2018-03-06 at 11.16.10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135" y="5159690"/>
              <a:ext cx="182416" cy="4223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9150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5957"/>
            <a:ext cx="9144000" cy="527434"/>
          </a:xfrm>
        </p:spPr>
        <p:txBody>
          <a:bodyPr>
            <a:normAutofit fontScale="90000"/>
          </a:bodyPr>
          <a:lstStyle/>
          <a:p>
            <a:r>
              <a:rPr lang="nl-NL" dirty="0" err="1" smtClean="0"/>
              <a:t>Results</a:t>
            </a:r>
            <a:r>
              <a:rPr lang="nl-NL" dirty="0" smtClean="0"/>
              <a:t> on a </a:t>
            </a:r>
            <a:r>
              <a:rPr lang="nl-NL" dirty="0" err="1" smtClean="0"/>
              <a:t>controlled</a:t>
            </a:r>
            <a:r>
              <a:rPr lang="nl-NL" dirty="0" smtClean="0"/>
              <a:t> </a:t>
            </a:r>
            <a:r>
              <a:rPr lang="nl-NL" dirty="0" err="1" smtClean="0"/>
              <a:t>bench</a:t>
            </a:r>
            <a:r>
              <a:rPr lang="nl-NL" dirty="0" smtClean="0"/>
              <a:t>: </a:t>
            </a:r>
            <a:r>
              <a:rPr lang="en-GB" dirty="0" smtClean="0"/>
              <a:t>8 </a:t>
            </a:r>
            <a:r>
              <a:rPr lang="en-GB" dirty="0" err="1"/>
              <a:t>fm</a:t>
            </a:r>
            <a:r>
              <a:rPr lang="en-GB" dirty="0"/>
              <a:t>/√Hz</a:t>
            </a:r>
            <a:r>
              <a:rPr lang="nl-NL" dirty="0" smtClean="0"/>
              <a:t>  </a:t>
            </a:r>
            <a:endParaRPr lang="nl-NL" dirty="0"/>
          </a:p>
        </p:txBody>
      </p:sp>
      <p:pic>
        <p:nvPicPr>
          <p:cNvPr id="6" name="Afbeelding 5" descr="BestResultPlacehold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24" y="1041144"/>
            <a:ext cx="7433559" cy="5116215"/>
          </a:xfrm>
          <a:prstGeom prst="rect">
            <a:avLst/>
          </a:prstGeom>
        </p:spPr>
      </p:pic>
      <p:pic>
        <p:nvPicPr>
          <p:cNvPr id="7" name="Afbeelding 6" descr="BestResultv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9" b="14319"/>
          <a:stretch/>
        </p:blipFill>
        <p:spPr>
          <a:xfrm>
            <a:off x="2090057" y="1027339"/>
            <a:ext cx="6413742" cy="438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77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Lock the mass to test the readout</a:t>
            </a:r>
            <a:endParaRPr lang="en-GB" dirty="0"/>
          </a:p>
        </p:txBody>
      </p:sp>
      <p:pic>
        <p:nvPicPr>
          <p:cNvPr id="3" name="Afbeelding 2" descr="AccSchemati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31" y="1154203"/>
            <a:ext cx="8344756" cy="4773586"/>
          </a:xfrm>
          <a:prstGeom prst="rect">
            <a:avLst/>
          </a:prstGeom>
        </p:spPr>
      </p:pic>
      <p:pic>
        <p:nvPicPr>
          <p:cNvPr id="4" name="Afbeelding 3" descr="AA00274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595" y="1322979"/>
            <a:ext cx="838082" cy="126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784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9852" y="15957"/>
            <a:ext cx="9163852" cy="52743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The </a:t>
            </a:r>
            <a:r>
              <a:rPr lang="en-GB" dirty="0" err="1" smtClean="0"/>
              <a:t>piezo</a:t>
            </a:r>
            <a:r>
              <a:rPr lang="en-GB" dirty="0" smtClean="0"/>
              <a:t> readout reaches 4 </a:t>
            </a:r>
            <a:r>
              <a:rPr lang="en-GB" dirty="0" err="1" smtClean="0"/>
              <a:t>fm</a:t>
            </a:r>
            <a:r>
              <a:rPr lang="en-GB" dirty="0"/>
              <a:t>/√Hz</a:t>
            </a:r>
          </a:p>
        </p:txBody>
      </p:sp>
      <p:pic>
        <p:nvPicPr>
          <p:cNvPr id="4" name="Afbeelding 3" descr="PZ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2" y="1309751"/>
            <a:ext cx="9057564" cy="486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768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0" y="15957"/>
            <a:ext cx="9144000" cy="52743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Flat </a:t>
            </a:r>
            <a:r>
              <a:rPr lang="en-GB" dirty="0" err="1" smtClean="0"/>
              <a:t>fm</a:t>
            </a:r>
            <a:r>
              <a:rPr lang="en-GB" dirty="0" smtClean="0"/>
              <a:t>/√Hz level in both cases too high</a:t>
            </a:r>
            <a:endParaRPr lang="en-GB" dirty="0"/>
          </a:p>
        </p:txBody>
      </p:sp>
      <p:pic>
        <p:nvPicPr>
          <p:cNvPr id="6" name="Afbeelding 5" descr="RINSubtractionLossFreeIFO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1185" y="2633696"/>
            <a:ext cx="5352815" cy="3499934"/>
          </a:xfrm>
          <a:prstGeom prst="rect">
            <a:avLst/>
          </a:prstGeom>
        </p:spPr>
      </p:pic>
      <p:pic>
        <p:nvPicPr>
          <p:cNvPr id="4" name="Afbeelding 3" descr="Screenshot 2014-05-16 20.10.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033" y="1316333"/>
            <a:ext cx="2109594" cy="2079741"/>
          </a:xfrm>
          <a:prstGeom prst="rect">
            <a:avLst/>
          </a:prstGeom>
          <a:ln w="28575" cmpd="sng">
            <a:solidFill>
              <a:srgbClr val="000000"/>
            </a:solidFill>
          </a:ln>
        </p:spPr>
      </p:pic>
      <p:pic>
        <p:nvPicPr>
          <p:cNvPr id="5" name="Afbeelding 4" descr="Screenshot 2014-05-16 20.10.47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708" y="1117524"/>
            <a:ext cx="954852" cy="566944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cxnSp>
        <p:nvCxnSpPr>
          <p:cNvPr id="8" name="Rechte verbindingslijn met pijl 7"/>
          <p:cNvCxnSpPr/>
          <p:nvPr/>
        </p:nvCxnSpPr>
        <p:spPr>
          <a:xfrm flipV="1">
            <a:off x="7038334" y="1843853"/>
            <a:ext cx="854481" cy="115711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arrow"/>
            <a:tailEnd type="arrow"/>
          </a:ln>
          <a:effectLst>
            <a:glow rad="101600">
              <a:schemeClr val="accent2">
                <a:satMod val="175000"/>
                <a:alpha val="40000"/>
              </a:schemeClr>
            </a:glow>
            <a:reflection blurRad="6350" stA="52000" endA="300" endPos="35000" dir="5400000" sy="-100000" algn="bl" rotWithShape="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kstvak 13"/>
          <p:cNvSpPr txBox="1"/>
          <p:nvPr/>
        </p:nvSpPr>
        <p:spPr>
          <a:xfrm>
            <a:off x="460963" y="1316875"/>
            <a:ext cx="5946009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MultiSAS bench still has some residual motion</a:t>
            </a:r>
          </a:p>
          <a:p>
            <a:endParaRPr lang="en-GB" sz="2400" dirty="0"/>
          </a:p>
          <a:p>
            <a:r>
              <a:rPr lang="en-GB" sz="2400" dirty="0" smtClean="0"/>
              <a:t>This makes the subtracted ‘diff’ signal deviate</a:t>
            </a:r>
          </a:p>
          <a:p>
            <a:r>
              <a:rPr lang="en-GB" sz="2400" dirty="0" smtClean="0"/>
              <a:t>from zero and thus the</a:t>
            </a:r>
          </a:p>
          <a:p>
            <a:r>
              <a:rPr lang="en-GB" sz="2400" dirty="0" smtClean="0"/>
              <a:t>laser intensity noise is</a:t>
            </a:r>
          </a:p>
          <a:p>
            <a:r>
              <a:rPr lang="en-GB" sz="2400" dirty="0" smtClean="0"/>
              <a:t>not subtracted optimally</a:t>
            </a:r>
          </a:p>
          <a:p>
            <a:endParaRPr lang="en-GB" sz="2400" dirty="0"/>
          </a:p>
          <a:p>
            <a:endParaRPr lang="en-GB" sz="2400" dirty="0" smtClean="0"/>
          </a:p>
          <a:p>
            <a:r>
              <a:rPr lang="en-GB" sz="2400" dirty="0" smtClean="0"/>
              <a:t>These simulations show </a:t>
            </a:r>
          </a:p>
          <a:p>
            <a:r>
              <a:rPr lang="en-GB" sz="2400" dirty="0" smtClean="0"/>
              <a:t>a 50 nm shift of the mass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0499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Changing </a:t>
            </a:r>
            <a:r>
              <a:rPr lang="en-GB" dirty="0" smtClean="0"/>
              <a:t>lock point </a:t>
            </a:r>
            <a:r>
              <a:rPr lang="en-GB" dirty="0" smtClean="0"/>
              <a:t>in VC loop</a:t>
            </a:r>
            <a:endParaRPr lang="en-GB" dirty="0"/>
          </a:p>
        </p:txBody>
      </p:sp>
      <p:pic>
        <p:nvPicPr>
          <p:cNvPr id="3" name="Afbeelding 2" descr="DCspoi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6200"/>
            <a:ext cx="9144000" cy="3744405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3016032" y="4989840"/>
            <a:ext cx="46953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Let the loop lock on  0, 1, 2 or 3 Volt </a:t>
            </a:r>
            <a:endParaRPr lang="en-GB" sz="2400" dirty="0"/>
          </a:p>
        </p:txBody>
      </p:sp>
      <p:pic>
        <p:nvPicPr>
          <p:cNvPr id="5" name="Afbeelding 4" descr="Screenshot 2014-05-16 20.10.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98" y="4390819"/>
            <a:ext cx="1846044" cy="1819920"/>
          </a:xfrm>
          <a:prstGeom prst="rect">
            <a:avLst/>
          </a:prstGeom>
          <a:ln w="28575" cmpd="sng">
            <a:solidFill>
              <a:srgbClr val="000000"/>
            </a:solidFill>
          </a:ln>
        </p:spPr>
      </p:pic>
      <p:pic>
        <p:nvPicPr>
          <p:cNvPr id="6" name="Afbeelding 5" descr="Screenshot 2014-05-16 20.10.47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406" y="4165914"/>
            <a:ext cx="962043" cy="571214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sp>
        <p:nvSpPr>
          <p:cNvPr id="7" name="Ovaal 6"/>
          <p:cNvSpPr/>
          <p:nvPr/>
        </p:nvSpPr>
        <p:spPr>
          <a:xfrm>
            <a:off x="1150876" y="5305975"/>
            <a:ext cx="105825" cy="10582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al 7"/>
          <p:cNvSpPr/>
          <p:nvPr/>
        </p:nvSpPr>
        <p:spPr>
          <a:xfrm>
            <a:off x="1269929" y="5128468"/>
            <a:ext cx="105825" cy="1058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al 8"/>
          <p:cNvSpPr/>
          <p:nvPr/>
        </p:nvSpPr>
        <p:spPr>
          <a:xfrm>
            <a:off x="1402210" y="4950157"/>
            <a:ext cx="105825" cy="105825"/>
          </a:xfrm>
          <a:prstGeom prst="ellipse">
            <a:avLst/>
          </a:prstGeom>
          <a:solidFill>
            <a:srgbClr val="CFC111"/>
          </a:solidFill>
          <a:ln>
            <a:solidFill>
              <a:srgbClr val="CFC11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al 9"/>
          <p:cNvSpPr/>
          <p:nvPr/>
        </p:nvSpPr>
        <p:spPr>
          <a:xfrm>
            <a:off x="1521263" y="4799625"/>
            <a:ext cx="105825" cy="105825"/>
          </a:xfrm>
          <a:prstGeom prst="ellipse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697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 smtClean="0"/>
              <a:t>Another</a:t>
            </a:r>
            <a:r>
              <a:rPr lang="nl-NL" dirty="0" smtClean="0"/>
              <a:t> suspect: </a:t>
            </a:r>
            <a:r>
              <a:rPr lang="nl-NL" dirty="0" err="1" smtClean="0"/>
              <a:t>polarization</a:t>
            </a:r>
            <a:r>
              <a:rPr lang="nl-NL" dirty="0" smtClean="0"/>
              <a:t> issues</a:t>
            </a:r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3718789" y="3857576"/>
            <a:ext cx="540404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Laser outside </a:t>
            </a:r>
            <a:r>
              <a:rPr lang="en-US" sz="2400" dirty="0" err="1" smtClean="0"/>
              <a:t>MiniTower</a:t>
            </a: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Vibration could couple into polarization</a:t>
            </a:r>
            <a:br>
              <a:rPr lang="en-US" sz="2400" dirty="0" smtClean="0"/>
            </a:br>
            <a:r>
              <a:rPr lang="en-US" sz="2400" dirty="0" smtClean="0"/>
              <a:t>noise via the fiber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By injecting a 60 Hz line with a </a:t>
            </a:r>
            <a:r>
              <a:rPr lang="en-US" sz="2400" dirty="0" err="1" smtClean="0"/>
              <a:t>piezo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outside,</a:t>
            </a:r>
            <a:r>
              <a:rPr lang="en-US" sz="2400" dirty="0"/>
              <a:t> </a:t>
            </a:r>
            <a:r>
              <a:rPr lang="en-US" sz="2400" dirty="0" smtClean="0"/>
              <a:t>we’re able to see those lines </a:t>
            </a:r>
            <a:br>
              <a:rPr lang="en-US" sz="2400" dirty="0" smtClean="0"/>
            </a:br>
            <a:r>
              <a:rPr lang="en-US" sz="2400" dirty="0" smtClean="0"/>
              <a:t>which are not expected mechanically</a:t>
            </a:r>
          </a:p>
        </p:txBody>
      </p:sp>
      <p:pic>
        <p:nvPicPr>
          <p:cNvPr id="6" name="Afbeelding 5" descr="IMG_196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7" y="3581846"/>
            <a:ext cx="3551650" cy="2663738"/>
          </a:xfrm>
          <a:prstGeom prst="rect">
            <a:avLst/>
          </a:prstGeom>
        </p:spPr>
      </p:pic>
      <p:pic>
        <p:nvPicPr>
          <p:cNvPr id="7" name="Afbeelding 6" descr="IMG_196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7" y="1007645"/>
            <a:ext cx="3551650" cy="2663738"/>
          </a:xfrm>
          <a:prstGeom prst="rect">
            <a:avLst/>
          </a:prstGeom>
        </p:spPr>
      </p:pic>
      <p:pic>
        <p:nvPicPr>
          <p:cNvPr id="9" name="Afbeelding 8" descr="Screen Shot 2015-02-12 at 10.44.20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227" y="1049322"/>
            <a:ext cx="4080014" cy="280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662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5957"/>
            <a:ext cx="9144000" cy="52743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LIGO stage 2 residual = GS13 performance</a:t>
            </a:r>
            <a:endParaRPr lang="en-GB" dirty="0"/>
          </a:p>
        </p:txBody>
      </p:sp>
      <p:pic>
        <p:nvPicPr>
          <p:cNvPr id="3" name="Afbeelding 2" descr="Screen Shot 2017-09-27 at 15.34.2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/>
        </p:blipFill>
        <p:spPr>
          <a:xfrm>
            <a:off x="898" y="3834874"/>
            <a:ext cx="2702561" cy="2394809"/>
          </a:xfrm>
          <a:prstGeom prst="rect">
            <a:avLst/>
          </a:prstGeom>
        </p:spPr>
      </p:pic>
      <p:pic>
        <p:nvPicPr>
          <p:cNvPr id="4" name="Afbeelding 3" descr="Screen Shot 2017-09-27 at 15.54.36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0" t="3941"/>
          <a:stretch/>
        </p:blipFill>
        <p:spPr>
          <a:xfrm>
            <a:off x="2013575" y="1033374"/>
            <a:ext cx="3627898" cy="3121591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807984" y="4214387"/>
            <a:ext cx="1258412" cy="69808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kstvak 5"/>
          <p:cNvSpPr txBox="1"/>
          <p:nvPr/>
        </p:nvSpPr>
        <p:spPr>
          <a:xfrm>
            <a:off x="2788389" y="5003598"/>
            <a:ext cx="370018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Platform is moving</a:t>
            </a:r>
            <a:br>
              <a:rPr lang="en-GB" sz="3200" dirty="0" smtClean="0"/>
            </a:br>
            <a:r>
              <a:rPr lang="en-GB" sz="3200" dirty="0" smtClean="0"/>
              <a:t>&lt; 10</a:t>
            </a:r>
            <a:r>
              <a:rPr lang="en-GB" sz="3200" baseline="30000" dirty="0" smtClean="0"/>
              <a:t>-11 </a:t>
            </a:r>
            <a:r>
              <a:rPr lang="en-GB" sz="3200" dirty="0" smtClean="0"/>
              <a:t>m/√Hz @ 1 Hz</a:t>
            </a:r>
            <a:endParaRPr lang="en-GB" sz="3200" dirty="0"/>
          </a:p>
        </p:txBody>
      </p:sp>
      <p:cxnSp>
        <p:nvCxnSpPr>
          <p:cNvPr id="7" name="Rechte verbindingslijn 6"/>
          <p:cNvCxnSpPr/>
          <p:nvPr/>
        </p:nvCxnSpPr>
        <p:spPr>
          <a:xfrm flipV="1">
            <a:off x="807984" y="1475914"/>
            <a:ext cx="1437257" cy="273847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7"/>
          <p:cNvCxnSpPr/>
          <p:nvPr/>
        </p:nvCxnSpPr>
        <p:spPr>
          <a:xfrm flipV="1">
            <a:off x="2056071" y="3834874"/>
            <a:ext cx="3137360" cy="107759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kstvak 10"/>
          <p:cNvSpPr txBox="1"/>
          <p:nvPr/>
        </p:nvSpPr>
        <p:spPr>
          <a:xfrm>
            <a:off x="5427579" y="1907037"/>
            <a:ext cx="37164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/>
              <a:t>Future gravitational wave detectors could use more sensitive sensors to create more quiet platforms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652912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22882" y="15957"/>
            <a:ext cx="9166882" cy="527434"/>
          </a:xfrm>
        </p:spPr>
        <p:txBody>
          <a:bodyPr>
            <a:normAutofit fontScale="90000"/>
          </a:bodyPr>
          <a:lstStyle/>
          <a:p>
            <a:r>
              <a:rPr lang="nl-NL" dirty="0" err="1" smtClean="0"/>
              <a:t>Similar</a:t>
            </a:r>
            <a:r>
              <a:rPr lang="nl-NL" dirty="0" smtClean="0"/>
              <a:t> sensor in collider </a:t>
            </a:r>
            <a:r>
              <a:rPr lang="nl-NL" dirty="0"/>
              <a:t>e</a:t>
            </a:r>
            <a:r>
              <a:rPr lang="nl-NL" dirty="0" smtClean="0"/>
              <a:t>nvironments?</a:t>
            </a:r>
            <a:endParaRPr lang="nl-NL" dirty="0"/>
          </a:p>
        </p:txBody>
      </p:sp>
      <p:sp>
        <p:nvSpPr>
          <p:cNvPr id="4" name="Plus 3"/>
          <p:cNvSpPr/>
          <p:nvPr/>
        </p:nvSpPr>
        <p:spPr>
          <a:xfrm>
            <a:off x="352055" y="1358704"/>
            <a:ext cx="402395" cy="402395"/>
          </a:xfrm>
          <a:prstGeom prst="mathPlus">
            <a:avLst/>
          </a:prstGeom>
          <a:solidFill>
            <a:srgbClr val="20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kstvak 5"/>
          <p:cNvSpPr txBox="1"/>
          <p:nvPr/>
        </p:nvSpPr>
        <p:spPr>
          <a:xfrm>
            <a:off x="879707" y="1384892"/>
            <a:ext cx="280305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Vacuum compatible</a:t>
            </a:r>
          </a:p>
          <a:p>
            <a:endParaRPr lang="en-GB" dirty="0"/>
          </a:p>
          <a:p>
            <a:r>
              <a:rPr lang="en-GB" dirty="0" smtClean="0"/>
              <a:t>Very compact and low mass</a:t>
            </a:r>
          </a:p>
          <a:p>
            <a:endParaRPr lang="en-GB" dirty="0"/>
          </a:p>
          <a:p>
            <a:r>
              <a:rPr lang="en-GB" dirty="0" smtClean="0"/>
              <a:t>Low resonant frequency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5457941" y="1355628"/>
            <a:ext cx="29641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Electronics not radiation hard</a:t>
            </a:r>
          </a:p>
          <a:p>
            <a:endParaRPr lang="en-GB" dirty="0"/>
          </a:p>
          <a:p>
            <a:r>
              <a:rPr lang="en-GB" dirty="0" smtClean="0"/>
              <a:t>Voice coil is not useable in </a:t>
            </a:r>
          </a:p>
          <a:p>
            <a:r>
              <a:rPr lang="en-GB" dirty="0" smtClean="0"/>
              <a:t>(varying) high magnetic field</a:t>
            </a:r>
            <a:endParaRPr lang="en-GB" dirty="0"/>
          </a:p>
        </p:txBody>
      </p:sp>
      <p:sp>
        <p:nvSpPr>
          <p:cNvPr id="8" name="Min 7"/>
          <p:cNvSpPr/>
          <p:nvPr/>
        </p:nvSpPr>
        <p:spPr>
          <a:xfrm>
            <a:off x="4916173" y="1944977"/>
            <a:ext cx="402395" cy="289221"/>
          </a:xfrm>
          <a:prstGeom prst="mathMinus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Min 8"/>
          <p:cNvSpPr/>
          <p:nvPr/>
        </p:nvSpPr>
        <p:spPr>
          <a:xfrm>
            <a:off x="4916173" y="1358704"/>
            <a:ext cx="402395" cy="289221"/>
          </a:xfrm>
          <a:prstGeom prst="mathMinus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Plus 10"/>
          <p:cNvSpPr/>
          <p:nvPr/>
        </p:nvSpPr>
        <p:spPr>
          <a:xfrm>
            <a:off x="352055" y="1944977"/>
            <a:ext cx="402395" cy="402395"/>
          </a:xfrm>
          <a:prstGeom prst="mathPlus">
            <a:avLst/>
          </a:prstGeom>
          <a:solidFill>
            <a:srgbClr val="20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Plus 11"/>
          <p:cNvSpPr/>
          <p:nvPr/>
        </p:nvSpPr>
        <p:spPr>
          <a:xfrm>
            <a:off x="352055" y="2499668"/>
            <a:ext cx="402395" cy="402395"/>
          </a:xfrm>
          <a:prstGeom prst="mathPlus">
            <a:avLst/>
          </a:prstGeom>
          <a:solidFill>
            <a:srgbClr val="20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kstvak 12"/>
          <p:cNvSpPr txBox="1"/>
          <p:nvPr/>
        </p:nvSpPr>
        <p:spPr>
          <a:xfrm>
            <a:off x="5590819" y="212123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pic>
        <p:nvPicPr>
          <p:cNvPr id="14" name="Afbeelding 13" descr="IMG_0576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2882" y="3247320"/>
            <a:ext cx="9232666" cy="300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885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 smtClean="0"/>
              <a:t>Adding</a:t>
            </a:r>
            <a:r>
              <a:rPr lang="nl-NL" dirty="0" smtClean="0"/>
              <a:t> </a:t>
            </a:r>
            <a:r>
              <a:rPr lang="nl-NL" dirty="0" err="1" smtClean="0"/>
              <a:t>suspended</a:t>
            </a:r>
            <a:r>
              <a:rPr lang="nl-NL" dirty="0" smtClean="0"/>
              <a:t> </a:t>
            </a:r>
            <a:r>
              <a:rPr lang="nl-NL" dirty="0" err="1" smtClean="0"/>
              <a:t>benches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AdVirgo</a:t>
            </a:r>
            <a:endParaRPr lang="nl-NL" dirty="0"/>
          </a:p>
        </p:txBody>
      </p:sp>
      <p:pic>
        <p:nvPicPr>
          <p:cNvPr id="3" name="Afbeelding 2" descr="Screen Shot 2013-06-03 at 11.05.05 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21"/>
          <a:stretch/>
        </p:blipFill>
        <p:spPr>
          <a:xfrm>
            <a:off x="7291" y="936000"/>
            <a:ext cx="6504793" cy="5025577"/>
          </a:xfrm>
          <a:prstGeom prst="rect">
            <a:avLst/>
          </a:prstGeom>
        </p:spPr>
      </p:pic>
      <p:sp>
        <p:nvSpPr>
          <p:cNvPr id="6" name="Ovaal 5"/>
          <p:cNvSpPr/>
          <p:nvPr/>
        </p:nvSpPr>
        <p:spPr>
          <a:xfrm>
            <a:off x="2451812" y="1119160"/>
            <a:ext cx="691616" cy="691616"/>
          </a:xfrm>
          <a:prstGeom prst="ellipse">
            <a:avLst/>
          </a:prstGeom>
          <a:noFill/>
          <a:ln>
            <a:solidFill>
              <a:srgbClr val="2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2"/>
              </a:solidFill>
            </a:endParaRPr>
          </a:p>
        </p:txBody>
      </p:sp>
      <p:sp>
        <p:nvSpPr>
          <p:cNvPr id="7" name="Ovaal 6"/>
          <p:cNvSpPr/>
          <p:nvPr/>
        </p:nvSpPr>
        <p:spPr>
          <a:xfrm>
            <a:off x="2118577" y="3522456"/>
            <a:ext cx="691616" cy="691616"/>
          </a:xfrm>
          <a:prstGeom prst="ellipse">
            <a:avLst/>
          </a:prstGeom>
          <a:noFill/>
          <a:ln>
            <a:solidFill>
              <a:srgbClr val="2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2"/>
              </a:solidFill>
            </a:endParaRPr>
          </a:p>
        </p:txBody>
      </p:sp>
      <p:sp>
        <p:nvSpPr>
          <p:cNvPr id="8" name="Ovaal 7"/>
          <p:cNvSpPr/>
          <p:nvPr/>
        </p:nvSpPr>
        <p:spPr>
          <a:xfrm>
            <a:off x="963345" y="4316172"/>
            <a:ext cx="691616" cy="691616"/>
          </a:xfrm>
          <a:prstGeom prst="ellipse">
            <a:avLst/>
          </a:prstGeom>
          <a:noFill/>
          <a:ln>
            <a:solidFill>
              <a:srgbClr val="2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2"/>
              </a:solidFill>
            </a:endParaRPr>
          </a:p>
        </p:txBody>
      </p:sp>
      <p:sp>
        <p:nvSpPr>
          <p:cNvPr id="9" name="Ovaal 8"/>
          <p:cNvSpPr/>
          <p:nvPr/>
        </p:nvSpPr>
        <p:spPr>
          <a:xfrm>
            <a:off x="2536540" y="5368587"/>
            <a:ext cx="691616" cy="691616"/>
          </a:xfrm>
          <a:prstGeom prst="ellipse">
            <a:avLst/>
          </a:prstGeom>
          <a:noFill/>
          <a:ln>
            <a:solidFill>
              <a:srgbClr val="2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2"/>
              </a:solidFill>
            </a:endParaRPr>
          </a:p>
        </p:txBody>
      </p:sp>
      <p:sp>
        <p:nvSpPr>
          <p:cNvPr id="10" name="Ovaal 9"/>
          <p:cNvSpPr/>
          <p:nvPr/>
        </p:nvSpPr>
        <p:spPr>
          <a:xfrm>
            <a:off x="5341925" y="3674856"/>
            <a:ext cx="691616" cy="691616"/>
          </a:xfrm>
          <a:prstGeom prst="ellipse">
            <a:avLst/>
          </a:prstGeom>
          <a:noFill/>
          <a:ln>
            <a:solidFill>
              <a:srgbClr val="2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20FF00"/>
              </a:solidFill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4024560" y="1544285"/>
            <a:ext cx="4477383" cy="45243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Optical systems for controlling the </a:t>
            </a:r>
            <a:r>
              <a:rPr lang="en-GB" dirty="0" err="1" smtClean="0"/>
              <a:t>interfero</a:t>
            </a:r>
            <a:r>
              <a:rPr lang="en-GB" dirty="0" smtClean="0"/>
              <a:t>-</a:t>
            </a:r>
            <a:br>
              <a:rPr lang="en-GB" dirty="0" smtClean="0"/>
            </a:br>
            <a:r>
              <a:rPr lang="en-GB" dirty="0" smtClean="0"/>
              <a:t>meter are installed on benches in vacuum</a:t>
            </a:r>
          </a:p>
          <a:p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  <a:p>
            <a:r>
              <a:rPr lang="en-GB" dirty="0" smtClean="0"/>
              <a:t>For Advanced Virgo, seismic isolation of these </a:t>
            </a:r>
            <a:br>
              <a:rPr lang="en-GB" dirty="0" smtClean="0"/>
            </a:br>
            <a:r>
              <a:rPr lang="en-GB" dirty="0" smtClean="0"/>
              <a:t>optical</a:t>
            </a:r>
            <a:r>
              <a:rPr lang="en-GB" dirty="0"/>
              <a:t> </a:t>
            </a:r>
            <a:r>
              <a:rPr lang="en-GB" dirty="0" smtClean="0"/>
              <a:t>benches is necessary</a:t>
            </a:r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5 suspended benches are shown here with </a:t>
            </a:r>
            <a:br>
              <a:rPr lang="en-GB" dirty="0" smtClean="0"/>
            </a:br>
            <a:r>
              <a:rPr lang="en-GB" dirty="0" smtClean="0"/>
              <a:t>a circle, and all systems have been installed</a:t>
            </a:r>
          </a:p>
          <a:p>
            <a:endParaRPr lang="en-GB" dirty="0"/>
          </a:p>
        </p:txBody>
      </p:sp>
      <p:sp>
        <p:nvSpPr>
          <p:cNvPr id="5" name="Pijl links 4"/>
          <p:cNvSpPr/>
          <p:nvPr/>
        </p:nvSpPr>
        <p:spPr>
          <a:xfrm>
            <a:off x="1593926" y="5494174"/>
            <a:ext cx="1013394" cy="397575"/>
          </a:xfrm>
          <a:prstGeom prst="rightArrow">
            <a:avLst>
              <a:gd name="adj1" fmla="val 43482"/>
              <a:gd name="adj2" fmla="val 105411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-73205" y="5485230"/>
            <a:ext cx="1702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 </a:t>
            </a:r>
            <a:r>
              <a:rPr lang="nl-NL" dirty="0" err="1" smtClean="0"/>
              <a:t>Results</a:t>
            </a:r>
            <a:r>
              <a:rPr lang="nl-NL" dirty="0"/>
              <a:t> (</a:t>
            </a:r>
            <a:r>
              <a:rPr lang="nl-NL" dirty="0" smtClean="0"/>
              <a:t>slide 6) 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31890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Parallel project: </a:t>
            </a:r>
            <a:r>
              <a:rPr lang="nl-NL" i="1" dirty="0" err="1" smtClean="0"/>
              <a:t>same</a:t>
            </a:r>
            <a:r>
              <a:rPr lang="nl-NL" dirty="0" smtClean="0"/>
              <a:t> sensor in fiber</a:t>
            </a:r>
            <a:endParaRPr lang="nl-NL" dirty="0"/>
          </a:p>
        </p:txBody>
      </p:sp>
      <p:pic>
        <p:nvPicPr>
          <p:cNvPr id="4" name="Afbeelding 3" descr="FibROsensandte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56" y="1079029"/>
            <a:ext cx="7472967" cy="5137665"/>
          </a:xfrm>
          <a:prstGeom prst="rect">
            <a:avLst/>
          </a:prstGeom>
        </p:spPr>
      </p:pic>
      <p:pic>
        <p:nvPicPr>
          <p:cNvPr id="5" name="Afbeelding 4" descr="PZTstretch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733" y="1079029"/>
            <a:ext cx="4177920" cy="1416487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952253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2585" y="15957"/>
            <a:ext cx="8720105" cy="527434"/>
          </a:xfrm>
        </p:spPr>
        <p:txBody>
          <a:bodyPr>
            <a:normAutofit fontScale="90000"/>
          </a:bodyPr>
          <a:lstStyle/>
          <a:p>
            <a:r>
              <a:rPr lang="nl-NL" dirty="0" err="1" smtClean="0"/>
              <a:t>Reaching</a:t>
            </a:r>
            <a:r>
              <a:rPr lang="nl-NL" dirty="0" smtClean="0"/>
              <a:t> a few </a:t>
            </a:r>
            <a:r>
              <a:rPr lang="nl-NL" dirty="0" err="1" smtClean="0"/>
              <a:t>pm</a:t>
            </a:r>
            <a:r>
              <a:rPr lang="nl-NL" dirty="0"/>
              <a:t> per √</a:t>
            </a:r>
            <a:r>
              <a:rPr lang="nl-NL" dirty="0" smtClean="0"/>
              <a:t>Hz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dirty="0" err="1" smtClean="0"/>
              <a:t>readout</a:t>
            </a:r>
            <a:endParaRPr lang="nl-NL" dirty="0"/>
          </a:p>
        </p:txBody>
      </p:sp>
      <p:pic>
        <p:nvPicPr>
          <p:cNvPr id="3" name="Afbeelding 2" descr="FiberResul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34" y="1031641"/>
            <a:ext cx="7269245" cy="514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313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5957"/>
            <a:ext cx="9143999" cy="527434"/>
          </a:xfrm>
        </p:spPr>
        <p:txBody>
          <a:bodyPr>
            <a:normAutofit fontScale="90000"/>
          </a:bodyPr>
          <a:lstStyle/>
          <a:p>
            <a:r>
              <a:rPr lang="nl-NL" dirty="0" err="1" smtClean="0"/>
              <a:t>Now</a:t>
            </a:r>
            <a:r>
              <a:rPr lang="nl-NL" dirty="0" smtClean="0"/>
              <a:t> ready </a:t>
            </a:r>
            <a:r>
              <a:rPr lang="nl-NL" dirty="0" err="1" smtClean="0"/>
              <a:t>for</a:t>
            </a:r>
            <a:r>
              <a:rPr lang="nl-NL" dirty="0" smtClean="0"/>
              <a:t> low-</a:t>
            </a:r>
            <a:r>
              <a:rPr lang="nl-NL" dirty="0" err="1" smtClean="0"/>
              <a:t>noise</a:t>
            </a:r>
            <a:r>
              <a:rPr lang="nl-NL" dirty="0"/>
              <a:t> </a:t>
            </a:r>
            <a:r>
              <a:rPr lang="nl-NL" dirty="0" err="1" smtClean="0"/>
              <a:t>measurement</a:t>
            </a:r>
            <a:endParaRPr lang="nl-NL" dirty="0"/>
          </a:p>
        </p:txBody>
      </p:sp>
      <p:pic>
        <p:nvPicPr>
          <p:cNvPr id="4" name="Afbeelding 3" descr="NewTankOp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1152"/>
            <a:ext cx="9144000" cy="5225125"/>
          </a:xfrm>
          <a:prstGeom prst="rect">
            <a:avLst/>
          </a:prstGeom>
        </p:spPr>
      </p:pic>
      <p:pic>
        <p:nvPicPr>
          <p:cNvPr id="3" name="Afbeelding 2" descr="IMG_280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62119" y="1497040"/>
            <a:ext cx="5588954" cy="4191717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cxnSp>
        <p:nvCxnSpPr>
          <p:cNvPr id="6" name="Rechte verbindingslijn 5"/>
          <p:cNvCxnSpPr/>
          <p:nvPr/>
        </p:nvCxnSpPr>
        <p:spPr>
          <a:xfrm flipH="1" flipV="1">
            <a:off x="2901301" y="4067825"/>
            <a:ext cx="560818" cy="16209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6"/>
          <p:cNvCxnSpPr/>
          <p:nvPr/>
        </p:nvCxnSpPr>
        <p:spPr>
          <a:xfrm flipV="1">
            <a:off x="2901300" y="1497039"/>
            <a:ext cx="560819" cy="186872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5464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0" y="15957"/>
            <a:ext cx="9144000" cy="527434"/>
          </a:xfrm>
        </p:spPr>
        <p:txBody>
          <a:bodyPr>
            <a:normAutofit fontScale="90000"/>
          </a:bodyPr>
          <a:lstStyle/>
          <a:p>
            <a:r>
              <a:rPr lang="nl-NL" dirty="0" err="1" smtClean="0"/>
              <a:t>Noise</a:t>
            </a:r>
            <a:r>
              <a:rPr lang="nl-NL" dirty="0" smtClean="0"/>
              <a:t> </a:t>
            </a:r>
            <a:r>
              <a:rPr lang="nl-NL" dirty="0" err="1" smtClean="0"/>
              <a:t>hunting</a:t>
            </a:r>
            <a:r>
              <a:rPr lang="nl-NL" dirty="0" smtClean="0"/>
              <a:t> </a:t>
            </a:r>
            <a:r>
              <a:rPr lang="nl-NL" dirty="0" err="1" smtClean="0"/>
              <a:t>continues</a:t>
            </a:r>
            <a:r>
              <a:rPr lang="nl-NL" dirty="0" smtClean="0"/>
              <a:t>…..</a:t>
            </a:r>
            <a:endParaRPr lang="en-GB" dirty="0"/>
          </a:p>
        </p:txBody>
      </p:sp>
      <p:sp>
        <p:nvSpPr>
          <p:cNvPr id="4" name="Tekstvak 3"/>
          <p:cNvSpPr txBox="1"/>
          <p:nvPr/>
        </p:nvSpPr>
        <p:spPr>
          <a:xfrm>
            <a:off x="705556" y="1329188"/>
            <a:ext cx="8045792" cy="4801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Projected results show MultiSAS meets its </a:t>
            </a:r>
            <a:r>
              <a:rPr lang="en-GB" dirty="0" err="1" smtClean="0"/>
              <a:t>rms</a:t>
            </a:r>
            <a:r>
              <a:rPr lang="en-GB" dirty="0" smtClean="0"/>
              <a:t> requirements and its spectral </a:t>
            </a:r>
            <a:br>
              <a:rPr lang="en-GB" dirty="0" smtClean="0"/>
            </a:br>
            <a:r>
              <a:rPr lang="en-GB" dirty="0" smtClean="0"/>
              <a:t>density requirements. At Advanced Virgo, all systems are functioning well</a:t>
            </a:r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A novel sensor has been built at Nikhef and is now reaching unprecedented</a:t>
            </a:r>
            <a:br>
              <a:rPr lang="en-GB" dirty="0" smtClean="0"/>
            </a:br>
            <a:r>
              <a:rPr lang="en-GB" dirty="0"/>
              <a:t>sensitivities around 8</a:t>
            </a:r>
            <a:r>
              <a:rPr lang="en-GB" dirty="0" smtClean="0"/>
              <a:t> </a:t>
            </a:r>
            <a:r>
              <a:rPr lang="en-GB" dirty="0" err="1"/>
              <a:t>fm</a:t>
            </a:r>
            <a:r>
              <a:rPr lang="en-GB" dirty="0" smtClean="0"/>
              <a:t>/ √</a:t>
            </a:r>
            <a:r>
              <a:rPr lang="en-GB" dirty="0"/>
              <a:t>Hz </a:t>
            </a:r>
            <a:r>
              <a:rPr lang="en-GB" dirty="0" smtClean="0"/>
              <a:t>from 30 Hz onwards</a:t>
            </a:r>
          </a:p>
          <a:p>
            <a:pPr marL="285750" indent="-285750">
              <a:buFont typeface="Arial"/>
              <a:buChar char="•"/>
            </a:pPr>
            <a:endParaRPr lang="en-GB" dirty="0"/>
          </a:p>
          <a:p>
            <a:endParaRPr lang="en-GB" dirty="0" smtClean="0"/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A similar sensor is being built completely in </a:t>
            </a:r>
            <a:r>
              <a:rPr lang="en-GB" dirty="0" err="1" smtClean="0"/>
              <a:t>fiber</a:t>
            </a:r>
            <a:r>
              <a:rPr lang="en-GB" dirty="0" smtClean="0"/>
              <a:t> in order to be applicable in high</a:t>
            </a:r>
            <a:br>
              <a:rPr lang="en-GB" dirty="0" smtClean="0"/>
            </a:br>
            <a:r>
              <a:rPr lang="en-GB" dirty="0" smtClean="0"/>
              <a:t>magnetic field/ high radiation environments and is reaching a few </a:t>
            </a:r>
            <a:r>
              <a:rPr lang="en-GB" dirty="0"/>
              <a:t>p</a:t>
            </a:r>
            <a:r>
              <a:rPr lang="en-GB" dirty="0" smtClean="0"/>
              <a:t>m</a:t>
            </a:r>
            <a:r>
              <a:rPr lang="en-GB" dirty="0"/>
              <a:t>/ √</a:t>
            </a:r>
            <a:r>
              <a:rPr lang="en-GB" dirty="0" smtClean="0"/>
              <a:t>Hz</a:t>
            </a:r>
          </a:p>
          <a:p>
            <a:pPr marL="285750" indent="-285750">
              <a:buFont typeface="Arial"/>
              <a:buChar char="•"/>
            </a:pPr>
            <a:endParaRPr lang="en-GB" dirty="0"/>
          </a:p>
          <a:p>
            <a:pPr marL="285750" indent="-285750">
              <a:buFont typeface="Arial"/>
              <a:buChar char="•"/>
            </a:pPr>
            <a:endParaRPr lang="en-GB" dirty="0" smtClean="0"/>
          </a:p>
          <a:p>
            <a:pPr marL="285750" indent="-285750">
              <a:buFont typeface="Arial"/>
              <a:buChar char="•"/>
            </a:pPr>
            <a:r>
              <a:rPr lang="en-GB" dirty="0" smtClean="0"/>
              <a:t>Such </a:t>
            </a:r>
            <a:r>
              <a:rPr lang="en-GB" dirty="0" err="1" smtClean="0"/>
              <a:t>fiber</a:t>
            </a:r>
            <a:r>
              <a:rPr lang="en-GB" dirty="0" smtClean="0"/>
              <a:t> interferometer readout can also be used stand-alone, to measure </a:t>
            </a:r>
            <a:r>
              <a:rPr lang="en-GB" i="1" dirty="0" smtClean="0"/>
              <a:t>e.g.</a:t>
            </a:r>
            <a:br>
              <a:rPr lang="en-GB" i="1" dirty="0" smtClean="0"/>
            </a:br>
            <a:r>
              <a:rPr lang="en-GB" dirty="0" smtClean="0"/>
              <a:t>the suspended objects (test mass mirrors) themselves</a:t>
            </a:r>
            <a:endParaRPr lang="en-GB" i="1" dirty="0" smtClean="0"/>
          </a:p>
          <a:p>
            <a:pPr marL="285750" indent="-285750">
              <a:buFont typeface="Arial"/>
              <a:buChar char="•"/>
            </a:pPr>
            <a:endParaRPr lang="en-GB" dirty="0" smtClean="0"/>
          </a:p>
          <a:p>
            <a:pPr marL="285750" indent="-285750">
              <a:buFont typeface="Arial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169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Sensor loop design</a:t>
            </a:r>
            <a:endParaRPr lang="nl-NL" dirty="0"/>
          </a:p>
        </p:txBody>
      </p:sp>
      <p:pic>
        <p:nvPicPr>
          <p:cNvPr id="3" name="Afbeelding 2" descr="SensLoopDesign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7" r="7666"/>
          <a:stretch/>
        </p:blipFill>
        <p:spPr>
          <a:xfrm>
            <a:off x="431598" y="1057638"/>
            <a:ext cx="8255202" cy="519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92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 smtClean="0"/>
              <a:t>What</a:t>
            </a:r>
            <a:r>
              <a:rPr lang="nl-NL" dirty="0" smtClean="0"/>
              <a:t> are the modes?</a:t>
            </a:r>
            <a:endParaRPr lang="nl-NL" dirty="0"/>
          </a:p>
        </p:txBody>
      </p:sp>
      <p:pic>
        <p:nvPicPr>
          <p:cNvPr id="3" name="Afbeelding 2" descr="TFGroundToBench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5" r="7993"/>
          <a:stretch/>
        </p:blipFill>
        <p:spPr>
          <a:xfrm>
            <a:off x="1" y="1343289"/>
            <a:ext cx="6005606" cy="4830932"/>
          </a:xfrm>
          <a:prstGeom prst="rect">
            <a:avLst/>
          </a:prstGeom>
        </p:spPr>
      </p:pic>
      <p:pic>
        <p:nvPicPr>
          <p:cNvPr id="6" name="Afbeelding 5" descr="Screen Shot 2015-02-09 at 18.24.35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768" y="2257485"/>
            <a:ext cx="2829231" cy="3259350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6415682" y="1343289"/>
            <a:ext cx="18434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Horizontal modes</a:t>
            </a:r>
            <a:br>
              <a:rPr lang="en-US" dirty="0" smtClean="0"/>
            </a:br>
            <a:r>
              <a:rPr lang="en-US" dirty="0" smtClean="0"/>
              <a:t>in the chain:</a:t>
            </a:r>
            <a:endParaRPr lang="en-US" dirty="0"/>
          </a:p>
        </p:txBody>
      </p:sp>
      <p:sp>
        <p:nvSpPr>
          <p:cNvPr id="8" name="Gelijkbenige driehoek 7"/>
          <p:cNvSpPr/>
          <p:nvPr/>
        </p:nvSpPr>
        <p:spPr>
          <a:xfrm>
            <a:off x="925975" y="1574347"/>
            <a:ext cx="410074" cy="1172978"/>
          </a:xfrm>
          <a:prstGeom prst="triangle">
            <a:avLst/>
          </a:prstGeom>
          <a:solidFill>
            <a:srgbClr val="20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elijkbenige driehoek 8"/>
          <p:cNvSpPr/>
          <p:nvPr/>
        </p:nvSpPr>
        <p:spPr>
          <a:xfrm>
            <a:off x="2559935" y="2050956"/>
            <a:ext cx="410074" cy="1190345"/>
          </a:xfrm>
          <a:prstGeom prst="triangl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elijkbenige driehoek 9"/>
          <p:cNvSpPr/>
          <p:nvPr/>
        </p:nvSpPr>
        <p:spPr>
          <a:xfrm>
            <a:off x="2745681" y="1875017"/>
            <a:ext cx="410074" cy="1181067"/>
          </a:xfrm>
          <a:prstGeom prst="triangl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Gelijkbenige driehoek 11"/>
          <p:cNvSpPr/>
          <p:nvPr/>
        </p:nvSpPr>
        <p:spPr>
          <a:xfrm>
            <a:off x="3459453" y="2147606"/>
            <a:ext cx="410074" cy="1172978"/>
          </a:xfrm>
          <a:prstGeom prst="triangl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Rechte verbindingslijn met pijl 13"/>
          <p:cNvCxnSpPr/>
          <p:nvPr/>
        </p:nvCxnSpPr>
        <p:spPr>
          <a:xfrm>
            <a:off x="7196146" y="2473974"/>
            <a:ext cx="555585" cy="0"/>
          </a:xfrm>
          <a:prstGeom prst="straightConnector1">
            <a:avLst/>
          </a:prstGeom>
          <a:ln w="38100" cmpd="sng">
            <a:solidFill>
              <a:srgbClr val="20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0" name="Groeperen 39"/>
          <p:cNvGrpSpPr/>
          <p:nvPr/>
        </p:nvGrpSpPr>
        <p:grpSpPr>
          <a:xfrm>
            <a:off x="7897242" y="3808740"/>
            <a:ext cx="152400" cy="350848"/>
            <a:chOff x="6693475" y="5509957"/>
            <a:chExt cx="152400" cy="562525"/>
          </a:xfrm>
        </p:grpSpPr>
        <p:cxnSp>
          <p:nvCxnSpPr>
            <p:cNvPr id="24" name="Rechte verbindingslijn met pijl 23"/>
            <p:cNvCxnSpPr/>
            <p:nvPr/>
          </p:nvCxnSpPr>
          <p:spPr>
            <a:xfrm flipH="1" flipV="1">
              <a:off x="6693475" y="5509957"/>
              <a:ext cx="152400" cy="231778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Rechte verbindingslijn met pijl 31"/>
            <p:cNvCxnSpPr/>
            <p:nvPr/>
          </p:nvCxnSpPr>
          <p:spPr>
            <a:xfrm flipH="1">
              <a:off x="6693475" y="5860805"/>
              <a:ext cx="152400" cy="211677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Rechte verbindingslijn 38"/>
            <p:cNvCxnSpPr/>
            <p:nvPr/>
          </p:nvCxnSpPr>
          <p:spPr>
            <a:xfrm flipV="1">
              <a:off x="6845875" y="5741735"/>
              <a:ext cx="0" cy="11907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Rechte verbindingslijn met pijl 41"/>
          <p:cNvCxnSpPr/>
          <p:nvPr/>
        </p:nvCxnSpPr>
        <p:spPr>
          <a:xfrm>
            <a:off x="7262286" y="5053786"/>
            <a:ext cx="555585" cy="13229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Rechte verbindingslijn met pijl 43"/>
          <p:cNvCxnSpPr/>
          <p:nvPr/>
        </p:nvCxnSpPr>
        <p:spPr>
          <a:xfrm>
            <a:off x="7235830" y="3775923"/>
            <a:ext cx="555585" cy="13229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Rechte verbindingslijn met pijl 44"/>
          <p:cNvCxnSpPr/>
          <p:nvPr/>
        </p:nvCxnSpPr>
        <p:spPr>
          <a:xfrm flipH="1">
            <a:off x="7209375" y="5047432"/>
            <a:ext cx="542356" cy="13229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Rechte verbindingslijn met pijl 47"/>
          <p:cNvCxnSpPr/>
          <p:nvPr/>
        </p:nvCxnSpPr>
        <p:spPr>
          <a:xfrm>
            <a:off x="7255950" y="3782793"/>
            <a:ext cx="555585" cy="13229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609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Loop design MultiSAS Control</a:t>
            </a:r>
            <a:endParaRPr lang="nl-NL" dirty="0"/>
          </a:p>
        </p:txBody>
      </p:sp>
      <p:pic>
        <p:nvPicPr>
          <p:cNvPr id="3" name="Afbeelding 2" descr="MSASLoopDesign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9" t="2781" r="5807" b="3921"/>
          <a:stretch/>
        </p:blipFill>
        <p:spPr>
          <a:xfrm>
            <a:off x="169934" y="1100142"/>
            <a:ext cx="8765004" cy="502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083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Topstage</a:t>
            </a:r>
            <a:r>
              <a:rPr lang="en-US" dirty="0" smtClean="0"/>
              <a:t> measurement</a:t>
            </a:r>
            <a:endParaRPr lang="en-US" dirty="0"/>
          </a:p>
        </p:txBody>
      </p:sp>
      <p:pic>
        <p:nvPicPr>
          <p:cNvPr id="3" name="Afbeelding 2" descr="GeoMonz_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106"/>
            <a:ext cx="9144000" cy="492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388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Sensors and actuators at the bench</a:t>
            </a:r>
            <a:endParaRPr lang="en-GB" dirty="0"/>
          </a:p>
        </p:txBody>
      </p:sp>
      <p:pic>
        <p:nvPicPr>
          <p:cNvPr id="4" name="Afbeelding 3" descr="Screenshot 2014-10-10 09.30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30" y="1156770"/>
            <a:ext cx="3969931" cy="4979994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4644935" y="1421370"/>
            <a:ext cx="36598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4 horizontal and 4 vertical </a:t>
            </a:r>
            <a:r>
              <a:rPr lang="en-GB" dirty="0"/>
              <a:t>co-located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LVDT/ coil-magnet actuator pairs </a:t>
            </a:r>
            <a:endParaRPr lang="en-GB" dirty="0"/>
          </a:p>
        </p:txBody>
      </p:sp>
      <p:sp>
        <p:nvSpPr>
          <p:cNvPr id="6" name="Ovaal 5"/>
          <p:cNvSpPr/>
          <p:nvPr/>
        </p:nvSpPr>
        <p:spPr>
          <a:xfrm>
            <a:off x="1020267" y="4248397"/>
            <a:ext cx="449681" cy="449681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2"/>
              </a:solidFill>
            </a:endParaRPr>
          </a:p>
        </p:txBody>
      </p:sp>
      <p:sp>
        <p:nvSpPr>
          <p:cNvPr id="7" name="Ovaal 6"/>
          <p:cNvSpPr/>
          <p:nvPr/>
        </p:nvSpPr>
        <p:spPr>
          <a:xfrm>
            <a:off x="2740046" y="4377913"/>
            <a:ext cx="449681" cy="449681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2"/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4644935" y="2233917"/>
            <a:ext cx="35923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Very low frequency viscous control </a:t>
            </a:r>
            <a:br>
              <a:rPr lang="en-GB" dirty="0" smtClean="0"/>
            </a:br>
            <a:r>
              <a:rPr lang="en-GB" dirty="0" smtClean="0"/>
              <a:t>loop to damp roll, tilt (200 </a:t>
            </a:r>
            <a:r>
              <a:rPr lang="en-GB" dirty="0" err="1" smtClean="0"/>
              <a:t>mHz</a:t>
            </a:r>
            <a:r>
              <a:rPr lang="en-GB" dirty="0" smtClean="0"/>
              <a:t>) and </a:t>
            </a:r>
            <a:br>
              <a:rPr lang="en-GB" dirty="0" smtClean="0"/>
            </a:br>
            <a:r>
              <a:rPr lang="en-GB" dirty="0" smtClean="0"/>
              <a:t>yaw (15 </a:t>
            </a:r>
            <a:r>
              <a:rPr lang="en-GB" dirty="0" err="1" smtClean="0"/>
              <a:t>mHz</a:t>
            </a:r>
            <a:r>
              <a:rPr lang="en-GB" dirty="0" smtClean="0"/>
              <a:t>) modes of the bench</a:t>
            </a:r>
            <a:endParaRPr lang="en-GB" dirty="0"/>
          </a:p>
        </p:txBody>
      </p:sp>
      <p:pic>
        <p:nvPicPr>
          <p:cNvPr id="10" name="Afbeelding 9" descr="ReqMSAS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851"/>
          <a:stretch/>
        </p:blipFill>
        <p:spPr>
          <a:xfrm>
            <a:off x="4499910" y="3571798"/>
            <a:ext cx="4147428" cy="1045404"/>
          </a:xfrm>
          <a:prstGeom prst="rect">
            <a:avLst/>
          </a:prstGeom>
        </p:spPr>
      </p:pic>
      <p:pic>
        <p:nvPicPr>
          <p:cNvPr id="12" name="Afbeelding 11" descr="ReqMSAS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620"/>
          <a:stretch/>
        </p:blipFill>
        <p:spPr>
          <a:xfrm>
            <a:off x="4499910" y="5478768"/>
            <a:ext cx="4154654" cy="671226"/>
          </a:xfrm>
          <a:prstGeom prst="rect">
            <a:avLst/>
          </a:prstGeom>
        </p:spPr>
      </p:pic>
      <p:pic>
        <p:nvPicPr>
          <p:cNvPr id="13" name="Afbeelding 1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884" y="4770589"/>
            <a:ext cx="4284478" cy="275923"/>
          </a:xfrm>
          <a:prstGeom prst="rect">
            <a:avLst/>
          </a:prstGeom>
        </p:spPr>
      </p:pic>
      <p:pic>
        <p:nvPicPr>
          <p:cNvPr id="14" name="Afbeelding 1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945" y="3367071"/>
            <a:ext cx="3118724" cy="243600"/>
          </a:xfrm>
          <a:prstGeom prst="rect">
            <a:avLst/>
          </a:prstGeom>
        </p:spPr>
      </p:pic>
      <p:pic>
        <p:nvPicPr>
          <p:cNvPr id="15" name="Afbeelding 14" descr="ReqMSAS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9910" y="4990740"/>
            <a:ext cx="4154654" cy="48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110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Local bench control design</a:t>
            </a:r>
            <a:endParaRPr lang="en-US" dirty="0"/>
          </a:p>
        </p:txBody>
      </p:sp>
      <p:pic>
        <p:nvPicPr>
          <p:cNvPr id="3" name="Afbeelding 2" descr="BenchDACInjec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4365"/>
            <a:ext cx="7227324" cy="5088036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6690023" y="1976680"/>
            <a:ext cx="249569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DAC injection assuming</a:t>
            </a:r>
            <a:br>
              <a:rPr lang="en-GB" dirty="0" smtClean="0"/>
            </a:br>
            <a:r>
              <a:rPr lang="en-GB" dirty="0" smtClean="0"/>
              <a:t>1 </a:t>
            </a:r>
            <a:r>
              <a:rPr lang="en-GB" dirty="0" smtClean="0">
                <a:latin typeface="Symbol" charset="2"/>
                <a:cs typeface="Symbol" charset="2"/>
              </a:rPr>
              <a:t>m</a:t>
            </a:r>
            <a:r>
              <a:rPr lang="en-GB" dirty="0" smtClean="0"/>
              <a:t>V/√Hz white noise</a:t>
            </a:r>
          </a:p>
          <a:p>
            <a:endParaRPr lang="en-GB" dirty="0"/>
          </a:p>
          <a:p>
            <a:r>
              <a:rPr lang="en-GB" dirty="0" smtClean="0"/>
              <a:t>LVDT noise below</a:t>
            </a:r>
            <a:br>
              <a:rPr lang="en-GB" dirty="0" smtClean="0"/>
            </a:br>
            <a:r>
              <a:rPr lang="en-GB" dirty="0" smtClean="0"/>
              <a:t>10 nm</a:t>
            </a:r>
            <a:r>
              <a:rPr lang="en-GB" dirty="0"/>
              <a:t>/√Hz 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So, assuming 0.5m </a:t>
            </a:r>
            <a:endParaRPr lang="en-GB" dirty="0"/>
          </a:p>
          <a:p>
            <a:r>
              <a:rPr lang="en-GB" dirty="0" smtClean="0"/>
              <a:t>lever arm, closed loop</a:t>
            </a:r>
          </a:p>
          <a:p>
            <a:r>
              <a:rPr lang="en-GB" dirty="0"/>
              <a:t>r</a:t>
            </a:r>
            <a:r>
              <a:rPr lang="en-GB" dirty="0" smtClean="0"/>
              <a:t>esponse should be at</a:t>
            </a:r>
            <a:br>
              <a:rPr lang="en-GB" dirty="0" smtClean="0"/>
            </a:br>
            <a:r>
              <a:rPr lang="en-GB" dirty="0" smtClean="0"/>
              <a:t>least 5 × 10</a:t>
            </a:r>
            <a:r>
              <a:rPr lang="en-GB" baseline="30000" dirty="0" smtClean="0"/>
              <a:t>-9</a:t>
            </a:r>
            <a:r>
              <a:rPr lang="en-GB" dirty="0" smtClean="0"/>
              <a:t> at 10Hz to </a:t>
            </a:r>
          </a:p>
          <a:p>
            <a:r>
              <a:rPr lang="en-GB" dirty="0"/>
              <a:t>a</a:t>
            </a:r>
            <a:r>
              <a:rPr lang="en-GB" dirty="0" smtClean="0"/>
              <a:t>void LVDT noise</a:t>
            </a:r>
            <a:r>
              <a:rPr lang="en-GB" dirty="0"/>
              <a:t> </a:t>
            </a:r>
            <a:r>
              <a:rPr lang="en-GB" dirty="0" smtClean="0"/>
              <a:t>spoil- </a:t>
            </a:r>
            <a:br>
              <a:rPr lang="en-GB" dirty="0" smtClean="0"/>
            </a:br>
            <a:r>
              <a:rPr lang="en-GB" dirty="0" err="1" smtClean="0"/>
              <a:t>ing</a:t>
            </a:r>
            <a:r>
              <a:rPr lang="en-GB" dirty="0" smtClean="0"/>
              <a:t> angular performance </a:t>
            </a:r>
            <a:endParaRPr lang="en-GB" dirty="0"/>
          </a:p>
        </p:txBody>
      </p:sp>
      <p:pic>
        <p:nvPicPr>
          <p:cNvPr id="7" name="Afbeelding 6" descr="MSASBenchLoopDesign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" t="5050" r="7571" b="1957"/>
          <a:stretch/>
        </p:blipFill>
        <p:spPr>
          <a:xfrm>
            <a:off x="56438" y="1127239"/>
            <a:ext cx="9060151" cy="508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884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 smtClean="0"/>
              <a:t>MultiSAS</a:t>
            </a:r>
            <a:r>
              <a:rPr lang="nl-NL" dirty="0" smtClean="0"/>
              <a:t> </a:t>
            </a:r>
            <a:r>
              <a:rPr lang="nl-NL" dirty="0" err="1" smtClean="0"/>
              <a:t>isolates</a:t>
            </a:r>
            <a:r>
              <a:rPr lang="nl-NL" dirty="0" smtClean="0"/>
              <a:t> these </a:t>
            </a:r>
            <a:r>
              <a:rPr lang="nl-NL" dirty="0" err="1" smtClean="0"/>
              <a:t>benches</a:t>
            </a:r>
            <a:endParaRPr lang="nl-NL" dirty="0"/>
          </a:p>
        </p:txBody>
      </p:sp>
      <p:pic>
        <p:nvPicPr>
          <p:cNvPr id="3" name="Afbeelding 2" descr="Screen Shot 2013-06-03 at 11.06.35 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" y="1009396"/>
            <a:ext cx="4471345" cy="5230025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914272" y="1009396"/>
            <a:ext cx="296747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2400" dirty="0" smtClean="0"/>
              <a:t>Suspended bench 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400" dirty="0" err="1" smtClean="0"/>
              <a:t>MultiSAS</a:t>
            </a:r>
            <a:r>
              <a:rPr lang="en-GB" sz="2400" dirty="0" smtClean="0"/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400" dirty="0" smtClean="0"/>
              <a:t>Transmitted light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400" dirty="0" err="1" smtClean="0"/>
              <a:t>MiniTower</a:t>
            </a:r>
            <a:r>
              <a:rPr lang="en-GB" sz="2400" dirty="0" smtClean="0"/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400" dirty="0" smtClean="0"/>
              <a:t>Cupola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400" dirty="0" smtClean="0"/>
              <a:t>Observant physicist</a:t>
            </a:r>
          </a:p>
        </p:txBody>
      </p:sp>
      <p:pic>
        <p:nvPicPr>
          <p:cNvPr id="7" name="Afbeelding 6" descr="ReqMSAS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851"/>
          <a:stretch/>
        </p:blipFill>
        <p:spPr>
          <a:xfrm>
            <a:off x="4833745" y="3648448"/>
            <a:ext cx="4147428" cy="1045404"/>
          </a:xfrm>
          <a:prstGeom prst="rect">
            <a:avLst/>
          </a:prstGeom>
        </p:spPr>
      </p:pic>
      <p:pic>
        <p:nvPicPr>
          <p:cNvPr id="8" name="Afbeelding 7" descr="ReqMSAS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620"/>
          <a:stretch/>
        </p:blipFill>
        <p:spPr>
          <a:xfrm>
            <a:off x="4833745" y="5555418"/>
            <a:ext cx="4154654" cy="671226"/>
          </a:xfrm>
          <a:prstGeom prst="rect">
            <a:avLst/>
          </a:prstGeom>
        </p:spPr>
      </p:pic>
      <p:pic>
        <p:nvPicPr>
          <p:cNvPr id="10" name="Afbeelding 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719" y="4767031"/>
            <a:ext cx="4284478" cy="275923"/>
          </a:xfrm>
          <a:prstGeom prst="rect">
            <a:avLst/>
          </a:prstGeom>
        </p:spPr>
      </p:pic>
      <p:pic>
        <p:nvPicPr>
          <p:cNvPr id="11" name="Afbeelding 1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780" y="3443721"/>
            <a:ext cx="3118724" cy="243600"/>
          </a:xfrm>
          <a:prstGeom prst="rect">
            <a:avLst/>
          </a:prstGeom>
        </p:spPr>
      </p:pic>
      <p:pic>
        <p:nvPicPr>
          <p:cNvPr id="13" name="Afbeelding 12" descr="ReqMSAS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3745" y="5067390"/>
            <a:ext cx="4154654" cy="48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420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5957"/>
            <a:ext cx="9144000" cy="527434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New </a:t>
            </a:r>
            <a:r>
              <a:rPr lang="nl-NL" dirty="0" err="1" smtClean="0"/>
              <a:t>vacuum</a:t>
            </a:r>
            <a:r>
              <a:rPr lang="nl-NL" dirty="0" smtClean="0"/>
              <a:t> tank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dirty="0" err="1" smtClean="0"/>
              <a:t>future</a:t>
            </a:r>
            <a:r>
              <a:rPr lang="nl-NL" dirty="0" smtClean="0"/>
              <a:t>/ </a:t>
            </a:r>
            <a:r>
              <a:rPr lang="nl-NL" dirty="0" err="1" smtClean="0"/>
              <a:t>used</a:t>
            </a:r>
            <a:r>
              <a:rPr lang="nl-NL" dirty="0" smtClean="0"/>
              <a:t> </a:t>
            </a:r>
            <a:r>
              <a:rPr lang="nl-NL" dirty="0" err="1" smtClean="0"/>
              <a:t>equip</a:t>
            </a:r>
            <a:r>
              <a:rPr lang="nl-NL" dirty="0" smtClean="0"/>
              <a:t>.</a:t>
            </a:r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1334"/>
            <a:ext cx="3916590" cy="522212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086205" y="1241459"/>
            <a:ext cx="5057795" cy="5069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GB" dirty="0" smtClean="0"/>
              <a:t>Beam splitters: </a:t>
            </a:r>
            <a:r>
              <a:rPr lang="en-GB" dirty="0" err="1" smtClean="0"/>
              <a:t>Thorlabs</a:t>
            </a:r>
            <a:r>
              <a:rPr lang="en-GB" dirty="0" smtClean="0"/>
              <a:t> BS006 Cubes 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GB" dirty="0" smtClean="0"/>
              <a:t>Photo diodes : </a:t>
            </a:r>
            <a:r>
              <a:rPr lang="en-GB" dirty="0" err="1" smtClean="0"/>
              <a:t>Thorlabs</a:t>
            </a:r>
            <a:r>
              <a:rPr lang="en-GB" dirty="0" smtClean="0"/>
              <a:t> FGA21 </a:t>
            </a:r>
            <a:r>
              <a:rPr lang="en-GB" dirty="0" err="1" smtClean="0"/>
              <a:t>InGaAs</a:t>
            </a:r>
            <a:endParaRPr lang="en-GB" dirty="0" smtClean="0"/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GB" dirty="0" smtClean="0"/>
              <a:t>Piezo: </a:t>
            </a:r>
            <a:r>
              <a:rPr lang="en-GB" dirty="0" err="1"/>
              <a:t>HPCh</a:t>
            </a:r>
            <a:r>
              <a:rPr lang="en-GB" dirty="0"/>
              <a:t> 150/12-6/2 </a:t>
            </a:r>
            <a:r>
              <a:rPr lang="en-GB" dirty="0" smtClean="0"/>
              <a:t> 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GB" dirty="0" smtClean="0"/>
              <a:t>Laser: </a:t>
            </a:r>
            <a:r>
              <a:rPr lang="en-GB" dirty="0" err="1" smtClean="0"/>
              <a:t>NPPhotonics</a:t>
            </a:r>
            <a:r>
              <a:rPr lang="en-GB" dirty="0" smtClean="0"/>
              <a:t> ‘The Rock’ 1550nm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GB" dirty="0" smtClean="0"/>
              <a:t>PID controller: VU (Free University) Lockbox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GB" dirty="0" smtClean="0"/>
              <a:t>Power supply: HP E3630A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GB" dirty="0" smtClean="0"/>
              <a:t>Monolithic Acc. material: </a:t>
            </a:r>
            <a:r>
              <a:rPr lang="nl-NL" dirty="0"/>
              <a:t>7075-</a:t>
            </a:r>
            <a:r>
              <a:rPr lang="nl-NL" dirty="0" smtClean="0"/>
              <a:t>T6 Al </a:t>
            </a:r>
            <a:r>
              <a:rPr lang="nl-NL" dirty="0" err="1" smtClean="0"/>
              <a:t>alloy</a:t>
            </a:r>
            <a:endParaRPr lang="en-GB" dirty="0" smtClean="0"/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en-GB" dirty="0"/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GB" dirty="0" err="1" smtClean="0"/>
              <a:t>Piezo</a:t>
            </a:r>
            <a:r>
              <a:rPr lang="en-GB" dirty="0" smtClean="0"/>
              <a:t> stack: </a:t>
            </a:r>
            <a:r>
              <a:rPr lang="en-GB" dirty="0" err="1"/>
              <a:t>PSt</a:t>
            </a:r>
            <a:r>
              <a:rPr lang="en-GB" dirty="0"/>
              <a:t> 150/10x10/20 </a:t>
            </a:r>
            <a:endParaRPr lang="en-GB" dirty="0" smtClean="0"/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GB" dirty="0" smtClean="0"/>
              <a:t>High Voltage Amplifier: Falco Systems WMA-280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nl-NL" dirty="0" smtClean="0">
                <a:solidFill>
                  <a:srgbClr val="000000"/>
                </a:solidFill>
                <a:ea typeface="Lucida Grande"/>
                <a:cs typeface="Lucida Grande"/>
              </a:rPr>
              <a:t>GRIN </a:t>
            </a:r>
            <a:r>
              <a:rPr lang="nl-NL" dirty="0">
                <a:solidFill>
                  <a:srgbClr val="000000"/>
                </a:solidFill>
                <a:ea typeface="Lucida Grande"/>
                <a:cs typeface="Lucida Grande"/>
              </a:rPr>
              <a:t>Fiber </a:t>
            </a:r>
            <a:r>
              <a:rPr lang="nl-NL" dirty="0" smtClean="0">
                <a:solidFill>
                  <a:srgbClr val="000000"/>
                </a:solidFill>
                <a:ea typeface="Lucida Grande"/>
                <a:cs typeface="Lucida Grande"/>
              </a:rPr>
              <a:t>Collimator:  </a:t>
            </a:r>
            <a:r>
              <a:rPr lang="nl-NL" dirty="0" err="1" smtClean="0">
                <a:solidFill>
                  <a:srgbClr val="000000"/>
                </a:solidFill>
                <a:ea typeface="Lucida Grande"/>
                <a:cs typeface="Lucida Grande"/>
              </a:rPr>
              <a:t>Thorlabs</a:t>
            </a:r>
            <a:r>
              <a:rPr lang="nl-NL" dirty="0" smtClean="0">
                <a:solidFill>
                  <a:srgbClr val="000000"/>
                </a:solidFill>
                <a:ea typeface="Lucida Grande"/>
                <a:cs typeface="Lucida Grande"/>
              </a:rPr>
              <a:t> 50</a:t>
            </a:r>
            <a:r>
              <a:rPr lang="nl-NL" dirty="0">
                <a:solidFill>
                  <a:srgbClr val="000000"/>
                </a:solidFill>
                <a:ea typeface="Lucida Grande"/>
                <a:cs typeface="Lucida Grande"/>
              </a:rPr>
              <a:t>-1550A-</a:t>
            </a:r>
            <a:r>
              <a:rPr lang="nl-NL" dirty="0" smtClean="0">
                <a:solidFill>
                  <a:srgbClr val="000000"/>
                </a:solidFill>
                <a:ea typeface="Lucida Grande"/>
                <a:cs typeface="Lucida Grande"/>
              </a:rPr>
              <a:t>APC</a:t>
            </a:r>
            <a:r>
              <a:rPr lang="en-GB" dirty="0" smtClean="0"/>
              <a:t> 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en-GB" dirty="0" smtClean="0"/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GB" dirty="0"/>
              <a:t>Scope : Agilent DSO-X </a:t>
            </a:r>
            <a:r>
              <a:rPr lang="en-GB" dirty="0" smtClean="0"/>
              <a:t>3024A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GB" dirty="0" smtClean="0"/>
              <a:t>Spectral analyser: Agilent </a:t>
            </a:r>
            <a:r>
              <a:rPr lang="en-GB" dirty="0"/>
              <a:t>35670A</a:t>
            </a:r>
            <a:r>
              <a:rPr lang="en-GB" dirty="0" smtClean="0"/>
              <a:t> 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0816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 smtClean="0"/>
              <a:t>Fiber</a:t>
            </a:r>
            <a:r>
              <a:rPr lang="en-GB" dirty="0" smtClean="0"/>
              <a:t> </a:t>
            </a:r>
            <a:r>
              <a:rPr lang="en-GB" dirty="0" err="1" smtClean="0"/>
              <a:t>piezo</a:t>
            </a:r>
            <a:r>
              <a:rPr lang="en-GB" dirty="0" smtClean="0"/>
              <a:t> tracking test</a:t>
            </a:r>
            <a:endParaRPr lang="en-GB" dirty="0"/>
          </a:p>
        </p:txBody>
      </p:sp>
      <p:pic>
        <p:nvPicPr>
          <p:cNvPr id="4" name="Afbeelding 3" descr="LinTe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80" y="1342175"/>
            <a:ext cx="8854320" cy="466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901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T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0" y="1397522"/>
            <a:ext cx="6861779" cy="446459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 smtClean="0"/>
              <a:t>Passive</a:t>
            </a:r>
            <a:r>
              <a:rPr lang="nl-NL" dirty="0" smtClean="0"/>
              <a:t> </a:t>
            </a:r>
            <a:r>
              <a:rPr lang="nl-NL" dirty="0" err="1" smtClean="0"/>
              <a:t>attenuation</a:t>
            </a:r>
            <a:r>
              <a:rPr lang="nl-NL" dirty="0" smtClean="0"/>
              <a:t>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dirty="0" err="1" smtClean="0"/>
              <a:t>f</a:t>
            </a:r>
            <a:r>
              <a:rPr lang="nl-NL" baseline="-25000" dirty="0" err="1" smtClean="0"/>
              <a:t>input</a:t>
            </a:r>
            <a:r>
              <a:rPr lang="nl-NL" dirty="0" smtClean="0"/>
              <a:t> &gt; </a:t>
            </a:r>
            <a:r>
              <a:rPr lang="nl-NL" dirty="0" err="1" smtClean="0"/>
              <a:t>f</a:t>
            </a:r>
            <a:r>
              <a:rPr lang="nl-NL" baseline="-25000" dirty="0" err="1" smtClean="0"/>
              <a:t>modes</a:t>
            </a:r>
            <a:endParaRPr lang="nl-NL" dirty="0"/>
          </a:p>
        </p:txBody>
      </p:sp>
      <p:pic>
        <p:nvPicPr>
          <p:cNvPr id="8" name="Afbeelding 7" descr="TFMe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0" y="1399382"/>
            <a:ext cx="6837934" cy="4449081"/>
          </a:xfrm>
          <a:prstGeom prst="rect">
            <a:avLst/>
          </a:prstGeom>
        </p:spPr>
      </p:pic>
      <p:sp>
        <p:nvSpPr>
          <p:cNvPr id="4" name="Pijl links 3"/>
          <p:cNvSpPr/>
          <p:nvPr/>
        </p:nvSpPr>
        <p:spPr>
          <a:xfrm>
            <a:off x="3994829" y="3957029"/>
            <a:ext cx="827434" cy="397575"/>
          </a:xfrm>
          <a:prstGeom prst="rightArrow">
            <a:avLst>
              <a:gd name="adj1" fmla="val 43482"/>
              <a:gd name="adj2" fmla="val 105411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F0000"/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1464152" y="3832651"/>
            <a:ext cx="253067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smtClean="0"/>
              <a:t> @10 Hz: 10</a:t>
            </a:r>
            <a:r>
              <a:rPr lang="nl-NL" sz="1600" baseline="30000" dirty="0" smtClean="0"/>
              <a:t>-7</a:t>
            </a:r>
            <a:r>
              <a:rPr lang="nl-NL" sz="1600" dirty="0"/>
              <a:t> </a:t>
            </a:r>
            <a:r>
              <a:rPr lang="nl-NL" sz="1600" dirty="0" err="1" smtClean="0"/>
              <a:t>attenuation</a:t>
            </a:r>
            <a:r>
              <a:rPr lang="nl-NL" sz="1600" dirty="0" smtClean="0"/>
              <a:t> of </a:t>
            </a:r>
            <a:br>
              <a:rPr lang="nl-NL" sz="1600" dirty="0" smtClean="0"/>
            </a:br>
            <a:r>
              <a:rPr lang="nl-NL" sz="1600" dirty="0" smtClean="0"/>
              <a:t>&lt; 10</a:t>
            </a:r>
            <a:r>
              <a:rPr lang="nl-NL" sz="1600" baseline="30000" dirty="0" smtClean="0"/>
              <a:t>-8 </a:t>
            </a:r>
            <a:r>
              <a:rPr lang="nl-NL" sz="1600" dirty="0" smtClean="0"/>
              <a:t>m</a:t>
            </a:r>
            <a:r>
              <a:rPr lang="nl-NL" sz="1600" dirty="0"/>
              <a:t>/√</a:t>
            </a:r>
            <a:r>
              <a:rPr lang="nl-NL" sz="1600" dirty="0" smtClean="0"/>
              <a:t>Hz </a:t>
            </a:r>
            <a:r>
              <a:rPr lang="nl-NL" sz="1600" dirty="0" err="1" smtClean="0"/>
              <a:t>ground</a:t>
            </a:r>
            <a:r>
              <a:rPr lang="nl-NL" sz="1600" dirty="0" smtClean="0"/>
              <a:t> motion</a:t>
            </a:r>
            <a:r>
              <a:rPr lang="nl-NL" sz="1600" dirty="0"/>
              <a:t> </a:t>
            </a:r>
            <a:r>
              <a:rPr lang="nl-NL" sz="1600" baseline="30000" dirty="0" smtClean="0"/>
              <a:t>  </a:t>
            </a:r>
            <a:endParaRPr lang="nl-NL" sz="1600" dirty="0"/>
          </a:p>
        </p:txBody>
      </p:sp>
      <p:sp>
        <p:nvSpPr>
          <p:cNvPr id="7" name="Tekstvak 6"/>
          <p:cNvSpPr txBox="1"/>
          <p:nvPr/>
        </p:nvSpPr>
        <p:spPr>
          <a:xfrm>
            <a:off x="901269" y="2613165"/>
            <a:ext cx="32301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Horizontal modes in the chain</a:t>
            </a:r>
            <a:endParaRPr lang="en-US" sz="1600" dirty="0"/>
          </a:p>
        </p:txBody>
      </p:sp>
      <p:pic>
        <p:nvPicPr>
          <p:cNvPr id="6" name="Afbeelding 5" descr="Screen Shot 2015-02-09 at 18.24.35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768" y="1888800"/>
            <a:ext cx="2829231" cy="3259350"/>
          </a:xfrm>
          <a:prstGeom prst="rect">
            <a:avLst/>
          </a:prstGeom>
        </p:spPr>
      </p:pic>
      <p:sp>
        <p:nvSpPr>
          <p:cNvPr id="9" name="Rechthoek 8"/>
          <p:cNvSpPr/>
          <p:nvPr/>
        </p:nvSpPr>
        <p:spPr>
          <a:xfrm>
            <a:off x="5377839" y="5724257"/>
            <a:ext cx="3326314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b-NO" sz="1400" dirty="0" err="1" smtClean="0"/>
              <a:t>Takanori</a:t>
            </a:r>
            <a:r>
              <a:rPr lang="nb-NO" sz="1400" dirty="0" smtClean="0"/>
              <a:t> </a:t>
            </a:r>
            <a:r>
              <a:rPr lang="nb-NO" sz="1400" dirty="0" err="1" smtClean="0"/>
              <a:t>Sekiguchi</a:t>
            </a:r>
            <a:r>
              <a:rPr lang="nb-NO" sz="1400" dirty="0" smtClean="0"/>
              <a:t> and </a:t>
            </a:r>
            <a:r>
              <a:rPr lang="nb-NO" sz="1400" dirty="0" err="1" smtClean="0"/>
              <a:t>Kazuhiro</a:t>
            </a:r>
            <a:r>
              <a:rPr lang="nb-NO" sz="1400" dirty="0" smtClean="0"/>
              <a:t> </a:t>
            </a:r>
            <a:r>
              <a:rPr lang="nb-NO" sz="1400" dirty="0" err="1" smtClean="0"/>
              <a:t>Agatsuma</a:t>
            </a:r>
            <a:endParaRPr lang="nb-NO" sz="1400" dirty="0"/>
          </a:p>
        </p:txBody>
      </p:sp>
    </p:spTree>
    <p:extLst>
      <p:ext uri="{BB962C8B-B14F-4D97-AF65-F5344CB8AC3E}">
        <p14:creationId xmlns:p14="http://schemas.microsoft.com/office/powerpoint/2010/main" val="2422064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Sensors and actuators in the chain</a:t>
            </a:r>
            <a:endParaRPr lang="en-GB" dirty="0"/>
          </a:p>
        </p:txBody>
      </p:sp>
      <p:pic>
        <p:nvPicPr>
          <p:cNvPr id="7" name="Afbeelding 6" descr="Screenshot 2014-10-09 20.41.55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" r="21220"/>
          <a:stretch/>
        </p:blipFill>
        <p:spPr>
          <a:xfrm>
            <a:off x="0" y="1074155"/>
            <a:ext cx="5274201" cy="5037304"/>
          </a:xfrm>
          <a:prstGeom prst="rect">
            <a:avLst/>
          </a:prstGeom>
        </p:spPr>
      </p:pic>
      <p:pic>
        <p:nvPicPr>
          <p:cNvPr id="4" name="Afbeelding 3" descr="Screen Shot 2018-01-17 at 11.11.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554" y="1022897"/>
            <a:ext cx="749391" cy="624493"/>
          </a:xfrm>
          <a:prstGeom prst="rect">
            <a:avLst/>
          </a:prstGeom>
        </p:spPr>
      </p:pic>
      <p:pic>
        <p:nvPicPr>
          <p:cNvPr id="5" name="Afbeelding 4" descr="Screen Shot 2015-02-18 at 17.12.3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257" y="5171659"/>
            <a:ext cx="749300" cy="939800"/>
          </a:xfrm>
          <a:prstGeom prst="rect">
            <a:avLst/>
          </a:prstGeom>
        </p:spPr>
      </p:pic>
      <p:pic>
        <p:nvPicPr>
          <p:cNvPr id="9" name="Afbeelding 8" descr="Screen Shot 2015-02-18 at 17.12.3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395" y="5040647"/>
            <a:ext cx="749300" cy="621982"/>
          </a:xfrm>
          <a:prstGeom prst="rect">
            <a:avLst/>
          </a:prstGeom>
        </p:spPr>
      </p:pic>
      <p:pic>
        <p:nvPicPr>
          <p:cNvPr id="10" name="Afbeelding 9" descr="Screen Shot 2015-02-18 at 17.12.3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395" y="4872192"/>
            <a:ext cx="558246" cy="463391"/>
          </a:xfrm>
          <a:prstGeom prst="rect">
            <a:avLst/>
          </a:prstGeom>
        </p:spPr>
      </p:pic>
      <p:pic>
        <p:nvPicPr>
          <p:cNvPr id="11" name="Afbeelding 10" descr="Screen Shot 2015-02-18 at 17.12.3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36" y="5257835"/>
            <a:ext cx="749300" cy="621982"/>
          </a:xfrm>
          <a:prstGeom prst="rect">
            <a:avLst/>
          </a:prstGeom>
        </p:spPr>
      </p:pic>
      <p:pic>
        <p:nvPicPr>
          <p:cNvPr id="12" name="Afbeelding 11" descr="Screen Shot 2015-02-18 at 17.12.3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41" y="5306571"/>
            <a:ext cx="749300" cy="621982"/>
          </a:xfrm>
          <a:prstGeom prst="rect">
            <a:avLst/>
          </a:prstGeom>
        </p:spPr>
      </p:pic>
      <p:pic>
        <p:nvPicPr>
          <p:cNvPr id="13" name="Afbeelding 12" descr="Screen Shot 2015-02-18 at 17.12.3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41" y="3126538"/>
            <a:ext cx="1346200" cy="621982"/>
          </a:xfrm>
          <a:prstGeom prst="rect">
            <a:avLst/>
          </a:prstGeom>
        </p:spPr>
      </p:pic>
      <p:pic>
        <p:nvPicPr>
          <p:cNvPr id="14" name="Afbeelding 13" descr="Screen Shot 2015-02-18 at 17.12.3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05" y="3126538"/>
            <a:ext cx="1346200" cy="463391"/>
          </a:xfrm>
          <a:prstGeom prst="rect">
            <a:avLst/>
          </a:prstGeom>
        </p:spPr>
      </p:pic>
      <p:pic>
        <p:nvPicPr>
          <p:cNvPr id="15" name="Afbeelding 14" descr="Screen Shot 2015-02-18 at 17.12.34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8" y="1022897"/>
            <a:ext cx="2918529" cy="621982"/>
          </a:xfrm>
          <a:prstGeom prst="rect">
            <a:avLst/>
          </a:prstGeom>
        </p:spPr>
      </p:pic>
      <p:pic>
        <p:nvPicPr>
          <p:cNvPr id="16" name="Afbeelding 15" descr="Screen Shot 2015-02-18 at 17.12.3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723" y="1125987"/>
            <a:ext cx="1346200" cy="621982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5192908" y="986080"/>
            <a:ext cx="4198627" cy="5170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28 sensors:</a:t>
            </a:r>
          </a:p>
          <a:p>
            <a:r>
              <a:rPr lang="en-US" i="1" dirty="0" smtClean="0"/>
              <a:t>Top stage control: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3 ground absolute sensors (geophone)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3 top stage </a:t>
            </a:r>
            <a:r>
              <a:rPr lang="en-US" dirty="0"/>
              <a:t>absolute </a:t>
            </a:r>
            <a:r>
              <a:rPr lang="en-US" dirty="0" smtClean="0"/>
              <a:t>sensors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3 top stage differential position </a:t>
            </a:r>
            <a:br>
              <a:rPr lang="en-US" dirty="0" smtClean="0"/>
            </a:br>
            <a:r>
              <a:rPr lang="en-US" dirty="0" smtClean="0"/>
              <a:t>sensors (LVDT)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1 vertical diff. position sensor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r>
              <a:rPr lang="en-US" i="1" dirty="0" smtClean="0"/>
              <a:t>Bench control:</a:t>
            </a:r>
            <a:endParaRPr lang="en-US" i="1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4 horizontal diff. </a:t>
            </a:r>
            <a:r>
              <a:rPr lang="en-US" dirty="0"/>
              <a:t>position </a:t>
            </a:r>
            <a:r>
              <a:rPr lang="en-US" dirty="0" smtClean="0"/>
              <a:t>sensors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4 vertical diff </a:t>
            </a:r>
            <a:r>
              <a:rPr lang="en-US" dirty="0"/>
              <a:t>position </a:t>
            </a:r>
            <a:r>
              <a:rPr lang="en-US" dirty="0" smtClean="0"/>
              <a:t>sensors</a:t>
            </a: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r>
              <a:rPr lang="en-US" i="1" dirty="0" smtClean="0"/>
              <a:t>Diagnostics: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6 (3 </a:t>
            </a:r>
            <a:r>
              <a:rPr lang="en-US" dirty="0" smtClean="0"/>
              <a:t>horizontal/ </a:t>
            </a:r>
            <a:r>
              <a:rPr lang="en-US" dirty="0"/>
              <a:t>3 </a:t>
            </a:r>
            <a:r>
              <a:rPr lang="en-US" dirty="0" smtClean="0"/>
              <a:t>vertical) </a:t>
            </a:r>
            <a:r>
              <a:rPr lang="en-US" dirty="0"/>
              <a:t>absolute </a:t>
            </a:r>
            <a:r>
              <a:rPr lang="en-US" dirty="0" smtClean="0"/>
              <a:t>sensors on the bench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2 Optical </a:t>
            </a:r>
            <a:r>
              <a:rPr lang="en-US" dirty="0"/>
              <a:t>l</a:t>
            </a:r>
            <a:r>
              <a:rPr lang="en-US" dirty="0" smtClean="0"/>
              <a:t>evers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1 Monolithic accelerometer with</a:t>
            </a:r>
            <a:br>
              <a:rPr lang="en-US" dirty="0" smtClean="0"/>
            </a:br>
            <a:r>
              <a:rPr lang="en-US" dirty="0" smtClean="0"/>
              <a:t>an </a:t>
            </a:r>
            <a:r>
              <a:rPr lang="en-US" dirty="0" err="1" smtClean="0"/>
              <a:t>interferometric</a:t>
            </a:r>
            <a:r>
              <a:rPr lang="en-US" dirty="0" smtClean="0"/>
              <a:t> readout</a:t>
            </a:r>
            <a:endParaRPr lang="en-US" dirty="0"/>
          </a:p>
        </p:txBody>
      </p:sp>
      <p:pic>
        <p:nvPicPr>
          <p:cNvPr id="17" name="Afbeelding 16" descr="MSASinCR2.jpg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49" y="1022897"/>
            <a:ext cx="9144000" cy="522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718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27434"/>
          </a:xfrm>
        </p:spPr>
        <p:txBody>
          <a:bodyPr>
            <a:normAutofit fontScale="90000"/>
          </a:bodyPr>
          <a:lstStyle/>
          <a:p>
            <a:r>
              <a:rPr lang="nl-NL" dirty="0" err="1" smtClean="0"/>
              <a:t>Results</a:t>
            </a:r>
            <a:r>
              <a:rPr lang="nl-NL" dirty="0" smtClean="0"/>
              <a:t> of SDB2 </a:t>
            </a:r>
            <a:r>
              <a:rPr lang="nl-NL" dirty="0" smtClean="0"/>
              <a:t>(dummy) </a:t>
            </a:r>
            <a:r>
              <a:rPr lang="nl-NL" dirty="0" err="1" smtClean="0"/>
              <a:t>measurements</a:t>
            </a:r>
            <a:endParaRPr lang="nl-NL" dirty="0"/>
          </a:p>
        </p:txBody>
      </p:sp>
      <p:pic>
        <p:nvPicPr>
          <p:cNvPr id="3" name="Afbeelding 2" descr="SDB2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7552"/>
            <a:ext cx="9144000" cy="4830932"/>
          </a:xfrm>
          <a:prstGeom prst="rect">
            <a:avLst/>
          </a:prstGeom>
        </p:spPr>
      </p:pic>
      <p:pic>
        <p:nvPicPr>
          <p:cNvPr id="4" name="Afbeelding 3" descr="SDB2_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7552"/>
            <a:ext cx="9144000" cy="4830932"/>
          </a:xfrm>
          <a:prstGeom prst="rect">
            <a:avLst/>
          </a:prstGeom>
        </p:spPr>
      </p:pic>
      <p:pic>
        <p:nvPicPr>
          <p:cNvPr id="5" name="Afbeelding 4" descr="SDB2_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7552"/>
            <a:ext cx="9144000" cy="4830932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3134819" y="1092886"/>
            <a:ext cx="2692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Measurement × Projection</a:t>
            </a:r>
            <a:endParaRPr lang="en-US" dirty="0"/>
          </a:p>
        </p:txBody>
      </p:sp>
      <p:cxnSp>
        <p:nvCxnSpPr>
          <p:cNvPr id="11" name="Rechte verbindingslijn 10"/>
          <p:cNvCxnSpPr/>
          <p:nvPr/>
        </p:nvCxnSpPr>
        <p:spPr>
          <a:xfrm>
            <a:off x="5981067" y="3848671"/>
            <a:ext cx="2293985" cy="0"/>
          </a:xfrm>
          <a:prstGeom prst="line">
            <a:avLst/>
          </a:prstGeom>
          <a:ln w="38100" cmpd="sng">
            <a:solidFill>
              <a:srgbClr val="0000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Vermenigvuldigen 11"/>
          <p:cNvSpPr/>
          <p:nvPr/>
        </p:nvSpPr>
        <p:spPr>
          <a:xfrm>
            <a:off x="511820" y="2034529"/>
            <a:ext cx="396007" cy="341363"/>
          </a:xfrm>
          <a:prstGeom prst="mathMultiply">
            <a:avLst/>
          </a:prstGeom>
          <a:solidFill>
            <a:srgbClr val="3366FF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kstvak 12"/>
          <p:cNvSpPr txBox="1"/>
          <p:nvPr/>
        </p:nvSpPr>
        <p:spPr>
          <a:xfrm>
            <a:off x="54626" y="1952604"/>
            <a:ext cx="60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Req.</a:t>
            </a:r>
            <a:endParaRPr lang="en-US" dirty="0"/>
          </a:p>
        </p:txBody>
      </p:sp>
      <p:sp>
        <p:nvSpPr>
          <p:cNvPr id="14" name="Tekstvak 13"/>
          <p:cNvSpPr txBox="1"/>
          <p:nvPr/>
        </p:nvSpPr>
        <p:spPr>
          <a:xfrm>
            <a:off x="5957325" y="3520304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Requirement</a:t>
            </a:r>
            <a:endParaRPr lang="en-US" dirty="0"/>
          </a:p>
        </p:txBody>
      </p:sp>
      <p:pic>
        <p:nvPicPr>
          <p:cNvPr id="15" name="Afbeelding 14" descr="5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2375892"/>
            <a:ext cx="344905" cy="2343161"/>
          </a:xfrm>
          <a:prstGeom prst="rect">
            <a:avLst/>
          </a:prstGeom>
        </p:spPr>
      </p:pic>
      <p:pic>
        <p:nvPicPr>
          <p:cNvPr id="16" name="Afbeelding 15" descr="5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82212" y="5815260"/>
            <a:ext cx="2219159" cy="323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390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0989" y="15957"/>
            <a:ext cx="8891851" cy="527434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Measuring the suspended bench residual</a:t>
            </a:r>
            <a:endParaRPr lang="en-GB" dirty="0"/>
          </a:p>
        </p:txBody>
      </p:sp>
      <p:pic>
        <p:nvPicPr>
          <p:cNvPr id="7" name="Afbeelding 6" descr="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1398"/>
            <a:ext cx="9144000" cy="4834128"/>
          </a:xfrm>
          <a:prstGeom prst="rect">
            <a:avLst/>
          </a:prstGeom>
        </p:spPr>
      </p:pic>
      <p:pic>
        <p:nvPicPr>
          <p:cNvPr id="9" name="Afbeelding 8" descr="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1398"/>
            <a:ext cx="9144000" cy="4834128"/>
          </a:xfrm>
          <a:prstGeom prst="rect">
            <a:avLst/>
          </a:prstGeom>
        </p:spPr>
      </p:pic>
      <p:pic>
        <p:nvPicPr>
          <p:cNvPr id="10" name="Afbeelding 9" descr="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1398"/>
            <a:ext cx="9144000" cy="4834128"/>
          </a:xfrm>
          <a:prstGeom prst="rect">
            <a:avLst/>
          </a:prstGeom>
        </p:spPr>
      </p:pic>
      <p:pic>
        <p:nvPicPr>
          <p:cNvPr id="11" name="Afbeelding 10" descr="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1398"/>
            <a:ext cx="9144000" cy="483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64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RoM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5610"/>
            <a:ext cx="9144000" cy="4886443"/>
          </a:xfrm>
          <a:prstGeom prst="rect">
            <a:avLst/>
          </a:prstGeom>
        </p:spPr>
      </p:pic>
      <p:sp>
        <p:nvSpPr>
          <p:cNvPr id="3" name="Titel 1"/>
          <p:cNvSpPr txBox="1">
            <a:spLocks/>
          </p:cNvSpPr>
          <p:nvPr/>
        </p:nvSpPr>
        <p:spPr>
          <a:xfrm>
            <a:off x="0" y="15957"/>
            <a:ext cx="9144000" cy="5274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000" dirty="0" err="1" smtClean="0"/>
              <a:t>Use</a:t>
            </a:r>
            <a:r>
              <a:rPr lang="nl-NL" sz="4000" dirty="0" smtClean="0"/>
              <a:t> of a </a:t>
            </a:r>
            <a:r>
              <a:rPr lang="nl-NL" sz="4000" dirty="0" err="1" smtClean="0"/>
              <a:t>table</a:t>
            </a:r>
            <a:r>
              <a:rPr lang="nl-NL" sz="4000" dirty="0" smtClean="0"/>
              <a:t>-top </a:t>
            </a:r>
            <a:r>
              <a:rPr lang="nl-NL" sz="4000" dirty="0" err="1" smtClean="0"/>
              <a:t>sized</a:t>
            </a:r>
            <a:r>
              <a:rPr lang="nl-NL" sz="4000" dirty="0" smtClean="0"/>
              <a:t> interferometer </a:t>
            </a:r>
            <a:endParaRPr lang="nl-NL" sz="4000" dirty="0"/>
          </a:p>
        </p:txBody>
      </p:sp>
      <p:sp>
        <p:nvSpPr>
          <p:cNvPr id="4" name="Rechthoek 3"/>
          <p:cNvSpPr/>
          <p:nvPr/>
        </p:nvSpPr>
        <p:spPr>
          <a:xfrm>
            <a:off x="199223" y="5878146"/>
            <a:ext cx="3971998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b-NO" sz="1400" dirty="0"/>
              <a:t>A. </a:t>
            </a:r>
            <a:r>
              <a:rPr lang="nb-NO" sz="1400" dirty="0" err="1"/>
              <a:t>Bertolini</a:t>
            </a:r>
            <a:r>
              <a:rPr lang="nb-NO" sz="1400" dirty="0"/>
              <a:t> et al., NIM A, 556, </a:t>
            </a:r>
            <a:r>
              <a:rPr lang="nb-NO" sz="1400" dirty="0" err="1"/>
              <a:t>pp</a:t>
            </a:r>
            <a:r>
              <a:rPr lang="nb-NO" sz="1400" dirty="0"/>
              <a:t> 616-623 (2006)</a:t>
            </a:r>
          </a:p>
        </p:txBody>
      </p:sp>
      <p:sp>
        <p:nvSpPr>
          <p:cNvPr id="5" name="Rechthoek 4"/>
          <p:cNvSpPr/>
          <p:nvPr/>
        </p:nvSpPr>
        <p:spPr>
          <a:xfrm>
            <a:off x="4370767" y="5878146"/>
            <a:ext cx="4572000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fr-FR" sz="1400" dirty="0"/>
              <a:t>M.B. Gray et al., </a:t>
            </a:r>
            <a:r>
              <a:rPr lang="fr-FR" sz="1400" dirty="0" err="1"/>
              <a:t>Opt.Quant.Electron</a:t>
            </a:r>
            <a:r>
              <a:rPr lang="fr-FR" sz="1400" dirty="0"/>
              <a:t>., 31, pp 571-582 (1999)</a:t>
            </a:r>
          </a:p>
        </p:txBody>
      </p:sp>
      <p:cxnSp>
        <p:nvCxnSpPr>
          <p:cNvPr id="9" name="Rechte verbindingslijn met pijl 8"/>
          <p:cNvCxnSpPr/>
          <p:nvPr/>
        </p:nvCxnSpPr>
        <p:spPr>
          <a:xfrm>
            <a:off x="1138516" y="1323245"/>
            <a:ext cx="5224154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Afbeelding 9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944" y="1032612"/>
            <a:ext cx="1086982" cy="205868"/>
          </a:xfrm>
          <a:prstGeom prst="rect">
            <a:avLst/>
          </a:prstGeom>
        </p:spPr>
      </p:pic>
      <p:pic>
        <p:nvPicPr>
          <p:cNvPr id="6" name="Afbeelding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67" y="2645061"/>
            <a:ext cx="2499401" cy="444877"/>
          </a:xfrm>
          <a:prstGeom prst="rect">
            <a:avLst/>
          </a:prstGeom>
        </p:spPr>
      </p:pic>
      <p:pic>
        <p:nvPicPr>
          <p:cNvPr id="8" name="Afbeelding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177" y="4185015"/>
            <a:ext cx="2463300" cy="444877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6499305" y="1872512"/>
            <a:ext cx="2113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1550 nm, 700 Hz LW</a:t>
            </a:r>
            <a:endParaRPr lang="en-US" dirty="0"/>
          </a:p>
        </p:txBody>
      </p:sp>
      <p:sp>
        <p:nvSpPr>
          <p:cNvPr id="14" name="Rechthoek 13"/>
          <p:cNvSpPr/>
          <p:nvPr/>
        </p:nvSpPr>
        <p:spPr>
          <a:xfrm>
            <a:off x="6537668" y="1045842"/>
            <a:ext cx="2566647" cy="473523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hthoek 14"/>
          <p:cNvSpPr/>
          <p:nvPr/>
        </p:nvSpPr>
        <p:spPr>
          <a:xfrm>
            <a:off x="39685" y="1362935"/>
            <a:ext cx="1098832" cy="44446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hthoek 15"/>
          <p:cNvSpPr/>
          <p:nvPr/>
        </p:nvSpPr>
        <p:spPr>
          <a:xfrm>
            <a:off x="1125556" y="5558964"/>
            <a:ext cx="5412111" cy="22265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925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Conversion of sensor output to meters</a:t>
            </a:r>
            <a:endParaRPr lang="en-GB" dirty="0"/>
          </a:p>
        </p:txBody>
      </p:sp>
      <p:pic>
        <p:nvPicPr>
          <p:cNvPr id="3" name="Afbeelding 2" descr="FVscanning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6312" y="1157438"/>
            <a:ext cx="7487962" cy="4245803"/>
          </a:xfrm>
          <a:prstGeom prst="rect">
            <a:avLst/>
          </a:prstGeom>
        </p:spPr>
      </p:pic>
      <p:grpSp>
        <p:nvGrpSpPr>
          <p:cNvPr id="14" name="Groeperen 13"/>
          <p:cNvGrpSpPr/>
          <p:nvPr/>
        </p:nvGrpSpPr>
        <p:grpSpPr>
          <a:xfrm>
            <a:off x="1618683" y="1456897"/>
            <a:ext cx="3900272" cy="3411878"/>
            <a:chOff x="1618683" y="1456897"/>
            <a:chExt cx="3900272" cy="3411878"/>
          </a:xfrm>
        </p:grpSpPr>
        <p:cxnSp>
          <p:nvCxnSpPr>
            <p:cNvPr id="6" name="Rechte verbindingslijn 5"/>
            <p:cNvCxnSpPr/>
            <p:nvPr/>
          </p:nvCxnSpPr>
          <p:spPr>
            <a:xfrm>
              <a:off x="3411685" y="1456897"/>
              <a:ext cx="0" cy="3411878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Rechte verbindingslijn 8"/>
            <p:cNvCxnSpPr/>
            <p:nvPr/>
          </p:nvCxnSpPr>
          <p:spPr>
            <a:xfrm>
              <a:off x="5518955" y="1456897"/>
              <a:ext cx="0" cy="3411878"/>
            </a:xfrm>
            <a:prstGeom prst="line">
              <a:avLst/>
            </a:prstGeom>
            <a:ln>
              <a:solidFill>
                <a:srgbClr val="000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Rechte verbindingslijn 9"/>
            <p:cNvCxnSpPr/>
            <p:nvPr/>
          </p:nvCxnSpPr>
          <p:spPr>
            <a:xfrm flipH="1">
              <a:off x="1618683" y="3499043"/>
              <a:ext cx="1793002" cy="0"/>
            </a:xfrm>
            <a:prstGeom prst="line">
              <a:avLst/>
            </a:prstGeom>
            <a:ln>
              <a:solidFill>
                <a:srgbClr val="FF0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Rechte verbindingslijn 11"/>
            <p:cNvCxnSpPr/>
            <p:nvPr/>
          </p:nvCxnSpPr>
          <p:spPr>
            <a:xfrm flipH="1">
              <a:off x="1618683" y="3912937"/>
              <a:ext cx="3900272" cy="0"/>
            </a:xfrm>
            <a:prstGeom prst="line">
              <a:avLst/>
            </a:prstGeom>
            <a:ln>
              <a:solidFill>
                <a:srgbClr val="FF0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Ovaal 15"/>
          <p:cNvSpPr/>
          <p:nvPr/>
        </p:nvSpPr>
        <p:spPr>
          <a:xfrm>
            <a:off x="4034257" y="3258223"/>
            <a:ext cx="909004" cy="909004"/>
          </a:xfrm>
          <a:prstGeom prst="ellipse">
            <a:avLst/>
          </a:prstGeom>
          <a:noFill/>
          <a:ln w="38100" cmpd="sng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0000"/>
              </a:solidFill>
            </a:endParaRPr>
          </a:p>
        </p:txBody>
      </p:sp>
      <p:pic>
        <p:nvPicPr>
          <p:cNvPr id="4" name="Afbeelding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20" y="5571298"/>
            <a:ext cx="3467100" cy="520700"/>
          </a:xfrm>
          <a:prstGeom prst="rect">
            <a:avLst/>
          </a:prstGeom>
        </p:spPr>
      </p:pic>
      <p:pic>
        <p:nvPicPr>
          <p:cNvPr id="7" name="Afbeelding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442" y="5553409"/>
            <a:ext cx="3276600" cy="52070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4457906" y="4088005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Operation point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4061052" y="1071611"/>
            <a:ext cx="1442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(actual data!)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584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" grpId="0"/>
    </p:bldLst>
  </p:timing>
</p:sld>
</file>

<file path=ppt/theme/theme1.xml><?xml version="1.0" encoding="utf-8"?>
<a:theme xmlns:a="http://schemas.openxmlformats.org/drawingml/2006/main" name="Virgo-Nikhef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Virgo-Nikhef.thmx</Template>
  <TotalTime>16088</TotalTime>
  <Words>569</Words>
  <Application>Microsoft Macintosh PowerPoint</Application>
  <PresentationFormat>Diavoorstelling (4:3)</PresentationFormat>
  <Paragraphs>143</Paragraphs>
  <Slides>31</Slides>
  <Notes>4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31</vt:i4>
      </vt:variant>
    </vt:vector>
  </HeadingPairs>
  <TitlesOfParts>
    <vt:vector size="32" baseType="lpstr">
      <vt:lpstr>Virgo-Nikhef</vt:lpstr>
      <vt:lpstr>PowerPoint-presentatie</vt:lpstr>
      <vt:lpstr>Adding suspended benches to AdVirgo</vt:lpstr>
      <vt:lpstr>MultiSAS isolates these benches</vt:lpstr>
      <vt:lpstr>Passive attenuation for finput &gt; fmodes</vt:lpstr>
      <vt:lpstr>Sensors and actuators in the chain</vt:lpstr>
      <vt:lpstr>Results of SDB2 (dummy) measurements</vt:lpstr>
      <vt:lpstr>Measuring the suspended bench residual</vt:lpstr>
      <vt:lpstr>PowerPoint-presentatie</vt:lpstr>
      <vt:lpstr>Conversion of sensor output to meters</vt:lpstr>
      <vt:lpstr>Noise budget of the sensor</vt:lpstr>
      <vt:lpstr>Shot noise limited from 10 Hz onwards?</vt:lpstr>
      <vt:lpstr>Results on a controlled bench: 8 fm/√Hz  </vt:lpstr>
      <vt:lpstr>Lock the mass to test the readout</vt:lpstr>
      <vt:lpstr>The piezo readout reaches 4 fm/√Hz</vt:lpstr>
      <vt:lpstr>Flat fm/√Hz level in both cases too high</vt:lpstr>
      <vt:lpstr>Changing lock point in VC loop</vt:lpstr>
      <vt:lpstr>Another suspect: polarization issues</vt:lpstr>
      <vt:lpstr>LIGO stage 2 residual = GS13 performance</vt:lpstr>
      <vt:lpstr>Similar sensor in collider environments?</vt:lpstr>
      <vt:lpstr>Parallel project: same sensor in fiber</vt:lpstr>
      <vt:lpstr>Reaching a few pm per √Hz for readout</vt:lpstr>
      <vt:lpstr>Now ready for low-noise measurement</vt:lpstr>
      <vt:lpstr>Noise hunting continues…..</vt:lpstr>
      <vt:lpstr>Sensor loop design</vt:lpstr>
      <vt:lpstr>What are the modes?</vt:lpstr>
      <vt:lpstr>Loop design MultiSAS Control</vt:lpstr>
      <vt:lpstr>Topstage measurement</vt:lpstr>
      <vt:lpstr>Sensors and actuators at the bench</vt:lpstr>
      <vt:lpstr>Local bench control design</vt:lpstr>
      <vt:lpstr>New vacuum tank for future/ used equip.</vt:lpstr>
      <vt:lpstr>Fiber piezo tracking test</vt:lpstr>
    </vt:vector>
  </TitlesOfParts>
  <Company>National Institute for Subatomic Physics Nikhef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Joris van Heijningen</dc:creator>
  <cp:lastModifiedBy>Joris van Heijningen</cp:lastModifiedBy>
  <cp:revision>405</cp:revision>
  <cp:lastPrinted>2015-02-12T09:45:27Z</cp:lastPrinted>
  <dcterms:created xsi:type="dcterms:W3CDTF">2013-06-03T09:14:40Z</dcterms:created>
  <dcterms:modified xsi:type="dcterms:W3CDTF">2018-03-06T16:49:20Z</dcterms:modified>
</cp:coreProperties>
</file>