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2" r:id="rId3"/>
    <p:sldId id="263" r:id="rId4"/>
    <p:sldId id="256" r:id="rId5"/>
    <p:sldId id="259" r:id="rId6"/>
    <p:sldId id="260" r:id="rId7"/>
    <p:sldId id="267" r:id="rId8"/>
    <p:sldId id="258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62A38-7011-431B-934C-53A57233149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FB5F-C1C8-4CCC-A3C9-55350F9A4D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1728098"/>
            <a:ext cx="63367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1309E5"/>
                </a:solidFill>
              </a:rPr>
              <a:t>Fisica</a:t>
            </a:r>
            <a:r>
              <a:rPr lang="en-US" sz="6000" b="1" dirty="0" smtClean="0">
                <a:solidFill>
                  <a:srgbClr val="1309E5"/>
                </a:solidFill>
              </a:rPr>
              <a:t>  </a:t>
            </a:r>
            <a:r>
              <a:rPr lang="en-US" sz="6000" b="1" dirty="0" err="1" smtClean="0">
                <a:solidFill>
                  <a:srgbClr val="1309E5"/>
                </a:solidFill>
              </a:rPr>
              <a:t>tra</a:t>
            </a:r>
            <a:r>
              <a:rPr lang="en-US" sz="6000" b="1" dirty="0" smtClean="0">
                <a:solidFill>
                  <a:srgbClr val="1309E5"/>
                </a:solidFill>
              </a:rPr>
              <a:t> le </a:t>
            </a:r>
            <a:r>
              <a:rPr lang="en-US" sz="6000" b="1" dirty="0" err="1" smtClean="0">
                <a:solidFill>
                  <a:srgbClr val="1309E5"/>
                </a:solidFill>
              </a:rPr>
              <a:t>onde</a:t>
            </a:r>
            <a:endParaRPr lang="en-US" sz="6000" b="1" dirty="0" smtClean="0">
              <a:solidFill>
                <a:srgbClr val="1309E5"/>
              </a:solidFill>
            </a:endParaRPr>
          </a:p>
          <a:p>
            <a:pPr algn="ctr"/>
            <a:endParaRPr lang="en-US" sz="3600" b="1" dirty="0">
              <a:solidFill>
                <a:srgbClr val="1309E5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309E5"/>
                </a:solidFill>
              </a:rPr>
              <a:t>Luciano Di Fiore </a:t>
            </a:r>
          </a:p>
          <a:p>
            <a:pPr algn="ctr"/>
            <a:r>
              <a:rPr lang="en-US" sz="2400" b="1" dirty="0" smtClean="0">
                <a:solidFill>
                  <a:srgbClr val="1309E5"/>
                </a:solidFill>
              </a:rPr>
              <a:t>(per </a:t>
            </a:r>
            <a:r>
              <a:rPr lang="en-US" sz="2400" b="1" dirty="0" err="1" smtClean="0">
                <a:solidFill>
                  <a:srgbClr val="1309E5"/>
                </a:solidFill>
              </a:rPr>
              <a:t>il</a:t>
            </a:r>
            <a:r>
              <a:rPr lang="en-US" sz="2400" b="1" dirty="0" smtClean="0">
                <a:solidFill>
                  <a:srgbClr val="1309E5"/>
                </a:solidFill>
              </a:rPr>
              <a:t> </a:t>
            </a:r>
            <a:r>
              <a:rPr lang="en-US" sz="2400" b="1" dirty="0" err="1" smtClean="0">
                <a:solidFill>
                  <a:srgbClr val="1309E5"/>
                </a:solidFill>
              </a:rPr>
              <a:t>gruppo</a:t>
            </a:r>
            <a:r>
              <a:rPr lang="en-US" sz="2400" b="1" dirty="0" smtClean="0">
                <a:solidFill>
                  <a:srgbClr val="1309E5"/>
                </a:solidFill>
              </a:rPr>
              <a:t> </a:t>
            </a:r>
            <a:r>
              <a:rPr lang="en-US" sz="2400" b="1" dirty="0" err="1" smtClean="0">
                <a:solidFill>
                  <a:srgbClr val="1309E5"/>
                </a:solidFill>
              </a:rPr>
              <a:t>organizzatore</a:t>
            </a:r>
            <a:r>
              <a:rPr lang="en-US" sz="2400" b="1" dirty="0" smtClean="0">
                <a:solidFill>
                  <a:srgbClr val="1309E5"/>
                </a:solidFill>
              </a:rPr>
              <a:t>)</a:t>
            </a:r>
            <a:r>
              <a:rPr lang="en-US" sz="3600" b="1" dirty="0" smtClean="0">
                <a:solidFill>
                  <a:srgbClr val="1309E5"/>
                </a:solidFill>
              </a:rPr>
              <a:t> </a:t>
            </a:r>
            <a:endParaRPr lang="en-US" sz="3600" b="1" dirty="0">
              <a:solidFill>
                <a:srgbClr val="1309E5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17" y="5978896"/>
            <a:ext cx="5365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9" y="5875445"/>
            <a:ext cx="1608729" cy="9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97281"/>
            <a:ext cx="916095" cy="91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23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55183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dirty="0" smtClean="0">
                <a:solidFill>
                  <a:srgbClr val="1309E5"/>
                </a:solidFill>
              </a:rPr>
              <a:t>Grazie per la vostra attenzione</a:t>
            </a:r>
            <a:endParaRPr lang="it-IT" sz="4400" dirty="0">
              <a:solidFill>
                <a:srgbClr val="130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9796" y="1124744"/>
            <a:ext cx="8244408" cy="93610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Fisica in barca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700" dirty="0" smtClean="0"/>
              <a:t>cinque edizioni a livello nazionale dal 2005 al 2011</a:t>
            </a:r>
            <a:endParaRPr lang="it-IT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69320" y="3861048"/>
            <a:ext cx="5482800" cy="2592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>
              <a:spcBef>
                <a:spcPct val="20000"/>
              </a:spcBef>
            </a:pPr>
            <a:r>
              <a:rPr lang="it-IT" sz="3200" dirty="0" smtClean="0"/>
              <a:t>"</a:t>
            </a:r>
            <a:r>
              <a:rPr lang="it-IT" sz="3200" dirty="0"/>
              <a:t>Fisica in barca" è un'iniziativa promossa dall'Istituto Nazionale di Fisica Nucleare (INFN) in occasione dell'Anno Mondiale della Fisica</a:t>
            </a:r>
            <a:r>
              <a:rPr lang="it-IT" sz="3200" dirty="0" smtClean="0"/>
              <a:t>.</a:t>
            </a:r>
            <a:endParaRPr lang="it-IT" sz="3200" dirty="0"/>
          </a:p>
          <a:p>
            <a:pPr lvl="0">
              <a:spcBef>
                <a:spcPct val="20000"/>
              </a:spcBef>
            </a:pPr>
            <a:r>
              <a:rPr lang="it-IT" sz="3200" dirty="0"/>
              <a:t>Prevede un giro d'Italia didattico - divulgativo da Trieste a Genova a bordo della barca a vela Adriatica di Patrizio Roversi</a:t>
            </a:r>
            <a:r>
              <a:rPr lang="it-IT" sz="3200" dirty="0" smtClean="0"/>
              <a:t>.</a:t>
            </a:r>
            <a:endParaRPr lang="it-IT" sz="3200" dirty="0"/>
          </a:p>
          <a:p>
            <a:pPr lvl="0">
              <a:spcBef>
                <a:spcPct val="20000"/>
              </a:spcBef>
            </a:pPr>
            <a:r>
              <a:rPr lang="it-IT" sz="3200" dirty="0"/>
              <a:t>I destinatari sono i ragazzi delle scuole medie superiori, che saranno coinvolti in un programma di seminari, esperimenti e giri in barca</a:t>
            </a:r>
            <a:r>
              <a:rPr lang="it-IT" sz="3200" dirty="0" smtClean="0"/>
              <a:t>.</a:t>
            </a:r>
            <a:endParaRPr lang="it-IT" sz="3200" dirty="0"/>
          </a:p>
          <a:p>
            <a:pPr lvl="0">
              <a:spcBef>
                <a:spcPct val="20000"/>
              </a:spcBef>
            </a:pPr>
            <a:r>
              <a:rPr lang="it-IT" sz="3200" dirty="0"/>
              <a:t>Il giro parte da Trieste il 3 ottobre 2005: Adriatica sarà ormeggiata allo Yacht Club </a:t>
            </a:r>
            <a:r>
              <a:rPr lang="it-IT" sz="3200" dirty="0" err="1"/>
              <a:t>Adriaco</a:t>
            </a:r>
            <a:r>
              <a:rPr lang="it-IT" sz="3200" dirty="0"/>
              <a:t> fino al 5 ottobre, quando salperà alla volta di Marina di Ravenna, la seconda tappa del giro.</a:t>
            </a:r>
          </a:p>
          <a:p>
            <a:pPr lvl="0">
              <a:spcBef>
                <a:spcPct val="20000"/>
              </a:spcBef>
            </a:pPr>
            <a:r>
              <a:rPr lang="it-IT" sz="3200" dirty="0" smtClean="0"/>
              <a:t>Agli </a:t>
            </a:r>
            <a:r>
              <a:rPr lang="it-IT" sz="3200" dirty="0"/>
              <a:t>studenti che prenderanno parte all'iniziativa verrà rilasciato l'attestato di partecipazione</a:t>
            </a:r>
            <a:r>
              <a:rPr lang="it-IT" sz="3200" dirty="0" smtClean="0"/>
              <a:t>.</a:t>
            </a:r>
            <a:endParaRPr lang="it-IT" sz="3200" dirty="0"/>
          </a:p>
          <a:p>
            <a:pPr lvl="0">
              <a:spcBef>
                <a:spcPct val="20000"/>
              </a:spcBef>
            </a:pPr>
            <a:r>
              <a:rPr lang="it-IT" sz="3200" b="1" dirty="0" smtClean="0"/>
              <a:t>Dal sito </a:t>
            </a:r>
            <a:r>
              <a:rPr lang="it-IT" sz="3200" b="1" dirty="0" smtClean="0">
                <a:solidFill>
                  <a:srgbClr val="0070C0"/>
                </a:solidFill>
              </a:rPr>
              <a:t>http://fisicainbarca.ts.infn.it/2005</a:t>
            </a:r>
            <a:r>
              <a:rPr lang="it-IT" sz="3200" b="1" dirty="0" smtClean="0">
                <a:solidFill>
                  <a:srgbClr val="0070C0"/>
                </a:solidFill>
              </a:rPr>
              <a:t>/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2005_FisicaInBar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61" y="2231569"/>
            <a:ext cx="5109717" cy="1543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2012_FisicaInBar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204864"/>
            <a:ext cx="2869479" cy="4293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115616" y="481396"/>
            <a:ext cx="7175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l'iniziativa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Napoletata</a:t>
            </a:r>
            <a:r>
              <a:rPr lang="en-US" sz="2000" dirty="0" smtClean="0">
                <a:solidFill>
                  <a:srgbClr val="0070C0"/>
                </a:solidFill>
              </a:rPr>
              <a:t> parte </a:t>
            </a:r>
            <a:r>
              <a:rPr lang="en-US" sz="2000" dirty="0" err="1" smtClean="0">
                <a:solidFill>
                  <a:srgbClr val="0070C0"/>
                </a:solidFill>
              </a:rPr>
              <a:t>sulla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scia</a:t>
            </a:r>
            <a:r>
              <a:rPr lang="en-US" sz="2000" dirty="0" smtClean="0">
                <a:solidFill>
                  <a:srgbClr val="0070C0"/>
                </a:solidFill>
              </a:rPr>
              <a:t> di </a:t>
            </a:r>
            <a:r>
              <a:rPr lang="en-US" sz="2000" dirty="0" err="1" smtClean="0">
                <a:solidFill>
                  <a:srgbClr val="0070C0"/>
                </a:solidFill>
              </a:rPr>
              <a:t>un'iziziativa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nazionale</a:t>
            </a:r>
            <a:r>
              <a:rPr lang="en-US" sz="2000" dirty="0" smtClean="0">
                <a:solidFill>
                  <a:srgbClr val="0070C0"/>
                </a:solidFill>
              </a:rPr>
              <a:t> INFN: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7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fisica della barca a vela a Napoli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2970" y="908720"/>
            <a:ext cx="4595658" cy="266429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Sulla scia di </a:t>
            </a:r>
            <a:r>
              <a:rPr lang="it-IT" b="1" i="1" dirty="0">
                <a:solidFill>
                  <a:srgbClr val="0070C0"/>
                </a:solidFill>
              </a:rPr>
              <a:t>Fisica in barca</a:t>
            </a:r>
            <a:r>
              <a:rPr lang="it-IT" dirty="0">
                <a:solidFill>
                  <a:schemeClr val="tx1"/>
                </a:solidFill>
              </a:rPr>
              <a:t> a cui Napoli </a:t>
            </a:r>
            <a:r>
              <a:rPr lang="it-IT" dirty="0" smtClean="0">
                <a:solidFill>
                  <a:schemeClr val="tx1"/>
                </a:solidFill>
              </a:rPr>
              <a:t>aveva partecipato fin </a:t>
            </a:r>
            <a:r>
              <a:rPr lang="it-IT" dirty="0">
                <a:solidFill>
                  <a:schemeClr val="tx1"/>
                </a:solidFill>
              </a:rPr>
              <a:t>dal 2009</a:t>
            </a:r>
            <a:r>
              <a:rPr lang="it-IT" dirty="0" smtClean="0">
                <a:solidFill>
                  <a:schemeClr val="tx1"/>
                </a:solidFill>
              </a:rPr>
              <a:t>, nella nostra Sezione si sono tenute iniziative analoghe a livello </a:t>
            </a:r>
            <a:r>
              <a:rPr lang="it-IT" dirty="0" smtClean="0">
                <a:solidFill>
                  <a:schemeClr val="tx1"/>
                </a:solidFill>
              </a:rPr>
              <a:t>locale, </a:t>
            </a:r>
            <a:r>
              <a:rPr lang="it-IT" dirty="0" smtClean="0">
                <a:solidFill>
                  <a:schemeClr val="tx1"/>
                </a:solidFill>
              </a:rPr>
              <a:t>in collaborazione con la sezione di Napoli della Lega Navale Italiana e il Dipartimento di Fisica della "Federico II</a:t>
            </a:r>
            <a:r>
              <a:rPr lang="it-IT" dirty="0" smtClean="0">
                <a:solidFill>
                  <a:schemeClr val="tx1"/>
                </a:solidFill>
              </a:rPr>
              <a:t>": </a:t>
            </a:r>
            <a:r>
              <a:rPr lang="it-IT" dirty="0" smtClean="0">
                <a:solidFill>
                  <a:schemeClr val="tx1"/>
                </a:solidFill>
              </a:rPr>
              <a:t>con 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b="1" i="1" dirty="0" smtClean="0">
                <a:solidFill>
                  <a:srgbClr val="0070C0"/>
                </a:solidFill>
              </a:rPr>
              <a:t>Fisica </a:t>
            </a:r>
            <a:r>
              <a:rPr lang="it-IT" b="1" i="1" dirty="0" smtClean="0">
                <a:solidFill>
                  <a:srgbClr val="0070C0"/>
                </a:solidFill>
              </a:rPr>
              <a:t>a vela </a:t>
            </a:r>
            <a:r>
              <a:rPr lang="it-IT" dirty="0">
                <a:solidFill>
                  <a:schemeClr val="tx1"/>
                </a:solidFill>
              </a:rPr>
              <a:t>n</a:t>
            </a:r>
            <a:r>
              <a:rPr lang="it-IT" dirty="0" smtClean="0">
                <a:solidFill>
                  <a:schemeClr val="tx1"/>
                </a:solidFill>
              </a:rPr>
              <a:t>el 2014, 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sz="3300" b="1" i="1" dirty="0" smtClean="0">
                <a:solidFill>
                  <a:srgbClr val="0070C0"/>
                </a:solidFill>
              </a:rPr>
              <a:t>Fisica </a:t>
            </a:r>
            <a:r>
              <a:rPr lang="it-IT" sz="3300" b="1" i="1" dirty="0">
                <a:solidFill>
                  <a:srgbClr val="0070C0"/>
                </a:solidFill>
              </a:rPr>
              <a:t>tra le onde </a:t>
            </a:r>
            <a:r>
              <a:rPr lang="it-IT" dirty="0" smtClean="0">
                <a:solidFill>
                  <a:schemeClr val="tx1"/>
                </a:solidFill>
              </a:rPr>
              <a:t>nel 2016 </a:t>
            </a:r>
            <a:r>
              <a:rPr lang="it-IT" dirty="0" smtClean="0">
                <a:solidFill>
                  <a:schemeClr val="tx1"/>
                </a:solidFill>
              </a:rPr>
              <a:t>e 2017 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endParaRPr lang="it-IT" sz="1100" dirty="0" smtClean="0">
              <a:solidFill>
                <a:schemeClr val="tx1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Ogni edizione ha coinvolto sei scuole superiori per un totale di centoventi studenti all’anno.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 descr="Locandina FISICA TRA LE O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59201"/>
            <a:ext cx="3672408" cy="2594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Locandina2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432" y="3894501"/>
            <a:ext cx="3600000" cy="2558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63" y="1052736"/>
            <a:ext cx="3613253" cy="223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67021" y="260648"/>
            <a:ext cx="2773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solidFill>
                  <a:srgbClr val="1309E5"/>
                </a:solidFill>
              </a:rPr>
              <a:t>Fisica</a:t>
            </a:r>
            <a:r>
              <a:rPr lang="en-US" sz="2800" b="1" u="sng" dirty="0" smtClean="0">
                <a:solidFill>
                  <a:srgbClr val="1309E5"/>
                </a:solidFill>
              </a:rPr>
              <a:t>  </a:t>
            </a:r>
            <a:r>
              <a:rPr lang="en-US" sz="2800" b="1" u="sng" dirty="0" err="1" smtClean="0">
                <a:solidFill>
                  <a:srgbClr val="1309E5"/>
                </a:solidFill>
              </a:rPr>
              <a:t>tra</a:t>
            </a:r>
            <a:r>
              <a:rPr lang="en-US" sz="2800" b="1" u="sng" dirty="0" smtClean="0">
                <a:solidFill>
                  <a:srgbClr val="1309E5"/>
                </a:solidFill>
              </a:rPr>
              <a:t> le </a:t>
            </a:r>
            <a:r>
              <a:rPr lang="en-US" sz="2800" b="1" u="sng" dirty="0" err="1" smtClean="0">
                <a:solidFill>
                  <a:srgbClr val="1309E5"/>
                </a:solidFill>
              </a:rPr>
              <a:t>onde</a:t>
            </a:r>
            <a:endParaRPr lang="en-US" sz="2800" b="1" u="sng" dirty="0">
              <a:solidFill>
                <a:srgbClr val="1309E5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9" y="980728"/>
            <a:ext cx="85689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E'</a:t>
            </a:r>
            <a:r>
              <a:rPr lang="it-IT" dirty="0" smtClean="0"/>
              <a:t> </a:t>
            </a:r>
            <a:r>
              <a:rPr lang="it-IT" dirty="0" smtClean="0"/>
              <a:t>un'iniziativa solo Napoletana e vede coinvolti </a:t>
            </a:r>
            <a:r>
              <a:rPr lang="it-IT" dirty="0" smtClean="0">
                <a:solidFill>
                  <a:srgbClr val="1309E5"/>
                </a:solidFill>
              </a:rPr>
              <a:t>INFN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1309E5"/>
                </a:solidFill>
              </a:rPr>
              <a:t>Dipartimento di </a:t>
            </a:r>
            <a:r>
              <a:rPr lang="it-IT" dirty="0" smtClean="0">
                <a:solidFill>
                  <a:srgbClr val="1309E5"/>
                </a:solidFill>
              </a:rPr>
              <a:t>Fisica </a:t>
            </a:r>
            <a:r>
              <a:rPr lang="it-IT" dirty="0" smtClean="0"/>
              <a:t>con la </a:t>
            </a:r>
            <a:r>
              <a:rPr lang="it-IT" dirty="0" smtClean="0"/>
              <a:t>collaborazione della </a:t>
            </a:r>
            <a:r>
              <a:rPr lang="it-IT" dirty="0" smtClean="0">
                <a:solidFill>
                  <a:srgbClr val="1309E5"/>
                </a:solidFill>
              </a:rPr>
              <a:t>Lega Navale Italiana di Napoli</a:t>
            </a:r>
            <a:r>
              <a:rPr lang="it-IT" dirty="0" smtClean="0"/>
              <a:t> che </a:t>
            </a:r>
            <a:r>
              <a:rPr lang="it-IT" dirty="0" smtClean="0"/>
              <a:t>mette </a:t>
            </a:r>
            <a:r>
              <a:rPr lang="it-IT" dirty="0" smtClean="0"/>
              <a:t>a disposizione le sue aule didattiche, i pontili per le attività a terra e le barche dei soci per le uscite in mare</a:t>
            </a:r>
          </a:p>
          <a:p>
            <a:endParaRPr lang="it-IT" dirty="0" smtClean="0"/>
          </a:p>
          <a:p>
            <a:r>
              <a:rPr lang="it-IT" dirty="0" smtClean="0"/>
              <a:t>L'attività  prevede due fasi:</a:t>
            </a:r>
          </a:p>
          <a:p>
            <a:endParaRPr lang="it-IT" dirty="0" smtClean="0"/>
          </a:p>
          <a:p>
            <a:r>
              <a:rPr lang="it-IT" dirty="0" smtClean="0"/>
              <a:t>1) </a:t>
            </a:r>
            <a:r>
              <a:rPr lang="it-IT" dirty="0" smtClean="0"/>
              <a:t> Attività </a:t>
            </a:r>
            <a:r>
              <a:rPr lang="it-IT" dirty="0" smtClean="0"/>
              <a:t>nelle scuole: Seminari </a:t>
            </a:r>
            <a:r>
              <a:rPr lang="it-IT" dirty="0" smtClean="0"/>
              <a:t>di fisica (su tema a scelta del docente) </a:t>
            </a:r>
            <a:r>
              <a:rPr lang="it-IT" dirty="0" smtClean="0"/>
              <a:t>+ </a:t>
            </a:r>
            <a:r>
              <a:rPr lang="it-IT" dirty="0" smtClean="0"/>
              <a:t>test per selezionare gli studenti </a:t>
            </a:r>
            <a:r>
              <a:rPr lang="it-IT" dirty="0" smtClean="0"/>
              <a:t>(20 per scuola) da </a:t>
            </a:r>
            <a:r>
              <a:rPr lang="it-IT" dirty="0" smtClean="0"/>
              <a:t>portare alla </a:t>
            </a:r>
            <a:r>
              <a:rPr lang="it-IT" dirty="0"/>
              <a:t>L</a:t>
            </a:r>
            <a:r>
              <a:rPr lang="it-IT" dirty="0" smtClean="0"/>
              <a:t>ega Navale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2) </a:t>
            </a:r>
            <a:r>
              <a:rPr lang="it-IT" dirty="0" smtClean="0"/>
              <a:t> Attività </a:t>
            </a:r>
            <a:r>
              <a:rPr lang="it-IT" dirty="0" smtClean="0"/>
              <a:t>alla Lega (in orario </a:t>
            </a:r>
            <a:r>
              <a:rPr lang="it-IT" dirty="0" smtClean="0"/>
              <a:t>scolastico):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Seminari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Attività didattiche (carteggio, uso del sestante</a:t>
            </a:r>
            <a:r>
              <a:rPr lang="it-IT" dirty="0" smtClean="0"/>
              <a:t>, uso della bussol</a:t>
            </a:r>
            <a:r>
              <a:rPr lang="it-IT" dirty="0" smtClean="0"/>
              <a:t>a di rilevamento, </a:t>
            </a:r>
            <a:r>
              <a:rPr lang="it-IT" dirty="0" smtClean="0"/>
              <a:t>...)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Uscite in barca con fisico al </a:t>
            </a:r>
            <a:r>
              <a:rPr lang="it-IT" dirty="0" smtClean="0"/>
              <a:t>seguito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In ogni edizione vengono coinvolte 6 scuole per le attività seminariali </a:t>
            </a:r>
            <a:r>
              <a:rPr lang="it-IT" dirty="0" smtClean="0"/>
              <a:t>e circa </a:t>
            </a:r>
            <a:r>
              <a:rPr lang="it-IT" dirty="0"/>
              <a:t>120 studenti selezionati per le attività alla Lega Navale </a:t>
            </a:r>
            <a:r>
              <a:rPr lang="it-IT" dirty="0" smtClean="0"/>
              <a:t>articolate su </a:t>
            </a:r>
            <a:r>
              <a:rPr lang="it-IT" dirty="0"/>
              <a:t>3 giornate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Il costo per la  Sezione è, per </a:t>
            </a:r>
            <a:r>
              <a:rPr lang="it-IT" dirty="0" smtClean="0"/>
              <a:t>tutta </a:t>
            </a:r>
            <a:r>
              <a:rPr lang="it-IT" dirty="0"/>
              <a:t>l'iniziativa, di circa 1200 </a:t>
            </a:r>
            <a:r>
              <a:rPr lang="it-IT" dirty="0" smtClean="0"/>
              <a:t>€ (5 €/studente per l'associazione alla LNI e 200 €/giorno per rimborso spese alla LNI)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0817" y="662273"/>
            <a:ext cx="8363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1309E5"/>
                </a:solidFill>
              </a:rPr>
              <a:t>Test per gli studenti</a:t>
            </a:r>
          </a:p>
          <a:p>
            <a:endParaRPr lang="it-IT" sz="2000" b="1" u="sng" dirty="0" smtClean="0"/>
          </a:p>
          <a:p>
            <a:r>
              <a:rPr lang="it-IT" sz="2000" dirty="0" smtClean="0"/>
              <a:t>Servono per selezionare gli studenti, ma l'ultima scelta resta ai docenti della scuola</a:t>
            </a:r>
          </a:p>
          <a:p>
            <a:endParaRPr lang="it-IT" sz="2000" dirty="0" smtClean="0"/>
          </a:p>
          <a:p>
            <a:r>
              <a:rPr lang="it-IT" sz="2000" dirty="0" smtClean="0"/>
              <a:t>La finalità è quella di indurre gli studenti ad approfondire degli argomenti di fisica e di "premiare" quelli più motivati che potenzialmente potrebbero intraprendere una carriera universitaria nel nostro campo.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1) Prepariamo noi una serie di domande (10-20) a partire da un numero di Asimmetrie (rivista divulgativa dell'INFN) 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1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58956"/>
            <a:ext cx="77040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1309E5"/>
                </a:solidFill>
              </a:rPr>
              <a:t>Attività presso Lega Navale</a:t>
            </a:r>
            <a:r>
              <a:rPr lang="it-IT" sz="2000" b="1" u="sng" dirty="0" smtClean="0">
                <a:solidFill>
                  <a:srgbClr val="1309E5"/>
                </a:solidFill>
              </a:rPr>
              <a:t> </a:t>
            </a:r>
            <a:endParaRPr lang="it-IT" sz="2000" dirty="0" smtClean="0">
              <a:solidFill>
                <a:srgbClr val="1309E5"/>
              </a:solidFill>
            </a:endParaRPr>
          </a:p>
          <a:p>
            <a:endParaRPr lang="it-IT" sz="2000" dirty="0" smtClean="0"/>
          </a:p>
          <a:p>
            <a:r>
              <a:rPr lang="it-IT" sz="2000" dirty="0" smtClean="0"/>
              <a:t>Programma orientativo di ogni giornata: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9:15-10:30 Seminari </a:t>
            </a:r>
            <a:r>
              <a:rPr lang="it-IT" sz="2000" dirty="0" smtClean="0"/>
              <a:t>su </a:t>
            </a:r>
            <a:r>
              <a:rPr lang="it-IT" sz="2000" dirty="0"/>
              <a:t>Fisica della Vela, Navigazione e GPS.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10:30-11:30 Divisione in 2 gruppi: metà </a:t>
            </a:r>
            <a:r>
              <a:rPr lang="it-IT" sz="2000" dirty="0" smtClean="0"/>
              <a:t>esce in barca </a:t>
            </a:r>
            <a:r>
              <a:rPr lang="it-IT" sz="2000" dirty="0"/>
              <a:t>e l'altra metà svolge </a:t>
            </a:r>
            <a:r>
              <a:rPr lang="it-IT" sz="2000" dirty="0" smtClean="0"/>
              <a:t>le esperienza pratiche sul molo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11:30 - 12:30 I due gruppi si invertono per uscite in barca e attività pratiche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dirty="0" smtClean="0"/>
              <a:t>Per ogni giornata partecipano due scuole con circa 20 studenti per </a:t>
            </a:r>
            <a:r>
              <a:rPr lang="it-IT" sz="2000" dirty="0" smtClean="0"/>
              <a:t>scuola (limitati dalla capacità  di accoglienza della LEGA sia a terra che in barca)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La lega </a:t>
            </a:r>
            <a:r>
              <a:rPr lang="it-IT" sz="2000" dirty="0" smtClean="0"/>
              <a:t>mette </a:t>
            </a:r>
            <a:r>
              <a:rPr lang="it-IT" sz="2000" dirty="0" smtClean="0"/>
              <a:t>a disposizione 5-6 barche al giorno con due turni per barca </a:t>
            </a:r>
          </a:p>
          <a:p>
            <a:endParaRPr lang="it-IT" sz="2000" dirty="0"/>
          </a:p>
          <a:p>
            <a:r>
              <a:rPr lang="it-IT" sz="2000" dirty="0" smtClean="0"/>
              <a:t>Servono </a:t>
            </a:r>
            <a:r>
              <a:rPr lang="it-IT" sz="2000" dirty="0" smtClean="0"/>
              <a:t>volontari per i seminari, per le attività pratiche e per le uscite in </a:t>
            </a:r>
            <a:r>
              <a:rPr lang="it-IT" sz="2000" dirty="0" smtClean="0"/>
              <a:t>barca: idealmente almeno 8-10 persone al giorno </a:t>
            </a:r>
          </a:p>
          <a:p>
            <a:r>
              <a:rPr lang="it-IT" sz="2000" dirty="0" smtClean="0"/>
              <a:t>(su questo punto abbiamo spesso avuto problemi)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7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" y="3441773"/>
            <a:ext cx="4572000" cy="3429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93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764692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309E5"/>
                </a:solidFill>
              </a:rPr>
              <a:t>Scuole </a:t>
            </a:r>
            <a:r>
              <a:rPr lang="it-IT" sz="2000" b="1" dirty="0" smtClean="0">
                <a:solidFill>
                  <a:srgbClr val="1309E5"/>
                </a:solidFill>
              </a:rPr>
              <a:t>partecipanti alle </a:t>
            </a:r>
            <a:r>
              <a:rPr lang="it-IT" sz="2000" b="1" dirty="0" smtClean="0">
                <a:solidFill>
                  <a:srgbClr val="1309E5"/>
                </a:solidFill>
              </a:rPr>
              <a:t>scorse </a:t>
            </a:r>
            <a:r>
              <a:rPr lang="it-IT" sz="2000" b="1" dirty="0" smtClean="0">
                <a:solidFill>
                  <a:srgbClr val="1309E5"/>
                </a:solidFill>
              </a:rPr>
              <a:t>edizioni (2014-2017):</a:t>
            </a:r>
            <a:endParaRPr lang="it-IT" sz="2000" b="1" dirty="0" smtClean="0">
              <a:solidFill>
                <a:srgbClr val="1309E5"/>
              </a:solidFill>
            </a:endParaRPr>
          </a:p>
          <a:p>
            <a:endParaRPr lang="it-IT" sz="1050" dirty="0" smtClean="0"/>
          </a:p>
          <a:p>
            <a:r>
              <a:rPr lang="it-IT" sz="2000" dirty="0"/>
              <a:t>Liceo Scientifico "</a:t>
            </a:r>
            <a:r>
              <a:rPr lang="it-IT" sz="2000" dirty="0" err="1"/>
              <a:t>L.B.Alberti</a:t>
            </a:r>
            <a:r>
              <a:rPr lang="it-IT" sz="2000" dirty="0"/>
              <a:t>" di Napoli </a:t>
            </a:r>
          </a:p>
          <a:p>
            <a:r>
              <a:rPr lang="it-IT" sz="2000" dirty="0" smtClean="0"/>
              <a:t>Liceo </a:t>
            </a:r>
            <a:r>
              <a:rPr lang="it-IT" sz="2000" dirty="0"/>
              <a:t>Sannazzaro, Napoli </a:t>
            </a:r>
          </a:p>
          <a:p>
            <a:r>
              <a:rPr lang="it-IT" sz="2000" dirty="0"/>
              <a:t>Liceo </a:t>
            </a:r>
            <a:r>
              <a:rPr lang="it-IT" sz="2000" dirty="0" err="1"/>
              <a:t>Pansini</a:t>
            </a:r>
            <a:r>
              <a:rPr lang="it-IT" sz="2000" dirty="0"/>
              <a:t>, Napoli </a:t>
            </a:r>
          </a:p>
          <a:p>
            <a:r>
              <a:rPr lang="it-IT" sz="2000" dirty="0"/>
              <a:t>Liceo </a:t>
            </a:r>
            <a:r>
              <a:rPr lang="it-IT" sz="2000" dirty="0" err="1"/>
              <a:t>Mercalli</a:t>
            </a:r>
            <a:r>
              <a:rPr lang="it-IT" sz="2000" dirty="0"/>
              <a:t>, Napoli </a:t>
            </a:r>
          </a:p>
          <a:p>
            <a:r>
              <a:rPr lang="it-IT" sz="2000" dirty="0" smtClean="0"/>
              <a:t>Liceo </a:t>
            </a:r>
            <a:r>
              <a:rPr lang="it-IT" sz="2000" dirty="0"/>
              <a:t>Galilei, Napoli </a:t>
            </a:r>
          </a:p>
          <a:p>
            <a:r>
              <a:rPr lang="it-IT" sz="2000" dirty="0"/>
              <a:t>Liceo Salvemini, </a:t>
            </a:r>
            <a:r>
              <a:rPr lang="it-IT" sz="2000" dirty="0" smtClean="0"/>
              <a:t>Sorrento</a:t>
            </a:r>
            <a:endParaRPr lang="it-IT" sz="2000" dirty="0"/>
          </a:p>
          <a:p>
            <a:r>
              <a:rPr lang="it-IT" sz="2000" dirty="0"/>
              <a:t>Liceo Virgilio, Pozzuoli </a:t>
            </a:r>
            <a:endParaRPr lang="it-IT" sz="2000" dirty="0" smtClean="0"/>
          </a:p>
          <a:p>
            <a:r>
              <a:rPr lang="it-IT" sz="2000" dirty="0" smtClean="0"/>
              <a:t>Istituto Tecnico </a:t>
            </a:r>
            <a:r>
              <a:rPr lang="it-IT" sz="2000" dirty="0" smtClean="0"/>
              <a:t>Righi, Napoli</a:t>
            </a:r>
            <a:endParaRPr lang="it-IT" sz="2000" dirty="0" smtClean="0"/>
          </a:p>
          <a:p>
            <a:r>
              <a:rPr lang="it-IT" sz="2000" dirty="0"/>
              <a:t>Liceo </a:t>
            </a:r>
            <a:r>
              <a:rPr lang="it-IT" sz="2000" dirty="0" smtClean="0"/>
              <a:t>Scientifico </a:t>
            </a:r>
            <a:r>
              <a:rPr lang="it-IT" sz="2000" dirty="0" err="1"/>
              <a:t>S.Giovanni</a:t>
            </a:r>
            <a:r>
              <a:rPr lang="it-IT" sz="2000" dirty="0"/>
              <a:t> a </a:t>
            </a:r>
            <a:r>
              <a:rPr lang="it-IT" sz="2000" dirty="0" err="1"/>
              <a:t>Teduccio</a:t>
            </a:r>
            <a:endParaRPr lang="it-IT" sz="2000" dirty="0"/>
          </a:p>
          <a:p>
            <a:r>
              <a:rPr lang="it-IT" sz="2000" dirty="0" smtClean="0"/>
              <a:t>Liceo Scientifico Sacro Cuore</a:t>
            </a:r>
          </a:p>
          <a:p>
            <a:r>
              <a:rPr lang="it-IT" sz="2000" dirty="0"/>
              <a:t>Liceo Torricelli </a:t>
            </a:r>
            <a:r>
              <a:rPr lang="it-IT" sz="2000" dirty="0"/>
              <a:t>,</a:t>
            </a:r>
            <a:r>
              <a:rPr lang="it-IT" sz="2000" dirty="0" smtClean="0"/>
              <a:t> </a:t>
            </a:r>
            <a:r>
              <a:rPr lang="it-IT" sz="2000" dirty="0"/>
              <a:t>Somma </a:t>
            </a:r>
            <a:r>
              <a:rPr lang="it-IT" sz="2000" dirty="0" smtClean="0"/>
              <a:t>Vesuviana</a:t>
            </a:r>
          </a:p>
          <a:p>
            <a:r>
              <a:rPr lang="it-IT" sz="2000" dirty="0" smtClean="0"/>
              <a:t>Liceo Genovesi,  Napoli</a:t>
            </a:r>
            <a:endParaRPr lang="it-IT" sz="2000" dirty="0"/>
          </a:p>
          <a:p>
            <a:r>
              <a:rPr lang="it-IT" sz="2000" dirty="0"/>
              <a:t>Liceo </a:t>
            </a:r>
            <a:r>
              <a:rPr lang="it-IT" sz="2000" dirty="0" smtClean="0"/>
              <a:t>Seneca, Bacoli</a:t>
            </a:r>
            <a:endParaRPr lang="it-IT" sz="2000" dirty="0"/>
          </a:p>
          <a:p>
            <a:r>
              <a:rPr lang="it-IT" sz="2000" dirty="0"/>
              <a:t>Liceo </a:t>
            </a:r>
            <a:r>
              <a:rPr lang="it-IT" sz="2000" dirty="0" err="1" smtClean="0"/>
              <a:t>Caccioppoli</a:t>
            </a:r>
            <a:r>
              <a:rPr lang="it-IT" sz="2000" dirty="0" smtClean="0"/>
              <a:t>, Napoli</a:t>
            </a:r>
            <a:endParaRPr lang="it-IT" sz="2000" dirty="0"/>
          </a:p>
          <a:p>
            <a:r>
              <a:rPr lang="it-IT" sz="2000" dirty="0"/>
              <a:t>Liceo </a:t>
            </a:r>
            <a:r>
              <a:rPr lang="it-IT" sz="2000" dirty="0" smtClean="0"/>
              <a:t>Pertini, Afragola</a:t>
            </a:r>
            <a:endParaRPr lang="it-IT" sz="2000" dirty="0"/>
          </a:p>
          <a:p>
            <a:endParaRPr lang="it-IT" sz="2000" dirty="0" smtClean="0"/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130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88640"/>
            <a:ext cx="8928992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09E5"/>
                </a:solidFill>
              </a:rPr>
              <a:t>Un </a:t>
            </a:r>
            <a:r>
              <a:rPr lang="en-US" dirty="0" err="1" smtClean="0">
                <a:solidFill>
                  <a:srgbClr val="1309E5"/>
                </a:solidFill>
              </a:rPr>
              <a:t>bilancio</a:t>
            </a:r>
            <a:r>
              <a:rPr lang="en-US" dirty="0" smtClean="0">
                <a:solidFill>
                  <a:srgbClr val="1309E5"/>
                </a:solidFill>
              </a:rPr>
              <a:t>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L'attività</a:t>
            </a:r>
            <a:r>
              <a:rPr lang="en-US" sz="1600" dirty="0" smtClean="0"/>
              <a:t> è ben </a:t>
            </a:r>
            <a:r>
              <a:rPr lang="en-US" sz="1600" dirty="0" err="1" smtClean="0"/>
              <a:t>rodata</a:t>
            </a:r>
            <a:r>
              <a:rPr lang="en-US" sz="1600" dirty="0" smtClean="0"/>
              <a:t> , è </a:t>
            </a:r>
            <a:r>
              <a:rPr lang="en-US" sz="1600" dirty="0" err="1"/>
              <a:t>supportata</a:t>
            </a:r>
            <a:r>
              <a:rPr lang="en-US" sz="1600" dirty="0"/>
              <a:t> </a:t>
            </a:r>
            <a:r>
              <a:rPr lang="en-US" sz="1600" dirty="0" err="1"/>
              <a:t>adeguatamente</a:t>
            </a:r>
            <a:r>
              <a:rPr lang="en-US" sz="1600" dirty="0"/>
              <a:t> </a:t>
            </a:r>
            <a:r>
              <a:rPr lang="en-US" sz="1600" dirty="0" err="1"/>
              <a:t>dalla</a:t>
            </a:r>
            <a:r>
              <a:rPr lang="en-US" sz="1600" dirty="0"/>
              <a:t> </a:t>
            </a:r>
            <a:r>
              <a:rPr lang="en-US" sz="1600" dirty="0" smtClean="0"/>
              <a:t>LNI </a:t>
            </a:r>
            <a:r>
              <a:rPr lang="en-US" sz="1600" dirty="0" err="1" smtClean="0"/>
              <a:t>ed</a:t>
            </a:r>
            <a:r>
              <a:rPr lang="en-US" sz="1600" dirty="0" smtClean="0"/>
              <a:t> è ha </a:t>
            </a:r>
            <a:r>
              <a:rPr lang="en-US" sz="1600" dirty="0" err="1" smtClean="0"/>
              <a:t>riscontrato</a:t>
            </a:r>
            <a:r>
              <a:rPr lang="en-US" sz="1600" dirty="0" smtClean="0"/>
              <a:t> un </a:t>
            </a:r>
            <a:r>
              <a:rPr lang="en-US" sz="1600" dirty="0" err="1" smtClean="0"/>
              <a:t>notevole</a:t>
            </a:r>
            <a:r>
              <a:rPr lang="en-US" sz="1600" dirty="0" smtClean="0"/>
              <a:t> </a:t>
            </a:r>
            <a:r>
              <a:rPr lang="en-US" sz="1600" dirty="0" err="1" smtClean="0"/>
              <a:t>apprezzamento</a:t>
            </a:r>
            <a:r>
              <a:rPr lang="en-US" sz="1600" dirty="0" smtClean="0"/>
              <a:t> da parte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scuole</a:t>
            </a:r>
            <a:r>
              <a:rPr lang="en-US" sz="1600" dirty="0"/>
              <a:t> </a:t>
            </a:r>
            <a:r>
              <a:rPr lang="en-US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seminari</a:t>
            </a:r>
            <a:r>
              <a:rPr lang="en-US" sz="1600" dirty="0" smtClean="0"/>
              <a:t> </a:t>
            </a:r>
            <a:r>
              <a:rPr lang="en-US" sz="1600" dirty="0" err="1" smtClean="0"/>
              <a:t>nelle</a:t>
            </a:r>
            <a:r>
              <a:rPr lang="en-US" sz="1600" dirty="0" smtClean="0"/>
              <a:t> </a:t>
            </a:r>
            <a:r>
              <a:rPr lang="en-US" sz="1600" dirty="0" err="1" smtClean="0"/>
              <a:t>scuole</a:t>
            </a:r>
            <a:r>
              <a:rPr lang="en-US" sz="1600" dirty="0" smtClean="0"/>
              <a:t> non </a:t>
            </a:r>
            <a:r>
              <a:rPr lang="en-US" sz="1600" dirty="0" err="1" smtClean="0"/>
              <a:t>abbiamo</a:t>
            </a:r>
            <a:r>
              <a:rPr lang="en-US" sz="1600" dirty="0" smtClean="0"/>
              <a:t> </a:t>
            </a:r>
            <a:r>
              <a:rPr lang="en-US" sz="1600" dirty="0" err="1" smtClean="0"/>
              <a:t>avuto</a:t>
            </a:r>
            <a:r>
              <a:rPr lang="en-US" sz="1600" dirty="0" smtClean="0"/>
              <a:t> </a:t>
            </a:r>
            <a:r>
              <a:rPr lang="en-US" sz="1600" dirty="0" err="1" smtClean="0"/>
              <a:t>difficoltà</a:t>
            </a:r>
            <a:r>
              <a:rPr lang="en-US" sz="1600" dirty="0" smtClean="0"/>
              <a:t> grazie </a:t>
            </a:r>
            <a:r>
              <a:rPr lang="en-US" sz="1600" dirty="0" err="1" smtClean="0"/>
              <a:t>alla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disponibilità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colleghi</a:t>
            </a:r>
            <a:r>
              <a:rPr lang="en-US" sz="1600" dirty="0" smtClean="0"/>
              <a:t> (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possono</a:t>
            </a:r>
            <a:r>
              <a:rPr lang="en-US" sz="1600" dirty="0" smtClean="0"/>
              <a:t> </a:t>
            </a:r>
            <a:r>
              <a:rPr lang="en-US" sz="1600" dirty="0" err="1" smtClean="0"/>
              <a:t>liberamente</a:t>
            </a:r>
            <a:r>
              <a:rPr lang="en-US" sz="1600" dirty="0" smtClean="0"/>
              <a:t> </a:t>
            </a:r>
            <a:r>
              <a:rPr lang="en-US" sz="1600" dirty="0" err="1" smtClean="0"/>
              <a:t>concordare</a:t>
            </a:r>
            <a:r>
              <a:rPr lang="en-US" sz="1600" dirty="0" smtClean="0"/>
              <a:t> le date con le </a:t>
            </a:r>
            <a:r>
              <a:rPr lang="en-US" sz="1600" dirty="0" err="1" smtClean="0"/>
              <a:t>scule</a:t>
            </a:r>
            <a:r>
              <a:rPr lang="en-US" sz="1600" dirty="0" smtClean="0"/>
              <a:t> in base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proprie</a:t>
            </a:r>
            <a:r>
              <a:rPr lang="en-US" sz="1600" dirty="0" smtClean="0"/>
              <a:t> </a:t>
            </a:r>
            <a:r>
              <a:rPr lang="en-US" sz="1600" dirty="0" err="1" smtClean="0"/>
              <a:t>esigenze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Soprattutto</a:t>
            </a:r>
            <a:r>
              <a:rPr lang="en-US" sz="1600" dirty="0" smtClean="0"/>
              <a:t> </a:t>
            </a:r>
            <a:r>
              <a:rPr lang="en-US" sz="1600" dirty="0" err="1" smtClean="0"/>
              <a:t>nell'ultima</a:t>
            </a:r>
            <a:r>
              <a:rPr lang="en-US" sz="1600" dirty="0" smtClean="0"/>
              <a:t> </a:t>
            </a:r>
            <a:r>
              <a:rPr lang="en-US" sz="1600" dirty="0" err="1" smtClean="0"/>
              <a:t>edizione</a:t>
            </a:r>
            <a:r>
              <a:rPr lang="en-US" sz="1600" dirty="0" smtClean="0"/>
              <a:t>, </a:t>
            </a:r>
            <a:r>
              <a:rPr lang="en-US" sz="1600" dirty="0" err="1" smtClean="0"/>
              <a:t>abbiamo</a:t>
            </a:r>
            <a:r>
              <a:rPr lang="en-US" sz="1600" dirty="0" smtClean="0"/>
              <a:t> </a:t>
            </a:r>
            <a:r>
              <a:rPr lang="en-US" sz="1600" dirty="0" err="1" smtClean="0"/>
              <a:t>avuto</a:t>
            </a:r>
            <a:r>
              <a:rPr lang="en-US" sz="1600" dirty="0" smtClean="0"/>
              <a:t> </a:t>
            </a:r>
            <a:r>
              <a:rPr lang="en-US" sz="1600" dirty="0" err="1" smtClean="0"/>
              <a:t>qualche</a:t>
            </a:r>
            <a:r>
              <a:rPr lang="en-US" sz="1600" dirty="0" smtClean="0"/>
              <a:t> </a:t>
            </a:r>
            <a:r>
              <a:rPr lang="en-US" sz="1600" dirty="0" err="1" smtClean="0"/>
              <a:t>problema</a:t>
            </a:r>
            <a:r>
              <a:rPr lang="en-US" sz="1600" dirty="0" smtClean="0"/>
              <a:t> a </a:t>
            </a:r>
            <a:r>
              <a:rPr lang="en-US" sz="1600" dirty="0" err="1" smtClean="0"/>
              <a:t>coprire</a:t>
            </a:r>
            <a:r>
              <a:rPr lang="en-US" sz="1600" dirty="0" smtClean="0"/>
              <a:t> </a:t>
            </a:r>
            <a:r>
              <a:rPr lang="en-US" sz="1600" dirty="0" err="1" smtClean="0"/>
              <a:t>tutte</a:t>
            </a:r>
            <a:r>
              <a:rPr lang="en-US" sz="1600" dirty="0" smtClean="0"/>
              <a:t> le </a:t>
            </a:r>
            <a:r>
              <a:rPr lang="en-US" sz="1600" dirty="0" err="1" smtClean="0"/>
              <a:t>attività</a:t>
            </a:r>
            <a:r>
              <a:rPr lang="en-US" sz="1600" dirty="0" smtClean="0"/>
              <a:t> </a:t>
            </a:r>
            <a:r>
              <a:rPr lang="en-US" sz="1600" dirty="0" err="1" smtClean="0"/>
              <a:t>presso</a:t>
            </a:r>
            <a:r>
              <a:rPr lang="en-US" sz="1600" dirty="0" smtClean="0"/>
              <a:t> la </a:t>
            </a:r>
            <a:r>
              <a:rPr lang="en-US" sz="1600" dirty="0" err="1" smtClean="0"/>
              <a:t>lega</a:t>
            </a:r>
            <a:r>
              <a:rPr lang="en-US" sz="1600" dirty="0" smtClean="0"/>
              <a:t> (a causa </a:t>
            </a:r>
            <a:r>
              <a:rPr lang="en-US" sz="1600" dirty="0" err="1" smtClean="0"/>
              <a:t>delle</a:t>
            </a:r>
            <a:r>
              <a:rPr lang="en-US" sz="1600" dirty="0" smtClean="0"/>
              <a:t> date </a:t>
            </a:r>
            <a:r>
              <a:rPr lang="en-US" sz="1600" dirty="0" err="1" smtClean="0"/>
              <a:t>fissate</a:t>
            </a:r>
            <a:r>
              <a:rPr lang="en-US" sz="1600" dirty="0" smtClean="0"/>
              <a:t> in </a:t>
            </a:r>
            <a:r>
              <a:rPr lang="en-US" sz="1600" dirty="0" err="1" smtClean="0"/>
              <a:t>anticipo</a:t>
            </a:r>
            <a:r>
              <a:rPr lang="en-US" sz="1600" dirty="0" smtClean="0"/>
              <a:t>). Non </a:t>
            </a:r>
            <a:r>
              <a:rPr lang="en-US" sz="1600" dirty="0" err="1" smtClean="0"/>
              <a:t>sempre</a:t>
            </a:r>
            <a:r>
              <a:rPr lang="en-US" sz="1600" dirty="0" smtClean="0"/>
              <a:t> </a:t>
            </a:r>
            <a:r>
              <a:rPr lang="en-US" sz="1600" dirty="0" err="1" smtClean="0"/>
              <a:t>abbiamo</a:t>
            </a:r>
            <a:r>
              <a:rPr lang="en-US" sz="1600" dirty="0" smtClean="0"/>
              <a:t> </a:t>
            </a:r>
            <a:r>
              <a:rPr lang="en-US" sz="1600" dirty="0" err="1" smtClean="0"/>
              <a:t>potuto</a:t>
            </a:r>
            <a:r>
              <a:rPr lang="en-US" sz="1600" dirty="0" smtClean="0"/>
              <a:t> </a:t>
            </a:r>
            <a:r>
              <a:rPr lang="en-US" sz="1600" dirty="0" err="1" smtClean="0"/>
              <a:t>garantire</a:t>
            </a:r>
            <a:r>
              <a:rPr lang="en-US" sz="1600" dirty="0" smtClean="0"/>
              <a:t> la </a:t>
            </a:r>
            <a:r>
              <a:rPr lang="en-US" sz="1600" dirty="0" err="1" smtClean="0"/>
              <a:t>presenza</a:t>
            </a:r>
            <a:r>
              <a:rPr lang="en-US" sz="1600" dirty="0" smtClean="0"/>
              <a:t> di un </a:t>
            </a:r>
            <a:r>
              <a:rPr lang="en-US" sz="1600" dirty="0" err="1" smtClean="0"/>
              <a:t>fisico</a:t>
            </a:r>
            <a:r>
              <a:rPr lang="en-US" sz="1600" dirty="0" smtClean="0"/>
              <a:t> a </a:t>
            </a:r>
            <a:r>
              <a:rPr lang="en-US" sz="1600" dirty="0" err="1" smtClean="0"/>
              <a:t>bordo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Bisogna</a:t>
            </a:r>
            <a:r>
              <a:rPr lang="en-US" sz="1600" dirty="0" smtClean="0"/>
              <a:t> </a:t>
            </a:r>
            <a:r>
              <a:rPr lang="en-US" sz="1600" dirty="0" err="1" smtClean="0"/>
              <a:t>evitare</a:t>
            </a:r>
            <a:r>
              <a:rPr lang="en-US" sz="1600" dirty="0" smtClean="0"/>
              <a:t> </a:t>
            </a:r>
            <a:r>
              <a:rPr lang="en-US" sz="1600" dirty="0" err="1" smtClean="0"/>
              <a:t>sovrapposizione</a:t>
            </a:r>
            <a:r>
              <a:rPr lang="en-US" sz="1600" dirty="0" smtClean="0"/>
              <a:t> </a:t>
            </a:r>
            <a:r>
              <a:rPr lang="en-US" sz="1600" dirty="0" err="1" smtClean="0"/>
              <a:t>temporale</a:t>
            </a:r>
            <a:r>
              <a:rPr lang="en-US" sz="1600" dirty="0" smtClean="0"/>
              <a:t> con </a:t>
            </a:r>
            <a:r>
              <a:rPr lang="en-US" sz="1600" dirty="0" err="1" smtClean="0"/>
              <a:t>altre</a:t>
            </a:r>
            <a:r>
              <a:rPr lang="en-US" sz="1600" dirty="0" smtClean="0"/>
              <a:t> </a:t>
            </a:r>
            <a:r>
              <a:rPr lang="en-US" sz="1600" dirty="0" err="1" smtClean="0"/>
              <a:t>iniziative</a:t>
            </a:r>
            <a:r>
              <a:rPr lang="en-US" sz="1600" dirty="0" smtClean="0"/>
              <a:t> (come </a:t>
            </a:r>
            <a:r>
              <a:rPr lang="en-US" sz="1600" dirty="0" err="1" smtClean="0"/>
              <a:t>Futuro</a:t>
            </a:r>
            <a:r>
              <a:rPr lang="en-US" sz="1600" dirty="0" smtClean="0"/>
              <a:t> </a:t>
            </a:r>
            <a:r>
              <a:rPr lang="en-US" sz="1600" dirty="0" err="1"/>
              <a:t>R</a:t>
            </a:r>
            <a:r>
              <a:rPr lang="en-US" sz="1600" dirty="0" err="1" smtClean="0"/>
              <a:t>emoto</a:t>
            </a:r>
            <a:r>
              <a:rPr lang="en-US" sz="1600" dirty="0" smtClean="0"/>
              <a:t>)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già</a:t>
            </a:r>
            <a:r>
              <a:rPr lang="en-US" sz="1600" dirty="0" smtClean="0"/>
              <a:t> </a:t>
            </a:r>
            <a:r>
              <a:rPr lang="en-US" sz="1600" dirty="0" err="1" smtClean="0"/>
              <a:t>richiedono</a:t>
            </a:r>
            <a:r>
              <a:rPr lang="en-US" sz="1600" dirty="0" smtClean="0"/>
              <a:t> </a:t>
            </a:r>
            <a:r>
              <a:rPr lang="en-US" sz="1600" dirty="0" err="1" smtClean="0"/>
              <a:t>l'impegno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sezione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 bel 2017 </a:t>
            </a:r>
            <a:r>
              <a:rPr lang="en-US" sz="1600" dirty="0" err="1" smtClean="0">
                <a:sym typeface="Wingdings" panose="05000000000000000000" pitchFamily="2" charset="2"/>
              </a:rPr>
              <a:t>abbiamo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spostato</a:t>
            </a:r>
            <a:r>
              <a:rPr lang="en-US" sz="1600" dirty="0" smtClean="0"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sym typeface="Wingdings" panose="05000000000000000000" pitchFamily="2" charset="2"/>
              </a:rPr>
              <a:t>novembre</a:t>
            </a:r>
            <a:r>
              <a:rPr lang="en-US" sz="1600" dirty="0" smtClean="0">
                <a:sym typeface="Wingdings" panose="05000000000000000000" pitchFamily="2" charset="2"/>
              </a:rPr>
              <a:t> a causa di F.R.,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ym typeface="Wingdings" panose="05000000000000000000" pitchFamily="2" charset="2"/>
              </a:rPr>
              <a:t>Finora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le </a:t>
            </a:r>
            <a:r>
              <a:rPr lang="en-US" sz="1600" dirty="0" err="1">
                <a:sym typeface="Wingdings" panose="05000000000000000000" pitchFamily="2" charset="2"/>
              </a:rPr>
              <a:t>scuole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sono</a:t>
            </a:r>
            <a:r>
              <a:rPr lang="en-US" sz="1600" dirty="0">
                <a:sym typeface="Wingdings" panose="05000000000000000000" pitchFamily="2" charset="2"/>
              </a:rPr>
              <a:t> state "</a:t>
            </a:r>
            <a:r>
              <a:rPr lang="en-US" sz="1600" dirty="0" err="1">
                <a:sym typeface="Wingdings" panose="05000000000000000000" pitchFamily="2" charset="2"/>
              </a:rPr>
              <a:t>scelte</a:t>
            </a:r>
            <a:r>
              <a:rPr lang="en-US" sz="1600" dirty="0">
                <a:sym typeface="Wingdings" panose="05000000000000000000" pitchFamily="2" charset="2"/>
              </a:rPr>
              <a:t>"  </a:t>
            </a:r>
            <a:r>
              <a:rPr lang="en-US" sz="1600" dirty="0" err="1">
                <a:sym typeface="Wingdings" panose="05000000000000000000" pitchFamily="2" charset="2"/>
              </a:rPr>
              <a:t>dai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docenti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volontari</a:t>
            </a:r>
            <a:r>
              <a:rPr lang="en-US" sz="1600" dirty="0">
                <a:sym typeface="Wingdings" panose="05000000000000000000" pitchFamily="2" charset="2"/>
              </a:rPr>
              <a:t>; </a:t>
            </a:r>
            <a:r>
              <a:rPr lang="en-US" sz="1600" dirty="0" err="1">
                <a:sym typeface="Wingdings" panose="05000000000000000000" pitchFamily="2" charset="2"/>
              </a:rPr>
              <a:t>questo</a:t>
            </a:r>
            <a:r>
              <a:rPr lang="en-US" sz="1600" dirty="0">
                <a:sym typeface="Wingdings" panose="05000000000000000000" pitchFamily="2" charset="2"/>
              </a:rPr>
              <a:t> a </a:t>
            </a:r>
            <a:r>
              <a:rPr lang="en-US" sz="1600" dirty="0" err="1">
                <a:sym typeface="Wingdings" panose="05000000000000000000" pitchFamily="2" charset="2"/>
              </a:rPr>
              <a:t>causato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qualche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lamentela</a:t>
            </a:r>
            <a:r>
              <a:rPr lang="en-US" sz="1600" dirty="0">
                <a:sym typeface="Wingdings" panose="05000000000000000000" pitchFamily="2" charset="2"/>
              </a:rPr>
              <a:t> da parte di </a:t>
            </a:r>
            <a:r>
              <a:rPr lang="en-US" sz="1600" dirty="0" err="1">
                <a:sym typeface="Wingdings" panose="05000000000000000000" pitchFamily="2" charset="2"/>
              </a:rPr>
              <a:t>altre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scuole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che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hanno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avuto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notizia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dell'iniziativa</a:t>
            </a:r>
            <a:r>
              <a:rPr lang="en-US" sz="1600" dirty="0">
                <a:sym typeface="Wingdings" panose="05000000000000000000" pitchFamily="2" charset="2"/>
              </a:rPr>
              <a:t>.  </a:t>
            </a:r>
            <a:r>
              <a:rPr lang="en-US" sz="1600" dirty="0" err="1">
                <a:sym typeface="Wingdings" panose="05000000000000000000" pitchFamily="2" charset="2"/>
              </a:rPr>
              <a:t>potremmo</a:t>
            </a:r>
            <a:r>
              <a:rPr lang="en-US" sz="1600" dirty="0">
                <a:sym typeface="Wingdings" panose="05000000000000000000" pitchFamily="2" charset="2"/>
              </a:rPr>
              <a:t> fare un </a:t>
            </a:r>
            <a:r>
              <a:rPr lang="en-US" sz="1600" dirty="0" err="1">
                <a:sym typeface="Wingdings" panose="05000000000000000000" pitchFamily="2" charset="2"/>
              </a:rPr>
              <a:t>bando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ma </a:t>
            </a:r>
            <a:r>
              <a:rPr lang="en-US" sz="1600" dirty="0" err="1" smtClean="0">
                <a:sym typeface="Wingdings" panose="05000000000000000000" pitchFamily="2" charset="2"/>
              </a:rPr>
              <a:t>occorrerebbe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pianificare</a:t>
            </a:r>
            <a:r>
              <a:rPr lang="en-US" sz="1600" dirty="0" smtClean="0">
                <a:sym typeface="Wingdings" panose="05000000000000000000" pitchFamily="2" charset="2"/>
              </a:rPr>
              <a:t> in </a:t>
            </a:r>
            <a:r>
              <a:rPr lang="en-US" sz="1600" dirty="0" err="1" smtClean="0">
                <a:sym typeface="Wingdings" panose="05000000000000000000" pitchFamily="2" charset="2"/>
              </a:rPr>
              <a:t>anticipo</a:t>
            </a:r>
            <a:r>
              <a:rPr lang="en-US" sz="1600" dirty="0" smtClean="0">
                <a:sym typeface="Wingdings" panose="05000000000000000000" pitchFamily="2" charset="2"/>
              </a:rPr>
              <a:t> la </a:t>
            </a:r>
            <a:r>
              <a:rPr lang="en-US" sz="1600" dirty="0" err="1" smtClean="0">
                <a:sym typeface="Wingdings" panose="05000000000000000000" pitchFamily="2" charset="2"/>
              </a:rPr>
              <a:t>tempistica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1309E5"/>
                </a:solidFill>
                <a:sym typeface="Wingdings" panose="05000000000000000000" pitchFamily="2" charset="2"/>
              </a:rPr>
              <a:t>P</a:t>
            </a:r>
            <a:r>
              <a:rPr lang="en-US" dirty="0" smtClean="0">
                <a:solidFill>
                  <a:srgbClr val="1309E5"/>
                </a:solidFill>
                <a:sym typeface="Wingdings" panose="05000000000000000000" pitchFamily="2" charset="2"/>
              </a:rPr>
              <a:t>er </a:t>
            </a:r>
            <a:r>
              <a:rPr lang="en-US" dirty="0" err="1" smtClean="0">
                <a:solidFill>
                  <a:srgbClr val="1309E5"/>
                </a:solidFill>
                <a:sym typeface="Wingdings" panose="05000000000000000000" pitchFamily="2" charset="2"/>
              </a:rPr>
              <a:t>il</a:t>
            </a:r>
            <a:r>
              <a:rPr lang="en-US" dirty="0" smtClean="0">
                <a:solidFill>
                  <a:srgbClr val="1309E5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1309E5"/>
                </a:solidFill>
                <a:sym typeface="Wingdings" panose="05000000000000000000" pitchFamily="2" charset="2"/>
              </a:rPr>
              <a:t>futuro</a:t>
            </a:r>
            <a:r>
              <a:rPr lang="en-US" dirty="0" smtClean="0">
                <a:solidFill>
                  <a:srgbClr val="1309E5"/>
                </a:solidFill>
                <a:sym typeface="Wingdings" panose="05000000000000000000" pitchFamily="2" charset="2"/>
              </a:rPr>
              <a:t>:</a:t>
            </a:r>
          </a:p>
          <a:p>
            <a:endParaRPr lang="en-US" sz="1600" dirty="0">
              <a:solidFill>
                <a:srgbClr val="1309E5"/>
              </a:solidFill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per </a:t>
            </a:r>
            <a:r>
              <a:rPr lang="en-US" sz="1600" dirty="0" err="1" smtClean="0">
                <a:sym typeface="Wingdings" panose="05000000000000000000" pitchFamily="2" charset="2"/>
              </a:rPr>
              <a:t>il</a:t>
            </a:r>
            <a:r>
              <a:rPr lang="en-US" sz="1600" dirty="0" smtClean="0">
                <a:sym typeface="Wingdings" panose="05000000000000000000" pitchFamily="2" charset="2"/>
              </a:rPr>
              <a:t> 2018  </a:t>
            </a:r>
            <a:r>
              <a:rPr lang="en-US" sz="1600" dirty="0" err="1" smtClean="0">
                <a:sym typeface="Wingdings" panose="05000000000000000000" pitchFamily="2" charset="2"/>
              </a:rPr>
              <a:t>dovremmo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tornare</a:t>
            </a:r>
            <a:r>
              <a:rPr lang="en-US" sz="1600" dirty="0" smtClean="0"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sym typeface="Wingdings" panose="05000000000000000000" pitchFamily="2" charset="2"/>
              </a:rPr>
              <a:t>maggio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(</a:t>
            </a:r>
            <a:r>
              <a:rPr lang="en-US" sz="1600" dirty="0" err="1" smtClean="0">
                <a:sym typeface="Wingdings" panose="05000000000000000000" pitchFamily="2" charset="2"/>
              </a:rPr>
              <a:t>sempre</a:t>
            </a:r>
            <a:r>
              <a:rPr lang="en-US" sz="1600" dirty="0" smtClean="0">
                <a:sym typeface="Wingdings" panose="05000000000000000000" pitchFamily="2" charset="2"/>
              </a:rPr>
              <a:t> a causa di </a:t>
            </a:r>
            <a:r>
              <a:rPr lang="en-US" sz="1600" dirty="0" err="1" smtClean="0">
                <a:sym typeface="Wingdings" panose="05000000000000000000" pitchFamily="2" charset="2"/>
              </a:rPr>
              <a:t>Futuro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Remoto</a:t>
            </a:r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err="1" smtClean="0">
                <a:sym typeface="Wingdings" panose="05000000000000000000" pitchFamily="2" charset="2"/>
              </a:rPr>
              <a:t>Abbiamo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avuto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una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dichiarazione</a:t>
            </a:r>
            <a:r>
              <a:rPr lang="en-US" sz="1600" dirty="0" smtClean="0">
                <a:sym typeface="Wingdings" panose="05000000000000000000" pitchFamily="2" charset="2"/>
              </a:rPr>
              <a:t> di </a:t>
            </a:r>
            <a:r>
              <a:rPr lang="en-US" sz="1600" dirty="0" err="1" smtClean="0">
                <a:sym typeface="Wingdings" panose="05000000000000000000" pitchFamily="2" charset="2"/>
              </a:rPr>
              <a:t>interesse</a:t>
            </a:r>
            <a:r>
              <a:rPr lang="en-US" sz="1600" dirty="0" smtClean="0"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sym typeface="Wingdings" panose="05000000000000000000" pitchFamily="2" charset="2"/>
              </a:rPr>
              <a:t>partecipare</a:t>
            </a:r>
            <a:r>
              <a:rPr lang="en-US" sz="1600" dirty="0" smtClean="0">
                <a:sym typeface="Wingdings" panose="05000000000000000000" pitchFamily="2" charset="2"/>
              </a:rPr>
              <a:t> dal CNR-SPIN e </a:t>
            </a:r>
            <a:r>
              <a:rPr lang="en-US" sz="1600" dirty="0" err="1" smtClean="0">
                <a:sym typeface="Wingdings" panose="05000000000000000000" pitchFamily="2" charset="2"/>
              </a:rPr>
              <a:t>possibilmente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dalla</a:t>
            </a:r>
            <a:r>
              <a:rPr lang="en-US" sz="1600" dirty="0" smtClean="0">
                <a:sym typeface="Wingdings" panose="05000000000000000000" pitchFamily="2" charset="2"/>
              </a:rPr>
              <a:t> LNI-Pozzuoli, </a:t>
            </a:r>
            <a:r>
              <a:rPr lang="en-US" sz="1600" dirty="0" err="1" smtClean="0">
                <a:sym typeface="Wingdings" panose="05000000000000000000" pitchFamily="2" charset="2"/>
              </a:rPr>
              <a:t>il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vero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problema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sarebbe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trovare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volontari</a:t>
            </a:r>
            <a:r>
              <a:rPr lang="en-US" sz="1600" dirty="0" smtClean="0">
                <a:sym typeface="Wingdings" panose="05000000000000000000" pitchFamily="2" charset="2"/>
              </a:rPr>
              <a:t> in </a:t>
            </a:r>
            <a:r>
              <a:rPr lang="en-US" sz="1600" dirty="0" err="1" smtClean="0">
                <a:sym typeface="Wingdings" panose="05000000000000000000" pitchFamily="2" charset="2"/>
              </a:rPr>
              <a:t>numero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adeguato</a:t>
            </a:r>
            <a:r>
              <a:rPr lang="en-US" sz="1600" dirty="0" smtClean="0">
                <a:sym typeface="Wingdings" panose="05000000000000000000" pitchFamily="2" charset="2"/>
              </a:rPr>
              <a:t>.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3441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912</Words>
  <Application>Microsoft Office PowerPoint</Application>
  <PresentationFormat>Presentazione su schermo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Fisica in barca cinque edizioni a livello nazionale dal 2005 al 2011</vt:lpstr>
      <vt:lpstr>La fisica della barca a vela a Napoli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Luciano</dc:creator>
  <cp:lastModifiedBy>Luciano</cp:lastModifiedBy>
  <cp:revision>25</cp:revision>
  <dcterms:created xsi:type="dcterms:W3CDTF">2014-03-10T09:25:42Z</dcterms:created>
  <dcterms:modified xsi:type="dcterms:W3CDTF">2018-02-26T13:38:55Z</dcterms:modified>
</cp:coreProperties>
</file>