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0" r:id="rId2"/>
    <p:sldId id="272" r:id="rId3"/>
    <p:sldId id="342" r:id="rId4"/>
    <p:sldId id="360" r:id="rId5"/>
    <p:sldId id="362" r:id="rId6"/>
    <p:sldId id="359" r:id="rId7"/>
    <p:sldId id="286" r:id="rId8"/>
    <p:sldId id="361" r:id="rId9"/>
    <p:sldId id="282" r:id="rId10"/>
    <p:sldId id="279" r:id="rId11"/>
    <p:sldId id="338" r:id="rId12"/>
    <p:sldId id="337" r:id="rId13"/>
    <p:sldId id="349" r:id="rId14"/>
    <p:sldId id="350" r:id="rId15"/>
    <p:sldId id="351" r:id="rId16"/>
    <p:sldId id="352" r:id="rId17"/>
    <p:sldId id="281" r:id="rId18"/>
    <p:sldId id="339" r:id="rId19"/>
    <p:sldId id="358" r:id="rId20"/>
    <p:sldId id="35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A9353"/>
    <a:srgbClr val="53A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397"/>
    <p:restoredTop sz="97774"/>
  </p:normalViewPr>
  <p:slideViewPr>
    <p:cSldViewPr snapToGrid="0" snapToObjects="1">
      <p:cViewPr varScale="1">
        <p:scale>
          <a:sx n="111" d="100"/>
          <a:sy n="111" d="100"/>
        </p:scale>
        <p:origin x="-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3" d="100"/>
        <a:sy n="103" d="100"/>
      </p:scale>
      <p:origin x="0" y="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25CC2-AD49-6A4B-801D-6D9A8492DCA5}" type="datetimeFigureOut">
              <a:rPr lang="it-IT" smtClean="0"/>
              <a:t>25/02/18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156F6-594E-0945-A90C-0C92CF6337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217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</p:spPr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0600" y="6356350"/>
            <a:ext cx="4876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7000" y="6356350"/>
            <a:ext cx="939800" cy="365125"/>
          </a:xfrm>
        </p:spPr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1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2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3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8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75A6D-B924-664E-8EFB-74155E7334F5}" type="datetimeFigureOut">
              <a:rPr lang="en-US" smtClean="0"/>
              <a:t>25/02/18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B34E9-029E-F54F-BBC6-BADE7A4453B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g"/><Relationship Id="rId20" Type="http://schemas.openxmlformats.org/officeDocument/2006/relationships/image" Target="../media/image19.jpeg"/><Relationship Id="rId21" Type="http://schemas.openxmlformats.org/officeDocument/2006/relationships/image" Target="../media/image20.png"/><Relationship Id="rId22" Type="http://schemas.openxmlformats.org/officeDocument/2006/relationships/image" Target="../media/image21.jpe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jp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jpg"/><Relationship Id="rId30" Type="http://schemas.openxmlformats.org/officeDocument/2006/relationships/image" Target="../media/image29.jpe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jp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5.jpe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jpe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28" Type="http://schemas.openxmlformats.org/officeDocument/2006/relationships/image" Target="../media/image53.jpeg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25.png"/><Relationship Id="rId30" Type="http://schemas.openxmlformats.org/officeDocument/2006/relationships/image" Target="../media/image14.png"/><Relationship Id="rId31" Type="http://schemas.openxmlformats.org/officeDocument/2006/relationships/image" Target="../media/image55.jpeg"/><Relationship Id="rId32" Type="http://schemas.openxmlformats.org/officeDocument/2006/relationships/image" Target="../media/image56.jpeg"/><Relationship Id="rId9" Type="http://schemas.openxmlformats.org/officeDocument/2006/relationships/image" Target="../media/image36.jp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33" Type="http://schemas.openxmlformats.org/officeDocument/2006/relationships/image" Target="../media/image57.emf"/><Relationship Id="rId10" Type="http://schemas.openxmlformats.org/officeDocument/2006/relationships/image" Target="../media/image37.jpeg"/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4" Type="http://schemas.openxmlformats.org/officeDocument/2006/relationships/image" Target="../media/image27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18.gif"/><Relationship Id="rId1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ienzainrete.it/articolo/colori-del-bosone-di-higgs/pietro-greco-gaspare-polizzi/2018-01-2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infn.it/artandscience" TargetMode="External"/><Relationship Id="rId4" Type="http://schemas.openxmlformats.org/officeDocument/2006/relationships/hyperlink" Target="https://www.facebook.com/artandscienceacrossitaly/" TargetMode="External"/><Relationship Id="rId5" Type="http://schemas.openxmlformats.org/officeDocument/2006/relationships/hyperlink" Target="https://www.instagram.com/artandscienceacrossitaly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infn.it/artandscience/index.php/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66" y="1627217"/>
            <a:ext cx="541635" cy="541635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90" y="204035"/>
            <a:ext cx="620441" cy="624749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0" y="958139"/>
            <a:ext cx="1535372" cy="582552"/>
          </a:xfrm>
          <a:prstGeom prst="rect">
            <a:avLst/>
          </a:prstGeom>
        </p:spPr>
      </p:pic>
      <p:pic>
        <p:nvPicPr>
          <p:cNvPr id="9" name="Immagine 8" descr="logo Padov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6" y="12700"/>
            <a:ext cx="862584" cy="825503"/>
          </a:xfrm>
          <a:prstGeom prst="rect">
            <a:avLst/>
          </a:prstGeom>
        </p:spPr>
      </p:pic>
      <p:pic>
        <p:nvPicPr>
          <p:cNvPr id="10" name="Immagine 9" descr="LogoCittaMilan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1" y="12700"/>
            <a:ext cx="1402513" cy="600350"/>
          </a:xfrm>
          <a:prstGeom prst="rect">
            <a:avLst/>
          </a:prstGeom>
        </p:spPr>
      </p:pic>
      <p:pic>
        <p:nvPicPr>
          <p:cNvPr id="11" name="Immagine 10" descr="logo Firenz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76" y="12700"/>
            <a:ext cx="523875" cy="698500"/>
          </a:xfrm>
          <a:prstGeom prst="rect">
            <a:avLst/>
          </a:prstGeom>
        </p:spPr>
      </p:pic>
      <p:pic>
        <p:nvPicPr>
          <p:cNvPr id="12" name="Immagine 11" descr="LOGO_COMUNE_DI_NAPOLI_senza_bianco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4" y="12700"/>
            <a:ext cx="694842" cy="698499"/>
          </a:xfrm>
          <a:prstGeom prst="rect">
            <a:avLst/>
          </a:prstGeom>
        </p:spPr>
      </p:pic>
      <p:pic>
        <p:nvPicPr>
          <p:cNvPr id="13" name="Immagine 12" descr="logo Venezi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10" y="12700"/>
            <a:ext cx="369453" cy="70203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990" y="5490327"/>
            <a:ext cx="2902310" cy="1218970"/>
          </a:xfrm>
          <a:prstGeom prst="rect">
            <a:avLst/>
          </a:prstGeom>
        </p:spPr>
      </p:pic>
      <p:pic>
        <p:nvPicPr>
          <p:cNvPr id="16" name="Immagine 15" descr="Schermata 2016-10-18 alle 15.08.0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1" y="5381331"/>
            <a:ext cx="2071491" cy="125459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3700" y="442769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P. </a:t>
            </a:r>
            <a:r>
              <a:rPr lang="it-IT" dirty="0" smtClean="0">
                <a:solidFill>
                  <a:srgbClr val="FF0000"/>
                </a:solidFill>
              </a:rPr>
              <a:t>Paolucci, A. Di Crescenzo, M. Merola, B. Rossi e G. Galati (Napoli)</a:t>
            </a:r>
          </a:p>
          <a:p>
            <a:pPr algn="ctr"/>
            <a:r>
              <a:rPr lang="it-IT" sz="1600" dirty="0" smtClean="0"/>
              <a:t>D</a:t>
            </a:r>
            <a:r>
              <a:rPr lang="it-IT" sz="1600" dirty="0"/>
              <a:t>. </a:t>
            </a:r>
            <a:r>
              <a:rPr lang="it-IT" sz="1600" dirty="0" err="1"/>
              <a:t>Menasce</a:t>
            </a:r>
            <a:r>
              <a:rPr lang="it-IT" sz="1600" dirty="0"/>
              <a:t> (Mi), S. Paoletti (Fi), M. Fedi (Fi), E. </a:t>
            </a:r>
            <a:r>
              <a:rPr lang="it-IT" sz="1600" dirty="0" err="1"/>
              <a:t>Vannuccini</a:t>
            </a:r>
            <a:r>
              <a:rPr lang="it-IT" sz="1600" dirty="0"/>
              <a:t> (Fi), </a:t>
            </a:r>
          </a:p>
          <a:p>
            <a:pPr algn="ctr"/>
            <a:r>
              <a:rPr lang="it-IT" sz="1600" dirty="0"/>
              <a:t>M. </a:t>
            </a:r>
            <a:r>
              <a:rPr lang="it-IT" sz="1600" dirty="0" err="1"/>
              <a:t>Michelotto</a:t>
            </a:r>
            <a:r>
              <a:rPr lang="it-IT" sz="1600" dirty="0"/>
              <a:t> (Pd), Uff. </a:t>
            </a:r>
            <a:r>
              <a:rPr lang="it-IT" sz="1600" dirty="0" err="1"/>
              <a:t>Com</a:t>
            </a:r>
            <a:r>
              <a:rPr lang="it-IT" sz="1600" dirty="0"/>
              <a:t>. INFN, M. </a:t>
            </a:r>
            <a:r>
              <a:rPr lang="it-IT" sz="1600" dirty="0" err="1"/>
              <a:t>Hoch</a:t>
            </a:r>
            <a:r>
              <a:rPr lang="it-IT" sz="1600" dirty="0"/>
              <a:t> (CERN/Vienna) e A. </a:t>
            </a:r>
            <a:r>
              <a:rPr lang="it-IT" sz="1600" dirty="0" err="1"/>
              <a:t>Alexopoulos</a:t>
            </a:r>
            <a:r>
              <a:rPr lang="it-IT" sz="1600" dirty="0"/>
              <a:t> (CERN)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97" y="1404272"/>
            <a:ext cx="758086" cy="51464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65" y="823223"/>
            <a:ext cx="1221274" cy="40913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3" y="1384392"/>
            <a:ext cx="534529" cy="53452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86" y="164042"/>
            <a:ext cx="1360341" cy="43949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8" y="823223"/>
            <a:ext cx="929092" cy="4213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66" y="823223"/>
            <a:ext cx="875095" cy="41304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3" y="828785"/>
            <a:ext cx="923482" cy="406958"/>
          </a:xfrm>
          <a:prstGeom prst="rect">
            <a:avLst/>
          </a:prstGeom>
        </p:spPr>
      </p:pic>
      <p:pic>
        <p:nvPicPr>
          <p:cNvPr id="1026" name="Picture 2" descr="http://www.societanazionalescienzeletterearti.it/images/snf02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97" y="804957"/>
            <a:ext cx="481445" cy="4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ultati immagini per accademia belle arti napoli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99" y="1398898"/>
            <a:ext cx="499137" cy="4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sultati immagini per eps european physical society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16" y="1456482"/>
            <a:ext cx="2093470" cy="3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sultati immagini per logo regione toscana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16" y="63333"/>
            <a:ext cx="370071" cy="6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1" y="321605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un progetto del network CREATIONS H2020 organizzato dall’INFN e dal CERN</a:t>
            </a:r>
          </a:p>
          <a:p>
            <a:pPr algn="ctr"/>
            <a:r>
              <a:rPr lang="it-IT" dirty="0">
                <a:solidFill>
                  <a:srgbClr val="0000FF"/>
                </a:solidFill>
              </a:rPr>
              <a:t>e rivolto agli studenti liceali Italiani </a:t>
            </a:r>
          </a:p>
        </p:txBody>
      </p:sp>
      <p:sp>
        <p:nvSpPr>
          <p:cNvPr id="3" name="AutoShape 2" descr="isultati immagini per Logo EAV campania"/>
          <p:cNvSpPr>
            <a:spLocks noChangeAspect="1" noChangeArrowheads="1"/>
          </p:cNvSpPr>
          <p:nvPr/>
        </p:nvSpPr>
        <p:spPr bwMode="auto">
          <a:xfrm>
            <a:off x="1" y="3177381"/>
            <a:ext cx="667016" cy="9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82" y="807650"/>
            <a:ext cx="340459" cy="48334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58" y="1460798"/>
            <a:ext cx="1034766" cy="3637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38" y="835056"/>
            <a:ext cx="397304" cy="39730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0" y="1656218"/>
            <a:ext cx="1227384" cy="52540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8" name="Immagine 27" descr="logomibac2013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456482"/>
            <a:ext cx="906272" cy="350363"/>
          </a:xfrm>
          <a:prstGeom prst="rect">
            <a:avLst/>
          </a:prstGeom>
        </p:spPr>
      </p:pic>
      <p:pic>
        <p:nvPicPr>
          <p:cNvPr id="29" name="Immagine 28" descr="EYCH2018_Logos_Pink-IT-72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36" y="790089"/>
            <a:ext cx="668650" cy="508000"/>
          </a:xfrm>
          <a:prstGeom prst="rect">
            <a:avLst/>
          </a:prstGeom>
        </p:spPr>
      </p:pic>
      <p:pic>
        <p:nvPicPr>
          <p:cNvPr id="30" name="Immagine 29" descr="LOGO_INFN_NEWS_sito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" y="183619"/>
            <a:ext cx="1124380" cy="624031"/>
          </a:xfrm>
          <a:prstGeom prst="rect">
            <a:avLst/>
          </a:prstGeom>
        </p:spPr>
      </p:pic>
      <p:pic>
        <p:nvPicPr>
          <p:cNvPr id="1024" name="Immagine 1023" descr="banner_fondo_bianco2.jpe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" y="2466275"/>
            <a:ext cx="91440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800" y="164633"/>
            <a:ext cx="8786906" cy="1083520"/>
          </a:xfrm>
        </p:spPr>
        <p:txBody>
          <a:bodyPr>
            <a:noAutofit/>
          </a:bodyPr>
          <a:lstStyle/>
          <a:p>
            <a:r>
              <a:rPr lang="it-I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Milano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Museo Leonardo da Vinci (marzo 2017)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827277"/>
            <a:ext cx="8786906" cy="1216466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1 gruppo vincitore direttamente al CERN (totale 5)</a:t>
            </a:r>
          </a:p>
          <a:p>
            <a:r>
              <a:rPr lang="it-IT" sz="2800" dirty="0">
                <a:solidFill>
                  <a:srgbClr val="C00000"/>
                </a:solidFill>
              </a:rPr>
              <a:t>Più di 120 persone hanno partecipanti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10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26" y="3384407"/>
            <a:ext cx="4631458" cy="34735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864"/>
            <a:ext cx="4431326" cy="33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4632"/>
            <a:ext cx="8229600" cy="1061623"/>
          </a:xfrm>
        </p:spPr>
        <p:txBody>
          <a:bodyPr>
            <a:noAutofit/>
          </a:bodyPr>
          <a:lstStyle/>
          <a:p>
            <a:r>
              <a:rPr lang="it-I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Venezia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Palazzo del Cinema (luglio 2017)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8547" y="1380145"/>
            <a:ext cx="8786906" cy="920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C00000"/>
                </a:solidFill>
              </a:rPr>
              <a:t>Più di 400 persone hanno partecipato all’evento pubblico organizzato dall’ufficio comunicazione INFN.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260600" y="6432550"/>
            <a:ext cx="4876800" cy="365125"/>
          </a:xfrm>
        </p:spPr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11</a:t>
            </a:fld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07" y="2379015"/>
            <a:ext cx="6645429" cy="44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37733"/>
            <a:ext cx="8280400" cy="552026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" y="65088"/>
            <a:ext cx="8991600" cy="1230312"/>
          </a:xfrm>
        </p:spPr>
        <p:txBody>
          <a:bodyPr>
            <a:noAutofit/>
          </a:bodyPr>
          <a:lstStyle/>
          <a:p>
            <a:r>
              <a:rPr lang="it-I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Padova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Loggia della Gran Guardia (luglio 2017)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6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963612"/>
          </a:xfrm>
        </p:spPr>
        <p:txBody>
          <a:bodyPr>
            <a:noAutofit/>
          </a:bodyPr>
          <a:lstStyle/>
          <a:p>
            <a:r>
              <a:rPr lang="it-I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Firenze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Accademia delle Arti del Disegno (gen. 2018)</a:t>
            </a:r>
            <a:endParaRPr lang="it-IT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3" name="Immagine 2" descr="SalaEsposizioneFiren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7" y="1158875"/>
            <a:ext cx="7598833" cy="56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9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747712"/>
          </a:xfrm>
        </p:spPr>
        <p:txBody>
          <a:bodyPr>
            <a:normAutofit fontScale="90000"/>
          </a:bodyPr>
          <a:lstStyle/>
          <a:p>
            <a:r>
              <a:rPr lang="it-IT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Vincitore ex-equo Firenze</a:t>
            </a:r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81074"/>
            <a:ext cx="78359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2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747712"/>
          </a:xfrm>
        </p:spPr>
        <p:txBody>
          <a:bodyPr>
            <a:normAutofit fontScale="90000"/>
          </a:bodyPr>
          <a:lstStyle/>
          <a:p>
            <a:r>
              <a:rPr lang="it-IT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Vincitore ex-equo Firenze</a:t>
            </a:r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3" name="MakeScienceNotW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9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747712"/>
          </a:xfrm>
        </p:spPr>
        <p:txBody>
          <a:bodyPr>
            <a:normAutofit fontScale="90000"/>
          </a:bodyPr>
          <a:lstStyle/>
          <a:p>
            <a:r>
              <a:rPr lang="it-IT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Premiazione di Firenze</a:t>
            </a:r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5" name="Immagine 4" descr="premiazione-del-progetto-art--science-across-italy---firenze_2811255588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0" y="1155955"/>
            <a:ext cx="3727820" cy="55917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087" y="1155956"/>
            <a:ext cx="3727820" cy="55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30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51435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088"/>
            <a:ext cx="9143999" cy="1357312"/>
          </a:xfrm>
        </p:spPr>
        <p:txBody>
          <a:bodyPr>
            <a:normAutofit fontScale="90000"/>
          </a:bodyPr>
          <a:lstStyle/>
          <a:p>
            <a:r>
              <a:rPr lang="it-IT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Napoli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Museo MANN (8 mar. </a:t>
            </a:r>
            <a:r>
              <a:rPr lang="mr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9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2018)</a:t>
            </a:r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1868552"/>
            <a:ext cx="2108200" cy="6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1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>
            <a:normAutofit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fase finale a Napoli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120026"/>
            <a:ext cx="8818282" cy="5319989"/>
          </a:xfrm>
        </p:spPr>
        <p:txBody>
          <a:bodyPr>
            <a:noAutofit/>
          </a:bodyPr>
          <a:lstStyle/>
          <a:p>
            <a:r>
              <a:rPr lang="it-IT" sz="2400" dirty="0"/>
              <a:t>Parteciperanno tutti gli studenti, professori e ricercatori che hanno partecipato al progetto.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MANN: </a:t>
            </a:r>
            <a:r>
              <a:rPr lang="it-IT" sz="2400" dirty="0" smtClean="0">
                <a:solidFill>
                  <a:srgbClr val="FF0000"/>
                </a:solidFill>
              </a:rPr>
              <a:t>3 </a:t>
            </a:r>
            <a:r>
              <a:rPr lang="it-IT" sz="2400" dirty="0">
                <a:solidFill>
                  <a:srgbClr val="FF0000"/>
                </a:solidFill>
              </a:rPr>
              <a:t>sale per </a:t>
            </a:r>
            <a:r>
              <a:rPr lang="it-IT" sz="2400" dirty="0" smtClean="0">
                <a:solidFill>
                  <a:srgbClr val="FF0000"/>
                </a:solidFill>
              </a:rPr>
              <a:t>la mostra napoletana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smtClean="0">
                <a:solidFill>
                  <a:srgbClr val="FF0000"/>
                </a:solidFill>
              </a:rPr>
              <a:t>+ </a:t>
            </a:r>
            <a:r>
              <a:rPr lang="it-IT" sz="2400" dirty="0">
                <a:solidFill>
                  <a:srgbClr val="FF0000"/>
                </a:solidFill>
              </a:rPr>
              <a:t>2</a:t>
            </a:r>
            <a:r>
              <a:rPr lang="it-IT" sz="2400" dirty="0" smtClean="0">
                <a:solidFill>
                  <a:srgbClr val="FF0000"/>
                </a:solidFill>
              </a:rPr>
              <a:t> sale </a:t>
            </a:r>
            <a:r>
              <a:rPr lang="it-IT" sz="2400" dirty="0">
                <a:solidFill>
                  <a:srgbClr val="FF0000"/>
                </a:solidFill>
              </a:rPr>
              <a:t>per la </a:t>
            </a:r>
            <a:r>
              <a:rPr lang="it-IT" sz="2400" dirty="0" smtClean="0">
                <a:solidFill>
                  <a:srgbClr val="FF0000"/>
                </a:solidFill>
              </a:rPr>
              <a:t>mostra nazionale (sala cielo stellato + sala multimediale)</a:t>
            </a:r>
            <a:endParaRPr lang="it-IT" sz="2400" dirty="0">
              <a:solidFill>
                <a:srgbClr val="FF0000"/>
              </a:solidFill>
            </a:endParaRPr>
          </a:p>
          <a:p>
            <a:pPr lvl="1"/>
            <a:r>
              <a:rPr lang="it-IT" sz="2000" dirty="0">
                <a:solidFill>
                  <a:srgbClr val="FF0000"/>
                </a:solidFill>
              </a:rPr>
              <a:t>INFN: Dono del</a:t>
            </a:r>
            <a:r>
              <a:rPr lang="it-IT" sz="2000" dirty="0"/>
              <a:t>la Massa e Onde Gravitazionali</a:t>
            </a:r>
          </a:p>
          <a:p>
            <a:pPr lvl="1"/>
            <a:r>
              <a:rPr lang="it-IT" sz="2000" dirty="0"/>
              <a:t>CERN: </a:t>
            </a:r>
            <a:r>
              <a:rPr lang="it-IT" sz="2000" dirty="0" smtClean="0"/>
              <a:t>20 </a:t>
            </a:r>
            <a:r>
              <a:rPr lang="it-IT" sz="2000" dirty="0"/>
              <a:t>pannelli scientifici</a:t>
            </a:r>
          </a:p>
          <a:p>
            <a:pPr marL="457200" lvl="1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14-27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marzo 2018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000090"/>
                </a:solidFill>
              </a:rPr>
              <a:t>Mostra Napoletana</a:t>
            </a:r>
          </a:p>
          <a:p>
            <a:pPr lvl="1"/>
            <a:r>
              <a:rPr lang="it-IT" sz="2000" dirty="0">
                <a:solidFill>
                  <a:srgbClr val="000090"/>
                </a:solidFill>
              </a:rPr>
              <a:t>Giuria e selezione tappa di Napoli (16 marzo)</a:t>
            </a:r>
          </a:p>
          <a:p>
            <a:r>
              <a:rPr lang="it-IT" sz="2400" dirty="0">
                <a:solidFill>
                  <a:srgbClr val="FF0000"/>
                </a:solidFill>
              </a:rPr>
              <a:t>5</a:t>
            </a:r>
            <a:r>
              <a:rPr lang="it-IT" sz="2400" dirty="0" smtClean="0">
                <a:solidFill>
                  <a:srgbClr val="FF0000"/>
                </a:solidFill>
              </a:rPr>
              <a:t> - </a:t>
            </a:r>
            <a:r>
              <a:rPr lang="it-IT" sz="2400" dirty="0" smtClean="0">
                <a:solidFill>
                  <a:srgbClr val="FF0000"/>
                </a:solidFill>
              </a:rPr>
              <a:t>24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aprile 2018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008000"/>
                </a:solidFill>
              </a:rPr>
              <a:t>Mostra Nazionale</a:t>
            </a:r>
          </a:p>
          <a:p>
            <a:pPr lvl="1"/>
            <a:r>
              <a:rPr lang="it-IT" sz="2000" dirty="0">
                <a:solidFill>
                  <a:srgbClr val="000090"/>
                </a:solidFill>
              </a:rPr>
              <a:t>Giuria e selezione Nazionale (5-6 aprile)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6 </a:t>
            </a:r>
            <a:r>
              <a:rPr lang="it-IT" sz="2400" dirty="0">
                <a:solidFill>
                  <a:srgbClr val="FF0000"/>
                </a:solidFill>
              </a:rPr>
              <a:t>aprile - </a:t>
            </a:r>
            <a:r>
              <a:rPr lang="it-IT" sz="2400" dirty="0">
                <a:solidFill>
                  <a:srgbClr val="002060"/>
                </a:solidFill>
              </a:rPr>
              <a:t>Premiazioni ed evento pubblico (Uff. Comm. INFN</a:t>
            </a:r>
            <a:r>
              <a:rPr lang="it-IT" sz="2400" dirty="0" smtClean="0">
                <a:solidFill>
                  <a:srgbClr val="002060"/>
                </a:solidFill>
              </a:rPr>
              <a:t>) presso il Teatro Diana </a:t>
            </a:r>
            <a:r>
              <a:rPr lang="it-IT" sz="2000" dirty="0" smtClean="0">
                <a:solidFill>
                  <a:srgbClr val="002060"/>
                </a:solidFill>
              </a:rPr>
              <a:t>(ore 15:00 e ore 17:00)</a:t>
            </a:r>
            <a:endParaRPr lang="it-IT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18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>
            <a:off x="1948676" y="3645921"/>
            <a:ext cx="559423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81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972" y="65044"/>
            <a:ext cx="2194683" cy="3154129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it-IT" sz="2400" dirty="0"/>
              <a:t>Valutazione del progetto</a:t>
            </a:r>
            <a:br>
              <a:rPr lang="it-IT" sz="2400" dirty="0"/>
            </a:br>
            <a:r>
              <a:rPr lang="it-IT" sz="2400" dirty="0"/>
              <a:t>in </a:t>
            </a:r>
            <a:br>
              <a:rPr lang="it-IT" sz="2400" dirty="0"/>
            </a:br>
            <a:r>
              <a:rPr lang="it-IT" sz="2400" dirty="0"/>
              <a:t>collaborazione</a:t>
            </a:r>
            <a:br>
              <a:rPr lang="it-IT" sz="2400" dirty="0"/>
            </a:br>
            <a:r>
              <a:rPr lang="it-IT" sz="2400" dirty="0"/>
              <a:t>con Università di Monaco</a:t>
            </a:r>
          </a:p>
        </p:txBody>
      </p:sp>
      <p:pic>
        <p:nvPicPr>
          <p:cNvPr id="6" name="Immagine 5" descr="Schermata 2018-02-08 alle 10.5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53" y="3441095"/>
            <a:ext cx="5383447" cy="2669660"/>
          </a:xfrm>
          <a:prstGeom prst="rect">
            <a:avLst/>
          </a:prstGeom>
        </p:spPr>
      </p:pic>
      <p:pic>
        <p:nvPicPr>
          <p:cNvPr id="7" name="Immagine 6" descr="Schermata 2018-02-08 alle 10.5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42973" cy="3445839"/>
          </a:xfrm>
          <a:prstGeom prst="rect">
            <a:avLst/>
          </a:prstGeom>
        </p:spPr>
      </p:pic>
      <p:pic>
        <p:nvPicPr>
          <p:cNvPr id="8" name="Immagine 7" descr="Schermata 2018-02-08 alle 10.50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7835"/>
            <a:ext cx="4894884" cy="25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Gli obiettivi del 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553" y="1099671"/>
            <a:ext cx="8904941" cy="51804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300" dirty="0">
                <a:solidFill>
                  <a:srgbClr val="FF0000"/>
                </a:solidFill>
              </a:rPr>
              <a:t>Divulgazione Scientifica usando l’arte come linguaggio di comunicazione universale.</a:t>
            </a:r>
          </a:p>
          <a:p>
            <a:r>
              <a:rPr lang="it-IT" sz="2800" dirty="0">
                <a:solidFill>
                  <a:srgbClr val="0000FF"/>
                </a:solidFill>
              </a:rPr>
              <a:t>Avvicinare gli studenti della Scuola Superiore al mondo della Scienza/Fisica e della Ricerca Scientifica.</a:t>
            </a:r>
          </a:p>
          <a:p>
            <a:r>
              <a:rPr lang="it-IT" sz="2800" dirty="0">
                <a:solidFill>
                  <a:srgbClr val="800000"/>
                </a:solidFill>
              </a:rPr>
              <a:t>Dare a tutti gli studenti le </a:t>
            </a:r>
            <a:r>
              <a:rPr lang="it-IT" sz="2800" u="sng" dirty="0">
                <a:solidFill>
                  <a:srgbClr val="800000"/>
                </a:solidFill>
              </a:rPr>
              <a:t>stesse possibilità </a:t>
            </a:r>
            <a:r>
              <a:rPr lang="it-IT" sz="2800" dirty="0">
                <a:solidFill>
                  <a:srgbClr val="800000"/>
                </a:solidFill>
              </a:rPr>
              <a:t>senza dare nessun peso al loro CV scolastico.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Mettere in evidenza la </a:t>
            </a:r>
            <a:r>
              <a:rPr lang="it-IT" sz="2800" u="sng" dirty="0">
                <a:solidFill>
                  <a:srgbClr val="FF0000"/>
                </a:solidFill>
              </a:rPr>
              <a:t>creatività</a:t>
            </a:r>
            <a:r>
              <a:rPr lang="it-IT" sz="2800" dirty="0">
                <a:solidFill>
                  <a:srgbClr val="FF0000"/>
                </a:solidFill>
              </a:rPr>
              <a:t> degli studenti.</a:t>
            </a:r>
          </a:p>
          <a:p>
            <a:r>
              <a:rPr lang="it-IT" sz="2800" dirty="0">
                <a:solidFill>
                  <a:srgbClr val="0070C0"/>
                </a:solidFill>
              </a:rPr>
              <a:t>Insegnare ai ragazzi le basi della </a:t>
            </a:r>
            <a:r>
              <a:rPr lang="it-IT" sz="2800" u="sng" dirty="0">
                <a:solidFill>
                  <a:srgbClr val="0070C0"/>
                </a:solidFill>
              </a:rPr>
              <a:t>progettualità</a:t>
            </a:r>
            <a:r>
              <a:rPr lang="it-IT" sz="2800" dirty="0">
                <a:solidFill>
                  <a:srgbClr val="0070C0"/>
                </a:solidFill>
              </a:rPr>
              <a:t>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Educare i ragazzi a </a:t>
            </a:r>
            <a:r>
              <a:rPr lang="it-IT" sz="2800" u="sng" dirty="0">
                <a:solidFill>
                  <a:srgbClr val="FF0000"/>
                </a:solidFill>
              </a:rPr>
              <a:t>lavorare in gruppo</a:t>
            </a:r>
            <a:r>
              <a:rPr lang="it-IT" sz="2800" dirty="0">
                <a:solidFill>
                  <a:srgbClr val="FF0000"/>
                </a:solidFill>
              </a:rPr>
              <a:t>, </a:t>
            </a:r>
            <a:r>
              <a:rPr lang="it-IT" sz="2800" dirty="0">
                <a:solidFill>
                  <a:srgbClr val="008000"/>
                </a:solidFill>
              </a:rPr>
              <a:t>a svolgere attività inter</a:t>
            </a:r>
            <a:r>
              <a:rPr lang="it-IT" sz="2800" dirty="0">
                <a:solidFill>
                  <a:schemeClr val="accent3">
                    <a:lumMod val="50000"/>
                  </a:schemeClr>
                </a:solidFill>
              </a:rPr>
              <a:t>-disciplinari basate sulla creatività e </a:t>
            </a:r>
            <a:r>
              <a:rPr lang="it-IT" sz="2800" dirty="0">
                <a:solidFill>
                  <a:srgbClr val="000090"/>
                </a:solidFill>
              </a:rPr>
              <a:t>a confrontarsi con persone di estrazione culturali diverse (classiche, scientifiche ed artistiche).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 Edizione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sett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2018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mag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2020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208242"/>
            <a:ext cx="8782468" cy="4988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INFN,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>
                <a:solidFill>
                  <a:srgbClr val="FF0000"/>
                </a:solidFill>
              </a:rPr>
              <a:t>CERN e CMS hanno dato il loro ok. 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90"/>
                </a:solidFill>
              </a:rPr>
              <a:t>INFN è il promotore del progetto.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90"/>
                </a:solidFill>
              </a:rPr>
              <a:t>CERN </a:t>
            </a:r>
            <a:r>
              <a:rPr lang="it-IT" sz="2400" dirty="0">
                <a:solidFill>
                  <a:srgbClr val="000090"/>
                </a:solidFill>
              </a:rPr>
              <a:t>finanzia il Master e contribuisce alle borse di studio.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0090"/>
                </a:solidFill>
              </a:rPr>
              <a:t>CMS finanzia le mostre.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Estendere le Tappe del Progetto ad </a:t>
            </a:r>
            <a:r>
              <a:rPr lang="it-IT" sz="2800" dirty="0" smtClean="0">
                <a:solidFill>
                  <a:srgbClr val="FF0000"/>
                </a:solidFill>
              </a:rPr>
              <a:t>altre città interessate:</a:t>
            </a:r>
            <a:endParaRPr lang="it-IT" sz="2800" dirty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002060"/>
                </a:solidFill>
              </a:rPr>
              <a:t>Lecce</a:t>
            </a:r>
            <a:r>
              <a:rPr lang="it-IT" sz="2400" dirty="0">
                <a:solidFill>
                  <a:srgbClr val="002060"/>
                </a:solidFill>
              </a:rPr>
              <a:t>, Roma, Bari, Cosenza, LNF, </a:t>
            </a:r>
            <a:r>
              <a:rPr lang="it-IT" sz="2400" dirty="0">
                <a:solidFill>
                  <a:srgbClr val="FF0000"/>
                </a:solidFill>
              </a:rPr>
              <a:t>Torino</a:t>
            </a:r>
            <a:r>
              <a:rPr lang="it-IT" sz="2400" dirty="0">
                <a:solidFill>
                  <a:srgbClr val="008000"/>
                </a:solidFill>
              </a:rPr>
              <a:t>, Potenza (Matera)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Estendere il progetto in tutte le citta alle Scienze.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A Napoli abbiamo già coinvolto 2 Atenei ed altri Enti</a:t>
            </a:r>
          </a:p>
          <a:p>
            <a:r>
              <a:rPr lang="it-IT" sz="2400" dirty="0">
                <a:solidFill>
                  <a:srgbClr val="000090"/>
                </a:solidFill>
              </a:rPr>
              <a:t>	Atenei Federico </a:t>
            </a:r>
            <a:r>
              <a:rPr lang="it-IT" sz="2400" dirty="0" smtClean="0">
                <a:solidFill>
                  <a:srgbClr val="000090"/>
                </a:solidFill>
              </a:rPr>
              <a:t>II e </a:t>
            </a:r>
            <a:r>
              <a:rPr lang="it-IT" sz="2400" dirty="0" err="1" smtClean="0">
                <a:solidFill>
                  <a:srgbClr val="000090"/>
                </a:solidFill>
              </a:rPr>
              <a:t>Partenope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>
                <a:solidFill>
                  <a:srgbClr val="000090"/>
                </a:solidFill>
              </a:rPr>
              <a:t>e CNR/SPIN.</a:t>
            </a:r>
          </a:p>
          <a:p>
            <a:r>
              <a:rPr lang="it-IT" sz="2000" dirty="0">
                <a:solidFill>
                  <a:srgbClr val="000090"/>
                </a:solidFill>
              </a:rPr>
              <a:t>Chimica, Biologia, Oceanografia, </a:t>
            </a:r>
            <a:r>
              <a:rPr lang="it-IT" sz="2000" dirty="0" smtClean="0">
                <a:solidFill>
                  <a:srgbClr val="000090"/>
                </a:solidFill>
              </a:rPr>
              <a:t>Agraria, Ingegneria</a:t>
            </a:r>
            <a:r>
              <a:rPr lang="it-IT" sz="2000" dirty="0">
                <a:solidFill>
                  <a:srgbClr val="000090"/>
                </a:solidFill>
              </a:rPr>
              <a:t>, </a:t>
            </a:r>
            <a:r>
              <a:rPr lang="it-IT" sz="2000" dirty="0">
                <a:solidFill>
                  <a:srgbClr val="000090"/>
                </a:solidFill>
              </a:rPr>
              <a:t>Medicina Molecolare e biotecnologie </a:t>
            </a:r>
            <a:r>
              <a:rPr lang="it-IT" sz="2000" dirty="0" smtClean="0">
                <a:solidFill>
                  <a:srgbClr val="000090"/>
                </a:solidFill>
              </a:rPr>
              <a:t>mediche.</a:t>
            </a:r>
            <a:endParaRPr lang="it-IT" sz="2000" dirty="0">
              <a:solidFill>
                <a:srgbClr val="00009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Esempio di Percorso (Napoli)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76520" y="2142373"/>
            <a:ext cx="2124635" cy="88750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Seminario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Art &amp; Scienza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presso le scuole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76519" y="3724018"/>
            <a:ext cx="2124635" cy="88750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Visita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Museo Scientifico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536576" y="5382899"/>
            <a:ext cx="2124635" cy="88750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Visita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Museo d’arte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689908" y="5382898"/>
            <a:ext cx="2124635" cy="88750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Visita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LNF, LNL, LABEC +  Museo d’Arte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683182" y="3955561"/>
            <a:ext cx="2124635" cy="1155052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I Incontro Formativo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Chimica, Letteratura Matematica, Biologia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683181" y="1112314"/>
            <a:ext cx="2124635" cy="1188609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II Incontro Formativo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Ingegneria, Fisica, Architettura</a:t>
            </a:r>
          </a:p>
        </p:txBody>
      </p:sp>
      <p:cxnSp>
        <p:nvCxnSpPr>
          <p:cNvPr id="20" name="Connettore 2 19"/>
          <p:cNvCxnSpPr>
            <a:stCxn id="3" idx="2"/>
            <a:endCxn id="12" idx="0"/>
          </p:cNvCxnSpPr>
          <p:nvPr/>
        </p:nvCxnSpPr>
        <p:spPr>
          <a:xfrm flipH="1">
            <a:off x="1438837" y="3029878"/>
            <a:ext cx="1" cy="694140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stCxn id="12" idx="2"/>
            <a:endCxn id="43" idx="0"/>
          </p:cNvCxnSpPr>
          <p:nvPr/>
        </p:nvCxnSpPr>
        <p:spPr>
          <a:xfrm>
            <a:off x="1438837" y="4611523"/>
            <a:ext cx="6725" cy="639054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43" idx="3"/>
            <a:endCxn id="13" idx="1"/>
          </p:cNvCxnSpPr>
          <p:nvPr/>
        </p:nvCxnSpPr>
        <p:spPr>
          <a:xfrm flipV="1">
            <a:off x="2507879" y="5826652"/>
            <a:ext cx="1028697" cy="1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>
            <a:stCxn id="13" idx="3"/>
            <a:endCxn id="14" idx="1"/>
          </p:cNvCxnSpPr>
          <p:nvPr/>
        </p:nvCxnSpPr>
        <p:spPr>
          <a:xfrm flipV="1">
            <a:off x="5661211" y="5826651"/>
            <a:ext cx="1028697" cy="1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ttangolo 42"/>
          <p:cNvSpPr/>
          <p:nvPr/>
        </p:nvSpPr>
        <p:spPr>
          <a:xfrm>
            <a:off x="383244" y="5250577"/>
            <a:ext cx="2124635" cy="115215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Seminari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Particelle, LHC e Materia Oscura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presso le scuole</a:t>
            </a:r>
          </a:p>
        </p:txBody>
      </p:sp>
      <p:cxnSp>
        <p:nvCxnSpPr>
          <p:cNvPr id="61" name="Connettore 2 60"/>
          <p:cNvCxnSpPr>
            <a:stCxn id="14" idx="0"/>
            <a:endCxn id="15" idx="2"/>
          </p:cNvCxnSpPr>
          <p:nvPr/>
        </p:nvCxnSpPr>
        <p:spPr>
          <a:xfrm flipH="1" flipV="1">
            <a:off x="7745500" y="5110613"/>
            <a:ext cx="6726" cy="272285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867934" y="1582442"/>
            <a:ext cx="115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PARTENZA</a:t>
            </a:r>
          </a:p>
        </p:txBody>
      </p:sp>
      <p:sp>
        <p:nvSpPr>
          <p:cNvPr id="68" name="Ovale 67"/>
          <p:cNvSpPr/>
          <p:nvPr/>
        </p:nvSpPr>
        <p:spPr>
          <a:xfrm>
            <a:off x="3563472" y="841456"/>
            <a:ext cx="2124634" cy="1748784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Periodo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Creativo</a:t>
            </a:r>
          </a:p>
        </p:txBody>
      </p:sp>
      <p:cxnSp>
        <p:nvCxnSpPr>
          <p:cNvPr id="71" name="Connettore 2 70"/>
          <p:cNvCxnSpPr>
            <a:stCxn id="16" idx="1"/>
            <a:endCxn id="68" idx="6"/>
          </p:cNvCxnSpPr>
          <p:nvPr/>
        </p:nvCxnSpPr>
        <p:spPr>
          <a:xfrm flipH="1">
            <a:off x="5688106" y="1706619"/>
            <a:ext cx="995075" cy="9229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e 73"/>
          <p:cNvSpPr/>
          <p:nvPr/>
        </p:nvSpPr>
        <p:spPr>
          <a:xfrm>
            <a:off x="3566825" y="3171471"/>
            <a:ext cx="2124634" cy="1748784"/>
          </a:xfrm>
          <a:prstGeom prst="ellipse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Mostra</a:t>
            </a:r>
          </a:p>
        </p:txBody>
      </p:sp>
      <p:cxnSp>
        <p:nvCxnSpPr>
          <p:cNvPr id="70" name="Connettore 2 69"/>
          <p:cNvCxnSpPr>
            <a:stCxn id="68" idx="4"/>
            <a:endCxn id="74" idx="0"/>
          </p:cNvCxnSpPr>
          <p:nvPr/>
        </p:nvCxnSpPr>
        <p:spPr>
          <a:xfrm>
            <a:off x="4625789" y="2590240"/>
            <a:ext cx="3353" cy="581231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/>
          <p:cNvSpPr txBox="1"/>
          <p:nvPr/>
        </p:nvSpPr>
        <p:spPr>
          <a:xfrm>
            <a:off x="-40270" y="240145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3h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-40270" y="395556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4h</a:t>
            </a:r>
          </a:p>
        </p:txBody>
      </p:sp>
      <p:sp>
        <p:nvSpPr>
          <p:cNvPr id="80" name="CasellaDiTesto 79"/>
          <p:cNvSpPr txBox="1"/>
          <p:nvPr/>
        </p:nvSpPr>
        <p:spPr>
          <a:xfrm>
            <a:off x="-40270" y="564198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3h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4360242" y="628454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4h</a:t>
            </a:r>
          </a:p>
        </p:txBody>
      </p:sp>
      <p:sp>
        <p:nvSpPr>
          <p:cNvPr id="82" name="CasellaDiTesto 81"/>
          <p:cNvSpPr txBox="1"/>
          <p:nvPr/>
        </p:nvSpPr>
        <p:spPr>
          <a:xfrm>
            <a:off x="6955520" y="634290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giorni </a:t>
            </a:r>
            <a:r>
              <a:rPr lang="mr-IN" dirty="0"/>
              <a:t>–</a:t>
            </a:r>
            <a:r>
              <a:rPr lang="it-IT" dirty="0"/>
              <a:t> 16h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8764078" y="444582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4h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8794368" y="160200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4h</a:t>
            </a:r>
          </a:p>
        </p:txBody>
      </p:sp>
      <p:sp>
        <p:nvSpPr>
          <p:cNvPr id="85" name="CasellaDiTesto 84"/>
          <p:cNvSpPr txBox="1"/>
          <p:nvPr/>
        </p:nvSpPr>
        <p:spPr>
          <a:xfrm>
            <a:off x="4819366" y="254305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2-3 mesi - 50 h</a:t>
            </a:r>
          </a:p>
        </p:txBody>
      </p:sp>
      <p:sp>
        <p:nvSpPr>
          <p:cNvPr id="86" name="CasellaDiTesto 85"/>
          <p:cNvSpPr txBox="1"/>
          <p:nvPr/>
        </p:nvSpPr>
        <p:spPr>
          <a:xfrm>
            <a:off x="4947134" y="4802641"/>
            <a:ext cx="15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2-3 sett. - 12 h</a:t>
            </a:r>
          </a:p>
        </p:txBody>
      </p:sp>
      <p:sp>
        <p:nvSpPr>
          <p:cNvPr id="87" name="Rettangolo 86"/>
          <p:cNvSpPr/>
          <p:nvPr/>
        </p:nvSpPr>
        <p:spPr>
          <a:xfrm>
            <a:off x="6689907" y="2631345"/>
            <a:ext cx="2124635" cy="88750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Visita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Musei Ateneo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Federico II</a:t>
            </a:r>
          </a:p>
        </p:txBody>
      </p:sp>
      <p:cxnSp>
        <p:nvCxnSpPr>
          <p:cNvPr id="91" name="Connettore 2 90"/>
          <p:cNvCxnSpPr>
            <a:stCxn id="15" idx="0"/>
            <a:endCxn id="87" idx="2"/>
          </p:cNvCxnSpPr>
          <p:nvPr/>
        </p:nvCxnSpPr>
        <p:spPr>
          <a:xfrm flipV="1">
            <a:off x="7745500" y="3518850"/>
            <a:ext cx="6725" cy="436711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2 93"/>
          <p:cNvCxnSpPr>
            <a:stCxn id="87" idx="0"/>
            <a:endCxn id="16" idx="2"/>
          </p:cNvCxnSpPr>
          <p:nvPr/>
        </p:nvCxnSpPr>
        <p:spPr>
          <a:xfrm flipH="1" flipV="1">
            <a:off x="7745499" y="2300923"/>
            <a:ext cx="6726" cy="330422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asellaDiTesto 96"/>
          <p:cNvSpPr txBox="1"/>
          <p:nvPr/>
        </p:nvSpPr>
        <p:spPr>
          <a:xfrm>
            <a:off x="8814542" y="289831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4h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204989" y="2770791"/>
            <a:ext cx="91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ARRIVO</a:t>
            </a:r>
          </a:p>
        </p:txBody>
      </p:sp>
    </p:spTree>
    <p:extLst>
      <p:ext uri="{BB962C8B-B14F-4D97-AF65-F5344CB8AC3E}">
        <p14:creationId xmlns:p14="http://schemas.microsoft.com/office/powerpoint/2010/main" val="99843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Team del progetto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224110"/>
            <a:ext cx="8508999" cy="484175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8 Ricercatori INFN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1 Responsabile CREATIONS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1 Responsabile CERN/CMS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Ricercatori Università ed altri Enti.</a:t>
            </a:r>
          </a:p>
          <a:p>
            <a:r>
              <a:rPr lang="it-IT" sz="2800" dirty="0">
                <a:solidFill>
                  <a:srgbClr val="000000"/>
                </a:solidFill>
              </a:rPr>
              <a:t>Architetto </a:t>
            </a:r>
            <a:r>
              <a:rPr lang="it-IT" sz="2800" dirty="0" smtClean="0">
                <a:solidFill>
                  <a:srgbClr val="000000"/>
                </a:solidFill>
              </a:rPr>
              <a:t>M. Di Palo per </a:t>
            </a:r>
            <a:r>
              <a:rPr lang="it-IT" sz="2800" dirty="0">
                <a:solidFill>
                  <a:srgbClr val="000000"/>
                </a:solidFill>
              </a:rPr>
              <a:t>le </a:t>
            </a:r>
            <a:r>
              <a:rPr lang="it-IT" sz="2800" dirty="0" smtClean="0">
                <a:solidFill>
                  <a:srgbClr val="000000"/>
                </a:solidFill>
              </a:rPr>
              <a:t>installazione delle mostre.</a:t>
            </a:r>
            <a:endParaRPr lang="it-IT" sz="2800" dirty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Tecnici di Napoli per installazione mostre.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Ditta responsabile della collezione CERN.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Amministrazione e supporto organizzativo (Padova e Napoli).</a:t>
            </a:r>
          </a:p>
          <a:p>
            <a:endParaRPr lang="it-IT" sz="2800" dirty="0" smtClean="0">
              <a:solidFill>
                <a:srgbClr val="000000"/>
              </a:solidFill>
            </a:endParaRPr>
          </a:p>
          <a:p>
            <a:endParaRPr lang="it-IT" sz="2800" dirty="0" smtClean="0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4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7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Finanziamenti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81100"/>
            <a:ext cx="8860374" cy="518248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 smtClean="0">
                <a:solidFill>
                  <a:srgbClr val="FF0000"/>
                </a:solidFill>
              </a:rPr>
              <a:t>INFN (</a:t>
            </a:r>
            <a:r>
              <a:rPr lang="it-IT" sz="2800" dirty="0" smtClean="0">
                <a:solidFill>
                  <a:srgbClr val="FF0000"/>
                </a:solidFill>
              </a:rPr>
              <a:t>CC3M + Sezioni coinvolte)</a:t>
            </a:r>
          </a:p>
          <a:p>
            <a:pPr lvl="1"/>
            <a:r>
              <a:rPr lang="it-IT" sz="2400" dirty="0" smtClean="0"/>
              <a:t>Grazie mille a G. La Rana per il supporto della Sezione di Napoli</a:t>
            </a:r>
          </a:p>
          <a:p>
            <a:pPr lvl="1"/>
            <a:r>
              <a:rPr lang="it-IT" sz="2400" dirty="0" smtClean="0"/>
              <a:t>Contributo dell’OM per la realizzazione delle strutture per le mostre che sono beni della Sezione di Napoli.</a:t>
            </a:r>
            <a:endParaRPr lang="it-IT" sz="24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>
                <a:solidFill>
                  <a:srgbClr val="800000"/>
                </a:solidFill>
              </a:rPr>
              <a:t>CERN (master + borse di studio)</a:t>
            </a:r>
            <a:endParaRPr lang="it-IT" sz="2800" dirty="0">
              <a:solidFill>
                <a:srgbClr val="8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CMS (mostre e master).</a:t>
            </a:r>
            <a:endParaRPr lang="it-IT" sz="2800" dirty="0"/>
          </a:p>
          <a:p>
            <a:r>
              <a:rPr lang="it-IT" sz="2600" dirty="0" smtClean="0">
                <a:solidFill>
                  <a:srgbClr val="FF0000"/>
                </a:solidFill>
              </a:rPr>
              <a:t>Dipartimento di Fisica (contributo per il Master)</a:t>
            </a:r>
          </a:p>
          <a:p>
            <a:r>
              <a:rPr lang="it-IT" sz="2600" dirty="0" smtClean="0">
                <a:solidFill>
                  <a:srgbClr val="660066"/>
                </a:solidFill>
              </a:rPr>
              <a:t>Ateneo Federico II (borse di studio)</a:t>
            </a:r>
            <a:endParaRPr lang="it-IT" sz="2600" dirty="0" smtClean="0">
              <a:solidFill>
                <a:srgbClr val="660066"/>
              </a:solidFill>
            </a:endParaRPr>
          </a:p>
          <a:p>
            <a:r>
              <a:rPr lang="it-IT" sz="2600" dirty="0" smtClean="0">
                <a:solidFill>
                  <a:srgbClr val="FF0000"/>
                </a:solidFill>
              </a:rPr>
              <a:t>Fondazione Cassa di Risparmio di Firenze (borse di </a:t>
            </a:r>
            <a:r>
              <a:rPr lang="it-IT" sz="2600" dirty="0" smtClean="0">
                <a:solidFill>
                  <a:srgbClr val="FF0000"/>
                </a:solidFill>
              </a:rPr>
              <a:t>studio)</a:t>
            </a:r>
            <a:endParaRPr lang="it-IT" sz="2200" dirty="0">
              <a:solidFill>
                <a:srgbClr val="FF0000"/>
              </a:solidFill>
            </a:endParaRPr>
          </a:p>
          <a:p>
            <a:r>
              <a:rPr lang="it-IT" sz="2600" dirty="0" smtClean="0"/>
              <a:t>Fondazione Banco di Napoli (borse di Studio)</a:t>
            </a:r>
          </a:p>
          <a:p>
            <a:r>
              <a:rPr lang="it-IT" sz="2600" dirty="0" smtClean="0">
                <a:solidFill>
                  <a:srgbClr val="008000"/>
                </a:solidFill>
              </a:rPr>
              <a:t>Rotary (borse di Studio)</a:t>
            </a:r>
            <a:endParaRPr lang="it-IT" sz="2600" dirty="0">
              <a:solidFill>
                <a:srgbClr val="008000"/>
              </a:solidFill>
            </a:endParaRPr>
          </a:p>
          <a:p>
            <a:r>
              <a:rPr lang="it-IT" sz="2600" dirty="0" smtClean="0">
                <a:solidFill>
                  <a:srgbClr val="FF0000"/>
                </a:solidFill>
              </a:rPr>
              <a:t>Marinella, Guida Editori, Teatro Diana, Accademie</a:t>
            </a:r>
            <a:r>
              <a:rPr lang="mr-IN" sz="2600" dirty="0" smtClean="0">
                <a:solidFill>
                  <a:srgbClr val="FF0000"/>
                </a:solidFill>
              </a:rPr>
              <a:t>…</a:t>
            </a:r>
            <a:r>
              <a:rPr lang="it-IT" sz="2600" dirty="0" smtClean="0">
                <a:solidFill>
                  <a:srgbClr val="FF0000"/>
                </a:solidFill>
              </a:rPr>
              <a:t>. (Tantissimi Premi)</a:t>
            </a:r>
            <a:endParaRPr lang="it-IT" sz="26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5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70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o 46">
            <a:extLst>
              <a:ext uri="{FF2B5EF4-FFF2-40B4-BE49-F238E27FC236}">
                <a16:creationId xmlns:a16="http://schemas.microsoft.com/office/drawing/2014/main" xmlns="" id="{3F6804BA-9B84-1345-9A00-7701B2FAEAD4}"/>
              </a:ext>
            </a:extLst>
          </p:cNvPr>
          <p:cNvGrpSpPr/>
          <p:nvPr/>
        </p:nvGrpSpPr>
        <p:grpSpPr>
          <a:xfrm>
            <a:off x="336417" y="431558"/>
            <a:ext cx="7899696" cy="766707"/>
            <a:chOff x="527777" y="431557"/>
            <a:chExt cx="8558004" cy="76670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A4EF0F06-DF59-6642-B3BF-9CD0502D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6533" y="431557"/>
              <a:ext cx="766707" cy="766707"/>
            </a:xfrm>
            <a:prstGeom prst="rect">
              <a:avLst/>
            </a:prstGeom>
          </p:spPr>
        </p:pic>
        <p:pic>
          <p:nvPicPr>
            <p:cNvPr id="11" name="Immagine 10" descr="CERN-logo.jpg">
              <a:extLst>
                <a:ext uri="{FF2B5EF4-FFF2-40B4-BE49-F238E27FC236}">
                  <a16:creationId xmlns:a16="http://schemas.microsoft.com/office/drawing/2014/main" xmlns="" id="{13C9D4B3-3A15-D243-9BBD-50268CA3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5436" y="439076"/>
              <a:ext cx="746485" cy="751668"/>
            </a:xfrm>
            <a:prstGeom prst="rect">
              <a:avLst/>
            </a:prstGeom>
          </p:spPr>
        </p:pic>
        <p:pic>
          <p:nvPicPr>
            <p:cNvPr id="12" name="Immagine 11" descr="Creations_logo-3.jpg">
              <a:extLst>
                <a:ext uri="{FF2B5EF4-FFF2-40B4-BE49-F238E27FC236}">
                  <a16:creationId xmlns:a16="http://schemas.microsoft.com/office/drawing/2014/main" xmlns="" id="{24296272-7A32-FC4B-85DF-55135E1E4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0836" y="431557"/>
              <a:ext cx="2020730" cy="766707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85892313-8CA0-B24D-ABDA-844ADA0B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4702" y="431557"/>
              <a:ext cx="1791079" cy="766707"/>
            </a:xfrm>
            <a:prstGeom prst="rect">
              <a:avLst/>
            </a:prstGeom>
          </p:spPr>
        </p:pic>
        <p:pic>
          <p:nvPicPr>
            <p:cNvPr id="14" name="Immagine 13" descr="LOGO_INFN_NEWS_sito.jpg">
              <a:extLst>
                <a:ext uri="{FF2B5EF4-FFF2-40B4-BE49-F238E27FC236}">
                  <a16:creationId xmlns:a16="http://schemas.microsoft.com/office/drawing/2014/main" xmlns="" id="{D2F6DCE0-26E8-9844-83DF-A749276A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777" y="475055"/>
              <a:ext cx="1224704" cy="679711"/>
            </a:xfrm>
            <a:prstGeom prst="rect">
              <a:avLst/>
            </a:prstGeom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xmlns="" id="{B71286FC-DAB4-FD4B-8F4B-7BC162CA4446}"/>
              </a:ext>
            </a:extLst>
          </p:cNvPr>
          <p:cNvGrpSpPr/>
          <p:nvPr/>
        </p:nvGrpSpPr>
        <p:grpSpPr>
          <a:xfrm>
            <a:off x="368764" y="6038144"/>
            <a:ext cx="7835004" cy="604924"/>
            <a:chOff x="201128" y="6038144"/>
            <a:chExt cx="8487921" cy="604924"/>
          </a:xfrm>
        </p:grpSpPr>
        <p:pic>
          <p:nvPicPr>
            <p:cNvPr id="16" name="Immagine 15" descr="logo_Guida.jp2">
              <a:extLst>
                <a:ext uri="{FF2B5EF4-FFF2-40B4-BE49-F238E27FC236}">
                  <a16:creationId xmlns:a16="http://schemas.microsoft.com/office/drawing/2014/main" xmlns="" id="{2571DA1B-1811-4542-BFAE-99D5A180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H="1" flipV="1">
              <a:off x="6814663" y="6108113"/>
              <a:ext cx="1874386" cy="464986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xmlns="" id="{A33D266F-3536-BE43-B0EF-4EE71838D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15" y="6108113"/>
              <a:ext cx="1385868" cy="464987"/>
            </a:xfrm>
            <a:prstGeom prst="rect">
              <a:avLst/>
            </a:prstGeom>
          </p:spPr>
        </p:pic>
        <p:pic>
          <p:nvPicPr>
            <p:cNvPr id="18" name="Immagine 17" descr="UnioneIndustriali.jpg">
              <a:extLst>
                <a:ext uri="{FF2B5EF4-FFF2-40B4-BE49-F238E27FC236}">
                  <a16:creationId xmlns:a16="http://schemas.microsoft.com/office/drawing/2014/main" xmlns="" id="{F08ACE3E-2EE5-AD46-B452-F6ECEB6C8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645" y="6038144"/>
              <a:ext cx="1368517" cy="604924"/>
            </a:xfrm>
            <a:prstGeom prst="rect">
              <a:avLst/>
            </a:prstGeom>
          </p:spPr>
        </p:pic>
        <p:pic>
          <p:nvPicPr>
            <p:cNvPr id="19" name="Immagine 18" descr="logo_marinella.jpg">
              <a:extLst>
                <a:ext uri="{FF2B5EF4-FFF2-40B4-BE49-F238E27FC236}">
                  <a16:creationId xmlns:a16="http://schemas.microsoft.com/office/drawing/2014/main" xmlns="" id="{0B56D60A-1EA6-9946-B4AE-CD5CB23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5393" y="6038144"/>
              <a:ext cx="1238427" cy="604924"/>
            </a:xfrm>
            <a:prstGeom prst="rect">
              <a:avLst/>
            </a:prstGeom>
          </p:spPr>
        </p:pic>
        <p:pic>
          <p:nvPicPr>
            <p:cNvPr id="20" name="Immagine 19" descr="CAEN.jpg">
              <a:extLst>
                <a:ext uri="{FF2B5EF4-FFF2-40B4-BE49-F238E27FC236}">
                  <a16:creationId xmlns:a16="http://schemas.microsoft.com/office/drawing/2014/main" xmlns="" id="{9EF3D907-D51E-0444-A89B-FC5FD6D6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128" y="6130004"/>
              <a:ext cx="1110362" cy="421204"/>
            </a:xfrm>
            <a:prstGeom prst="rect">
              <a:avLst/>
            </a:prstGeom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xmlns="" id="{FD0343E3-3191-3746-858C-0342E0BBEFE9}"/>
              </a:ext>
            </a:extLst>
          </p:cNvPr>
          <p:cNvGrpSpPr/>
          <p:nvPr/>
        </p:nvGrpSpPr>
        <p:grpSpPr>
          <a:xfrm>
            <a:off x="1131446" y="1601709"/>
            <a:ext cx="4784059" cy="737235"/>
            <a:chOff x="1368044" y="1601708"/>
            <a:chExt cx="5182731" cy="73723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CB5097A3-29D8-FF4D-999D-93FF7DE65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182" y="1663693"/>
              <a:ext cx="1830593" cy="613264"/>
            </a:xfrm>
            <a:prstGeom prst="rect">
              <a:avLst/>
            </a:prstGeom>
          </p:spPr>
        </p:pic>
        <p:pic>
          <p:nvPicPr>
            <p:cNvPr id="8" name="Immagine 7" descr="logomibac2013.jpg">
              <a:extLst>
                <a:ext uri="{FF2B5EF4-FFF2-40B4-BE49-F238E27FC236}">
                  <a16:creationId xmlns:a16="http://schemas.microsoft.com/office/drawing/2014/main" xmlns="" id="{DCB45E65-83BE-6940-A4A1-E125A12D9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044" y="1697341"/>
              <a:ext cx="1412240" cy="545969"/>
            </a:xfrm>
            <a:prstGeom prst="rect">
              <a:avLst/>
            </a:prstGeom>
          </p:spPr>
        </p:pic>
        <p:pic>
          <p:nvPicPr>
            <p:cNvPr id="26" name="Immagine 25" descr="EYCH2018_Logos_Pink-IT-72.png">
              <a:extLst>
                <a:ext uri="{FF2B5EF4-FFF2-40B4-BE49-F238E27FC236}">
                  <a16:creationId xmlns:a16="http://schemas.microsoft.com/office/drawing/2014/main" xmlns="" id="{0C245685-F01B-B243-B270-A6359E72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5044" y="1601708"/>
              <a:ext cx="970378" cy="737235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6DC5AB0E-2EC0-9A46-B7ED-A63C31E428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04" y="1669476"/>
            <a:ext cx="1134681" cy="550879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xmlns="" id="{5512A7E1-389B-6741-8D19-49A3108CB68D}"/>
              </a:ext>
            </a:extLst>
          </p:cNvPr>
          <p:cNvGrpSpPr/>
          <p:nvPr/>
        </p:nvGrpSpPr>
        <p:grpSpPr>
          <a:xfrm>
            <a:off x="567491" y="3706675"/>
            <a:ext cx="7437551" cy="901631"/>
            <a:chOff x="614781" y="3706674"/>
            <a:chExt cx="8057347" cy="90163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4E320321-09E3-F148-B3CB-4FCD04874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781" y="3890096"/>
              <a:ext cx="1679117" cy="534787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xmlns="" id="{507F361E-1ED9-E243-9ADB-EC89D5BC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1796" y="3706674"/>
              <a:ext cx="1328117" cy="901631"/>
            </a:xfrm>
            <a:prstGeom prst="rect">
              <a:avLst/>
            </a:prstGeom>
          </p:spPr>
        </p:pic>
        <p:pic>
          <p:nvPicPr>
            <p:cNvPr id="23" name="Picture 2" descr="http://www.societanazionalescienzeletterearti.it/images/snf02.gif">
              <a:extLst>
                <a:ext uri="{FF2B5EF4-FFF2-40B4-BE49-F238E27FC236}">
                  <a16:creationId xmlns:a16="http://schemas.microsoft.com/office/drawing/2014/main" xmlns="" id="{A5AEE41D-3888-084E-B401-06006FDDB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712" y="3711147"/>
              <a:ext cx="814416" cy="8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isultati immagini per accademia belle arti napoli">
              <a:extLst>
                <a:ext uri="{FF2B5EF4-FFF2-40B4-BE49-F238E27FC236}">
                  <a16:creationId xmlns:a16="http://schemas.microsoft.com/office/drawing/2014/main" xmlns="" id="{E1FE52FA-5E05-D247-B324-FC5F85869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023" y="3810271"/>
              <a:ext cx="614612" cy="6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xmlns="" id="{A19276AE-033F-3D40-A926-EEDD41E4C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3125" y="3748612"/>
              <a:ext cx="817755" cy="817755"/>
            </a:xfrm>
            <a:prstGeom prst="rect">
              <a:avLst/>
            </a:prstGeom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7EBB5514-7938-B943-8421-34F9888DC9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22" y="3855918"/>
            <a:ext cx="1549209" cy="566398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xmlns="" id="{1DDBE364-942B-294D-884E-D71F6C5447E2}"/>
              </a:ext>
            </a:extLst>
          </p:cNvPr>
          <p:cNvGrpSpPr/>
          <p:nvPr/>
        </p:nvGrpSpPr>
        <p:grpSpPr>
          <a:xfrm>
            <a:off x="726196" y="4904163"/>
            <a:ext cx="7120139" cy="786240"/>
            <a:chOff x="724951" y="4904163"/>
            <a:chExt cx="7713484" cy="786240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xmlns="" id="{3A7F4B22-D835-7042-B365-33534CE0C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4617" y="4904163"/>
              <a:ext cx="553818" cy="786240"/>
            </a:xfrm>
            <a:prstGeom prst="rect">
              <a:avLst/>
            </a:prstGeom>
          </p:spPr>
        </p:pic>
        <p:pic>
          <p:nvPicPr>
            <p:cNvPr id="27" name="Immagine 26" descr="FondazioneBancoDiNapoli.jpg">
              <a:extLst>
                <a:ext uri="{FF2B5EF4-FFF2-40B4-BE49-F238E27FC236}">
                  <a16:creationId xmlns:a16="http://schemas.microsoft.com/office/drawing/2014/main" xmlns="" id="{C97A41F7-540A-8841-A56D-A03EB276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8141" y="4956065"/>
              <a:ext cx="1846176" cy="615392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xmlns="" id="{34B8EE41-1FB7-8045-B123-E55CAF938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317" y="4904163"/>
              <a:ext cx="719197" cy="719197"/>
            </a:xfrm>
            <a:prstGeom prst="rect">
              <a:avLst/>
            </a:prstGeom>
          </p:spPr>
        </p:pic>
        <p:pic>
          <p:nvPicPr>
            <p:cNvPr id="29" name="Immagine 28" descr="Logo vettoriale Napoli Città Libro.png">
              <a:extLst>
                <a:ext uri="{FF2B5EF4-FFF2-40B4-BE49-F238E27FC236}">
                  <a16:creationId xmlns:a16="http://schemas.microsoft.com/office/drawing/2014/main" xmlns="" id="{8A56498C-C7BD-FA45-A584-221A3D781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409" y="4904163"/>
              <a:ext cx="589226" cy="636466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xmlns="" id="{A275FD57-E524-7341-8B6D-9574B7988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51" y="5027708"/>
              <a:ext cx="1343190" cy="472106"/>
            </a:xfrm>
            <a:prstGeom prst="rect">
              <a:avLst/>
            </a:prstGeom>
          </p:spPr>
        </p:pic>
      </p:grpSp>
      <p:pic>
        <p:nvPicPr>
          <p:cNvPr id="40" name="Immagine 39">
            <a:extLst>
              <a:ext uri="{FF2B5EF4-FFF2-40B4-BE49-F238E27FC236}">
                <a16:creationId xmlns:a16="http://schemas.microsoft.com/office/drawing/2014/main" xmlns="" id="{68CDE8A8-A00A-144C-8B1B-CD6535A3494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06" y="5035621"/>
            <a:ext cx="1349140" cy="433020"/>
          </a:xfrm>
          <a:prstGeom prst="rect">
            <a:avLst/>
          </a:prstGeom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xmlns="" id="{EA235D14-D635-734B-B92A-1B54E7FF3A8F}"/>
              </a:ext>
            </a:extLst>
          </p:cNvPr>
          <p:cNvGrpSpPr/>
          <p:nvPr/>
        </p:nvGrpSpPr>
        <p:grpSpPr>
          <a:xfrm>
            <a:off x="946158" y="2696952"/>
            <a:ext cx="5795311" cy="814244"/>
            <a:chOff x="1074498" y="2696952"/>
            <a:chExt cx="6278254" cy="814244"/>
          </a:xfrm>
        </p:grpSpPr>
        <p:pic>
          <p:nvPicPr>
            <p:cNvPr id="2" name="Immagine 1" descr="logo Firenze.jpg">
              <a:extLst>
                <a:ext uri="{FF2B5EF4-FFF2-40B4-BE49-F238E27FC236}">
                  <a16:creationId xmlns:a16="http://schemas.microsoft.com/office/drawing/2014/main" xmlns="" id="{8F516FE0-F367-B743-BC74-32F271C2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1953" y="2740970"/>
              <a:ext cx="544656" cy="726208"/>
            </a:xfrm>
            <a:prstGeom prst="rect">
              <a:avLst/>
            </a:prstGeom>
          </p:spPr>
        </p:pic>
        <p:pic>
          <p:nvPicPr>
            <p:cNvPr id="5" name="Immagine 4" descr="LOGO_COMUNE_DI_NAPOLI_senza_bianco2.jpg">
              <a:extLst>
                <a:ext uri="{FF2B5EF4-FFF2-40B4-BE49-F238E27FC236}">
                  <a16:creationId xmlns:a16="http://schemas.microsoft.com/office/drawing/2014/main" xmlns="" id="{769B7ADE-9E73-404D-A5DC-7E46E44E2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7422" y="2696952"/>
              <a:ext cx="809981" cy="814244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8662398A-FD99-C044-9E63-DEEE1F3F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498" y="2836681"/>
              <a:ext cx="1655296" cy="534787"/>
            </a:xfrm>
            <a:prstGeom prst="rect">
              <a:avLst/>
            </a:prstGeom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xmlns="" id="{C9AA8812-9902-064F-BA6D-6B83ACC2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242" y="2781117"/>
              <a:ext cx="1522510" cy="645914"/>
            </a:xfrm>
            <a:prstGeom prst="rect">
              <a:avLst/>
            </a:prstGeom>
          </p:spPr>
        </p:pic>
      </p:grpSp>
      <p:pic>
        <p:nvPicPr>
          <p:cNvPr id="49" name="Immagine 48">
            <a:extLst>
              <a:ext uri="{FF2B5EF4-FFF2-40B4-BE49-F238E27FC236}">
                <a16:creationId xmlns:a16="http://schemas.microsoft.com/office/drawing/2014/main" xmlns="" id="{6386DD0E-2128-DC48-A5C7-2BE4AF1E9E35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480" y="2685491"/>
            <a:ext cx="807894" cy="837166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xmlns="" id="{212467D3-C07D-2542-A6DA-551F97AA408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16" y="2723172"/>
            <a:ext cx="457723" cy="7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pò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di numeri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81100"/>
            <a:ext cx="8763001" cy="5182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600" b="1" dirty="0">
                <a:solidFill>
                  <a:srgbClr val="FF0000"/>
                </a:solidFill>
              </a:rPr>
              <a:t>38 scuole e più di 3000 studenti aderiscono al progetto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800" dirty="0"/>
              <a:t>Circa 3000 ore di ALS.</a:t>
            </a:r>
          </a:p>
          <a:p>
            <a:r>
              <a:rPr lang="it-IT" sz="2800" dirty="0">
                <a:solidFill>
                  <a:srgbClr val="800000"/>
                </a:solidFill>
              </a:rPr>
              <a:t>Più di 110 seminari scientifici.</a:t>
            </a:r>
          </a:p>
          <a:p>
            <a:r>
              <a:rPr lang="it-IT" sz="2800" dirty="0"/>
              <a:t>1000 studenti presso Università/INFN locali.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20 scuole hanno visitato LABEC, LLN e LNF.</a:t>
            </a:r>
            <a:endParaRPr lang="it-IT" sz="2400" dirty="0">
              <a:solidFill>
                <a:srgbClr val="FF0000"/>
              </a:solidFill>
            </a:endParaRPr>
          </a:p>
          <a:p>
            <a:r>
              <a:rPr lang="it-IT" sz="2800" dirty="0">
                <a:solidFill>
                  <a:srgbClr val="008000"/>
                </a:solidFill>
              </a:rPr>
              <a:t>Circa 2000 studenti hanno visitato Musei Nazionali.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La mostra “I colori del Bosone di Higgs” esposta per 98 giorni.</a:t>
            </a:r>
          </a:p>
          <a:p>
            <a:r>
              <a:rPr lang="it-IT" sz="2800" b="1" dirty="0" smtClean="0">
                <a:solidFill>
                  <a:srgbClr val="7030A0"/>
                </a:solidFill>
              </a:rPr>
              <a:t>390</a:t>
            </a:r>
            <a:r>
              <a:rPr lang="it-IT" sz="2800" b="1" dirty="0" smtClean="0">
                <a:solidFill>
                  <a:srgbClr val="7030A0"/>
                </a:solidFill>
              </a:rPr>
              <a:t> </a:t>
            </a:r>
            <a:r>
              <a:rPr lang="it-IT" sz="2800" b="1" dirty="0">
                <a:solidFill>
                  <a:srgbClr val="7030A0"/>
                </a:solidFill>
              </a:rPr>
              <a:t>composizioni </a:t>
            </a:r>
            <a:r>
              <a:rPr lang="it-IT" sz="2800" b="1" dirty="0" smtClean="0">
                <a:solidFill>
                  <a:srgbClr val="7030A0"/>
                </a:solidFill>
              </a:rPr>
              <a:t>artistiche.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7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52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Novità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965200"/>
            <a:ext cx="8508999" cy="5207883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Il 15 novembre abbiamo presentato al </a:t>
            </a:r>
            <a:r>
              <a:rPr lang="it-IT" sz="2800" dirty="0" smtClean="0">
                <a:solidFill>
                  <a:srgbClr val="FF0000"/>
                </a:solidFill>
              </a:rPr>
              <a:t>MIUR</a:t>
            </a:r>
            <a:r>
              <a:rPr lang="it-IT" sz="2800" dirty="0" smtClean="0">
                <a:solidFill>
                  <a:srgbClr val="000000"/>
                </a:solidFill>
              </a:rPr>
              <a:t> il progetto nell’ambito di una riunione nazionale su ASL.</a:t>
            </a:r>
          </a:p>
          <a:p>
            <a:pPr lvl="1"/>
            <a:r>
              <a:rPr lang="it-IT" sz="2400" dirty="0" smtClean="0">
                <a:solidFill>
                  <a:srgbClr val="000000"/>
                </a:solidFill>
              </a:rPr>
              <a:t>Uno dei pochissimi progetti nazionale ed il più grande.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Patrocinio del </a:t>
            </a:r>
            <a:r>
              <a:rPr lang="it-IT" sz="2800" dirty="0" smtClean="0">
                <a:solidFill>
                  <a:srgbClr val="FF0000"/>
                </a:solidFill>
              </a:rPr>
              <a:t>MIBACT e dell’anno della Cultura 2018.</a:t>
            </a:r>
            <a:endParaRPr lang="it-IT" sz="2800" dirty="0" smtClean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Nuovi Partner: La </a:t>
            </a:r>
            <a:r>
              <a:rPr lang="it-IT" sz="2800" dirty="0" smtClean="0">
                <a:solidFill>
                  <a:srgbClr val="FF0000"/>
                </a:solidFill>
              </a:rPr>
              <a:t>Fondazione </a:t>
            </a:r>
            <a:r>
              <a:rPr lang="it-IT" sz="2800" dirty="0" smtClean="0">
                <a:solidFill>
                  <a:srgbClr val="FF0000"/>
                </a:solidFill>
              </a:rPr>
              <a:t>Fendi e 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Biennale di Firenze.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La Fondazione </a:t>
            </a:r>
            <a:r>
              <a:rPr lang="it-IT" sz="2800" dirty="0" smtClean="0">
                <a:solidFill>
                  <a:srgbClr val="FF0000"/>
                </a:solidFill>
              </a:rPr>
              <a:t>Banco di Napoli </a:t>
            </a:r>
            <a:r>
              <a:rPr lang="it-IT" sz="2800" dirty="0" smtClean="0"/>
              <a:t>è partner (3 borse di studio).</a:t>
            </a:r>
          </a:p>
          <a:p>
            <a:r>
              <a:rPr lang="it-IT" sz="2800" dirty="0" smtClean="0">
                <a:solidFill>
                  <a:srgbClr val="0000FF"/>
                </a:solidFill>
              </a:rPr>
              <a:t>Intervista a Rai 3 Toscana.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Articolo su </a:t>
            </a:r>
            <a:r>
              <a:rPr lang="it-IT" sz="2800" dirty="0" smtClean="0">
                <a:solidFill>
                  <a:srgbClr val="000000"/>
                </a:solidFill>
                <a:hlinkClick r:id="rId2"/>
              </a:rPr>
              <a:t>Scienza in Rete</a:t>
            </a:r>
            <a:r>
              <a:rPr lang="it-IT" sz="2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it-IT" sz="2800" dirty="0" smtClean="0">
                <a:solidFill>
                  <a:srgbClr val="000000"/>
                </a:solidFill>
              </a:rPr>
              <a:t>Grandissimo contributo dell’</a:t>
            </a:r>
            <a:r>
              <a:rPr lang="it-IT" sz="2800" dirty="0" smtClean="0">
                <a:solidFill>
                  <a:srgbClr val="000000"/>
                </a:solidFill>
              </a:rPr>
              <a:t>Uff</a:t>
            </a:r>
            <a:r>
              <a:rPr lang="it-IT" sz="2800" dirty="0" smtClean="0">
                <a:solidFill>
                  <a:srgbClr val="000000"/>
                </a:solidFill>
              </a:rPr>
              <a:t>icio </a:t>
            </a:r>
            <a:r>
              <a:rPr lang="it-IT" sz="2800" dirty="0" smtClean="0">
                <a:solidFill>
                  <a:srgbClr val="000000"/>
                </a:solidFill>
              </a:rPr>
              <a:t>Com</a:t>
            </a:r>
            <a:r>
              <a:rPr lang="it-IT" sz="2800" dirty="0" smtClean="0">
                <a:solidFill>
                  <a:srgbClr val="000000"/>
                </a:solidFill>
              </a:rPr>
              <a:t>unicazione INFN</a:t>
            </a:r>
            <a:endParaRPr lang="it-IT" sz="2800" dirty="0">
              <a:solidFill>
                <a:srgbClr val="000000"/>
              </a:solidFill>
            </a:endParaRPr>
          </a:p>
          <a:p>
            <a:pPr lvl="1"/>
            <a:r>
              <a:rPr lang="it-IT" sz="2200" dirty="0" smtClean="0">
                <a:solidFill>
                  <a:srgbClr val="000000"/>
                </a:solidFill>
              </a:rPr>
              <a:t>Francesca </a:t>
            </a:r>
            <a:r>
              <a:rPr lang="it-IT" sz="2200" dirty="0" err="1">
                <a:solidFill>
                  <a:srgbClr val="000000"/>
                </a:solidFill>
              </a:rPr>
              <a:t>Scianitti</a:t>
            </a:r>
            <a:r>
              <a:rPr lang="it-IT" sz="2200" dirty="0">
                <a:solidFill>
                  <a:srgbClr val="000000"/>
                </a:solidFill>
              </a:rPr>
              <a:t> segue lo svolgimento di tutto il </a:t>
            </a:r>
            <a:r>
              <a:rPr lang="it-IT" sz="2200" dirty="0" smtClean="0">
                <a:solidFill>
                  <a:srgbClr val="000000"/>
                </a:solidFill>
              </a:rPr>
              <a:t>progetto.</a:t>
            </a:r>
            <a:endParaRPr lang="it-IT" sz="2200" dirty="0">
              <a:solidFill>
                <a:srgbClr val="000000"/>
              </a:solidFill>
            </a:endParaRPr>
          </a:p>
          <a:p>
            <a:pPr lvl="1"/>
            <a:r>
              <a:rPr lang="it-IT" sz="2200" dirty="0" smtClean="0">
                <a:solidFill>
                  <a:srgbClr val="000000"/>
                </a:solidFill>
              </a:rPr>
              <a:t>Vincenzo </a:t>
            </a:r>
            <a:r>
              <a:rPr lang="it-IT" sz="2200" dirty="0" err="1" smtClean="0">
                <a:solidFill>
                  <a:srgbClr val="000000"/>
                </a:solidFill>
              </a:rPr>
              <a:t>Napolano</a:t>
            </a:r>
            <a:r>
              <a:rPr lang="it-IT" sz="2200" dirty="0" smtClean="0">
                <a:solidFill>
                  <a:srgbClr val="000000"/>
                </a:solidFill>
              </a:rPr>
              <a:t> seguirà la mostra di Napoli.</a:t>
            </a:r>
          </a:p>
          <a:p>
            <a:pPr lvl="1"/>
            <a:r>
              <a:rPr lang="it-IT" sz="2200" dirty="0" smtClean="0">
                <a:solidFill>
                  <a:srgbClr val="000000"/>
                </a:solidFill>
              </a:rPr>
              <a:t>Francesca </a:t>
            </a:r>
            <a:r>
              <a:rPr lang="it-IT" sz="2200" dirty="0" err="1" smtClean="0">
                <a:solidFill>
                  <a:srgbClr val="000000"/>
                </a:solidFill>
              </a:rPr>
              <a:t>Cuicchio</a:t>
            </a:r>
            <a:r>
              <a:rPr lang="it-IT" sz="2200" dirty="0" smtClean="0">
                <a:solidFill>
                  <a:srgbClr val="000000"/>
                </a:solidFill>
              </a:rPr>
              <a:t> segue la parte grafica.</a:t>
            </a:r>
          </a:p>
          <a:p>
            <a:endParaRPr lang="it-IT" sz="2800" dirty="0" smtClean="0">
              <a:solidFill>
                <a:srgbClr val="000000"/>
              </a:solidFill>
            </a:endParaRPr>
          </a:p>
          <a:p>
            <a:endParaRPr lang="it-IT" sz="2800" dirty="0" smtClean="0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8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90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165150"/>
            <a:ext cx="8229600" cy="656003"/>
          </a:xfrm>
        </p:spPr>
        <p:txBody>
          <a:bodyPr>
            <a:normAutofit fontScale="90000"/>
          </a:bodyPr>
          <a:lstStyle/>
          <a:p>
            <a:r>
              <a:rPr lang="it-IT" dirty="0"/>
              <a:t>Social e valutazione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  <a:hlinkClick r:id="rId2"/>
              </a:rPr>
              <a:t>Sito Web Art &amp; Science across Italy </a:t>
            </a:r>
            <a:endParaRPr lang="it-IT" sz="2400" dirty="0">
              <a:solidFill>
                <a:srgbClr val="FF0000"/>
              </a:solidFill>
            </a:endParaRPr>
          </a:p>
          <a:p>
            <a:pPr lvl="1"/>
            <a:r>
              <a:rPr lang="it-IT" sz="1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hlinkClick r:id="rId3"/>
              </a:rPr>
              <a:t>https://web.infn.it/artandscience</a:t>
            </a:r>
            <a:endParaRPr lang="it-IT" sz="1800" dirty="0">
              <a:solidFill>
                <a:srgbClr val="FF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it-IT" sz="1800" dirty="0">
                <a:solidFill>
                  <a:srgbClr val="FF0000"/>
                </a:solidFill>
              </a:rPr>
              <a:t>A</a:t>
            </a:r>
            <a:r>
              <a:rPr lang="is-IS" sz="1800" dirty="0">
                <a:solidFill>
                  <a:srgbClr val="FF0000"/>
                </a:solidFill>
              </a:rPr>
              <a:t>rticoli visitati 59.135 </a:t>
            </a:r>
          </a:p>
          <a:p>
            <a:pPr lvl="1"/>
            <a:r>
              <a:rPr lang="is-IS" sz="1800" dirty="0">
                <a:solidFill>
                  <a:srgbClr val="FF0000"/>
                </a:solidFill>
              </a:rPr>
              <a:t>I più letti circa 3.000 contatti</a:t>
            </a:r>
            <a:endParaRPr lang="it-IT" sz="1800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rgbClr val="FF0000"/>
                </a:solidFill>
                <a:hlinkClick r:id="rId4"/>
              </a:rPr>
              <a:t>Pagina Facebook Art &amp; Science across Italy</a:t>
            </a:r>
            <a:endParaRPr lang="it-IT" sz="2400" dirty="0">
              <a:solidFill>
                <a:srgbClr val="FF0000"/>
              </a:solidFill>
            </a:endParaRPr>
          </a:p>
          <a:p>
            <a:pPr lvl="1"/>
            <a:r>
              <a:rPr lang="it-IT" sz="1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hlinkClick r:id="rId4"/>
              </a:rPr>
              <a:t>https://www.facebook.com/artandscienceacrossitaly/</a:t>
            </a:r>
            <a:endParaRPr lang="it-IT" sz="1800" dirty="0">
              <a:solidFill>
                <a:srgbClr val="FF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it-IT" sz="1800" dirty="0">
                <a:solidFill>
                  <a:srgbClr val="FF0000"/>
                </a:solidFill>
              </a:rPr>
              <a:t>693 persone seguono la pagina</a:t>
            </a:r>
          </a:p>
          <a:p>
            <a:r>
              <a:rPr lang="it-IT" sz="2400" dirty="0">
                <a:solidFill>
                  <a:srgbClr val="0000FF"/>
                </a:solidFill>
                <a:hlinkClick r:id="rId5"/>
              </a:rPr>
              <a:t>Account Instagram</a:t>
            </a:r>
            <a:endParaRPr lang="it-IT" sz="2400" dirty="0">
              <a:solidFill>
                <a:srgbClr val="0000FF"/>
              </a:solidFill>
            </a:endParaRPr>
          </a:p>
          <a:p>
            <a:pPr lvl="1"/>
            <a:r>
              <a:rPr lang="it-IT" sz="2000" dirty="0">
                <a:solidFill>
                  <a:srgbClr val="FF0000"/>
                </a:solidFill>
                <a:hlinkClick r:id="rId5"/>
              </a:rPr>
              <a:t>https://www.instagram.com/artandscienceacrossitaly/</a:t>
            </a:r>
            <a:endParaRPr lang="it-IT" sz="2000" dirty="0">
              <a:solidFill>
                <a:srgbClr val="FF0000"/>
              </a:solidFill>
            </a:endParaRPr>
          </a:p>
          <a:p>
            <a:pPr lvl="1"/>
            <a:r>
              <a:rPr lang="it-IT" sz="2000" dirty="0">
                <a:solidFill>
                  <a:srgbClr val="FF0000"/>
                </a:solidFill>
              </a:rPr>
              <a:t>Aperto da 2 mesi</a:t>
            </a:r>
          </a:p>
          <a:p>
            <a:r>
              <a:rPr lang="it-IT" sz="2400" dirty="0">
                <a:solidFill>
                  <a:srgbClr val="FF0000"/>
                </a:solidFill>
              </a:rPr>
              <a:t>3 questionari (20 domande) </a:t>
            </a:r>
            <a:r>
              <a:rPr lang="it-IT" sz="2400" b="1">
                <a:solidFill>
                  <a:srgbClr val="FF0000"/>
                </a:solidFill>
              </a:rPr>
              <a:t>350</a:t>
            </a:r>
            <a:r>
              <a:rPr lang="it-IT" sz="2400">
                <a:solidFill>
                  <a:srgbClr val="FF0000"/>
                </a:solidFill>
              </a:rPr>
              <a:t> risposte (</a:t>
            </a:r>
            <a:r>
              <a:rPr lang="it-IT" sz="2400" dirty="0">
                <a:solidFill>
                  <a:srgbClr val="FF0000"/>
                </a:solidFill>
              </a:rPr>
              <a:t>manca Napoli)</a:t>
            </a:r>
          </a:p>
          <a:p>
            <a:pPr lvl="1"/>
            <a:endParaRPr lang="it-IT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96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9696</TotalTime>
  <Words>1098</Words>
  <Application>Microsoft Macintosh PowerPoint</Application>
  <PresentationFormat>Presentazione su schermo (4:3)</PresentationFormat>
  <Paragraphs>157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Office Theme</vt:lpstr>
      <vt:lpstr>Presentazione di PowerPoint</vt:lpstr>
      <vt:lpstr>Gli obiettivi del progetto</vt:lpstr>
      <vt:lpstr>Esempio di Percorso (Napoli)</vt:lpstr>
      <vt:lpstr>Team del progetto</vt:lpstr>
      <vt:lpstr>Finanziamenti</vt:lpstr>
      <vt:lpstr>Presentazione di PowerPoint</vt:lpstr>
      <vt:lpstr>Un pò di numeri </vt:lpstr>
      <vt:lpstr>Novità</vt:lpstr>
      <vt:lpstr>Social e valutazione</vt:lpstr>
      <vt:lpstr>Milano Museo Leonardo da Vinci (marzo 2017)</vt:lpstr>
      <vt:lpstr>Venezia Palazzo del Cinema (luglio 2017)</vt:lpstr>
      <vt:lpstr>Padova Loggia della Gran Guardia (luglio 2017)</vt:lpstr>
      <vt:lpstr>Firenze Accademia delle Arti del Disegno (gen. 2018)</vt:lpstr>
      <vt:lpstr>Vincitore ex-equo Firenze</vt:lpstr>
      <vt:lpstr>Vincitore ex-equo Firenze</vt:lpstr>
      <vt:lpstr>Premiazione di Firenze</vt:lpstr>
      <vt:lpstr>Napoli Museo MANN (8 mar. – 9 apr. 2018)</vt:lpstr>
      <vt:lpstr>La fase finale a Napoli</vt:lpstr>
      <vt:lpstr>Valutazione del progetto in  collaborazione con Università di Monaco</vt:lpstr>
      <vt:lpstr>II Edizione sett. 2018 mag. 2020</vt:lpstr>
    </vt:vector>
  </TitlesOfParts>
  <Company>CERN-European Laboratory for Particle 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Antonella Del Rosso</dc:creator>
  <cp:lastModifiedBy>Pierluigi Paolucci</cp:lastModifiedBy>
  <cp:revision>185</cp:revision>
  <dcterms:created xsi:type="dcterms:W3CDTF">2017-03-29T12:54:52Z</dcterms:created>
  <dcterms:modified xsi:type="dcterms:W3CDTF">2018-02-25T18:55:54Z</dcterms:modified>
</cp:coreProperties>
</file>