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3"/>
  </p:notesMasterIdLst>
  <p:sldIdLst>
    <p:sldId id="256" r:id="rId2"/>
    <p:sldId id="261" r:id="rId3"/>
    <p:sldId id="257" r:id="rId4"/>
    <p:sldId id="266" r:id="rId5"/>
    <p:sldId id="258" r:id="rId6"/>
    <p:sldId id="268" r:id="rId7"/>
    <p:sldId id="275" r:id="rId8"/>
    <p:sldId id="276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1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7822C-C79C-BB46-8F35-61F0FD812996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6DA9B-D457-7045-BE26-94C68F2C65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13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CC5484-1BA4-4DF4-9326-B6F979F157A1}" type="datetimeFigureOut">
              <a:rPr lang="it-IT" smtClean="0"/>
              <a:t>26/02/2018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DD2C94-EBA5-4997-B982-451E0A2E0BD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g/Gjimnazi-Themistokli-G&#235;rmenji-500821236724876/photos/?ref=page_internal" TargetMode="External"/><Relationship Id="rId2" Type="http://schemas.openxmlformats.org/officeDocument/2006/relationships/hyperlink" Target="https://youtu.be/nqrvgApGtX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Picture 2" descr="Risultati immagini per Infn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2608442" cy="1447686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3786182" y="857232"/>
            <a:ext cx="34900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err="1" smtClean="0">
                <a:solidFill>
                  <a:srgbClr val="002060"/>
                </a:solidFill>
              </a:rPr>
              <a:t>RadioLab</a:t>
            </a:r>
            <a:r>
              <a:rPr lang="it-IT" sz="40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Radioactivity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Laboratory</a:t>
            </a:r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15616" y="2604216"/>
            <a:ext cx="663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Resp</a:t>
            </a:r>
            <a:r>
              <a:rPr lang="it-IT" dirty="0" smtClean="0">
                <a:solidFill>
                  <a:srgbClr val="FF0000"/>
                </a:solidFill>
              </a:rPr>
              <a:t>. Nazionali:  </a:t>
            </a:r>
            <a:r>
              <a:rPr lang="it-IT" dirty="0" err="1" smtClean="0">
                <a:solidFill>
                  <a:srgbClr val="FF0000"/>
                </a:solidFill>
              </a:rPr>
              <a:t>Josette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Immè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dirty="0" err="1" smtClean="0">
                <a:solidFill>
                  <a:srgbClr val="FF0000"/>
                </a:solidFill>
              </a:rPr>
              <a:t>Mariagabriella</a:t>
            </a:r>
            <a:r>
              <a:rPr lang="it-IT" dirty="0" smtClean="0">
                <a:solidFill>
                  <a:srgbClr val="FF0000"/>
                </a:solidFill>
              </a:rPr>
              <a:t> Pugliese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41406" y="3836342"/>
            <a:ext cx="59474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  <a:r>
              <a:rPr lang="it-IT" sz="1400" dirty="0" smtClean="0">
                <a:solidFill>
                  <a:srgbClr val="002060"/>
                </a:solidFill>
              </a:rPr>
              <a:t>Cagliari				Viviana Fanti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Catania				Josette </a:t>
            </a:r>
            <a:r>
              <a:rPr lang="it-IT" sz="1400" dirty="0" err="1" smtClean="0">
                <a:solidFill>
                  <a:srgbClr val="002060"/>
                </a:solidFill>
              </a:rPr>
              <a:t>Immè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smtClean="0">
                <a:solidFill>
                  <a:srgbClr val="002060"/>
                </a:solidFill>
              </a:rPr>
              <a:t> Cosenza – LNF			</a:t>
            </a:r>
            <a:r>
              <a:rPr lang="it-IT" sz="1400" dirty="0">
                <a:solidFill>
                  <a:srgbClr val="002060"/>
                </a:solidFill>
              </a:rPr>
              <a:t>M</a:t>
            </a:r>
            <a:r>
              <a:rPr lang="it-IT" sz="1400" dirty="0" smtClean="0">
                <a:solidFill>
                  <a:srgbClr val="002060"/>
                </a:solidFill>
              </a:rPr>
              <a:t>arcella Capua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Lecce				Andrea Ventura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LNS				Stefano Romano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Milano				Flavia Groppi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</a:t>
            </a:r>
            <a:r>
              <a:rPr lang="it-IT" sz="1400" dirty="0">
                <a:solidFill>
                  <a:srgbClr val="002060"/>
                </a:solidFill>
              </a:rPr>
              <a:t>Napoli</a:t>
            </a:r>
            <a:r>
              <a:rPr lang="it-IT" sz="1400" dirty="0" smtClean="0">
                <a:solidFill>
                  <a:srgbClr val="002060"/>
                </a:solidFill>
              </a:rPr>
              <a:t> 				</a:t>
            </a:r>
            <a:r>
              <a:rPr lang="it-IT" sz="1400" dirty="0" err="1" smtClean="0">
                <a:solidFill>
                  <a:srgbClr val="002060"/>
                </a:solidFill>
              </a:rPr>
              <a:t>Mariagabriella</a:t>
            </a:r>
            <a:r>
              <a:rPr lang="it-IT" sz="1400" dirty="0" smtClean="0">
                <a:solidFill>
                  <a:srgbClr val="002060"/>
                </a:solidFill>
              </a:rPr>
              <a:t> Pugliese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Siena-PI 				Emilio Mariotti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 Torino				Michela </a:t>
            </a:r>
            <a:r>
              <a:rPr lang="it-IT" sz="1400" dirty="0" err="1" smtClean="0">
                <a:solidFill>
                  <a:srgbClr val="002060"/>
                </a:solidFill>
              </a:rPr>
              <a:t>Chiosso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smtClean="0">
                <a:solidFill>
                  <a:srgbClr val="002060"/>
                </a:solidFill>
              </a:rPr>
              <a:t> </a:t>
            </a:r>
            <a:r>
              <a:rPr lang="it-IT" sz="1400" dirty="0">
                <a:solidFill>
                  <a:srgbClr val="002060"/>
                </a:solidFill>
              </a:rPr>
              <a:t>Trieste</a:t>
            </a:r>
            <a:r>
              <a:rPr lang="it-IT" sz="1400" dirty="0" smtClean="0">
                <a:solidFill>
                  <a:srgbClr val="002060"/>
                </a:solidFill>
              </a:rPr>
              <a:t> 				Marco </a:t>
            </a:r>
            <a:r>
              <a:rPr lang="it-IT" sz="1400" dirty="0" err="1" smtClean="0">
                <a:solidFill>
                  <a:srgbClr val="002060"/>
                </a:solidFill>
              </a:rPr>
              <a:t>Budinich</a:t>
            </a:r>
            <a:endParaRPr lang="it-IT" sz="1400" dirty="0">
              <a:solidFill>
                <a:srgbClr val="002060"/>
              </a:solidFill>
            </a:endParaRPr>
          </a:p>
        </p:txBody>
      </p:sp>
      <p:pic>
        <p:nvPicPr>
          <p:cNvPr id="9" name="Picture 2" descr="https://encrypted-tbn0.gstatic.com/images?q=tbn:ANd9GcTiwJc3E4Qe2rOv17VgV5CIrGa3x3T_QxWwwAjwgF-OZoEOVa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006" y="3673624"/>
            <a:ext cx="1872208" cy="228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tella a 5 punte 10"/>
          <p:cNvSpPr/>
          <p:nvPr/>
        </p:nvSpPr>
        <p:spPr>
          <a:xfrm>
            <a:off x="7339230" y="4437112"/>
            <a:ext cx="45719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578" y="4009656"/>
            <a:ext cx="165100" cy="177800"/>
          </a:xfrm>
          <a:prstGeom prst="rect">
            <a:avLst/>
          </a:prstGeom>
        </p:spPr>
      </p:pic>
      <p:sp>
        <p:nvSpPr>
          <p:cNvPr id="16" name="Stella a 5 punte 15"/>
          <p:cNvSpPr/>
          <p:nvPr/>
        </p:nvSpPr>
        <p:spPr>
          <a:xfrm>
            <a:off x="7092280" y="3959345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17" name="Stella a 5 punte 16"/>
          <p:cNvSpPr/>
          <p:nvPr/>
        </p:nvSpPr>
        <p:spPr>
          <a:xfrm>
            <a:off x="7638676" y="3789040"/>
            <a:ext cx="94868" cy="8102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0" name="Stella a 5 punte 19"/>
          <p:cNvSpPr/>
          <p:nvPr/>
        </p:nvSpPr>
        <p:spPr>
          <a:xfrm>
            <a:off x="6974332" y="5129003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2" name="Stella a 5 punte 21"/>
          <p:cNvSpPr/>
          <p:nvPr/>
        </p:nvSpPr>
        <p:spPr>
          <a:xfrm>
            <a:off x="8388424" y="5014916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6" name="Stella a 5 punte 25"/>
          <p:cNvSpPr/>
          <p:nvPr/>
        </p:nvSpPr>
        <p:spPr>
          <a:xfrm>
            <a:off x="7884368" y="4969197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7" name="Stella a 5 punte 26"/>
          <p:cNvSpPr/>
          <p:nvPr/>
        </p:nvSpPr>
        <p:spPr>
          <a:xfrm>
            <a:off x="8172400" y="5301208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8" name="Stella a 5 punte 27"/>
          <p:cNvSpPr/>
          <p:nvPr/>
        </p:nvSpPr>
        <p:spPr>
          <a:xfrm>
            <a:off x="7884368" y="5636779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29" name="Stella a 5 punte 28"/>
          <p:cNvSpPr/>
          <p:nvPr/>
        </p:nvSpPr>
        <p:spPr>
          <a:xfrm>
            <a:off x="7941962" y="5549641"/>
            <a:ext cx="57594" cy="457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751166" y="2021331"/>
            <a:ext cx="390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Progetto triennale: 2017 - 2019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764704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Criticità di </a:t>
            </a:r>
            <a:r>
              <a:rPr lang="it-IT" sz="2000" b="1" dirty="0" err="1" smtClean="0">
                <a:solidFill>
                  <a:srgbClr val="FF0000"/>
                </a:solidFill>
              </a:rPr>
              <a:t>RadioLab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5577" y="148478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Sfasamento tra assegnazione fondi e inizio anno scolastico</a:t>
            </a:r>
          </a:p>
          <a:p>
            <a:endParaRPr lang="it-IT" dirty="0" smtClean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Il lavoro nelle scuole e con le scuole richiede un impegno notevole (Il numero di ricercatori/sezione andrebbe potenziato con borse e assegni di ricerca)</a:t>
            </a:r>
          </a:p>
          <a:p>
            <a:endParaRPr lang="it-IT" dirty="0" smtClean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Solo alcune scuole sono in grado di assicurare una continuità nel </a:t>
            </a:r>
          </a:p>
          <a:p>
            <a:r>
              <a:rPr lang="it-IT" dirty="0">
                <a:solidFill>
                  <a:srgbClr val="002060"/>
                </a:solidFill>
              </a:rPr>
              <a:t>c</a:t>
            </a:r>
            <a:r>
              <a:rPr lang="it-IT" dirty="0" smtClean="0">
                <a:solidFill>
                  <a:srgbClr val="002060"/>
                </a:solidFill>
              </a:rPr>
              <a:t>orso dei tre anni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080223"/>
              </p:ext>
            </p:extLst>
          </p:nvPr>
        </p:nvGraphicFramePr>
        <p:xfrm>
          <a:off x="795338" y="1556792"/>
          <a:ext cx="7556498" cy="302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9285"/>
                <a:gridCol w="847013"/>
                <a:gridCol w="1132523"/>
                <a:gridCol w="904115"/>
                <a:gridCol w="1018319"/>
                <a:gridCol w="875564"/>
                <a:gridCol w="875564"/>
                <a:gridCol w="904115"/>
              </a:tblGrid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Altri materiali tecnico-specialistici non sanitari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Strumenti tecnico-specialistici non sanitari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Rimborso per viaggio e trasloco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Organizzazione e partecipazione a manifestazioni e convegni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Attrezzature scientifiche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000" u="none" strike="noStrike">
                          <a:effectLst/>
                        </a:rPr>
                        <a:t> </a:t>
                      </a:r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totale assegnazioni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Cagliari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Catania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5.000,00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17.500,00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Cosenza-LNF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Lecce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LNS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Milano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7.500,00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Napoli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Siena-PI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Torino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Trieste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Totali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 21.000,00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1.000,00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58.000,00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795338" y="714356"/>
            <a:ext cx="2980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Assegnazione 2018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592" y="1340768"/>
            <a:ext cx="7416824" cy="2997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Realizzare un’azione efficace di diffusione della cultura scientifica, e in particolare della fisica nucleare, attraverso il </a:t>
            </a:r>
            <a:r>
              <a:rPr lang="it-IT" sz="1600" b="1" dirty="0">
                <a:solidFill>
                  <a:srgbClr val="002060"/>
                </a:solidFill>
              </a:rPr>
              <a:t>coinvolgimento di studenti delle scuole superiori in misure di radioattività ambientale</a:t>
            </a:r>
            <a:r>
              <a:rPr lang="it-IT" sz="1600" dirty="0">
                <a:solidFill>
                  <a:srgbClr val="002060"/>
                </a:solidFill>
              </a:rPr>
              <a:t>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Promuovere la conoscenza del proprio territorio, in particolare in riferimento  alla radioattività </a:t>
            </a:r>
            <a:r>
              <a:rPr lang="it-IT" sz="1600" dirty="0" smtClean="0">
                <a:solidFill>
                  <a:srgbClr val="002060"/>
                </a:solidFill>
              </a:rPr>
              <a:t>ambientale e al radon.</a:t>
            </a:r>
            <a:endParaRPr lang="it-IT" sz="1600" dirty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Sviluppare modi nuovi di formazione e di diffusione della conoscenza, che viene veicolata dagli stessi studenti. 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764704"/>
            <a:ext cx="1258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Finalità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99592" y="4513953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Comunicazione</a:t>
            </a:r>
            <a:r>
              <a:rPr lang="it-IT" dirty="0">
                <a:solidFill>
                  <a:srgbClr val="FF0000"/>
                </a:solidFill>
              </a:rPr>
              <a:t> scientifica, </a:t>
            </a:r>
            <a:r>
              <a:rPr lang="it-IT" b="1" dirty="0">
                <a:solidFill>
                  <a:srgbClr val="FF0000"/>
                </a:solidFill>
              </a:rPr>
              <a:t>didattica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b="1" dirty="0">
                <a:solidFill>
                  <a:srgbClr val="FF0000"/>
                </a:solidFill>
              </a:rPr>
              <a:t>ricerca</a:t>
            </a:r>
            <a:r>
              <a:rPr lang="it-IT" dirty="0">
                <a:solidFill>
                  <a:srgbClr val="FF0000"/>
                </a:solidFill>
              </a:rPr>
              <a:t> si integrano, mettendo in atto azioni di orientamento formativo mediante un processo che ricalca le fasi attraverso cui evolve un lavoro di ricerca.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66820" y="476672"/>
            <a:ext cx="8136904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Punti di Forza</a:t>
            </a:r>
          </a:p>
          <a:p>
            <a:endParaRPr lang="it-IT" sz="1600" b="1" dirty="0">
              <a:solidFill>
                <a:srgbClr val="002060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002060"/>
                </a:solidFill>
              </a:rPr>
              <a:t>Coinvolgimento </a:t>
            </a:r>
            <a:r>
              <a:rPr lang="it-IT" sz="1600" b="1" dirty="0">
                <a:solidFill>
                  <a:srgbClr val="002060"/>
                </a:solidFill>
              </a:rPr>
              <a:t>attivo </a:t>
            </a:r>
            <a:r>
              <a:rPr lang="it-IT" sz="1600" dirty="0">
                <a:solidFill>
                  <a:srgbClr val="002060"/>
                </a:solidFill>
              </a:rPr>
              <a:t>di studenti in attività in laboratorio e in misure in campo, che ha connotati di attività di ricerca</a:t>
            </a: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  <a:p>
            <a:pPr algn="just"/>
            <a:r>
              <a:rPr lang="it-IT" sz="1600" dirty="0">
                <a:solidFill>
                  <a:srgbClr val="002060"/>
                </a:solidFill>
              </a:rPr>
              <a:t>Il </a:t>
            </a:r>
            <a:r>
              <a:rPr lang="it-IT" sz="1600" b="1" dirty="0">
                <a:solidFill>
                  <a:srgbClr val="002060"/>
                </a:solidFill>
              </a:rPr>
              <a:t>carattere non episodico del lavoro </a:t>
            </a:r>
            <a:r>
              <a:rPr lang="it-IT" sz="1600" dirty="0">
                <a:solidFill>
                  <a:srgbClr val="002060"/>
                </a:solidFill>
              </a:rPr>
              <a:t>che viene svolto su più anni dando così la possibilità di una maggiore riflessione e assimilazione dei temi trattati. </a:t>
            </a:r>
            <a:endParaRPr lang="it-IT" sz="1600" dirty="0" smtClean="0">
              <a:solidFill>
                <a:srgbClr val="002060"/>
              </a:solidFill>
            </a:endParaRP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  <a:p>
            <a:pPr algn="just"/>
            <a:r>
              <a:rPr lang="it-IT" sz="1600" dirty="0">
                <a:solidFill>
                  <a:srgbClr val="002060"/>
                </a:solidFill>
              </a:rPr>
              <a:t>Coinvolgimento e </a:t>
            </a:r>
            <a:r>
              <a:rPr lang="it-IT" sz="1600" b="1" dirty="0">
                <a:solidFill>
                  <a:srgbClr val="002060"/>
                </a:solidFill>
              </a:rPr>
              <a:t>sensibilizzazione</a:t>
            </a:r>
            <a:r>
              <a:rPr lang="it-IT" sz="1600" dirty="0">
                <a:solidFill>
                  <a:srgbClr val="002060"/>
                </a:solidFill>
              </a:rPr>
              <a:t> degli insegnanti, delle istituzioni, delle famiglie su tematiche che riguardano il </a:t>
            </a:r>
            <a:r>
              <a:rPr lang="it-IT" sz="1600" dirty="0" smtClean="0">
                <a:solidFill>
                  <a:srgbClr val="002060"/>
                </a:solidFill>
              </a:rPr>
              <a:t>nucleare</a:t>
            </a:r>
            <a:endParaRPr lang="it-IT" sz="1600" dirty="0">
              <a:solidFill>
                <a:srgbClr val="002060"/>
              </a:solidFill>
            </a:endParaRP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  <a:p>
            <a:pPr algn="just"/>
            <a:r>
              <a:rPr lang="it-IT" sz="1600" b="1" dirty="0">
                <a:solidFill>
                  <a:srgbClr val="002060"/>
                </a:solidFill>
              </a:rPr>
              <a:t>C</a:t>
            </a:r>
            <a:r>
              <a:rPr lang="it-IT" sz="1600" b="1" dirty="0" smtClean="0">
                <a:solidFill>
                  <a:srgbClr val="002060"/>
                </a:solidFill>
              </a:rPr>
              <a:t>arattere </a:t>
            </a:r>
            <a:r>
              <a:rPr lang="it-IT" sz="1600" b="1" dirty="0">
                <a:solidFill>
                  <a:srgbClr val="002060"/>
                </a:solidFill>
              </a:rPr>
              <a:t>fortemente interdisciplinare </a:t>
            </a:r>
            <a:r>
              <a:rPr lang="it-IT" sz="1600" dirty="0" smtClean="0">
                <a:solidFill>
                  <a:srgbClr val="002060"/>
                </a:solidFill>
              </a:rPr>
              <a:t>con possibilità </a:t>
            </a:r>
            <a:r>
              <a:rPr lang="it-IT" sz="1600" dirty="0">
                <a:solidFill>
                  <a:srgbClr val="002060"/>
                </a:solidFill>
              </a:rPr>
              <a:t>di collegare tra loro nozioni relative a discipline </a:t>
            </a:r>
            <a:r>
              <a:rPr lang="it-IT" sz="1600" dirty="0" smtClean="0">
                <a:solidFill>
                  <a:srgbClr val="002060"/>
                </a:solidFill>
              </a:rPr>
              <a:t>diverse coinvolgendo anche insegnanti </a:t>
            </a:r>
            <a:r>
              <a:rPr lang="it-IT" sz="1600" dirty="0">
                <a:solidFill>
                  <a:srgbClr val="002060"/>
                </a:solidFill>
              </a:rPr>
              <a:t>non di </a:t>
            </a:r>
            <a:r>
              <a:rPr lang="it-IT" sz="1600" dirty="0" smtClean="0">
                <a:solidFill>
                  <a:srgbClr val="002060"/>
                </a:solidFill>
              </a:rPr>
              <a:t>fisica</a:t>
            </a:r>
          </a:p>
          <a:p>
            <a:pPr algn="just"/>
            <a:endParaRPr lang="it-IT" sz="1600" dirty="0" smtClean="0">
              <a:solidFill>
                <a:srgbClr val="002060"/>
              </a:solidFill>
            </a:endParaRPr>
          </a:p>
          <a:p>
            <a:pPr algn="just"/>
            <a:r>
              <a:rPr lang="it-IT" sz="1600" dirty="0">
                <a:solidFill>
                  <a:srgbClr val="002060"/>
                </a:solidFill>
              </a:rPr>
              <a:t>Interesse verso il </a:t>
            </a:r>
            <a:r>
              <a:rPr lang="it-IT" sz="1600" b="1" dirty="0">
                <a:solidFill>
                  <a:srgbClr val="002060"/>
                </a:solidFill>
              </a:rPr>
              <a:t>territorio</a:t>
            </a:r>
            <a:r>
              <a:rPr lang="it-IT" sz="1600" dirty="0">
                <a:solidFill>
                  <a:srgbClr val="002060"/>
                </a:solidFill>
              </a:rPr>
              <a:t> e le problematiche ad esso connesse</a:t>
            </a:r>
          </a:p>
          <a:p>
            <a:pPr algn="just"/>
            <a:endParaRPr lang="it-IT" sz="1600" dirty="0">
              <a:solidFill>
                <a:srgbClr val="002060"/>
              </a:solidFill>
            </a:endParaRPr>
          </a:p>
          <a:p>
            <a:pPr algn="just"/>
            <a:r>
              <a:rPr lang="it-IT" sz="1600" dirty="0">
                <a:solidFill>
                  <a:srgbClr val="002060"/>
                </a:solidFill>
              </a:rPr>
              <a:t>Presa di coscienza del </a:t>
            </a:r>
            <a:r>
              <a:rPr lang="it-IT" sz="1600" b="1" dirty="0">
                <a:solidFill>
                  <a:srgbClr val="002060"/>
                </a:solidFill>
              </a:rPr>
              <a:t>ruolo sociale </a:t>
            </a:r>
            <a:r>
              <a:rPr lang="it-IT" sz="1600" dirty="0">
                <a:solidFill>
                  <a:srgbClr val="002060"/>
                </a:solidFill>
              </a:rPr>
              <a:t>della fisica</a:t>
            </a:r>
          </a:p>
          <a:p>
            <a:pPr algn="just"/>
            <a:endParaRPr lang="it-IT" sz="1600" dirty="0">
              <a:solidFill>
                <a:srgbClr val="002060"/>
              </a:solidFill>
            </a:endParaRPr>
          </a:p>
          <a:p>
            <a:pPr algn="just"/>
            <a:r>
              <a:rPr lang="it-IT" sz="1600" b="1" dirty="0">
                <a:solidFill>
                  <a:srgbClr val="002060"/>
                </a:solidFill>
              </a:rPr>
              <a:t>Estensione nazionale </a:t>
            </a:r>
            <a:r>
              <a:rPr lang="it-IT" sz="1600" dirty="0">
                <a:solidFill>
                  <a:srgbClr val="002060"/>
                </a:solidFill>
              </a:rPr>
              <a:t>dell’iniziativa, che permette un confronto fra contesti diversi  e rafforza l’azione sul territorio</a:t>
            </a:r>
          </a:p>
          <a:p>
            <a:endParaRPr lang="it-IT" sz="1600" dirty="0">
              <a:solidFill>
                <a:srgbClr val="002060"/>
              </a:solidFill>
            </a:endParaRPr>
          </a:p>
          <a:p>
            <a:endParaRPr lang="it-IT" sz="1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39552" y="1484784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Aggiornamento degli insegnanti: </a:t>
            </a:r>
            <a:r>
              <a:rPr lang="it-IT" dirty="0" smtClean="0">
                <a:solidFill>
                  <a:srgbClr val="002060"/>
                </a:solidFill>
              </a:rPr>
              <a:t>attraverso il loro coinvolgimento attivo su tematiche di fisica moderna, ormai introdotta </a:t>
            </a:r>
            <a:r>
              <a:rPr lang="it-IT" dirty="0">
                <a:solidFill>
                  <a:srgbClr val="002060"/>
                </a:solidFill>
              </a:rPr>
              <a:t>nei programmi ministeriali dell’ultimo anno della scuola superiore. 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Collaborazione nella revisione dei </a:t>
            </a:r>
            <a:r>
              <a:rPr lang="it-IT" b="1" dirty="0">
                <a:solidFill>
                  <a:srgbClr val="002060"/>
                </a:solidFill>
              </a:rPr>
              <a:t>programmi </a:t>
            </a:r>
            <a:r>
              <a:rPr lang="it-IT" b="1" dirty="0" smtClean="0">
                <a:solidFill>
                  <a:srgbClr val="002060"/>
                </a:solidFill>
              </a:rPr>
              <a:t>scolastici </a:t>
            </a:r>
            <a:r>
              <a:rPr lang="it-IT" dirty="0" smtClean="0">
                <a:solidFill>
                  <a:srgbClr val="002060"/>
                </a:solidFill>
              </a:rPr>
              <a:t>con l’introduzione di elementi di fisica nucleare e radioattività e l’integrazione con programmi di matematica, chimica, biologia, geologia, per la trattazione per esempio dei danni da radiazioni ionizzanti e della radioattività terrestre e l’assetto geologico. 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Divulgazione scientifica: </a:t>
            </a:r>
            <a:r>
              <a:rPr lang="it-IT" dirty="0" smtClean="0">
                <a:solidFill>
                  <a:srgbClr val="002060"/>
                </a:solidFill>
              </a:rPr>
              <a:t>gli stessi studenti partecipanti veicolano informazioni di radioattività ambientale nel loro ambiente scolastico e familiare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99592" y="764704"/>
            <a:ext cx="2509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Azioni associate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04829" y="1383706"/>
            <a:ext cx="76695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Il progetto RADIOLAB </a:t>
            </a:r>
            <a:r>
              <a:rPr lang="it-IT" dirty="0" smtClean="0">
                <a:solidFill>
                  <a:srgbClr val="002060"/>
                </a:solidFill>
              </a:rPr>
              <a:t>vede</a:t>
            </a:r>
            <a:r>
              <a:rPr lang="it-IT" dirty="0">
                <a:solidFill>
                  <a:srgbClr val="002060"/>
                </a:solidFill>
              </a:rPr>
              <a:t> </a:t>
            </a:r>
            <a:r>
              <a:rPr lang="it-IT" dirty="0" smtClean="0">
                <a:solidFill>
                  <a:srgbClr val="002060"/>
                </a:solidFill>
              </a:rPr>
              <a:t>il </a:t>
            </a:r>
            <a:r>
              <a:rPr lang="it-IT" b="1" dirty="0" smtClean="0">
                <a:solidFill>
                  <a:srgbClr val="002060"/>
                </a:solidFill>
              </a:rPr>
              <a:t>coinvolgimento attivo degli studenti</a:t>
            </a:r>
            <a:r>
              <a:rPr lang="it-IT" dirty="0" smtClean="0">
                <a:solidFill>
                  <a:srgbClr val="002060"/>
                </a:solidFill>
              </a:rPr>
              <a:t> in</a:t>
            </a:r>
          </a:p>
          <a:p>
            <a:pPr algn="just"/>
            <a:endParaRPr lang="it-IT" sz="8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sessioni </a:t>
            </a:r>
            <a:r>
              <a:rPr lang="it-IT" dirty="0">
                <a:solidFill>
                  <a:srgbClr val="002060"/>
                </a:solidFill>
              </a:rPr>
              <a:t>di lavoro in </a:t>
            </a:r>
            <a:r>
              <a:rPr lang="it-IT" b="1" dirty="0">
                <a:solidFill>
                  <a:srgbClr val="002060"/>
                </a:solidFill>
              </a:rPr>
              <a:t>laboratorio</a:t>
            </a:r>
            <a:r>
              <a:rPr lang="it-IT" dirty="0">
                <a:solidFill>
                  <a:srgbClr val="002060"/>
                </a:solidFill>
              </a:rPr>
              <a:t>, con l’assemblaggio della strumentazione di rivelazione, </a:t>
            </a:r>
            <a:endParaRPr lang="it-IT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esposizione</a:t>
            </a:r>
            <a:r>
              <a:rPr lang="it-IT" dirty="0" smtClean="0">
                <a:solidFill>
                  <a:srgbClr val="002060"/>
                </a:solidFill>
              </a:rPr>
              <a:t> dei dosimetri presso </a:t>
            </a:r>
            <a:r>
              <a:rPr lang="it-IT" dirty="0">
                <a:solidFill>
                  <a:srgbClr val="002060"/>
                </a:solidFill>
              </a:rPr>
              <a:t>le </a:t>
            </a:r>
            <a:r>
              <a:rPr lang="it-IT" dirty="0" smtClean="0">
                <a:solidFill>
                  <a:srgbClr val="002060"/>
                </a:solidFill>
              </a:rPr>
              <a:t>scuole, ma </a:t>
            </a:r>
            <a:r>
              <a:rPr lang="it-IT" dirty="0">
                <a:solidFill>
                  <a:srgbClr val="002060"/>
                </a:solidFill>
              </a:rPr>
              <a:t>anche case, edifici che appaiono particolarmente interessanti ai fini di misure di </a:t>
            </a:r>
            <a:r>
              <a:rPr lang="it-IT" dirty="0" smtClean="0">
                <a:solidFill>
                  <a:srgbClr val="002060"/>
                </a:solidFill>
              </a:rPr>
              <a:t>radioattività,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in </a:t>
            </a:r>
            <a:r>
              <a:rPr lang="it-IT" b="1" dirty="0">
                <a:solidFill>
                  <a:srgbClr val="002060"/>
                </a:solidFill>
              </a:rPr>
              <a:t>laboratorio</a:t>
            </a:r>
            <a:r>
              <a:rPr lang="it-IT" dirty="0">
                <a:solidFill>
                  <a:srgbClr val="002060"/>
                </a:solidFill>
              </a:rPr>
              <a:t> per la lettura dei dosimetri e l’elaborazione dei dati acquisiti. 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3568" y="764704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Attività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173545" y="4246028"/>
            <a:ext cx="7200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2060"/>
                </a:solidFill>
              </a:rPr>
              <a:t>numero di sezioni coinvolte: </a:t>
            </a:r>
            <a:r>
              <a:rPr lang="it-IT" sz="1600" dirty="0" smtClean="0">
                <a:solidFill>
                  <a:srgbClr val="002060"/>
                </a:solidFill>
              </a:rPr>
              <a:t>	</a:t>
            </a:r>
            <a:r>
              <a:rPr lang="it-IT" sz="1600" b="1" dirty="0" smtClean="0">
                <a:solidFill>
                  <a:srgbClr val="002060"/>
                </a:solidFill>
              </a:rPr>
              <a:t>10 </a:t>
            </a:r>
            <a:r>
              <a:rPr lang="it-IT" sz="1600" b="1" dirty="0">
                <a:solidFill>
                  <a:srgbClr val="002060"/>
                </a:solidFill>
              </a:rPr>
              <a:t>sezioni 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endParaRPr lang="it-IT" sz="1600" b="1" dirty="0">
              <a:solidFill>
                <a:srgbClr val="002060"/>
              </a:solidFill>
            </a:endParaRPr>
          </a:p>
          <a:p>
            <a:r>
              <a:rPr lang="it-IT" sz="1600" dirty="0">
                <a:solidFill>
                  <a:srgbClr val="002060"/>
                </a:solidFill>
              </a:rPr>
              <a:t>numero di scuole:       </a:t>
            </a:r>
            <a:r>
              <a:rPr lang="it-IT" sz="1600" dirty="0" smtClean="0">
                <a:solidFill>
                  <a:srgbClr val="002060"/>
                </a:solidFill>
              </a:rPr>
              <a:t>		</a:t>
            </a:r>
            <a:r>
              <a:rPr lang="it-IT" sz="1600" b="1" dirty="0" smtClean="0">
                <a:solidFill>
                  <a:srgbClr val="002060"/>
                </a:solidFill>
              </a:rPr>
              <a:t>4-10 </a:t>
            </a:r>
            <a:r>
              <a:rPr lang="it-IT" sz="1600" b="1" dirty="0">
                <a:solidFill>
                  <a:srgbClr val="002060"/>
                </a:solidFill>
              </a:rPr>
              <a:t>scuole/anno/sezione  </a:t>
            </a:r>
          </a:p>
          <a:p>
            <a:r>
              <a:rPr lang="it-IT" sz="1600" dirty="0">
                <a:solidFill>
                  <a:srgbClr val="002060"/>
                </a:solidFill>
              </a:rPr>
              <a:t>numero di studenti:        </a:t>
            </a:r>
            <a:r>
              <a:rPr lang="it-IT" sz="1600" dirty="0" smtClean="0">
                <a:solidFill>
                  <a:srgbClr val="002060"/>
                </a:solidFill>
              </a:rPr>
              <a:t>		</a:t>
            </a:r>
            <a:r>
              <a:rPr lang="it-IT" sz="1600" b="1" dirty="0" smtClean="0">
                <a:solidFill>
                  <a:srgbClr val="002060"/>
                </a:solidFill>
              </a:rPr>
              <a:t>50-100/anno/sezione </a:t>
            </a:r>
            <a:r>
              <a:rPr lang="it-IT" sz="1600" dirty="0" smtClean="0">
                <a:solidFill>
                  <a:srgbClr val="002060"/>
                </a:solidFill>
              </a:rPr>
              <a:t> </a:t>
            </a:r>
            <a:endParaRPr lang="it-IT" sz="1600" dirty="0">
              <a:solidFill>
                <a:srgbClr val="002060"/>
              </a:solidFill>
            </a:endParaRPr>
          </a:p>
          <a:p>
            <a:r>
              <a:rPr lang="it-IT" sz="1600" dirty="0">
                <a:solidFill>
                  <a:srgbClr val="002060"/>
                </a:solidFill>
              </a:rPr>
              <a:t>numero di insegnanti:    </a:t>
            </a:r>
            <a:r>
              <a:rPr lang="it-IT" sz="1600" dirty="0" smtClean="0">
                <a:solidFill>
                  <a:srgbClr val="002060"/>
                </a:solidFill>
              </a:rPr>
              <a:t>		</a:t>
            </a:r>
            <a:r>
              <a:rPr lang="it-IT" sz="1600" b="1" dirty="0" smtClean="0">
                <a:solidFill>
                  <a:srgbClr val="002060"/>
                </a:solidFill>
              </a:rPr>
              <a:t>4-10/anno/sezione  </a:t>
            </a:r>
            <a:endParaRPr lang="it-IT" sz="1600" b="1" dirty="0">
              <a:solidFill>
                <a:srgbClr val="00206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In </a:t>
            </a:r>
            <a:r>
              <a:rPr lang="it-IT" b="1" dirty="0">
                <a:solidFill>
                  <a:srgbClr val="FF0000"/>
                </a:solidFill>
              </a:rPr>
              <a:t>totale circa </a:t>
            </a:r>
            <a:r>
              <a:rPr lang="it-IT" b="1" dirty="0" smtClean="0">
                <a:solidFill>
                  <a:srgbClr val="FF0000"/>
                </a:solidFill>
              </a:rPr>
              <a:t>5000 studenti coinvolti ogni anno!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935085"/>
            <a:ext cx="583264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err="1">
                <a:solidFill>
                  <a:srgbClr val="FF0000"/>
                </a:solidFill>
              </a:rPr>
              <a:t>RadioLab</a:t>
            </a:r>
            <a:r>
              <a:rPr lang="it-IT" dirty="0">
                <a:solidFill>
                  <a:srgbClr val="FF0000"/>
                </a:solidFill>
              </a:rPr>
              <a:t> e la </a:t>
            </a:r>
            <a:r>
              <a:rPr lang="it-IT" i="1" dirty="0">
                <a:solidFill>
                  <a:srgbClr val="FF0000"/>
                </a:solidFill>
              </a:rPr>
              <a:t>Buona Scuola</a:t>
            </a:r>
          </a:p>
          <a:p>
            <a:pPr algn="just"/>
            <a:endParaRPr lang="it-IT" sz="9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Alternanza </a:t>
            </a:r>
            <a:r>
              <a:rPr lang="it-IT" sz="1600" dirty="0" smtClean="0">
                <a:solidFill>
                  <a:srgbClr val="002060"/>
                </a:solidFill>
              </a:rPr>
              <a:t>Scuola-Lavoro</a:t>
            </a:r>
            <a:endParaRPr lang="it-IT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Aggiornamento Insegnanti in </a:t>
            </a:r>
            <a:r>
              <a:rPr lang="it-IT" sz="1600" dirty="0" smtClean="0">
                <a:solidFill>
                  <a:srgbClr val="002060"/>
                </a:solidFill>
              </a:rPr>
              <a:t>servizio</a:t>
            </a:r>
            <a:endParaRPr lang="it-IT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Fisica moderna nei </a:t>
            </a:r>
            <a:r>
              <a:rPr lang="it-IT" sz="1600" dirty="0" smtClean="0">
                <a:solidFill>
                  <a:srgbClr val="002060"/>
                </a:solidFill>
              </a:rPr>
              <a:t>Licei</a:t>
            </a:r>
            <a:endParaRPr lang="it-IT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PON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683568" y="415060"/>
            <a:ext cx="2746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err="1" smtClean="0">
                <a:solidFill>
                  <a:srgbClr val="FF0000"/>
                </a:solidFill>
              </a:rPr>
              <a:t>RadioLab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i="1" dirty="0" smtClean="0">
                <a:solidFill>
                  <a:srgbClr val="FF0000"/>
                </a:solidFill>
              </a:rPr>
              <a:t>in corso</a:t>
            </a:r>
            <a:endParaRPr lang="it-IT" sz="2000" b="1" i="1" dirty="0">
              <a:solidFill>
                <a:srgbClr val="FF00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83568" y="2571995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RadioLab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Summer</a:t>
            </a:r>
            <a:r>
              <a:rPr lang="it-IT" dirty="0" smtClean="0">
                <a:solidFill>
                  <a:srgbClr val="FF0000"/>
                </a:solidFill>
              </a:rPr>
              <a:t> Schools</a:t>
            </a:r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Organizzazione </a:t>
            </a:r>
            <a:r>
              <a:rPr lang="it-IT" dirty="0">
                <a:solidFill>
                  <a:srgbClr val="002060"/>
                </a:solidFill>
              </a:rPr>
              <a:t>di uno </a:t>
            </a:r>
            <a:r>
              <a:rPr lang="it-IT" b="1" dirty="0">
                <a:solidFill>
                  <a:srgbClr val="002060"/>
                </a:solidFill>
              </a:rPr>
              <a:t>stage estivo </a:t>
            </a:r>
            <a:r>
              <a:rPr lang="it-IT" b="1" dirty="0" smtClean="0">
                <a:solidFill>
                  <a:srgbClr val="002060"/>
                </a:solidFill>
              </a:rPr>
              <a:t>a Catania </a:t>
            </a:r>
            <a:r>
              <a:rPr lang="it-IT" dirty="0">
                <a:solidFill>
                  <a:srgbClr val="002060"/>
                </a:solidFill>
              </a:rPr>
              <a:t>per circa 50 studenti meritevoli che hanno partecipato alle attività nelle varie </a:t>
            </a:r>
            <a:r>
              <a:rPr lang="it-IT" dirty="0" smtClean="0">
                <a:solidFill>
                  <a:srgbClr val="002060"/>
                </a:solidFill>
              </a:rPr>
              <a:t>sezioni.</a:t>
            </a:r>
            <a:r>
              <a:rPr lang="it-IT" dirty="0">
                <a:solidFill>
                  <a:srgbClr val="000066"/>
                </a:solidFill>
              </a:rPr>
              <a:t> </a:t>
            </a:r>
            <a:endParaRPr lang="it-IT" dirty="0" smtClean="0">
              <a:solidFill>
                <a:srgbClr val="000066"/>
              </a:solidFill>
            </a:endParaRPr>
          </a:p>
          <a:p>
            <a:pPr algn="just"/>
            <a:r>
              <a:rPr lang="it-IT" b="1" dirty="0" err="1" smtClean="0">
                <a:solidFill>
                  <a:srgbClr val="000066"/>
                </a:solidFill>
              </a:rPr>
              <a:t>Summer</a:t>
            </a:r>
            <a:r>
              <a:rPr lang="it-IT" b="1" dirty="0" smtClean="0">
                <a:solidFill>
                  <a:srgbClr val="000066"/>
                </a:solidFill>
              </a:rPr>
              <a:t> </a:t>
            </a:r>
            <a:r>
              <a:rPr lang="it-IT" b="1" dirty="0">
                <a:solidFill>
                  <a:srgbClr val="000066"/>
                </a:solidFill>
              </a:rPr>
              <a:t>School a Macugnaga (</a:t>
            </a:r>
            <a:r>
              <a:rPr lang="it-IT" b="1" dirty="0" smtClean="0">
                <a:solidFill>
                  <a:srgbClr val="000066"/>
                </a:solidFill>
              </a:rPr>
              <a:t>Verbano) </a:t>
            </a:r>
            <a:r>
              <a:rPr lang="it-IT" dirty="0">
                <a:solidFill>
                  <a:srgbClr val="000066"/>
                </a:solidFill>
              </a:rPr>
              <a:t>con la partecipazione di studenti Laurea Magistrale, docenti scuole superiori</a:t>
            </a:r>
            <a:r>
              <a:rPr lang="it-IT" dirty="0" smtClean="0">
                <a:solidFill>
                  <a:srgbClr val="000066"/>
                </a:solidFill>
              </a:rPr>
              <a:t>: «</a:t>
            </a:r>
            <a:r>
              <a:rPr lang="it-IT" dirty="0">
                <a:solidFill>
                  <a:srgbClr val="000066"/>
                </a:solidFill>
              </a:rPr>
              <a:t>Formazione per le misure della concentrazione indoor di radon» – settembre 2018</a:t>
            </a:r>
            <a:endParaRPr lang="it-IT" kern="0" dirty="0">
              <a:solidFill>
                <a:srgbClr val="000066"/>
              </a:solidFill>
              <a:latin typeface="Calibri" pitchFamily="34" charset="0"/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83568" y="4686764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err="1" smtClean="0">
                <a:solidFill>
                  <a:srgbClr val="FF0000"/>
                </a:solidFill>
              </a:rPr>
              <a:t>European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Radon </a:t>
            </a:r>
            <a:r>
              <a:rPr lang="it-IT" dirty="0" err="1" smtClean="0">
                <a:solidFill>
                  <a:srgbClr val="FF0000"/>
                </a:solidFill>
              </a:rPr>
              <a:t>Day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7 novembre, compleanno di Marie Curie</a:t>
            </a:r>
            <a:endParaRPr lang="it-IT" dirty="0">
              <a:solidFill>
                <a:srgbClr val="002060"/>
              </a:solidFill>
            </a:endParaRPr>
          </a:p>
          <a:p>
            <a:r>
              <a:rPr lang="it-IT" b="1" dirty="0" smtClean="0">
                <a:solidFill>
                  <a:srgbClr val="002060"/>
                </a:solidFill>
              </a:rPr>
              <a:t>Organizzazione evento </a:t>
            </a:r>
            <a:r>
              <a:rPr lang="it-IT" b="1" dirty="0" err="1" smtClean="0">
                <a:solidFill>
                  <a:srgbClr val="002060"/>
                </a:solidFill>
              </a:rPr>
              <a:t>RadioLab</a:t>
            </a:r>
            <a:r>
              <a:rPr lang="it-IT" b="1" dirty="0" smtClean="0">
                <a:solidFill>
                  <a:srgbClr val="002060"/>
                </a:solidFill>
              </a:rPr>
              <a:t> in ogni sezione coinvolta</a:t>
            </a:r>
            <a:endParaRPr lang="it-IT" b="1" dirty="0">
              <a:solidFill>
                <a:srgbClr val="00206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 </a:t>
            </a: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774901"/>
            <a:ext cx="828092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Organizzazione di conferenze-seminari con presentazione di poster e di comunicazioni orali da parte di ogni scuola (NA, TS, MI, PV, CT</a:t>
            </a:r>
            <a:r>
              <a:rPr lang="it-IT" dirty="0" smtClean="0">
                <a:solidFill>
                  <a:srgbClr val="002060"/>
                </a:solidFill>
              </a:rPr>
              <a:t>,…)</a:t>
            </a:r>
          </a:p>
          <a:p>
            <a:endParaRPr lang="it-IT" sz="800" dirty="0">
              <a:solidFill>
                <a:srgbClr val="002060"/>
              </a:solidFill>
            </a:endParaRPr>
          </a:p>
          <a:p>
            <a:endParaRPr lang="it-IT" sz="900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Scambio di studenti fra le varie sedi</a:t>
            </a:r>
          </a:p>
          <a:p>
            <a:endParaRPr lang="it-IT" sz="800" dirty="0" smtClean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Partecipazione a </a:t>
            </a:r>
            <a:r>
              <a:rPr lang="it-IT" dirty="0" smtClean="0">
                <a:solidFill>
                  <a:srgbClr val="002060"/>
                </a:solidFill>
              </a:rPr>
              <a:t>Bergamo Scienza</a:t>
            </a:r>
          </a:p>
          <a:p>
            <a:endParaRPr lang="it-IT" sz="800" dirty="0" smtClean="0">
              <a:solidFill>
                <a:srgbClr val="000066"/>
              </a:solidFill>
            </a:endParaRPr>
          </a:p>
          <a:p>
            <a:endParaRPr lang="it-IT" dirty="0">
              <a:solidFill>
                <a:srgbClr val="000066"/>
              </a:solidFill>
            </a:endParaRPr>
          </a:p>
          <a:p>
            <a:r>
              <a:rPr lang="it-IT" dirty="0" smtClean="0">
                <a:solidFill>
                  <a:srgbClr val="000066"/>
                </a:solidFill>
              </a:rPr>
              <a:t>Partecipazione </a:t>
            </a:r>
            <a:r>
              <a:rPr lang="it-IT" dirty="0">
                <a:solidFill>
                  <a:srgbClr val="000066"/>
                </a:solidFill>
              </a:rPr>
              <a:t>a </a:t>
            </a:r>
            <a:r>
              <a:rPr lang="it-IT" b="1" dirty="0" smtClean="0">
                <a:solidFill>
                  <a:srgbClr val="000066"/>
                </a:solidFill>
              </a:rPr>
              <a:t>«</a:t>
            </a:r>
            <a:r>
              <a:rPr lang="it-IT" b="1" dirty="0" err="1">
                <a:solidFill>
                  <a:srgbClr val="000066"/>
                </a:solidFill>
              </a:rPr>
              <a:t>Belgian</a:t>
            </a:r>
            <a:r>
              <a:rPr lang="it-IT" b="1" dirty="0">
                <a:solidFill>
                  <a:srgbClr val="000066"/>
                </a:solidFill>
              </a:rPr>
              <a:t> EXPO Science </a:t>
            </a:r>
            <a:r>
              <a:rPr lang="it-IT" b="1" dirty="0" smtClean="0">
                <a:solidFill>
                  <a:srgbClr val="000066"/>
                </a:solidFill>
              </a:rPr>
              <a:t>2017</a:t>
            </a:r>
            <a:r>
              <a:rPr lang="it-IT" dirty="0" smtClean="0">
                <a:solidFill>
                  <a:srgbClr val="000066"/>
                </a:solidFill>
              </a:rPr>
              <a:t>» Bruxelles</a:t>
            </a:r>
            <a:endParaRPr lang="it-IT" dirty="0">
              <a:solidFill>
                <a:srgbClr val="000066"/>
              </a:solidFill>
            </a:endParaRPr>
          </a:p>
          <a:p>
            <a:endParaRPr lang="it-IT" sz="1000" dirty="0">
              <a:solidFill>
                <a:srgbClr val="002060"/>
              </a:solidFill>
            </a:endParaRPr>
          </a:p>
          <a:p>
            <a:endParaRPr lang="it-IT" sz="800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RADIOLAB: SULLE “TRACCE” DELLA RADIOATTIVITA’ AMBIENTALE … dalla cantina di casa nostra al Giappone</a:t>
            </a:r>
            <a:r>
              <a:rPr lang="it-IT" dirty="0" smtClean="0">
                <a:solidFill>
                  <a:srgbClr val="002060"/>
                </a:solidFill>
              </a:rPr>
              <a:t>”» Milano</a:t>
            </a:r>
            <a:endParaRPr lang="it-IT" dirty="0">
              <a:solidFill>
                <a:srgbClr val="002060"/>
              </a:solidFill>
            </a:endParaRPr>
          </a:p>
          <a:p>
            <a:endParaRPr lang="it-IT" sz="800" dirty="0">
              <a:solidFill>
                <a:srgbClr val="002060"/>
              </a:solidFill>
            </a:endParaRPr>
          </a:p>
          <a:p>
            <a:endParaRPr lang="it-IT" sz="900" dirty="0">
              <a:solidFill>
                <a:srgbClr val="002060"/>
              </a:solidFill>
            </a:endParaRPr>
          </a:p>
          <a:p>
            <a:pPr latinLnBrk="1"/>
            <a:r>
              <a:rPr lang="it-IT" dirty="0">
                <a:solidFill>
                  <a:srgbClr val="002060"/>
                </a:solidFill>
              </a:rPr>
              <a:t>Organizzata e realizzata la Learning Week: «LA RADIOATTIVITA': </a:t>
            </a:r>
            <a:endParaRPr lang="it-IT" dirty="0" smtClean="0">
              <a:solidFill>
                <a:srgbClr val="002060"/>
              </a:solidFill>
            </a:endParaRPr>
          </a:p>
          <a:p>
            <a:pPr latinLnBrk="1"/>
            <a:r>
              <a:rPr lang="it-IT" dirty="0" smtClean="0">
                <a:solidFill>
                  <a:srgbClr val="002060"/>
                </a:solidFill>
              </a:rPr>
              <a:t>TEORIA </a:t>
            </a:r>
            <a:r>
              <a:rPr lang="it-IT" dirty="0">
                <a:solidFill>
                  <a:srgbClr val="002060"/>
                </a:solidFill>
              </a:rPr>
              <a:t>E PRATICA</a:t>
            </a:r>
            <a:r>
              <a:rPr lang="it-IT" dirty="0" smtClean="0">
                <a:solidFill>
                  <a:srgbClr val="002060"/>
                </a:solidFill>
              </a:rPr>
              <a:t>»</a:t>
            </a:r>
          </a:p>
          <a:p>
            <a:pPr latinLnBrk="1"/>
            <a:endParaRPr lang="it-IT" dirty="0">
              <a:solidFill>
                <a:srgbClr val="002060"/>
              </a:solidFill>
            </a:endParaRPr>
          </a:p>
          <a:p>
            <a:pPr latinLnBrk="1"/>
            <a:endParaRPr lang="it-IT" sz="800" dirty="0">
              <a:solidFill>
                <a:srgbClr val="002060"/>
              </a:solidFill>
            </a:endParaRPr>
          </a:p>
          <a:p>
            <a:pPr latinLnBrk="1"/>
            <a:r>
              <a:rPr lang="it-IT" dirty="0">
                <a:solidFill>
                  <a:srgbClr val="002060"/>
                </a:solidFill>
              </a:rPr>
              <a:t>Partecipazione alle Settimane Scientifiche e </a:t>
            </a:r>
            <a:r>
              <a:rPr lang="it-IT" dirty="0" smtClean="0">
                <a:solidFill>
                  <a:srgbClr val="002060"/>
                </a:solidFill>
              </a:rPr>
              <a:t>Open </a:t>
            </a:r>
            <a:r>
              <a:rPr lang="it-IT" dirty="0" err="1" smtClean="0">
                <a:solidFill>
                  <a:srgbClr val="002060"/>
                </a:solidFill>
              </a:rPr>
              <a:t>Day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67544" y="574846"/>
            <a:ext cx="49552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solidFill>
                  <a:srgbClr val="FF0000"/>
                </a:solidFill>
              </a:rPr>
              <a:t>Attività di divulgazione  nel 2017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7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1268760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</a:rPr>
              <a:t>Ad ottobre 2017 è partito ufficialmente il progetto </a:t>
            </a:r>
            <a:r>
              <a:rPr lang="it-IT" b="1" dirty="0">
                <a:solidFill>
                  <a:srgbClr val="002060"/>
                </a:solidFill>
              </a:rPr>
              <a:t>RADIOLAB in Albania</a:t>
            </a:r>
            <a:r>
              <a:rPr lang="it-IT" dirty="0" smtClean="0">
                <a:solidFill>
                  <a:srgbClr val="002060"/>
                </a:solidFill>
              </a:rPr>
              <a:t>: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kern="0" dirty="0">
                <a:solidFill>
                  <a:srgbClr val="000066"/>
                </a:solidFill>
              </a:rPr>
              <a:t>Incontro con l’Ambasciatore Italiano a Tirana con presentazione dell’attività di Fisica Sanitaria e Radioprotezione svolta presso il Dipartimento di Fisica e Sez. INFN di </a:t>
            </a:r>
            <a:r>
              <a:rPr lang="it-IT" kern="0" dirty="0" smtClean="0">
                <a:solidFill>
                  <a:srgbClr val="000066"/>
                </a:solidFill>
              </a:rPr>
              <a:t>Milano</a:t>
            </a:r>
          </a:p>
          <a:p>
            <a:pPr algn="just"/>
            <a:endParaRPr lang="it-IT" kern="0" dirty="0">
              <a:solidFill>
                <a:srgbClr val="000066"/>
              </a:solidFill>
            </a:endParaRPr>
          </a:p>
          <a:p>
            <a:pPr algn="just"/>
            <a:r>
              <a:rPr lang="it-IT" kern="0" dirty="0">
                <a:solidFill>
                  <a:srgbClr val="000066"/>
                </a:solidFill>
              </a:rPr>
              <a:t>Lezioni presso i Licei di Tirana e di </a:t>
            </a:r>
            <a:r>
              <a:rPr lang="it-IT" kern="0" dirty="0" err="1">
                <a:solidFill>
                  <a:srgbClr val="000066"/>
                </a:solidFill>
              </a:rPr>
              <a:t>Korce</a:t>
            </a:r>
            <a:r>
              <a:rPr lang="it-IT" kern="0" dirty="0">
                <a:solidFill>
                  <a:srgbClr val="000066"/>
                </a:solidFill>
              </a:rPr>
              <a:t> nelle sezioni </a:t>
            </a:r>
            <a:r>
              <a:rPr lang="it-IT" kern="0" dirty="0" smtClean="0">
                <a:solidFill>
                  <a:srgbClr val="000066"/>
                </a:solidFill>
              </a:rPr>
              <a:t>italo-albanesi</a:t>
            </a:r>
          </a:p>
          <a:p>
            <a:pPr algn="just"/>
            <a:endParaRPr lang="it-IT" kern="0" dirty="0">
              <a:solidFill>
                <a:srgbClr val="000066"/>
              </a:solidFill>
            </a:endParaRPr>
          </a:p>
          <a:p>
            <a:pPr algn="just"/>
            <a:r>
              <a:rPr lang="it-IT" kern="0" dirty="0">
                <a:solidFill>
                  <a:srgbClr val="000066"/>
                </a:solidFill>
              </a:rPr>
              <a:t>Presentazione del progetto su televisione locale di </a:t>
            </a:r>
            <a:r>
              <a:rPr lang="it-IT" kern="0" dirty="0" err="1">
                <a:solidFill>
                  <a:srgbClr val="000066"/>
                </a:solidFill>
              </a:rPr>
              <a:t>Korce</a:t>
            </a:r>
            <a:endParaRPr lang="it-IT" kern="0" dirty="0">
              <a:solidFill>
                <a:srgbClr val="000066"/>
              </a:solidFill>
            </a:endParaRPr>
          </a:p>
          <a:p>
            <a:pPr algn="just"/>
            <a:r>
              <a:rPr lang="it-IT" dirty="0">
                <a:hlinkClick r:id="rId2"/>
              </a:rPr>
              <a:t>https://youtu.be/nqrvgApGtXU</a:t>
            </a:r>
            <a:endParaRPr lang="it-IT" dirty="0"/>
          </a:p>
          <a:p>
            <a:pPr algn="just"/>
            <a:r>
              <a:rPr lang="it-IT" kern="0" dirty="0">
                <a:solidFill>
                  <a:srgbClr val="000066"/>
                </a:solidFill>
              </a:rPr>
              <a:t>e sul sito del Liceo di </a:t>
            </a:r>
            <a:r>
              <a:rPr lang="it-IT" kern="0" dirty="0" err="1">
                <a:solidFill>
                  <a:srgbClr val="000066"/>
                </a:solidFill>
              </a:rPr>
              <a:t>Korce</a:t>
            </a:r>
            <a:endParaRPr lang="it-IT" kern="0" dirty="0">
              <a:solidFill>
                <a:srgbClr val="000066"/>
              </a:solidFill>
            </a:endParaRPr>
          </a:p>
          <a:p>
            <a:pPr algn="just"/>
            <a:r>
              <a:rPr lang="it-IT" kern="0" dirty="0">
                <a:solidFill>
                  <a:srgbClr val="000066"/>
                </a:solidFill>
                <a:hlinkClick r:id="rId3"/>
              </a:rPr>
              <a:t>https://www.facebook.com/pg/Gjimnazi-Themistokli-Gërmenji-500821236724876/photos/?ref=page_internal</a:t>
            </a:r>
            <a:endParaRPr lang="it-IT" kern="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67544" y="574846"/>
            <a:ext cx="2226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mr-IN" sz="2000" b="1" dirty="0" smtClean="0">
                <a:solidFill>
                  <a:srgbClr val="FF0000"/>
                </a:solidFill>
              </a:rPr>
              <a:t>…</a:t>
            </a:r>
            <a:r>
              <a:rPr lang="it-IT" sz="2000" b="1" dirty="0" smtClean="0">
                <a:solidFill>
                  <a:srgbClr val="FF0000"/>
                </a:solidFill>
              </a:rPr>
              <a:t>in ALBANIA!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6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1340768"/>
            <a:ext cx="77048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dirty="0" smtClean="0">
                <a:solidFill>
                  <a:srgbClr val="FF0000"/>
                </a:solidFill>
              </a:rPr>
              <a:t>Possibile estensione del progetto </a:t>
            </a:r>
          </a:p>
          <a:p>
            <a:endParaRPr lang="it-IT" altLang="it-IT" dirty="0">
              <a:solidFill>
                <a:srgbClr val="FF0000"/>
              </a:solidFill>
            </a:endParaRPr>
          </a:p>
          <a:p>
            <a:pPr algn="just"/>
            <a:r>
              <a:rPr lang="it-IT" altLang="it-IT" dirty="0" smtClean="0">
                <a:solidFill>
                  <a:srgbClr val="002060"/>
                </a:solidFill>
              </a:rPr>
              <a:t>interviste </a:t>
            </a:r>
            <a:r>
              <a:rPr lang="it-IT" altLang="it-IT" dirty="0">
                <a:solidFill>
                  <a:srgbClr val="002060"/>
                </a:solidFill>
              </a:rPr>
              <a:t>alla popolazione  per comprendere qual è la situazione sulla percezione del rischio </a:t>
            </a:r>
            <a:endParaRPr lang="it-IT" altLang="it-IT" dirty="0" smtClean="0">
              <a:solidFill>
                <a:srgbClr val="002060"/>
              </a:solidFill>
            </a:endParaRPr>
          </a:p>
          <a:p>
            <a:pPr algn="just"/>
            <a:endParaRPr lang="it-IT" altLang="it-IT" dirty="0">
              <a:solidFill>
                <a:srgbClr val="002060"/>
              </a:solidFill>
            </a:endParaRPr>
          </a:p>
          <a:p>
            <a:pPr algn="just"/>
            <a:r>
              <a:rPr lang="it-IT" altLang="it-IT" dirty="0" smtClean="0">
                <a:solidFill>
                  <a:srgbClr val="002060"/>
                </a:solidFill>
              </a:rPr>
              <a:t>collaborazione </a:t>
            </a:r>
            <a:r>
              <a:rPr lang="it-IT" altLang="it-IT" dirty="0">
                <a:solidFill>
                  <a:srgbClr val="002060"/>
                </a:solidFill>
              </a:rPr>
              <a:t>con video Metro, radio locali per spot  </a:t>
            </a:r>
            <a:endParaRPr lang="it-IT" altLang="it-IT" dirty="0" smtClean="0">
              <a:solidFill>
                <a:srgbClr val="002060"/>
              </a:solidFill>
            </a:endParaRPr>
          </a:p>
          <a:p>
            <a:pPr algn="just"/>
            <a:endParaRPr lang="it-IT" altLang="it-IT" dirty="0">
              <a:solidFill>
                <a:srgbClr val="002060"/>
              </a:solidFill>
            </a:endParaRPr>
          </a:p>
          <a:p>
            <a:pPr algn="just"/>
            <a:r>
              <a:rPr lang="it-IT" altLang="it-IT" dirty="0" smtClean="0">
                <a:solidFill>
                  <a:srgbClr val="002060"/>
                </a:solidFill>
              </a:rPr>
              <a:t>individuare </a:t>
            </a:r>
            <a:r>
              <a:rPr lang="it-IT" altLang="it-IT" dirty="0">
                <a:solidFill>
                  <a:srgbClr val="002060"/>
                </a:solidFill>
              </a:rPr>
              <a:t>testimonial che possano veicolare il </a:t>
            </a:r>
            <a:r>
              <a:rPr lang="it-IT" altLang="it-IT" dirty="0" smtClean="0">
                <a:solidFill>
                  <a:srgbClr val="002060"/>
                </a:solidFill>
              </a:rPr>
              <a:t>messaggio</a:t>
            </a:r>
          </a:p>
          <a:p>
            <a:pPr algn="just"/>
            <a:endParaRPr lang="it-IT" altLang="it-IT" dirty="0">
              <a:solidFill>
                <a:srgbClr val="002060"/>
              </a:solidFill>
            </a:endParaRPr>
          </a:p>
          <a:p>
            <a:pPr algn="just"/>
            <a:r>
              <a:rPr lang="it-IT" altLang="it-IT" dirty="0" smtClean="0">
                <a:solidFill>
                  <a:srgbClr val="002060"/>
                </a:solidFill>
              </a:rPr>
              <a:t>organizzare </a:t>
            </a:r>
            <a:r>
              <a:rPr lang="it-IT" altLang="it-IT" dirty="0">
                <a:solidFill>
                  <a:srgbClr val="002060"/>
                </a:solidFill>
              </a:rPr>
              <a:t>carovane di giovani che, in giro per le regioni, portino l’informazione di paese in </a:t>
            </a:r>
            <a:r>
              <a:rPr lang="it-IT" altLang="it-IT" dirty="0" smtClean="0">
                <a:solidFill>
                  <a:srgbClr val="002060"/>
                </a:solidFill>
              </a:rPr>
              <a:t>paese</a:t>
            </a:r>
          </a:p>
          <a:p>
            <a:pPr algn="just"/>
            <a:endParaRPr lang="it-IT" altLang="it-IT" dirty="0">
              <a:solidFill>
                <a:srgbClr val="002060"/>
              </a:solidFill>
            </a:endParaRPr>
          </a:p>
          <a:p>
            <a:pPr algn="just"/>
            <a:r>
              <a:rPr lang="it-IT" altLang="it-IT" dirty="0" smtClean="0">
                <a:solidFill>
                  <a:srgbClr val="002060"/>
                </a:solidFill>
              </a:rPr>
              <a:t>riproporre </a:t>
            </a:r>
            <a:r>
              <a:rPr lang="it-IT" altLang="it-IT" dirty="0">
                <a:solidFill>
                  <a:srgbClr val="002060"/>
                </a:solidFill>
              </a:rPr>
              <a:t>interviste alla popolazione al termine  dell’eventuale </a:t>
            </a:r>
            <a:r>
              <a:rPr lang="it-IT" altLang="it-IT" dirty="0" smtClean="0">
                <a:solidFill>
                  <a:srgbClr val="002060"/>
                </a:solidFill>
              </a:rPr>
              <a:t>progetto per valutarne l’efficacia</a:t>
            </a:r>
            <a:endParaRPr lang="it-IT" altLang="it-IT" dirty="0">
              <a:solidFill>
                <a:srgbClr val="002060"/>
              </a:solidFill>
            </a:endParaRPr>
          </a:p>
          <a:p>
            <a:r>
              <a:rPr lang="it-IT" altLang="it-IT" sz="2400" dirty="0">
                <a:solidFill>
                  <a:srgbClr val="333399"/>
                </a:solidFill>
                <a:latin typeface="Georgia" panose="02040502050405020303" pitchFamily="18" charset="0"/>
              </a:rPr>
              <a:t>	</a:t>
            </a:r>
          </a:p>
        </p:txBody>
      </p:sp>
      <p:sp>
        <p:nvSpPr>
          <p:cNvPr id="5" name="Rettangolo 4"/>
          <p:cNvSpPr/>
          <p:nvPr/>
        </p:nvSpPr>
        <p:spPr>
          <a:xfrm>
            <a:off x="611560" y="548680"/>
            <a:ext cx="5118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err="1" smtClean="0">
                <a:solidFill>
                  <a:srgbClr val="FF0000"/>
                </a:solidFill>
              </a:rPr>
              <a:t>RadioLab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i="1" dirty="0" smtClean="0">
                <a:solidFill>
                  <a:srgbClr val="FF0000"/>
                </a:solidFill>
              </a:rPr>
              <a:t> </a:t>
            </a:r>
            <a:r>
              <a:rPr lang="mr-IN" sz="2000" b="1" i="1" dirty="0" smtClean="0">
                <a:solidFill>
                  <a:srgbClr val="FF0000"/>
                </a:solidFill>
              </a:rPr>
              <a:t>–</a:t>
            </a:r>
            <a:r>
              <a:rPr lang="it-IT" sz="2000" b="1" i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Percezione del rischio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230</TotalTime>
  <Words>804</Words>
  <Application>Microsoft Office PowerPoint</Application>
  <PresentationFormat>Presentazione su schermo (4:3)</PresentationFormat>
  <Paragraphs>219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Arial</vt:lpstr>
      <vt:lpstr>Calibri</vt:lpstr>
      <vt:lpstr>Georgia</vt:lpstr>
      <vt:lpstr>Mangal</vt:lpstr>
      <vt:lpstr>Times New Roman</vt:lpstr>
      <vt:lpstr>Verdana</vt:lpstr>
      <vt:lpstr>Wingdings</vt:lpstr>
      <vt:lpstr>Wingdings 2</vt:lpstr>
      <vt:lpstr>Astro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</dc:creator>
  <cp:lastModifiedBy>Carla Aramo</cp:lastModifiedBy>
  <cp:revision>39</cp:revision>
  <dcterms:created xsi:type="dcterms:W3CDTF">2018-02-04T20:03:51Z</dcterms:created>
  <dcterms:modified xsi:type="dcterms:W3CDTF">2018-02-26T00:28:11Z</dcterms:modified>
</cp:coreProperties>
</file>