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2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1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0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7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7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8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34EC-7914-4565-9CF8-58FC7149D050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850E-5BAC-40F0-8B69-AB35B2F44D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0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7987" y="1979816"/>
            <a:ext cx="4892703" cy="944976"/>
          </a:xfrm>
        </p:spPr>
        <p:txBody>
          <a:bodyPr>
            <a:normAutofit fontScale="90000"/>
          </a:bodyPr>
          <a:lstStyle/>
          <a:p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ASL</a:t>
            </a:r>
            <a:endParaRPr lang="en-GB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690" y="4158532"/>
            <a:ext cx="2723170" cy="14153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b="5135"/>
          <a:stretch/>
        </p:blipFill>
        <p:spPr>
          <a:xfrm>
            <a:off x="899408" y="4297639"/>
            <a:ext cx="2266950" cy="10933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571" y="4707172"/>
            <a:ext cx="4084390" cy="6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7816" y="317666"/>
            <a:ext cx="5498273" cy="33379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Bando «A scuola di </a:t>
            </a:r>
            <a:r>
              <a:rPr lang="it-IT" sz="2400" b="1" dirty="0" err="1" smtClean="0">
                <a:solidFill>
                  <a:schemeClr val="tx1"/>
                </a:solidFill>
              </a:rPr>
              <a:t>astroparticelle</a:t>
            </a:r>
            <a:r>
              <a:rPr lang="it-IT" sz="2400" b="1" dirty="0" smtClean="0">
                <a:solidFill>
                  <a:schemeClr val="tx1"/>
                </a:solidFill>
              </a:rPr>
              <a:t>»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997039" y="317666"/>
            <a:ext cx="5492335" cy="317367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Bando PLS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3158837" y="3491345"/>
            <a:ext cx="5260768" cy="307373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Call ASL</a:t>
            </a:r>
            <a:endParaRPr lang="en-GB" sz="3200" b="1" dirty="0"/>
          </a:p>
        </p:txBody>
      </p:sp>
      <p:sp>
        <p:nvSpPr>
          <p:cNvPr id="6" name="Freccia in su 5"/>
          <p:cNvSpPr/>
          <p:nvPr/>
        </p:nvSpPr>
        <p:spPr>
          <a:xfrm rot="19209694">
            <a:off x="3238185" y="2476044"/>
            <a:ext cx="1543793" cy="2030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in su 6"/>
          <p:cNvSpPr/>
          <p:nvPr/>
        </p:nvSpPr>
        <p:spPr>
          <a:xfrm rot="2820425">
            <a:off x="6726099" y="2415197"/>
            <a:ext cx="1543793" cy="2152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73728" y="-90806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400" b="1" dirty="0" smtClean="0">
                <a:solidFill>
                  <a:srgbClr val="5B9BD5">
                    <a:lumMod val="75000"/>
                  </a:srgbClr>
                </a:solidFill>
              </a:rPr>
              <a:t>Call ASL</a:t>
            </a:r>
            <a:endParaRPr lang="en-GB" sz="44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8992" y="549326"/>
            <a:ext cx="112815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Professione fisico: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percorsi di Alternanza Scuola Lavoro per l’anno scolastico 2017-18</a:t>
            </a:r>
          </a:p>
          <a:p>
            <a:pPr algn="ctr"/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dirty="0"/>
              <a:t>Il Dipartimento di Fisica “E. Pancini” dell’Università degli Studi di Napoli “Federico II”, l’Istituto Nazionale di Fisica Nucleare (INFN), Sezione di Napoli, l’istituto CNR – SPIN, unità di Napoli, organizzano per </a:t>
            </a:r>
            <a:r>
              <a:rPr lang="it-IT" dirty="0" err="1"/>
              <a:t>l’a.s.</a:t>
            </a:r>
            <a:r>
              <a:rPr lang="it-IT" dirty="0"/>
              <a:t> 2017-18 percorsi comuni di alternanza scuola lavoro ai sensi della legge 13 luglio 2015 n.107, </a:t>
            </a:r>
            <a:r>
              <a:rPr lang="it-IT" b="1" dirty="0"/>
              <a:t>focalizzati sulle figure professionali legate al mondo della Fisica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342900" indent="-342900">
              <a:buFont typeface="+mj-lt"/>
              <a:buAutoNum type="alphaLcParenR"/>
            </a:pPr>
            <a:r>
              <a:rPr lang="it-IT" dirty="0" smtClean="0"/>
              <a:t>divulgatore </a:t>
            </a:r>
            <a:r>
              <a:rPr lang="it-IT" dirty="0"/>
              <a:t>scientifico</a:t>
            </a:r>
            <a:r>
              <a:rPr lang="it-IT" dirty="0" smtClean="0"/>
              <a:t>;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 smtClean="0"/>
              <a:t>fisico </a:t>
            </a:r>
            <a:r>
              <a:rPr lang="it-IT" dirty="0"/>
              <a:t>sanitario</a:t>
            </a:r>
            <a:r>
              <a:rPr lang="it-IT" dirty="0" smtClean="0"/>
              <a:t>;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 smtClean="0"/>
              <a:t>ricercatore </a:t>
            </a:r>
            <a:r>
              <a:rPr lang="it-IT" dirty="0"/>
              <a:t>in fisica; </a:t>
            </a:r>
            <a:endParaRPr lang="it-IT" dirty="0" smtClean="0"/>
          </a:p>
          <a:p>
            <a:pPr marL="342900" indent="-342900">
              <a:buFont typeface="+mj-lt"/>
              <a:buAutoNum type="alphaLcParenR"/>
            </a:pPr>
            <a:r>
              <a:rPr lang="it-IT" dirty="0" smtClean="0"/>
              <a:t>tecnico </a:t>
            </a:r>
            <a:r>
              <a:rPr lang="it-IT" dirty="0"/>
              <a:t>di laboratorio per esperienze legate alla </a:t>
            </a:r>
            <a:r>
              <a:rPr lang="it-IT" dirty="0" smtClean="0"/>
              <a:t>fisica, all’ottica, all’elettronica, al calcolo;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 smtClean="0"/>
              <a:t>tecnico </a:t>
            </a:r>
            <a:r>
              <a:rPr lang="it-IT" dirty="0"/>
              <a:t>per il monitoraggio della radioattività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 percorsi saranno attivati su base annuale o triennale, in funzione delle risorse disponibili, e strutturati in </a:t>
            </a:r>
            <a:r>
              <a:rPr lang="it-IT" b="1" dirty="0"/>
              <a:t>4-5 incontri per un totale di </a:t>
            </a:r>
            <a:r>
              <a:rPr lang="it-IT" b="1" dirty="0" smtClean="0"/>
              <a:t>40h.</a:t>
            </a:r>
          </a:p>
          <a:p>
            <a:r>
              <a:rPr lang="it-IT" dirty="0"/>
              <a:t>Ad ogni gruppo ammesso a partecipare sarà assegnato un tutor afferente agli enti ospitanti che curerà il percorso ed il supporto didattico-scientifico. Tale attività formativa è svolta a titolo gratuito</a:t>
            </a:r>
            <a:r>
              <a:rPr lang="it-IT" b="1" dirty="0"/>
              <a:t>. Gli oneri per gli esperti formativi non afferenti agli enti sono a carico della scuola, secondo l’uso delle risorse finanziarie finalizzate allo svolgimento di attività di Alternanza Scuola-Lavoro. </a:t>
            </a:r>
            <a:r>
              <a:rPr lang="it-IT" dirty="0"/>
              <a:t>Le attività concordate saranno normate da specifica convenzione con gli enti.</a:t>
            </a:r>
          </a:p>
        </p:txBody>
      </p:sp>
    </p:spTree>
    <p:extLst>
      <p:ext uri="{BB962C8B-B14F-4D97-AF65-F5344CB8AC3E}">
        <p14:creationId xmlns:p14="http://schemas.microsoft.com/office/powerpoint/2010/main" val="257692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9" y="1456087"/>
            <a:ext cx="12198169" cy="48853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97374" y="301080"/>
            <a:ext cx="9884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400" b="1" dirty="0" smtClean="0">
                <a:solidFill>
                  <a:srgbClr val="5B9BD5">
                    <a:lumMod val="75000"/>
                  </a:srgbClr>
                </a:solidFill>
              </a:rPr>
              <a:t> Schema ASL «A scuola di </a:t>
            </a:r>
            <a:r>
              <a:rPr lang="it-IT" sz="4400" b="1" dirty="0" err="1" smtClean="0">
                <a:solidFill>
                  <a:srgbClr val="5B9BD5">
                    <a:lumMod val="75000"/>
                  </a:srgbClr>
                </a:solidFill>
              </a:rPr>
              <a:t>astroparticelle</a:t>
            </a:r>
            <a:r>
              <a:rPr lang="it-IT" sz="4400" b="1" dirty="0" smtClean="0">
                <a:solidFill>
                  <a:srgbClr val="5B9BD5">
                    <a:lumMod val="75000"/>
                  </a:srgbClr>
                </a:solidFill>
              </a:rPr>
              <a:t>»</a:t>
            </a:r>
            <a:endParaRPr lang="en-GB" sz="4400" b="1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3" y="2431349"/>
            <a:ext cx="11534836" cy="291254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67441" y="455460"/>
            <a:ext cx="4046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400" b="1" dirty="0" smtClean="0">
                <a:solidFill>
                  <a:srgbClr val="5B9BD5">
                    <a:lumMod val="75000"/>
                  </a:srgbClr>
                </a:solidFill>
              </a:rPr>
              <a:t> Schema ASL PLS</a:t>
            </a:r>
            <a:endParaRPr lang="en-GB" sz="44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6780589" y="4061359"/>
            <a:ext cx="5399314" cy="11875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7743" y="225631"/>
            <a:ext cx="98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Percorsi ASL « A scuola di </a:t>
            </a:r>
            <a:r>
              <a:rPr lang="it-IT" sz="4400" b="1" dirty="0" err="1" smtClean="0">
                <a:solidFill>
                  <a:schemeClr val="accent1">
                    <a:lumMod val="75000"/>
                  </a:schemeClr>
                </a:solidFill>
              </a:rPr>
              <a:t>astroparticelle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89203" y="1301949"/>
            <a:ext cx="108949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Analisi dati esperimento </a:t>
            </a:r>
            <a:r>
              <a:rPr lang="it-IT" b="1" dirty="0" err="1" smtClean="0"/>
              <a:t>Auger</a:t>
            </a:r>
            <a:r>
              <a:rPr lang="it-IT" b="1" dirty="0" smtClean="0"/>
              <a:t>  - </a:t>
            </a:r>
            <a:r>
              <a:rPr lang="it-IT" b="1" dirty="0" smtClean="0"/>
              <a:t>Aramo/Consiglio        </a:t>
            </a:r>
            <a:r>
              <a:rPr lang="it-IT" b="1" dirty="0" smtClean="0"/>
              <a:t>c, </a:t>
            </a:r>
            <a:r>
              <a:rPr lang="it-IT" b="1" dirty="0" smtClean="0"/>
              <a:t>a       -   			</a:t>
            </a:r>
            <a:r>
              <a:rPr lang="it-IT" b="1" dirty="0" smtClean="0">
                <a:solidFill>
                  <a:srgbClr val="C00000"/>
                </a:solidFill>
              </a:rPr>
              <a:t>4 classi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Analisi dati Totem-Telescopio – Ambrosio/</a:t>
            </a:r>
            <a:r>
              <a:rPr lang="it-IT" b="1" dirty="0" err="1" smtClean="0"/>
              <a:t>Mastroserio</a:t>
            </a:r>
            <a:r>
              <a:rPr lang="it-IT" b="1" dirty="0" smtClean="0"/>
              <a:t>      c, </a:t>
            </a:r>
            <a:r>
              <a:rPr lang="it-IT" b="1" dirty="0" smtClean="0"/>
              <a:t>a  -  			</a:t>
            </a:r>
            <a:r>
              <a:rPr lang="it-IT" b="1" dirty="0" smtClean="0">
                <a:solidFill>
                  <a:srgbClr val="C00000"/>
                </a:solidFill>
              </a:rPr>
              <a:t>1 classe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Acquisizione dati telescopio con </a:t>
            </a:r>
            <a:r>
              <a:rPr lang="it-IT" b="1" dirty="0" err="1" smtClean="0"/>
              <a:t>arduino</a:t>
            </a:r>
            <a:r>
              <a:rPr lang="it-IT" b="1" dirty="0" smtClean="0"/>
              <a:t> – Ambrosio/</a:t>
            </a:r>
            <a:r>
              <a:rPr lang="it-IT" b="1" dirty="0" err="1" smtClean="0"/>
              <a:t>Mastroserio</a:t>
            </a:r>
            <a:r>
              <a:rPr lang="it-IT" b="1" dirty="0" smtClean="0"/>
              <a:t>     d, c, </a:t>
            </a:r>
            <a:r>
              <a:rPr lang="it-IT" b="1" dirty="0" smtClean="0"/>
              <a:t>a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Arduino – c, d  Fabio </a:t>
            </a:r>
            <a:r>
              <a:rPr lang="it-IT" b="1" dirty="0" err="1" smtClean="0"/>
              <a:t>Garufi</a:t>
            </a:r>
            <a:r>
              <a:rPr lang="it-IT" b="1" dirty="0" smtClean="0"/>
              <a:t>  						</a:t>
            </a:r>
            <a:r>
              <a:rPr lang="it-IT" b="1" dirty="0" smtClean="0">
                <a:solidFill>
                  <a:srgbClr val="C00000"/>
                </a:solidFill>
              </a:rPr>
              <a:t>1 classe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err="1" smtClean="0"/>
              <a:t>Fotorivelatori</a:t>
            </a:r>
            <a:r>
              <a:rPr lang="it-IT" b="1" dirty="0" smtClean="0"/>
              <a:t> a </a:t>
            </a:r>
            <a:r>
              <a:rPr lang="it-IT" b="1" dirty="0" err="1" smtClean="0"/>
              <a:t>nanotubi</a:t>
            </a:r>
            <a:r>
              <a:rPr lang="it-IT" b="1" dirty="0" smtClean="0"/>
              <a:t> di carbonio – Ambrosio/Consiglio     c, </a:t>
            </a:r>
            <a:r>
              <a:rPr lang="it-IT" b="1" dirty="0" smtClean="0"/>
              <a:t>a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Esposizione al Radon – Roca/Pugliese   e, b, </a:t>
            </a:r>
            <a:r>
              <a:rPr lang="it-IT" b="1" dirty="0" smtClean="0"/>
              <a:t>a					</a:t>
            </a:r>
            <a:r>
              <a:rPr lang="it-IT" b="1" dirty="0" smtClean="0">
                <a:solidFill>
                  <a:srgbClr val="C00000"/>
                </a:solidFill>
              </a:rPr>
              <a:t>2 classi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Percezione del rischio Radon – Pugliese/Roca    e, b, </a:t>
            </a:r>
            <a:r>
              <a:rPr lang="it-IT" b="1" dirty="0" smtClean="0"/>
              <a:t>a				</a:t>
            </a:r>
            <a:r>
              <a:rPr lang="it-IT" b="1" dirty="0" smtClean="0">
                <a:solidFill>
                  <a:srgbClr val="C00000"/>
                </a:solidFill>
              </a:rPr>
              <a:t>3 classe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Misure di gas radon sul territorio – Ambrosio     e, b, a	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r>
              <a:rPr lang="it-IT" b="1" dirty="0" smtClean="0"/>
              <a:t>		</a:t>
            </a:r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Le </a:t>
            </a:r>
            <a:r>
              <a:rPr lang="it-IT" b="1" dirty="0" smtClean="0"/>
              <a:t>nanotecnologie e la meccanica quantistica – Pepe/Barra-Parlato-</a:t>
            </a:r>
            <a:r>
              <a:rPr lang="it-IT" b="1" dirty="0" err="1" smtClean="0"/>
              <a:t>Salluzzo</a:t>
            </a:r>
            <a:r>
              <a:rPr lang="it-IT" b="1" dirty="0" smtClean="0"/>
              <a:t>      </a:t>
            </a:r>
            <a:r>
              <a:rPr lang="it-IT" b="1" dirty="0" smtClean="0"/>
              <a:t>c	</a:t>
            </a:r>
            <a:r>
              <a:rPr lang="it-IT" b="1" dirty="0" smtClean="0">
                <a:solidFill>
                  <a:srgbClr val="C00000"/>
                </a:solidFill>
              </a:rPr>
              <a:t>2 classi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Diffrazione ed ologrammi – A. Marino      c					</a:t>
            </a:r>
            <a:r>
              <a:rPr lang="it-IT" b="1" dirty="0" smtClean="0">
                <a:solidFill>
                  <a:srgbClr val="C00000"/>
                </a:solidFill>
              </a:rPr>
              <a:t>1classe</a:t>
            </a:r>
            <a:r>
              <a:rPr lang="it-IT" b="1" dirty="0"/>
              <a:t>	</a:t>
            </a:r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Analisi dati </a:t>
            </a:r>
            <a:r>
              <a:rPr lang="it-IT" b="1" dirty="0"/>
              <a:t>t</a:t>
            </a:r>
            <a:r>
              <a:rPr lang="it-IT" b="1" dirty="0" smtClean="0"/>
              <a:t>elescopio De </a:t>
            </a:r>
            <a:r>
              <a:rPr lang="it-IT" b="1" dirty="0" err="1" smtClean="0"/>
              <a:t>Ritis</a:t>
            </a:r>
            <a:r>
              <a:rPr lang="it-IT" b="1" dirty="0" smtClean="0"/>
              <a:t> – </a:t>
            </a:r>
            <a:r>
              <a:rPr lang="it-IT" b="1" dirty="0" err="1" smtClean="0"/>
              <a:t>Paolillo</a:t>
            </a:r>
            <a:r>
              <a:rPr lang="it-IT" b="1" dirty="0" smtClean="0"/>
              <a:t>      </a:t>
            </a:r>
            <a:r>
              <a:rPr lang="it-IT" b="1" dirty="0" smtClean="0"/>
              <a:t>a, c	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r>
              <a:rPr lang="it-IT" b="1" dirty="0" smtClean="0"/>
              <a:t>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Divulgazione dati </a:t>
            </a:r>
            <a:r>
              <a:rPr lang="it-IT" b="1" dirty="0" err="1" smtClean="0"/>
              <a:t>astroparticelle</a:t>
            </a:r>
            <a:r>
              <a:rPr lang="it-IT" b="1" dirty="0" smtClean="0"/>
              <a:t> – </a:t>
            </a:r>
            <a:r>
              <a:rPr lang="it-IT" b="1" dirty="0" smtClean="0"/>
              <a:t>Covone/Longo  a	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err="1" smtClean="0"/>
              <a:t>Muongrafia</a:t>
            </a:r>
            <a:r>
              <a:rPr lang="it-IT" b="1" dirty="0" smtClean="0"/>
              <a:t>/</a:t>
            </a:r>
            <a:r>
              <a:rPr lang="it-IT" b="1" dirty="0" err="1" smtClean="0"/>
              <a:t>Muraves</a:t>
            </a:r>
            <a:r>
              <a:rPr lang="it-IT" b="1" dirty="0" smtClean="0"/>
              <a:t> – Saracino/Noli-</a:t>
            </a:r>
            <a:r>
              <a:rPr lang="it-IT" b="1" dirty="0" err="1" smtClean="0"/>
              <a:t>Cimmino</a:t>
            </a:r>
            <a:r>
              <a:rPr lang="it-IT" b="1" dirty="0" smtClean="0"/>
              <a:t>      a, </a:t>
            </a:r>
            <a:r>
              <a:rPr lang="it-IT" b="1" dirty="0" smtClean="0"/>
              <a:t>c	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Fisica medica – </a:t>
            </a:r>
            <a:r>
              <a:rPr lang="it-IT" b="1" dirty="0" err="1" smtClean="0"/>
              <a:t>P.Russo</a:t>
            </a:r>
            <a:r>
              <a:rPr lang="it-IT" b="1" dirty="0" smtClean="0"/>
              <a:t>/</a:t>
            </a:r>
            <a:r>
              <a:rPr lang="it-IT" b="1" dirty="0" err="1" smtClean="0"/>
              <a:t>Mettivier</a:t>
            </a:r>
            <a:r>
              <a:rPr lang="it-IT" b="1" dirty="0" smtClean="0"/>
              <a:t>     b, </a:t>
            </a:r>
            <a:r>
              <a:rPr lang="it-IT" b="1" dirty="0" smtClean="0"/>
              <a:t>c                				</a:t>
            </a:r>
            <a:r>
              <a:rPr lang="it-IT" b="1" dirty="0" smtClean="0">
                <a:solidFill>
                  <a:srgbClr val="C00000"/>
                </a:solidFill>
              </a:rPr>
              <a:t>3 classi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Analisi emulsioni /Opera</a:t>
            </a:r>
            <a:r>
              <a:rPr lang="it-IT" b="1" dirty="0" smtClean="0"/>
              <a:t> </a:t>
            </a:r>
            <a:r>
              <a:rPr lang="it-IT" b="1" dirty="0" smtClean="0"/>
              <a:t>– Lauria/</a:t>
            </a:r>
            <a:r>
              <a:rPr lang="it-IT" b="1" dirty="0" err="1" smtClean="0"/>
              <a:t>Tioukov</a:t>
            </a:r>
            <a:r>
              <a:rPr lang="it-IT" b="1" dirty="0" smtClean="0"/>
              <a:t>     b, </a:t>
            </a:r>
            <a:r>
              <a:rPr lang="it-IT" b="1" dirty="0" smtClean="0"/>
              <a:t>c				</a:t>
            </a:r>
            <a:r>
              <a:rPr lang="it-IT" b="1" dirty="0" smtClean="0">
                <a:solidFill>
                  <a:srgbClr val="C00000"/>
                </a:solidFill>
              </a:rPr>
              <a:t>2 classi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Particelle elementari – Ricciardi      </a:t>
            </a:r>
            <a:r>
              <a:rPr lang="it-IT" b="1" dirty="0"/>
              <a:t>a, c	</a:t>
            </a:r>
            <a:r>
              <a:rPr lang="it-IT" b="1" dirty="0" smtClean="0"/>
              <a:t>	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  <a:r>
              <a:rPr lang="it-IT" b="1" dirty="0"/>
              <a:t>		</a:t>
            </a:r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 smtClean="0"/>
              <a:t>Linguaggi </a:t>
            </a:r>
            <a:r>
              <a:rPr lang="it-IT" b="1" dirty="0" smtClean="0"/>
              <a:t>della fisica - Testa/Scotti a    </a:t>
            </a:r>
            <a:r>
              <a:rPr lang="it-IT" b="1" dirty="0" err="1" smtClean="0"/>
              <a:t>a</a:t>
            </a:r>
            <a:r>
              <a:rPr lang="it-IT" b="1" dirty="0" smtClean="0"/>
              <a:t>, c </a:t>
            </a:r>
            <a:r>
              <a:rPr lang="it-IT" b="1" dirty="0" smtClean="0"/>
              <a:t>		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Quanti gradi ho? Il Tecnico per ottica e </a:t>
            </a:r>
            <a:r>
              <a:rPr lang="it-IT" b="1" dirty="0" err="1" smtClean="0"/>
              <a:t>optemetria</a:t>
            </a:r>
            <a:r>
              <a:rPr lang="it-IT" b="1" dirty="0" smtClean="0"/>
              <a:t> – Sasso  d			</a:t>
            </a:r>
            <a:r>
              <a:rPr lang="it-IT" b="1" dirty="0" smtClean="0">
                <a:solidFill>
                  <a:srgbClr val="C00000"/>
                </a:solidFill>
              </a:rPr>
              <a:t>1 classe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					</a:t>
            </a:r>
            <a:r>
              <a:rPr lang="it-IT" sz="2000" b="1" dirty="0" smtClean="0">
                <a:solidFill>
                  <a:srgbClr val="0070C0"/>
                </a:solidFill>
              </a:rPr>
              <a:t>28 classi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endParaRPr lang="it-IT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76639" y="0"/>
            <a:ext cx="8529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Bando « A scuola di </a:t>
            </a:r>
            <a:r>
              <a:rPr lang="it-IT" sz="4400" b="1" dirty="0" err="1" smtClean="0">
                <a:solidFill>
                  <a:schemeClr val="accent1">
                    <a:lumMod val="75000"/>
                  </a:schemeClr>
                </a:solidFill>
              </a:rPr>
              <a:t>astroparticelle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" y="1249698"/>
            <a:ext cx="3449471" cy="523991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514581" y="1345885"/>
            <a:ext cx="58780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L’INFN Sezione di Napoli, il Dipartimento di Fisica “E. Pancini” e il CNR bandiscono un concorso rivolto alle scuole secondarie superiori della Regione Campania che intendono impegnare propri docenti e studenti in progetti di fisica </a:t>
            </a:r>
            <a:r>
              <a:rPr lang="it-IT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astroparticellare</a:t>
            </a:r>
            <a:r>
              <a:rPr lang="it-I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 non solo, sfruttando le informazioni e i dati scientifici registrati dal telescopio installato nella stazione metropolitana di Toledo. Gli studenti interessati potranno accedere ai dati e analizzarli sotto la guida di ricercatori, preparare propri elaborati e mostrarli sotto forma di poster o presentazioni al computer. Sono </a:t>
            </a:r>
            <a:r>
              <a:rPr lang="it-IT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inoltre ammessi lavori non sperimentali sia sulla fisica </a:t>
            </a:r>
            <a:r>
              <a:rPr lang="it-IT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astroparticellare</a:t>
            </a:r>
            <a:r>
              <a:rPr lang="it-IT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sia su tematiche di fisica più generali, come ad esempio la radioattività naturale, la fisica medica e le nanotecnologie. </a:t>
            </a:r>
            <a:r>
              <a:rPr lang="it-I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L’esposizione al pubblico e alle altre scuole avverrà in una mostra pubblica che si terrà in maggio in luogo da definirsi. Una Commissione di esperti visiterà la mostra e assegnerà dei premi per i lavori migliori.</a:t>
            </a:r>
            <a:endParaRPr lang="en-GB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dati del telescopio permettono di approfondire problematiche portanti della moderna ricerca scientifica relativa alle origini dell’Universo e alla sua composizione ed evoluzione, ma anche di prendere coscienza degli effetti di questa radiazione, invisibile ai nostri sensi, sul corpo umano e sull’evoluzione della vita sulla Terra. Senza trascurare gli aspetti tecnici di questa ricerca come lo sviluppo di rivelatori di particelle, della loro elettronica di lettura e dei programmi informatici di gestione dei sistemi e di acquisizione e ricostruzione dei dati. Attività queste ultime pienamente integrabili in progetti di </a:t>
            </a:r>
            <a:r>
              <a:rPr lang="it-IT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Alternanza Scuola-Lavoro e Formazione per percorsi universitari.</a:t>
            </a:r>
            <a:endParaRPr lang="en-GB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369" y="1810192"/>
            <a:ext cx="2695631" cy="38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428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di Office</vt:lpstr>
      <vt:lpstr>ASL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Aramo</dc:creator>
  <cp:lastModifiedBy>Carla Aramo</cp:lastModifiedBy>
  <cp:revision>38</cp:revision>
  <dcterms:created xsi:type="dcterms:W3CDTF">2017-10-10T23:34:14Z</dcterms:created>
  <dcterms:modified xsi:type="dcterms:W3CDTF">2018-02-26T00:16:59Z</dcterms:modified>
</cp:coreProperties>
</file>