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sldIdLst>
    <p:sldId id="269" r:id="rId3"/>
    <p:sldId id="270" r:id="rId4"/>
    <p:sldId id="268" r:id="rId5"/>
    <p:sldId id="267" r:id="rId6"/>
    <p:sldId id="271" r:id="rId7"/>
    <p:sldId id="287" r:id="rId8"/>
    <p:sldId id="314" r:id="rId9"/>
    <p:sldId id="274" r:id="rId10"/>
    <p:sldId id="292" r:id="rId11"/>
    <p:sldId id="276" r:id="rId12"/>
    <p:sldId id="277" r:id="rId13"/>
    <p:sldId id="285" r:id="rId14"/>
    <p:sldId id="278" r:id="rId15"/>
    <p:sldId id="313" r:id="rId16"/>
    <p:sldId id="307" r:id="rId17"/>
    <p:sldId id="309" r:id="rId18"/>
    <p:sldId id="312" r:id="rId1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1618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2A5473-1CCC-413A-8F4B-D76735D2811D}" type="datetimeFigureOut">
              <a:rPr lang="it-IT" smtClean="0"/>
              <a:t>26/02/2018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FDCF93-87FA-4119-8276-35E117E8E8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8814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DCF93-87FA-4119-8276-35E117E8E805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8265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DCF93-87FA-4119-8276-35E117E8E805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397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9C677-7A19-47DE-8AFA-269269052F2A}" type="datetimeFigureOut">
              <a:rPr lang="it-IT" smtClean="0"/>
              <a:t>26/02/2018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F1C50-4842-42FD-911F-3EE30B71A6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5291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9C677-7A19-47DE-8AFA-269269052F2A}" type="datetimeFigureOut">
              <a:rPr lang="it-IT" smtClean="0"/>
              <a:t>26/02/2018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F1C50-4842-42FD-911F-3EE30B71A6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3326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9C677-7A19-47DE-8AFA-269269052F2A}" type="datetimeFigureOut">
              <a:rPr lang="it-IT" smtClean="0"/>
              <a:t>26/02/2018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F1C50-4842-42FD-911F-3EE30B71A6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2450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61258-DA8C-45C0-9A6F-88CABAD5090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26/02/2018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E4EF1-184D-4E73-A0F9-F5D6B5CE09C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7856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61258-DA8C-45C0-9A6F-88CABAD5090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26/02/2018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E4EF1-184D-4E73-A0F9-F5D6B5CE09C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9984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61258-DA8C-45C0-9A6F-88CABAD5090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26/02/2018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E4EF1-184D-4E73-A0F9-F5D6B5CE09C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8711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61258-DA8C-45C0-9A6F-88CABAD5090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26/02/2018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E4EF1-184D-4E73-A0F9-F5D6B5CE09C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90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61258-DA8C-45C0-9A6F-88CABAD5090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26/02/2018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E4EF1-184D-4E73-A0F9-F5D6B5CE09C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1049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61258-DA8C-45C0-9A6F-88CABAD5090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26/02/2018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E4EF1-184D-4E73-A0F9-F5D6B5CE09C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4455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61258-DA8C-45C0-9A6F-88CABAD5090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26/02/2018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E4EF1-184D-4E73-A0F9-F5D6B5CE09C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8119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61258-DA8C-45C0-9A6F-88CABAD5090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26/02/2018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E4EF1-184D-4E73-A0F9-F5D6B5CE09C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728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9C677-7A19-47DE-8AFA-269269052F2A}" type="datetimeFigureOut">
              <a:rPr lang="it-IT" smtClean="0"/>
              <a:t>26/02/2018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F1C50-4842-42FD-911F-3EE30B71A6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00427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61258-DA8C-45C0-9A6F-88CABAD5090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26/02/2018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E4EF1-184D-4E73-A0F9-F5D6B5CE09C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6683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61258-DA8C-45C0-9A6F-88CABAD5090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26/02/2018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E4EF1-184D-4E73-A0F9-F5D6B5CE09C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8151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61258-DA8C-45C0-9A6F-88CABAD5090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26/02/2018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E4EF1-184D-4E73-A0F9-F5D6B5CE09C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55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9C677-7A19-47DE-8AFA-269269052F2A}" type="datetimeFigureOut">
              <a:rPr lang="it-IT" smtClean="0"/>
              <a:t>26/02/2018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F1C50-4842-42FD-911F-3EE30B71A6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6317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9C677-7A19-47DE-8AFA-269269052F2A}" type="datetimeFigureOut">
              <a:rPr lang="it-IT" smtClean="0"/>
              <a:t>26/02/2018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F1C50-4842-42FD-911F-3EE30B71A6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3848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9C677-7A19-47DE-8AFA-269269052F2A}" type="datetimeFigureOut">
              <a:rPr lang="it-IT" smtClean="0"/>
              <a:t>26/02/2018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F1C50-4842-42FD-911F-3EE30B71A6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9109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9C677-7A19-47DE-8AFA-269269052F2A}" type="datetimeFigureOut">
              <a:rPr lang="it-IT" smtClean="0"/>
              <a:t>26/02/2018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F1C50-4842-42FD-911F-3EE30B71A6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8191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9C677-7A19-47DE-8AFA-269269052F2A}" type="datetimeFigureOut">
              <a:rPr lang="it-IT" smtClean="0"/>
              <a:t>26/02/2018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F1C50-4842-42FD-911F-3EE30B71A6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5789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9C677-7A19-47DE-8AFA-269269052F2A}" type="datetimeFigureOut">
              <a:rPr lang="it-IT" smtClean="0"/>
              <a:t>26/02/2018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F1C50-4842-42FD-911F-3EE30B71A6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9554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9C677-7A19-47DE-8AFA-269269052F2A}" type="datetimeFigureOut">
              <a:rPr lang="it-IT" smtClean="0"/>
              <a:t>26/02/2018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F1C50-4842-42FD-911F-3EE30B71A6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1391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49C677-7A19-47DE-8AFA-269269052F2A}" type="datetimeFigureOut">
              <a:rPr lang="it-IT" smtClean="0"/>
              <a:t>26/02/2018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F1C50-4842-42FD-911F-3EE30B71A6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2044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661258-DA8C-45C0-9A6F-88CABAD5090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26/02/2018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3E4EF1-184D-4E73-A0F9-F5D6B5CE09C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619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38.png"/><Relationship Id="rId10" Type="http://schemas.openxmlformats.org/officeDocument/2006/relationships/image" Target="../media/image43.jpeg"/><Relationship Id="rId4" Type="http://schemas.openxmlformats.org/officeDocument/2006/relationships/image" Target="../media/image37.gif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3203848" y="1864584"/>
            <a:ext cx="3393878" cy="37856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it-IT" sz="3200" b="1" dirty="0" smtClean="0">
              <a:solidFill>
                <a:srgbClr val="0033CC"/>
              </a:solidFill>
            </a:endParaRPr>
          </a:p>
          <a:p>
            <a:pPr algn="ctr"/>
            <a:endParaRPr lang="it-IT" sz="3200" b="1" dirty="0" smtClean="0">
              <a:solidFill>
                <a:srgbClr val="0033CC"/>
              </a:solidFill>
            </a:endParaRPr>
          </a:p>
          <a:p>
            <a:pPr algn="ctr"/>
            <a:r>
              <a:rPr lang="it-IT" sz="4000" b="1" i="1" dirty="0" smtClean="0">
                <a:solidFill>
                  <a:srgbClr val="0033CC"/>
                </a:solidFill>
                <a:latin typeface="Book Antiqua" panose="02040602050305030304" pitchFamily="18" charset="0"/>
              </a:rPr>
              <a:t>Astro4School </a:t>
            </a:r>
          </a:p>
          <a:p>
            <a:pPr algn="ctr"/>
            <a:endParaRPr lang="it-IT" sz="4000" b="1" i="1" dirty="0" smtClean="0">
              <a:solidFill>
                <a:srgbClr val="0033CC"/>
              </a:solidFill>
              <a:latin typeface="Book Antiqua" panose="02040602050305030304" pitchFamily="18" charset="0"/>
            </a:endParaRPr>
          </a:p>
          <a:p>
            <a:pPr algn="ctr"/>
            <a:endParaRPr lang="it-IT" sz="3200" b="1" i="1" dirty="0" smtClean="0">
              <a:solidFill>
                <a:srgbClr val="0033CC"/>
              </a:solidFill>
            </a:endParaRPr>
          </a:p>
          <a:p>
            <a:pPr algn="ctr"/>
            <a:endParaRPr lang="it-IT" sz="3200" b="1" i="1" dirty="0" smtClean="0">
              <a:solidFill>
                <a:srgbClr val="0033CC"/>
              </a:solidFill>
            </a:endParaRPr>
          </a:p>
          <a:p>
            <a:pPr algn="ctr"/>
            <a:endParaRPr lang="it-IT" sz="3200" b="1" i="1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"/>
            <a:ext cx="2208528" cy="1584176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647968" y="6460628"/>
            <a:ext cx="84326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Carla Aramo                            CC3M Referenti Nazionali - Roma 7-8 febbraio 2018</a:t>
            </a:r>
            <a:endParaRPr lang="en-GB" sz="20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77" y="1567547"/>
            <a:ext cx="2900117" cy="2927322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9388" y="0"/>
            <a:ext cx="3111273" cy="2759232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7544" y="241492"/>
            <a:ext cx="3121640" cy="2390771"/>
          </a:xfrm>
          <a:prstGeom prst="rect">
            <a:avLst/>
          </a:prstGeom>
        </p:spPr>
      </p:pic>
      <p:sp>
        <p:nvSpPr>
          <p:cNvPr id="10" name="Ovale 9"/>
          <p:cNvSpPr/>
          <p:nvPr/>
        </p:nvSpPr>
        <p:spPr>
          <a:xfrm>
            <a:off x="3194346" y="2642783"/>
            <a:ext cx="3393878" cy="109849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6"/>
          <a:srcRect t="26678" b="18481"/>
          <a:stretch/>
        </p:blipFill>
        <p:spPr>
          <a:xfrm>
            <a:off x="5712161" y="3751794"/>
            <a:ext cx="3356533" cy="252041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77" y="4304131"/>
            <a:ext cx="5285690" cy="214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097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112" y="4365104"/>
            <a:ext cx="3501937" cy="2321284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101720" y="870683"/>
            <a:ext cx="43982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u="sng" dirty="0" smtClean="0"/>
              <a:t>Azione 3</a:t>
            </a:r>
            <a:endParaRPr lang="it-IT" sz="2000" b="1" u="sng" dirty="0"/>
          </a:p>
          <a:p>
            <a:pPr algn="ctr"/>
            <a:r>
              <a:rPr lang="it-IT" sz="2400" b="1" dirty="0" smtClean="0">
                <a:solidFill>
                  <a:srgbClr val="0033CC"/>
                </a:solidFill>
              </a:rPr>
              <a:t>Attività pubbliche (on the road)</a:t>
            </a:r>
            <a:endParaRPr lang="it-IT" sz="2400" b="1" u="sng" dirty="0">
              <a:solidFill>
                <a:srgbClr val="0033CC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251520" y="1614943"/>
            <a:ext cx="489654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sz="2000" b="1" dirty="0" smtClean="0"/>
              <a:t>Mostra-concorso</a:t>
            </a:r>
            <a:endParaRPr lang="it-IT" sz="2000" b="1" dirty="0"/>
          </a:p>
          <a:p>
            <a:pPr marL="342900" indent="-342900">
              <a:buFont typeface="+mj-lt"/>
              <a:buAutoNum type="arabicPeriod"/>
            </a:pPr>
            <a:r>
              <a:rPr lang="it-IT" sz="2000" b="1" dirty="0"/>
              <a:t>Esperimenti in </a:t>
            </a:r>
            <a:r>
              <a:rPr lang="it-IT" sz="2000" b="1" dirty="0" smtClean="0"/>
              <a:t>piazza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000" b="1" dirty="0" err="1" smtClean="0"/>
              <a:t>Exhibit</a:t>
            </a:r>
            <a:r>
              <a:rPr lang="it-IT" sz="2000" b="1" dirty="0" smtClean="0"/>
              <a:t> </a:t>
            </a:r>
            <a:r>
              <a:rPr lang="it-IT" sz="2000" b="1" dirty="0"/>
              <a:t>studenti in conferenze </a:t>
            </a:r>
            <a:r>
              <a:rPr lang="it-IT" sz="2000" b="1" dirty="0" smtClean="0"/>
              <a:t>scientifiche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000" b="1" dirty="0" smtClean="0"/>
              <a:t>Futuro Remoto/Festival della Scienza/Sperimentando/ERN..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000" b="1" dirty="0" smtClean="0"/>
              <a:t>Sito </a:t>
            </a:r>
            <a:r>
              <a:rPr lang="it-IT" sz="2000" b="1" dirty="0"/>
              <a:t>web </a:t>
            </a:r>
            <a:r>
              <a:rPr lang="it-IT" sz="2000" b="1" dirty="0" smtClean="0"/>
              <a:t>interattivo</a:t>
            </a:r>
            <a:endParaRPr lang="it-IT" sz="2000" b="1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07504" y="116631"/>
            <a:ext cx="4392488" cy="584775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0033CC"/>
                </a:solidFill>
              </a:rPr>
              <a:t>Astro4School</a:t>
            </a:r>
            <a:endParaRPr lang="it-IT" sz="3200" b="1" dirty="0">
              <a:solidFill>
                <a:srgbClr val="0033CC"/>
              </a:solidFill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095" y="2466363"/>
            <a:ext cx="3550076" cy="2364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78" y="4019262"/>
            <a:ext cx="3784039" cy="283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5274" y="103040"/>
            <a:ext cx="3151099" cy="236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95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110591" y="813690"/>
            <a:ext cx="43894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u="sng" dirty="0" smtClean="0"/>
              <a:t>Azione 4</a:t>
            </a:r>
            <a:endParaRPr lang="it-IT" sz="2000" b="1" u="sng" dirty="0"/>
          </a:p>
          <a:p>
            <a:pPr algn="ctr"/>
            <a:r>
              <a:rPr lang="it-IT" sz="2400" b="1" dirty="0" smtClean="0">
                <a:solidFill>
                  <a:srgbClr val="0033CC"/>
                </a:solidFill>
              </a:rPr>
              <a:t>Approfondimenti tecnologici</a:t>
            </a:r>
            <a:endParaRPr lang="it-IT" sz="2400" b="1" u="sng" dirty="0">
              <a:solidFill>
                <a:srgbClr val="0033CC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79512" y="173778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b="1" dirty="0" smtClean="0"/>
              <a:t>CAD / Stampanti </a:t>
            </a:r>
            <a:r>
              <a:rPr lang="it-IT" b="1" dirty="0"/>
              <a:t>3D</a:t>
            </a:r>
          </a:p>
          <a:p>
            <a:pPr marL="342900" indent="-342900">
              <a:buFont typeface="+mj-lt"/>
              <a:buAutoNum type="arabicPeriod"/>
            </a:pPr>
            <a:r>
              <a:rPr lang="it-IT" b="1" dirty="0"/>
              <a:t>Elettronica</a:t>
            </a:r>
          </a:p>
          <a:p>
            <a:pPr marL="342900" indent="-342900">
              <a:buFont typeface="+mj-lt"/>
              <a:buAutoNum type="arabicPeriod"/>
            </a:pPr>
            <a:r>
              <a:rPr lang="it-IT" b="1" dirty="0"/>
              <a:t>Meccanica</a:t>
            </a:r>
          </a:p>
          <a:p>
            <a:pPr marL="342900" indent="-342900">
              <a:buFont typeface="+mj-lt"/>
              <a:buAutoNum type="arabicPeriod"/>
            </a:pPr>
            <a:r>
              <a:rPr lang="it-IT" b="1" dirty="0"/>
              <a:t>Calcolo e reti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107504" y="116631"/>
            <a:ext cx="4392488" cy="584775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0033CC"/>
                </a:solidFill>
              </a:rPr>
              <a:t>Astro4School</a:t>
            </a:r>
            <a:endParaRPr lang="it-IT" sz="3200" b="1" dirty="0">
              <a:solidFill>
                <a:srgbClr val="0033CC"/>
              </a:solidFill>
            </a:endParaRPr>
          </a:p>
        </p:txBody>
      </p:sp>
      <p:pic>
        <p:nvPicPr>
          <p:cNvPr id="17410" name="Picture 2" descr="Immagine correl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512" y="0"/>
            <a:ext cx="4392488" cy="322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Risultati immagini per elettron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512" y="4057688"/>
            <a:ext cx="4392488" cy="280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Risultati immagini per meccani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93096"/>
            <a:ext cx="3853551" cy="2564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7784" y="2378329"/>
            <a:ext cx="3816424" cy="286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8404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92013" y="701406"/>
            <a:ext cx="43849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u="sng" dirty="0" smtClean="0"/>
              <a:t>Azione 5</a:t>
            </a:r>
            <a:endParaRPr lang="it-IT" sz="2000" b="1" u="sng" dirty="0"/>
          </a:p>
          <a:p>
            <a:pPr algn="ctr"/>
            <a:r>
              <a:rPr lang="it-IT" sz="2000" b="1" dirty="0" smtClean="0">
                <a:solidFill>
                  <a:srgbClr val="0033CC"/>
                </a:solidFill>
              </a:rPr>
              <a:t>Partecipazione a concorsi  a premi locali e poi nazionale</a:t>
            </a:r>
            <a:endParaRPr lang="it-IT" sz="2000" b="1" u="sng" dirty="0">
              <a:solidFill>
                <a:srgbClr val="0033CC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07504" y="116631"/>
            <a:ext cx="4392488" cy="584775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0033CC"/>
                </a:solidFill>
              </a:rPr>
              <a:t>Astro4School</a:t>
            </a:r>
            <a:endParaRPr lang="it-IT" sz="3200" b="1" dirty="0">
              <a:solidFill>
                <a:srgbClr val="0033CC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628800"/>
            <a:ext cx="9153961" cy="5229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4716016" y="260648"/>
            <a:ext cx="4320480" cy="923330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b="1" dirty="0" smtClean="0"/>
              <a:t>Concorso «A scuola di </a:t>
            </a:r>
            <a:r>
              <a:rPr lang="it-IT" b="1" dirty="0" err="1" smtClean="0"/>
              <a:t>astroparticelle</a:t>
            </a:r>
            <a:r>
              <a:rPr lang="it-IT" b="1" dirty="0" smtClean="0"/>
              <a:t>»</a:t>
            </a:r>
            <a:endParaRPr lang="it-IT" b="1" dirty="0"/>
          </a:p>
          <a:p>
            <a:pPr marL="342900" indent="-342900">
              <a:buFont typeface="+mj-lt"/>
              <a:buAutoNum type="arabicPeriod"/>
            </a:pPr>
            <a:r>
              <a:rPr lang="it-IT" b="1" dirty="0"/>
              <a:t>Premio SIF </a:t>
            </a:r>
            <a:r>
              <a:rPr lang="it-IT" b="1" dirty="0" smtClean="0"/>
              <a:t>giovani</a:t>
            </a:r>
          </a:p>
          <a:p>
            <a:pPr marL="342900" indent="-342900">
              <a:buFont typeface="+mj-lt"/>
              <a:buAutoNum type="arabicPeriod"/>
            </a:pPr>
            <a:r>
              <a:rPr lang="it-IT" b="1" dirty="0" smtClean="0"/>
              <a:t>………..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13448457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6896" y="718297"/>
            <a:ext cx="4392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0033CC"/>
                </a:solidFill>
              </a:rPr>
              <a:t>Argomenti collaterali</a:t>
            </a:r>
            <a:endParaRPr lang="it-IT" sz="2800" b="1" u="sng" dirty="0">
              <a:solidFill>
                <a:srgbClr val="0033CC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61527" y="1231154"/>
            <a:ext cx="626963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dirty="0" smtClean="0"/>
              <a:t>I </a:t>
            </a:r>
            <a:r>
              <a:rPr lang="it-IT" dirty="0"/>
              <a:t>raggi cosmici estesi </a:t>
            </a:r>
            <a:endParaRPr lang="it-IT" dirty="0" smtClean="0"/>
          </a:p>
          <a:p>
            <a:pPr marL="342900" indent="-342900">
              <a:buFont typeface="+mj-lt"/>
              <a:buAutoNum type="arabicPeriod"/>
            </a:pPr>
            <a:r>
              <a:rPr lang="it-IT" dirty="0" smtClean="0"/>
              <a:t>Effetto </a:t>
            </a:r>
            <a:r>
              <a:rPr lang="it-IT" dirty="0" err="1" smtClean="0"/>
              <a:t>Cerenkov</a:t>
            </a:r>
            <a:endParaRPr lang="it-IT" dirty="0"/>
          </a:p>
          <a:p>
            <a:pPr marL="342900" indent="-342900">
              <a:buFont typeface="+mj-lt"/>
              <a:buAutoNum type="arabicPeriod"/>
            </a:pPr>
            <a:r>
              <a:rPr lang="it-IT" dirty="0" smtClean="0"/>
              <a:t>Rivelazione </a:t>
            </a:r>
            <a:r>
              <a:rPr lang="it-IT" dirty="0"/>
              <a:t>raggi gamma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/>
              <a:t>Processi stellari nell’Universo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/>
              <a:t>Gravità e </a:t>
            </a:r>
            <a:r>
              <a:rPr lang="it-IT" dirty="0" smtClean="0"/>
              <a:t>massa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 smtClean="0"/>
              <a:t>Teoria della relatività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 smtClean="0"/>
              <a:t>….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 smtClean="0"/>
              <a:t>Onde gravitazionali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 smtClean="0"/>
              <a:t>Materia oscura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 smtClean="0"/>
              <a:t>Oscillazioni di neutrini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 smtClean="0"/>
              <a:t>Fisica nello spazio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 smtClean="0"/>
              <a:t>Fisica underground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 smtClean="0"/>
              <a:t>Fisica </a:t>
            </a:r>
            <a:r>
              <a:rPr lang="it-IT" dirty="0" err="1" smtClean="0"/>
              <a:t>underwater</a:t>
            </a:r>
            <a:endParaRPr lang="it-IT" dirty="0" smtClean="0"/>
          </a:p>
          <a:p>
            <a:pPr marL="342900" indent="-342900">
              <a:buFont typeface="+mj-lt"/>
              <a:buAutoNum type="arabicPeriod"/>
            </a:pPr>
            <a:r>
              <a:rPr lang="it-IT" dirty="0" smtClean="0"/>
              <a:t>…..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69032" y="116632"/>
            <a:ext cx="4392488" cy="584775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0033CC"/>
                </a:solidFill>
              </a:rPr>
              <a:t>Astro4School</a:t>
            </a:r>
            <a:endParaRPr lang="it-IT" sz="3200" b="1" dirty="0">
              <a:solidFill>
                <a:srgbClr val="0033CC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2298"/>
            <a:ext cx="4111672" cy="2987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 descr="ttp://www.andreaminini.org/data/andreamininiorg/dilatazione-tempo-velocita-luce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000149"/>
            <a:ext cx="3391592" cy="217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831" y="5170768"/>
            <a:ext cx="2981888" cy="167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Immagine correlat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480" y="5170768"/>
            <a:ext cx="2247294" cy="168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isultati immagini per oscillazioni neutrin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36" y="5170768"/>
            <a:ext cx="3005763" cy="1690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magine correlat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117" y="3457202"/>
            <a:ext cx="1329052" cy="57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sultati immagini per formula relatività ristrett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906" y="4030069"/>
            <a:ext cx="1235473" cy="419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esa.int/var/esa/storage/images/esa_multimedia/images/2008/06/columbus_seen_during_spacewalk/9933468-2-eng-GB/Columbus_seen_during_spacewalk_node_full_image_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313" y="3693018"/>
            <a:ext cx="2204801" cy="146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isultati immagini per chilometro cubo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9" y="1351953"/>
            <a:ext cx="1631266" cy="231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2059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Screenshot 2018-01-11 11.30.3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78"/>
          <a:stretch/>
        </p:blipFill>
        <p:spPr>
          <a:xfrm>
            <a:off x="0" y="-13883"/>
            <a:ext cx="9144000" cy="6871883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6344072" y="6416207"/>
            <a:ext cx="2408480" cy="35195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1687" i="1" dirty="0">
                <a:solidFill>
                  <a:srgbClr val="EEECE1"/>
                </a:solidFill>
              </a:rPr>
              <a:t>Attanasio Candela - LNGS</a:t>
            </a:r>
          </a:p>
        </p:txBody>
      </p:sp>
      <p:pic>
        <p:nvPicPr>
          <p:cNvPr id="12" name="Immagine 11" descr="P100036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532" y="1201253"/>
            <a:ext cx="6278198" cy="4809909"/>
          </a:xfrm>
          <a:prstGeom prst="rect">
            <a:avLst/>
          </a:prstGeom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lum bright="100000" contrast="100000"/>
            <a:extLst/>
          </a:blip>
          <a:srcRect/>
          <a:stretch>
            <a:fillRect/>
          </a:stretch>
        </p:blipFill>
        <p:spPr bwMode="auto">
          <a:xfrm>
            <a:off x="6090919" y="5150441"/>
            <a:ext cx="1592553" cy="743446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14" name="CasellaDiTesto 13"/>
          <p:cNvSpPr txBox="1"/>
          <p:nvPr/>
        </p:nvSpPr>
        <p:spPr>
          <a:xfrm>
            <a:off x="826509" y="239271"/>
            <a:ext cx="7696338" cy="5684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094" dirty="0">
                <a:solidFill>
                  <a:srgbClr val="EEECE1"/>
                </a:solidFill>
                <a:latin typeface="Baoli SC Regular"/>
                <a:cs typeface="Baoli SC Regular"/>
              </a:rPr>
              <a:t>Un accattivante modo di osservare i muoni</a:t>
            </a:r>
          </a:p>
        </p:txBody>
      </p:sp>
    </p:spTree>
    <p:extLst>
      <p:ext uri="{BB962C8B-B14F-4D97-AF65-F5344CB8AC3E}">
        <p14:creationId xmlns:p14="http://schemas.microsoft.com/office/powerpoint/2010/main" val="5695341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2811" y="87379"/>
            <a:ext cx="7982401" cy="1518919"/>
          </a:xfrm>
          <a:ln>
            <a:solidFill>
              <a:srgbClr val="900D1E"/>
            </a:solidFill>
          </a:ln>
        </p:spPr>
        <p:txBody>
          <a:bodyPr>
            <a:noAutofit/>
          </a:bodyPr>
          <a:lstStyle/>
          <a:p>
            <a:pPr algn="just"/>
            <a:r>
              <a:rPr lang="it-IT" sz="1600" dirty="0"/>
              <a:t>Al momento abbiamo in rete 3 telescopi:</a:t>
            </a:r>
          </a:p>
          <a:p>
            <a:pPr algn="ctr"/>
            <a:r>
              <a:rPr lang="it-IT" sz="1600" dirty="0"/>
              <a:t>1 ai  laboratori esterni dei LNGS – Assergi (AQ) - Italia;</a:t>
            </a:r>
          </a:p>
          <a:p>
            <a:pPr algn="ctr"/>
            <a:r>
              <a:rPr lang="it-IT" sz="1600" dirty="0"/>
              <a:t>1 ai laboratori esterni dei LSC -  </a:t>
            </a:r>
            <a:r>
              <a:rPr lang="it-IT" sz="1600" dirty="0" err="1"/>
              <a:t>Canfranc</a:t>
            </a:r>
            <a:r>
              <a:rPr lang="it-IT" sz="1600" dirty="0"/>
              <a:t> – Spagna;</a:t>
            </a:r>
          </a:p>
          <a:p>
            <a:pPr algn="ctr"/>
            <a:r>
              <a:rPr lang="it-IT" sz="1600" dirty="0"/>
              <a:t>1  ai laboratori sotterranei dei LSC  - </a:t>
            </a:r>
            <a:r>
              <a:rPr lang="it-IT" sz="1600" dirty="0" err="1"/>
              <a:t>Canfranc</a:t>
            </a:r>
            <a:r>
              <a:rPr lang="it-IT" sz="1600" dirty="0"/>
              <a:t>  – Spagna;</a:t>
            </a:r>
          </a:p>
          <a:p>
            <a:pPr algn="ctr"/>
            <a:r>
              <a:rPr lang="it-IT" sz="1600" dirty="0"/>
              <a:t>1 in preparazione alla NYU di Abu Dhabi (UAE)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622811" y="1758189"/>
            <a:ext cx="7949008" cy="1260794"/>
          </a:xfrm>
          <a:prstGeom prst="rect">
            <a:avLst/>
          </a:prstGeom>
          <a:noFill/>
          <a:ln>
            <a:solidFill>
              <a:srgbClr val="900D1E"/>
            </a:solidFill>
          </a:ln>
        </p:spPr>
        <p:txBody>
          <a:bodyPr wrap="square" rtlCol="0">
            <a:spAutoFit/>
          </a:bodyPr>
          <a:lstStyle/>
          <a:p>
            <a:r>
              <a:rPr lang="it-IT" sz="1266" b="1" dirty="0"/>
              <a:t>E’ stata sviluppata un’</a:t>
            </a:r>
            <a:r>
              <a:rPr lang="it-IT" sz="1266" b="1" dirty="0" err="1"/>
              <a:t>App</a:t>
            </a:r>
            <a:r>
              <a:rPr lang="it-IT" sz="1266" b="1" dirty="0"/>
              <a:t> disponibile su </a:t>
            </a:r>
            <a:r>
              <a:rPr lang="it-IT" sz="1266" b="1" dirty="0" err="1"/>
              <a:t>smartphone</a:t>
            </a:r>
            <a:r>
              <a:rPr lang="it-IT" sz="1266" b="1" dirty="0"/>
              <a:t> con sistema </a:t>
            </a:r>
            <a:r>
              <a:rPr lang="it-IT" sz="1266" b="1" dirty="0" err="1"/>
              <a:t>Android</a:t>
            </a:r>
            <a:r>
              <a:rPr lang="it-IT" sz="1266" b="1" dirty="0"/>
              <a:t> e sistema i-OS (i-</a:t>
            </a:r>
            <a:r>
              <a:rPr lang="it-IT" sz="1266" b="1" dirty="0" err="1"/>
              <a:t>phone</a:t>
            </a:r>
            <a:r>
              <a:rPr lang="it-IT" sz="1266" b="1" dirty="0"/>
              <a:t>):</a:t>
            </a:r>
          </a:p>
          <a:p>
            <a:pPr algn="just"/>
            <a:endParaRPr lang="it-IT" sz="1266" b="1" dirty="0"/>
          </a:p>
          <a:p>
            <a:r>
              <a:rPr lang="it-IT" sz="1687" b="1" dirty="0">
                <a:solidFill>
                  <a:srgbClr val="FF0000"/>
                </a:solidFill>
              </a:rPr>
              <a:t>E’ scaricabile da Google Play o Apple </a:t>
            </a:r>
            <a:r>
              <a:rPr lang="it-IT" sz="1687" b="1" dirty="0" err="1">
                <a:solidFill>
                  <a:srgbClr val="FF0000"/>
                </a:solidFill>
              </a:rPr>
              <a:t>Store</a:t>
            </a:r>
            <a:r>
              <a:rPr lang="it-IT" sz="1687" b="1" dirty="0">
                <a:solidFill>
                  <a:srgbClr val="FF0000"/>
                </a:solidFill>
              </a:rPr>
              <a:t> (</a:t>
            </a:r>
            <a:r>
              <a:rPr lang="it-IT" sz="1687" b="1" i="1" dirty="0">
                <a:solidFill>
                  <a:srgbClr val="FF0000"/>
                </a:solidFill>
              </a:rPr>
              <a:t>free</a:t>
            </a:r>
            <a:r>
              <a:rPr lang="it-IT" sz="1687" b="1" dirty="0">
                <a:solidFill>
                  <a:srgbClr val="FF0000"/>
                </a:solidFill>
              </a:rPr>
              <a:t>):</a:t>
            </a:r>
          </a:p>
          <a:p>
            <a:endParaRPr lang="it-IT" sz="1687" b="1" dirty="0">
              <a:solidFill>
                <a:srgbClr val="FF0000"/>
              </a:solidFill>
            </a:endParaRPr>
          </a:p>
          <a:p>
            <a:r>
              <a:rPr lang="it-IT" sz="1687" b="1" dirty="0">
                <a:solidFill>
                  <a:srgbClr val="FF0000"/>
                </a:solidFill>
              </a:rPr>
              <a:t> </a:t>
            </a:r>
            <a:r>
              <a:rPr lang="it-IT" sz="1687" b="1" i="1" dirty="0" err="1">
                <a:solidFill>
                  <a:srgbClr val="FF0000"/>
                </a:solidFill>
              </a:rPr>
              <a:t>Cosmic</a:t>
            </a:r>
            <a:r>
              <a:rPr lang="it-IT" sz="1687" b="1" i="1" dirty="0">
                <a:solidFill>
                  <a:srgbClr val="FF0000"/>
                </a:solidFill>
              </a:rPr>
              <a:t> </a:t>
            </a:r>
            <a:r>
              <a:rPr lang="it-IT" sz="1687" b="1" i="1" dirty="0" err="1">
                <a:solidFill>
                  <a:srgbClr val="FF0000"/>
                </a:solidFill>
              </a:rPr>
              <a:t>Rays</a:t>
            </a:r>
            <a:r>
              <a:rPr lang="it-IT" sz="1687" b="1" i="1" dirty="0">
                <a:solidFill>
                  <a:srgbClr val="FF0000"/>
                </a:solidFill>
              </a:rPr>
              <a:t> Live</a:t>
            </a:r>
          </a:p>
        </p:txBody>
      </p:sp>
      <p:pic>
        <p:nvPicPr>
          <p:cNvPr id="5" name="Immagine 4" descr="7324ae7f-f071-47ce-b118-6a9846fba76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289929"/>
            <a:ext cx="1814894" cy="3226478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7" name="CasellaDiTesto 6"/>
          <p:cNvSpPr txBox="1"/>
          <p:nvPr/>
        </p:nvSpPr>
        <p:spPr>
          <a:xfrm>
            <a:off x="167135" y="3985937"/>
            <a:ext cx="2632793" cy="2040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266" b="1" dirty="0"/>
              <a:t>I dati possono di un telescopio essere scaricati in tre diversi modi:</a:t>
            </a:r>
          </a:p>
          <a:p>
            <a:pPr algn="just"/>
            <a:endParaRPr lang="it-IT" sz="1266" b="1" dirty="0"/>
          </a:p>
          <a:p>
            <a:pPr marL="200911" indent="-200911" algn="just">
              <a:buFont typeface="Wingdings" charset="2"/>
              <a:buChar char="q"/>
            </a:pPr>
            <a:r>
              <a:rPr lang="it-IT" sz="1266" b="1" dirty="0"/>
              <a:t>con collegamento diretto tramite convertitore RS232-USB connesso ad un PC;</a:t>
            </a:r>
          </a:p>
          <a:p>
            <a:pPr marL="200911" indent="-200911" algn="just">
              <a:buFont typeface="Wingdings" charset="2"/>
              <a:buChar char="q"/>
            </a:pPr>
            <a:r>
              <a:rPr lang="it-IT" sz="1266" b="1" dirty="0"/>
              <a:t>tramite </a:t>
            </a:r>
            <a:r>
              <a:rPr lang="it-IT" sz="1266" b="1" dirty="0" err="1"/>
              <a:t>bluetooth</a:t>
            </a:r>
            <a:r>
              <a:rPr lang="it-IT" sz="1266" b="1" dirty="0"/>
              <a:t>;</a:t>
            </a:r>
          </a:p>
          <a:p>
            <a:pPr marL="200911" indent="-200911" algn="just">
              <a:buFont typeface="Wingdings" charset="2"/>
              <a:buChar char="q"/>
            </a:pPr>
            <a:r>
              <a:rPr lang="it-IT" sz="1266" b="1" dirty="0"/>
              <a:t>salvando i dati direttamente sullo </a:t>
            </a:r>
            <a:r>
              <a:rPr lang="it-IT" sz="1266" b="1" dirty="0" err="1"/>
              <a:t>smartphone</a:t>
            </a:r>
            <a:endParaRPr lang="it-IT" sz="1266" b="1" dirty="0"/>
          </a:p>
          <a:p>
            <a:pPr algn="just"/>
            <a:endParaRPr lang="it-IT" sz="1266" b="1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2967" y="3135175"/>
            <a:ext cx="3981033" cy="35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98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397" y="998730"/>
            <a:ext cx="8657907" cy="5112541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1736685" y="239271"/>
            <a:ext cx="5974414" cy="259711"/>
          </a:xfrm>
          <a:prstGeom prst="rect">
            <a:avLst/>
          </a:prstGeom>
          <a:ln>
            <a:solidFill>
              <a:srgbClr val="A3232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64287" tIns="32143" rIns="64287" bIns="32143">
            <a:spAutoFit/>
          </a:bodyPr>
          <a:lstStyle/>
          <a:p>
            <a:r>
              <a:rPr lang="it-IT" sz="1266" b="1" dirty="0">
                <a:latin typeface="Helvetica"/>
                <a:cs typeface="Helvetica"/>
              </a:rPr>
              <a:t>Schermata completa dell’</a:t>
            </a:r>
            <a:r>
              <a:rPr lang="it-IT" sz="1266" b="1" dirty="0" err="1">
                <a:latin typeface="Helvetica"/>
                <a:cs typeface="Helvetica"/>
              </a:rPr>
              <a:t>App</a:t>
            </a:r>
            <a:endParaRPr lang="it-IT" sz="1266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84855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331640" y="4509120"/>
            <a:ext cx="68302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 smtClean="0">
                <a:solidFill>
                  <a:srgbClr val="0033CC"/>
                </a:solidFill>
              </a:rPr>
              <a:t>Grazie per la vostra attenzione!</a:t>
            </a:r>
            <a:endParaRPr lang="en-GB" sz="4000" b="1" dirty="0">
              <a:solidFill>
                <a:srgbClr val="0033CC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t="10204"/>
          <a:stretch/>
        </p:blipFill>
        <p:spPr>
          <a:xfrm>
            <a:off x="0" y="548680"/>
            <a:ext cx="8914874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342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471394" y="260648"/>
            <a:ext cx="6192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u="sng" dirty="0" smtClean="0"/>
              <a:t>Importanza della problematica</a:t>
            </a:r>
            <a:endParaRPr lang="it-IT" sz="2800" b="1" u="sng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542910" y="1196752"/>
            <a:ext cx="804965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Il fenomeno della radiazione cosmica, invisibile agli occhi umani, racchiude in sé tutte le problematiche fondamentali della fisica moderna: dalle origini ed evoluzione dell’Universo alla attuale composizione delle forze note fino alla struttura intima della materia. Dallo studio di questa radiazione sono nate tutte le moderne teorie e le conoscenze del mondo che ci circonda.</a:t>
            </a:r>
          </a:p>
          <a:p>
            <a:endParaRPr lang="it-IT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D’altra parte la radiazione cosmica è facilmente intercettabile e può facilmente </a:t>
            </a:r>
            <a:r>
              <a:rPr lang="it-IT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«essere resa visibile»</a:t>
            </a:r>
            <a:r>
              <a:rPr lang="it-IT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attraverso semplici telescopi di rivelatori di particelle, quindi rappresenta di per sé un eccellente laboratorio didattico per introdurre gli studenti allo studio della fisica e dei fenomeni fondamentali della natura.</a:t>
            </a:r>
          </a:p>
          <a:p>
            <a:endParaRPr lang="it-IT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 ogni lab/sezione INFN esistono competenze che possono essere portate fuori dei nostri laboratori o che consentano di portare nei nostri laboratori giovani studenti da formare.</a:t>
            </a:r>
          </a:p>
          <a:p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Lo studio della radiazione cosmica inoltre è strettamente collegato agli altri grandi temi della moderna astrofisica, dalla materia oscura alle onde gravitazionali alle oscillazioni di neutrini etc.</a:t>
            </a:r>
          </a:p>
          <a:p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Parlare di raggi cosmici vuol dire quindi parlare dell’esplorazione dell’Universo in tutte le sue forme.</a:t>
            </a:r>
          </a:p>
        </p:txBody>
      </p:sp>
    </p:spTree>
    <p:extLst>
      <p:ext uri="{BB962C8B-B14F-4D97-AF65-F5344CB8AC3E}">
        <p14:creationId xmlns:p14="http://schemas.microsoft.com/office/powerpoint/2010/main" val="2433739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331640" y="332656"/>
            <a:ext cx="6192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u="sng" dirty="0" smtClean="0"/>
              <a:t>Obiettivi del progetto</a:t>
            </a:r>
            <a:endParaRPr lang="it-IT" sz="2800" b="1" u="sng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539552" y="1412776"/>
            <a:ext cx="8049657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Estendere e consolidare il rapporto tra INFN e Scuole Secondarie Superiori per la disseminazione della conoscenza scientifica attraverso il coinvolgimento diretto di studenti e docenti in attività didattiche e di laboratorio aventi come tema i raggi cosmici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t-IT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it-IT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it-IT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Definire una iniziativa di coordinamento sulle attività comuni alle varie Sezioni per ottimizzare le risorse umane e materiali e amplificare l’impatto.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it-IT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it-IT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Avviare un progetto didattico che anno per anno permetta di consolidare il lavoro fatto e allargare la partecipazione a un numero sempre crescente di studenti e scuole.</a:t>
            </a:r>
          </a:p>
        </p:txBody>
      </p:sp>
    </p:spTree>
    <p:extLst>
      <p:ext uri="{BB962C8B-B14F-4D97-AF65-F5344CB8AC3E}">
        <p14:creationId xmlns:p14="http://schemas.microsoft.com/office/powerpoint/2010/main" val="3102097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1259632" y="548680"/>
            <a:ext cx="6192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u="sng" dirty="0" smtClean="0"/>
              <a:t>A chi è rivolto</a:t>
            </a:r>
            <a:endParaRPr lang="it-IT" sz="2800" b="1" u="sng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539552" y="1556792"/>
            <a:ext cx="8049657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Studenti del 3°, 4° e 5° anno delle scuole secondarie superiori di tutto il Territorio Nazionale.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it-IT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Loro insegnanti che desiderano migliorare e aggiornare le conoscenze della  fisica </a:t>
            </a:r>
            <a:r>
              <a:rPr lang="it-IT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astroparticellare</a:t>
            </a:r>
            <a:r>
              <a:rPr lang="it-IT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it-IT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Pubblico generico interessato a seguire dibattiti e visitare mostre che facciano capire in modo semplice i fenomeni fondamentali dell’Universo in cui viviamo.</a:t>
            </a:r>
          </a:p>
        </p:txBody>
      </p:sp>
    </p:spTree>
    <p:extLst>
      <p:ext uri="{BB962C8B-B14F-4D97-AF65-F5344CB8AC3E}">
        <p14:creationId xmlns:p14="http://schemas.microsoft.com/office/powerpoint/2010/main" val="3102097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1475656" y="0"/>
            <a:ext cx="6192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u="sng" dirty="0" smtClean="0"/>
              <a:t>Tutto parte da </a:t>
            </a:r>
            <a:r>
              <a:rPr lang="it-IT" sz="2800" b="1" u="sng" dirty="0" smtClean="0">
                <a:sym typeface="Wingdings" panose="05000000000000000000" pitchFamily="2" charset="2"/>
              </a:rPr>
              <a:t></a:t>
            </a:r>
            <a:endParaRPr lang="it-IT" sz="2800" b="1" u="sng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179513" y="549994"/>
            <a:ext cx="43835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sz="16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Installazione totem multimediale connesso al telescopio di Toledo durante ERN 2016;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Concorso «A scuola di </a:t>
            </a:r>
            <a:r>
              <a:rPr lang="it-IT" sz="16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Astroparticelle</a:t>
            </a:r>
            <a:r>
              <a:rPr lang="it-IT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Alternanza Scuola – Lavoro (2016-17: 140 studenti, 2017-18: </a:t>
            </a:r>
            <a:r>
              <a:rPr lang="it-IT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800 studenti</a:t>
            </a:r>
            <a:r>
              <a:rPr lang="it-IT"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3"/>
          <a:stretch/>
        </p:blipFill>
        <p:spPr bwMode="auto">
          <a:xfrm>
            <a:off x="3925378" y="3705058"/>
            <a:ext cx="5200164" cy="2861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ject 3"/>
          <p:cNvSpPr/>
          <p:nvPr/>
        </p:nvSpPr>
        <p:spPr>
          <a:xfrm>
            <a:off x="4563051" y="590483"/>
            <a:ext cx="4562491" cy="26642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504" y="2827284"/>
            <a:ext cx="3445020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0624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1468035" y="116632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u="sng" dirty="0" smtClean="0"/>
              <a:t>Attività 2016-17</a:t>
            </a:r>
            <a:endParaRPr lang="it-IT" sz="2000" b="1" u="sng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0" y="556952"/>
            <a:ext cx="38501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Seminari tematici e presentazioni a Congressi, anche dei prof. coinvolti nelle attività.</a:t>
            </a:r>
            <a:endParaRPr lang="it-IT" sz="14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sz="1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Futuro Remoto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6"/>
          <a:stretch/>
        </p:blipFill>
        <p:spPr>
          <a:xfrm>
            <a:off x="4499992" y="764704"/>
            <a:ext cx="4364841" cy="2871111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3"/>
          <a:srcRect b="51491"/>
          <a:stretch/>
        </p:blipFill>
        <p:spPr>
          <a:xfrm>
            <a:off x="3850114" y="4265712"/>
            <a:ext cx="5110020" cy="2592288"/>
          </a:xfrm>
          <a:prstGeom prst="rect">
            <a:avLst/>
          </a:prstGeom>
        </p:spPr>
      </p:pic>
      <p:grpSp>
        <p:nvGrpSpPr>
          <p:cNvPr id="2" name="Gruppo 1"/>
          <p:cNvGrpSpPr/>
          <p:nvPr/>
        </p:nvGrpSpPr>
        <p:grpSpPr>
          <a:xfrm>
            <a:off x="160221" y="1972104"/>
            <a:ext cx="4176464" cy="2709159"/>
            <a:chOff x="107505" y="2769966"/>
            <a:chExt cx="4176464" cy="2709159"/>
          </a:xfrm>
        </p:grpSpPr>
        <p:pic>
          <p:nvPicPr>
            <p:cNvPr id="11" name="Immagin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505" y="2769966"/>
              <a:ext cx="4176464" cy="1566910"/>
            </a:xfrm>
            <a:prstGeom prst="rect">
              <a:avLst/>
            </a:prstGeom>
          </p:spPr>
        </p:pic>
        <p:pic>
          <p:nvPicPr>
            <p:cNvPr id="12" name="Immagine 11"/>
            <p:cNvPicPr>
              <a:picLocks noChangeAspect="1"/>
            </p:cNvPicPr>
            <p:nvPr/>
          </p:nvPicPr>
          <p:blipFill rotWithShape="1">
            <a:blip r:embed="rId5"/>
            <a:srcRect b="72281"/>
            <a:stretch/>
          </p:blipFill>
          <p:spPr>
            <a:xfrm>
              <a:off x="128332" y="4293096"/>
              <a:ext cx="4155636" cy="1186029"/>
            </a:xfrm>
            <a:prstGeom prst="rect">
              <a:avLst/>
            </a:prstGeom>
          </p:spPr>
        </p:pic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322" y="4681263"/>
            <a:ext cx="3168352" cy="210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888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896" y="188640"/>
            <a:ext cx="5400585" cy="328535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053708"/>
            <a:ext cx="5459367" cy="3804292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184989" y="476672"/>
            <a:ext cx="33788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0070C0"/>
                </a:solidFill>
              </a:rPr>
              <a:t>Visita-Premio ai LNF</a:t>
            </a:r>
          </a:p>
          <a:p>
            <a:pPr algn="ctr"/>
            <a:r>
              <a:rPr lang="it-IT" sz="2800" b="1" dirty="0" smtClean="0">
                <a:solidFill>
                  <a:srgbClr val="0070C0"/>
                </a:solidFill>
              </a:rPr>
              <a:t>Settembre 2017</a:t>
            </a:r>
          </a:p>
          <a:p>
            <a:pPr algn="ctr"/>
            <a:r>
              <a:rPr lang="it-IT" sz="2800" b="1" dirty="0" smtClean="0">
                <a:solidFill>
                  <a:srgbClr val="0070C0"/>
                </a:solidFill>
              </a:rPr>
              <a:t>3 scuole </a:t>
            </a:r>
            <a:endParaRPr lang="en-GB" sz="2800" b="1" dirty="0">
              <a:solidFill>
                <a:srgbClr val="0070C0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1760" y="3959029"/>
            <a:ext cx="3131840" cy="234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545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485800" y="670628"/>
            <a:ext cx="36724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u="sng" dirty="0" smtClean="0"/>
              <a:t>Azione 1</a:t>
            </a:r>
            <a:endParaRPr lang="it-IT" b="1" u="sng" dirty="0"/>
          </a:p>
          <a:p>
            <a:pPr algn="ctr"/>
            <a:r>
              <a:rPr lang="it-IT" sz="2400" b="1" dirty="0" smtClean="0">
                <a:solidFill>
                  <a:srgbClr val="0033CC"/>
                </a:solidFill>
              </a:rPr>
              <a:t>Attività didattiche</a:t>
            </a:r>
            <a:r>
              <a:rPr lang="it-IT" sz="2400" b="1" u="sng" dirty="0" smtClean="0">
                <a:solidFill>
                  <a:srgbClr val="0033CC"/>
                </a:solidFill>
              </a:rPr>
              <a:t>  </a:t>
            </a:r>
            <a:endParaRPr lang="it-IT" sz="2400" b="1" u="sng" dirty="0">
              <a:solidFill>
                <a:srgbClr val="0033CC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0" y="85853"/>
            <a:ext cx="4644008" cy="584775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0033CC"/>
                </a:solidFill>
              </a:rPr>
              <a:t>Astro4School</a:t>
            </a:r>
            <a:endParaRPr lang="it-IT" sz="3200" b="1" dirty="0">
              <a:solidFill>
                <a:srgbClr val="0033CC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245916" y="1255403"/>
            <a:ext cx="56222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b="1" dirty="0" smtClean="0"/>
              <a:t>Corsi </a:t>
            </a:r>
            <a:r>
              <a:rPr lang="it-IT" b="1" dirty="0"/>
              <a:t>di formazione, workshop e visite guidate </a:t>
            </a:r>
            <a:endParaRPr lang="it-IT" b="1" dirty="0" smtClean="0"/>
          </a:p>
          <a:p>
            <a:pPr marL="342900" indent="-342900">
              <a:buFont typeface="+mj-lt"/>
              <a:buAutoNum type="arabicPeriod"/>
            </a:pPr>
            <a:r>
              <a:rPr lang="it-IT" b="1" dirty="0" smtClean="0"/>
              <a:t>Attività </a:t>
            </a:r>
            <a:r>
              <a:rPr lang="it-IT" b="1" dirty="0"/>
              <a:t>specialistica per Alternanza Scuola-Lavoro </a:t>
            </a:r>
            <a:endParaRPr lang="it-IT" b="1" dirty="0" smtClean="0"/>
          </a:p>
          <a:p>
            <a:pPr marL="342900" indent="-342900">
              <a:buFont typeface="+mj-lt"/>
              <a:buAutoNum type="arabicPeriod"/>
            </a:pPr>
            <a:r>
              <a:rPr lang="it-IT" b="1" dirty="0" smtClean="0"/>
              <a:t>Sessioni </a:t>
            </a:r>
            <a:r>
              <a:rPr lang="it-IT" b="1" dirty="0"/>
              <a:t>di analisi </a:t>
            </a:r>
            <a:r>
              <a:rPr lang="it-IT" b="1" dirty="0" smtClean="0"/>
              <a:t>dati</a:t>
            </a:r>
            <a:endParaRPr lang="it-IT" b="1" dirty="0">
              <a:solidFill>
                <a:prstClr val="black"/>
              </a:solidFill>
            </a:endParaRPr>
          </a:p>
          <a:p>
            <a:pPr marL="342900" lvl="0" indent="-342900">
              <a:buAutoNum type="arabicPeriod" startAt="4"/>
            </a:pPr>
            <a:r>
              <a:rPr lang="it-IT" b="1" dirty="0" err="1" smtClean="0">
                <a:solidFill>
                  <a:prstClr val="black"/>
                </a:solidFill>
              </a:rPr>
              <a:t>Masterclass</a:t>
            </a:r>
            <a:r>
              <a:rPr lang="it-IT" b="1" dirty="0" smtClean="0">
                <a:solidFill>
                  <a:prstClr val="black"/>
                </a:solidFill>
              </a:rPr>
              <a:t> </a:t>
            </a:r>
            <a:r>
              <a:rPr lang="it-IT" b="1" dirty="0" err="1">
                <a:solidFill>
                  <a:prstClr val="black"/>
                </a:solidFill>
              </a:rPr>
              <a:t>Auger</a:t>
            </a:r>
            <a:r>
              <a:rPr lang="it-IT" b="1" dirty="0">
                <a:solidFill>
                  <a:prstClr val="black"/>
                </a:solidFill>
              </a:rPr>
              <a:t> </a:t>
            </a:r>
            <a:endParaRPr lang="it-IT" b="1" dirty="0" smtClean="0">
              <a:solidFill>
                <a:prstClr val="black"/>
              </a:solidFill>
            </a:endParaRPr>
          </a:p>
          <a:p>
            <a:pPr marL="342900" lvl="0" indent="-342900">
              <a:buAutoNum type="arabicPeriod" startAt="4"/>
            </a:pPr>
            <a:r>
              <a:rPr lang="it-IT" b="1" dirty="0">
                <a:solidFill>
                  <a:prstClr val="black"/>
                </a:solidFill>
              </a:rPr>
              <a:t>International </a:t>
            </a:r>
            <a:r>
              <a:rPr lang="it-IT" b="1" dirty="0" err="1">
                <a:solidFill>
                  <a:prstClr val="black"/>
                </a:solidFill>
              </a:rPr>
              <a:t>Cosmic</a:t>
            </a:r>
            <a:r>
              <a:rPr lang="it-IT" b="1" dirty="0">
                <a:solidFill>
                  <a:prstClr val="black"/>
                </a:solidFill>
              </a:rPr>
              <a:t> </a:t>
            </a:r>
            <a:r>
              <a:rPr lang="it-IT" b="1" dirty="0" err="1">
                <a:solidFill>
                  <a:prstClr val="black"/>
                </a:solidFill>
              </a:rPr>
              <a:t>Day</a:t>
            </a:r>
            <a:r>
              <a:rPr lang="it-IT" b="1" dirty="0">
                <a:solidFill>
                  <a:prstClr val="black"/>
                </a:solidFill>
              </a:rPr>
              <a:t> - </a:t>
            </a:r>
            <a:r>
              <a:rPr lang="it-IT" b="1" dirty="0" smtClean="0">
                <a:solidFill>
                  <a:prstClr val="black"/>
                </a:solidFill>
              </a:rPr>
              <a:t>ICD</a:t>
            </a:r>
            <a:endParaRPr lang="it-IT" b="1" dirty="0">
              <a:solidFill>
                <a:prstClr val="black"/>
              </a:solidFill>
            </a:endParaRPr>
          </a:p>
          <a:p>
            <a:pPr marL="342900" lvl="0" indent="-342900">
              <a:buAutoNum type="arabicPeriod" startAt="4"/>
            </a:pPr>
            <a:r>
              <a:rPr lang="it-IT" b="1" dirty="0" smtClean="0"/>
              <a:t>Seminari </a:t>
            </a:r>
            <a:r>
              <a:rPr lang="it-IT" b="1" dirty="0"/>
              <a:t>tematici (Città della Scienza per  Napoli, </a:t>
            </a:r>
            <a:r>
              <a:rPr lang="it-IT" b="1" dirty="0" smtClean="0"/>
              <a:t>…..altre </a:t>
            </a:r>
            <a:r>
              <a:rPr lang="it-IT" b="1" dirty="0"/>
              <a:t>sezioni) </a:t>
            </a:r>
          </a:p>
          <a:p>
            <a:pPr marL="342900" indent="-342900">
              <a:buFont typeface="+mj-lt"/>
              <a:buAutoNum type="arabicPeriod"/>
            </a:pPr>
            <a:endParaRPr lang="it-IT" b="1" dirty="0">
              <a:solidFill>
                <a:prstClr val="black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602" y="3694460"/>
            <a:ext cx="5188398" cy="317733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/>
          <a:srcRect b="9872"/>
          <a:stretch/>
        </p:blipFill>
        <p:spPr>
          <a:xfrm>
            <a:off x="207492" y="3295456"/>
            <a:ext cx="3548024" cy="3544086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8144" y="10547"/>
            <a:ext cx="2796197" cy="353814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602" y="1978659"/>
            <a:ext cx="1582050" cy="74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043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141581" y="701407"/>
            <a:ext cx="4428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u="sng" dirty="0" smtClean="0"/>
              <a:t>Azione 2</a:t>
            </a:r>
            <a:endParaRPr lang="it-IT" sz="2000" b="1" u="sng" dirty="0"/>
          </a:p>
          <a:p>
            <a:pPr algn="ctr"/>
            <a:r>
              <a:rPr lang="it-IT" sz="2800" b="1" dirty="0" smtClean="0">
                <a:solidFill>
                  <a:srgbClr val="0033CC"/>
                </a:solidFill>
              </a:rPr>
              <a:t>Esperimenti didattici sui </a:t>
            </a:r>
            <a:r>
              <a:rPr lang="it-IT" sz="2800" b="1" dirty="0" err="1" smtClean="0">
                <a:solidFill>
                  <a:srgbClr val="0033CC"/>
                </a:solidFill>
              </a:rPr>
              <a:t>r.c.</a:t>
            </a:r>
            <a:endParaRPr lang="it-IT" sz="2800" b="1" u="sng" dirty="0">
              <a:solidFill>
                <a:srgbClr val="0033CC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29636" y="1508348"/>
            <a:ext cx="481658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b="1" dirty="0" smtClean="0"/>
              <a:t>Costruzione </a:t>
            </a:r>
            <a:r>
              <a:rPr lang="it-IT" b="1" dirty="0"/>
              <a:t>rivelatore per mu </a:t>
            </a:r>
          </a:p>
          <a:p>
            <a:pPr marL="342900" indent="-342900">
              <a:buFont typeface="+mj-lt"/>
              <a:buAutoNum type="arabicPeriod"/>
            </a:pPr>
            <a:r>
              <a:rPr lang="it-IT" b="1" dirty="0"/>
              <a:t>Tecniche di acquisizione e trasmissione dati</a:t>
            </a:r>
          </a:p>
          <a:p>
            <a:pPr marL="342900" indent="-342900">
              <a:buFont typeface="+mj-lt"/>
              <a:buAutoNum type="arabicPeriod"/>
            </a:pPr>
            <a:r>
              <a:rPr lang="it-IT" b="1" dirty="0"/>
              <a:t>Flusso di mu </a:t>
            </a:r>
            <a:r>
              <a:rPr lang="it-IT" b="1" dirty="0" smtClean="0"/>
              <a:t>a </a:t>
            </a:r>
            <a:r>
              <a:rPr lang="it-IT" b="1" dirty="0"/>
              <a:t>varie </a:t>
            </a:r>
            <a:r>
              <a:rPr lang="it-IT" b="1" dirty="0" smtClean="0"/>
              <a:t>altitudini</a:t>
            </a:r>
          </a:p>
          <a:p>
            <a:pPr marL="342900" indent="-342900">
              <a:buFont typeface="+mj-lt"/>
              <a:buAutoNum type="arabicPeriod"/>
            </a:pPr>
            <a:r>
              <a:rPr lang="it-IT" b="1" dirty="0" smtClean="0"/>
              <a:t>Misure </a:t>
            </a:r>
            <a:r>
              <a:rPr lang="it-IT" b="1" dirty="0"/>
              <a:t>di distribuzioni </a:t>
            </a:r>
            <a:r>
              <a:rPr lang="it-IT" b="1" dirty="0" smtClean="0"/>
              <a:t>angolari</a:t>
            </a:r>
          </a:p>
          <a:p>
            <a:pPr marL="342900" indent="-342900">
              <a:buFont typeface="+mj-lt"/>
              <a:buAutoNum type="arabicPeriod"/>
            </a:pPr>
            <a:r>
              <a:rPr lang="it-IT" b="1" dirty="0" smtClean="0"/>
              <a:t>Effetto </a:t>
            </a:r>
            <a:r>
              <a:rPr lang="it-IT" b="1" dirty="0"/>
              <a:t>barometrico </a:t>
            </a:r>
            <a:endParaRPr lang="it-IT" b="1" dirty="0" smtClean="0"/>
          </a:p>
          <a:p>
            <a:pPr marL="342900" indent="-342900">
              <a:buFont typeface="+mj-lt"/>
              <a:buAutoNum type="arabicPeriod"/>
            </a:pPr>
            <a:r>
              <a:rPr lang="it-IT" b="1" dirty="0" smtClean="0"/>
              <a:t>Misure </a:t>
            </a:r>
            <a:r>
              <a:rPr lang="it-IT" b="1" dirty="0"/>
              <a:t>di </a:t>
            </a:r>
            <a:r>
              <a:rPr lang="it-IT" b="1" dirty="0" smtClean="0"/>
              <a:t>coincidenza</a:t>
            </a:r>
          </a:p>
          <a:p>
            <a:pPr marL="342900" indent="-342900">
              <a:buFont typeface="+mj-lt"/>
              <a:buAutoNum type="arabicPeriod"/>
            </a:pPr>
            <a:r>
              <a:rPr lang="it-IT" b="1" dirty="0" smtClean="0"/>
              <a:t>Array </a:t>
            </a:r>
            <a:r>
              <a:rPr lang="it-IT" b="1" dirty="0"/>
              <a:t>estesi di </a:t>
            </a:r>
            <a:r>
              <a:rPr lang="it-IT" b="1" dirty="0" smtClean="0"/>
              <a:t>rivelatori</a:t>
            </a:r>
          </a:p>
          <a:p>
            <a:pPr marL="342900" indent="-342900">
              <a:buFont typeface="+mj-lt"/>
              <a:buAutoNum type="arabicPeriod"/>
            </a:pPr>
            <a:r>
              <a:rPr lang="it-IT" b="1" dirty="0" err="1" smtClean="0"/>
              <a:t>App</a:t>
            </a:r>
            <a:r>
              <a:rPr lang="it-IT" b="1" dirty="0" smtClean="0"/>
              <a:t> </a:t>
            </a:r>
            <a:r>
              <a:rPr lang="it-IT" b="1" dirty="0"/>
              <a:t>su </a:t>
            </a:r>
            <a:r>
              <a:rPr lang="it-IT" b="1" dirty="0" smtClean="0"/>
              <a:t>cellulare</a:t>
            </a:r>
          </a:p>
          <a:p>
            <a:pPr marL="342900" indent="-342900">
              <a:buFont typeface="+mj-lt"/>
              <a:buAutoNum type="arabicPeriod"/>
            </a:pPr>
            <a:r>
              <a:rPr lang="it-IT" b="1" dirty="0" smtClean="0"/>
              <a:t>Uso </a:t>
            </a:r>
            <a:r>
              <a:rPr lang="it-IT" b="1" dirty="0"/>
              <a:t>dei moderni microprocessori</a:t>
            </a:r>
          </a:p>
          <a:p>
            <a:pPr marL="342900" indent="-342900">
              <a:buFont typeface="+mj-lt"/>
              <a:buAutoNum type="arabicPeriod"/>
            </a:pPr>
            <a:endParaRPr lang="it-IT" b="1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07504" y="116632"/>
            <a:ext cx="4392488" cy="584775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0033CC"/>
                </a:solidFill>
              </a:rPr>
              <a:t>Astro4School</a:t>
            </a:r>
            <a:endParaRPr lang="it-IT" sz="3200" b="1" dirty="0">
              <a:solidFill>
                <a:srgbClr val="0033CC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" t="10692" r="4345" b="5295"/>
          <a:stretch/>
        </p:blipFill>
        <p:spPr bwMode="auto">
          <a:xfrm>
            <a:off x="4675892" y="116632"/>
            <a:ext cx="4458676" cy="3307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4"/>
          <a:stretch/>
        </p:blipFill>
        <p:spPr bwMode="auto">
          <a:xfrm>
            <a:off x="6300192" y="3644529"/>
            <a:ext cx="2672128" cy="3213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859" y="4005064"/>
            <a:ext cx="3168352" cy="280900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8056" y="3057430"/>
            <a:ext cx="2429467" cy="178628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9913" y="4816031"/>
            <a:ext cx="1956046" cy="195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73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1919</TotalTime>
  <Words>739</Words>
  <Application>Microsoft Office PowerPoint</Application>
  <PresentationFormat>Presentazione su schermo (4:3)</PresentationFormat>
  <Paragraphs>117</Paragraphs>
  <Slides>17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17</vt:i4>
      </vt:variant>
    </vt:vector>
  </HeadingPairs>
  <TitlesOfParts>
    <vt:vector size="26" baseType="lpstr">
      <vt:lpstr>Arial</vt:lpstr>
      <vt:lpstr>Baoli SC Regular</vt:lpstr>
      <vt:lpstr>Book Antiqua</vt:lpstr>
      <vt:lpstr>Calibri</vt:lpstr>
      <vt:lpstr>Calibri Light</vt:lpstr>
      <vt:lpstr>Helvetica</vt:lpstr>
      <vt:lpstr>Wingdings</vt:lpstr>
      <vt:lpstr>Tema di Office</vt:lpstr>
      <vt:lpstr>1_Tema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aramo</dc:creator>
  <cp:lastModifiedBy>Carla Aramo</cp:lastModifiedBy>
  <cp:revision>122</cp:revision>
  <dcterms:created xsi:type="dcterms:W3CDTF">2017-09-11T08:26:57Z</dcterms:created>
  <dcterms:modified xsi:type="dcterms:W3CDTF">2018-02-26T00:17:45Z</dcterms:modified>
</cp:coreProperties>
</file>