
<file path=[Content_Types].xml><?xml version="1.0" encoding="utf-8"?>
<Types xmlns="http://schemas.openxmlformats.org/package/2006/content-types">
  <Default Extension="xml" ContentType="application/xml"/>
  <Default Extension="(null)" ContentType="image/x-e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477" r:id="rId3"/>
    <p:sldId id="478" r:id="rId4"/>
    <p:sldId id="479" r:id="rId5"/>
    <p:sldId id="419" r:id="rId6"/>
    <p:sldId id="480" r:id="rId7"/>
    <p:sldId id="481" r:id="rId8"/>
    <p:sldId id="492" r:id="rId9"/>
    <p:sldId id="494" r:id="rId10"/>
    <p:sldId id="484" r:id="rId11"/>
    <p:sldId id="487" r:id="rId12"/>
    <p:sldId id="486" r:id="rId13"/>
    <p:sldId id="499" r:id="rId14"/>
    <p:sldId id="489" r:id="rId15"/>
    <p:sldId id="490" r:id="rId16"/>
    <p:sldId id="495" r:id="rId17"/>
    <p:sldId id="496" r:id="rId18"/>
    <p:sldId id="497" r:id="rId19"/>
    <p:sldId id="493" r:id="rId20"/>
    <p:sldId id="491" r:id="rId21"/>
  </p:sldIdLst>
  <p:sldSz cx="9144000" cy="6858000" type="screen4x3"/>
  <p:notesSz cx="7099300" cy="10234613"/>
  <p:custShowLst>
    <p:custShow name="Presentazione personalizzata 1" id="0">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no Cazzola" initials="E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84946" autoAdjust="0"/>
  </p:normalViewPr>
  <p:slideViewPr>
    <p:cSldViewPr>
      <p:cViewPr varScale="1">
        <p:scale>
          <a:sx n="111" d="100"/>
          <a:sy n="111" d="100"/>
        </p:scale>
        <p:origin x="-1488" y="-104"/>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4311" tIns="47156" rIns="94311" bIns="47156" rtlCol="0"/>
          <a:lstStyle>
            <a:lvl1pPr algn="l">
              <a:defRPr sz="12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4311" tIns="47156" rIns="94311" bIns="47156" rtlCol="0"/>
          <a:lstStyle>
            <a:lvl1pPr algn="r">
              <a:defRPr sz="1200"/>
            </a:lvl1pPr>
          </a:lstStyle>
          <a:p>
            <a:fld id="{94107F20-A9F8-4FCC-AB2B-EDFD1450DB1E}" type="datetimeFigureOut">
              <a:rPr lang="it-IT" smtClean="0"/>
              <a:pPr/>
              <a:t>13/04/18</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4311" tIns="47156" rIns="94311" bIns="47156"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4311" tIns="47156" rIns="94311" bIns="47156" rtlCol="0" anchor="b"/>
          <a:lstStyle>
            <a:lvl1pPr algn="r">
              <a:defRPr sz="1200"/>
            </a:lvl1pPr>
          </a:lstStyle>
          <a:p>
            <a:fld id="{40CAE5DE-1E1A-4310-BC34-C1E026B43017}" type="slidenum">
              <a:rPr lang="it-IT" smtClean="0"/>
              <a:pPr/>
              <a:t>‹n.›</a:t>
            </a:fld>
            <a:endParaRPr lang="it-IT"/>
          </a:p>
        </p:txBody>
      </p:sp>
    </p:spTree>
    <p:extLst>
      <p:ext uri="{BB962C8B-B14F-4D97-AF65-F5344CB8AC3E}">
        <p14:creationId xmlns:p14="http://schemas.microsoft.com/office/powerpoint/2010/main" val="25216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4311" tIns="47156" rIns="94311" bIns="47156" rtlCol="0"/>
          <a:lstStyle>
            <a:lvl1pPr algn="l">
              <a:defRPr sz="12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4311" tIns="47156" rIns="94311" bIns="47156" rtlCol="0"/>
          <a:lstStyle>
            <a:lvl1pPr algn="r">
              <a:defRPr sz="1200"/>
            </a:lvl1pPr>
          </a:lstStyle>
          <a:p>
            <a:fld id="{338FC0C4-3B01-4C28-94A2-5C5C2E576301}" type="datetimeFigureOut">
              <a:rPr lang="it-IT" smtClean="0"/>
              <a:pPr/>
              <a:t>13/04/18</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11" tIns="47156" rIns="94311" bIns="47156" rtlCol="0" anchor="ctr"/>
          <a:lstStyle/>
          <a:p>
            <a:endParaRPr lang="it-IT"/>
          </a:p>
        </p:txBody>
      </p:sp>
      <p:sp>
        <p:nvSpPr>
          <p:cNvPr id="5" name="Segnaposto note 4"/>
          <p:cNvSpPr>
            <a:spLocks noGrp="1"/>
          </p:cNvSpPr>
          <p:nvPr>
            <p:ph type="body" sz="quarter" idx="3"/>
          </p:nvPr>
        </p:nvSpPr>
        <p:spPr>
          <a:xfrm>
            <a:off x="709930" y="4861442"/>
            <a:ext cx="5679440" cy="4605576"/>
          </a:xfrm>
          <a:prstGeom prst="rect">
            <a:avLst/>
          </a:prstGeom>
        </p:spPr>
        <p:txBody>
          <a:bodyPr vert="horz" lIns="94311" tIns="47156" rIns="94311" bIns="47156"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4311" tIns="47156" rIns="94311" bIns="47156"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4311" tIns="47156" rIns="94311" bIns="47156" rtlCol="0" anchor="b"/>
          <a:lstStyle>
            <a:lvl1pPr algn="r">
              <a:defRPr sz="1200"/>
            </a:lvl1pPr>
          </a:lstStyle>
          <a:p>
            <a:fld id="{F8B39582-A52C-4012-B47D-5F76E7A1C288}" type="slidenum">
              <a:rPr lang="it-IT" smtClean="0"/>
              <a:pPr/>
              <a:t>‹n.›</a:t>
            </a:fld>
            <a:endParaRPr lang="it-IT"/>
          </a:p>
        </p:txBody>
      </p:sp>
    </p:spTree>
    <p:extLst>
      <p:ext uri="{BB962C8B-B14F-4D97-AF65-F5344CB8AC3E}">
        <p14:creationId xmlns:p14="http://schemas.microsoft.com/office/powerpoint/2010/main" val="102776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a:t>
            </a:fld>
            <a:endParaRPr lang="it-IT"/>
          </a:p>
        </p:txBody>
      </p:sp>
    </p:spTree>
    <p:extLst>
      <p:ext uri="{BB962C8B-B14F-4D97-AF65-F5344CB8AC3E}">
        <p14:creationId xmlns:p14="http://schemas.microsoft.com/office/powerpoint/2010/main" val="223568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effectLst/>
                <a:latin typeface="+mn-lt"/>
                <a:ea typeface="+mn-ea"/>
                <a:cs typeface="+mn-cs"/>
              </a:rPr>
              <a:t>Quindi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semnplicemente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Semplicemente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potrebbe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riassumere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nel</a:t>
            </a:r>
            <a:r>
              <a:rPr lang="en-GB" sz="1200" kern="1200" baseline="0" dirty="0" smtClean="0">
                <a:solidFill>
                  <a:schemeClr val="tx1"/>
                </a:solidFill>
                <a:effectLst/>
                <a:latin typeface="+mn-lt"/>
                <a:ea typeface="+mn-ea"/>
                <a:cs typeface="+mn-cs"/>
              </a:rPr>
              <a:t> dilemma del </a:t>
            </a:r>
            <a:r>
              <a:rPr lang="en-GB" sz="1200" kern="1200" baseline="0" dirty="0" err="1" smtClean="0">
                <a:solidFill>
                  <a:schemeClr val="tx1"/>
                </a:solidFill>
                <a:effectLst/>
                <a:latin typeface="+mn-lt"/>
                <a:ea typeface="+mn-ea"/>
                <a:cs typeface="+mn-cs"/>
              </a:rPr>
              <a:t>radiochimico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semplicemente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prendere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radionulcidi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disponibili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usarli</a:t>
            </a:r>
            <a:r>
              <a:rPr lang="en-GB" sz="1200" kern="1200" baseline="0" dirty="0" smtClean="0">
                <a:solidFill>
                  <a:schemeClr val="tx1"/>
                </a:solidFill>
                <a:effectLst/>
                <a:latin typeface="+mn-lt"/>
                <a:ea typeface="+mn-ea"/>
                <a:cs typeface="+mn-cs"/>
              </a:rPr>
              <a:t> come </a:t>
            </a:r>
            <a:r>
              <a:rPr lang="en-GB" sz="1200" kern="1200" baseline="0" dirty="0" err="1" smtClean="0">
                <a:solidFill>
                  <a:schemeClr val="tx1"/>
                </a:solidFill>
                <a:effectLst/>
                <a:latin typeface="+mn-lt"/>
                <a:ea typeface="+mn-ea"/>
                <a:cs typeface="+mn-cs"/>
              </a:rPr>
              <a:t>tali</a:t>
            </a:r>
            <a:r>
              <a:rPr lang="en-GB" sz="1200" kern="1200" baseline="0" dirty="0" smtClean="0">
                <a:solidFill>
                  <a:schemeClr val="tx1"/>
                </a:solidFill>
                <a:effectLst/>
                <a:latin typeface="+mn-lt"/>
                <a:ea typeface="+mn-ea"/>
                <a:cs typeface="+mn-cs"/>
              </a:rPr>
              <a:t> o </a:t>
            </a:r>
            <a:r>
              <a:rPr lang="en-GB" sz="1200" kern="1200" baseline="0" dirty="0" err="1" smtClean="0">
                <a:solidFill>
                  <a:schemeClr val="tx1"/>
                </a:solidFill>
                <a:effectLst/>
                <a:latin typeface="+mn-lt"/>
                <a:ea typeface="+mn-ea"/>
                <a:cs typeface="+mn-cs"/>
              </a:rPr>
              <a:t>combinarli</a:t>
            </a:r>
            <a:r>
              <a:rPr lang="en-GB" sz="1200" kern="1200" baseline="0" dirty="0" smtClean="0">
                <a:solidFill>
                  <a:schemeClr val="tx1"/>
                </a:solidFill>
                <a:effectLst/>
                <a:latin typeface="+mn-lt"/>
                <a:ea typeface="+mn-ea"/>
                <a:cs typeface="+mn-cs"/>
              </a:rPr>
              <a:t> con molecule </a:t>
            </a:r>
            <a:r>
              <a:rPr lang="en-GB" sz="1200" kern="1200" baseline="0" dirty="0" err="1" smtClean="0">
                <a:solidFill>
                  <a:schemeClr val="tx1"/>
                </a:solidFill>
                <a:effectLst/>
                <a:latin typeface="+mn-lt"/>
                <a:ea typeface="+mn-ea"/>
                <a:cs typeface="+mn-cs"/>
              </a:rPr>
              <a:t>che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avere</a:t>
            </a:r>
            <a:r>
              <a:rPr lang="en-GB" sz="1200" kern="1200" baseline="0" dirty="0" smtClean="0">
                <a:solidFill>
                  <a:schemeClr val="tx1"/>
                </a:solidFill>
                <a:effectLst/>
                <a:latin typeface="+mn-lt"/>
                <a:ea typeface="+mn-ea"/>
                <a:cs typeface="+mn-cs"/>
              </a:rPr>
              <a:t> o no target </a:t>
            </a:r>
            <a:r>
              <a:rPr lang="en-GB" sz="1200" kern="1200" baseline="0" dirty="0" err="1" smtClean="0">
                <a:solidFill>
                  <a:schemeClr val="tx1"/>
                </a:solidFill>
                <a:effectLst/>
                <a:latin typeface="+mn-lt"/>
                <a:ea typeface="+mn-ea"/>
                <a:cs typeface="+mn-cs"/>
              </a:rPr>
              <a:t>biologici</a:t>
            </a:r>
            <a:r>
              <a:rPr lang="en-GB" sz="1200" kern="1200" baseline="0" dirty="0" smtClean="0">
                <a:solidFill>
                  <a:schemeClr val="tx1"/>
                </a:solidFill>
                <a:effectLst/>
                <a:latin typeface="+mn-lt"/>
                <a:ea typeface="+mn-ea"/>
                <a:cs typeface="+mn-cs"/>
              </a:rPr>
              <a:t> per poi </a:t>
            </a:r>
            <a:r>
              <a:rPr lang="en-GB" sz="1200" kern="1200" baseline="0" dirty="0" err="1" smtClean="0">
                <a:solidFill>
                  <a:schemeClr val="tx1"/>
                </a:solidFill>
                <a:effectLst/>
                <a:latin typeface="+mn-lt"/>
                <a:ea typeface="+mn-ea"/>
                <a:cs typeface="+mn-cs"/>
              </a:rPr>
              <a:t>consegnarli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sirighe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medici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Nucleari</a:t>
            </a:r>
            <a:r>
              <a:rPr lang="en-GB" sz="1200" kern="1200" baseline="0" dirty="0" smtClean="0">
                <a:solidFill>
                  <a:schemeClr val="tx1"/>
                </a:solidFill>
                <a:effectLst/>
                <a:latin typeface="+mn-lt"/>
                <a:ea typeface="+mn-ea"/>
                <a:cs typeface="+mn-cs"/>
              </a:rPr>
              <a:t>.</a:t>
            </a:r>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10</a:t>
            </a:fld>
            <a:endParaRPr lang="it-IT"/>
          </a:p>
        </p:txBody>
      </p:sp>
    </p:spTree>
    <p:extLst>
      <p:ext uri="{BB962C8B-B14F-4D97-AF65-F5344CB8AC3E}">
        <p14:creationId xmlns:p14="http://schemas.microsoft.com/office/powerpoint/2010/main" val="126655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smtClean="0"/>
              <a:t>In </a:t>
            </a:r>
            <a:r>
              <a:rPr lang="en-GB" dirty="0" err="1" smtClean="0"/>
              <a:t>realtà</a:t>
            </a:r>
            <a:r>
              <a:rPr lang="en-GB" dirty="0" smtClean="0"/>
              <a:t> vi è </a:t>
            </a:r>
            <a:r>
              <a:rPr lang="en-GB" dirty="0" err="1" smtClean="0"/>
              <a:t>oltre</a:t>
            </a:r>
            <a:r>
              <a:rPr lang="en-GB" dirty="0" smtClean="0"/>
              <a:t> </a:t>
            </a:r>
            <a:r>
              <a:rPr lang="en-GB" dirty="0" err="1" smtClean="0"/>
              <a:t>all’aspetto</a:t>
            </a:r>
            <a:r>
              <a:rPr lang="en-GB" dirty="0" smtClean="0"/>
              <a:t> </a:t>
            </a:r>
            <a:r>
              <a:rPr lang="en-GB" dirty="0" err="1" smtClean="0"/>
              <a:t>scientifico</a:t>
            </a:r>
            <a:r>
              <a:rPr lang="en-GB" dirty="0" smtClean="0"/>
              <a:t> un </a:t>
            </a:r>
            <a:r>
              <a:rPr lang="en-GB" dirty="0" err="1" smtClean="0"/>
              <a:t>aspetto</a:t>
            </a:r>
            <a:r>
              <a:rPr lang="en-GB" dirty="0" smtClean="0"/>
              <a:t> </a:t>
            </a:r>
            <a:r>
              <a:rPr lang="en-GB" dirty="0" err="1" smtClean="0"/>
              <a:t>regolatorio</a:t>
            </a:r>
            <a:r>
              <a:rPr lang="en-GB" baseline="0" dirty="0" smtClean="0"/>
              <a:t> </a:t>
            </a:r>
            <a:r>
              <a:rPr lang="en-GB" baseline="0" dirty="0" err="1" smtClean="0"/>
              <a:t>molto</a:t>
            </a:r>
            <a:r>
              <a:rPr lang="en-GB" baseline="0" dirty="0" smtClean="0"/>
              <a:t> </a:t>
            </a:r>
            <a:r>
              <a:rPr lang="en-GB" baseline="0" dirty="0" err="1" smtClean="0"/>
              <a:t>importante</a:t>
            </a:r>
            <a:r>
              <a:rPr lang="en-GB" baseline="0" dirty="0" smtClean="0"/>
              <a:t> da </a:t>
            </a:r>
            <a:r>
              <a:rPr lang="en-GB" baseline="0" dirty="0" err="1" smtClean="0"/>
              <a:t>valutare</a:t>
            </a:r>
            <a:r>
              <a:rPr lang="en-GB" baseline="0" dirty="0" smtClean="0"/>
              <a:t> </a:t>
            </a:r>
            <a:r>
              <a:rPr lang="en-GB" baseline="0" dirty="0" err="1" smtClean="0"/>
              <a:t>che</a:t>
            </a:r>
            <a:r>
              <a:rPr lang="en-GB" baseline="0" dirty="0" smtClean="0"/>
              <a:t> </a:t>
            </a:r>
            <a:r>
              <a:rPr lang="en-GB" baseline="0" dirty="0" err="1" smtClean="0"/>
              <a:t>regola</a:t>
            </a:r>
            <a:r>
              <a:rPr lang="en-GB" baseline="0" dirty="0" smtClean="0"/>
              <a:t> e </a:t>
            </a:r>
            <a:r>
              <a:rPr lang="en-GB" baseline="0" dirty="0" err="1" smtClean="0"/>
              <a:t>garantisce</a:t>
            </a:r>
            <a:r>
              <a:rPr lang="en-GB" baseline="0" dirty="0" smtClean="0"/>
              <a:t> </a:t>
            </a:r>
            <a:r>
              <a:rPr lang="en-GB" baseline="0" dirty="0" err="1" smtClean="0"/>
              <a:t>quello</a:t>
            </a:r>
            <a:r>
              <a:rPr lang="en-GB" baseline="0" dirty="0" smtClean="0"/>
              <a:t> </a:t>
            </a:r>
            <a:r>
              <a:rPr lang="en-GB" baseline="0" dirty="0" err="1" smtClean="0"/>
              <a:t>che</a:t>
            </a:r>
            <a:r>
              <a:rPr lang="en-GB" baseline="0" dirty="0" smtClean="0"/>
              <a:t> </a:t>
            </a:r>
            <a:r>
              <a:rPr lang="en-GB" baseline="0" dirty="0" err="1" smtClean="0"/>
              <a:t>stà</a:t>
            </a:r>
            <a:r>
              <a:rPr lang="en-GB" baseline="0" dirty="0" smtClean="0"/>
              <a:t> </a:t>
            </a:r>
            <a:r>
              <a:rPr lang="en-GB" baseline="0" dirty="0" err="1" smtClean="0"/>
              <a:t>alla</a:t>
            </a:r>
            <a:r>
              <a:rPr lang="en-GB" baseline="0" dirty="0" smtClean="0"/>
              <a:t> base </a:t>
            </a:r>
            <a:r>
              <a:rPr lang="en-GB" baseline="0" dirty="0" err="1" smtClean="0"/>
              <a:t>dell’uso</a:t>
            </a:r>
            <a:r>
              <a:rPr lang="en-GB" baseline="0" dirty="0" smtClean="0"/>
              <a:t> </a:t>
            </a:r>
            <a:r>
              <a:rPr lang="en-GB" baseline="0" dirty="0" err="1" smtClean="0"/>
              <a:t>dei</a:t>
            </a:r>
            <a:r>
              <a:rPr lang="en-GB" baseline="0" dirty="0" smtClean="0"/>
              <a:t> </a:t>
            </a:r>
            <a:r>
              <a:rPr lang="en-GB" baseline="0" dirty="0" err="1" smtClean="0"/>
              <a:t>farmaci</a:t>
            </a:r>
            <a:r>
              <a:rPr lang="en-GB" baseline="0" dirty="0" smtClean="0"/>
              <a:t> </a:t>
            </a:r>
            <a:r>
              <a:rPr lang="en-GB" baseline="0" dirty="0" err="1" smtClean="0"/>
              <a:t>ovvero</a:t>
            </a:r>
            <a:r>
              <a:rPr lang="en-GB" baseline="0" dirty="0" smtClean="0"/>
              <a:t> la </a:t>
            </a:r>
            <a:r>
              <a:rPr lang="en-GB" baseline="0" dirty="0" err="1" smtClean="0"/>
              <a:t>necessità</a:t>
            </a:r>
            <a:r>
              <a:rPr lang="en-GB" baseline="0" dirty="0" smtClean="0"/>
              <a:t> di </a:t>
            </a:r>
            <a:r>
              <a:rPr lang="en-GB" baseline="0" dirty="0" err="1" smtClean="0"/>
              <a:t>garantire</a:t>
            </a:r>
            <a:r>
              <a:rPr lang="en-GB" baseline="0" dirty="0" smtClean="0"/>
              <a:t> non solo </a:t>
            </a:r>
            <a:r>
              <a:rPr lang="en-GB" baseline="0" dirty="0" err="1" smtClean="0"/>
              <a:t>l’efficacia</a:t>
            </a:r>
            <a:r>
              <a:rPr lang="en-GB" baseline="0" dirty="0" smtClean="0"/>
              <a:t> di un </a:t>
            </a:r>
            <a:r>
              <a:rPr lang="en-GB" baseline="0" dirty="0" err="1" smtClean="0"/>
              <a:t>farmaco</a:t>
            </a:r>
            <a:r>
              <a:rPr lang="en-GB" baseline="0" dirty="0" smtClean="0"/>
              <a:t> ma per </a:t>
            </a:r>
            <a:r>
              <a:rPr lang="en-GB" baseline="0" dirty="0" err="1" smtClean="0"/>
              <a:t>quello</a:t>
            </a:r>
            <a:r>
              <a:rPr lang="en-GB" baseline="0" dirty="0" smtClean="0"/>
              <a:t> </a:t>
            </a:r>
            <a:r>
              <a:rPr lang="en-GB" baseline="0" dirty="0" err="1" smtClean="0"/>
              <a:t>cher</a:t>
            </a:r>
            <a:r>
              <a:rPr lang="en-GB" baseline="0" dirty="0" smtClean="0"/>
              <a:t> </a:t>
            </a:r>
            <a:r>
              <a:rPr lang="en-GB" baseline="0" dirty="0" err="1" smtClean="0"/>
              <a:t>iguarda</a:t>
            </a:r>
            <a:r>
              <a:rPr lang="en-GB" baseline="0" dirty="0" smtClean="0"/>
              <a:t> la nostra </a:t>
            </a:r>
            <a:r>
              <a:rPr lang="en-GB" baseline="0" dirty="0" err="1" smtClean="0"/>
              <a:t>figura</a:t>
            </a:r>
            <a:r>
              <a:rPr lang="en-GB" baseline="0" dirty="0" smtClean="0"/>
              <a:t>  e la </a:t>
            </a:r>
            <a:r>
              <a:rPr lang="en-GB" baseline="0" dirty="0" err="1" smtClean="0"/>
              <a:t>qualità</a:t>
            </a:r>
            <a:r>
              <a:rPr lang="en-GB" baseline="0" dirty="0" smtClean="0"/>
              <a:t> del </a:t>
            </a:r>
            <a:r>
              <a:rPr lang="en-GB" baseline="0" dirty="0" err="1" smtClean="0"/>
              <a:t>prodotto</a:t>
            </a:r>
            <a:r>
              <a:rPr lang="en-GB" baseline="0" dirty="0" smtClean="0"/>
              <a:t> </a:t>
            </a:r>
            <a:r>
              <a:rPr lang="en-GB" baseline="0" dirty="0" err="1" smtClean="0"/>
              <a:t>trasferito</a:t>
            </a:r>
            <a:r>
              <a:rPr lang="en-GB" baseline="0" dirty="0" smtClean="0"/>
              <a:t> </a:t>
            </a:r>
            <a:r>
              <a:rPr lang="en-GB" baseline="0" dirty="0" err="1" smtClean="0"/>
              <a:t>alla</a:t>
            </a:r>
            <a:r>
              <a:rPr lang="en-GB" baseline="0" dirty="0" smtClean="0"/>
              <a:t> </a:t>
            </a:r>
            <a:r>
              <a:rPr lang="en-GB" baseline="0" dirty="0" err="1" smtClean="0"/>
              <a:t>clinica</a:t>
            </a:r>
            <a:r>
              <a:rPr lang="en-GB" baseline="0" dirty="0" smtClean="0"/>
              <a:t>.</a:t>
            </a:r>
          </a:p>
          <a:p>
            <a:endParaRPr lang="en-GB" baseline="0" dirty="0" smtClean="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11</a:t>
            </a:fld>
            <a:endParaRPr lang="it-IT"/>
          </a:p>
        </p:txBody>
      </p:sp>
    </p:spTree>
    <p:extLst>
      <p:ext uri="{BB962C8B-B14F-4D97-AF65-F5344CB8AC3E}">
        <p14:creationId xmlns:p14="http://schemas.microsoft.com/office/powerpoint/2010/main" val="304539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err="1" smtClean="0"/>
              <a:t>Ovvero</a:t>
            </a:r>
            <a:r>
              <a:rPr lang="en-GB" baseline="0" dirty="0" smtClean="0"/>
              <a:t> per </a:t>
            </a:r>
            <a:r>
              <a:rPr lang="en-GB" baseline="0" dirty="0" err="1" smtClean="0"/>
              <a:t>poter</a:t>
            </a:r>
            <a:r>
              <a:rPr lang="en-GB" baseline="0" dirty="0" smtClean="0"/>
              <a:t> </a:t>
            </a:r>
            <a:r>
              <a:rPr lang="en-GB" baseline="0" dirty="0" err="1" smtClean="0"/>
              <a:t>portare</a:t>
            </a:r>
            <a:r>
              <a:rPr lang="en-GB" baseline="0" dirty="0" smtClean="0"/>
              <a:t> in </a:t>
            </a:r>
            <a:r>
              <a:rPr lang="en-GB" baseline="0" dirty="0" err="1" smtClean="0"/>
              <a:t>sperimentazione</a:t>
            </a:r>
            <a:r>
              <a:rPr lang="en-GB" baseline="0" dirty="0" smtClean="0"/>
              <a:t> un </a:t>
            </a:r>
            <a:r>
              <a:rPr lang="en-GB" baseline="0" dirty="0" err="1" smtClean="0"/>
              <a:t>prodotto</a:t>
            </a:r>
            <a:r>
              <a:rPr lang="en-GB" baseline="0" dirty="0" smtClean="0"/>
              <a:t> </a:t>
            </a:r>
            <a:r>
              <a:rPr lang="en-GB" baseline="0" dirty="0" err="1" smtClean="0"/>
              <a:t>potenzialmente</a:t>
            </a:r>
            <a:r>
              <a:rPr lang="en-GB" baseline="0" dirty="0" smtClean="0"/>
              <a:t> </a:t>
            </a:r>
            <a:r>
              <a:rPr lang="en-GB" baseline="0" dirty="0" err="1" smtClean="0"/>
              <a:t>efficace</a:t>
            </a:r>
            <a:r>
              <a:rPr lang="en-GB" baseline="0" dirty="0" smtClean="0"/>
              <a:t> a </a:t>
            </a:r>
            <a:r>
              <a:rPr lang="en-GB" baseline="0" dirty="0" err="1" smtClean="0"/>
              <a:t>livello</a:t>
            </a:r>
            <a:r>
              <a:rPr lang="en-GB" baseline="0" dirty="0" smtClean="0"/>
              <a:t> di </a:t>
            </a:r>
            <a:r>
              <a:rPr lang="en-GB" baseline="0" dirty="0" err="1" smtClean="0"/>
              <a:t>studi</a:t>
            </a:r>
            <a:r>
              <a:rPr lang="en-GB" baseline="0" dirty="0" smtClean="0"/>
              <a:t> </a:t>
            </a:r>
            <a:r>
              <a:rPr lang="en-GB" baseline="0" dirty="0" err="1" smtClean="0"/>
              <a:t>preclinici</a:t>
            </a:r>
            <a:r>
              <a:rPr lang="en-GB" baseline="0" dirty="0" smtClean="0"/>
              <a:t>, </a:t>
            </a:r>
            <a:r>
              <a:rPr lang="en-GB" baseline="0" dirty="0" err="1" smtClean="0"/>
              <a:t>occorre</a:t>
            </a:r>
            <a:r>
              <a:rPr lang="en-GB" baseline="0" dirty="0" smtClean="0"/>
              <a:t> </a:t>
            </a:r>
            <a:r>
              <a:rPr lang="en-GB" baseline="0" dirty="0" err="1" smtClean="0"/>
              <a:t>preparare</a:t>
            </a:r>
            <a:r>
              <a:rPr lang="en-GB" baseline="0" dirty="0" smtClean="0"/>
              <a:t> un dossier </a:t>
            </a:r>
            <a:r>
              <a:rPr lang="en-GB" baseline="0" dirty="0" err="1" smtClean="0"/>
              <a:t>specifiio</a:t>
            </a:r>
            <a:r>
              <a:rPr lang="en-GB" baseline="0" dirty="0" smtClean="0"/>
              <a:t> </a:t>
            </a:r>
            <a:r>
              <a:rPr lang="en-GB" baseline="0" dirty="0" err="1" smtClean="0"/>
              <a:t>che</a:t>
            </a:r>
            <a:r>
              <a:rPr lang="en-GB" baseline="0" dirty="0" smtClean="0"/>
              <a:t> </a:t>
            </a:r>
            <a:r>
              <a:rPr lang="en-GB" baseline="0" dirty="0" err="1" smtClean="0"/>
              <a:t>contiene</a:t>
            </a:r>
            <a:r>
              <a:rPr lang="en-GB" baseline="0" dirty="0" smtClean="0"/>
              <a:t> </a:t>
            </a:r>
            <a:r>
              <a:rPr lang="en-GB" baseline="0" dirty="0" err="1" smtClean="0"/>
              <a:t>tutte</a:t>
            </a:r>
            <a:r>
              <a:rPr lang="en-GB" baseline="0" dirty="0" smtClean="0"/>
              <a:t> le </a:t>
            </a:r>
            <a:r>
              <a:rPr lang="en-GB" baseline="0" dirty="0" err="1" smtClean="0"/>
              <a:t>informazioni</a:t>
            </a:r>
            <a:r>
              <a:rPr lang="en-GB" baseline="0" dirty="0" smtClean="0"/>
              <a:t> relative </a:t>
            </a:r>
            <a:r>
              <a:rPr lang="en-GB" baseline="0" dirty="0" err="1" smtClean="0"/>
              <a:t>alla</a:t>
            </a:r>
            <a:r>
              <a:rPr lang="en-GB" baseline="0" dirty="0" smtClean="0"/>
              <a:t> </a:t>
            </a:r>
            <a:r>
              <a:rPr lang="en-GB" baseline="0" dirty="0" err="1" smtClean="0"/>
              <a:t>produzione</a:t>
            </a:r>
            <a:r>
              <a:rPr lang="en-GB" baseline="0" dirty="0" smtClean="0"/>
              <a:t> </a:t>
            </a:r>
            <a:r>
              <a:rPr lang="en-GB" baseline="0" dirty="0" err="1" smtClean="0"/>
              <a:t>dell’isotopo</a:t>
            </a:r>
            <a:r>
              <a:rPr lang="en-GB" baseline="0" dirty="0" smtClean="0"/>
              <a:t>, del </a:t>
            </a:r>
            <a:r>
              <a:rPr lang="en-GB" baseline="0" dirty="0" err="1" smtClean="0"/>
              <a:t>precuirsore</a:t>
            </a:r>
            <a:r>
              <a:rPr lang="en-GB" baseline="0" dirty="0" smtClean="0"/>
              <a:t> ad </a:t>
            </a:r>
            <a:r>
              <a:rPr lang="en-GB" baseline="0" dirty="0" err="1" smtClean="0"/>
              <a:t>esempio</a:t>
            </a:r>
            <a:r>
              <a:rPr lang="en-GB" baseline="0" dirty="0" smtClean="0"/>
              <a:t> </a:t>
            </a:r>
            <a:r>
              <a:rPr lang="en-GB" baseline="0" dirty="0" err="1" smtClean="0"/>
              <a:t>impiegato</a:t>
            </a:r>
            <a:r>
              <a:rPr lang="en-GB" baseline="0" dirty="0" smtClean="0"/>
              <a:t> </a:t>
            </a:r>
            <a:r>
              <a:rPr lang="en-GB" baseline="0" dirty="0" err="1" smtClean="0"/>
              <a:t>nella</a:t>
            </a:r>
            <a:r>
              <a:rPr lang="en-GB" baseline="0" dirty="0" smtClean="0"/>
              <a:t> </a:t>
            </a:r>
            <a:r>
              <a:rPr lang="en-GB" baseline="0" dirty="0" err="1" smtClean="0"/>
              <a:t>sintesi</a:t>
            </a:r>
            <a:r>
              <a:rPr lang="en-GB" baseline="0" dirty="0" smtClean="0"/>
              <a:t>, </a:t>
            </a:r>
            <a:r>
              <a:rPr lang="en-GB" baseline="0" dirty="0" err="1" smtClean="0"/>
              <a:t>dei</a:t>
            </a:r>
            <a:r>
              <a:rPr lang="en-GB" baseline="0" dirty="0" smtClean="0"/>
              <a:t> </a:t>
            </a:r>
            <a:r>
              <a:rPr lang="en-GB" baseline="0" dirty="0" err="1" smtClean="0"/>
              <a:t>sistemi</a:t>
            </a:r>
            <a:r>
              <a:rPr lang="en-GB" baseline="0" dirty="0" smtClean="0"/>
              <a:t> di </a:t>
            </a:r>
            <a:r>
              <a:rPr lang="en-GB" baseline="0" dirty="0" err="1" smtClean="0"/>
              <a:t>controllo</a:t>
            </a:r>
            <a:r>
              <a:rPr lang="en-GB" baseline="0" dirty="0" smtClean="0"/>
              <a:t> di </a:t>
            </a:r>
            <a:r>
              <a:rPr lang="en-GB" baseline="0" dirty="0" err="1" smtClean="0"/>
              <a:t>qualità</a:t>
            </a:r>
            <a:r>
              <a:rPr lang="en-GB" baseline="0" dirty="0" smtClean="0"/>
              <a:t>, la </a:t>
            </a:r>
            <a:r>
              <a:rPr lang="en-GB" baseline="0" dirty="0" err="1" smtClean="0"/>
              <a:t>validazione</a:t>
            </a:r>
            <a:r>
              <a:rPr lang="en-GB" baseline="0" dirty="0" smtClean="0"/>
              <a:t> di </a:t>
            </a:r>
            <a:r>
              <a:rPr lang="en-GB" baseline="0" dirty="0" err="1" smtClean="0"/>
              <a:t>quei</a:t>
            </a:r>
            <a:r>
              <a:rPr lang="en-GB" baseline="0" dirty="0" smtClean="0"/>
              <a:t> </a:t>
            </a:r>
            <a:r>
              <a:rPr lang="en-GB" baseline="0" dirty="0" err="1" smtClean="0"/>
              <a:t>metodi</a:t>
            </a:r>
            <a:r>
              <a:rPr lang="en-GB" baseline="0" dirty="0" smtClean="0"/>
              <a:t> </a:t>
            </a:r>
            <a:r>
              <a:rPr lang="en-GB" baseline="0" dirty="0" err="1" smtClean="0"/>
              <a:t>ed</a:t>
            </a:r>
            <a:r>
              <a:rPr lang="en-GB" baseline="0" dirty="0" smtClean="0"/>
              <a:t> </a:t>
            </a:r>
            <a:r>
              <a:rPr lang="en-GB" baseline="0" dirty="0" err="1" smtClean="0"/>
              <a:t>inoltre</a:t>
            </a:r>
            <a:r>
              <a:rPr lang="en-GB" baseline="0" dirty="0" smtClean="0"/>
              <a:t> </a:t>
            </a:r>
            <a:r>
              <a:rPr lang="en-GB" baseline="0" dirty="0" err="1" smtClean="0"/>
              <a:t>una</a:t>
            </a:r>
            <a:r>
              <a:rPr lang="en-GB" baseline="0" dirty="0" smtClean="0"/>
              <a:t> </a:t>
            </a:r>
            <a:r>
              <a:rPr lang="en-GB" baseline="0" dirty="0" err="1" smtClean="0"/>
              <a:t>serie</a:t>
            </a:r>
            <a:r>
              <a:rPr lang="en-GB" baseline="0" dirty="0" smtClean="0"/>
              <a:t> di </a:t>
            </a:r>
            <a:r>
              <a:rPr lang="en-GB" baseline="0" dirty="0" err="1" smtClean="0"/>
              <a:t>riferimenti</a:t>
            </a:r>
            <a:r>
              <a:rPr lang="en-GB" baseline="0" dirty="0" smtClean="0"/>
              <a:t> relative a </a:t>
            </a:r>
            <a:r>
              <a:rPr lang="en-GB" baseline="0" dirty="0" err="1" smtClean="0"/>
              <a:t>tossicologie</a:t>
            </a:r>
            <a:r>
              <a:rPr lang="en-GB" baseline="0" dirty="0" smtClean="0"/>
              <a:t> e </a:t>
            </a:r>
            <a:r>
              <a:rPr lang="en-GB" baseline="0" dirty="0" err="1" smtClean="0"/>
              <a:t>farmacologia</a:t>
            </a:r>
            <a:r>
              <a:rPr lang="en-GB" baseline="0" dirty="0" smtClean="0"/>
              <a:t>.</a:t>
            </a:r>
          </a:p>
          <a:p>
            <a:endParaRPr lang="en-GB" baseline="0" dirty="0" smtClean="0"/>
          </a:p>
          <a:p>
            <a:r>
              <a:rPr lang="en-GB" baseline="0" dirty="0" smtClean="0"/>
              <a:t>Il </a:t>
            </a:r>
            <a:r>
              <a:rPr lang="en-GB" baseline="0" dirty="0" err="1" smtClean="0"/>
              <a:t>labirinto</a:t>
            </a:r>
            <a:r>
              <a:rPr lang="en-GB" baseline="0" dirty="0" smtClean="0"/>
              <a:t> normative e </a:t>
            </a:r>
            <a:r>
              <a:rPr lang="en-GB" baseline="0" dirty="0" err="1" smtClean="0"/>
              <a:t>giuridico</a:t>
            </a:r>
            <a:r>
              <a:rPr lang="en-GB" baseline="0" dirty="0" smtClean="0"/>
              <a:t> a cui </a:t>
            </a:r>
            <a:r>
              <a:rPr lang="en-GB" baseline="0" dirty="0" err="1" smtClean="0"/>
              <a:t>dobbiamo</a:t>
            </a:r>
            <a:r>
              <a:rPr lang="en-GB" baseline="0" dirty="0" smtClean="0"/>
              <a:t> </a:t>
            </a:r>
            <a:r>
              <a:rPr lang="en-GB" baseline="0" dirty="0" err="1" smtClean="0"/>
              <a:t>sottostare</a:t>
            </a:r>
            <a:r>
              <a:rPr lang="en-GB" baseline="0" dirty="0" smtClean="0"/>
              <a:t> è </a:t>
            </a:r>
            <a:r>
              <a:rPr lang="en-GB" baseline="0" dirty="0" err="1" smtClean="0"/>
              <a:t>importante</a:t>
            </a:r>
            <a:r>
              <a:rPr lang="en-GB" baseline="0" dirty="0" smtClean="0"/>
              <a:t> </a:t>
            </a:r>
            <a:r>
              <a:rPr lang="en-GB" baseline="0" dirty="0" err="1" smtClean="0"/>
              <a:t>poichè</a:t>
            </a:r>
            <a:r>
              <a:rPr lang="en-GB" baseline="0" dirty="0" smtClean="0"/>
              <a:t> </a:t>
            </a:r>
            <a:r>
              <a:rPr lang="en-GB" baseline="0" dirty="0" err="1" smtClean="0"/>
              <a:t>deve</a:t>
            </a:r>
            <a:r>
              <a:rPr lang="en-GB" baseline="0" dirty="0" smtClean="0"/>
              <a:t> </a:t>
            </a:r>
            <a:r>
              <a:rPr lang="en-GB" baseline="0" dirty="0" err="1" smtClean="0"/>
              <a:t>essere</a:t>
            </a:r>
            <a:r>
              <a:rPr lang="en-GB" baseline="0" dirty="0" smtClean="0"/>
              <a:t> </a:t>
            </a:r>
            <a:r>
              <a:rPr lang="en-GB" baseline="0" dirty="0" err="1" smtClean="0"/>
              <a:t>applicabile</a:t>
            </a:r>
            <a:r>
              <a:rPr lang="en-GB" baseline="0" dirty="0" smtClean="0"/>
              <a:t> a </a:t>
            </a:r>
            <a:r>
              <a:rPr lang="en-GB" baseline="0" dirty="0" err="1" smtClean="0"/>
              <a:t>farmaci</a:t>
            </a:r>
            <a:r>
              <a:rPr lang="en-GB" baseline="0" dirty="0" smtClean="0"/>
              <a:t> e </a:t>
            </a:r>
            <a:r>
              <a:rPr lang="en-GB" baseline="0" dirty="0" err="1" smtClean="0"/>
              <a:t>radiofarmaci</a:t>
            </a:r>
            <a:r>
              <a:rPr lang="en-GB" baseline="0" dirty="0" smtClean="0"/>
              <a:t>. Non </a:t>
            </a:r>
            <a:r>
              <a:rPr lang="en-GB" baseline="0" dirty="0" err="1" smtClean="0"/>
              <a:t>voglio</a:t>
            </a:r>
            <a:r>
              <a:rPr lang="en-GB" baseline="0" dirty="0" smtClean="0"/>
              <a:t> con </a:t>
            </a:r>
            <a:r>
              <a:rPr lang="en-GB" baseline="0" dirty="0" err="1" smtClean="0"/>
              <a:t>questo</a:t>
            </a:r>
            <a:r>
              <a:rPr lang="en-GB" baseline="0" dirty="0" smtClean="0"/>
              <a:t> dire </a:t>
            </a:r>
            <a:r>
              <a:rPr lang="en-GB" baseline="0" dirty="0" err="1" smtClean="0"/>
              <a:t>che</a:t>
            </a:r>
            <a:r>
              <a:rPr lang="en-GB" baseline="0" dirty="0" smtClean="0"/>
              <a:t> I </a:t>
            </a:r>
            <a:r>
              <a:rPr lang="en-GB" baseline="0" dirty="0" err="1" smtClean="0"/>
              <a:t>radiofarmaci</a:t>
            </a:r>
            <a:r>
              <a:rPr lang="en-GB" baseline="0" dirty="0" smtClean="0"/>
              <a:t> non </a:t>
            </a:r>
            <a:r>
              <a:rPr lang="en-GB" baseline="0" dirty="0" err="1" smtClean="0"/>
              <a:t>sono</a:t>
            </a:r>
            <a:r>
              <a:rPr lang="en-GB" baseline="0" dirty="0" smtClean="0"/>
              <a:t> </a:t>
            </a:r>
            <a:r>
              <a:rPr lang="en-GB" baseline="0" dirty="0" err="1" smtClean="0"/>
              <a:t>farmaci</a:t>
            </a:r>
            <a:r>
              <a:rPr lang="en-GB" baseline="0" dirty="0" smtClean="0"/>
              <a:t>, ma </a:t>
            </a:r>
            <a:r>
              <a:rPr lang="en-GB" baseline="0" dirty="0" err="1" smtClean="0"/>
              <a:t>sicuramente</a:t>
            </a:r>
            <a:r>
              <a:rPr lang="en-GB" baseline="0" dirty="0" smtClean="0"/>
              <a:t> </a:t>
            </a:r>
            <a:r>
              <a:rPr lang="en-GB" baseline="0" dirty="0" err="1" smtClean="0"/>
              <a:t>molti</a:t>
            </a:r>
            <a:r>
              <a:rPr lang="en-GB" baseline="0" dirty="0" smtClean="0"/>
              <a:t> </a:t>
            </a:r>
            <a:r>
              <a:rPr lang="en-GB" baseline="0" dirty="0" err="1" smtClean="0"/>
              <a:t>aspetti</a:t>
            </a:r>
            <a:r>
              <a:rPr lang="en-GB" baseline="0" dirty="0" smtClean="0"/>
              <a:t> </a:t>
            </a:r>
            <a:r>
              <a:rPr lang="en-GB" baseline="0" dirty="0" err="1" smtClean="0"/>
              <a:t>della</a:t>
            </a:r>
            <a:r>
              <a:rPr lang="en-GB" baseline="0" dirty="0" smtClean="0"/>
              <a:t> </a:t>
            </a:r>
            <a:r>
              <a:rPr lang="en-GB" baseline="0" dirty="0" err="1" smtClean="0"/>
              <a:t>legislazione</a:t>
            </a:r>
            <a:r>
              <a:rPr lang="en-GB" baseline="0" dirty="0" smtClean="0"/>
              <a:t> non </a:t>
            </a:r>
            <a:r>
              <a:rPr lang="en-GB" baseline="0" dirty="0" err="1" smtClean="0"/>
              <a:t>aiutano</a:t>
            </a:r>
            <a:r>
              <a:rPr lang="en-GB" baseline="0" dirty="0" smtClean="0"/>
              <a:t> ne </a:t>
            </a:r>
            <a:r>
              <a:rPr lang="en-GB" baseline="0" dirty="0" err="1" smtClean="0"/>
              <a:t>tantomento</a:t>
            </a:r>
            <a:r>
              <a:rPr lang="en-GB" baseline="0" dirty="0" smtClean="0"/>
              <a:t> </a:t>
            </a:r>
            <a:r>
              <a:rPr lang="en-GB" baseline="0" dirty="0" err="1" smtClean="0"/>
              <a:t>valorizzano</a:t>
            </a:r>
            <a:r>
              <a:rPr lang="en-GB" baseline="0" dirty="0" smtClean="0"/>
              <a:t> le </a:t>
            </a:r>
            <a:r>
              <a:rPr lang="en-GB" baseline="0" dirty="0" err="1" smtClean="0"/>
              <a:t>peculiarità</a:t>
            </a:r>
            <a:r>
              <a:rPr lang="en-GB" baseline="0" dirty="0" smtClean="0"/>
              <a:t> di </a:t>
            </a:r>
            <a:r>
              <a:rPr lang="en-GB" baseline="0" dirty="0" err="1" smtClean="0"/>
              <a:t>questa</a:t>
            </a:r>
            <a:r>
              <a:rPr lang="en-GB" baseline="0" dirty="0" smtClean="0"/>
              <a:t> </a:t>
            </a:r>
            <a:r>
              <a:rPr lang="en-GB" baseline="0" dirty="0" err="1" smtClean="0"/>
              <a:t>classe</a:t>
            </a:r>
            <a:r>
              <a:rPr lang="en-GB" baseline="0" dirty="0" smtClean="0"/>
              <a:t> di </a:t>
            </a:r>
            <a:r>
              <a:rPr lang="en-GB" baseline="0" dirty="0" err="1" smtClean="0"/>
              <a:t>farmaci</a:t>
            </a:r>
            <a:r>
              <a:rPr lang="en-GB" baseline="0" dirty="0" smtClean="0"/>
              <a:t>.</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12</a:t>
            </a:fld>
            <a:endParaRPr lang="it-IT"/>
          </a:p>
        </p:txBody>
      </p:sp>
    </p:spTree>
    <p:extLst>
      <p:ext uri="{BB962C8B-B14F-4D97-AF65-F5344CB8AC3E}">
        <p14:creationId xmlns:p14="http://schemas.microsoft.com/office/powerpoint/2010/main" val="140683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Riguarda</a:t>
            </a:r>
            <a:r>
              <a:rPr lang="it-IT" baseline="0" dirty="0" smtClean="0"/>
              <a:t> inoltre la qualità dal punto di vista delle specifiche relative alle </a:t>
            </a:r>
            <a:r>
              <a:rPr lang="it-IT" baseline="0" dirty="0" err="1" smtClean="0"/>
              <a:t>impurezze</a:t>
            </a:r>
            <a:r>
              <a:rPr lang="it-IT" baseline="0" dirty="0" smtClean="0"/>
              <a:t> che possono essere contenute all’interno della formulazione finale del </a:t>
            </a:r>
            <a:r>
              <a:rPr lang="it-IT" baseline="0" dirty="0" err="1" smtClean="0"/>
              <a:t>raiofarmaco</a:t>
            </a:r>
            <a:r>
              <a:rPr lang="it-IT" baseline="0" dirty="0" smtClean="0"/>
              <a:t> da preparare.</a:t>
            </a:r>
            <a:endParaRPr lang="it-IT" dirty="0"/>
          </a:p>
        </p:txBody>
      </p:sp>
      <p:sp>
        <p:nvSpPr>
          <p:cNvPr id="4" name="Segnaposto numero diapositiva 3"/>
          <p:cNvSpPr>
            <a:spLocks noGrp="1"/>
          </p:cNvSpPr>
          <p:nvPr>
            <p:ph type="sldNum" sz="quarter" idx="10"/>
          </p:nvPr>
        </p:nvSpPr>
        <p:spPr/>
        <p:txBody>
          <a:bodyPr/>
          <a:lstStyle/>
          <a:p>
            <a:fld id="{AFEBD4E4-A83E-4B31-BC30-A831BE3C17D7}" type="slidenum">
              <a:rPr lang="it-IT" smtClean="0"/>
              <a:pPr/>
              <a:t>13</a:t>
            </a:fld>
            <a:endParaRPr lang="it-IT"/>
          </a:p>
        </p:txBody>
      </p:sp>
    </p:spTree>
    <p:extLst>
      <p:ext uri="{BB962C8B-B14F-4D97-AF65-F5344CB8AC3E}">
        <p14:creationId xmlns:p14="http://schemas.microsoft.com/office/powerpoint/2010/main" val="224609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smtClean="0"/>
              <a:t>Considerate ad </a:t>
            </a:r>
            <a:r>
              <a:rPr lang="en-GB" dirty="0" err="1" smtClean="0"/>
              <a:t>esempio</a:t>
            </a:r>
            <a:r>
              <a:rPr lang="en-GB" dirty="0" smtClean="0"/>
              <a:t> la </a:t>
            </a:r>
            <a:r>
              <a:rPr lang="en-GB" dirty="0" err="1" smtClean="0"/>
              <a:t>purezza</a:t>
            </a:r>
            <a:r>
              <a:rPr lang="en-GB" baseline="0" dirty="0" smtClean="0"/>
              <a:t> </a:t>
            </a:r>
            <a:r>
              <a:rPr lang="en-GB" baseline="0" dirty="0" err="1" smtClean="0"/>
              <a:t>radionuclidica</a:t>
            </a:r>
            <a:r>
              <a:rPr lang="en-GB" baseline="0" dirty="0" smtClean="0"/>
              <a:t> come </a:t>
            </a:r>
            <a:r>
              <a:rPr lang="en-GB" baseline="0" dirty="0" err="1" smtClean="0"/>
              <a:t>sapete</a:t>
            </a:r>
            <a:r>
              <a:rPr lang="en-GB" baseline="0" dirty="0" smtClean="0"/>
              <a:t> è </a:t>
            </a:r>
            <a:r>
              <a:rPr lang="en-GB" baseline="0" dirty="0" err="1" smtClean="0"/>
              <a:t>riportata</a:t>
            </a:r>
            <a:r>
              <a:rPr lang="en-GB" baseline="0" dirty="0" smtClean="0"/>
              <a:t> in </a:t>
            </a:r>
            <a:r>
              <a:rPr lang="en-GB" baseline="0" dirty="0" err="1" smtClean="0"/>
              <a:t>Faramcopea</a:t>
            </a:r>
            <a:r>
              <a:rPr lang="en-GB" baseline="0" dirty="0" smtClean="0"/>
              <a:t> la </a:t>
            </a:r>
            <a:r>
              <a:rPr lang="en-GB" baseline="0" dirty="0" err="1" smtClean="0"/>
              <a:t>definizione</a:t>
            </a:r>
            <a:r>
              <a:rPr lang="en-GB" baseline="0" dirty="0" smtClean="0"/>
              <a:t> qui </a:t>
            </a:r>
            <a:r>
              <a:rPr lang="en-GB" baseline="0" dirty="0" err="1" smtClean="0"/>
              <a:t>riportata</a:t>
            </a:r>
            <a:r>
              <a:rPr lang="en-GB" baseline="0" dirty="0" smtClean="0"/>
              <a:t> del rapport </a:t>
            </a:r>
            <a:r>
              <a:rPr lang="en-GB" baseline="0" dirty="0" err="1" smtClean="0"/>
              <a:t>percentuale</a:t>
            </a:r>
            <a:r>
              <a:rPr lang="en-GB" baseline="0" dirty="0" smtClean="0"/>
              <a:t> </a:t>
            </a:r>
            <a:r>
              <a:rPr lang="en-GB" baseline="0" dirty="0" err="1" smtClean="0"/>
              <a:t>tra</a:t>
            </a:r>
            <a:r>
              <a:rPr lang="en-GB" baseline="0" dirty="0" smtClean="0"/>
              <a:t> </a:t>
            </a:r>
            <a:r>
              <a:rPr lang="en-GB" baseline="0" dirty="0" err="1" smtClean="0"/>
              <a:t>radiattività</a:t>
            </a:r>
            <a:r>
              <a:rPr lang="en-GB" baseline="0" dirty="0" smtClean="0"/>
              <a:t> del radionuclide di </a:t>
            </a:r>
            <a:r>
              <a:rPr lang="en-GB" baseline="0" dirty="0" err="1" smtClean="0"/>
              <a:t>interessse</a:t>
            </a:r>
            <a:r>
              <a:rPr lang="en-GB" baseline="0" dirty="0" smtClean="0"/>
              <a:t> </a:t>
            </a:r>
            <a:r>
              <a:rPr lang="en-GB" baseline="0" dirty="0" err="1" smtClean="0"/>
              <a:t>sull’attività</a:t>
            </a:r>
            <a:r>
              <a:rPr lang="en-GB" baseline="0" dirty="0" smtClean="0"/>
              <a:t> </a:t>
            </a:r>
            <a:r>
              <a:rPr lang="en-GB" baseline="0" dirty="0" err="1" smtClean="0"/>
              <a:t>totale</a:t>
            </a:r>
            <a:r>
              <a:rPr lang="en-GB" baseline="0" dirty="0" smtClean="0"/>
              <a:t>. </a:t>
            </a:r>
            <a:r>
              <a:rPr lang="en-GB" baseline="0" dirty="0" err="1" smtClean="0"/>
              <a:t>Parametro</a:t>
            </a:r>
            <a:r>
              <a:rPr lang="en-GB" baseline="0" dirty="0" smtClean="0"/>
              <a:t> </a:t>
            </a:r>
            <a:r>
              <a:rPr lang="en-GB" baseline="0" dirty="0" err="1" smtClean="0"/>
              <a:t>importante</a:t>
            </a:r>
            <a:r>
              <a:rPr lang="en-GB" baseline="0" dirty="0" smtClean="0"/>
              <a:t> </a:t>
            </a:r>
            <a:r>
              <a:rPr lang="en-GB" baseline="0" dirty="0" err="1" smtClean="0"/>
              <a:t>nella</a:t>
            </a:r>
            <a:r>
              <a:rPr lang="en-GB" baseline="0" dirty="0" smtClean="0"/>
              <a:t> </a:t>
            </a:r>
            <a:r>
              <a:rPr lang="en-GB" baseline="0" dirty="0" err="1" smtClean="0"/>
              <a:t>stesura</a:t>
            </a:r>
            <a:r>
              <a:rPr lang="en-GB" baseline="0" dirty="0" smtClean="0"/>
              <a:t> </a:t>
            </a:r>
            <a:r>
              <a:rPr lang="en-GB" baseline="0" dirty="0" err="1" smtClean="0"/>
              <a:t>dei</a:t>
            </a:r>
            <a:r>
              <a:rPr lang="en-GB" baseline="0" dirty="0" smtClean="0"/>
              <a:t> </a:t>
            </a:r>
            <a:r>
              <a:rPr lang="en-GB" baseline="0" dirty="0" err="1" smtClean="0"/>
              <a:t>protocolli</a:t>
            </a:r>
            <a:r>
              <a:rPr lang="en-GB" baseline="0" dirty="0" smtClean="0"/>
              <a:t> di </a:t>
            </a:r>
            <a:r>
              <a:rPr lang="en-GB" baseline="0" dirty="0" err="1" smtClean="0"/>
              <a:t>qualità</a:t>
            </a:r>
            <a:r>
              <a:rPr lang="en-GB" baseline="0" dirty="0" smtClean="0"/>
              <a:t> </a:t>
            </a:r>
            <a:r>
              <a:rPr lang="en-GB" baseline="0" dirty="0" err="1" smtClean="0"/>
              <a:t>poichè</a:t>
            </a:r>
            <a:r>
              <a:rPr lang="en-GB" baseline="0" dirty="0" smtClean="0"/>
              <a:t> </a:t>
            </a:r>
            <a:r>
              <a:rPr lang="en-GB" baseline="0" dirty="0" err="1" smtClean="0"/>
              <a:t>implica</a:t>
            </a:r>
            <a:r>
              <a:rPr lang="en-GB" baseline="0" dirty="0" smtClean="0"/>
              <a:t> </a:t>
            </a:r>
            <a:r>
              <a:rPr lang="en-GB" baseline="0" dirty="0" err="1" smtClean="0"/>
              <a:t>aspetti</a:t>
            </a:r>
            <a:r>
              <a:rPr lang="en-GB" baseline="0" dirty="0" smtClean="0"/>
              <a:t> relative </a:t>
            </a:r>
            <a:r>
              <a:rPr lang="en-GB" baseline="0" dirty="0" err="1" smtClean="0"/>
              <a:t>alla</a:t>
            </a:r>
            <a:r>
              <a:rPr lang="en-GB" baseline="0" dirty="0" smtClean="0"/>
              <a:t> </a:t>
            </a:r>
            <a:r>
              <a:rPr lang="en-GB" baseline="0" dirty="0" err="1" smtClean="0"/>
              <a:t>dosimetria</a:t>
            </a:r>
            <a:r>
              <a:rPr lang="en-GB" baseline="0" dirty="0" smtClean="0"/>
              <a:t> del </a:t>
            </a:r>
            <a:r>
              <a:rPr lang="en-GB" baseline="0" dirty="0" err="1" smtClean="0"/>
              <a:t>paziente</a:t>
            </a:r>
            <a:r>
              <a:rPr lang="en-GB" baseline="0" dirty="0" smtClean="0"/>
              <a:t> </a:t>
            </a:r>
            <a:r>
              <a:rPr lang="en-GB" baseline="0" dirty="0" err="1" smtClean="0"/>
              <a:t>che</a:t>
            </a:r>
            <a:r>
              <a:rPr lang="en-GB" baseline="0" dirty="0" smtClean="0"/>
              <a:t> </a:t>
            </a:r>
            <a:r>
              <a:rPr lang="en-GB" baseline="0" dirty="0" err="1" smtClean="0"/>
              <a:t>devono</a:t>
            </a:r>
            <a:r>
              <a:rPr lang="en-GB" baseline="0" dirty="0" smtClean="0"/>
              <a:t> </a:t>
            </a:r>
            <a:r>
              <a:rPr lang="en-GB" baseline="0" dirty="0" err="1" smtClean="0"/>
              <a:t>essere</a:t>
            </a:r>
            <a:r>
              <a:rPr lang="en-GB" baseline="0" dirty="0" smtClean="0"/>
              <a:t> </a:t>
            </a:r>
            <a:r>
              <a:rPr lang="en-GB" baseline="0" dirty="0" err="1" smtClean="0"/>
              <a:t>considerati</a:t>
            </a:r>
            <a:r>
              <a:rPr lang="en-GB" baseline="0" dirty="0" smtClean="0"/>
              <a:t>.</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14</a:t>
            </a:fld>
            <a:endParaRPr lang="it-IT"/>
          </a:p>
        </p:txBody>
      </p:sp>
    </p:spTree>
    <p:extLst>
      <p:ext uri="{BB962C8B-B14F-4D97-AF65-F5344CB8AC3E}">
        <p14:creationId xmlns:p14="http://schemas.microsoft.com/office/powerpoint/2010/main" val="24041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Durante</a:t>
            </a:r>
            <a:r>
              <a:rPr lang="it-IT" baseline="0" dirty="0" smtClean="0"/>
              <a:t> un interessante CRP sponsorizzato dalla IAEA ospitato qui a  Legnaro a cui ho preso parte ed in cui si valutavano fra l’altro le varie vie di produzione dei radionuclidi quali 67Cu, 47Sc questo aspetto non era stato inizialmente preso in considerazione valorizzando l’efficienza di produzione piuttosto che il costo o giustamente la semplicità di processo. Questo è uno dei casi in cui il radiochimico si trova a dover da un lato frenare la propria voglia di avere sempre qualche nuovo radionuclide con cui armeggiare per affrontare nuove chimiche a fronte di un efficace pianificazione per il risultato finale ovvero la desiderata l’applicazione sul paziente.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smtClean="0"/>
              <a:t>Naturalmente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15</a:t>
            </a:fld>
            <a:endParaRPr lang="it-IT"/>
          </a:p>
        </p:txBody>
      </p:sp>
    </p:spTree>
    <p:extLst>
      <p:ext uri="{BB962C8B-B14F-4D97-AF65-F5344CB8AC3E}">
        <p14:creationId xmlns:p14="http://schemas.microsoft.com/office/powerpoint/2010/main" val="5188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dirty="0" smtClean="0"/>
              <a:t>The Prostatic Cancer is</a:t>
            </a:r>
            <a:r>
              <a:rPr lang="en-US" baseline="0" dirty="0" smtClean="0"/>
              <a:t> the most common </a:t>
            </a:r>
            <a:r>
              <a:rPr lang="en-US" dirty="0" smtClean="0"/>
              <a:t> </a:t>
            </a:r>
            <a:r>
              <a:rPr lang="en-US" dirty="0"/>
              <a:t>malignancy </a:t>
            </a:r>
            <a:r>
              <a:rPr lang="en-US" dirty="0" smtClean="0"/>
              <a:t>in men with</a:t>
            </a:r>
            <a:r>
              <a:rPr lang="en-US" baseline="0" dirty="0" smtClean="0"/>
              <a:t>  a death ratio between 1-2% </a:t>
            </a:r>
            <a:r>
              <a:rPr lang="en-US" dirty="0" smtClean="0"/>
              <a:t>The diagnosis of </a:t>
            </a:r>
            <a:r>
              <a:rPr lang="en-US" dirty="0"/>
              <a:t>the primary tumor and control of relapse </a:t>
            </a:r>
            <a:r>
              <a:rPr lang="en-US" dirty="0" smtClean="0"/>
              <a:t>are</a:t>
            </a:r>
            <a:r>
              <a:rPr lang="en-US" baseline="0" dirty="0" smtClean="0"/>
              <a:t> based </a:t>
            </a:r>
            <a:r>
              <a:rPr lang="en-US" dirty="0" smtClean="0"/>
              <a:t> on different parameters  like</a:t>
            </a:r>
            <a:r>
              <a:rPr lang="en-US" baseline="0" dirty="0" smtClean="0"/>
              <a:t> physical examination </a:t>
            </a:r>
            <a:r>
              <a:rPr lang="en-US" dirty="0" smtClean="0"/>
              <a:t>biopsy</a:t>
            </a:r>
            <a:r>
              <a:rPr lang="en-US" dirty="0"/>
              <a:t>, PSA level evaluation, and imaging. Different types of imaging are used for defining different aspect of the tumor, in particular </a:t>
            </a:r>
            <a:r>
              <a:rPr lang="en-US" dirty="0" smtClean="0"/>
              <a:t>molecular imaging  </a:t>
            </a:r>
            <a:r>
              <a:rPr lang="en-US" dirty="0"/>
              <a:t>is used for detecting the changes in cellular activity. </a:t>
            </a:r>
            <a:r>
              <a:rPr lang="en-US" dirty="0" smtClean="0"/>
              <a:t>There are different</a:t>
            </a:r>
            <a:r>
              <a:rPr lang="en-US" baseline="0" dirty="0" smtClean="0"/>
              <a:t> different approach already fully discussed yesterday</a:t>
            </a:r>
            <a:r>
              <a:rPr lang="en-US" dirty="0" smtClean="0"/>
              <a:t>. </a:t>
            </a:r>
            <a:r>
              <a:rPr lang="en-US" dirty="0"/>
              <a:t>In particular, the </a:t>
            </a:r>
            <a:r>
              <a:rPr lang="en-US" dirty="0" smtClean="0"/>
              <a:t>receptor </a:t>
            </a:r>
            <a:r>
              <a:rPr lang="en-US" dirty="0"/>
              <a:t>based is </a:t>
            </a:r>
            <a:r>
              <a:rPr lang="en-US" dirty="0" smtClean="0"/>
              <a:t>base on an </a:t>
            </a:r>
            <a:r>
              <a:rPr lang="en-US" dirty="0"/>
              <a:t>overexpression of a protein called PSMA, (prostate specific membrane antigen). This protein is present in different tissue, as in the brain, the intestine, </a:t>
            </a:r>
            <a:r>
              <a:rPr lang="en-US" dirty="0" smtClean="0"/>
              <a:t>with a overexpression </a:t>
            </a:r>
            <a:r>
              <a:rPr lang="en-US" dirty="0"/>
              <a:t>in </a:t>
            </a:r>
            <a:r>
              <a:rPr lang="en-US" dirty="0" smtClean="0"/>
              <a:t>prostatic </a:t>
            </a:r>
            <a:r>
              <a:rPr lang="en-US" dirty="0"/>
              <a:t>cancer tissue.</a:t>
            </a:r>
          </a:p>
        </p:txBody>
      </p:sp>
      <p:sp>
        <p:nvSpPr>
          <p:cNvPr id="4" name="Segnaposto intestazione 3"/>
          <p:cNvSpPr>
            <a:spLocks noGrp="1"/>
          </p:cNvSpPr>
          <p:nvPr>
            <p:ph type="hdr" sz="quarter" idx="10"/>
          </p:nvPr>
        </p:nvSpPr>
        <p:spPr/>
        <p:txBody>
          <a:bodyPr/>
          <a:lstStyle/>
          <a:p>
            <a:r>
              <a:rPr lang="it-IT"/>
              <a:t>mmm</a:t>
            </a:r>
          </a:p>
        </p:txBody>
      </p:sp>
      <p:sp>
        <p:nvSpPr>
          <p:cNvPr id="5" name="Segnaposto numero diapositiva 4"/>
          <p:cNvSpPr>
            <a:spLocks noGrp="1"/>
          </p:cNvSpPr>
          <p:nvPr>
            <p:ph type="sldNum" sz="quarter" idx="11"/>
          </p:nvPr>
        </p:nvSpPr>
        <p:spPr/>
        <p:txBody>
          <a:bodyPr/>
          <a:lstStyle/>
          <a:p>
            <a:fld id="{466E97AC-0D87-7744-AEF6-89FA2AAB396A}" type="slidenum">
              <a:rPr lang="it-IT" smtClean="0"/>
              <a:t>16</a:t>
            </a:fld>
            <a:endParaRPr lang="it-IT"/>
          </a:p>
        </p:txBody>
      </p:sp>
    </p:spTree>
    <p:extLst>
      <p:ext uri="{BB962C8B-B14F-4D97-AF65-F5344CB8AC3E}">
        <p14:creationId xmlns:p14="http://schemas.microsoft.com/office/powerpoint/2010/main" val="56919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r>
              <a:rPr lang="en-US" dirty="0"/>
              <a:t>Starting from the known inhibitors of </a:t>
            </a:r>
            <a:r>
              <a:rPr lang="en-US" dirty="0" smtClean="0"/>
              <a:t>the </a:t>
            </a:r>
            <a:r>
              <a:rPr lang="en-US" dirty="0"/>
              <a:t>proteins, a series of PET tracers have been </a:t>
            </a:r>
            <a:r>
              <a:rPr lang="en-US" dirty="0" smtClean="0"/>
              <a:t>developed.</a:t>
            </a:r>
            <a:r>
              <a:rPr lang="en-US" baseline="0" dirty="0" smtClean="0"/>
              <a:t> </a:t>
            </a:r>
            <a:r>
              <a:rPr lang="en-US" dirty="0" smtClean="0"/>
              <a:t>All of these </a:t>
            </a:r>
            <a:r>
              <a:rPr lang="en-US" dirty="0"/>
              <a:t>molecules share a </a:t>
            </a:r>
            <a:r>
              <a:rPr lang="en-US" dirty="0" smtClean="0"/>
              <a:t>protein binding moiety and a </a:t>
            </a:r>
            <a:r>
              <a:rPr lang="en-US" baseline="0" dirty="0" smtClean="0"/>
              <a:t>chelating system to coordinating the Gallium. </a:t>
            </a:r>
            <a:r>
              <a:rPr lang="en-US" dirty="0" smtClean="0"/>
              <a:t>These </a:t>
            </a:r>
            <a:r>
              <a:rPr lang="en-US" dirty="0"/>
              <a:t>molecules </a:t>
            </a:r>
            <a:r>
              <a:rPr lang="en-US" dirty="0" smtClean="0"/>
              <a:t>have</a:t>
            </a:r>
            <a:r>
              <a:rPr lang="en-US" baseline="0" dirty="0" smtClean="0"/>
              <a:t> of course some advantage </a:t>
            </a:r>
            <a:r>
              <a:rPr lang="en-US" dirty="0" smtClean="0"/>
              <a:t>, </a:t>
            </a:r>
            <a:r>
              <a:rPr lang="en-US" dirty="0"/>
              <a:t>and until now the molecules ware always conjugated with Gallium. This  implies some limitations …</a:t>
            </a:r>
          </a:p>
          <a:p>
            <a:endParaRPr lang="en-US" dirty="0"/>
          </a:p>
          <a:p>
            <a:r>
              <a:rPr lang="en-US" dirty="0"/>
              <a:t>To overcome these problems, </a:t>
            </a:r>
            <a:r>
              <a:rPr lang="en-US" dirty="0" smtClean="0"/>
              <a:t>a tracer  </a:t>
            </a:r>
            <a:r>
              <a:rPr lang="en-US" dirty="0"/>
              <a:t>fluoride </a:t>
            </a:r>
            <a:r>
              <a:rPr lang="en-US" dirty="0" smtClean="0"/>
              <a:t>base has </a:t>
            </a:r>
            <a:r>
              <a:rPr lang="en-US" dirty="0"/>
              <a:t>been </a:t>
            </a:r>
            <a:r>
              <a:rPr lang="en-US" dirty="0" smtClean="0"/>
              <a:t>developed .,, from </a:t>
            </a:r>
            <a:r>
              <a:rPr lang="en-US" dirty="0" err="1" smtClean="0"/>
              <a:t>Hidemberg</a:t>
            </a:r>
            <a:r>
              <a:rPr lang="en-US" dirty="0" smtClean="0"/>
              <a:t> </a:t>
            </a:r>
            <a:r>
              <a:rPr lang="en-US" dirty="0" err="1" smtClean="0"/>
              <a:t>gourp</a:t>
            </a:r>
            <a:r>
              <a:rPr lang="en-US" dirty="0" smtClean="0"/>
              <a:t> </a:t>
            </a:r>
            <a:r>
              <a:rPr lang="en-US" baseline="0" dirty="0" smtClean="0"/>
              <a:t> the </a:t>
            </a:r>
            <a:r>
              <a:rPr lang="en-US" dirty="0" smtClean="0"/>
              <a:t>F-</a:t>
            </a:r>
            <a:r>
              <a:rPr lang="en-US" dirty="0" err="1" smtClean="0"/>
              <a:t>psma</a:t>
            </a:r>
            <a:r>
              <a:rPr lang="en-US" dirty="0" smtClean="0"/>
              <a:t> 1007. </a:t>
            </a:r>
            <a:r>
              <a:rPr lang="en-US" dirty="0"/>
              <a:t>This </a:t>
            </a:r>
            <a:r>
              <a:rPr lang="en-US" dirty="0" smtClean="0"/>
              <a:t>tracers </a:t>
            </a:r>
            <a:r>
              <a:rPr lang="en-US" dirty="0"/>
              <a:t>has some advantages: being similar in structure to PSMA -</a:t>
            </a:r>
            <a:r>
              <a:rPr lang="en-US" dirty="0" smtClean="0"/>
              <a:t>617</a:t>
            </a:r>
            <a:r>
              <a:rPr lang="en-US" baseline="0" dirty="0" smtClean="0"/>
              <a:t> and a simple labeling chemistry.</a:t>
            </a:r>
            <a:endParaRPr lang="en-US" dirty="0"/>
          </a:p>
        </p:txBody>
      </p:sp>
      <p:sp>
        <p:nvSpPr>
          <p:cNvPr id="4" name="Segnaposto intestazione 3"/>
          <p:cNvSpPr>
            <a:spLocks noGrp="1"/>
          </p:cNvSpPr>
          <p:nvPr>
            <p:ph type="hdr" sz="quarter" idx="10"/>
          </p:nvPr>
        </p:nvSpPr>
        <p:spPr/>
        <p:txBody>
          <a:bodyPr/>
          <a:lstStyle/>
          <a:p>
            <a:r>
              <a:rPr lang="it-IT"/>
              <a:t>mmm</a:t>
            </a:r>
          </a:p>
        </p:txBody>
      </p:sp>
      <p:sp>
        <p:nvSpPr>
          <p:cNvPr id="5" name="Segnaposto numero diapositiva 4"/>
          <p:cNvSpPr>
            <a:spLocks noGrp="1"/>
          </p:cNvSpPr>
          <p:nvPr>
            <p:ph type="sldNum" sz="quarter" idx="11"/>
          </p:nvPr>
        </p:nvSpPr>
        <p:spPr/>
        <p:txBody>
          <a:bodyPr/>
          <a:lstStyle/>
          <a:p>
            <a:fld id="{466E97AC-0D87-7744-AEF6-89FA2AAB396A}" type="slidenum">
              <a:rPr lang="it-IT" smtClean="0"/>
              <a:t>17</a:t>
            </a:fld>
            <a:endParaRPr lang="it-IT"/>
          </a:p>
        </p:txBody>
      </p:sp>
    </p:spTree>
    <p:extLst>
      <p:ext uri="{BB962C8B-B14F-4D97-AF65-F5344CB8AC3E}">
        <p14:creationId xmlns:p14="http://schemas.microsoft.com/office/powerpoint/2010/main" val="124415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r>
              <a:rPr lang="en-US" dirty="0"/>
              <a:t>Starting from the known inhibitors of </a:t>
            </a:r>
            <a:r>
              <a:rPr lang="en-US" dirty="0" smtClean="0"/>
              <a:t>the </a:t>
            </a:r>
            <a:r>
              <a:rPr lang="en-US" dirty="0"/>
              <a:t>proteins, a series of PET tracers have been </a:t>
            </a:r>
            <a:r>
              <a:rPr lang="en-US" dirty="0" smtClean="0"/>
              <a:t>developed.</a:t>
            </a:r>
            <a:r>
              <a:rPr lang="en-US" baseline="0" dirty="0" smtClean="0"/>
              <a:t> </a:t>
            </a:r>
            <a:r>
              <a:rPr lang="en-US" dirty="0" smtClean="0"/>
              <a:t>All of these </a:t>
            </a:r>
            <a:r>
              <a:rPr lang="en-US" dirty="0"/>
              <a:t>molecules share a </a:t>
            </a:r>
            <a:r>
              <a:rPr lang="en-US" dirty="0" smtClean="0"/>
              <a:t>protein binding moiety and a </a:t>
            </a:r>
            <a:r>
              <a:rPr lang="en-US" baseline="0" dirty="0" smtClean="0"/>
              <a:t>chelating system to coordinating the Gallium. </a:t>
            </a:r>
            <a:r>
              <a:rPr lang="en-US" dirty="0" smtClean="0"/>
              <a:t>These </a:t>
            </a:r>
            <a:r>
              <a:rPr lang="en-US" dirty="0"/>
              <a:t>molecules </a:t>
            </a:r>
            <a:r>
              <a:rPr lang="en-US" dirty="0" smtClean="0"/>
              <a:t>have</a:t>
            </a:r>
            <a:r>
              <a:rPr lang="en-US" baseline="0" dirty="0" smtClean="0"/>
              <a:t> of course some advantage </a:t>
            </a:r>
            <a:r>
              <a:rPr lang="en-US" dirty="0" smtClean="0"/>
              <a:t>, </a:t>
            </a:r>
            <a:r>
              <a:rPr lang="en-US" dirty="0"/>
              <a:t>and until now the molecules ware always conjugated with Gallium. This  implies some limitations …</a:t>
            </a:r>
          </a:p>
          <a:p>
            <a:endParaRPr lang="en-US" dirty="0"/>
          </a:p>
          <a:p>
            <a:r>
              <a:rPr lang="en-US" dirty="0"/>
              <a:t>To overcome these problems, </a:t>
            </a:r>
            <a:r>
              <a:rPr lang="en-US" dirty="0" smtClean="0"/>
              <a:t>a tracer  </a:t>
            </a:r>
            <a:r>
              <a:rPr lang="en-US" dirty="0"/>
              <a:t>fluoride </a:t>
            </a:r>
            <a:r>
              <a:rPr lang="en-US" dirty="0" smtClean="0"/>
              <a:t>base has </a:t>
            </a:r>
            <a:r>
              <a:rPr lang="en-US" dirty="0"/>
              <a:t>been </a:t>
            </a:r>
            <a:r>
              <a:rPr lang="en-US" dirty="0" smtClean="0"/>
              <a:t>developed .,, from </a:t>
            </a:r>
            <a:r>
              <a:rPr lang="en-US" dirty="0" err="1" smtClean="0"/>
              <a:t>Hidemberg</a:t>
            </a:r>
            <a:r>
              <a:rPr lang="en-US" dirty="0" smtClean="0"/>
              <a:t> </a:t>
            </a:r>
            <a:r>
              <a:rPr lang="en-US" dirty="0" err="1" smtClean="0"/>
              <a:t>gourp</a:t>
            </a:r>
            <a:r>
              <a:rPr lang="en-US" dirty="0" smtClean="0"/>
              <a:t> </a:t>
            </a:r>
            <a:r>
              <a:rPr lang="en-US" baseline="0" dirty="0" smtClean="0"/>
              <a:t> the </a:t>
            </a:r>
            <a:r>
              <a:rPr lang="en-US" dirty="0" smtClean="0"/>
              <a:t>F-</a:t>
            </a:r>
            <a:r>
              <a:rPr lang="en-US" dirty="0" err="1" smtClean="0"/>
              <a:t>psma</a:t>
            </a:r>
            <a:r>
              <a:rPr lang="en-US" dirty="0" smtClean="0"/>
              <a:t> 1007. </a:t>
            </a:r>
            <a:r>
              <a:rPr lang="en-US" dirty="0"/>
              <a:t>This </a:t>
            </a:r>
            <a:r>
              <a:rPr lang="en-US" dirty="0" smtClean="0"/>
              <a:t>tracers </a:t>
            </a:r>
            <a:r>
              <a:rPr lang="en-US" dirty="0"/>
              <a:t>has some advantages: being similar in structure to PSMA -</a:t>
            </a:r>
            <a:r>
              <a:rPr lang="en-US" dirty="0" smtClean="0"/>
              <a:t>617</a:t>
            </a:r>
            <a:r>
              <a:rPr lang="en-US" baseline="0" dirty="0" smtClean="0"/>
              <a:t> and a simple labeling chemistry.</a:t>
            </a:r>
            <a:endParaRPr lang="en-US" dirty="0"/>
          </a:p>
        </p:txBody>
      </p:sp>
      <p:sp>
        <p:nvSpPr>
          <p:cNvPr id="4" name="Segnaposto intestazione 3"/>
          <p:cNvSpPr>
            <a:spLocks noGrp="1"/>
          </p:cNvSpPr>
          <p:nvPr>
            <p:ph type="hdr" sz="quarter" idx="10"/>
          </p:nvPr>
        </p:nvSpPr>
        <p:spPr/>
        <p:txBody>
          <a:bodyPr/>
          <a:lstStyle/>
          <a:p>
            <a:r>
              <a:rPr lang="it-IT"/>
              <a:t>mmm</a:t>
            </a:r>
          </a:p>
        </p:txBody>
      </p:sp>
      <p:sp>
        <p:nvSpPr>
          <p:cNvPr id="5" name="Segnaposto numero diapositiva 4"/>
          <p:cNvSpPr>
            <a:spLocks noGrp="1"/>
          </p:cNvSpPr>
          <p:nvPr>
            <p:ph type="sldNum" sz="quarter" idx="11"/>
          </p:nvPr>
        </p:nvSpPr>
        <p:spPr/>
        <p:txBody>
          <a:bodyPr/>
          <a:lstStyle/>
          <a:p>
            <a:fld id="{466E97AC-0D87-7744-AEF6-89FA2AAB396A}" type="slidenum">
              <a:rPr lang="it-IT" smtClean="0"/>
              <a:t>18</a:t>
            </a:fld>
            <a:endParaRPr lang="it-IT"/>
          </a:p>
        </p:txBody>
      </p:sp>
    </p:spTree>
    <p:extLst>
      <p:ext uri="{BB962C8B-B14F-4D97-AF65-F5344CB8AC3E}">
        <p14:creationId xmlns:p14="http://schemas.microsoft.com/office/powerpoint/2010/main" val="383301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Ora </a:t>
            </a:r>
            <a:r>
              <a:rPr lang="en-GB" sz="1200" kern="1200" baseline="0" dirty="0" smtClean="0">
                <a:solidFill>
                  <a:schemeClr val="tx1"/>
                </a:solidFill>
                <a:effectLst/>
                <a:latin typeface="+mn-lt"/>
                <a:ea typeface="+mn-ea"/>
                <a:cs typeface="+mn-cs"/>
              </a:rPr>
              <a:t>da Wikipedia </a:t>
            </a:r>
            <a:r>
              <a:rPr lang="en-GB" sz="1200" kern="1200" baseline="0" dirty="0" err="1" smtClean="0">
                <a:solidFill>
                  <a:schemeClr val="tx1"/>
                </a:solidFill>
                <a:effectLst/>
                <a:latin typeface="+mn-lt"/>
                <a:ea typeface="+mn-ea"/>
                <a:cs typeface="+mn-cs"/>
              </a:rPr>
              <a:t>sapete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cosa</a:t>
            </a:r>
            <a:r>
              <a:rPr lang="en-GB" sz="1200" kern="1200" baseline="0" dirty="0" smtClean="0">
                <a:solidFill>
                  <a:schemeClr val="tx1"/>
                </a:solidFill>
                <a:effectLst/>
                <a:latin typeface="+mn-lt"/>
                <a:ea typeface="+mn-ea"/>
                <a:cs typeface="+mn-cs"/>
              </a:rPr>
              <a:t> è un </a:t>
            </a:r>
            <a:r>
              <a:rPr lang="en-GB" sz="1200" kern="1200" baseline="0" dirty="0" err="1" smtClean="0">
                <a:solidFill>
                  <a:schemeClr val="tx1"/>
                </a:solidFill>
                <a:effectLst/>
                <a:latin typeface="+mn-lt"/>
                <a:ea typeface="+mn-ea"/>
                <a:cs typeface="+mn-cs"/>
              </a:rPr>
              <a:t>radiofarmaco</a:t>
            </a:r>
            <a:r>
              <a:rPr lang="en-GB" sz="1200" kern="1200" baseline="0" dirty="0" smtClean="0">
                <a:solidFill>
                  <a:schemeClr val="tx1"/>
                </a:solidFill>
                <a:effectLst/>
                <a:latin typeface="+mn-lt"/>
                <a:ea typeface="+mn-ea"/>
                <a:cs typeface="+mn-cs"/>
              </a:rPr>
              <a:t> e qui ne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due </a:t>
            </a:r>
            <a:r>
              <a:rPr lang="en-GB" sz="1200" kern="1200" baseline="0" dirty="0" err="1" smtClean="0">
                <a:solidFill>
                  <a:schemeClr val="tx1"/>
                </a:solidFill>
                <a:effectLst/>
                <a:latin typeface="+mn-lt"/>
                <a:ea typeface="+mn-ea"/>
                <a:cs typeface="+mn-cs"/>
              </a:rPr>
              <a:t>esempi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primo un radioisotope </a:t>
            </a:r>
            <a:r>
              <a:rPr lang="en-GB" sz="1200" kern="1200" baseline="0" dirty="0" err="1" smtClean="0">
                <a:solidFill>
                  <a:schemeClr val="tx1"/>
                </a:solidFill>
                <a:effectLst/>
                <a:latin typeface="+mn-lt"/>
                <a:ea typeface="+mn-ea"/>
                <a:cs typeface="+mn-cs"/>
              </a:rPr>
              <a:t>riformulato</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impiego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umano</a:t>
            </a:r>
            <a:r>
              <a:rPr lang="en-GB" sz="1200" kern="1200" baseline="0" dirty="0" smtClean="0">
                <a:solidFill>
                  <a:schemeClr val="tx1"/>
                </a:solidFill>
                <a:effectLst/>
                <a:latin typeface="+mn-lt"/>
                <a:ea typeface="+mn-ea"/>
                <a:cs typeface="+mn-cs"/>
              </a:rPr>
              <a:t> quale </a:t>
            </a:r>
            <a:r>
              <a:rPr lang="en-GB" sz="1200" kern="1200" baseline="0" dirty="0" err="1" smtClean="0">
                <a:solidFill>
                  <a:schemeClr val="tx1"/>
                </a:solidFill>
                <a:effectLst/>
                <a:latin typeface="+mn-lt"/>
                <a:ea typeface="+mn-ea"/>
                <a:cs typeface="+mn-cs"/>
              </a:rPr>
              <a:t>ll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sodio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ioduro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che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impiega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iodio</a:t>
            </a:r>
            <a:r>
              <a:rPr lang="en-GB" sz="1200" kern="1200" baseline="0" dirty="0" smtClean="0">
                <a:solidFill>
                  <a:schemeClr val="tx1"/>
                </a:solidFill>
                <a:effectLst/>
                <a:latin typeface="+mn-lt"/>
                <a:ea typeface="+mn-ea"/>
                <a:cs typeface="+mn-cs"/>
              </a:rPr>
              <a:t> 131 per </a:t>
            </a:r>
            <a:r>
              <a:rPr lang="en-GB" sz="1200" kern="1200" baseline="0" dirty="0" err="1" smtClean="0">
                <a:solidFill>
                  <a:schemeClr val="tx1"/>
                </a:solidFill>
                <a:effectLst/>
                <a:latin typeface="+mn-lt"/>
                <a:ea typeface="+mn-ea"/>
                <a:cs typeface="+mn-cs"/>
              </a:rPr>
              <a:t>diagnosi</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cura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carcinomi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tiroidei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primo </a:t>
            </a:r>
            <a:r>
              <a:rPr lang="en-GB" sz="1200" kern="1200" baseline="0" dirty="0" err="1" smtClean="0">
                <a:solidFill>
                  <a:schemeClr val="tx1"/>
                </a:solidFill>
                <a:effectLst/>
                <a:latin typeface="+mn-lt"/>
                <a:ea typeface="+mn-ea"/>
                <a:cs typeface="+mn-cs"/>
              </a:rPr>
              <a:t>radiofarmaco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utilizzato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già</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primi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anni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trenta</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diagnosi</a:t>
            </a:r>
            <a:r>
              <a:rPr lang="en-GB" sz="1200" kern="1200" baseline="0" dirty="0" smtClean="0">
                <a:solidFill>
                  <a:schemeClr val="tx1"/>
                </a:solidFill>
                <a:effectLst/>
                <a:latin typeface="+mn-lt"/>
                <a:ea typeface="+mn-ea"/>
                <a:cs typeface="+mn-cs"/>
              </a:rPr>
              <a:t> e poi per </a:t>
            </a:r>
            <a:r>
              <a:rPr lang="en-GB" sz="1200" kern="1200" baseline="0" dirty="0" err="1" smtClean="0">
                <a:solidFill>
                  <a:schemeClr val="tx1"/>
                </a:solidFill>
                <a:effectLst/>
                <a:latin typeface="+mn-lt"/>
                <a:ea typeface="+mn-ea"/>
                <a:cs typeface="+mn-cs"/>
              </a:rPr>
              <a:t>scopi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terapeutici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approvato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dall’FDA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ente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regolatore</a:t>
            </a:r>
            <a:r>
              <a:rPr lang="en-GB" sz="1200" kern="1200" baseline="0" dirty="0" smtClean="0">
                <a:solidFill>
                  <a:schemeClr val="tx1"/>
                </a:solidFill>
                <a:effectLst/>
                <a:latin typeface="+mn-lt"/>
                <a:ea typeface="+mn-ea"/>
                <a:cs typeface="+mn-cs"/>
              </a:rPr>
              <a:t> Americano per I </a:t>
            </a:r>
            <a:r>
              <a:rPr lang="en-GB" sz="1200" kern="1200" baseline="0" dirty="0" err="1" smtClean="0">
                <a:solidFill>
                  <a:schemeClr val="tx1"/>
                </a:solidFill>
                <a:effectLst/>
                <a:latin typeface="+mn-lt"/>
                <a:ea typeface="+mn-ea"/>
                <a:cs typeface="+mn-cs"/>
              </a:rPr>
              <a:t>farmaci</a:t>
            </a:r>
            <a:r>
              <a:rPr lang="en-GB" sz="1200" kern="1200" baseline="0" dirty="0" smtClean="0">
                <a:solidFill>
                  <a:schemeClr val="tx1"/>
                </a:solidFill>
                <a:effectLst/>
                <a:latin typeface="+mn-lt"/>
                <a:ea typeface="+mn-ea"/>
                <a:cs typeface="+mn-cs"/>
              </a:rPr>
              <a:t> “ </a:t>
            </a:r>
            <a:r>
              <a:rPr lang="en-GB" sz="1200" kern="1200" baseline="0" dirty="0" err="1" smtClean="0">
                <a:solidFill>
                  <a:schemeClr val="tx1"/>
                </a:solidFill>
                <a:effectLst/>
                <a:latin typeface="+mn-lt"/>
                <a:ea typeface="+mn-ea"/>
                <a:cs typeface="+mn-cs"/>
              </a:rPr>
              <a:t>nel</a:t>
            </a:r>
            <a:r>
              <a:rPr lang="en-GB" sz="1200" kern="1200" baseline="0" dirty="0" smtClean="0">
                <a:solidFill>
                  <a:schemeClr val="tx1"/>
                </a:solidFill>
                <a:effectLst/>
                <a:latin typeface="+mn-lt"/>
                <a:ea typeface="+mn-ea"/>
                <a:cs typeface="+mn-cs"/>
              </a:rPr>
              <a:t> 1951.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effectLst/>
                <a:latin typeface="+mn-lt"/>
                <a:ea typeface="+mn-ea"/>
                <a:cs typeface="+mn-cs"/>
              </a:rPr>
              <a:t>Mentre</a:t>
            </a:r>
            <a:r>
              <a:rPr lang="en-GB" sz="1200" kern="1200" baseline="0" dirty="0" smtClean="0">
                <a:solidFill>
                  <a:schemeClr val="tx1"/>
                </a:solidFill>
                <a:effectLst/>
                <a:latin typeface="+mn-lt"/>
                <a:ea typeface="+mn-ea"/>
                <a:cs typeface="+mn-cs"/>
              </a:rPr>
              <a:t> sotto </a:t>
            </a:r>
            <a:r>
              <a:rPr lang="en-GB" sz="1200" kern="1200" baseline="0" dirty="0" err="1" smtClean="0">
                <a:solidFill>
                  <a:schemeClr val="tx1"/>
                </a:solidFill>
                <a:effectLst/>
                <a:latin typeface="+mn-lt"/>
                <a:ea typeface="+mn-ea"/>
                <a:cs typeface="+mn-cs"/>
              </a:rPr>
              <a:t>ho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riportato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blockbuster </a:t>
            </a:r>
            <a:r>
              <a:rPr lang="en-GB" sz="1200" kern="1200" baseline="0" dirty="0" err="1" smtClean="0">
                <a:solidFill>
                  <a:schemeClr val="tx1"/>
                </a:solidFill>
                <a:effectLst/>
                <a:latin typeface="+mn-lt"/>
                <a:ea typeface="+mn-ea"/>
                <a:cs typeface="+mn-cs"/>
              </a:rPr>
              <a:t>che</a:t>
            </a:r>
            <a:r>
              <a:rPr lang="en-GB" sz="1200" kern="1200" baseline="0" dirty="0" smtClean="0">
                <a:solidFill>
                  <a:schemeClr val="tx1"/>
                </a:solidFill>
                <a:effectLst/>
                <a:latin typeface="+mn-lt"/>
                <a:ea typeface="+mn-ea"/>
                <a:cs typeface="+mn-cs"/>
              </a:rPr>
              <a:t> ha </a:t>
            </a:r>
            <a:r>
              <a:rPr lang="en-GB" sz="1200" kern="1200" baseline="0" dirty="0" err="1" smtClean="0">
                <a:solidFill>
                  <a:schemeClr val="tx1"/>
                </a:solidFill>
                <a:effectLst/>
                <a:latin typeface="+mn-lt"/>
                <a:ea typeface="+mn-ea"/>
                <a:cs typeface="+mn-cs"/>
              </a:rPr>
              <a:t>rilanciato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Medicina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Nucleare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primi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anni</a:t>
            </a:r>
            <a:r>
              <a:rPr lang="en-GB" sz="1200" kern="1200" baseline="0" dirty="0" smtClean="0">
                <a:solidFill>
                  <a:schemeClr val="tx1"/>
                </a:solidFill>
                <a:effectLst/>
                <a:latin typeface="+mn-lt"/>
                <a:ea typeface="+mn-ea"/>
                <a:cs typeface="+mn-cs"/>
              </a:rPr>
              <a:t> 2000.  Il </a:t>
            </a:r>
            <a:r>
              <a:rPr lang="en-GB" sz="1200" kern="1200" baseline="0" dirty="0" err="1" smtClean="0">
                <a:solidFill>
                  <a:schemeClr val="tx1"/>
                </a:solidFill>
                <a:effectLst/>
                <a:latin typeface="+mn-lt"/>
                <a:ea typeface="+mn-ea"/>
                <a:cs typeface="+mn-cs"/>
              </a:rPr>
              <a:t>fluorodeossiglucosio</a:t>
            </a:r>
            <a:r>
              <a:rPr lang="en-GB" sz="1200" kern="1200" baseline="0" dirty="0" smtClean="0">
                <a:solidFill>
                  <a:schemeClr val="tx1"/>
                </a:solidFill>
                <a:effectLst/>
                <a:latin typeface="+mn-lt"/>
                <a:ea typeface="+mn-ea"/>
                <a:cs typeface="+mn-cs"/>
              </a:rPr>
              <a:t> è </a:t>
            </a:r>
            <a:r>
              <a:rPr lang="en-GB" sz="1200" kern="1200" baseline="0" dirty="0" err="1" smtClean="0">
                <a:solidFill>
                  <a:schemeClr val="tx1"/>
                </a:solidFill>
                <a:effectLst/>
                <a:latin typeface="+mn-lt"/>
                <a:ea typeface="+mn-ea"/>
                <a:cs typeface="+mn-cs"/>
              </a:rPr>
              <a:t>impiegato</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monitoraggio</a:t>
            </a:r>
            <a:r>
              <a:rPr lang="en-GB" sz="1200" kern="1200" baseline="0" dirty="0" smtClean="0">
                <a:solidFill>
                  <a:schemeClr val="tx1"/>
                </a:solidFill>
                <a:effectLst/>
                <a:latin typeface="+mn-lt"/>
                <a:ea typeface="+mn-ea"/>
                <a:cs typeface="+mn-cs"/>
              </a:rPr>
              <a:t> del </a:t>
            </a:r>
            <a:r>
              <a:rPr lang="en-GB" sz="1200" kern="1200" baseline="0" dirty="0" err="1" smtClean="0">
                <a:solidFill>
                  <a:schemeClr val="tx1"/>
                </a:solidFill>
                <a:effectLst/>
                <a:latin typeface="+mn-lt"/>
                <a:ea typeface="+mn-ea"/>
                <a:cs typeface="+mn-cs"/>
              </a:rPr>
              <a:t>metabolistmo</a:t>
            </a:r>
            <a:r>
              <a:rPr lang="en-GB" sz="1200" kern="1200" baseline="0" dirty="0" smtClean="0">
                <a:solidFill>
                  <a:schemeClr val="tx1"/>
                </a:solidFill>
                <a:effectLst/>
                <a:latin typeface="+mn-lt"/>
                <a:ea typeface="+mn-ea"/>
                <a:cs typeface="+mn-cs"/>
              </a:rPr>
              <a:t> cellular. </a:t>
            </a:r>
            <a:r>
              <a:rPr lang="en-GB" sz="1200" kern="1200" baseline="0" dirty="0" err="1" smtClean="0">
                <a:solidFill>
                  <a:schemeClr val="tx1"/>
                </a:solidFill>
                <a:effectLst/>
                <a:latin typeface="+mn-lt"/>
                <a:ea typeface="+mn-ea"/>
                <a:cs typeface="+mn-cs"/>
              </a:rPr>
              <a:t>Infatto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suo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analogo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glucosio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viene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utilizzato</a:t>
            </a:r>
            <a:r>
              <a:rPr lang="en-GB" sz="1200" kern="1200" baseline="0" dirty="0" smtClean="0">
                <a:solidFill>
                  <a:schemeClr val="tx1"/>
                </a:solidFill>
                <a:effectLst/>
                <a:latin typeface="+mn-lt"/>
                <a:ea typeface="+mn-ea"/>
                <a:cs typeface="+mn-cs"/>
              </a:rPr>
              <a:t> dale cellule come </a:t>
            </a:r>
            <a:r>
              <a:rPr lang="en-GB" sz="1200" kern="1200" baseline="0" dirty="0" err="1" smtClean="0">
                <a:solidFill>
                  <a:schemeClr val="tx1"/>
                </a:solidFill>
                <a:effectLst/>
                <a:latin typeface="+mn-lt"/>
                <a:ea typeface="+mn-ea"/>
                <a:cs typeface="+mn-cs"/>
              </a:rPr>
              <a:t>fonte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energia</a:t>
            </a:r>
            <a:r>
              <a:rPr lang="en-GB" sz="1200" kern="1200" baseline="0" dirty="0" smtClean="0">
                <a:solidFill>
                  <a:schemeClr val="tx1"/>
                </a:solidFill>
                <a:effectLst/>
                <a:latin typeface="+mn-lt"/>
                <a:ea typeface="+mn-ea"/>
                <a:cs typeface="+mn-cs"/>
              </a:rPr>
              <a:t>. Grazie </a:t>
            </a:r>
            <a:r>
              <a:rPr lang="en-GB" sz="1200" kern="1200" baseline="0" dirty="0" err="1" smtClean="0">
                <a:solidFill>
                  <a:schemeClr val="tx1"/>
                </a:solidFill>
                <a:effectLst/>
                <a:latin typeface="+mn-lt"/>
                <a:ea typeface="+mn-ea"/>
                <a:cs typeface="+mn-cs"/>
              </a:rPr>
              <a:t>alla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modifica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strutturale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sostituzione</a:t>
            </a:r>
            <a:r>
              <a:rPr lang="en-GB" sz="1200" kern="1200" baseline="0" dirty="0" smtClean="0">
                <a:solidFill>
                  <a:schemeClr val="tx1"/>
                </a:solidFill>
                <a:effectLst/>
                <a:latin typeface="+mn-lt"/>
                <a:ea typeface="+mn-ea"/>
                <a:cs typeface="+mn-cs"/>
              </a:rPr>
              <a:t> del OH con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Fluoruro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suo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metabolistoso</a:t>
            </a:r>
            <a:r>
              <a:rPr lang="en-GB" sz="1200" kern="1200" baseline="0" dirty="0" smtClean="0">
                <a:solidFill>
                  <a:schemeClr val="tx1"/>
                </a:solidFill>
                <a:effectLst/>
                <a:latin typeface="+mn-lt"/>
                <a:ea typeface="+mn-ea"/>
                <a:cs typeface="+mn-cs"/>
              </a:rPr>
              <a:t> cellular è di </a:t>
            </a:r>
            <a:r>
              <a:rPr lang="en-GB" sz="1200" kern="1200" baseline="0" dirty="0" err="1" smtClean="0">
                <a:solidFill>
                  <a:schemeClr val="tx1"/>
                </a:solidFill>
                <a:effectLst/>
                <a:latin typeface="+mn-lt"/>
                <a:ea typeface="+mn-ea"/>
                <a:cs typeface="+mn-cs"/>
              </a:rPr>
              <a:t>fatto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compromesso</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quindi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crea</a:t>
            </a:r>
            <a:r>
              <a:rPr lang="en-GB" sz="1200" kern="1200" baseline="0" dirty="0" smtClean="0">
                <a:solidFill>
                  <a:schemeClr val="tx1"/>
                </a:solidFill>
                <a:effectLst/>
                <a:latin typeface="+mn-lt"/>
                <a:ea typeface="+mn-ea"/>
                <a:cs typeface="+mn-cs"/>
              </a:rPr>
              <a:t> un </a:t>
            </a:r>
            <a:r>
              <a:rPr lang="en-GB" sz="1200" kern="1200" baseline="0" dirty="0" err="1" smtClean="0">
                <a:solidFill>
                  <a:schemeClr val="tx1"/>
                </a:solidFill>
                <a:effectLst/>
                <a:latin typeface="+mn-lt"/>
                <a:ea typeface="+mn-ea"/>
                <a:cs typeface="+mn-cs"/>
              </a:rPr>
              <a:t>accumulo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Laddove</a:t>
            </a:r>
            <a:r>
              <a:rPr lang="en-GB" sz="1200" kern="1200" baseline="0" dirty="0" smtClean="0">
                <a:solidFill>
                  <a:schemeClr val="tx1"/>
                </a:solidFill>
                <a:effectLst/>
                <a:latin typeface="+mn-lt"/>
                <a:ea typeface="+mn-ea"/>
                <a:cs typeface="+mn-cs"/>
              </a:rPr>
              <a:t> vi </a:t>
            </a:r>
            <a:r>
              <a:rPr lang="en-GB" sz="1200" kern="1200" baseline="0" dirty="0" err="1" smtClean="0">
                <a:solidFill>
                  <a:schemeClr val="tx1"/>
                </a:solidFill>
                <a:effectLst/>
                <a:latin typeface="+mn-lt"/>
                <a:ea typeface="+mn-ea"/>
                <a:cs typeface="+mn-cs"/>
              </a:rPr>
              <a:t>sia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patologia</a:t>
            </a:r>
            <a:r>
              <a:rPr lang="en-GB" sz="1200" kern="1200" baseline="0" dirty="0" smtClean="0">
                <a:solidFill>
                  <a:schemeClr val="tx1"/>
                </a:solidFill>
                <a:effectLst/>
                <a:latin typeface="+mn-lt"/>
                <a:ea typeface="+mn-ea"/>
                <a:cs typeface="+mn-cs"/>
              </a:rPr>
              <a:t>, associate al un increment di metabolism </a:t>
            </a:r>
            <a:r>
              <a:rPr lang="en-GB" sz="1200" kern="1200" baseline="0" dirty="0" err="1" smtClean="0">
                <a:solidFill>
                  <a:schemeClr val="tx1"/>
                </a:solidFill>
                <a:effectLst/>
                <a:latin typeface="+mn-lt"/>
                <a:ea typeface="+mn-ea"/>
                <a:cs typeface="+mn-cs"/>
              </a:rPr>
              <a:t>ecco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che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evidenzierà</a:t>
            </a:r>
            <a:r>
              <a:rPr lang="en-GB" sz="1200" kern="1200" baseline="0" dirty="0" smtClean="0">
                <a:solidFill>
                  <a:schemeClr val="tx1"/>
                </a:solidFill>
                <a:effectLst/>
                <a:latin typeface="+mn-lt"/>
                <a:ea typeface="+mn-ea"/>
                <a:cs typeface="+mn-cs"/>
              </a:rPr>
              <a:t> un </a:t>
            </a:r>
            <a:r>
              <a:rPr lang="en-GB" sz="1200" kern="1200" baseline="0" dirty="0" err="1" smtClean="0">
                <a:solidFill>
                  <a:schemeClr val="tx1"/>
                </a:solidFill>
                <a:effectLst/>
                <a:latin typeface="+mn-lt"/>
                <a:ea typeface="+mn-ea"/>
                <a:cs typeface="+mn-cs"/>
              </a:rPr>
              <a:t>accumulo</a:t>
            </a:r>
            <a:r>
              <a:rPr lang="en-GB" sz="1200" kern="1200" baseline="0" dirty="0" smtClean="0">
                <a:solidFill>
                  <a:schemeClr val="tx1"/>
                </a:solidFill>
                <a:effectLst/>
                <a:latin typeface="+mn-lt"/>
                <a:ea typeface="+mn-ea"/>
                <a:cs typeface="+mn-cs"/>
              </a:rPr>
              <a:t> di 18F </a:t>
            </a:r>
            <a:r>
              <a:rPr lang="en-GB" sz="1200" kern="1200" baseline="0" dirty="0" err="1" smtClean="0">
                <a:solidFill>
                  <a:schemeClr val="tx1"/>
                </a:solidFill>
                <a:effectLst/>
                <a:latin typeface="+mn-lt"/>
                <a:ea typeface="+mn-ea"/>
                <a:cs typeface="+mn-cs"/>
              </a:rPr>
              <a:t>metabolizzato</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quindi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verrà</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rilevato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dall’esame</a:t>
            </a:r>
            <a:r>
              <a:rPr lang="en-GB" sz="1200" kern="1200" baseline="0" dirty="0" smtClean="0">
                <a:solidFill>
                  <a:schemeClr val="tx1"/>
                </a:solidFill>
                <a:effectLst/>
                <a:latin typeface="+mn-lt"/>
                <a:ea typeface="+mn-ea"/>
                <a:cs typeface="+mn-cs"/>
              </a:rPr>
              <a:t> PET. </a:t>
            </a:r>
            <a:r>
              <a:rPr lang="en-GB" sz="1200" kern="1200" baseline="0" dirty="0" err="1" smtClean="0">
                <a:solidFill>
                  <a:schemeClr val="tx1"/>
                </a:solidFill>
                <a:effectLst/>
                <a:latin typeface="+mn-lt"/>
                <a:ea typeface="+mn-ea"/>
                <a:cs typeface="+mn-cs"/>
              </a:rPr>
              <a:t>Questo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radiofarmaco</a:t>
            </a:r>
            <a:r>
              <a:rPr lang="en-GB" sz="1200" kern="1200" baseline="0" dirty="0" smtClean="0">
                <a:solidFill>
                  <a:schemeClr val="tx1"/>
                </a:solidFill>
                <a:effectLst/>
                <a:latin typeface="+mn-lt"/>
                <a:ea typeface="+mn-ea"/>
                <a:cs typeface="+mn-cs"/>
              </a:rPr>
              <a:t> è </a:t>
            </a:r>
            <a:r>
              <a:rPr lang="en-GB" sz="1200" kern="1200" baseline="0" dirty="0" err="1" smtClean="0">
                <a:solidFill>
                  <a:schemeClr val="tx1"/>
                </a:solidFill>
                <a:effectLst/>
                <a:latin typeface="+mn-lt"/>
                <a:ea typeface="+mn-ea"/>
                <a:cs typeface="+mn-cs"/>
              </a:rPr>
              <a:t>responsabile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più</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unmilione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esami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all’anno</a:t>
            </a:r>
            <a:r>
              <a:rPr lang="en-GB" sz="1200" kern="1200" baseline="0" dirty="0" smtClean="0">
                <a:solidFill>
                  <a:schemeClr val="tx1"/>
                </a:solidFill>
                <a:effectLst/>
                <a:latin typeface="+mn-lt"/>
                <a:ea typeface="+mn-ea"/>
                <a:cs typeface="+mn-cs"/>
              </a:rPr>
              <a:t> in Italia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è considerate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gold standard per l</a:t>
            </a:r>
          </a:p>
        </p:txBody>
      </p:sp>
      <p:sp>
        <p:nvSpPr>
          <p:cNvPr id="4" name="Segnaposto numero diapositiva 3"/>
          <p:cNvSpPr>
            <a:spLocks noGrp="1"/>
          </p:cNvSpPr>
          <p:nvPr>
            <p:ph type="sldNum" sz="quarter" idx="10"/>
          </p:nvPr>
        </p:nvSpPr>
        <p:spPr/>
        <p:txBody>
          <a:bodyPr/>
          <a:lstStyle/>
          <a:p>
            <a:fld id="{F8B39582-A52C-4012-B47D-5F76E7A1C288}" type="slidenum">
              <a:rPr lang="it-IT" smtClean="0"/>
              <a:pPr/>
              <a:t>19</a:t>
            </a:fld>
            <a:endParaRPr lang="it-IT"/>
          </a:p>
        </p:txBody>
      </p:sp>
    </p:spTree>
    <p:extLst>
      <p:ext uri="{BB962C8B-B14F-4D97-AF65-F5344CB8AC3E}">
        <p14:creationId xmlns:p14="http://schemas.microsoft.com/office/powerpoint/2010/main" val="263294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err="1" smtClean="0"/>
              <a:t>Preso</a:t>
            </a:r>
            <a:r>
              <a:rPr lang="en-GB" dirty="0" smtClean="0"/>
              <a:t> da Wikipedia</a:t>
            </a:r>
            <a:r>
              <a:rPr lang="en-GB" baseline="0" dirty="0" smtClean="0"/>
              <a:t> non </a:t>
            </a:r>
            <a:r>
              <a:rPr lang="en-GB" baseline="0" dirty="0" err="1" smtClean="0"/>
              <a:t>proprio</a:t>
            </a:r>
            <a:r>
              <a:rPr lang="en-GB" baseline="0" dirty="0" smtClean="0"/>
              <a:t> </a:t>
            </a:r>
            <a:r>
              <a:rPr lang="en-GB" baseline="0" dirty="0" err="1" smtClean="0"/>
              <a:t>il</a:t>
            </a:r>
            <a:r>
              <a:rPr lang="en-GB" baseline="0" dirty="0" smtClean="0"/>
              <a:t> gold standard per le </a:t>
            </a:r>
            <a:r>
              <a:rPr lang="en-GB" baseline="0" dirty="0" err="1" smtClean="0"/>
              <a:t>ricerche</a:t>
            </a:r>
            <a:r>
              <a:rPr lang="en-GB" baseline="0" dirty="0" smtClean="0"/>
              <a:t> </a:t>
            </a:r>
            <a:r>
              <a:rPr lang="en-GB" baseline="0" dirty="0" err="1" smtClean="0"/>
              <a:t>scientifiche</a:t>
            </a:r>
            <a:r>
              <a:rPr lang="en-GB" baseline="0" dirty="0" smtClean="0"/>
              <a:t>, </a:t>
            </a:r>
            <a:r>
              <a:rPr lang="en-GB" baseline="0" dirty="0" err="1" smtClean="0"/>
              <a:t>specialmente</a:t>
            </a:r>
            <a:r>
              <a:rPr lang="en-GB" baseline="0" dirty="0" smtClean="0"/>
              <a:t> in </a:t>
            </a:r>
            <a:r>
              <a:rPr lang="en-GB" baseline="0" dirty="0" err="1" smtClean="0"/>
              <a:t>Italiano</a:t>
            </a:r>
            <a:r>
              <a:rPr lang="en-GB" baseline="0" dirty="0" smtClean="0"/>
              <a:t>, ma </a:t>
            </a:r>
            <a:r>
              <a:rPr lang="en-GB" baseline="0" dirty="0" err="1" smtClean="0"/>
              <a:t>comunque</a:t>
            </a:r>
            <a:r>
              <a:rPr lang="en-GB" baseline="0" dirty="0" smtClean="0"/>
              <a:t>, </a:t>
            </a:r>
            <a:r>
              <a:rPr lang="en-GB" baseline="0" dirty="0" err="1" smtClean="0"/>
              <a:t>sono</a:t>
            </a:r>
            <a:r>
              <a:rPr lang="en-GB" baseline="0" dirty="0" smtClean="0"/>
              <a:t> </a:t>
            </a:r>
            <a:r>
              <a:rPr lang="en-GB" baseline="0" dirty="0" err="1" smtClean="0"/>
              <a:t>sicuro</a:t>
            </a:r>
            <a:r>
              <a:rPr lang="en-GB" baseline="0" dirty="0" smtClean="0"/>
              <a:t> </a:t>
            </a:r>
            <a:r>
              <a:rPr lang="en-GB" baseline="0" dirty="0" err="1" smtClean="0"/>
              <a:t>il</a:t>
            </a:r>
            <a:r>
              <a:rPr lang="en-GB" baseline="0" dirty="0" smtClean="0"/>
              <a:t> </a:t>
            </a:r>
            <a:r>
              <a:rPr lang="en-GB" baseline="0" dirty="0" err="1" smtClean="0"/>
              <a:t>sito</a:t>
            </a:r>
            <a:r>
              <a:rPr lang="en-GB" baseline="0" dirty="0" smtClean="0"/>
              <a:t> dove la </a:t>
            </a:r>
            <a:r>
              <a:rPr lang="en-GB" baseline="0" dirty="0" err="1" smtClean="0"/>
              <a:t>maestra</a:t>
            </a:r>
            <a:r>
              <a:rPr lang="en-GB" baseline="0" dirty="0" smtClean="0"/>
              <a:t> di </a:t>
            </a:r>
            <a:r>
              <a:rPr lang="en-GB" baseline="0" dirty="0" err="1" smtClean="0"/>
              <a:t>mio</a:t>
            </a:r>
            <a:r>
              <a:rPr lang="en-GB" baseline="0" dirty="0" smtClean="0"/>
              <a:t> </a:t>
            </a:r>
            <a:r>
              <a:rPr lang="en-GB" baseline="0" dirty="0" err="1" smtClean="0"/>
              <a:t>figlio</a:t>
            </a:r>
            <a:r>
              <a:rPr lang="en-GB" baseline="0" dirty="0" smtClean="0"/>
              <a:t> è </a:t>
            </a:r>
            <a:r>
              <a:rPr lang="en-GB" baseline="0" dirty="0" err="1" smtClean="0"/>
              <a:t>andata</a:t>
            </a:r>
            <a:r>
              <a:rPr lang="en-GB" baseline="0" dirty="0" smtClean="0"/>
              <a:t> a </a:t>
            </a:r>
            <a:r>
              <a:rPr lang="en-GB" baseline="0" dirty="0" err="1" smtClean="0"/>
              <a:t>vedere</a:t>
            </a:r>
            <a:r>
              <a:rPr lang="en-GB" baseline="0" dirty="0" smtClean="0"/>
              <a:t> </a:t>
            </a:r>
            <a:r>
              <a:rPr lang="en-GB" baseline="0" dirty="0" err="1" smtClean="0"/>
              <a:t>quando</a:t>
            </a:r>
            <a:r>
              <a:rPr lang="en-GB" baseline="0" dirty="0" smtClean="0"/>
              <a:t> </a:t>
            </a:r>
            <a:r>
              <a:rPr lang="en-GB" baseline="0" dirty="0" err="1" smtClean="0"/>
              <a:t>dopo</a:t>
            </a:r>
            <a:r>
              <a:rPr lang="en-GB" baseline="0" dirty="0" smtClean="0"/>
              <a:t> </a:t>
            </a:r>
            <a:r>
              <a:rPr lang="en-GB" baseline="0" dirty="0" err="1" smtClean="0"/>
              <a:t>essere</a:t>
            </a:r>
            <a:r>
              <a:rPr lang="en-GB" baseline="0" dirty="0" smtClean="0"/>
              <a:t> </a:t>
            </a:r>
            <a:r>
              <a:rPr lang="en-GB" baseline="0" dirty="0" err="1" smtClean="0"/>
              <a:t>stato</a:t>
            </a:r>
            <a:r>
              <a:rPr lang="en-GB" baseline="0" dirty="0" smtClean="0"/>
              <a:t> </a:t>
            </a:r>
            <a:r>
              <a:rPr lang="en-GB" baseline="0" dirty="0" err="1" smtClean="0"/>
              <a:t>accuratamente</a:t>
            </a:r>
            <a:r>
              <a:rPr lang="en-GB" baseline="0" dirty="0" smtClean="0"/>
              <a:t> </a:t>
            </a:r>
            <a:r>
              <a:rPr lang="en-GB" baseline="0" dirty="0" err="1" smtClean="0"/>
              <a:t>catechizzato</a:t>
            </a:r>
            <a:r>
              <a:rPr lang="en-GB" baseline="0" dirty="0" smtClean="0"/>
              <a:t> a casa da papa </a:t>
            </a:r>
            <a:r>
              <a:rPr lang="en-GB" baseline="0" dirty="0" err="1" smtClean="0"/>
              <a:t>alla</a:t>
            </a:r>
            <a:r>
              <a:rPr lang="en-GB" baseline="0" dirty="0" smtClean="0"/>
              <a:t> </a:t>
            </a:r>
            <a:r>
              <a:rPr lang="en-GB" baseline="0" dirty="0" err="1" smtClean="0"/>
              <a:t>domanda</a:t>
            </a:r>
            <a:r>
              <a:rPr lang="en-GB" baseline="0" dirty="0" smtClean="0"/>
              <a:t> </a:t>
            </a:r>
            <a:r>
              <a:rPr lang="en-GB" baseline="0" dirty="0" err="1" smtClean="0"/>
              <a:t>cosa</a:t>
            </a:r>
            <a:r>
              <a:rPr lang="en-GB" baseline="0" dirty="0" smtClean="0"/>
              <a:t> </a:t>
            </a:r>
            <a:r>
              <a:rPr lang="en-GB" baseline="0" dirty="0" err="1" smtClean="0"/>
              <a:t>fà</a:t>
            </a:r>
            <a:r>
              <a:rPr lang="en-GB" baseline="0" dirty="0" smtClean="0"/>
              <a:t> </a:t>
            </a:r>
            <a:r>
              <a:rPr lang="en-GB" baseline="0" dirty="0" err="1" smtClean="0"/>
              <a:t>tuo</a:t>
            </a:r>
            <a:r>
              <a:rPr lang="en-GB" baseline="0" dirty="0" smtClean="0"/>
              <a:t> papa : ha </a:t>
            </a:r>
            <a:r>
              <a:rPr lang="en-GB" baseline="0" dirty="0" err="1" smtClean="0"/>
              <a:t>ricevuto</a:t>
            </a:r>
            <a:r>
              <a:rPr lang="en-GB" baseline="0" dirty="0" smtClean="0"/>
              <a:t> come </a:t>
            </a:r>
            <a:r>
              <a:rPr lang="en-GB" baseline="0" dirty="0" err="1" smtClean="0"/>
              <a:t>risposta</a:t>
            </a:r>
            <a:r>
              <a:rPr lang="en-GB" baseline="0" dirty="0" smtClean="0"/>
              <a:t> </a:t>
            </a:r>
            <a:r>
              <a:rPr lang="en-GB" baseline="0" dirty="0" err="1" smtClean="0"/>
              <a:t>il</a:t>
            </a:r>
            <a:r>
              <a:rPr lang="en-GB" baseline="0" dirty="0" smtClean="0"/>
              <a:t> RADIOCHIMICO e produce RADIOFARMACI………………………</a:t>
            </a:r>
          </a:p>
          <a:p>
            <a:r>
              <a:rPr lang="en-GB" baseline="0" dirty="0" smtClean="0"/>
              <a:t> </a:t>
            </a:r>
            <a:r>
              <a:rPr lang="en-GB" baseline="0" dirty="0" err="1" smtClean="0"/>
              <a:t>Ebbene</a:t>
            </a:r>
            <a:r>
              <a:rPr lang="en-GB" baseline="0" dirty="0" smtClean="0"/>
              <a:t>, mi </a:t>
            </a:r>
            <a:r>
              <a:rPr lang="en-GB" baseline="0" dirty="0" err="1" smtClean="0"/>
              <a:t>sono</a:t>
            </a:r>
            <a:r>
              <a:rPr lang="en-GB" baseline="0" dirty="0" smtClean="0"/>
              <a:t> </a:t>
            </a:r>
            <a:r>
              <a:rPr lang="en-GB" baseline="0" dirty="0" err="1" smtClean="0"/>
              <a:t>detto</a:t>
            </a:r>
            <a:r>
              <a:rPr lang="en-GB" baseline="0" dirty="0" smtClean="0"/>
              <a:t> </a:t>
            </a:r>
            <a:r>
              <a:rPr lang="en-GB" baseline="0" dirty="0" err="1" smtClean="0"/>
              <a:t>posso</a:t>
            </a:r>
            <a:r>
              <a:rPr lang="en-GB" baseline="0" dirty="0" smtClean="0"/>
              <a:t> stare </a:t>
            </a:r>
            <a:r>
              <a:rPr lang="en-GB" baseline="0" dirty="0" err="1" smtClean="0"/>
              <a:t>tranquillo</a:t>
            </a:r>
            <a:r>
              <a:rPr lang="en-GB" baseline="0" dirty="0" smtClean="0"/>
              <a:t> </a:t>
            </a:r>
            <a:r>
              <a:rPr lang="en-GB" baseline="0" dirty="0" err="1" smtClean="0"/>
              <a:t>radiofarmaco</a:t>
            </a:r>
            <a:r>
              <a:rPr lang="en-GB" baseline="0" dirty="0" smtClean="0"/>
              <a:t>, per Dummies  è </a:t>
            </a:r>
            <a:r>
              <a:rPr lang="en-GB" baseline="0" dirty="0" err="1" smtClean="0"/>
              <a:t>spiegato</a:t>
            </a:r>
            <a:r>
              <a:rPr lang="en-GB" baseline="0" dirty="0" smtClean="0"/>
              <a:t> bene.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Ho</a:t>
            </a:r>
            <a:r>
              <a:rPr lang="en-GB" dirty="0" smtClean="0"/>
              <a:t> </a:t>
            </a:r>
            <a:r>
              <a:rPr lang="en-GB" dirty="0" err="1" smtClean="0"/>
              <a:t>deciso</a:t>
            </a:r>
            <a:r>
              <a:rPr lang="en-GB" dirty="0" smtClean="0"/>
              <a:t> </a:t>
            </a:r>
            <a:r>
              <a:rPr lang="en-GB" dirty="0" err="1" smtClean="0"/>
              <a:t>quindi</a:t>
            </a:r>
            <a:r>
              <a:rPr lang="en-GB" baseline="0" dirty="0" smtClean="0"/>
              <a:t> di </a:t>
            </a:r>
            <a:r>
              <a:rPr lang="en-GB" baseline="0" dirty="0" err="1" smtClean="0"/>
              <a:t>cercare</a:t>
            </a:r>
            <a:r>
              <a:rPr lang="en-GB" baseline="0" dirty="0" smtClean="0"/>
              <a:t> </a:t>
            </a:r>
            <a:r>
              <a:rPr lang="en-GB" baseline="0" dirty="0" err="1" smtClean="0"/>
              <a:t>Radiochimica</a:t>
            </a:r>
            <a:r>
              <a:rPr lang="en-GB" baseline="0" dirty="0" smtClean="0"/>
              <a:t>, </a:t>
            </a:r>
            <a:r>
              <a:rPr lang="en-GB" baseline="0" dirty="0" err="1" smtClean="0"/>
              <a:t>magari</a:t>
            </a:r>
            <a:r>
              <a:rPr lang="en-GB" baseline="0" dirty="0" smtClean="0"/>
              <a:t> mi </a:t>
            </a:r>
            <a:r>
              <a:rPr lang="en-GB" baseline="0" dirty="0" err="1" smtClean="0"/>
              <a:t>poteva</a:t>
            </a:r>
            <a:r>
              <a:rPr lang="en-GB" baseline="0" dirty="0" smtClean="0"/>
              <a:t> </a:t>
            </a:r>
            <a:r>
              <a:rPr lang="en-GB" baseline="0" dirty="0" err="1" smtClean="0"/>
              <a:t>aiutare</a:t>
            </a:r>
            <a:r>
              <a:rPr lang="en-GB" baseline="0" dirty="0" smtClean="0"/>
              <a:t> </a:t>
            </a:r>
            <a:r>
              <a:rPr lang="en-GB" baseline="0" dirty="0" err="1" smtClean="0"/>
              <a:t>anche</a:t>
            </a:r>
            <a:r>
              <a:rPr lang="en-GB" baseline="0" dirty="0" smtClean="0"/>
              <a:t> a me a </a:t>
            </a:r>
            <a:r>
              <a:rPr lang="en-GB" baseline="0" dirty="0" err="1" smtClean="0"/>
              <a:t>capire</a:t>
            </a:r>
            <a:r>
              <a:rPr lang="en-GB" baseline="0" dirty="0" smtClean="0"/>
              <a:t> </a:t>
            </a:r>
            <a:r>
              <a:rPr lang="en-GB" baseline="0" dirty="0" err="1" smtClean="0"/>
              <a:t>che</a:t>
            </a:r>
            <a:r>
              <a:rPr lang="en-GB" baseline="0" dirty="0" smtClean="0"/>
              <a:t> </a:t>
            </a:r>
            <a:r>
              <a:rPr lang="en-GB" baseline="0" dirty="0" err="1" smtClean="0"/>
              <a:t>lavoro</a:t>
            </a:r>
            <a:r>
              <a:rPr lang="en-GB" baseline="0" dirty="0" smtClean="0"/>
              <a:t> </a:t>
            </a:r>
            <a:r>
              <a:rPr lang="en-GB" baseline="0" dirty="0" err="1" smtClean="0"/>
              <a:t>faccio</a:t>
            </a:r>
            <a:r>
              <a:rPr lang="en-GB" baseline="0" dirty="0" smtClean="0"/>
              <a:t>.</a:t>
            </a:r>
          </a:p>
          <a:p>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2</a:t>
            </a:fld>
            <a:endParaRPr lang="it-IT"/>
          </a:p>
        </p:txBody>
      </p:sp>
    </p:spTree>
    <p:extLst>
      <p:ext uri="{BB962C8B-B14F-4D97-AF65-F5344CB8AC3E}">
        <p14:creationId xmlns:p14="http://schemas.microsoft.com/office/powerpoint/2010/main" val="134517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baseline="0" dirty="0" err="1" smtClean="0"/>
              <a:t>Purtroppo</a:t>
            </a:r>
            <a:r>
              <a:rPr lang="en-GB" baseline="0" dirty="0" smtClean="0"/>
              <a:t>  </a:t>
            </a:r>
            <a:r>
              <a:rPr lang="en-GB" baseline="0" dirty="0" err="1" smtClean="0"/>
              <a:t>invece</a:t>
            </a:r>
            <a:r>
              <a:rPr lang="en-GB" baseline="0" dirty="0" smtClean="0"/>
              <a:t> di </a:t>
            </a:r>
            <a:r>
              <a:rPr lang="en-GB" baseline="0" dirty="0" err="1" smtClean="0"/>
              <a:t>un’illuminazione</a:t>
            </a:r>
            <a:r>
              <a:rPr lang="en-GB" baseline="0" dirty="0" smtClean="0"/>
              <a:t>………. </a:t>
            </a:r>
            <a:r>
              <a:rPr lang="en-GB" baseline="0" dirty="0" err="1" smtClean="0"/>
              <a:t>Mi</a:t>
            </a:r>
            <a:r>
              <a:rPr lang="en-GB" baseline="0" dirty="0" smtClean="0"/>
              <a:t> </a:t>
            </a:r>
            <a:r>
              <a:rPr lang="en-GB" baseline="0" dirty="0" err="1" smtClean="0"/>
              <a:t>sono</a:t>
            </a:r>
            <a:r>
              <a:rPr lang="en-GB" baseline="0" dirty="0" smtClean="0"/>
              <a:t> </a:t>
            </a:r>
            <a:r>
              <a:rPr lang="en-GB" baseline="0" dirty="0" err="1" smtClean="0"/>
              <a:t>trovato</a:t>
            </a:r>
            <a:r>
              <a:rPr lang="en-GB" baseline="0" dirty="0" smtClean="0"/>
              <a:t> </a:t>
            </a:r>
            <a:r>
              <a:rPr lang="en-GB" baseline="0" dirty="0" err="1" smtClean="0"/>
              <a:t>senza</a:t>
            </a:r>
            <a:r>
              <a:rPr lang="en-GB" baseline="0" dirty="0" smtClean="0"/>
              <a:t> </a:t>
            </a:r>
            <a:r>
              <a:rPr lang="en-GB" baseline="0" dirty="0" err="1" smtClean="0"/>
              <a:t>lavoro</a:t>
            </a:r>
            <a:r>
              <a:rPr lang="en-GB" baseline="0" dirty="0" smtClean="0"/>
              <a:t>………………….. </a:t>
            </a:r>
            <a:r>
              <a:rPr lang="en-GB" baseline="0" dirty="0" err="1" smtClean="0"/>
              <a:t>Quindi</a:t>
            </a:r>
            <a:r>
              <a:rPr lang="en-GB" baseline="0" dirty="0" smtClean="0"/>
              <a:t> Adriano mi </a:t>
            </a:r>
            <a:r>
              <a:rPr lang="en-GB" baseline="0" dirty="0" err="1" smtClean="0"/>
              <a:t>hai</a:t>
            </a:r>
            <a:r>
              <a:rPr lang="en-GB" baseline="0" dirty="0" smtClean="0"/>
              <a:t> </a:t>
            </a:r>
            <a:r>
              <a:rPr lang="en-GB" baseline="0" dirty="0" err="1" smtClean="0"/>
              <a:t>mentito</a:t>
            </a:r>
            <a:r>
              <a:rPr lang="en-GB" baseline="0" dirty="0" smtClean="0"/>
              <a:t> </a:t>
            </a:r>
            <a:r>
              <a:rPr lang="en-GB" baseline="0" dirty="0" err="1" smtClean="0"/>
              <a:t>quando</a:t>
            </a:r>
            <a:r>
              <a:rPr lang="en-GB" baseline="0" dirty="0" smtClean="0"/>
              <a:t> </a:t>
            </a:r>
            <a:r>
              <a:rPr lang="en-GB" baseline="0" dirty="0" err="1" smtClean="0"/>
              <a:t>ero</a:t>
            </a:r>
            <a:r>
              <a:rPr lang="en-GB" baseline="0" dirty="0" smtClean="0"/>
              <a:t> student ???????????? </a:t>
            </a:r>
            <a:r>
              <a:rPr lang="en-GB" baseline="0" dirty="0" err="1" smtClean="0"/>
              <a:t>Eppure</a:t>
            </a:r>
            <a:r>
              <a:rPr lang="en-GB" baseline="0" dirty="0" smtClean="0"/>
              <a:t> lo </a:t>
            </a:r>
            <a:r>
              <a:rPr lang="en-GB" baseline="0" dirty="0" err="1" smtClean="0"/>
              <a:t>scopo</a:t>
            </a:r>
            <a:r>
              <a:rPr lang="en-GB" baseline="0" dirty="0" smtClean="0"/>
              <a:t> del </a:t>
            </a:r>
            <a:r>
              <a:rPr lang="en-GB" baseline="0" dirty="0" err="1" smtClean="0"/>
              <a:t>mio</a:t>
            </a:r>
            <a:r>
              <a:rPr lang="en-GB" baseline="0" dirty="0" smtClean="0"/>
              <a:t> </a:t>
            </a:r>
            <a:r>
              <a:rPr lang="en-GB" baseline="0" dirty="0" err="1" smtClean="0"/>
              <a:t>lavoro</a:t>
            </a:r>
            <a:r>
              <a:rPr lang="en-GB" baseline="0" dirty="0" smtClean="0"/>
              <a:t> è </a:t>
            </a:r>
            <a:r>
              <a:rPr lang="en-GB" baseline="0" dirty="0" err="1" smtClean="0"/>
              <a:t>preparare</a:t>
            </a:r>
            <a:r>
              <a:rPr lang="en-GB" baseline="0" dirty="0" smtClean="0"/>
              <a:t> </a:t>
            </a:r>
            <a:r>
              <a:rPr lang="en-GB" baseline="0" dirty="0" err="1" smtClean="0"/>
              <a:t>radiofarmaci</a:t>
            </a:r>
            <a:r>
              <a:rPr lang="en-GB" baseline="0" dirty="0" smtClean="0"/>
              <a:t> </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3</a:t>
            </a:fld>
            <a:endParaRPr lang="it-IT"/>
          </a:p>
        </p:txBody>
      </p:sp>
    </p:spTree>
    <p:extLst>
      <p:ext uri="{BB962C8B-B14F-4D97-AF65-F5344CB8AC3E}">
        <p14:creationId xmlns:p14="http://schemas.microsoft.com/office/powerpoint/2010/main" val="288603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err="1" smtClean="0"/>
              <a:t>Fortunatamente</a:t>
            </a:r>
            <a:r>
              <a:rPr lang="en-GB" dirty="0" smtClean="0"/>
              <a:t> </a:t>
            </a:r>
            <a:r>
              <a:rPr lang="en-GB" dirty="0" err="1" smtClean="0"/>
              <a:t>proseguendo</a:t>
            </a:r>
            <a:r>
              <a:rPr lang="en-GB" baseline="0" dirty="0" smtClean="0"/>
              <a:t> </a:t>
            </a:r>
            <a:r>
              <a:rPr lang="en-GB" baseline="0" dirty="0" err="1" smtClean="0"/>
              <a:t>nella</a:t>
            </a:r>
            <a:r>
              <a:rPr lang="en-GB" baseline="0" dirty="0" smtClean="0"/>
              <a:t> </a:t>
            </a:r>
            <a:r>
              <a:rPr lang="en-GB" baseline="0" dirty="0" err="1" smtClean="0"/>
              <a:t>pagina</a:t>
            </a:r>
            <a:r>
              <a:rPr lang="en-GB" baseline="0" dirty="0" smtClean="0"/>
              <a:t> </a:t>
            </a:r>
            <a:r>
              <a:rPr lang="en-GB" baseline="0" dirty="0" err="1" smtClean="0"/>
              <a:t>ho</a:t>
            </a:r>
            <a:r>
              <a:rPr lang="en-GB" baseline="0" dirty="0" smtClean="0"/>
              <a:t> </a:t>
            </a:r>
            <a:r>
              <a:rPr lang="en-GB" baseline="0" dirty="0" err="1" smtClean="0"/>
              <a:t>trovato</a:t>
            </a:r>
            <a:r>
              <a:rPr lang="en-GB" baseline="0" dirty="0" smtClean="0"/>
              <a:t> </a:t>
            </a:r>
            <a:r>
              <a:rPr lang="en-GB" baseline="0" dirty="0" err="1" smtClean="0"/>
              <a:t>una</a:t>
            </a:r>
            <a:r>
              <a:rPr lang="en-GB" baseline="0" dirty="0" smtClean="0"/>
              <a:t> </a:t>
            </a:r>
            <a:r>
              <a:rPr lang="en-GB" baseline="0" dirty="0" err="1" smtClean="0"/>
              <a:t>collocazione</a:t>
            </a:r>
            <a:r>
              <a:rPr lang="en-GB" baseline="0" dirty="0" smtClean="0"/>
              <a:t> e mi </a:t>
            </a:r>
            <a:r>
              <a:rPr lang="en-GB" baseline="0" dirty="0" err="1" smtClean="0"/>
              <a:t>sono</a:t>
            </a:r>
            <a:r>
              <a:rPr lang="en-GB" baseline="0" dirty="0" smtClean="0"/>
              <a:t> </a:t>
            </a:r>
            <a:r>
              <a:rPr lang="en-GB" baseline="0" dirty="0" err="1" smtClean="0"/>
              <a:t>rassicurato</a:t>
            </a:r>
            <a:r>
              <a:rPr lang="en-GB" baseline="0" dirty="0" smtClean="0"/>
              <a:t> </a:t>
            </a:r>
            <a:r>
              <a:rPr lang="en-GB" baseline="0" dirty="0" err="1" smtClean="0"/>
              <a:t>nessuno</a:t>
            </a:r>
            <a:r>
              <a:rPr lang="en-GB" baseline="0" dirty="0" smtClean="0"/>
              <a:t> </a:t>
            </a:r>
            <a:r>
              <a:rPr lang="en-GB" baseline="0" dirty="0" err="1" smtClean="0"/>
              <a:t>guardando</a:t>
            </a:r>
            <a:r>
              <a:rPr lang="en-GB" baseline="0" dirty="0" smtClean="0"/>
              <a:t> Wikipedia </a:t>
            </a:r>
            <a:r>
              <a:rPr lang="en-GB" baseline="0" dirty="0" err="1" smtClean="0"/>
              <a:t>poteva</a:t>
            </a:r>
            <a:r>
              <a:rPr lang="en-GB" baseline="0" dirty="0" smtClean="0"/>
              <a:t> </a:t>
            </a:r>
            <a:r>
              <a:rPr lang="en-GB" baseline="0" dirty="0" err="1" smtClean="0"/>
              <a:t>licenziami</a:t>
            </a:r>
            <a:r>
              <a:rPr lang="en-GB" baseline="0" dirty="0" smtClean="0"/>
              <a:t>, per </a:t>
            </a:r>
            <a:r>
              <a:rPr lang="en-GB" baseline="0" dirty="0" err="1" smtClean="0"/>
              <a:t>esercizio</a:t>
            </a:r>
            <a:r>
              <a:rPr lang="en-GB" baseline="0" dirty="0" smtClean="0"/>
              <a:t> </a:t>
            </a:r>
            <a:r>
              <a:rPr lang="en-GB" baseline="0" dirty="0" err="1" smtClean="0"/>
              <a:t>abusivo</a:t>
            </a:r>
            <a:r>
              <a:rPr lang="en-GB" baseline="0" dirty="0" smtClean="0"/>
              <a:t> </a:t>
            </a:r>
            <a:r>
              <a:rPr lang="en-GB" baseline="0" dirty="0" err="1" smtClean="0"/>
              <a:t>della</a:t>
            </a:r>
            <a:r>
              <a:rPr lang="en-GB" baseline="0" dirty="0" smtClean="0"/>
              <a:t> </a:t>
            </a:r>
            <a:r>
              <a:rPr lang="en-GB" baseline="0" dirty="0" err="1" smtClean="0"/>
              <a:t>professione</a:t>
            </a:r>
            <a:r>
              <a:rPr lang="en-GB" baseline="0" dirty="0" smtClean="0"/>
              <a:t>…………..</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4</a:t>
            </a:fld>
            <a:endParaRPr lang="it-IT"/>
          </a:p>
        </p:txBody>
      </p:sp>
    </p:spTree>
    <p:extLst>
      <p:ext uri="{BB962C8B-B14F-4D97-AF65-F5344CB8AC3E}">
        <p14:creationId xmlns:p14="http://schemas.microsoft.com/office/powerpoint/2010/main" val="233843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smtClean="0"/>
              <a:t>A</a:t>
            </a:r>
            <a:r>
              <a:rPr lang="en-GB" baseline="0" dirty="0" smtClean="0"/>
              <a:t> parte </a:t>
            </a:r>
            <a:r>
              <a:rPr lang="en-GB" baseline="0" dirty="0" err="1" smtClean="0"/>
              <a:t>gli</a:t>
            </a:r>
            <a:r>
              <a:rPr lang="en-GB" baseline="0" dirty="0" smtClean="0"/>
              <a:t> scherzo </a:t>
            </a:r>
            <a:r>
              <a:rPr lang="en-GB" baseline="0" dirty="0" err="1" smtClean="0"/>
              <a:t>ho</a:t>
            </a:r>
            <a:r>
              <a:rPr lang="en-GB" baseline="0" dirty="0" smtClean="0"/>
              <a:t> </a:t>
            </a:r>
            <a:r>
              <a:rPr lang="en-GB" baseline="0" dirty="0" err="1" smtClean="0"/>
              <a:t>comunque</a:t>
            </a:r>
            <a:r>
              <a:rPr lang="en-GB" baseline="0" dirty="0" smtClean="0"/>
              <a:t> </a:t>
            </a:r>
            <a:r>
              <a:rPr lang="en-GB" baseline="0" dirty="0" err="1" smtClean="0"/>
              <a:t>continuato</a:t>
            </a:r>
            <a:r>
              <a:rPr lang="en-GB" baseline="0" dirty="0" smtClean="0"/>
              <a:t> a </a:t>
            </a:r>
            <a:r>
              <a:rPr lang="en-GB" baseline="0" dirty="0" err="1" smtClean="0"/>
              <a:t>cercare</a:t>
            </a:r>
            <a:r>
              <a:rPr lang="en-GB" baseline="0" dirty="0" smtClean="0"/>
              <a:t> </a:t>
            </a:r>
            <a:r>
              <a:rPr lang="en-GB" baseline="0" dirty="0" err="1" smtClean="0"/>
              <a:t>Radiofarmacista</a:t>
            </a:r>
            <a:r>
              <a:rPr lang="en-GB" baseline="0" dirty="0" smtClean="0"/>
              <a:t>, con </a:t>
            </a:r>
            <a:r>
              <a:rPr lang="en-GB" baseline="0" dirty="0" err="1" smtClean="0"/>
              <a:t>pochi</a:t>
            </a:r>
            <a:r>
              <a:rPr lang="en-GB" baseline="0" dirty="0" smtClean="0"/>
              <a:t> </a:t>
            </a:r>
            <a:r>
              <a:rPr lang="en-GB" baseline="0" dirty="0" err="1" smtClean="0"/>
              <a:t>risultati</a:t>
            </a:r>
            <a:r>
              <a:rPr lang="en-GB" baseline="0" dirty="0" smtClean="0"/>
              <a:t> </a:t>
            </a:r>
            <a:r>
              <a:rPr lang="en-GB" baseline="0" dirty="0" err="1" smtClean="0"/>
              <a:t>infatti</a:t>
            </a:r>
            <a:r>
              <a:rPr lang="en-GB" baseline="0" dirty="0" smtClean="0"/>
              <a:t> </a:t>
            </a:r>
            <a:r>
              <a:rPr lang="en-GB" baseline="0" dirty="0" err="1" smtClean="0"/>
              <a:t>ai</a:t>
            </a:r>
            <a:r>
              <a:rPr lang="en-GB" baseline="0" dirty="0" smtClean="0"/>
              <a:t> </a:t>
            </a:r>
            <a:r>
              <a:rPr lang="en-GB" baseline="0" dirty="0" err="1" smtClean="0"/>
              <a:t>radiofarmacisti</a:t>
            </a:r>
            <a:r>
              <a:rPr lang="en-GB" baseline="0" dirty="0" smtClean="0"/>
              <a:t> </a:t>
            </a:r>
            <a:r>
              <a:rPr lang="en-GB" baseline="0" dirty="0" err="1" smtClean="0"/>
              <a:t>và</a:t>
            </a:r>
            <a:r>
              <a:rPr lang="en-GB" baseline="0" dirty="0" smtClean="0"/>
              <a:t> </a:t>
            </a:r>
            <a:r>
              <a:rPr lang="en-GB" baseline="0" dirty="0" err="1" smtClean="0"/>
              <a:t>peggio</a:t>
            </a:r>
            <a:r>
              <a:rPr lang="en-GB" baseline="0" dirty="0" smtClean="0"/>
              <a:t> non </a:t>
            </a:r>
            <a:r>
              <a:rPr lang="en-GB" baseline="0" dirty="0" err="1" smtClean="0"/>
              <a:t>hanno</a:t>
            </a:r>
            <a:r>
              <a:rPr lang="en-GB" baseline="0" dirty="0" smtClean="0"/>
              <a:t> </a:t>
            </a:r>
            <a:r>
              <a:rPr lang="en-GB" baseline="0" dirty="0" err="1" smtClean="0"/>
              <a:t>neppure</a:t>
            </a:r>
            <a:r>
              <a:rPr lang="en-GB" baseline="0" dirty="0" smtClean="0"/>
              <a:t> la </a:t>
            </a:r>
            <a:r>
              <a:rPr lang="en-GB" baseline="0" dirty="0" err="1" smtClean="0"/>
              <a:t>pagina</a:t>
            </a:r>
            <a:r>
              <a:rPr lang="en-GB" baseline="0" dirty="0" smtClean="0"/>
              <a:t> dedicate, </a:t>
            </a:r>
            <a:r>
              <a:rPr lang="en-GB" baseline="0" dirty="0" err="1" smtClean="0"/>
              <a:t>sebbene</a:t>
            </a:r>
            <a:r>
              <a:rPr lang="en-GB" baseline="0" dirty="0" smtClean="0"/>
              <a:t> </a:t>
            </a:r>
            <a:r>
              <a:rPr lang="en-GB" baseline="0" dirty="0" err="1" smtClean="0"/>
              <a:t>siano</a:t>
            </a:r>
            <a:r>
              <a:rPr lang="en-GB" baseline="0" dirty="0" smtClean="0"/>
              <a:t> </a:t>
            </a:r>
            <a:r>
              <a:rPr lang="en-GB" baseline="0" dirty="0" err="1" smtClean="0"/>
              <a:t>ottimamente</a:t>
            </a:r>
            <a:r>
              <a:rPr lang="en-GB" baseline="0" dirty="0" smtClean="0"/>
              <a:t> </a:t>
            </a:r>
            <a:r>
              <a:rPr lang="en-GB" baseline="0" dirty="0" err="1" smtClean="0"/>
              <a:t>rappresentati</a:t>
            </a:r>
            <a:r>
              <a:rPr lang="en-GB" baseline="0" dirty="0" smtClean="0"/>
              <a:t> in </a:t>
            </a:r>
            <a:r>
              <a:rPr lang="en-GB" baseline="0" dirty="0" err="1" smtClean="0"/>
              <a:t>tutte</a:t>
            </a:r>
            <a:r>
              <a:rPr lang="en-GB" baseline="0" dirty="0" smtClean="0"/>
              <a:t> le </a:t>
            </a:r>
            <a:r>
              <a:rPr lang="en-GB" baseline="0" dirty="0" err="1" smtClean="0"/>
              <a:t>strutture</a:t>
            </a:r>
            <a:r>
              <a:rPr lang="en-GB" baseline="0" dirty="0" smtClean="0"/>
              <a:t> </a:t>
            </a:r>
            <a:r>
              <a:rPr lang="en-GB" baseline="0" dirty="0" err="1" smtClean="0"/>
              <a:t>che</a:t>
            </a:r>
            <a:r>
              <a:rPr lang="en-GB" baseline="0" dirty="0" smtClean="0"/>
              <a:t> </a:t>
            </a:r>
            <a:r>
              <a:rPr lang="en-GB" baseline="0" dirty="0" err="1" smtClean="0"/>
              <a:t>preparano</a:t>
            </a:r>
            <a:r>
              <a:rPr lang="en-GB" baseline="0" dirty="0" smtClean="0"/>
              <a:t> </a:t>
            </a:r>
            <a:r>
              <a:rPr lang="en-GB" baseline="0" dirty="0" err="1" smtClean="0"/>
              <a:t>rardiofarmaci</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5</a:t>
            </a:fld>
            <a:endParaRPr lang="it-IT"/>
          </a:p>
        </p:txBody>
      </p:sp>
    </p:spTree>
    <p:extLst>
      <p:ext uri="{BB962C8B-B14F-4D97-AF65-F5344CB8AC3E}">
        <p14:creationId xmlns:p14="http://schemas.microsoft.com/office/powerpoint/2010/main" val="275324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smtClean="0"/>
              <a:t>E </a:t>
            </a:r>
            <a:r>
              <a:rPr lang="en-GB" dirty="0" err="1" smtClean="0"/>
              <a:t>che</a:t>
            </a:r>
            <a:r>
              <a:rPr lang="en-GB" dirty="0" smtClean="0"/>
              <a:t> dire </a:t>
            </a:r>
            <a:r>
              <a:rPr lang="en-GB" dirty="0" err="1" smtClean="0"/>
              <a:t>dei</a:t>
            </a:r>
            <a:r>
              <a:rPr lang="en-GB" dirty="0" smtClean="0"/>
              <a:t> radiobiology </a:t>
            </a:r>
            <a:r>
              <a:rPr lang="en-GB" dirty="0" err="1" smtClean="0"/>
              <a:t>che</a:t>
            </a:r>
            <a:r>
              <a:rPr lang="en-GB" dirty="0" smtClean="0"/>
              <a:t> secondo </a:t>
            </a:r>
            <a:r>
              <a:rPr lang="en-GB" dirty="0" err="1" smtClean="0"/>
              <a:t>wikipidia</a:t>
            </a:r>
            <a:r>
              <a:rPr lang="en-GB" dirty="0" smtClean="0"/>
              <a:t> </a:t>
            </a:r>
            <a:r>
              <a:rPr lang="en-GB" dirty="0" err="1" smtClean="0"/>
              <a:t>abusano</a:t>
            </a:r>
            <a:r>
              <a:rPr lang="en-GB" baseline="0" dirty="0" smtClean="0"/>
              <a:t> </a:t>
            </a:r>
            <a:r>
              <a:rPr lang="en-GB" baseline="0" dirty="0" err="1" smtClean="0"/>
              <a:t>della</a:t>
            </a:r>
            <a:r>
              <a:rPr lang="en-GB" baseline="0" dirty="0" smtClean="0"/>
              <a:t> </a:t>
            </a:r>
            <a:r>
              <a:rPr lang="en-GB" baseline="0" dirty="0" err="1" smtClean="0"/>
              <a:t>professione</a:t>
            </a:r>
            <a:r>
              <a:rPr lang="en-GB" baseline="0" dirty="0" smtClean="0"/>
              <a:t> non </a:t>
            </a:r>
            <a:r>
              <a:rPr lang="en-GB" baseline="0" dirty="0" err="1" smtClean="0"/>
              <a:t>occupandosi</a:t>
            </a:r>
            <a:r>
              <a:rPr lang="en-GB" baseline="0" dirty="0" smtClean="0"/>
              <a:t> solo </a:t>
            </a:r>
            <a:r>
              <a:rPr lang="en-GB" baseline="0" dirty="0" err="1" smtClean="0"/>
              <a:t>degli</a:t>
            </a:r>
            <a:r>
              <a:rPr lang="en-GB" baseline="0" dirty="0" smtClean="0"/>
              <a:t> </a:t>
            </a:r>
            <a:r>
              <a:rPr lang="en-GB" baseline="0" dirty="0" err="1" smtClean="0"/>
              <a:t>effetti</a:t>
            </a:r>
            <a:r>
              <a:rPr lang="en-GB" baseline="0" dirty="0" smtClean="0"/>
              <a:t> </a:t>
            </a:r>
            <a:r>
              <a:rPr lang="en-GB" baseline="0" dirty="0" err="1" smtClean="0"/>
              <a:t>delle</a:t>
            </a:r>
            <a:r>
              <a:rPr lang="en-GB" baseline="0" dirty="0" smtClean="0"/>
              <a:t> </a:t>
            </a:r>
            <a:r>
              <a:rPr lang="en-GB" baseline="0" dirty="0" err="1" smtClean="0"/>
              <a:t>radiazioni</a:t>
            </a:r>
            <a:r>
              <a:rPr lang="en-GB" baseline="0" dirty="0" smtClean="0"/>
              <a:t> </a:t>
            </a:r>
            <a:r>
              <a:rPr lang="en-GB" baseline="0" dirty="0" err="1" smtClean="0"/>
              <a:t>sugli</a:t>
            </a:r>
            <a:r>
              <a:rPr lang="en-GB" baseline="0" dirty="0" smtClean="0"/>
              <a:t> </a:t>
            </a:r>
            <a:r>
              <a:rPr lang="en-GB" baseline="0" dirty="0" err="1" smtClean="0"/>
              <a:t>esseri</a:t>
            </a:r>
            <a:r>
              <a:rPr lang="en-GB" baseline="0" dirty="0" smtClean="0"/>
              <a:t> </a:t>
            </a:r>
            <a:r>
              <a:rPr lang="en-GB" baseline="0" dirty="0" err="1" smtClean="0"/>
              <a:t>viventi</a:t>
            </a:r>
            <a:r>
              <a:rPr lang="en-GB" baseline="0" dirty="0" smtClean="0"/>
              <a:t> ?</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6</a:t>
            </a:fld>
            <a:endParaRPr lang="it-IT"/>
          </a:p>
        </p:txBody>
      </p:sp>
    </p:spTree>
    <p:extLst>
      <p:ext uri="{BB962C8B-B14F-4D97-AF65-F5344CB8AC3E}">
        <p14:creationId xmlns:p14="http://schemas.microsoft.com/office/powerpoint/2010/main" val="227617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r>
              <a:rPr lang="en-GB" dirty="0" smtClean="0"/>
              <a:t>Lo </a:t>
            </a:r>
            <a:r>
              <a:rPr lang="en-GB" dirty="0" err="1" smtClean="0"/>
              <a:t>scopo</a:t>
            </a:r>
            <a:r>
              <a:rPr lang="en-GB" dirty="0" smtClean="0"/>
              <a:t> di </a:t>
            </a:r>
            <a:r>
              <a:rPr lang="en-GB" dirty="0" err="1" smtClean="0"/>
              <a:t>questa</a:t>
            </a:r>
            <a:r>
              <a:rPr lang="en-GB" dirty="0" smtClean="0"/>
              <a:t> </a:t>
            </a:r>
            <a:r>
              <a:rPr lang="en-GB" dirty="0" err="1" smtClean="0"/>
              <a:t>introduzione</a:t>
            </a:r>
            <a:r>
              <a:rPr lang="en-GB" baseline="0" dirty="0" smtClean="0"/>
              <a:t> è </a:t>
            </a:r>
            <a:r>
              <a:rPr lang="en-GB" baseline="0" dirty="0" err="1" smtClean="0"/>
              <a:t>quello</a:t>
            </a:r>
            <a:r>
              <a:rPr lang="en-GB" baseline="0" dirty="0" smtClean="0"/>
              <a:t> di </a:t>
            </a:r>
            <a:r>
              <a:rPr lang="en-GB" baseline="0" dirty="0" err="1" smtClean="0"/>
              <a:t>presentare</a:t>
            </a:r>
            <a:r>
              <a:rPr lang="en-GB" baseline="0" dirty="0" smtClean="0"/>
              <a:t> a chi </a:t>
            </a:r>
            <a:r>
              <a:rPr lang="en-GB" baseline="0" dirty="0" err="1" smtClean="0"/>
              <a:t>si</a:t>
            </a:r>
            <a:r>
              <a:rPr lang="en-GB" baseline="0" dirty="0" smtClean="0"/>
              <a:t> </a:t>
            </a:r>
            <a:r>
              <a:rPr lang="en-GB" baseline="0" dirty="0" err="1" smtClean="0"/>
              <a:t>stesse</a:t>
            </a:r>
            <a:r>
              <a:rPr lang="en-GB" baseline="0" dirty="0" smtClean="0"/>
              <a:t> </a:t>
            </a:r>
            <a:r>
              <a:rPr lang="en-GB" baseline="0" dirty="0" err="1" smtClean="0"/>
              <a:t>avvicinando</a:t>
            </a:r>
            <a:r>
              <a:rPr lang="en-GB" baseline="0" dirty="0" smtClean="0"/>
              <a:t> </a:t>
            </a:r>
            <a:r>
              <a:rPr lang="en-GB" baseline="0" dirty="0" err="1" smtClean="0"/>
              <a:t>ora</a:t>
            </a:r>
            <a:r>
              <a:rPr lang="en-GB" baseline="0" dirty="0" smtClean="0"/>
              <a:t> al </a:t>
            </a:r>
            <a:r>
              <a:rPr lang="en-GB" baseline="0" dirty="0" err="1" smtClean="0"/>
              <a:t>mondo</a:t>
            </a:r>
            <a:r>
              <a:rPr lang="en-GB" baseline="0" dirty="0" smtClean="0"/>
              <a:t> </a:t>
            </a:r>
            <a:r>
              <a:rPr lang="en-GB" baseline="0" dirty="0" err="1" smtClean="0"/>
              <a:t>dei</a:t>
            </a:r>
            <a:r>
              <a:rPr lang="en-GB" baseline="0" dirty="0" smtClean="0"/>
              <a:t> </a:t>
            </a:r>
            <a:r>
              <a:rPr lang="en-GB" baseline="0" dirty="0" err="1" smtClean="0"/>
              <a:t>radiofarma</a:t>
            </a:r>
            <a:r>
              <a:rPr lang="en-GB" baseline="0" dirty="0" smtClean="0"/>
              <a:t>  </a:t>
            </a:r>
            <a:r>
              <a:rPr lang="en-GB" baseline="0" dirty="0" err="1" smtClean="0"/>
              <a:t>nel</a:t>
            </a:r>
            <a:r>
              <a:rPr lang="en-GB" baseline="0" dirty="0" smtClean="0"/>
              <a:t> </a:t>
            </a:r>
            <a:r>
              <a:rPr lang="en-GB" baseline="0" dirty="0" err="1" smtClean="0"/>
              <a:t>modo</a:t>
            </a:r>
            <a:r>
              <a:rPr lang="en-GB" baseline="0" dirty="0" smtClean="0"/>
              <a:t> </a:t>
            </a:r>
            <a:r>
              <a:rPr lang="en-GB" baseline="0" dirty="0" err="1" smtClean="0"/>
              <a:t>corretto</a:t>
            </a:r>
            <a:r>
              <a:rPr lang="en-GB" baseline="0" dirty="0" smtClean="0"/>
              <a:t> </a:t>
            </a:r>
            <a:r>
              <a:rPr lang="en-GB" baseline="0" dirty="0" err="1" smtClean="0"/>
              <a:t>ovvero</a:t>
            </a:r>
            <a:r>
              <a:rPr lang="en-GB" baseline="0" dirty="0" smtClean="0"/>
              <a:t> come  </a:t>
            </a:r>
            <a:r>
              <a:rPr lang="en-GB" baseline="0" dirty="0" err="1" smtClean="0"/>
              <a:t>una</a:t>
            </a:r>
            <a:r>
              <a:rPr lang="en-GB" baseline="0" dirty="0" smtClean="0"/>
              <a:t> </a:t>
            </a:r>
            <a:r>
              <a:rPr lang="en-GB" baseline="0" dirty="0" err="1" smtClean="0"/>
              <a:t>moltitudine</a:t>
            </a:r>
            <a:r>
              <a:rPr lang="en-GB" baseline="0" dirty="0" smtClean="0"/>
              <a:t> di figure </a:t>
            </a:r>
            <a:r>
              <a:rPr lang="en-GB" baseline="0" dirty="0" err="1" smtClean="0"/>
              <a:t>altamente</a:t>
            </a:r>
            <a:r>
              <a:rPr lang="en-GB" baseline="0" dirty="0" smtClean="0"/>
              <a:t> </a:t>
            </a:r>
            <a:r>
              <a:rPr lang="en-GB" baseline="0" dirty="0" err="1" smtClean="0"/>
              <a:t>formate</a:t>
            </a:r>
            <a:r>
              <a:rPr lang="en-GB" baseline="0" dirty="0" smtClean="0"/>
              <a:t> e </a:t>
            </a:r>
            <a:r>
              <a:rPr lang="en-GB" baseline="0" dirty="0" err="1" smtClean="0"/>
              <a:t>professionali</a:t>
            </a:r>
            <a:r>
              <a:rPr lang="en-GB" baseline="0" dirty="0" smtClean="0"/>
              <a:t> </a:t>
            </a:r>
            <a:r>
              <a:rPr lang="en-GB" baseline="0" dirty="0" err="1" smtClean="0"/>
              <a:t>che</a:t>
            </a:r>
            <a:r>
              <a:rPr lang="en-GB" baseline="0" dirty="0" smtClean="0"/>
              <a:t> opera </a:t>
            </a:r>
            <a:r>
              <a:rPr lang="en-GB" baseline="0" dirty="0" err="1" smtClean="0"/>
              <a:t>tutte</a:t>
            </a:r>
            <a:r>
              <a:rPr lang="en-GB" baseline="0" dirty="0" smtClean="0"/>
              <a:t> </a:t>
            </a:r>
            <a:r>
              <a:rPr lang="en-GB" baseline="0" dirty="0" err="1" smtClean="0"/>
              <a:t>assieme</a:t>
            </a:r>
            <a:r>
              <a:rPr lang="en-GB" baseline="0" dirty="0" smtClean="0"/>
              <a:t> per </a:t>
            </a:r>
            <a:r>
              <a:rPr lang="en-GB" baseline="0" dirty="0" err="1" smtClean="0"/>
              <a:t>sviluppare</a:t>
            </a:r>
            <a:r>
              <a:rPr lang="en-GB" baseline="0" dirty="0" smtClean="0"/>
              <a:t> un </a:t>
            </a:r>
            <a:r>
              <a:rPr lang="en-GB" baseline="0" dirty="0" err="1" smtClean="0"/>
              <a:t>qualche</a:t>
            </a:r>
            <a:r>
              <a:rPr lang="en-GB" baseline="0" dirty="0" smtClean="0"/>
              <a:t> </a:t>
            </a:r>
            <a:r>
              <a:rPr lang="en-GB" baseline="0" dirty="0" err="1" smtClean="0"/>
              <a:t>cosa</a:t>
            </a:r>
            <a:r>
              <a:rPr lang="en-GB" baseline="0" dirty="0" smtClean="0"/>
              <a:t> </a:t>
            </a:r>
            <a:r>
              <a:rPr lang="en-GB" baseline="0" dirty="0" err="1" smtClean="0"/>
              <a:t>che</a:t>
            </a:r>
            <a:r>
              <a:rPr lang="en-GB" baseline="0" dirty="0" smtClean="0"/>
              <a:t> per </a:t>
            </a:r>
            <a:r>
              <a:rPr lang="en-GB" baseline="0" dirty="0" err="1" smtClean="0"/>
              <a:t>sua</a:t>
            </a:r>
            <a:r>
              <a:rPr lang="en-GB" baseline="0" dirty="0" smtClean="0"/>
              <a:t> </a:t>
            </a:r>
            <a:r>
              <a:rPr lang="en-GB" baseline="0" dirty="0" err="1" smtClean="0"/>
              <a:t>natura</a:t>
            </a:r>
            <a:r>
              <a:rPr lang="en-GB" baseline="0" dirty="0" smtClean="0"/>
              <a:t> </a:t>
            </a:r>
            <a:r>
              <a:rPr lang="en-GB" baseline="0" dirty="0" err="1" smtClean="0"/>
              <a:t>richeide</a:t>
            </a:r>
            <a:r>
              <a:rPr lang="en-GB" baseline="0" dirty="0" smtClean="0"/>
              <a:t> di </a:t>
            </a:r>
            <a:r>
              <a:rPr lang="en-GB" baseline="0" dirty="0" err="1" smtClean="0"/>
              <a:t>focalizzare</a:t>
            </a:r>
            <a:r>
              <a:rPr lang="en-GB" baseline="0" dirty="0" smtClean="0"/>
              <a:t> </a:t>
            </a:r>
            <a:r>
              <a:rPr lang="en-GB" baseline="0" dirty="0" err="1" smtClean="0"/>
              <a:t>gli</a:t>
            </a:r>
            <a:r>
              <a:rPr lang="en-GB" baseline="0" dirty="0" smtClean="0"/>
              <a:t> </a:t>
            </a:r>
            <a:r>
              <a:rPr lang="en-GB" baseline="0" dirty="0" err="1" smtClean="0"/>
              <a:t>sforzi</a:t>
            </a:r>
            <a:r>
              <a:rPr lang="en-GB" baseline="0" dirty="0" smtClean="0"/>
              <a:t> di </a:t>
            </a:r>
            <a:r>
              <a:rPr lang="en-GB" baseline="0" dirty="0" err="1" smtClean="0"/>
              <a:t>tante</a:t>
            </a:r>
            <a:r>
              <a:rPr lang="en-GB" baseline="0" dirty="0" smtClean="0"/>
              <a:t> </a:t>
            </a:r>
            <a:r>
              <a:rPr lang="en-GB" baseline="0" dirty="0" err="1" smtClean="0"/>
              <a:t>competenze</a:t>
            </a:r>
            <a:r>
              <a:rPr lang="en-GB" baseline="0" dirty="0" smtClean="0"/>
              <a:t> e </a:t>
            </a:r>
            <a:r>
              <a:rPr lang="en-GB" baseline="0" dirty="0" err="1" smtClean="0"/>
              <a:t>professionalità</a:t>
            </a:r>
            <a:r>
              <a:rPr lang="en-GB" baseline="0" dirty="0" smtClean="0"/>
              <a:t>, </a:t>
            </a:r>
            <a:r>
              <a:rPr lang="en-GB" baseline="0" dirty="0" err="1" smtClean="0"/>
              <a:t>anche</a:t>
            </a:r>
            <a:r>
              <a:rPr lang="en-GB" baseline="0" dirty="0" smtClean="0"/>
              <a:t> </a:t>
            </a:r>
            <a:r>
              <a:rPr lang="en-GB" baseline="0" dirty="0" err="1" smtClean="0"/>
              <a:t>molto</a:t>
            </a:r>
            <a:r>
              <a:rPr lang="en-GB" baseline="0" dirty="0" smtClean="0"/>
              <a:t> diverse Un </a:t>
            </a:r>
            <a:r>
              <a:rPr lang="en-GB" baseline="0" dirty="0" err="1" smtClean="0"/>
              <a:t>pò</a:t>
            </a:r>
            <a:r>
              <a:rPr lang="en-GB" baseline="0" dirty="0" smtClean="0"/>
              <a:t> come </a:t>
            </a:r>
            <a:r>
              <a:rPr lang="en-GB" baseline="0" dirty="0" err="1" smtClean="0"/>
              <a:t>nelle</a:t>
            </a:r>
            <a:r>
              <a:rPr lang="en-GB" baseline="0" dirty="0" smtClean="0"/>
              <a:t> </a:t>
            </a:r>
            <a:r>
              <a:rPr lang="en-GB" baseline="0" dirty="0" err="1" smtClean="0"/>
              <a:t>rappresentazioni</a:t>
            </a:r>
            <a:r>
              <a:rPr lang="en-GB" baseline="0" dirty="0" smtClean="0"/>
              <a:t> di base </a:t>
            </a:r>
            <a:r>
              <a:rPr lang="en-GB" baseline="0" dirty="0" err="1" smtClean="0"/>
              <a:t>si</a:t>
            </a:r>
            <a:r>
              <a:rPr lang="en-GB" baseline="0" dirty="0" smtClean="0"/>
              <a:t> </a:t>
            </a:r>
            <a:r>
              <a:rPr lang="en-GB" baseline="0" dirty="0" err="1" smtClean="0"/>
              <a:t>trovano</a:t>
            </a:r>
            <a:r>
              <a:rPr lang="en-GB" baseline="0" dirty="0" smtClean="0"/>
              <a:t> </a:t>
            </a:r>
            <a:r>
              <a:rPr lang="en-GB" baseline="0" dirty="0" err="1" smtClean="0"/>
              <a:t>nel</a:t>
            </a:r>
            <a:r>
              <a:rPr lang="en-GB" baseline="0" dirty="0" smtClean="0"/>
              <a:t> Sistema </a:t>
            </a:r>
            <a:r>
              <a:rPr lang="en-GB" baseline="0" dirty="0" err="1" smtClean="0"/>
              <a:t>solare</a:t>
            </a:r>
            <a:r>
              <a:rPr lang="en-GB" baseline="0" dirty="0" smtClean="0"/>
              <a:t> e </a:t>
            </a:r>
            <a:r>
              <a:rPr lang="en-GB" baseline="0" dirty="0" err="1" smtClean="0"/>
              <a:t>negli</a:t>
            </a:r>
            <a:r>
              <a:rPr lang="en-GB" baseline="0" dirty="0" smtClean="0"/>
              <a:t> </a:t>
            </a:r>
            <a:r>
              <a:rPr lang="en-GB" baseline="0" dirty="0" err="1" smtClean="0"/>
              <a:t>atomi</a:t>
            </a:r>
            <a:r>
              <a:rPr lang="en-GB" baseline="0" dirty="0" smtClean="0"/>
              <a:t>. </a:t>
            </a:r>
            <a:r>
              <a:rPr lang="en-GB" baseline="0" dirty="0" err="1" smtClean="0"/>
              <a:t>Questo</a:t>
            </a:r>
            <a:r>
              <a:rPr lang="en-GB" baseline="0" dirty="0" smtClean="0"/>
              <a:t> è </a:t>
            </a:r>
            <a:r>
              <a:rPr lang="en-GB" baseline="0" dirty="0" err="1" smtClean="0"/>
              <a:t>fondamentale</a:t>
            </a:r>
            <a:r>
              <a:rPr lang="en-GB" baseline="0" dirty="0" smtClean="0"/>
              <a:t> per </a:t>
            </a:r>
            <a:r>
              <a:rPr lang="en-GB" baseline="0" dirty="0" err="1" smtClean="0"/>
              <a:t>iniziare</a:t>
            </a:r>
            <a:r>
              <a:rPr lang="en-GB" baseline="0" dirty="0" smtClean="0"/>
              <a:t> a </a:t>
            </a:r>
            <a:r>
              <a:rPr lang="en-GB" baseline="0" dirty="0" err="1" smtClean="0"/>
              <a:t>parlare</a:t>
            </a:r>
            <a:r>
              <a:rPr lang="en-GB" baseline="0" dirty="0" smtClean="0"/>
              <a:t> di </a:t>
            </a:r>
            <a:r>
              <a:rPr lang="en-GB" baseline="0" dirty="0" err="1" smtClean="0"/>
              <a:t>radiochimica</a:t>
            </a:r>
            <a:r>
              <a:rPr lang="en-GB" baseline="0" dirty="0" smtClean="0"/>
              <a:t> e </a:t>
            </a:r>
            <a:r>
              <a:rPr lang="en-GB" baseline="0" dirty="0" err="1" smtClean="0"/>
              <a:t>suo</a:t>
            </a:r>
            <a:r>
              <a:rPr lang="en-GB" baseline="0" dirty="0" smtClean="0"/>
              <a:t> </a:t>
            </a:r>
            <a:r>
              <a:rPr lang="en-GB" baseline="0" dirty="0" err="1" smtClean="0"/>
              <a:t>impiego</a:t>
            </a:r>
            <a:r>
              <a:rPr lang="en-GB" baseline="0" dirty="0" smtClean="0"/>
              <a:t>.</a:t>
            </a:r>
            <a:endParaRPr lang="en-GB" dirty="0"/>
          </a:p>
        </p:txBody>
      </p:sp>
      <p:sp>
        <p:nvSpPr>
          <p:cNvPr id="4" name="Segnaposto numero diapositiva 3"/>
          <p:cNvSpPr>
            <a:spLocks noGrp="1"/>
          </p:cNvSpPr>
          <p:nvPr>
            <p:ph type="sldNum" sz="quarter" idx="10"/>
          </p:nvPr>
        </p:nvSpPr>
        <p:spPr/>
        <p:txBody>
          <a:bodyPr/>
          <a:lstStyle/>
          <a:p>
            <a:fld id="{F8B39582-A52C-4012-B47D-5F76E7A1C288}" type="slidenum">
              <a:rPr lang="it-IT" smtClean="0"/>
              <a:pPr/>
              <a:t>7</a:t>
            </a:fld>
            <a:endParaRPr lang="it-IT"/>
          </a:p>
        </p:txBody>
      </p:sp>
    </p:spTree>
    <p:extLst>
      <p:ext uri="{BB962C8B-B14F-4D97-AF65-F5344CB8AC3E}">
        <p14:creationId xmlns:p14="http://schemas.microsoft.com/office/powerpoint/2010/main" val="165709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Come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sentito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presentazioni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dlla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sessione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precedente</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disponibilit</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radionuclidi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è</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allettante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cresce</a:t>
            </a:r>
            <a:r>
              <a:rPr lang="en-GB" sz="1200" kern="1200" baseline="0" dirty="0" smtClean="0">
                <a:solidFill>
                  <a:schemeClr val="tx1"/>
                </a:solidFill>
                <a:effectLst/>
                <a:latin typeface="+mn-lt"/>
                <a:ea typeface="+mn-ea"/>
                <a:cs typeface="+mn-cs"/>
              </a:rPr>
              <a:t> con </a:t>
            </a:r>
            <a:r>
              <a:rPr lang="en-GB" sz="1200" kern="1200" baseline="0" dirty="0" err="1" smtClean="0">
                <a:solidFill>
                  <a:schemeClr val="tx1"/>
                </a:solidFill>
                <a:effectLst/>
                <a:latin typeface="+mn-lt"/>
                <a:ea typeface="+mn-ea"/>
                <a:cs typeface="+mn-cs"/>
              </a:rPr>
              <a:t>l’evolversi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processi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produttivi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potete</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ben </a:t>
            </a:r>
            <a:r>
              <a:rPr lang="en-GB" sz="1200" kern="1200" baseline="0" dirty="0" err="1" smtClean="0">
                <a:solidFill>
                  <a:schemeClr val="tx1"/>
                </a:solidFill>
                <a:effectLst/>
                <a:latin typeface="+mn-lt"/>
                <a:ea typeface="+mn-ea"/>
                <a:cs typeface="+mn-cs"/>
              </a:rPr>
              <a:t>vedere</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disponibilità</a:t>
            </a:r>
            <a:r>
              <a:rPr lang="en-GB" sz="1200" kern="1200" baseline="0" dirty="0" smtClean="0">
                <a:solidFill>
                  <a:schemeClr val="tx1"/>
                </a:solidFill>
                <a:effectLst/>
                <a:latin typeface="+mn-lt"/>
                <a:ea typeface="+mn-ea"/>
                <a:cs typeface="+mn-cs"/>
              </a:rPr>
              <a:t> di radionuclide è </a:t>
            </a:r>
            <a:r>
              <a:rPr lang="en-GB" sz="1200" kern="1200" baseline="0" dirty="0" err="1" smtClean="0">
                <a:solidFill>
                  <a:schemeClr val="tx1"/>
                </a:solidFill>
                <a:effectLst/>
                <a:latin typeface="+mn-lt"/>
                <a:ea typeface="+mn-ea"/>
                <a:cs typeface="+mn-cs"/>
              </a:rPr>
              <a:t>pèarecchio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vasta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naturalmente</a:t>
            </a:r>
            <a:r>
              <a:rPr lang="en-GB" sz="1200" kern="1200" baseline="0" dirty="0" smtClean="0">
                <a:solidFill>
                  <a:schemeClr val="tx1"/>
                </a:solidFill>
                <a:effectLst/>
                <a:latin typeface="+mn-lt"/>
                <a:ea typeface="+mn-ea"/>
                <a:cs typeface="+mn-cs"/>
              </a:rPr>
              <a:t> non </a:t>
            </a:r>
            <a:r>
              <a:rPr lang="en-GB" sz="1200" kern="1200" baseline="0" dirty="0" err="1" smtClean="0">
                <a:solidFill>
                  <a:schemeClr val="tx1"/>
                </a:solidFill>
                <a:effectLst/>
                <a:latin typeface="+mn-lt"/>
                <a:ea typeface="+mn-ea"/>
                <a:cs typeface="+mn-cs"/>
              </a:rPr>
              <a:t>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tutti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ottimali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scopi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richiesti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inoltre</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disponibilità</a:t>
            </a:r>
            <a:r>
              <a:rPr lang="en-GB" sz="1200" kern="1200" baseline="0" dirty="0" smtClean="0">
                <a:solidFill>
                  <a:schemeClr val="tx1"/>
                </a:solidFill>
                <a:effectLst/>
                <a:latin typeface="+mn-lt"/>
                <a:ea typeface="+mn-ea"/>
                <a:cs typeface="+mn-cs"/>
              </a:rPr>
              <a:t> è un </a:t>
            </a:r>
            <a:r>
              <a:rPr lang="en-GB" sz="1200" kern="1200" baseline="0" dirty="0" err="1" smtClean="0">
                <a:solidFill>
                  <a:schemeClr val="tx1"/>
                </a:solidFill>
                <a:effectLst/>
                <a:latin typeface="+mn-lt"/>
                <a:ea typeface="+mn-ea"/>
                <a:cs typeface="+mn-cs"/>
              </a:rPr>
              <a:t>aspetto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importante</a:t>
            </a:r>
            <a:r>
              <a:rPr lang="en-GB" sz="1200" kern="1200" baseline="0" dirty="0" smtClean="0">
                <a:solidFill>
                  <a:schemeClr val="tx1"/>
                </a:solidFill>
                <a:effectLst/>
                <a:latin typeface="+mn-lt"/>
                <a:ea typeface="+mn-ea"/>
                <a:cs typeface="+mn-cs"/>
              </a:rPr>
              <a:t>, ma </a:t>
            </a:r>
            <a:r>
              <a:rPr lang="en-GB" sz="1200" kern="1200" baseline="0" dirty="0" err="1" smtClean="0">
                <a:solidFill>
                  <a:schemeClr val="tx1"/>
                </a:solidFill>
                <a:effectLst/>
                <a:latin typeface="+mn-lt"/>
                <a:ea typeface="+mn-ea"/>
                <a:cs typeface="+mn-cs"/>
              </a:rPr>
              <a:t>nonostante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queste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limitazioni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panorama è </a:t>
            </a:r>
            <a:r>
              <a:rPr lang="en-GB" sz="1200" kern="1200" baseline="0" dirty="0" err="1" smtClean="0">
                <a:solidFill>
                  <a:schemeClr val="tx1"/>
                </a:solidFill>
                <a:effectLst/>
                <a:latin typeface="+mn-lt"/>
                <a:ea typeface="+mn-ea"/>
                <a:cs typeface="+mn-cs"/>
              </a:rPr>
              <a:t>ampio</a:t>
            </a:r>
            <a:r>
              <a:rPr lang="en-GB"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F8B39582-A52C-4012-B47D-5F76E7A1C288}" type="slidenum">
              <a:rPr lang="it-IT" smtClean="0"/>
              <a:pPr/>
              <a:t>8</a:t>
            </a:fld>
            <a:endParaRPr lang="it-IT"/>
          </a:p>
        </p:txBody>
      </p:sp>
    </p:spTree>
    <p:extLst>
      <p:ext uri="{BB962C8B-B14F-4D97-AF65-F5344CB8AC3E}">
        <p14:creationId xmlns:p14="http://schemas.microsoft.com/office/powerpoint/2010/main" val="345616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Dal </a:t>
            </a:r>
            <a:r>
              <a:rPr lang="en-GB" sz="1200" kern="1200" baseline="0" dirty="0" err="1" smtClean="0">
                <a:solidFill>
                  <a:schemeClr val="tx1"/>
                </a:solidFill>
                <a:effectLst/>
                <a:latin typeface="+mn-lt"/>
                <a:ea typeface="+mn-ea"/>
                <a:cs typeface="+mn-cs"/>
              </a:rPr>
              <a:t>punto</a:t>
            </a:r>
            <a:r>
              <a:rPr lang="en-GB" sz="1200" kern="1200" baseline="0" dirty="0" smtClean="0">
                <a:solidFill>
                  <a:schemeClr val="tx1"/>
                </a:solidFill>
                <a:effectLst/>
                <a:latin typeface="+mn-lt"/>
                <a:ea typeface="+mn-ea"/>
                <a:cs typeface="+mn-cs"/>
              </a:rPr>
              <a:t> di vista </a:t>
            </a:r>
            <a:r>
              <a:rPr lang="en-GB" sz="1200" kern="1200" baseline="0" dirty="0" err="1" smtClean="0">
                <a:solidFill>
                  <a:schemeClr val="tx1"/>
                </a:solidFill>
                <a:effectLst/>
                <a:latin typeface="+mn-lt"/>
                <a:ea typeface="+mn-ea"/>
                <a:cs typeface="+mn-cs"/>
              </a:rPr>
              <a:t>dei</a:t>
            </a:r>
            <a:r>
              <a:rPr lang="en-GB" sz="1200" kern="1200" baseline="0" dirty="0" smtClean="0">
                <a:solidFill>
                  <a:schemeClr val="tx1"/>
                </a:solidFill>
                <a:effectLst/>
                <a:latin typeface="+mn-lt"/>
                <a:ea typeface="+mn-ea"/>
                <a:cs typeface="+mn-cs"/>
              </a:rPr>
              <a:t> target </a:t>
            </a:r>
            <a:r>
              <a:rPr lang="en-GB" sz="1200" kern="1200" baseline="0" dirty="0" err="1" smtClean="0">
                <a:solidFill>
                  <a:schemeClr val="tx1"/>
                </a:solidFill>
                <a:effectLst/>
                <a:latin typeface="+mn-lt"/>
                <a:ea typeface="+mn-ea"/>
                <a:cs typeface="+mn-cs"/>
              </a:rPr>
              <a:t>clinico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terapeutico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anche</a:t>
            </a:r>
            <a:r>
              <a:rPr lang="en-GB" sz="1200" kern="1200" baseline="0" dirty="0" smtClean="0">
                <a:solidFill>
                  <a:schemeClr val="tx1"/>
                </a:solidFill>
                <a:effectLst/>
                <a:latin typeface="+mn-lt"/>
                <a:ea typeface="+mn-ea"/>
                <a:cs typeface="+mn-cs"/>
              </a:rPr>
              <a:t> qui la </a:t>
            </a:r>
            <a:r>
              <a:rPr lang="en-GB" sz="1200" kern="1200" baseline="0" dirty="0" err="1" smtClean="0">
                <a:solidFill>
                  <a:schemeClr val="tx1"/>
                </a:solidFill>
                <a:effectLst/>
                <a:latin typeface="+mn-lt"/>
                <a:ea typeface="+mn-ea"/>
                <a:cs typeface="+mn-cs"/>
              </a:rPr>
              <a:t>scielta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è</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molteplice</a:t>
            </a:r>
            <a:r>
              <a:rPr lang="en-GB" sz="1200" kern="1200" baseline="0" dirty="0" smtClean="0">
                <a:solidFill>
                  <a:schemeClr val="tx1"/>
                </a:solidFill>
                <a:effectLst/>
                <a:latin typeface="+mn-lt"/>
                <a:ea typeface="+mn-ea"/>
                <a:cs typeface="+mn-cs"/>
              </a:rPr>
              <a:t> e </a:t>
            </a:r>
            <a:endParaRPr lang="en-GB" sz="120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F8B39582-A52C-4012-B47D-5F76E7A1C288}" type="slidenum">
              <a:rPr lang="it-IT" smtClean="0"/>
              <a:pPr/>
              <a:t>9</a:t>
            </a:fld>
            <a:endParaRPr lang="it-IT"/>
          </a:p>
        </p:txBody>
      </p:sp>
    </p:spTree>
    <p:extLst>
      <p:ext uri="{BB962C8B-B14F-4D97-AF65-F5344CB8AC3E}">
        <p14:creationId xmlns:p14="http://schemas.microsoft.com/office/powerpoint/2010/main" val="239694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1BCCF09-4ED3-4777-8365-5C8412F1D932}" type="datetimeFigureOut">
              <a:rPr lang="it-IT" smtClean="0"/>
              <a:pPr/>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BCCF09-4ED3-4777-8365-5C8412F1D932}" type="datetimeFigureOut">
              <a:rPr lang="it-IT" smtClean="0"/>
              <a:pPr/>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BCCF09-4ED3-4777-8365-5C8412F1D932}" type="datetimeFigureOut">
              <a:rPr lang="it-IT" smtClean="0"/>
              <a:pPr/>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BCCF09-4ED3-4777-8365-5C8412F1D932}" type="datetimeFigureOut">
              <a:rPr lang="it-IT" smtClean="0"/>
              <a:pPr/>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1BCCF09-4ED3-4777-8365-5C8412F1D932}" type="datetimeFigureOut">
              <a:rPr lang="it-IT" smtClean="0"/>
              <a:pPr/>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1BCCF09-4ED3-4777-8365-5C8412F1D932}" type="datetimeFigureOut">
              <a:rPr lang="it-IT" smtClean="0"/>
              <a:pPr/>
              <a:t>13/04/18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1BCCF09-4ED3-4777-8365-5C8412F1D932}" type="datetimeFigureOut">
              <a:rPr lang="it-IT" smtClean="0"/>
              <a:pPr/>
              <a:t>13/04/18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BCCF09-4ED3-4777-8365-5C8412F1D932}" type="datetimeFigureOut">
              <a:rPr lang="it-IT" smtClean="0"/>
              <a:pPr/>
              <a:t>13/04/18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1BCCF09-4ED3-4777-8365-5C8412F1D932}" type="datetimeFigureOut">
              <a:rPr lang="it-IT" smtClean="0"/>
              <a:pPr/>
              <a:t>13/04/18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1BCCF09-4ED3-4777-8365-5C8412F1D932}" type="datetimeFigureOut">
              <a:rPr lang="it-IT" smtClean="0"/>
              <a:pPr/>
              <a:t>13/04/18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1BCCF09-4ED3-4777-8365-5C8412F1D932}" type="datetimeFigureOut">
              <a:rPr lang="it-IT" smtClean="0"/>
              <a:pPr/>
              <a:t>13/04/18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77A900-1E74-4940-B855-1076C95FA7A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CCF09-4ED3-4777-8365-5C8412F1D932}" type="datetimeFigureOut">
              <a:rPr lang="it-IT" smtClean="0"/>
              <a:pPr/>
              <a:t>13/04/18</a:t>
            </a:fld>
            <a:endParaRPr lang="it-IT"/>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7A900-1E74-4940-B855-1076C95FA7A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jpeg"/><Relationship Id="rId13" Type="http://schemas.openxmlformats.org/officeDocument/2006/relationships/image" Target="../media/image32.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eg"/><Relationship Id="rId4" Type="http://schemas.openxmlformats.org/officeDocument/2006/relationships/image" Target="../media/image30.jpeg"/><Relationship Id="rId5" Type="http://schemas.openxmlformats.org/officeDocument/2006/relationships/image" Target="../media/image18.jpeg"/><Relationship Id="rId6" Type="http://schemas.openxmlformats.org/officeDocument/2006/relationships/image" Target="../media/image22.jpeg"/><Relationship Id="rId7" Type="http://schemas.openxmlformats.org/officeDocument/2006/relationships/image" Target="../media/image19.jpeg"/><Relationship Id="rId8" Type="http://schemas.openxmlformats.org/officeDocument/2006/relationships/image" Target="../media/image31.png"/><Relationship Id="rId9" Type="http://schemas.openxmlformats.org/officeDocument/2006/relationships/image" Target="../media/image20.jpeg"/><Relationship Id="rId10"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3.jpeg"/><Relationship Id="rId5" Type="http://schemas.openxmlformats.org/officeDocument/2006/relationships/image" Target="../media/image22.jpeg"/><Relationship Id="rId6"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eg"/><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hyperlink" Target="http://www.google.it/url?sa=i&amp;rct=j&amp;q=&amp;esrc=s&amp;source=images&amp;cd=&amp;cad=rja&amp;uact=8&amp;ved=0ahUKEwiblcn-nrDQAhWEtRoKHZqTABAQjRwIBw&amp;url=http://www.centroelisir.net/attestati_e_certificazioni.html&amp;bvm=bv.139250283,d.d2s&amp;psig=AFQjCNF35B4ATkFNHp_fenntpl4LQXk2MA&amp;ust=1479487593003350" TargetMode="External"/><Relationship Id="rId7" Type="http://schemas.openxmlformats.org/officeDocument/2006/relationships/image" Target="../media/image36.gif"/><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4.png"/><Relationship Id="rId5"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6.(null)"/><Relationship Id="rId5" Type="http://schemas.openxmlformats.org/officeDocument/2006/relationships/image" Target="../media/image47.jpg"/><Relationship Id="rId6"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9.png"/><Relationship Id="rId5" Type="http://schemas.openxmlformats.org/officeDocument/2006/relationships/image" Target="../media/image41.jpe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51.emf"/><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it.wikipedia.org/wiki/Medicinale" TargetMode="External"/><Relationship Id="rId5" Type="http://schemas.openxmlformats.org/officeDocument/2006/relationships/hyperlink" Target="https://it.wikipedia.org/wiki/Medicina_nucleare" TargetMode="External"/><Relationship Id="rId6" Type="http://schemas.openxmlformats.org/officeDocument/2006/relationships/hyperlink" Target="https://it.wikipedia.org/wiki/Isotopi_radioattivi" TargetMode="External"/><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jp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hyperlink" Target="https://it.wikipedia.org/wiki/Chimica_nucleare" TargetMode="External"/><Relationship Id="rId5" Type="http://schemas.openxmlformats.org/officeDocument/2006/relationships/hyperlink" Target="https://it.wikipedia.org/wiki/Reazione_chimica" TargetMode="External"/><Relationship Id="rId6" Type="http://schemas.openxmlformats.org/officeDocument/2006/relationships/hyperlink" Target="https://it.wikipedia.org/wiki/Isotopo" TargetMode="External"/><Relationship Id="rId7" Type="http://schemas.openxmlformats.org/officeDocument/2006/relationships/hyperlink" Target="https://it.wikipedia.org/wiki/Radioattivit%C3%A0" TargetMode="External"/><Relationship Id="rId8" Type="http://schemas.openxmlformats.org/officeDocument/2006/relationships/hyperlink" Target="https://it.wikipedia.org/wiki/Cinetica_chimica" TargetMode="External"/><Relationship Id="rId9" Type="http://schemas.openxmlformats.org/officeDocument/2006/relationships/image" Target="../media/image6.png"/><Relationship Id="rId10" Type="http://schemas.openxmlformats.org/officeDocument/2006/relationships/image" Target="../media/image8.jpeg"/></Relationships>
</file>

<file path=ppt/slides/_rels/slide4.xml.rels><?xml version="1.0" encoding="UTF-8" standalone="yes"?>
<Relationships xmlns="http://schemas.openxmlformats.org/package/2006/relationships"><Relationship Id="rId11" Type="http://schemas.openxmlformats.org/officeDocument/2006/relationships/hyperlink" Target="https://it.wikipedia.org/wiki/Cobalto" TargetMode="External"/><Relationship Id="rId12" Type="http://schemas.openxmlformats.org/officeDocument/2006/relationships/hyperlink" Target="https://it.wikipedia.org/wiki/Tumore" TargetMode="External"/><Relationship Id="rId13" Type="http://schemas.openxmlformats.org/officeDocument/2006/relationships/hyperlink" Target="https://it.wikipedia.org/wiki/Ioduro_di_sodio" TargetMode="External"/><Relationship Id="rId14" Type="http://schemas.openxmlformats.org/officeDocument/2006/relationships/hyperlink" Target="https://it.wikipedia.org/wiki/SPECT" TargetMode="External"/><Relationship Id="rId15"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 Id="rId4" Type="http://schemas.openxmlformats.org/officeDocument/2006/relationships/hyperlink" Target="https://it.wikipedia.org/w/index.php?title=Radiochimica&amp;veaction=edit&amp;section=7" TargetMode="External"/><Relationship Id="rId5" Type="http://schemas.openxmlformats.org/officeDocument/2006/relationships/hyperlink" Target="https://it.wikipedia.org/w/index.php?title=Radiochimica&amp;action=edit&amp;section=7" TargetMode="External"/><Relationship Id="rId6" Type="http://schemas.openxmlformats.org/officeDocument/2006/relationships/hyperlink" Target="https://it.wikipedia.org/wiki/File:ECAT-Exact-HR--PET-Scanner.jpg" TargetMode="External"/><Relationship Id="rId7" Type="http://schemas.openxmlformats.org/officeDocument/2006/relationships/hyperlink" Target="https://it.wikipedia.org/wiki/Tomografia_ad_emissione_di_positroni" TargetMode="External"/><Relationship Id="rId8" Type="http://schemas.openxmlformats.org/officeDocument/2006/relationships/hyperlink" Target="https://it.wikipedia.org/wiki/Metabolismo" TargetMode="External"/><Relationship Id="rId9" Type="http://schemas.openxmlformats.org/officeDocument/2006/relationships/hyperlink" Target="https://it.wikipedia.org/wiki/Medicina_nucleare" TargetMode="External"/><Relationship Id="rId10" Type="http://schemas.openxmlformats.org/officeDocument/2006/relationships/hyperlink" Target="https://it.wikipedia.org/wiki/Radioterap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a:stretch>
            <a:fillRect/>
          </a:stretch>
        </p:blipFill>
        <p:spPr bwMode="auto">
          <a:xfrm>
            <a:off x="107504" y="14969"/>
            <a:ext cx="9144000" cy="6858000"/>
          </a:xfrm>
          <a:prstGeom prst="rect">
            <a:avLst/>
          </a:prstGeom>
          <a:noFill/>
          <a:ln w="9525">
            <a:noFill/>
            <a:miter lim="800000"/>
            <a:headEnd/>
            <a:tailEnd/>
          </a:ln>
          <a:effectLst/>
        </p:spPr>
      </p:pic>
      <p:sp>
        <p:nvSpPr>
          <p:cNvPr id="18" name="Rectangle 4"/>
          <p:cNvSpPr>
            <a:spLocks noChangeArrowheads="1"/>
          </p:cNvSpPr>
          <p:nvPr/>
        </p:nvSpPr>
        <p:spPr bwMode="auto">
          <a:xfrm>
            <a:off x="107504" y="4350081"/>
            <a:ext cx="3151598" cy="360363"/>
          </a:xfrm>
          <a:prstGeom prst="rect">
            <a:avLst/>
          </a:prstGeom>
          <a:noFill/>
          <a:ln w="9525">
            <a:noFill/>
            <a:miter lim="800000"/>
            <a:headEnd/>
            <a:tailEnd/>
          </a:ln>
          <a:effectLst/>
        </p:spPr>
        <p:txBody>
          <a:bodyPr anchor="b"/>
          <a:lstStyle/>
          <a:p>
            <a:pPr algn="ctr"/>
            <a:r>
              <a:rPr lang="it-IT" sz="2200" b="1" i="1" dirty="0" smtClean="0">
                <a:solidFill>
                  <a:schemeClr val="tx2">
                    <a:lumMod val="60000"/>
                    <a:lumOff val="40000"/>
                  </a:schemeClr>
                </a:solidFill>
                <a:latin typeface="Arial" pitchFamily="34" charset="0"/>
                <a:cs typeface="Arial" pitchFamily="34" charset="0"/>
              </a:rPr>
              <a:t>Emiliano Cazzola</a:t>
            </a:r>
            <a:endParaRPr lang="es-ES" sz="2200" b="1" i="1" baseline="30000" dirty="0">
              <a:solidFill>
                <a:schemeClr val="tx2">
                  <a:lumMod val="60000"/>
                  <a:lumOff val="40000"/>
                </a:schemeClr>
              </a:solidFill>
              <a:latin typeface="Arial" pitchFamily="34" charset="0"/>
              <a:cs typeface="Arial" pitchFamily="34" charset="0"/>
            </a:endParaRPr>
          </a:p>
        </p:txBody>
      </p:sp>
      <p:sp>
        <p:nvSpPr>
          <p:cNvPr id="19" name="Rectangle 5"/>
          <p:cNvSpPr>
            <a:spLocks noChangeArrowheads="1"/>
          </p:cNvSpPr>
          <p:nvPr/>
        </p:nvSpPr>
        <p:spPr bwMode="auto">
          <a:xfrm>
            <a:off x="388749" y="4813321"/>
            <a:ext cx="3855942" cy="692497"/>
          </a:xfrm>
          <a:prstGeom prst="rect">
            <a:avLst/>
          </a:prstGeom>
          <a:noFill/>
          <a:ln w="9525">
            <a:noFill/>
            <a:miter lim="800000"/>
            <a:headEnd/>
            <a:tailEnd/>
          </a:ln>
          <a:effectLst/>
        </p:spPr>
        <p:txBody>
          <a:bodyPr wrap="square" anchor="ctr">
            <a:spAutoFit/>
          </a:bodyPr>
          <a:lstStyle/>
          <a:p>
            <a:pPr algn="just"/>
            <a:r>
              <a:rPr lang="it-IT" sz="1300" b="1" i="1" dirty="0" err="1" smtClean="0">
                <a:latin typeface="Arial" pitchFamily="34" charset="0"/>
                <a:cs typeface="Arial" pitchFamily="34" charset="0"/>
              </a:rPr>
              <a:t>Cyclotron</a:t>
            </a:r>
            <a:r>
              <a:rPr lang="it-IT" sz="1300" b="1" i="1" dirty="0" smtClean="0">
                <a:latin typeface="Arial" pitchFamily="34" charset="0"/>
                <a:cs typeface="Arial" pitchFamily="34" charset="0"/>
              </a:rPr>
              <a:t> &amp; </a:t>
            </a:r>
            <a:r>
              <a:rPr lang="it-IT" sz="1300" b="1" i="1" dirty="0" err="1" smtClean="0">
                <a:latin typeface="Arial" pitchFamily="34" charset="0"/>
                <a:cs typeface="Arial" pitchFamily="34" charset="0"/>
              </a:rPr>
              <a:t>Radiofarmacy</a:t>
            </a:r>
            <a:r>
              <a:rPr lang="it-IT" sz="1300" b="1" i="1" dirty="0" smtClean="0">
                <a:latin typeface="Arial" pitchFamily="34" charset="0"/>
                <a:cs typeface="Arial" pitchFamily="34" charset="0"/>
              </a:rPr>
              <a:t> Unit </a:t>
            </a:r>
          </a:p>
          <a:p>
            <a:pPr algn="just"/>
            <a:r>
              <a:rPr lang="it-IT" sz="1300" b="1" i="1" dirty="0" smtClean="0">
                <a:latin typeface="Arial" pitchFamily="34" charset="0"/>
                <a:cs typeface="Arial" pitchFamily="34" charset="0"/>
              </a:rPr>
              <a:t>Ospedale Sacro Cuore</a:t>
            </a:r>
          </a:p>
          <a:p>
            <a:pPr algn="just"/>
            <a:r>
              <a:rPr lang="it-IT" sz="1300" dirty="0" smtClean="0">
                <a:latin typeface="Arial" pitchFamily="34" charset="0"/>
                <a:cs typeface="Arial" pitchFamily="34" charset="0"/>
              </a:rPr>
              <a:t>Negrar</a:t>
            </a:r>
            <a:endParaRPr lang="it-IT" sz="1300" dirty="0">
              <a:latin typeface="Arial" pitchFamily="34" charset="0"/>
              <a:cs typeface="Arial" pitchFamily="34" charset="0"/>
            </a:endParaRPr>
          </a:p>
        </p:txBody>
      </p:sp>
      <p:sp>
        <p:nvSpPr>
          <p:cNvPr id="33" name="Line 15"/>
          <p:cNvSpPr>
            <a:spLocks noChangeShapeType="1"/>
          </p:cNvSpPr>
          <p:nvPr/>
        </p:nvSpPr>
        <p:spPr bwMode="auto">
          <a:xfrm>
            <a:off x="446375" y="5616335"/>
            <a:ext cx="6696075" cy="0"/>
          </a:xfrm>
          <a:prstGeom prst="line">
            <a:avLst/>
          </a:prstGeom>
          <a:noFill/>
          <a:ln w="9525">
            <a:solidFill>
              <a:schemeClr val="tx1"/>
            </a:solidFill>
            <a:round/>
            <a:headEnd/>
            <a:tailEnd/>
          </a:ln>
          <a:effectLst/>
        </p:spPr>
        <p:txBody>
          <a:bodyPr/>
          <a:lstStyle/>
          <a:p>
            <a:endParaRPr lang="it-IT"/>
          </a:p>
        </p:txBody>
      </p:sp>
      <p:sp>
        <p:nvSpPr>
          <p:cNvPr id="3" name="Rettangolo arrotondato 2"/>
          <p:cNvSpPr/>
          <p:nvPr/>
        </p:nvSpPr>
        <p:spPr>
          <a:xfrm>
            <a:off x="136128" y="650696"/>
            <a:ext cx="5429288" cy="15598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2" descr="\\calder2\ciclotrone\Nuova intestazione.jpg"/>
          <p:cNvPicPr>
            <a:picLocks noChangeAspect="1" noChangeArrowheads="1"/>
          </p:cNvPicPr>
          <p:nvPr/>
        </p:nvPicPr>
        <p:blipFill>
          <a:blip r:embed="rId4" cstate="print"/>
          <a:srcRect/>
          <a:stretch>
            <a:fillRect/>
          </a:stretch>
        </p:blipFill>
        <p:spPr bwMode="auto">
          <a:xfrm>
            <a:off x="220113" y="5786072"/>
            <a:ext cx="2096609" cy="917728"/>
          </a:xfrm>
          <a:prstGeom prst="rect">
            <a:avLst/>
          </a:prstGeom>
          <a:noFill/>
        </p:spPr>
      </p:pic>
      <p:pic>
        <p:nvPicPr>
          <p:cNvPr id="16" name="Immagine 15" descr="Cartiglio.JPG"/>
          <p:cNvPicPr>
            <a:picLocks noChangeAspect="1"/>
          </p:cNvPicPr>
          <p:nvPr/>
        </p:nvPicPr>
        <p:blipFill>
          <a:blip r:embed="rId5" cstate="print"/>
          <a:stretch>
            <a:fillRect/>
          </a:stretch>
        </p:blipFill>
        <p:spPr>
          <a:xfrm>
            <a:off x="6516216" y="5738655"/>
            <a:ext cx="1691680" cy="1012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 descr="cartaintestata"/>
          <p:cNvPicPr>
            <a:picLocks noChangeAspect="1" noChangeArrowheads="1"/>
          </p:cNvPicPr>
          <p:nvPr/>
        </p:nvPicPr>
        <p:blipFill>
          <a:blip r:embed="rId6" cstate="print"/>
          <a:srcRect/>
          <a:stretch>
            <a:fillRect/>
          </a:stretch>
        </p:blipFill>
        <p:spPr bwMode="auto">
          <a:xfrm>
            <a:off x="0" y="12275"/>
            <a:ext cx="3258816" cy="764704"/>
          </a:xfrm>
          <a:prstGeom prst="rect">
            <a:avLst/>
          </a:prstGeom>
          <a:noFill/>
        </p:spPr>
      </p:pic>
      <p:sp>
        <p:nvSpPr>
          <p:cNvPr id="22" name="Line 15"/>
          <p:cNvSpPr>
            <a:spLocks noChangeShapeType="1"/>
          </p:cNvSpPr>
          <p:nvPr/>
        </p:nvSpPr>
        <p:spPr bwMode="auto">
          <a:xfrm flipV="1">
            <a:off x="502754" y="1340768"/>
            <a:ext cx="5512127" cy="0"/>
          </a:xfrm>
          <a:prstGeom prst="line">
            <a:avLst/>
          </a:prstGeom>
          <a:noFill/>
          <a:ln w="9525">
            <a:solidFill>
              <a:schemeClr val="tx1"/>
            </a:solidFill>
            <a:round/>
            <a:headEnd/>
            <a:tailEnd/>
          </a:ln>
          <a:effectLst/>
        </p:spPr>
        <p:txBody>
          <a:bodyPr/>
          <a:lstStyle/>
          <a:p>
            <a:endParaRPr lang="it-IT"/>
          </a:p>
        </p:txBody>
      </p:sp>
      <p:sp>
        <p:nvSpPr>
          <p:cNvPr id="28" name="Rectangle 3"/>
          <p:cNvSpPr>
            <a:spLocks noChangeArrowheads="1"/>
          </p:cNvSpPr>
          <p:nvPr/>
        </p:nvSpPr>
        <p:spPr bwMode="auto">
          <a:xfrm>
            <a:off x="220113" y="1921191"/>
            <a:ext cx="8644173" cy="1403340"/>
          </a:xfrm>
          <a:prstGeom prst="rect">
            <a:avLst/>
          </a:prstGeom>
          <a:noFill/>
          <a:ln w="9525">
            <a:noFill/>
            <a:miter lim="800000"/>
            <a:headEnd/>
            <a:tailEnd/>
          </a:ln>
          <a:effectLst/>
        </p:spPr>
        <p:txBody>
          <a:bodyPr anchor="b"/>
          <a:lstStyle/>
          <a:p>
            <a:r>
              <a:rPr lang="it-IT" sz="3200" b="1" dirty="0" smtClean="0">
                <a:effectLst>
                  <a:outerShdw blurRad="38100" dist="38100" dir="2700000" algn="tl">
                    <a:srgbClr val="C0C0C0"/>
                  </a:outerShdw>
                </a:effectLst>
                <a:latin typeface="Arial" pitchFamily="34" charset="0"/>
                <a:cs typeface="Arial" pitchFamily="34" charset="0"/>
              </a:rPr>
              <a:t>Il dilemma dei </a:t>
            </a:r>
            <a:r>
              <a:rPr lang="it-IT" sz="3200" b="1" dirty="0" err="1" smtClean="0">
                <a:effectLst>
                  <a:outerShdw blurRad="38100" dist="38100" dir="2700000" algn="tl">
                    <a:srgbClr val="C0C0C0"/>
                  </a:outerShdw>
                </a:effectLst>
                <a:latin typeface="Arial" pitchFamily="34" charset="0"/>
                <a:cs typeface="Arial" pitchFamily="34" charset="0"/>
              </a:rPr>
              <a:t>radiofarmaci</a:t>
            </a:r>
            <a:r>
              <a:rPr lang="it-IT" sz="3200" b="1" dirty="0" smtClean="0">
                <a:effectLst>
                  <a:outerShdw blurRad="38100" dist="38100" dir="2700000" algn="tl">
                    <a:srgbClr val="C0C0C0"/>
                  </a:outerShdw>
                </a:effectLst>
                <a:latin typeface="Arial" pitchFamily="34" charset="0"/>
                <a:cs typeface="Arial" pitchFamily="34" charset="0"/>
              </a:rPr>
              <a:t>: come conciliare la disponibilità di nuovi radionuclidi con le richieste cliniche</a:t>
            </a:r>
            <a:endParaRPr lang="es-ES" sz="3200" b="1" dirty="0">
              <a:effectLst>
                <a:outerShdw blurRad="38100" dist="38100" dir="2700000" algn="tl">
                  <a:srgbClr val="C0C0C0"/>
                </a:outerShdw>
              </a:effectLst>
              <a:latin typeface="Arial" pitchFamily="34" charset="0"/>
              <a:cs typeface="Arial" pitchFamily="34" charset="0"/>
            </a:endParaRPr>
          </a:p>
        </p:txBody>
      </p:sp>
      <p:sp>
        <p:nvSpPr>
          <p:cNvPr id="12" name="Rectangle 5"/>
          <p:cNvSpPr>
            <a:spLocks noChangeArrowheads="1"/>
          </p:cNvSpPr>
          <p:nvPr/>
        </p:nvSpPr>
        <p:spPr bwMode="auto">
          <a:xfrm>
            <a:off x="475239" y="911039"/>
            <a:ext cx="3855942" cy="292388"/>
          </a:xfrm>
          <a:prstGeom prst="rect">
            <a:avLst/>
          </a:prstGeom>
          <a:noFill/>
          <a:ln w="9525">
            <a:noFill/>
            <a:miter lim="800000"/>
            <a:headEnd/>
            <a:tailEnd/>
          </a:ln>
          <a:effectLst/>
        </p:spPr>
        <p:txBody>
          <a:bodyPr wrap="square" anchor="ctr">
            <a:spAutoFit/>
          </a:bodyPr>
          <a:lstStyle/>
          <a:p>
            <a:pPr algn="just"/>
            <a:r>
              <a:rPr lang="it-IT" sz="1300" b="1" i="1" dirty="0" smtClean="0">
                <a:latin typeface="Arial" pitchFamily="34" charset="0"/>
                <a:cs typeface="Arial" pitchFamily="34" charset="0"/>
              </a:rPr>
              <a:t>Legnaro (Pd) 13 Aprile 2018</a:t>
            </a:r>
            <a:endParaRPr lang="it-IT" sz="13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lum bright="40000"/>
          </a:blip>
          <a:srcRect/>
          <a:stretch>
            <a:fillRect/>
          </a:stretch>
        </p:blipFill>
        <p:spPr bwMode="auto">
          <a:xfrm>
            <a:off x="-16049" y="-7936"/>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3" name="Rectangle 22"/>
          <p:cNvSpPr>
            <a:spLocks noChangeArrowheads="1"/>
          </p:cNvSpPr>
          <p:nvPr/>
        </p:nvSpPr>
        <p:spPr bwMode="auto">
          <a:xfrm>
            <a:off x="473963" y="272458"/>
            <a:ext cx="482856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000000"/>
                </a:solidFill>
                <a:effectLst>
                  <a:outerShdw blurRad="38100" dist="38100" dir="2700000" algn="tl">
                    <a:srgbClr val="DDDDDD"/>
                  </a:outerShdw>
                </a:effectLst>
                <a:latin typeface="Arial" charset="0"/>
              </a:rPr>
              <a:t>Vita di un </a:t>
            </a:r>
            <a:r>
              <a:rPr lang="en-US" sz="3200" b="1" dirty="0" err="1" smtClean="0">
                <a:solidFill>
                  <a:srgbClr val="000000"/>
                </a:solidFill>
                <a:effectLst>
                  <a:outerShdw blurRad="38100" dist="38100" dir="2700000" algn="tl">
                    <a:srgbClr val="DDDDDD"/>
                  </a:outerShdw>
                </a:effectLst>
                <a:latin typeface="Arial" charset="0"/>
              </a:rPr>
              <a:t>Radiochimico</a:t>
            </a:r>
            <a:endParaRPr lang="it-IT" sz="3200" b="1" dirty="0">
              <a:effectLst>
                <a:outerShdw blurRad="38100" dist="38100" dir="2700000" algn="tl">
                  <a:srgbClr val="DDDDDD"/>
                </a:outerShdw>
              </a:effectLst>
              <a:latin typeface="Arial" charset="0"/>
            </a:endParaRPr>
          </a:p>
        </p:txBody>
      </p:sp>
      <p:pic>
        <p:nvPicPr>
          <p:cNvPr id="14" name="Picture 2" descr="Risultati immagini per scienziato lego radio"/>
          <p:cNvPicPr>
            <a:picLocks noChangeAspect="1" noChangeArrowheads="1"/>
          </p:cNvPicPr>
          <p:nvPr/>
        </p:nvPicPr>
        <p:blipFill>
          <a:blip r:embed="rId4" cstate="print"/>
          <a:srcRect/>
          <a:stretch>
            <a:fillRect/>
          </a:stretch>
        </p:blipFill>
        <p:spPr bwMode="auto">
          <a:xfrm>
            <a:off x="3518150" y="5268693"/>
            <a:ext cx="1141518" cy="1141519"/>
          </a:xfrm>
          <a:prstGeom prst="rect">
            <a:avLst/>
          </a:prstGeom>
          <a:noFill/>
        </p:spPr>
      </p:pic>
      <p:sp>
        <p:nvSpPr>
          <p:cNvPr id="6" name="AutoShape 2" descr="Risultati immagini per lego scientist"/>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4580" name="Picture 4" descr="Risultati immagini per lego scient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02" y="5262573"/>
            <a:ext cx="1293514" cy="129351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Risultati immagini per lego scient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308" y="5370585"/>
            <a:ext cx="1077490" cy="107749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Risultati immagini per lego scientist cyclotr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51" y="1372823"/>
            <a:ext cx="1722958" cy="12905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Risultati immagini per lego scientist modular synthesis"/>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4" descr="https://ideascdn.lego.com/community/projects/13e/b33/121474/2170461-o_1a377fhcl1oj14in1pkuare1dsdc-thumbnail-full.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1" name="Immagine 20"/>
          <p:cNvPicPr>
            <a:picLocks noChangeAspect="1"/>
          </p:cNvPicPr>
          <p:nvPr/>
        </p:nvPicPr>
        <p:blipFill>
          <a:blip r:embed="rId8"/>
          <a:stretch>
            <a:fillRect/>
          </a:stretch>
        </p:blipFill>
        <p:spPr>
          <a:xfrm>
            <a:off x="3626877" y="1734187"/>
            <a:ext cx="1180769" cy="988551"/>
          </a:xfrm>
          <a:prstGeom prst="rect">
            <a:avLst/>
          </a:prstGeom>
        </p:spPr>
      </p:pic>
      <p:pic>
        <p:nvPicPr>
          <p:cNvPr id="20482" name="Picture 2" descr="Immagine correla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0427" y="3170212"/>
            <a:ext cx="2218231" cy="166367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114580" y="2722737"/>
            <a:ext cx="1059868" cy="369332"/>
          </a:xfrm>
          <a:prstGeom prst="rect">
            <a:avLst/>
          </a:prstGeom>
          <a:noFill/>
        </p:spPr>
        <p:txBody>
          <a:bodyPr wrap="none" rtlCol="0">
            <a:spAutoFit/>
          </a:bodyPr>
          <a:lstStyle/>
          <a:p>
            <a:r>
              <a:rPr lang="it-IT" dirty="0" err="1" smtClean="0"/>
              <a:t>cyclotron</a:t>
            </a:r>
            <a:endParaRPr lang="it-IT" dirty="0"/>
          </a:p>
        </p:txBody>
      </p:sp>
      <p:sp>
        <p:nvSpPr>
          <p:cNvPr id="3" name="CasellaDiTesto 2"/>
          <p:cNvSpPr txBox="1"/>
          <p:nvPr/>
        </p:nvSpPr>
        <p:spPr>
          <a:xfrm>
            <a:off x="921712" y="4896588"/>
            <a:ext cx="1691501" cy="369332"/>
          </a:xfrm>
          <a:prstGeom prst="rect">
            <a:avLst/>
          </a:prstGeom>
          <a:noFill/>
        </p:spPr>
        <p:txBody>
          <a:bodyPr wrap="none" rtlCol="0">
            <a:spAutoFit/>
          </a:bodyPr>
          <a:lstStyle/>
          <a:p>
            <a:r>
              <a:rPr lang="it-IT" dirty="0" err="1" smtClean="0"/>
              <a:t>Nuclear</a:t>
            </a:r>
            <a:r>
              <a:rPr lang="it-IT" dirty="0" smtClean="0"/>
              <a:t> </a:t>
            </a:r>
            <a:r>
              <a:rPr lang="it-IT" dirty="0" err="1" smtClean="0"/>
              <a:t>Reactor</a:t>
            </a:r>
            <a:endParaRPr lang="it-IT" dirty="0"/>
          </a:p>
        </p:txBody>
      </p:sp>
      <p:sp>
        <p:nvSpPr>
          <p:cNvPr id="4" name="CasellaDiTesto 3"/>
          <p:cNvSpPr txBox="1"/>
          <p:nvPr/>
        </p:nvSpPr>
        <p:spPr>
          <a:xfrm>
            <a:off x="3331686" y="2800879"/>
            <a:ext cx="1832165" cy="369332"/>
          </a:xfrm>
          <a:prstGeom prst="rect">
            <a:avLst/>
          </a:prstGeom>
          <a:noFill/>
        </p:spPr>
        <p:txBody>
          <a:bodyPr wrap="none" rtlCol="0">
            <a:spAutoFit/>
          </a:bodyPr>
          <a:lstStyle/>
          <a:p>
            <a:r>
              <a:rPr lang="it-IT" dirty="0" err="1" smtClean="0"/>
              <a:t>Synthesis</a:t>
            </a:r>
            <a:r>
              <a:rPr lang="it-IT" dirty="0" smtClean="0"/>
              <a:t> </a:t>
            </a:r>
            <a:r>
              <a:rPr lang="it-IT" dirty="0" err="1" smtClean="0"/>
              <a:t>module</a:t>
            </a:r>
            <a:endParaRPr lang="it-IT" dirty="0"/>
          </a:p>
        </p:txBody>
      </p:sp>
      <p:pic>
        <p:nvPicPr>
          <p:cNvPr id="20484" name="Picture 4" descr="Risultati immagini per lego scientist scann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7700" y="1179635"/>
            <a:ext cx="2329185" cy="174169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magine correlat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09754" y="2722737"/>
            <a:ext cx="1680335" cy="1530435"/>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6357131" y="2557411"/>
            <a:ext cx="530915" cy="369332"/>
          </a:xfrm>
          <a:prstGeom prst="rect">
            <a:avLst/>
          </a:prstGeom>
          <a:noFill/>
        </p:spPr>
        <p:txBody>
          <a:bodyPr wrap="none" rtlCol="0">
            <a:spAutoFit/>
          </a:bodyPr>
          <a:lstStyle/>
          <a:p>
            <a:r>
              <a:rPr lang="it-IT" dirty="0" smtClean="0"/>
              <a:t>PET</a:t>
            </a:r>
            <a:endParaRPr lang="it-IT" dirty="0"/>
          </a:p>
        </p:txBody>
      </p:sp>
      <p:pic>
        <p:nvPicPr>
          <p:cNvPr id="23" name="Picture 2" descr="Risultati immagini per lego scientist be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49357" y="4389699"/>
            <a:ext cx="1340635" cy="134063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Risultati immagini per lego scientist bed"/>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CasellaDiTesto 19"/>
          <p:cNvSpPr txBox="1"/>
          <p:nvPr/>
        </p:nvSpPr>
        <p:spPr>
          <a:xfrm>
            <a:off x="6434591" y="4049167"/>
            <a:ext cx="761747" cy="369332"/>
          </a:xfrm>
          <a:prstGeom prst="rect">
            <a:avLst/>
          </a:prstGeom>
          <a:noFill/>
        </p:spPr>
        <p:txBody>
          <a:bodyPr wrap="none" rtlCol="0">
            <a:spAutoFit/>
          </a:bodyPr>
          <a:lstStyle/>
          <a:p>
            <a:r>
              <a:rPr lang="it-IT" dirty="0" smtClean="0"/>
              <a:t>SPECT</a:t>
            </a:r>
            <a:endParaRPr lang="it-IT" dirty="0"/>
          </a:p>
        </p:txBody>
      </p:sp>
      <p:sp>
        <p:nvSpPr>
          <p:cNvPr id="26" name="CasellaDiTesto 25"/>
          <p:cNvSpPr txBox="1"/>
          <p:nvPr/>
        </p:nvSpPr>
        <p:spPr>
          <a:xfrm>
            <a:off x="6243284" y="5568963"/>
            <a:ext cx="954107" cy="369332"/>
          </a:xfrm>
          <a:prstGeom prst="rect">
            <a:avLst/>
          </a:prstGeom>
          <a:noFill/>
        </p:spPr>
        <p:txBody>
          <a:bodyPr wrap="none" rtlCol="0">
            <a:spAutoFit/>
          </a:bodyPr>
          <a:lstStyle/>
          <a:p>
            <a:r>
              <a:rPr lang="it-IT" dirty="0" err="1" smtClean="0"/>
              <a:t>Therapy</a:t>
            </a:r>
            <a:endParaRPr lang="it-IT" dirty="0"/>
          </a:p>
        </p:txBody>
      </p:sp>
      <p:sp>
        <p:nvSpPr>
          <p:cNvPr id="9" name="AutoShape 10" descr="Risultati immagini per lego molecules"/>
          <p:cNvSpPr>
            <a:spLocks noChangeAspect="1" noChangeArrowheads="1"/>
          </p:cNvSpPr>
          <p:nvPr/>
        </p:nvSpPr>
        <p:spPr bwMode="auto">
          <a:xfrm>
            <a:off x="765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7" name="Picture 6" descr="Risultati immagini per lego molecules"/>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201" b="89835" l="7176" r="93519"/>
                    </a14:imgEffect>
                  </a14:imgLayer>
                </a14:imgProps>
              </a:ext>
              <a:ext uri="{28A0092B-C50C-407E-A947-70E740481C1C}">
                <a14:useLocalDpi xmlns:a14="http://schemas.microsoft.com/office/drawing/2010/main" val="0"/>
              </a:ext>
            </a:extLst>
          </a:blip>
          <a:srcRect/>
          <a:stretch>
            <a:fillRect/>
          </a:stretch>
        </p:blipFill>
        <p:spPr bwMode="auto">
          <a:xfrm>
            <a:off x="3631966" y="3355749"/>
            <a:ext cx="1175678" cy="115118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arrotondato 9"/>
          <p:cNvSpPr/>
          <p:nvPr/>
        </p:nvSpPr>
        <p:spPr>
          <a:xfrm>
            <a:off x="307977" y="1179635"/>
            <a:ext cx="2535833" cy="5489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arrotondato 27"/>
          <p:cNvSpPr/>
          <p:nvPr/>
        </p:nvSpPr>
        <p:spPr>
          <a:xfrm>
            <a:off x="3000340" y="1179635"/>
            <a:ext cx="2535833" cy="5489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3272392" y="4707452"/>
            <a:ext cx="2170298" cy="369332"/>
          </a:xfrm>
          <a:prstGeom prst="rect">
            <a:avLst/>
          </a:prstGeom>
          <a:noFill/>
        </p:spPr>
        <p:txBody>
          <a:bodyPr wrap="none" rtlCol="0">
            <a:spAutoFit/>
          </a:bodyPr>
          <a:lstStyle/>
          <a:p>
            <a:r>
              <a:rPr lang="it-IT" dirty="0" err="1" smtClean="0"/>
              <a:t>Radiopharmaceutical</a:t>
            </a:r>
            <a:endParaRPr lang="it-IT" dirty="0"/>
          </a:p>
        </p:txBody>
      </p:sp>
      <p:sp>
        <p:nvSpPr>
          <p:cNvPr id="31" name="Rettangolo arrotondato 30"/>
          <p:cNvSpPr/>
          <p:nvPr/>
        </p:nvSpPr>
        <p:spPr>
          <a:xfrm>
            <a:off x="5688467" y="1170360"/>
            <a:ext cx="2535833" cy="5489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37927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2"/>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4" y="272458"/>
            <a:ext cx="5099473"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Radiofarmaco</a:t>
            </a:r>
            <a:r>
              <a:rPr lang="en-US" sz="3200" b="1" dirty="0" smtClean="0">
                <a:solidFill>
                  <a:srgbClr val="000000"/>
                </a:solidFill>
                <a:effectLst>
                  <a:outerShdw blurRad="38100" dist="38100" dir="2700000" algn="tl">
                    <a:srgbClr val="DDDDDD"/>
                  </a:outerShdw>
                </a:effectLst>
                <a:latin typeface="Arial" charset="0"/>
              </a:rPr>
              <a:t> = </a:t>
            </a:r>
            <a:r>
              <a:rPr lang="en-US" sz="3200" b="1" dirty="0" err="1" smtClean="0">
                <a:solidFill>
                  <a:srgbClr val="000000"/>
                </a:solidFill>
                <a:effectLst>
                  <a:outerShdw blurRad="38100" dist="38100" dir="2700000" algn="tl">
                    <a:srgbClr val="DDDDDD"/>
                  </a:outerShdw>
                </a:effectLst>
                <a:latin typeface="Arial" charset="0"/>
              </a:rPr>
              <a:t>Farmaco</a:t>
            </a:r>
            <a:r>
              <a:rPr lang="en-US" sz="3200" b="1" dirty="0" smtClean="0">
                <a:solidFill>
                  <a:srgbClr val="000000"/>
                </a:solidFill>
                <a:effectLst>
                  <a:outerShdw blurRad="38100" dist="38100" dir="2700000" algn="tl">
                    <a:srgbClr val="DDDDDD"/>
                  </a:outerShdw>
                </a:effectLst>
                <a:latin typeface="Arial" charset="0"/>
              </a:rPr>
              <a:t> </a:t>
            </a:r>
            <a:endParaRPr lang="it-IT" sz="3200" b="1" dirty="0">
              <a:effectLst>
                <a:outerShdw blurRad="38100" dist="38100" dir="2700000" algn="tl">
                  <a:srgbClr val="DDDDDD"/>
                </a:outerShdw>
              </a:effectLst>
              <a:latin typeface="Arial" charset="0"/>
            </a:endParaRPr>
          </a:p>
        </p:txBody>
      </p:sp>
      <p:grpSp>
        <p:nvGrpSpPr>
          <p:cNvPr id="22" name="Gruppo 104"/>
          <p:cNvGrpSpPr>
            <a:grpSpLocks/>
          </p:cNvGrpSpPr>
          <p:nvPr/>
        </p:nvGrpSpPr>
        <p:grpSpPr bwMode="auto">
          <a:xfrm>
            <a:off x="2483768" y="1804043"/>
            <a:ext cx="3000396" cy="2874253"/>
            <a:chOff x="1219200" y="990600"/>
            <a:chExt cx="4572000" cy="4522126"/>
          </a:xfrm>
        </p:grpSpPr>
        <p:grpSp>
          <p:nvGrpSpPr>
            <p:cNvPr id="23" name="Group 150"/>
            <p:cNvGrpSpPr>
              <a:grpSpLocks/>
            </p:cNvGrpSpPr>
            <p:nvPr/>
          </p:nvGrpSpPr>
          <p:grpSpPr bwMode="auto">
            <a:xfrm>
              <a:off x="1219200" y="990600"/>
              <a:ext cx="4572000" cy="4495800"/>
              <a:chOff x="1650" y="923"/>
              <a:chExt cx="1925" cy="2010"/>
            </a:xfrm>
          </p:grpSpPr>
          <p:sp>
            <p:nvSpPr>
              <p:cNvPr id="31" name="Freeform 20"/>
              <p:cNvSpPr>
                <a:spLocks/>
              </p:cNvSpPr>
              <p:nvPr/>
            </p:nvSpPr>
            <p:spPr bwMode="auto">
              <a:xfrm>
                <a:off x="2349" y="1119"/>
                <a:ext cx="76" cy="79"/>
              </a:xfrm>
              <a:custGeom>
                <a:avLst/>
                <a:gdLst>
                  <a:gd name="T0" fmla="*/ 64 w 74"/>
                  <a:gd name="T1" fmla="*/ 0 h 79"/>
                  <a:gd name="T2" fmla="*/ 0 w 74"/>
                  <a:gd name="T3" fmla="*/ 36 h 79"/>
                  <a:gd name="T4" fmla="*/ 74 w 74"/>
                  <a:gd name="T5" fmla="*/ 79 h 79"/>
                  <a:gd name="T6" fmla="*/ 64 w 74"/>
                  <a:gd name="T7" fmla="*/ 0 h 79"/>
                  <a:gd name="T8" fmla="*/ 0 60000 65536"/>
                  <a:gd name="T9" fmla="*/ 0 60000 65536"/>
                  <a:gd name="T10" fmla="*/ 0 60000 65536"/>
                  <a:gd name="T11" fmla="*/ 0 60000 65536"/>
                  <a:gd name="T12" fmla="*/ 0 w 74"/>
                  <a:gd name="T13" fmla="*/ 0 h 79"/>
                  <a:gd name="T14" fmla="*/ 74 w 74"/>
                  <a:gd name="T15" fmla="*/ 79 h 79"/>
                </a:gdLst>
                <a:ahLst/>
                <a:cxnLst>
                  <a:cxn ang="T8">
                    <a:pos x="T0" y="T1"/>
                  </a:cxn>
                  <a:cxn ang="T9">
                    <a:pos x="T2" y="T3"/>
                  </a:cxn>
                  <a:cxn ang="T10">
                    <a:pos x="T4" y="T5"/>
                  </a:cxn>
                  <a:cxn ang="T11">
                    <a:pos x="T6" y="T7"/>
                  </a:cxn>
                </a:cxnLst>
                <a:rect l="T12" t="T13" r="T14" b="T15"/>
                <a:pathLst>
                  <a:path w="74" h="79">
                    <a:moveTo>
                      <a:pt x="64" y="0"/>
                    </a:moveTo>
                    <a:lnTo>
                      <a:pt x="0" y="36"/>
                    </a:lnTo>
                    <a:lnTo>
                      <a:pt x="74" y="79"/>
                    </a:lnTo>
                    <a:lnTo>
                      <a:pt x="64" y="0"/>
                    </a:lnTo>
                    <a:close/>
                  </a:path>
                </a:pathLst>
              </a:custGeom>
              <a:solidFill>
                <a:srgbClr val="A3D175"/>
              </a:solidFill>
              <a:ln w="9525">
                <a:noFill/>
                <a:round/>
                <a:headEnd/>
                <a:tailEnd/>
              </a:ln>
            </p:spPr>
            <p:txBody>
              <a:bodyPr/>
              <a:lstStyle/>
              <a:p>
                <a:pPr>
                  <a:defRPr/>
                </a:pPr>
                <a:endParaRPr lang="it-IT">
                  <a:latin typeface="+mj-lt"/>
                  <a:ea typeface="+mn-ea"/>
                  <a:cs typeface="Arial" charset="0"/>
                </a:endParaRPr>
              </a:p>
            </p:txBody>
          </p:sp>
          <p:sp>
            <p:nvSpPr>
              <p:cNvPr id="32" name="Freeform 21"/>
              <p:cNvSpPr>
                <a:spLocks/>
              </p:cNvSpPr>
              <p:nvPr/>
            </p:nvSpPr>
            <p:spPr bwMode="auto">
              <a:xfrm>
                <a:off x="2369" y="1093"/>
                <a:ext cx="107" cy="136"/>
              </a:xfrm>
              <a:custGeom>
                <a:avLst/>
                <a:gdLst>
                  <a:gd name="T0" fmla="*/ 0 w 107"/>
                  <a:gd name="T1" fmla="*/ 50 h 136"/>
                  <a:gd name="T2" fmla="*/ 88 w 107"/>
                  <a:gd name="T3" fmla="*/ 0 h 136"/>
                  <a:gd name="T4" fmla="*/ 107 w 107"/>
                  <a:gd name="T5" fmla="*/ 136 h 136"/>
                  <a:gd name="T6" fmla="*/ 4 w 107"/>
                  <a:gd name="T7" fmla="*/ 75 h 136"/>
                  <a:gd name="T8" fmla="*/ 0 w 107"/>
                  <a:gd name="T9" fmla="*/ 50 h 136"/>
                  <a:gd name="T10" fmla="*/ 0 60000 65536"/>
                  <a:gd name="T11" fmla="*/ 0 60000 65536"/>
                  <a:gd name="T12" fmla="*/ 0 60000 65536"/>
                  <a:gd name="T13" fmla="*/ 0 60000 65536"/>
                  <a:gd name="T14" fmla="*/ 0 60000 65536"/>
                  <a:gd name="T15" fmla="*/ 0 w 107"/>
                  <a:gd name="T16" fmla="*/ 0 h 136"/>
                  <a:gd name="T17" fmla="*/ 107 w 107"/>
                  <a:gd name="T18" fmla="*/ 136 h 136"/>
                </a:gdLst>
                <a:ahLst/>
                <a:cxnLst>
                  <a:cxn ang="T10">
                    <a:pos x="T0" y="T1"/>
                  </a:cxn>
                  <a:cxn ang="T11">
                    <a:pos x="T2" y="T3"/>
                  </a:cxn>
                  <a:cxn ang="T12">
                    <a:pos x="T4" y="T5"/>
                  </a:cxn>
                  <a:cxn ang="T13">
                    <a:pos x="T6" y="T7"/>
                  </a:cxn>
                  <a:cxn ang="T14">
                    <a:pos x="T8" y="T9"/>
                  </a:cxn>
                </a:cxnLst>
                <a:rect l="T15" t="T16" r="T17" b="T18"/>
                <a:pathLst>
                  <a:path w="107" h="136">
                    <a:moveTo>
                      <a:pt x="0" y="50"/>
                    </a:moveTo>
                    <a:lnTo>
                      <a:pt x="88" y="0"/>
                    </a:lnTo>
                    <a:lnTo>
                      <a:pt x="107" y="136"/>
                    </a:lnTo>
                    <a:lnTo>
                      <a:pt x="4" y="75"/>
                    </a:lnTo>
                    <a:lnTo>
                      <a:pt x="0" y="50"/>
                    </a:lnTo>
                    <a:close/>
                  </a:path>
                </a:pathLst>
              </a:custGeom>
              <a:solidFill>
                <a:srgbClr val="AAD37C"/>
              </a:solidFill>
              <a:ln w="9525">
                <a:noFill/>
                <a:round/>
                <a:headEnd/>
                <a:tailEnd/>
              </a:ln>
            </p:spPr>
            <p:txBody>
              <a:bodyPr/>
              <a:lstStyle/>
              <a:p>
                <a:pPr>
                  <a:defRPr/>
                </a:pPr>
                <a:endParaRPr lang="it-IT">
                  <a:latin typeface="+mj-lt"/>
                  <a:ea typeface="+mn-ea"/>
                  <a:cs typeface="Arial" charset="0"/>
                </a:endParaRPr>
              </a:p>
            </p:txBody>
          </p:sp>
          <p:sp>
            <p:nvSpPr>
              <p:cNvPr id="33" name="Freeform 22"/>
              <p:cNvSpPr>
                <a:spLocks/>
              </p:cNvSpPr>
              <p:nvPr/>
            </p:nvSpPr>
            <p:spPr bwMode="auto">
              <a:xfrm>
                <a:off x="2413" y="1069"/>
                <a:ext cx="116" cy="190"/>
              </a:xfrm>
              <a:custGeom>
                <a:avLst/>
                <a:gdLst>
                  <a:gd name="T0" fmla="*/ 0 w 116"/>
                  <a:gd name="T1" fmla="*/ 50 h 190"/>
                  <a:gd name="T2" fmla="*/ 89 w 116"/>
                  <a:gd name="T3" fmla="*/ 0 h 190"/>
                  <a:gd name="T4" fmla="*/ 116 w 116"/>
                  <a:gd name="T5" fmla="*/ 190 h 190"/>
                  <a:gd name="T6" fmla="*/ 10 w 116"/>
                  <a:gd name="T7" fmla="*/ 129 h 190"/>
                  <a:gd name="T8" fmla="*/ 0 w 116"/>
                  <a:gd name="T9" fmla="*/ 50 h 190"/>
                  <a:gd name="T10" fmla="*/ 0 60000 65536"/>
                  <a:gd name="T11" fmla="*/ 0 60000 65536"/>
                  <a:gd name="T12" fmla="*/ 0 60000 65536"/>
                  <a:gd name="T13" fmla="*/ 0 60000 65536"/>
                  <a:gd name="T14" fmla="*/ 0 60000 65536"/>
                  <a:gd name="T15" fmla="*/ 0 w 116"/>
                  <a:gd name="T16" fmla="*/ 0 h 190"/>
                  <a:gd name="T17" fmla="*/ 116 w 116"/>
                  <a:gd name="T18" fmla="*/ 190 h 190"/>
                </a:gdLst>
                <a:ahLst/>
                <a:cxnLst>
                  <a:cxn ang="T10">
                    <a:pos x="T0" y="T1"/>
                  </a:cxn>
                  <a:cxn ang="T11">
                    <a:pos x="T2" y="T3"/>
                  </a:cxn>
                  <a:cxn ang="T12">
                    <a:pos x="T4" y="T5"/>
                  </a:cxn>
                  <a:cxn ang="T13">
                    <a:pos x="T6" y="T7"/>
                  </a:cxn>
                  <a:cxn ang="T14">
                    <a:pos x="T8" y="T9"/>
                  </a:cxn>
                </a:cxnLst>
                <a:rect l="T15" t="T16" r="T17" b="T18"/>
                <a:pathLst>
                  <a:path w="116" h="190">
                    <a:moveTo>
                      <a:pt x="0" y="50"/>
                    </a:moveTo>
                    <a:lnTo>
                      <a:pt x="89" y="0"/>
                    </a:lnTo>
                    <a:lnTo>
                      <a:pt x="116" y="190"/>
                    </a:lnTo>
                    <a:lnTo>
                      <a:pt x="10" y="129"/>
                    </a:lnTo>
                    <a:lnTo>
                      <a:pt x="0" y="50"/>
                    </a:lnTo>
                    <a:close/>
                  </a:path>
                </a:pathLst>
              </a:custGeom>
              <a:solidFill>
                <a:srgbClr val="AAD384"/>
              </a:solidFill>
              <a:ln w="9525">
                <a:noFill/>
                <a:round/>
                <a:headEnd/>
                <a:tailEnd/>
              </a:ln>
            </p:spPr>
            <p:txBody>
              <a:bodyPr/>
              <a:lstStyle/>
              <a:p>
                <a:pPr>
                  <a:defRPr/>
                </a:pPr>
                <a:endParaRPr lang="it-IT">
                  <a:latin typeface="+mj-lt"/>
                  <a:ea typeface="+mn-ea"/>
                  <a:cs typeface="Arial" charset="0"/>
                </a:endParaRPr>
              </a:p>
            </p:txBody>
          </p:sp>
          <p:sp>
            <p:nvSpPr>
              <p:cNvPr id="34" name="Freeform 23"/>
              <p:cNvSpPr>
                <a:spLocks/>
              </p:cNvSpPr>
              <p:nvPr/>
            </p:nvSpPr>
            <p:spPr bwMode="auto">
              <a:xfrm>
                <a:off x="2457" y="1045"/>
                <a:ext cx="121" cy="245"/>
              </a:xfrm>
              <a:custGeom>
                <a:avLst/>
                <a:gdLst>
                  <a:gd name="T0" fmla="*/ 89 w 121"/>
                  <a:gd name="T1" fmla="*/ 0 h 245"/>
                  <a:gd name="T2" fmla="*/ 85 w 121"/>
                  <a:gd name="T3" fmla="*/ 0 h 245"/>
                  <a:gd name="T4" fmla="*/ 0 w 121"/>
                  <a:gd name="T5" fmla="*/ 48 h 245"/>
                  <a:gd name="T6" fmla="*/ 19 w 121"/>
                  <a:gd name="T7" fmla="*/ 184 h 245"/>
                  <a:gd name="T8" fmla="*/ 72 w 121"/>
                  <a:gd name="T9" fmla="*/ 216 h 245"/>
                  <a:gd name="T10" fmla="*/ 121 w 121"/>
                  <a:gd name="T11" fmla="*/ 245 h 245"/>
                  <a:gd name="T12" fmla="*/ 89 w 121"/>
                  <a:gd name="T13" fmla="*/ 0 h 245"/>
                  <a:gd name="T14" fmla="*/ 0 60000 65536"/>
                  <a:gd name="T15" fmla="*/ 0 60000 65536"/>
                  <a:gd name="T16" fmla="*/ 0 60000 65536"/>
                  <a:gd name="T17" fmla="*/ 0 60000 65536"/>
                  <a:gd name="T18" fmla="*/ 0 60000 65536"/>
                  <a:gd name="T19" fmla="*/ 0 60000 65536"/>
                  <a:gd name="T20" fmla="*/ 0 60000 65536"/>
                  <a:gd name="T21" fmla="*/ 0 w 121"/>
                  <a:gd name="T22" fmla="*/ 0 h 245"/>
                  <a:gd name="T23" fmla="*/ 121 w 121"/>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45">
                    <a:moveTo>
                      <a:pt x="89" y="0"/>
                    </a:moveTo>
                    <a:lnTo>
                      <a:pt x="85" y="0"/>
                    </a:lnTo>
                    <a:lnTo>
                      <a:pt x="0" y="48"/>
                    </a:lnTo>
                    <a:lnTo>
                      <a:pt x="19" y="184"/>
                    </a:lnTo>
                    <a:lnTo>
                      <a:pt x="72" y="216"/>
                    </a:lnTo>
                    <a:lnTo>
                      <a:pt x="121" y="245"/>
                    </a:lnTo>
                    <a:lnTo>
                      <a:pt x="89" y="0"/>
                    </a:lnTo>
                    <a:close/>
                  </a:path>
                </a:pathLst>
              </a:custGeom>
              <a:solidFill>
                <a:srgbClr val="ADD684"/>
              </a:solidFill>
              <a:ln w="9525">
                <a:noFill/>
                <a:round/>
                <a:headEnd/>
                <a:tailEnd/>
              </a:ln>
            </p:spPr>
            <p:txBody>
              <a:bodyPr/>
              <a:lstStyle/>
              <a:p>
                <a:pPr>
                  <a:defRPr/>
                </a:pPr>
                <a:endParaRPr lang="it-IT">
                  <a:latin typeface="+mj-lt"/>
                  <a:ea typeface="+mn-ea"/>
                  <a:cs typeface="Arial" charset="0"/>
                </a:endParaRPr>
              </a:p>
            </p:txBody>
          </p:sp>
          <p:sp>
            <p:nvSpPr>
              <p:cNvPr id="35" name="Freeform 24"/>
              <p:cNvSpPr>
                <a:spLocks/>
              </p:cNvSpPr>
              <p:nvPr/>
            </p:nvSpPr>
            <p:spPr bwMode="auto">
              <a:xfrm>
                <a:off x="2502" y="1018"/>
                <a:ext cx="129" cy="300"/>
              </a:xfrm>
              <a:custGeom>
                <a:avLst/>
                <a:gdLst>
                  <a:gd name="T0" fmla="*/ 88 w 129"/>
                  <a:gd name="T1" fmla="*/ 0 h 300"/>
                  <a:gd name="T2" fmla="*/ 40 w 129"/>
                  <a:gd name="T3" fmla="*/ 27 h 300"/>
                  <a:gd name="T4" fmla="*/ 0 w 129"/>
                  <a:gd name="T5" fmla="*/ 51 h 300"/>
                  <a:gd name="T6" fmla="*/ 27 w 129"/>
                  <a:gd name="T7" fmla="*/ 241 h 300"/>
                  <a:gd name="T8" fmla="*/ 27 w 129"/>
                  <a:gd name="T9" fmla="*/ 243 h 300"/>
                  <a:gd name="T10" fmla="*/ 129 w 129"/>
                  <a:gd name="T11" fmla="*/ 300 h 300"/>
                  <a:gd name="T12" fmla="*/ 88 w 129"/>
                  <a:gd name="T13" fmla="*/ 0 h 300"/>
                  <a:gd name="T14" fmla="*/ 0 60000 65536"/>
                  <a:gd name="T15" fmla="*/ 0 60000 65536"/>
                  <a:gd name="T16" fmla="*/ 0 60000 65536"/>
                  <a:gd name="T17" fmla="*/ 0 60000 65536"/>
                  <a:gd name="T18" fmla="*/ 0 60000 65536"/>
                  <a:gd name="T19" fmla="*/ 0 60000 65536"/>
                  <a:gd name="T20" fmla="*/ 0 60000 65536"/>
                  <a:gd name="T21" fmla="*/ 0 w 129"/>
                  <a:gd name="T22" fmla="*/ 0 h 300"/>
                  <a:gd name="T23" fmla="*/ 129 w 129"/>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300">
                    <a:moveTo>
                      <a:pt x="88" y="0"/>
                    </a:moveTo>
                    <a:lnTo>
                      <a:pt x="40" y="27"/>
                    </a:lnTo>
                    <a:lnTo>
                      <a:pt x="0" y="51"/>
                    </a:lnTo>
                    <a:lnTo>
                      <a:pt x="27" y="241"/>
                    </a:lnTo>
                    <a:lnTo>
                      <a:pt x="27" y="243"/>
                    </a:lnTo>
                    <a:lnTo>
                      <a:pt x="129" y="300"/>
                    </a:lnTo>
                    <a:lnTo>
                      <a:pt x="88" y="0"/>
                    </a:lnTo>
                    <a:close/>
                  </a:path>
                </a:pathLst>
              </a:custGeom>
              <a:solidFill>
                <a:srgbClr val="B7D88E"/>
              </a:solidFill>
              <a:ln w="9525">
                <a:noFill/>
                <a:round/>
                <a:headEnd/>
                <a:tailEnd/>
              </a:ln>
            </p:spPr>
            <p:txBody>
              <a:bodyPr/>
              <a:lstStyle/>
              <a:p>
                <a:pPr>
                  <a:defRPr/>
                </a:pPr>
                <a:endParaRPr lang="it-IT">
                  <a:latin typeface="+mj-lt"/>
                  <a:ea typeface="+mn-ea"/>
                  <a:cs typeface="Arial" charset="0"/>
                </a:endParaRPr>
              </a:p>
            </p:txBody>
          </p:sp>
          <p:sp>
            <p:nvSpPr>
              <p:cNvPr id="36" name="Freeform 25"/>
              <p:cNvSpPr>
                <a:spLocks/>
              </p:cNvSpPr>
              <p:nvPr/>
            </p:nvSpPr>
            <p:spPr bwMode="auto">
              <a:xfrm>
                <a:off x="2546" y="992"/>
                <a:ext cx="136" cy="355"/>
              </a:xfrm>
              <a:custGeom>
                <a:avLst/>
                <a:gdLst>
                  <a:gd name="T0" fmla="*/ 0 w 137"/>
                  <a:gd name="T1" fmla="*/ 53 h 355"/>
                  <a:gd name="T2" fmla="*/ 87 w 137"/>
                  <a:gd name="T3" fmla="*/ 0 h 355"/>
                  <a:gd name="T4" fmla="*/ 137 w 137"/>
                  <a:gd name="T5" fmla="*/ 355 h 355"/>
                  <a:gd name="T6" fmla="*/ 32 w 137"/>
                  <a:gd name="T7" fmla="*/ 298 h 355"/>
                  <a:gd name="T8" fmla="*/ 0 w 137"/>
                  <a:gd name="T9" fmla="*/ 53 h 355"/>
                  <a:gd name="T10" fmla="*/ 0 60000 65536"/>
                  <a:gd name="T11" fmla="*/ 0 60000 65536"/>
                  <a:gd name="T12" fmla="*/ 0 60000 65536"/>
                  <a:gd name="T13" fmla="*/ 0 60000 65536"/>
                  <a:gd name="T14" fmla="*/ 0 60000 65536"/>
                  <a:gd name="T15" fmla="*/ 0 w 137"/>
                  <a:gd name="T16" fmla="*/ 0 h 355"/>
                  <a:gd name="T17" fmla="*/ 137 w 137"/>
                  <a:gd name="T18" fmla="*/ 355 h 355"/>
                </a:gdLst>
                <a:ahLst/>
                <a:cxnLst>
                  <a:cxn ang="T10">
                    <a:pos x="T0" y="T1"/>
                  </a:cxn>
                  <a:cxn ang="T11">
                    <a:pos x="T2" y="T3"/>
                  </a:cxn>
                  <a:cxn ang="T12">
                    <a:pos x="T4" y="T5"/>
                  </a:cxn>
                  <a:cxn ang="T13">
                    <a:pos x="T6" y="T7"/>
                  </a:cxn>
                  <a:cxn ang="T14">
                    <a:pos x="T8" y="T9"/>
                  </a:cxn>
                </a:cxnLst>
                <a:rect l="T15" t="T16" r="T17" b="T18"/>
                <a:pathLst>
                  <a:path w="137" h="355">
                    <a:moveTo>
                      <a:pt x="0" y="53"/>
                    </a:moveTo>
                    <a:lnTo>
                      <a:pt x="87" y="0"/>
                    </a:lnTo>
                    <a:lnTo>
                      <a:pt x="137" y="355"/>
                    </a:lnTo>
                    <a:lnTo>
                      <a:pt x="32" y="298"/>
                    </a:lnTo>
                    <a:lnTo>
                      <a:pt x="0" y="53"/>
                    </a:lnTo>
                    <a:close/>
                  </a:path>
                </a:pathLst>
              </a:custGeom>
              <a:solidFill>
                <a:srgbClr val="B7D88E"/>
              </a:solidFill>
              <a:ln w="9525">
                <a:noFill/>
                <a:round/>
                <a:headEnd/>
                <a:tailEnd/>
              </a:ln>
            </p:spPr>
            <p:txBody>
              <a:bodyPr/>
              <a:lstStyle/>
              <a:p>
                <a:pPr>
                  <a:defRPr/>
                </a:pPr>
                <a:endParaRPr lang="it-IT">
                  <a:latin typeface="+mj-lt"/>
                  <a:ea typeface="+mn-ea"/>
                  <a:cs typeface="Arial" charset="0"/>
                </a:endParaRPr>
              </a:p>
            </p:txBody>
          </p:sp>
          <p:sp>
            <p:nvSpPr>
              <p:cNvPr id="37" name="Freeform 26"/>
              <p:cNvSpPr>
                <a:spLocks/>
              </p:cNvSpPr>
              <p:nvPr/>
            </p:nvSpPr>
            <p:spPr bwMode="auto">
              <a:xfrm>
                <a:off x="2590" y="967"/>
                <a:ext cx="144" cy="410"/>
              </a:xfrm>
              <a:custGeom>
                <a:avLst/>
                <a:gdLst>
                  <a:gd name="T0" fmla="*/ 0 w 144"/>
                  <a:gd name="T1" fmla="*/ 51 h 410"/>
                  <a:gd name="T2" fmla="*/ 87 w 144"/>
                  <a:gd name="T3" fmla="*/ 0 h 410"/>
                  <a:gd name="T4" fmla="*/ 144 w 144"/>
                  <a:gd name="T5" fmla="*/ 410 h 410"/>
                  <a:gd name="T6" fmla="*/ 41 w 144"/>
                  <a:gd name="T7" fmla="*/ 351 h 410"/>
                  <a:gd name="T8" fmla="*/ 0 w 144"/>
                  <a:gd name="T9" fmla="*/ 51 h 410"/>
                  <a:gd name="T10" fmla="*/ 0 60000 65536"/>
                  <a:gd name="T11" fmla="*/ 0 60000 65536"/>
                  <a:gd name="T12" fmla="*/ 0 60000 65536"/>
                  <a:gd name="T13" fmla="*/ 0 60000 65536"/>
                  <a:gd name="T14" fmla="*/ 0 60000 65536"/>
                  <a:gd name="T15" fmla="*/ 0 w 144"/>
                  <a:gd name="T16" fmla="*/ 0 h 410"/>
                  <a:gd name="T17" fmla="*/ 144 w 144"/>
                  <a:gd name="T18" fmla="*/ 410 h 410"/>
                </a:gdLst>
                <a:ahLst/>
                <a:cxnLst>
                  <a:cxn ang="T10">
                    <a:pos x="T0" y="T1"/>
                  </a:cxn>
                  <a:cxn ang="T11">
                    <a:pos x="T2" y="T3"/>
                  </a:cxn>
                  <a:cxn ang="T12">
                    <a:pos x="T4" y="T5"/>
                  </a:cxn>
                  <a:cxn ang="T13">
                    <a:pos x="T6" y="T7"/>
                  </a:cxn>
                  <a:cxn ang="T14">
                    <a:pos x="T8" y="T9"/>
                  </a:cxn>
                </a:cxnLst>
                <a:rect l="T15" t="T16" r="T17" b="T18"/>
                <a:pathLst>
                  <a:path w="144" h="410">
                    <a:moveTo>
                      <a:pt x="0" y="51"/>
                    </a:moveTo>
                    <a:lnTo>
                      <a:pt x="87" y="0"/>
                    </a:lnTo>
                    <a:lnTo>
                      <a:pt x="144" y="410"/>
                    </a:lnTo>
                    <a:lnTo>
                      <a:pt x="41" y="351"/>
                    </a:lnTo>
                    <a:lnTo>
                      <a:pt x="0" y="51"/>
                    </a:lnTo>
                    <a:close/>
                  </a:path>
                </a:pathLst>
              </a:custGeom>
              <a:solidFill>
                <a:srgbClr val="B7DB96"/>
              </a:solidFill>
              <a:ln w="9525">
                <a:noFill/>
                <a:round/>
                <a:headEnd/>
                <a:tailEnd/>
              </a:ln>
            </p:spPr>
            <p:txBody>
              <a:bodyPr/>
              <a:lstStyle/>
              <a:p>
                <a:pPr>
                  <a:defRPr/>
                </a:pPr>
                <a:endParaRPr lang="it-IT">
                  <a:latin typeface="+mj-lt"/>
                  <a:ea typeface="+mn-ea"/>
                  <a:cs typeface="Arial" charset="0"/>
                </a:endParaRPr>
              </a:p>
            </p:txBody>
          </p:sp>
          <p:sp>
            <p:nvSpPr>
              <p:cNvPr id="38" name="Freeform 27"/>
              <p:cNvSpPr>
                <a:spLocks/>
              </p:cNvSpPr>
              <p:nvPr/>
            </p:nvSpPr>
            <p:spPr bwMode="auto">
              <a:xfrm>
                <a:off x="2633" y="942"/>
                <a:ext cx="133" cy="449"/>
              </a:xfrm>
              <a:custGeom>
                <a:avLst/>
                <a:gdLst>
                  <a:gd name="T0" fmla="*/ 0 w 133"/>
                  <a:gd name="T1" fmla="*/ 50 h 446"/>
                  <a:gd name="T2" fmla="*/ 88 w 133"/>
                  <a:gd name="T3" fmla="*/ 0 h 446"/>
                  <a:gd name="T4" fmla="*/ 133 w 133"/>
                  <a:gd name="T5" fmla="*/ 326 h 446"/>
                  <a:gd name="T6" fmla="*/ 129 w 133"/>
                  <a:gd name="T7" fmla="*/ 323 h 446"/>
                  <a:gd name="T8" fmla="*/ 127 w 133"/>
                  <a:gd name="T9" fmla="*/ 323 h 446"/>
                  <a:gd name="T10" fmla="*/ 122 w 133"/>
                  <a:gd name="T11" fmla="*/ 323 h 446"/>
                  <a:gd name="T12" fmla="*/ 118 w 133"/>
                  <a:gd name="T13" fmla="*/ 323 h 446"/>
                  <a:gd name="T14" fmla="*/ 118 w 133"/>
                  <a:gd name="T15" fmla="*/ 446 h 446"/>
                  <a:gd name="T16" fmla="*/ 50 w 133"/>
                  <a:gd name="T17" fmla="*/ 405 h 446"/>
                  <a:gd name="T18" fmla="*/ 0 w 133"/>
                  <a:gd name="T19" fmla="*/ 50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446"/>
                  <a:gd name="T32" fmla="*/ 133 w 133"/>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446">
                    <a:moveTo>
                      <a:pt x="0" y="50"/>
                    </a:moveTo>
                    <a:lnTo>
                      <a:pt x="88" y="0"/>
                    </a:lnTo>
                    <a:lnTo>
                      <a:pt x="133" y="326"/>
                    </a:lnTo>
                    <a:lnTo>
                      <a:pt x="129" y="323"/>
                    </a:lnTo>
                    <a:lnTo>
                      <a:pt x="127" y="323"/>
                    </a:lnTo>
                    <a:lnTo>
                      <a:pt x="122" y="323"/>
                    </a:lnTo>
                    <a:lnTo>
                      <a:pt x="118" y="323"/>
                    </a:lnTo>
                    <a:lnTo>
                      <a:pt x="118" y="446"/>
                    </a:lnTo>
                    <a:lnTo>
                      <a:pt x="50" y="405"/>
                    </a:lnTo>
                    <a:lnTo>
                      <a:pt x="0" y="50"/>
                    </a:lnTo>
                    <a:close/>
                  </a:path>
                </a:pathLst>
              </a:custGeom>
              <a:solidFill>
                <a:srgbClr val="C1DDA0"/>
              </a:solidFill>
              <a:ln w="9525">
                <a:noFill/>
                <a:round/>
                <a:headEnd/>
                <a:tailEnd/>
              </a:ln>
            </p:spPr>
            <p:txBody>
              <a:bodyPr/>
              <a:lstStyle/>
              <a:p>
                <a:pPr>
                  <a:defRPr/>
                </a:pPr>
                <a:endParaRPr lang="it-IT">
                  <a:latin typeface="+mj-lt"/>
                  <a:ea typeface="+mn-ea"/>
                  <a:cs typeface="Arial" charset="0"/>
                </a:endParaRPr>
              </a:p>
            </p:txBody>
          </p:sp>
          <p:sp>
            <p:nvSpPr>
              <p:cNvPr id="39" name="Freeform 28"/>
              <p:cNvSpPr>
                <a:spLocks/>
              </p:cNvSpPr>
              <p:nvPr/>
            </p:nvSpPr>
            <p:spPr bwMode="auto">
              <a:xfrm>
                <a:off x="2677" y="923"/>
                <a:ext cx="138" cy="465"/>
              </a:xfrm>
              <a:custGeom>
                <a:avLst/>
                <a:gdLst>
                  <a:gd name="T0" fmla="*/ 74 w 138"/>
                  <a:gd name="T1" fmla="*/ 126 h 465"/>
                  <a:gd name="T2" fmla="*/ 74 w 138"/>
                  <a:gd name="T3" fmla="*/ 0 h 465"/>
                  <a:gd name="T4" fmla="*/ 0 w 138"/>
                  <a:gd name="T5" fmla="*/ 44 h 465"/>
                  <a:gd name="T6" fmla="*/ 57 w 138"/>
                  <a:gd name="T7" fmla="*/ 454 h 465"/>
                  <a:gd name="T8" fmla="*/ 74 w 138"/>
                  <a:gd name="T9" fmla="*/ 465 h 465"/>
                  <a:gd name="T10" fmla="*/ 74 w 138"/>
                  <a:gd name="T11" fmla="*/ 342 h 465"/>
                  <a:gd name="T12" fmla="*/ 89 w 138"/>
                  <a:gd name="T13" fmla="*/ 345 h 465"/>
                  <a:gd name="T14" fmla="*/ 107 w 138"/>
                  <a:gd name="T15" fmla="*/ 347 h 465"/>
                  <a:gd name="T16" fmla="*/ 122 w 138"/>
                  <a:gd name="T17" fmla="*/ 351 h 465"/>
                  <a:gd name="T18" fmla="*/ 138 w 138"/>
                  <a:gd name="T19" fmla="*/ 355 h 465"/>
                  <a:gd name="T20" fmla="*/ 107 w 138"/>
                  <a:gd name="T21" fmla="*/ 133 h 465"/>
                  <a:gd name="T22" fmla="*/ 99 w 138"/>
                  <a:gd name="T23" fmla="*/ 131 h 465"/>
                  <a:gd name="T24" fmla="*/ 91 w 138"/>
                  <a:gd name="T25" fmla="*/ 128 h 465"/>
                  <a:gd name="T26" fmla="*/ 83 w 138"/>
                  <a:gd name="T27" fmla="*/ 128 h 465"/>
                  <a:gd name="T28" fmla="*/ 74 w 138"/>
                  <a:gd name="T29" fmla="*/ 126 h 4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465"/>
                  <a:gd name="T47" fmla="*/ 138 w 138"/>
                  <a:gd name="T48" fmla="*/ 465 h 4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465">
                    <a:moveTo>
                      <a:pt x="74" y="126"/>
                    </a:moveTo>
                    <a:lnTo>
                      <a:pt x="74" y="0"/>
                    </a:lnTo>
                    <a:lnTo>
                      <a:pt x="0" y="44"/>
                    </a:lnTo>
                    <a:lnTo>
                      <a:pt x="57" y="454"/>
                    </a:lnTo>
                    <a:lnTo>
                      <a:pt x="74" y="465"/>
                    </a:lnTo>
                    <a:lnTo>
                      <a:pt x="74" y="342"/>
                    </a:lnTo>
                    <a:lnTo>
                      <a:pt x="89" y="345"/>
                    </a:lnTo>
                    <a:lnTo>
                      <a:pt x="107" y="347"/>
                    </a:lnTo>
                    <a:lnTo>
                      <a:pt x="122" y="351"/>
                    </a:lnTo>
                    <a:lnTo>
                      <a:pt x="138" y="355"/>
                    </a:lnTo>
                    <a:lnTo>
                      <a:pt x="107" y="133"/>
                    </a:lnTo>
                    <a:lnTo>
                      <a:pt x="99" y="131"/>
                    </a:lnTo>
                    <a:lnTo>
                      <a:pt x="91" y="128"/>
                    </a:lnTo>
                    <a:lnTo>
                      <a:pt x="83" y="128"/>
                    </a:lnTo>
                    <a:lnTo>
                      <a:pt x="74" y="126"/>
                    </a:lnTo>
                    <a:close/>
                  </a:path>
                </a:pathLst>
              </a:custGeom>
              <a:solidFill>
                <a:srgbClr val="C1DDA3"/>
              </a:solidFill>
              <a:ln w="9525">
                <a:noFill/>
                <a:round/>
                <a:headEnd/>
                <a:tailEnd/>
              </a:ln>
            </p:spPr>
            <p:txBody>
              <a:bodyPr/>
              <a:lstStyle/>
              <a:p>
                <a:pPr>
                  <a:defRPr/>
                </a:pPr>
                <a:endParaRPr lang="it-IT">
                  <a:latin typeface="+mj-lt"/>
                  <a:ea typeface="+mn-ea"/>
                  <a:cs typeface="Arial" charset="0"/>
                </a:endParaRPr>
              </a:p>
            </p:txBody>
          </p:sp>
          <p:sp>
            <p:nvSpPr>
              <p:cNvPr id="40" name="Freeform 29"/>
              <p:cNvSpPr>
                <a:spLocks/>
              </p:cNvSpPr>
              <p:nvPr/>
            </p:nvSpPr>
            <p:spPr bwMode="auto">
              <a:xfrm>
                <a:off x="2721" y="923"/>
                <a:ext cx="145" cy="369"/>
              </a:xfrm>
              <a:custGeom>
                <a:avLst/>
                <a:gdLst>
                  <a:gd name="T0" fmla="*/ 30 w 144"/>
                  <a:gd name="T1" fmla="*/ 126 h 369"/>
                  <a:gd name="T2" fmla="*/ 30 w 144"/>
                  <a:gd name="T3" fmla="*/ 0 h 369"/>
                  <a:gd name="T4" fmla="*/ 0 w 144"/>
                  <a:gd name="T5" fmla="*/ 19 h 369"/>
                  <a:gd name="T6" fmla="*/ 45 w 144"/>
                  <a:gd name="T7" fmla="*/ 345 h 369"/>
                  <a:gd name="T8" fmla="*/ 59 w 144"/>
                  <a:gd name="T9" fmla="*/ 347 h 369"/>
                  <a:gd name="T10" fmla="*/ 70 w 144"/>
                  <a:gd name="T11" fmla="*/ 349 h 369"/>
                  <a:gd name="T12" fmla="*/ 83 w 144"/>
                  <a:gd name="T13" fmla="*/ 351 h 369"/>
                  <a:gd name="T14" fmla="*/ 96 w 144"/>
                  <a:gd name="T15" fmla="*/ 353 h 369"/>
                  <a:gd name="T16" fmla="*/ 109 w 144"/>
                  <a:gd name="T17" fmla="*/ 358 h 369"/>
                  <a:gd name="T18" fmla="*/ 120 w 144"/>
                  <a:gd name="T19" fmla="*/ 361 h 369"/>
                  <a:gd name="T20" fmla="*/ 133 w 144"/>
                  <a:gd name="T21" fmla="*/ 365 h 369"/>
                  <a:gd name="T22" fmla="*/ 144 w 144"/>
                  <a:gd name="T23" fmla="*/ 369 h 369"/>
                  <a:gd name="T24" fmla="*/ 113 w 144"/>
                  <a:gd name="T25" fmla="*/ 141 h 369"/>
                  <a:gd name="T26" fmla="*/ 102 w 144"/>
                  <a:gd name="T27" fmla="*/ 139 h 369"/>
                  <a:gd name="T28" fmla="*/ 91 w 144"/>
                  <a:gd name="T29" fmla="*/ 137 h 369"/>
                  <a:gd name="T30" fmla="*/ 83 w 144"/>
                  <a:gd name="T31" fmla="*/ 135 h 369"/>
                  <a:gd name="T32" fmla="*/ 72 w 144"/>
                  <a:gd name="T33" fmla="*/ 133 h 369"/>
                  <a:gd name="T34" fmla="*/ 61 w 144"/>
                  <a:gd name="T35" fmla="*/ 131 h 369"/>
                  <a:gd name="T36" fmla="*/ 53 w 144"/>
                  <a:gd name="T37" fmla="*/ 131 h 369"/>
                  <a:gd name="T38" fmla="*/ 41 w 144"/>
                  <a:gd name="T39" fmla="*/ 128 h 369"/>
                  <a:gd name="T40" fmla="*/ 30 w 144"/>
                  <a:gd name="T41" fmla="*/ 126 h 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369"/>
                  <a:gd name="T65" fmla="*/ 144 w 144"/>
                  <a:gd name="T66" fmla="*/ 369 h 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369">
                    <a:moveTo>
                      <a:pt x="30" y="126"/>
                    </a:moveTo>
                    <a:lnTo>
                      <a:pt x="30" y="0"/>
                    </a:lnTo>
                    <a:lnTo>
                      <a:pt x="0" y="19"/>
                    </a:lnTo>
                    <a:lnTo>
                      <a:pt x="45" y="345"/>
                    </a:lnTo>
                    <a:lnTo>
                      <a:pt x="59" y="347"/>
                    </a:lnTo>
                    <a:lnTo>
                      <a:pt x="70" y="349"/>
                    </a:lnTo>
                    <a:lnTo>
                      <a:pt x="83" y="351"/>
                    </a:lnTo>
                    <a:lnTo>
                      <a:pt x="96" y="353"/>
                    </a:lnTo>
                    <a:lnTo>
                      <a:pt x="109" y="358"/>
                    </a:lnTo>
                    <a:lnTo>
                      <a:pt x="120" y="361"/>
                    </a:lnTo>
                    <a:lnTo>
                      <a:pt x="133" y="365"/>
                    </a:lnTo>
                    <a:lnTo>
                      <a:pt x="144" y="369"/>
                    </a:lnTo>
                    <a:lnTo>
                      <a:pt x="113" y="141"/>
                    </a:lnTo>
                    <a:lnTo>
                      <a:pt x="102" y="139"/>
                    </a:lnTo>
                    <a:lnTo>
                      <a:pt x="91" y="137"/>
                    </a:lnTo>
                    <a:lnTo>
                      <a:pt x="83" y="135"/>
                    </a:lnTo>
                    <a:lnTo>
                      <a:pt x="72" y="133"/>
                    </a:lnTo>
                    <a:lnTo>
                      <a:pt x="61" y="131"/>
                    </a:lnTo>
                    <a:lnTo>
                      <a:pt x="53" y="131"/>
                    </a:lnTo>
                    <a:lnTo>
                      <a:pt x="41" y="128"/>
                    </a:lnTo>
                    <a:lnTo>
                      <a:pt x="30" y="126"/>
                    </a:lnTo>
                    <a:close/>
                  </a:path>
                </a:pathLst>
              </a:custGeom>
              <a:solidFill>
                <a:srgbClr val="C1E0A5"/>
              </a:solidFill>
              <a:ln w="9525">
                <a:noFill/>
                <a:round/>
                <a:headEnd/>
                <a:tailEnd/>
              </a:ln>
            </p:spPr>
            <p:txBody>
              <a:bodyPr/>
              <a:lstStyle/>
              <a:p>
                <a:pPr>
                  <a:defRPr/>
                </a:pPr>
                <a:endParaRPr lang="it-IT">
                  <a:latin typeface="+mj-lt"/>
                  <a:ea typeface="+mn-ea"/>
                  <a:cs typeface="Arial" charset="0"/>
                </a:endParaRPr>
              </a:p>
            </p:txBody>
          </p:sp>
          <p:sp>
            <p:nvSpPr>
              <p:cNvPr id="41" name="Freeform 30"/>
              <p:cNvSpPr>
                <a:spLocks/>
              </p:cNvSpPr>
              <p:nvPr/>
            </p:nvSpPr>
            <p:spPr bwMode="auto">
              <a:xfrm>
                <a:off x="2784" y="1056"/>
                <a:ext cx="132" cy="256"/>
              </a:xfrm>
              <a:custGeom>
                <a:avLst/>
                <a:gdLst>
                  <a:gd name="T0" fmla="*/ 132 w 132"/>
                  <a:gd name="T1" fmla="*/ 256 h 256"/>
                  <a:gd name="T2" fmla="*/ 119 w 132"/>
                  <a:gd name="T3" fmla="*/ 251 h 256"/>
                  <a:gd name="T4" fmla="*/ 107 w 132"/>
                  <a:gd name="T5" fmla="*/ 247 h 256"/>
                  <a:gd name="T6" fmla="*/ 94 w 132"/>
                  <a:gd name="T7" fmla="*/ 243 h 256"/>
                  <a:gd name="T8" fmla="*/ 81 w 132"/>
                  <a:gd name="T9" fmla="*/ 238 h 256"/>
                  <a:gd name="T10" fmla="*/ 70 w 132"/>
                  <a:gd name="T11" fmla="*/ 234 h 256"/>
                  <a:gd name="T12" fmla="*/ 57 w 132"/>
                  <a:gd name="T13" fmla="*/ 230 h 256"/>
                  <a:gd name="T14" fmla="*/ 43 w 132"/>
                  <a:gd name="T15" fmla="*/ 228 h 256"/>
                  <a:gd name="T16" fmla="*/ 31 w 132"/>
                  <a:gd name="T17" fmla="*/ 222 h 256"/>
                  <a:gd name="T18" fmla="*/ 0 w 132"/>
                  <a:gd name="T19" fmla="*/ 0 h 256"/>
                  <a:gd name="T20" fmla="*/ 13 w 132"/>
                  <a:gd name="T21" fmla="*/ 2 h 256"/>
                  <a:gd name="T22" fmla="*/ 26 w 132"/>
                  <a:gd name="T23" fmla="*/ 4 h 256"/>
                  <a:gd name="T24" fmla="*/ 39 w 132"/>
                  <a:gd name="T25" fmla="*/ 6 h 256"/>
                  <a:gd name="T26" fmla="*/ 50 w 132"/>
                  <a:gd name="T27" fmla="*/ 8 h 256"/>
                  <a:gd name="T28" fmla="*/ 64 w 132"/>
                  <a:gd name="T29" fmla="*/ 13 h 256"/>
                  <a:gd name="T30" fmla="*/ 75 w 132"/>
                  <a:gd name="T31" fmla="*/ 15 h 256"/>
                  <a:gd name="T32" fmla="*/ 87 w 132"/>
                  <a:gd name="T33" fmla="*/ 19 h 256"/>
                  <a:gd name="T34" fmla="*/ 98 w 132"/>
                  <a:gd name="T35" fmla="*/ 21 h 256"/>
                  <a:gd name="T36" fmla="*/ 132 w 132"/>
                  <a:gd name="T37" fmla="*/ 256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256"/>
                  <a:gd name="T59" fmla="*/ 132 w 132"/>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256">
                    <a:moveTo>
                      <a:pt x="132" y="256"/>
                    </a:moveTo>
                    <a:lnTo>
                      <a:pt x="119" y="251"/>
                    </a:lnTo>
                    <a:lnTo>
                      <a:pt x="107" y="247"/>
                    </a:lnTo>
                    <a:lnTo>
                      <a:pt x="94" y="243"/>
                    </a:lnTo>
                    <a:lnTo>
                      <a:pt x="81" y="238"/>
                    </a:lnTo>
                    <a:lnTo>
                      <a:pt x="70" y="234"/>
                    </a:lnTo>
                    <a:lnTo>
                      <a:pt x="57" y="230"/>
                    </a:lnTo>
                    <a:lnTo>
                      <a:pt x="43" y="228"/>
                    </a:lnTo>
                    <a:lnTo>
                      <a:pt x="31" y="222"/>
                    </a:lnTo>
                    <a:lnTo>
                      <a:pt x="0" y="0"/>
                    </a:lnTo>
                    <a:lnTo>
                      <a:pt x="13" y="2"/>
                    </a:lnTo>
                    <a:lnTo>
                      <a:pt x="26" y="4"/>
                    </a:lnTo>
                    <a:lnTo>
                      <a:pt x="39" y="6"/>
                    </a:lnTo>
                    <a:lnTo>
                      <a:pt x="50" y="8"/>
                    </a:lnTo>
                    <a:lnTo>
                      <a:pt x="64" y="13"/>
                    </a:lnTo>
                    <a:lnTo>
                      <a:pt x="75" y="15"/>
                    </a:lnTo>
                    <a:lnTo>
                      <a:pt x="87" y="19"/>
                    </a:lnTo>
                    <a:lnTo>
                      <a:pt x="98" y="21"/>
                    </a:lnTo>
                    <a:lnTo>
                      <a:pt x="132" y="256"/>
                    </a:lnTo>
                    <a:close/>
                  </a:path>
                </a:pathLst>
              </a:custGeom>
              <a:solidFill>
                <a:srgbClr val="CCE2AF"/>
              </a:solidFill>
              <a:ln w="9525">
                <a:noFill/>
                <a:round/>
                <a:headEnd/>
                <a:tailEnd/>
              </a:ln>
            </p:spPr>
            <p:txBody>
              <a:bodyPr/>
              <a:lstStyle/>
              <a:p>
                <a:pPr>
                  <a:defRPr/>
                </a:pPr>
                <a:endParaRPr lang="it-IT">
                  <a:latin typeface="+mj-lt"/>
                  <a:ea typeface="+mn-ea"/>
                  <a:cs typeface="Arial" charset="0"/>
                </a:endParaRPr>
              </a:p>
            </p:txBody>
          </p:sp>
          <p:sp>
            <p:nvSpPr>
              <p:cNvPr id="42" name="Freeform 31"/>
              <p:cNvSpPr>
                <a:spLocks/>
              </p:cNvSpPr>
              <p:nvPr/>
            </p:nvSpPr>
            <p:spPr bwMode="auto">
              <a:xfrm>
                <a:off x="2834" y="1064"/>
                <a:ext cx="132" cy="269"/>
              </a:xfrm>
              <a:custGeom>
                <a:avLst/>
                <a:gdLst>
                  <a:gd name="T0" fmla="*/ 132 w 132"/>
                  <a:gd name="T1" fmla="*/ 269 h 269"/>
                  <a:gd name="T2" fmla="*/ 120 w 132"/>
                  <a:gd name="T3" fmla="*/ 263 h 269"/>
                  <a:gd name="T4" fmla="*/ 107 w 132"/>
                  <a:gd name="T5" fmla="*/ 258 h 269"/>
                  <a:gd name="T6" fmla="*/ 97 w 132"/>
                  <a:gd name="T7" fmla="*/ 252 h 269"/>
                  <a:gd name="T8" fmla="*/ 84 w 132"/>
                  <a:gd name="T9" fmla="*/ 248 h 269"/>
                  <a:gd name="T10" fmla="*/ 71 w 132"/>
                  <a:gd name="T11" fmla="*/ 241 h 269"/>
                  <a:gd name="T12" fmla="*/ 57 w 132"/>
                  <a:gd name="T13" fmla="*/ 237 h 269"/>
                  <a:gd name="T14" fmla="*/ 44 w 132"/>
                  <a:gd name="T15" fmla="*/ 232 h 269"/>
                  <a:gd name="T16" fmla="*/ 31 w 132"/>
                  <a:gd name="T17" fmla="*/ 228 h 269"/>
                  <a:gd name="T18" fmla="*/ 0 w 132"/>
                  <a:gd name="T19" fmla="*/ 0 h 269"/>
                  <a:gd name="T20" fmla="*/ 14 w 132"/>
                  <a:gd name="T21" fmla="*/ 3 h 269"/>
                  <a:gd name="T22" fmla="*/ 25 w 132"/>
                  <a:gd name="T23" fmla="*/ 7 h 269"/>
                  <a:gd name="T24" fmla="*/ 37 w 132"/>
                  <a:gd name="T25" fmla="*/ 9 h 269"/>
                  <a:gd name="T26" fmla="*/ 50 w 132"/>
                  <a:gd name="T27" fmla="*/ 13 h 269"/>
                  <a:gd name="T28" fmla="*/ 61 w 132"/>
                  <a:gd name="T29" fmla="*/ 15 h 269"/>
                  <a:gd name="T30" fmla="*/ 75 w 132"/>
                  <a:gd name="T31" fmla="*/ 20 h 269"/>
                  <a:gd name="T32" fmla="*/ 86 w 132"/>
                  <a:gd name="T33" fmla="*/ 25 h 269"/>
                  <a:gd name="T34" fmla="*/ 99 w 132"/>
                  <a:gd name="T35" fmla="*/ 29 h 269"/>
                  <a:gd name="T36" fmla="*/ 132 w 132"/>
                  <a:gd name="T37" fmla="*/ 269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269"/>
                  <a:gd name="T59" fmla="*/ 132 w 132"/>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269">
                    <a:moveTo>
                      <a:pt x="132" y="269"/>
                    </a:moveTo>
                    <a:lnTo>
                      <a:pt x="120" y="263"/>
                    </a:lnTo>
                    <a:lnTo>
                      <a:pt x="107" y="258"/>
                    </a:lnTo>
                    <a:lnTo>
                      <a:pt x="97" y="252"/>
                    </a:lnTo>
                    <a:lnTo>
                      <a:pt x="84" y="248"/>
                    </a:lnTo>
                    <a:lnTo>
                      <a:pt x="71" y="241"/>
                    </a:lnTo>
                    <a:lnTo>
                      <a:pt x="57" y="237"/>
                    </a:lnTo>
                    <a:lnTo>
                      <a:pt x="44" y="232"/>
                    </a:lnTo>
                    <a:lnTo>
                      <a:pt x="31" y="228"/>
                    </a:lnTo>
                    <a:lnTo>
                      <a:pt x="0" y="0"/>
                    </a:lnTo>
                    <a:lnTo>
                      <a:pt x="14" y="3"/>
                    </a:lnTo>
                    <a:lnTo>
                      <a:pt x="25" y="7"/>
                    </a:lnTo>
                    <a:lnTo>
                      <a:pt x="37" y="9"/>
                    </a:lnTo>
                    <a:lnTo>
                      <a:pt x="50" y="13"/>
                    </a:lnTo>
                    <a:lnTo>
                      <a:pt x="61" y="15"/>
                    </a:lnTo>
                    <a:lnTo>
                      <a:pt x="75" y="20"/>
                    </a:lnTo>
                    <a:lnTo>
                      <a:pt x="86" y="25"/>
                    </a:lnTo>
                    <a:lnTo>
                      <a:pt x="99" y="29"/>
                    </a:lnTo>
                    <a:lnTo>
                      <a:pt x="132" y="269"/>
                    </a:lnTo>
                    <a:close/>
                  </a:path>
                </a:pathLst>
              </a:custGeom>
              <a:solidFill>
                <a:srgbClr val="CEE2AF"/>
              </a:solidFill>
              <a:ln w="9525">
                <a:noFill/>
                <a:round/>
                <a:headEnd/>
                <a:tailEnd/>
              </a:ln>
            </p:spPr>
            <p:txBody>
              <a:bodyPr/>
              <a:lstStyle/>
              <a:p>
                <a:pPr>
                  <a:defRPr/>
                </a:pPr>
                <a:endParaRPr lang="it-IT">
                  <a:latin typeface="+mj-lt"/>
                  <a:ea typeface="+mn-ea"/>
                  <a:cs typeface="Arial" charset="0"/>
                </a:endParaRPr>
              </a:p>
            </p:txBody>
          </p:sp>
          <p:sp>
            <p:nvSpPr>
              <p:cNvPr id="43" name="Freeform 32"/>
              <p:cNvSpPr>
                <a:spLocks/>
              </p:cNvSpPr>
              <p:nvPr/>
            </p:nvSpPr>
            <p:spPr bwMode="auto">
              <a:xfrm>
                <a:off x="2882" y="1077"/>
                <a:ext cx="136" cy="288"/>
              </a:xfrm>
              <a:custGeom>
                <a:avLst/>
                <a:gdLst>
                  <a:gd name="T0" fmla="*/ 136 w 136"/>
                  <a:gd name="T1" fmla="*/ 287 h 287"/>
                  <a:gd name="T2" fmla="*/ 123 w 136"/>
                  <a:gd name="T3" fmla="*/ 281 h 287"/>
                  <a:gd name="T4" fmla="*/ 112 w 136"/>
                  <a:gd name="T5" fmla="*/ 272 h 287"/>
                  <a:gd name="T6" fmla="*/ 99 w 136"/>
                  <a:gd name="T7" fmla="*/ 265 h 287"/>
                  <a:gd name="T8" fmla="*/ 86 w 136"/>
                  <a:gd name="T9" fmla="*/ 258 h 287"/>
                  <a:gd name="T10" fmla="*/ 72 w 136"/>
                  <a:gd name="T11" fmla="*/ 252 h 287"/>
                  <a:gd name="T12" fmla="*/ 59 w 136"/>
                  <a:gd name="T13" fmla="*/ 245 h 287"/>
                  <a:gd name="T14" fmla="*/ 46 w 136"/>
                  <a:gd name="T15" fmla="*/ 241 h 287"/>
                  <a:gd name="T16" fmla="*/ 34 w 136"/>
                  <a:gd name="T17" fmla="*/ 235 h 287"/>
                  <a:gd name="T18" fmla="*/ 0 w 136"/>
                  <a:gd name="T19" fmla="*/ 0 h 287"/>
                  <a:gd name="T20" fmla="*/ 13 w 136"/>
                  <a:gd name="T21" fmla="*/ 5 h 287"/>
                  <a:gd name="T22" fmla="*/ 27 w 136"/>
                  <a:gd name="T23" fmla="*/ 7 h 287"/>
                  <a:gd name="T24" fmla="*/ 40 w 136"/>
                  <a:gd name="T25" fmla="*/ 12 h 287"/>
                  <a:gd name="T26" fmla="*/ 51 w 136"/>
                  <a:gd name="T27" fmla="*/ 16 h 287"/>
                  <a:gd name="T28" fmla="*/ 64 w 136"/>
                  <a:gd name="T29" fmla="*/ 21 h 287"/>
                  <a:gd name="T30" fmla="*/ 77 w 136"/>
                  <a:gd name="T31" fmla="*/ 25 h 287"/>
                  <a:gd name="T32" fmla="*/ 88 w 136"/>
                  <a:gd name="T33" fmla="*/ 29 h 287"/>
                  <a:gd name="T34" fmla="*/ 101 w 136"/>
                  <a:gd name="T35" fmla="*/ 34 h 287"/>
                  <a:gd name="T36" fmla="*/ 136 w 136"/>
                  <a:gd name="T37" fmla="*/ 287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287"/>
                  <a:gd name="T59" fmla="*/ 136 w 136"/>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287">
                    <a:moveTo>
                      <a:pt x="136" y="287"/>
                    </a:moveTo>
                    <a:lnTo>
                      <a:pt x="123" y="281"/>
                    </a:lnTo>
                    <a:lnTo>
                      <a:pt x="112" y="272"/>
                    </a:lnTo>
                    <a:lnTo>
                      <a:pt x="99" y="265"/>
                    </a:lnTo>
                    <a:lnTo>
                      <a:pt x="86" y="258"/>
                    </a:lnTo>
                    <a:lnTo>
                      <a:pt x="72" y="252"/>
                    </a:lnTo>
                    <a:lnTo>
                      <a:pt x="59" y="245"/>
                    </a:lnTo>
                    <a:lnTo>
                      <a:pt x="46" y="241"/>
                    </a:lnTo>
                    <a:lnTo>
                      <a:pt x="34" y="235"/>
                    </a:lnTo>
                    <a:lnTo>
                      <a:pt x="0" y="0"/>
                    </a:lnTo>
                    <a:lnTo>
                      <a:pt x="13" y="5"/>
                    </a:lnTo>
                    <a:lnTo>
                      <a:pt x="27" y="7"/>
                    </a:lnTo>
                    <a:lnTo>
                      <a:pt x="40" y="12"/>
                    </a:lnTo>
                    <a:lnTo>
                      <a:pt x="51" y="16"/>
                    </a:lnTo>
                    <a:lnTo>
                      <a:pt x="64" y="21"/>
                    </a:lnTo>
                    <a:lnTo>
                      <a:pt x="77" y="25"/>
                    </a:lnTo>
                    <a:lnTo>
                      <a:pt x="88" y="29"/>
                    </a:lnTo>
                    <a:lnTo>
                      <a:pt x="101" y="34"/>
                    </a:lnTo>
                    <a:lnTo>
                      <a:pt x="136" y="287"/>
                    </a:lnTo>
                    <a:close/>
                  </a:path>
                </a:pathLst>
              </a:custGeom>
              <a:solidFill>
                <a:srgbClr val="CEE5B7"/>
              </a:solidFill>
              <a:ln w="9525">
                <a:noFill/>
                <a:round/>
                <a:headEnd/>
                <a:tailEnd/>
              </a:ln>
            </p:spPr>
            <p:txBody>
              <a:bodyPr/>
              <a:lstStyle/>
              <a:p>
                <a:pPr>
                  <a:defRPr/>
                </a:pPr>
                <a:endParaRPr lang="it-IT">
                  <a:latin typeface="+mj-lt"/>
                  <a:ea typeface="+mn-ea"/>
                  <a:cs typeface="Arial" charset="0"/>
                </a:endParaRPr>
              </a:p>
            </p:txBody>
          </p:sp>
          <p:sp>
            <p:nvSpPr>
              <p:cNvPr id="44" name="Freeform 33"/>
              <p:cNvSpPr>
                <a:spLocks/>
              </p:cNvSpPr>
              <p:nvPr/>
            </p:nvSpPr>
            <p:spPr bwMode="auto">
              <a:xfrm>
                <a:off x="2933" y="1093"/>
                <a:ext cx="132" cy="306"/>
              </a:xfrm>
              <a:custGeom>
                <a:avLst/>
                <a:gdLst>
                  <a:gd name="T0" fmla="*/ 137 w 137"/>
                  <a:gd name="T1" fmla="*/ 306 h 306"/>
                  <a:gd name="T2" fmla="*/ 124 w 137"/>
                  <a:gd name="T3" fmla="*/ 297 h 306"/>
                  <a:gd name="T4" fmla="*/ 114 w 137"/>
                  <a:gd name="T5" fmla="*/ 288 h 306"/>
                  <a:gd name="T6" fmla="*/ 101 w 137"/>
                  <a:gd name="T7" fmla="*/ 280 h 306"/>
                  <a:gd name="T8" fmla="*/ 87 w 137"/>
                  <a:gd name="T9" fmla="*/ 271 h 306"/>
                  <a:gd name="T10" fmla="*/ 74 w 137"/>
                  <a:gd name="T11" fmla="*/ 265 h 306"/>
                  <a:gd name="T12" fmla="*/ 61 w 137"/>
                  <a:gd name="T13" fmla="*/ 256 h 306"/>
                  <a:gd name="T14" fmla="*/ 46 w 137"/>
                  <a:gd name="T15" fmla="*/ 247 h 306"/>
                  <a:gd name="T16" fmla="*/ 33 w 137"/>
                  <a:gd name="T17" fmla="*/ 240 h 306"/>
                  <a:gd name="T18" fmla="*/ 0 w 137"/>
                  <a:gd name="T19" fmla="*/ 0 h 306"/>
                  <a:gd name="T20" fmla="*/ 13 w 137"/>
                  <a:gd name="T21" fmla="*/ 5 h 306"/>
                  <a:gd name="T22" fmla="*/ 26 w 137"/>
                  <a:gd name="T23" fmla="*/ 9 h 306"/>
                  <a:gd name="T24" fmla="*/ 39 w 137"/>
                  <a:gd name="T25" fmla="*/ 13 h 306"/>
                  <a:gd name="T26" fmla="*/ 50 w 137"/>
                  <a:gd name="T27" fmla="*/ 18 h 306"/>
                  <a:gd name="T28" fmla="*/ 63 w 137"/>
                  <a:gd name="T29" fmla="*/ 22 h 306"/>
                  <a:gd name="T30" fmla="*/ 76 w 137"/>
                  <a:gd name="T31" fmla="*/ 28 h 306"/>
                  <a:gd name="T32" fmla="*/ 87 w 137"/>
                  <a:gd name="T33" fmla="*/ 33 h 306"/>
                  <a:gd name="T34" fmla="*/ 101 w 137"/>
                  <a:gd name="T35" fmla="*/ 37 h 306"/>
                  <a:gd name="T36" fmla="*/ 137 w 137"/>
                  <a:gd name="T37" fmla="*/ 306 h 3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306"/>
                  <a:gd name="T59" fmla="*/ 137 w 137"/>
                  <a:gd name="T60" fmla="*/ 306 h 3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306">
                    <a:moveTo>
                      <a:pt x="137" y="306"/>
                    </a:moveTo>
                    <a:lnTo>
                      <a:pt x="124" y="297"/>
                    </a:lnTo>
                    <a:lnTo>
                      <a:pt x="114" y="288"/>
                    </a:lnTo>
                    <a:lnTo>
                      <a:pt x="101" y="280"/>
                    </a:lnTo>
                    <a:lnTo>
                      <a:pt x="87" y="271"/>
                    </a:lnTo>
                    <a:lnTo>
                      <a:pt x="74" y="265"/>
                    </a:lnTo>
                    <a:lnTo>
                      <a:pt x="61" y="256"/>
                    </a:lnTo>
                    <a:lnTo>
                      <a:pt x="46" y="247"/>
                    </a:lnTo>
                    <a:lnTo>
                      <a:pt x="33" y="240"/>
                    </a:lnTo>
                    <a:lnTo>
                      <a:pt x="0" y="0"/>
                    </a:lnTo>
                    <a:lnTo>
                      <a:pt x="13" y="5"/>
                    </a:lnTo>
                    <a:lnTo>
                      <a:pt x="26" y="9"/>
                    </a:lnTo>
                    <a:lnTo>
                      <a:pt x="39" y="13"/>
                    </a:lnTo>
                    <a:lnTo>
                      <a:pt x="50" y="18"/>
                    </a:lnTo>
                    <a:lnTo>
                      <a:pt x="63" y="22"/>
                    </a:lnTo>
                    <a:lnTo>
                      <a:pt x="76" y="28"/>
                    </a:lnTo>
                    <a:lnTo>
                      <a:pt x="87" y="33"/>
                    </a:lnTo>
                    <a:lnTo>
                      <a:pt x="101" y="37"/>
                    </a:lnTo>
                    <a:lnTo>
                      <a:pt x="137" y="306"/>
                    </a:lnTo>
                    <a:close/>
                  </a:path>
                </a:pathLst>
              </a:custGeom>
              <a:solidFill>
                <a:srgbClr val="D1E8BA"/>
              </a:solidFill>
              <a:ln w="9525">
                <a:noFill/>
                <a:round/>
                <a:headEnd/>
                <a:tailEnd/>
              </a:ln>
            </p:spPr>
            <p:txBody>
              <a:bodyPr/>
              <a:lstStyle/>
              <a:p>
                <a:pPr>
                  <a:defRPr/>
                </a:pPr>
                <a:endParaRPr lang="it-IT">
                  <a:latin typeface="+mj-lt"/>
                  <a:ea typeface="+mn-ea"/>
                  <a:cs typeface="Arial" charset="0"/>
                </a:endParaRPr>
              </a:p>
            </p:txBody>
          </p:sp>
          <p:sp>
            <p:nvSpPr>
              <p:cNvPr id="45" name="Freeform 34"/>
              <p:cNvSpPr>
                <a:spLocks/>
              </p:cNvSpPr>
              <p:nvPr/>
            </p:nvSpPr>
            <p:spPr bwMode="auto">
              <a:xfrm>
                <a:off x="2983" y="1111"/>
                <a:ext cx="145" cy="332"/>
              </a:xfrm>
              <a:custGeom>
                <a:avLst/>
                <a:gdLst>
                  <a:gd name="T0" fmla="*/ 142 w 142"/>
                  <a:gd name="T1" fmla="*/ 332 h 332"/>
                  <a:gd name="T2" fmla="*/ 129 w 142"/>
                  <a:gd name="T3" fmla="*/ 321 h 332"/>
                  <a:gd name="T4" fmla="*/ 116 w 142"/>
                  <a:gd name="T5" fmla="*/ 310 h 332"/>
                  <a:gd name="T6" fmla="*/ 102 w 142"/>
                  <a:gd name="T7" fmla="*/ 302 h 332"/>
                  <a:gd name="T8" fmla="*/ 89 w 142"/>
                  <a:gd name="T9" fmla="*/ 290 h 332"/>
                  <a:gd name="T10" fmla="*/ 77 w 142"/>
                  <a:gd name="T11" fmla="*/ 279 h 332"/>
                  <a:gd name="T12" fmla="*/ 64 w 142"/>
                  <a:gd name="T13" fmla="*/ 270 h 332"/>
                  <a:gd name="T14" fmla="*/ 49 w 142"/>
                  <a:gd name="T15" fmla="*/ 262 h 332"/>
                  <a:gd name="T16" fmla="*/ 35 w 142"/>
                  <a:gd name="T17" fmla="*/ 253 h 332"/>
                  <a:gd name="T18" fmla="*/ 0 w 142"/>
                  <a:gd name="T19" fmla="*/ 0 h 332"/>
                  <a:gd name="T20" fmla="*/ 13 w 142"/>
                  <a:gd name="T21" fmla="*/ 6 h 332"/>
                  <a:gd name="T22" fmla="*/ 26 w 142"/>
                  <a:gd name="T23" fmla="*/ 10 h 332"/>
                  <a:gd name="T24" fmla="*/ 39 w 142"/>
                  <a:gd name="T25" fmla="*/ 17 h 332"/>
                  <a:gd name="T26" fmla="*/ 53 w 142"/>
                  <a:gd name="T27" fmla="*/ 23 h 332"/>
                  <a:gd name="T28" fmla="*/ 66 w 142"/>
                  <a:gd name="T29" fmla="*/ 28 h 332"/>
                  <a:gd name="T30" fmla="*/ 79 w 142"/>
                  <a:gd name="T31" fmla="*/ 34 h 332"/>
                  <a:gd name="T32" fmla="*/ 89 w 142"/>
                  <a:gd name="T33" fmla="*/ 41 h 332"/>
                  <a:gd name="T34" fmla="*/ 102 w 142"/>
                  <a:gd name="T35" fmla="*/ 48 h 332"/>
                  <a:gd name="T36" fmla="*/ 142 w 142"/>
                  <a:gd name="T37" fmla="*/ 332 h 3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332"/>
                  <a:gd name="T59" fmla="*/ 142 w 142"/>
                  <a:gd name="T60" fmla="*/ 332 h 3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332">
                    <a:moveTo>
                      <a:pt x="142" y="332"/>
                    </a:moveTo>
                    <a:lnTo>
                      <a:pt x="129" y="321"/>
                    </a:lnTo>
                    <a:lnTo>
                      <a:pt x="116" y="310"/>
                    </a:lnTo>
                    <a:lnTo>
                      <a:pt x="102" y="302"/>
                    </a:lnTo>
                    <a:lnTo>
                      <a:pt x="89" y="290"/>
                    </a:lnTo>
                    <a:lnTo>
                      <a:pt x="77" y="279"/>
                    </a:lnTo>
                    <a:lnTo>
                      <a:pt x="64" y="270"/>
                    </a:lnTo>
                    <a:lnTo>
                      <a:pt x="49" y="262"/>
                    </a:lnTo>
                    <a:lnTo>
                      <a:pt x="35" y="253"/>
                    </a:lnTo>
                    <a:lnTo>
                      <a:pt x="0" y="0"/>
                    </a:lnTo>
                    <a:lnTo>
                      <a:pt x="13" y="6"/>
                    </a:lnTo>
                    <a:lnTo>
                      <a:pt x="26" y="10"/>
                    </a:lnTo>
                    <a:lnTo>
                      <a:pt x="39" y="17"/>
                    </a:lnTo>
                    <a:lnTo>
                      <a:pt x="53" y="23"/>
                    </a:lnTo>
                    <a:lnTo>
                      <a:pt x="66" y="28"/>
                    </a:lnTo>
                    <a:lnTo>
                      <a:pt x="79" y="34"/>
                    </a:lnTo>
                    <a:lnTo>
                      <a:pt x="89" y="41"/>
                    </a:lnTo>
                    <a:lnTo>
                      <a:pt x="102" y="48"/>
                    </a:lnTo>
                    <a:lnTo>
                      <a:pt x="142" y="332"/>
                    </a:lnTo>
                    <a:close/>
                  </a:path>
                </a:pathLst>
              </a:custGeom>
              <a:solidFill>
                <a:srgbClr val="D3E8BF"/>
              </a:solidFill>
              <a:ln w="9525">
                <a:noFill/>
                <a:round/>
                <a:headEnd/>
                <a:tailEnd/>
              </a:ln>
            </p:spPr>
            <p:txBody>
              <a:bodyPr/>
              <a:lstStyle/>
              <a:p>
                <a:pPr>
                  <a:defRPr/>
                </a:pPr>
                <a:endParaRPr lang="it-IT">
                  <a:latin typeface="+mj-lt"/>
                  <a:ea typeface="+mn-ea"/>
                  <a:cs typeface="Arial" charset="0"/>
                </a:endParaRPr>
              </a:p>
            </p:txBody>
          </p:sp>
          <p:sp>
            <p:nvSpPr>
              <p:cNvPr id="46" name="Freeform 35"/>
              <p:cNvSpPr>
                <a:spLocks/>
              </p:cNvSpPr>
              <p:nvPr/>
            </p:nvSpPr>
            <p:spPr bwMode="auto">
              <a:xfrm>
                <a:off x="3034" y="1130"/>
                <a:ext cx="145" cy="370"/>
              </a:xfrm>
              <a:custGeom>
                <a:avLst/>
                <a:gdLst>
                  <a:gd name="T0" fmla="*/ 146 w 146"/>
                  <a:gd name="T1" fmla="*/ 370 h 370"/>
                  <a:gd name="T2" fmla="*/ 133 w 146"/>
                  <a:gd name="T3" fmla="*/ 357 h 370"/>
                  <a:gd name="T4" fmla="*/ 119 w 146"/>
                  <a:gd name="T5" fmla="*/ 343 h 370"/>
                  <a:gd name="T6" fmla="*/ 106 w 146"/>
                  <a:gd name="T7" fmla="*/ 330 h 370"/>
                  <a:gd name="T8" fmla="*/ 93 w 146"/>
                  <a:gd name="T9" fmla="*/ 317 h 370"/>
                  <a:gd name="T10" fmla="*/ 80 w 146"/>
                  <a:gd name="T11" fmla="*/ 304 h 370"/>
                  <a:gd name="T12" fmla="*/ 65 w 146"/>
                  <a:gd name="T13" fmla="*/ 293 h 370"/>
                  <a:gd name="T14" fmla="*/ 51 w 146"/>
                  <a:gd name="T15" fmla="*/ 280 h 370"/>
                  <a:gd name="T16" fmla="*/ 36 w 146"/>
                  <a:gd name="T17" fmla="*/ 269 h 370"/>
                  <a:gd name="T18" fmla="*/ 0 w 146"/>
                  <a:gd name="T19" fmla="*/ 0 h 370"/>
                  <a:gd name="T20" fmla="*/ 13 w 146"/>
                  <a:gd name="T21" fmla="*/ 6 h 370"/>
                  <a:gd name="T22" fmla="*/ 26 w 146"/>
                  <a:gd name="T23" fmla="*/ 15 h 370"/>
                  <a:gd name="T24" fmla="*/ 38 w 146"/>
                  <a:gd name="T25" fmla="*/ 22 h 370"/>
                  <a:gd name="T26" fmla="*/ 51 w 146"/>
                  <a:gd name="T27" fmla="*/ 29 h 370"/>
                  <a:gd name="T28" fmla="*/ 65 w 146"/>
                  <a:gd name="T29" fmla="*/ 38 h 370"/>
                  <a:gd name="T30" fmla="*/ 78 w 146"/>
                  <a:gd name="T31" fmla="*/ 44 h 370"/>
                  <a:gd name="T32" fmla="*/ 89 w 146"/>
                  <a:gd name="T33" fmla="*/ 53 h 370"/>
                  <a:gd name="T34" fmla="*/ 102 w 146"/>
                  <a:gd name="T35" fmla="*/ 59 h 370"/>
                  <a:gd name="T36" fmla="*/ 146 w 146"/>
                  <a:gd name="T37" fmla="*/ 370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370"/>
                  <a:gd name="T59" fmla="*/ 146 w 146"/>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370">
                    <a:moveTo>
                      <a:pt x="146" y="370"/>
                    </a:moveTo>
                    <a:lnTo>
                      <a:pt x="133" y="357"/>
                    </a:lnTo>
                    <a:lnTo>
                      <a:pt x="119" y="343"/>
                    </a:lnTo>
                    <a:lnTo>
                      <a:pt x="106" y="330"/>
                    </a:lnTo>
                    <a:lnTo>
                      <a:pt x="93" y="317"/>
                    </a:lnTo>
                    <a:lnTo>
                      <a:pt x="80" y="304"/>
                    </a:lnTo>
                    <a:lnTo>
                      <a:pt x="65" y="293"/>
                    </a:lnTo>
                    <a:lnTo>
                      <a:pt x="51" y="280"/>
                    </a:lnTo>
                    <a:lnTo>
                      <a:pt x="36" y="269"/>
                    </a:lnTo>
                    <a:lnTo>
                      <a:pt x="0" y="0"/>
                    </a:lnTo>
                    <a:lnTo>
                      <a:pt x="13" y="6"/>
                    </a:lnTo>
                    <a:lnTo>
                      <a:pt x="26" y="15"/>
                    </a:lnTo>
                    <a:lnTo>
                      <a:pt x="38" y="22"/>
                    </a:lnTo>
                    <a:lnTo>
                      <a:pt x="51" y="29"/>
                    </a:lnTo>
                    <a:lnTo>
                      <a:pt x="65" y="38"/>
                    </a:lnTo>
                    <a:lnTo>
                      <a:pt x="78" y="44"/>
                    </a:lnTo>
                    <a:lnTo>
                      <a:pt x="89" y="53"/>
                    </a:lnTo>
                    <a:lnTo>
                      <a:pt x="102" y="59"/>
                    </a:lnTo>
                    <a:lnTo>
                      <a:pt x="146" y="370"/>
                    </a:lnTo>
                    <a:close/>
                  </a:path>
                </a:pathLst>
              </a:custGeom>
              <a:solidFill>
                <a:srgbClr val="D8EAC6"/>
              </a:solidFill>
              <a:ln w="9525">
                <a:noFill/>
                <a:round/>
                <a:headEnd/>
                <a:tailEnd/>
              </a:ln>
            </p:spPr>
            <p:txBody>
              <a:bodyPr/>
              <a:lstStyle/>
              <a:p>
                <a:pPr>
                  <a:defRPr/>
                </a:pPr>
                <a:endParaRPr lang="it-IT">
                  <a:latin typeface="+mj-lt"/>
                  <a:ea typeface="+mn-ea"/>
                  <a:cs typeface="Arial" charset="0"/>
                </a:endParaRPr>
              </a:p>
            </p:txBody>
          </p:sp>
          <p:sp>
            <p:nvSpPr>
              <p:cNvPr id="47" name="Freeform 36"/>
              <p:cNvSpPr>
                <a:spLocks/>
              </p:cNvSpPr>
              <p:nvPr/>
            </p:nvSpPr>
            <p:spPr bwMode="auto">
              <a:xfrm>
                <a:off x="3085" y="1159"/>
                <a:ext cx="152" cy="409"/>
              </a:xfrm>
              <a:custGeom>
                <a:avLst/>
                <a:gdLst>
                  <a:gd name="T0" fmla="*/ 152 w 152"/>
                  <a:gd name="T1" fmla="*/ 413 h 413"/>
                  <a:gd name="T2" fmla="*/ 139 w 152"/>
                  <a:gd name="T3" fmla="*/ 395 h 413"/>
                  <a:gd name="T4" fmla="*/ 125 w 152"/>
                  <a:gd name="T5" fmla="*/ 377 h 413"/>
                  <a:gd name="T6" fmla="*/ 112 w 152"/>
                  <a:gd name="T7" fmla="*/ 362 h 413"/>
                  <a:gd name="T8" fmla="*/ 99 w 152"/>
                  <a:gd name="T9" fmla="*/ 345 h 413"/>
                  <a:gd name="T10" fmla="*/ 86 w 152"/>
                  <a:gd name="T11" fmla="*/ 330 h 413"/>
                  <a:gd name="T12" fmla="*/ 70 w 152"/>
                  <a:gd name="T13" fmla="*/ 314 h 413"/>
                  <a:gd name="T14" fmla="*/ 55 w 152"/>
                  <a:gd name="T15" fmla="*/ 299 h 413"/>
                  <a:gd name="T16" fmla="*/ 40 w 152"/>
                  <a:gd name="T17" fmla="*/ 284 h 413"/>
                  <a:gd name="T18" fmla="*/ 0 w 152"/>
                  <a:gd name="T19" fmla="*/ 0 h 413"/>
                  <a:gd name="T20" fmla="*/ 14 w 152"/>
                  <a:gd name="T21" fmla="*/ 6 h 413"/>
                  <a:gd name="T22" fmla="*/ 27 w 152"/>
                  <a:gd name="T23" fmla="*/ 15 h 413"/>
                  <a:gd name="T24" fmla="*/ 40 w 152"/>
                  <a:gd name="T25" fmla="*/ 24 h 413"/>
                  <a:gd name="T26" fmla="*/ 53 w 152"/>
                  <a:gd name="T27" fmla="*/ 30 h 413"/>
                  <a:gd name="T28" fmla="*/ 66 w 152"/>
                  <a:gd name="T29" fmla="*/ 39 h 413"/>
                  <a:gd name="T30" fmla="*/ 80 w 152"/>
                  <a:gd name="T31" fmla="*/ 47 h 413"/>
                  <a:gd name="T32" fmla="*/ 91 w 152"/>
                  <a:gd name="T33" fmla="*/ 59 h 413"/>
                  <a:gd name="T34" fmla="*/ 104 w 152"/>
                  <a:gd name="T35" fmla="*/ 68 h 413"/>
                  <a:gd name="T36" fmla="*/ 152 w 152"/>
                  <a:gd name="T37" fmla="*/ 413 h 4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
                  <a:gd name="T58" fmla="*/ 0 h 413"/>
                  <a:gd name="T59" fmla="*/ 152 w 152"/>
                  <a:gd name="T60" fmla="*/ 413 h 4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 h="413">
                    <a:moveTo>
                      <a:pt x="152" y="413"/>
                    </a:moveTo>
                    <a:lnTo>
                      <a:pt x="139" y="395"/>
                    </a:lnTo>
                    <a:lnTo>
                      <a:pt x="125" y="377"/>
                    </a:lnTo>
                    <a:lnTo>
                      <a:pt x="112" y="362"/>
                    </a:lnTo>
                    <a:lnTo>
                      <a:pt x="99" y="345"/>
                    </a:lnTo>
                    <a:lnTo>
                      <a:pt x="86" y="330"/>
                    </a:lnTo>
                    <a:lnTo>
                      <a:pt x="70" y="314"/>
                    </a:lnTo>
                    <a:lnTo>
                      <a:pt x="55" y="299"/>
                    </a:lnTo>
                    <a:lnTo>
                      <a:pt x="40" y="284"/>
                    </a:lnTo>
                    <a:lnTo>
                      <a:pt x="0" y="0"/>
                    </a:lnTo>
                    <a:lnTo>
                      <a:pt x="14" y="6"/>
                    </a:lnTo>
                    <a:lnTo>
                      <a:pt x="27" y="15"/>
                    </a:lnTo>
                    <a:lnTo>
                      <a:pt x="40" y="24"/>
                    </a:lnTo>
                    <a:lnTo>
                      <a:pt x="53" y="30"/>
                    </a:lnTo>
                    <a:lnTo>
                      <a:pt x="66" y="39"/>
                    </a:lnTo>
                    <a:lnTo>
                      <a:pt x="80" y="47"/>
                    </a:lnTo>
                    <a:lnTo>
                      <a:pt x="91" y="59"/>
                    </a:lnTo>
                    <a:lnTo>
                      <a:pt x="104" y="68"/>
                    </a:lnTo>
                    <a:lnTo>
                      <a:pt x="152" y="413"/>
                    </a:lnTo>
                    <a:close/>
                  </a:path>
                </a:pathLst>
              </a:custGeom>
              <a:solidFill>
                <a:srgbClr val="DBEDC9"/>
              </a:solidFill>
              <a:ln w="9525">
                <a:noFill/>
                <a:round/>
                <a:headEnd/>
                <a:tailEnd/>
              </a:ln>
            </p:spPr>
            <p:txBody>
              <a:bodyPr/>
              <a:lstStyle/>
              <a:p>
                <a:pPr>
                  <a:defRPr/>
                </a:pPr>
                <a:endParaRPr lang="it-IT">
                  <a:latin typeface="+mj-lt"/>
                  <a:ea typeface="+mn-ea"/>
                  <a:cs typeface="Arial" charset="0"/>
                </a:endParaRPr>
              </a:p>
            </p:txBody>
          </p:sp>
          <p:sp>
            <p:nvSpPr>
              <p:cNvPr id="48" name="Freeform 37"/>
              <p:cNvSpPr>
                <a:spLocks/>
              </p:cNvSpPr>
              <p:nvPr/>
            </p:nvSpPr>
            <p:spPr bwMode="auto">
              <a:xfrm>
                <a:off x="3313" y="2223"/>
                <a:ext cx="17" cy="40"/>
              </a:xfrm>
              <a:custGeom>
                <a:avLst/>
                <a:gdLst>
                  <a:gd name="T0" fmla="*/ 15 w 17"/>
                  <a:gd name="T1" fmla="*/ 0 h 40"/>
                  <a:gd name="T2" fmla="*/ 11 w 17"/>
                  <a:gd name="T3" fmla="*/ 9 h 40"/>
                  <a:gd name="T4" fmla="*/ 9 w 17"/>
                  <a:gd name="T5" fmla="*/ 19 h 40"/>
                  <a:gd name="T6" fmla="*/ 4 w 17"/>
                  <a:gd name="T7" fmla="*/ 28 h 40"/>
                  <a:gd name="T8" fmla="*/ 0 w 17"/>
                  <a:gd name="T9" fmla="*/ 40 h 40"/>
                  <a:gd name="T10" fmla="*/ 17 w 17"/>
                  <a:gd name="T11" fmla="*/ 28 h 40"/>
                  <a:gd name="T12" fmla="*/ 15 w 17"/>
                  <a:gd name="T13" fmla="*/ 0 h 40"/>
                  <a:gd name="T14" fmla="*/ 0 60000 65536"/>
                  <a:gd name="T15" fmla="*/ 0 60000 65536"/>
                  <a:gd name="T16" fmla="*/ 0 60000 65536"/>
                  <a:gd name="T17" fmla="*/ 0 60000 65536"/>
                  <a:gd name="T18" fmla="*/ 0 60000 65536"/>
                  <a:gd name="T19" fmla="*/ 0 60000 65536"/>
                  <a:gd name="T20" fmla="*/ 0 60000 65536"/>
                  <a:gd name="T21" fmla="*/ 0 w 17"/>
                  <a:gd name="T22" fmla="*/ 0 h 40"/>
                  <a:gd name="T23" fmla="*/ 17 w 17"/>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0">
                    <a:moveTo>
                      <a:pt x="15" y="0"/>
                    </a:moveTo>
                    <a:lnTo>
                      <a:pt x="11" y="9"/>
                    </a:lnTo>
                    <a:lnTo>
                      <a:pt x="9" y="19"/>
                    </a:lnTo>
                    <a:lnTo>
                      <a:pt x="4" y="28"/>
                    </a:lnTo>
                    <a:lnTo>
                      <a:pt x="0" y="40"/>
                    </a:lnTo>
                    <a:lnTo>
                      <a:pt x="17" y="28"/>
                    </a:lnTo>
                    <a:lnTo>
                      <a:pt x="15" y="0"/>
                    </a:lnTo>
                    <a:close/>
                  </a:path>
                </a:pathLst>
              </a:custGeom>
              <a:solidFill>
                <a:srgbClr val="DBEDC9"/>
              </a:solidFill>
              <a:ln w="9525">
                <a:noFill/>
                <a:round/>
                <a:headEnd/>
                <a:tailEnd/>
              </a:ln>
            </p:spPr>
            <p:txBody>
              <a:bodyPr/>
              <a:lstStyle/>
              <a:p>
                <a:pPr>
                  <a:defRPr/>
                </a:pPr>
                <a:endParaRPr lang="it-IT">
                  <a:latin typeface="+mj-lt"/>
                  <a:ea typeface="+mn-ea"/>
                  <a:cs typeface="Arial" charset="0"/>
                </a:endParaRPr>
              </a:p>
            </p:txBody>
          </p:sp>
          <p:sp>
            <p:nvSpPr>
              <p:cNvPr id="49" name="Freeform 38"/>
              <p:cNvSpPr>
                <a:spLocks/>
              </p:cNvSpPr>
              <p:nvPr/>
            </p:nvSpPr>
            <p:spPr bwMode="auto">
              <a:xfrm>
                <a:off x="3136" y="1189"/>
                <a:ext cx="164" cy="497"/>
              </a:xfrm>
              <a:custGeom>
                <a:avLst/>
                <a:gdLst>
                  <a:gd name="T0" fmla="*/ 164 w 164"/>
                  <a:gd name="T1" fmla="*/ 497 h 497"/>
                  <a:gd name="T2" fmla="*/ 153 w 164"/>
                  <a:gd name="T3" fmla="*/ 470 h 497"/>
                  <a:gd name="T4" fmla="*/ 140 w 164"/>
                  <a:gd name="T5" fmla="*/ 446 h 497"/>
                  <a:gd name="T6" fmla="*/ 125 w 164"/>
                  <a:gd name="T7" fmla="*/ 422 h 497"/>
                  <a:gd name="T8" fmla="*/ 112 w 164"/>
                  <a:gd name="T9" fmla="*/ 398 h 497"/>
                  <a:gd name="T10" fmla="*/ 94 w 164"/>
                  <a:gd name="T11" fmla="*/ 374 h 497"/>
                  <a:gd name="T12" fmla="*/ 78 w 164"/>
                  <a:gd name="T13" fmla="*/ 353 h 497"/>
                  <a:gd name="T14" fmla="*/ 61 w 164"/>
                  <a:gd name="T15" fmla="*/ 332 h 497"/>
                  <a:gd name="T16" fmla="*/ 44 w 164"/>
                  <a:gd name="T17" fmla="*/ 311 h 497"/>
                  <a:gd name="T18" fmla="*/ 0 w 164"/>
                  <a:gd name="T19" fmla="*/ 0 h 497"/>
                  <a:gd name="T20" fmla="*/ 13 w 164"/>
                  <a:gd name="T21" fmla="*/ 9 h 497"/>
                  <a:gd name="T22" fmla="*/ 29 w 164"/>
                  <a:gd name="T23" fmla="*/ 17 h 497"/>
                  <a:gd name="T24" fmla="*/ 42 w 164"/>
                  <a:gd name="T25" fmla="*/ 29 h 497"/>
                  <a:gd name="T26" fmla="*/ 55 w 164"/>
                  <a:gd name="T27" fmla="*/ 38 h 497"/>
                  <a:gd name="T28" fmla="*/ 68 w 164"/>
                  <a:gd name="T29" fmla="*/ 48 h 497"/>
                  <a:gd name="T30" fmla="*/ 80 w 164"/>
                  <a:gd name="T31" fmla="*/ 57 h 497"/>
                  <a:gd name="T32" fmla="*/ 94 w 164"/>
                  <a:gd name="T33" fmla="*/ 68 h 497"/>
                  <a:gd name="T34" fmla="*/ 107 w 164"/>
                  <a:gd name="T35" fmla="*/ 79 h 497"/>
                  <a:gd name="T36" fmla="*/ 164 w 164"/>
                  <a:gd name="T37" fmla="*/ 497 h 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497"/>
                  <a:gd name="T59" fmla="*/ 164 w 164"/>
                  <a:gd name="T60" fmla="*/ 497 h 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497">
                    <a:moveTo>
                      <a:pt x="164" y="497"/>
                    </a:moveTo>
                    <a:lnTo>
                      <a:pt x="153" y="470"/>
                    </a:lnTo>
                    <a:lnTo>
                      <a:pt x="140" y="446"/>
                    </a:lnTo>
                    <a:lnTo>
                      <a:pt x="125" y="422"/>
                    </a:lnTo>
                    <a:lnTo>
                      <a:pt x="112" y="398"/>
                    </a:lnTo>
                    <a:lnTo>
                      <a:pt x="94" y="374"/>
                    </a:lnTo>
                    <a:lnTo>
                      <a:pt x="78" y="353"/>
                    </a:lnTo>
                    <a:lnTo>
                      <a:pt x="61" y="332"/>
                    </a:lnTo>
                    <a:lnTo>
                      <a:pt x="44" y="311"/>
                    </a:lnTo>
                    <a:lnTo>
                      <a:pt x="0" y="0"/>
                    </a:lnTo>
                    <a:lnTo>
                      <a:pt x="13" y="9"/>
                    </a:lnTo>
                    <a:lnTo>
                      <a:pt x="29" y="17"/>
                    </a:lnTo>
                    <a:lnTo>
                      <a:pt x="42" y="29"/>
                    </a:lnTo>
                    <a:lnTo>
                      <a:pt x="55" y="38"/>
                    </a:lnTo>
                    <a:lnTo>
                      <a:pt x="68" y="48"/>
                    </a:lnTo>
                    <a:lnTo>
                      <a:pt x="80" y="57"/>
                    </a:lnTo>
                    <a:lnTo>
                      <a:pt x="94" y="68"/>
                    </a:lnTo>
                    <a:lnTo>
                      <a:pt x="107" y="79"/>
                    </a:lnTo>
                    <a:lnTo>
                      <a:pt x="164" y="497"/>
                    </a:lnTo>
                    <a:close/>
                  </a:path>
                </a:pathLst>
              </a:custGeom>
              <a:solidFill>
                <a:srgbClr val="E2EFD3"/>
              </a:solidFill>
              <a:ln w="9525">
                <a:noFill/>
                <a:round/>
                <a:headEnd/>
                <a:tailEnd/>
              </a:ln>
            </p:spPr>
            <p:txBody>
              <a:bodyPr/>
              <a:lstStyle/>
              <a:p>
                <a:pPr>
                  <a:defRPr/>
                </a:pPr>
                <a:endParaRPr lang="it-IT">
                  <a:latin typeface="+mj-lt"/>
                  <a:ea typeface="+mn-ea"/>
                  <a:cs typeface="Arial" charset="0"/>
                </a:endParaRPr>
              </a:p>
            </p:txBody>
          </p:sp>
          <p:sp>
            <p:nvSpPr>
              <p:cNvPr id="50" name="Freeform 39"/>
              <p:cNvSpPr>
                <a:spLocks/>
              </p:cNvSpPr>
              <p:nvPr/>
            </p:nvSpPr>
            <p:spPr bwMode="auto">
              <a:xfrm>
                <a:off x="3313" y="2096"/>
                <a:ext cx="64" cy="167"/>
              </a:xfrm>
              <a:custGeom>
                <a:avLst/>
                <a:gdLst>
                  <a:gd name="T0" fmla="*/ 44 w 64"/>
                  <a:gd name="T1" fmla="*/ 0 h 167"/>
                  <a:gd name="T2" fmla="*/ 38 w 64"/>
                  <a:gd name="T3" fmla="*/ 42 h 167"/>
                  <a:gd name="T4" fmla="*/ 28 w 64"/>
                  <a:gd name="T5" fmla="*/ 85 h 167"/>
                  <a:gd name="T6" fmla="*/ 15 w 64"/>
                  <a:gd name="T7" fmla="*/ 127 h 167"/>
                  <a:gd name="T8" fmla="*/ 0 w 64"/>
                  <a:gd name="T9" fmla="*/ 167 h 167"/>
                  <a:gd name="T10" fmla="*/ 64 w 64"/>
                  <a:gd name="T11" fmla="*/ 127 h 167"/>
                  <a:gd name="T12" fmla="*/ 44 w 64"/>
                  <a:gd name="T13" fmla="*/ 0 h 167"/>
                  <a:gd name="T14" fmla="*/ 0 60000 65536"/>
                  <a:gd name="T15" fmla="*/ 0 60000 65536"/>
                  <a:gd name="T16" fmla="*/ 0 60000 65536"/>
                  <a:gd name="T17" fmla="*/ 0 60000 65536"/>
                  <a:gd name="T18" fmla="*/ 0 60000 65536"/>
                  <a:gd name="T19" fmla="*/ 0 60000 65536"/>
                  <a:gd name="T20" fmla="*/ 0 60000 65536"/>
                  <a:gd name="T21" fmla="*/ 0 w 64"/>
                  <a:gd name="T22" fmla="*/ 0 h 167"/>
                  <a:gd name="T23" fmla="*/ 64 w 64"/>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67">
                    <a:moveTo>
                      <a:pt x="44" y="0"/>
                    </a:moveTo>
                    <a:lnTo>
                      <a:pt x="38" y="42"/>
                    </a:lnTo>
                    <a:lnTo>
                      <a:pt x="28" y="85"/>
                    </a:lnTo>
                    <a:lnTo>
                      <a:pt x="15" y="127"/>
                    </a:lnTo>
                    <a:lnTo>
                      <a:pt x="0" y="167"/>
                    </a:lnTo>
                    <a:lnTo>
                      <a:pt x="64" y="127"/>
                    </a:lnTo>
                    <a:lnTo>
                      <a:pt x="44" y="0"/>
                    </a:lnTo>
                    <a:close/>
                  </a:path>
                </a:pathLst>
              </a:custGeom>
              <a:solidFill>
                <a:srgbClr val="E2EFD3"/>
              </a:solidFill>
              <a:ln w="9525">
                <a:noFill/>
                <a:round/>
                <a:headEnd/>
                <a:tailEnd/>
              </a:ln>
            </p:spPr>
            <p:txBody>
              <a:bodyPr/>
              <a:lstStyle/>
              <a:p>
                <a:pPr>
                  <a:defRPr/>
                </a:pPr>
                <a:endParaRPr lang="it-IT">
                  <a:latin typeface="+mj-lt"/>
                  <a:ea typeface="+mn-ea"/>
                  <a:cs typeface="Arial" charset="0"/>
                </a:endParaRPr>
              </a:p>
            </p:txBody>
          </p:sp>
          <p:sp>
            <p:nvSpPr>
              <p:cNvPr id="51" name="Freeform 40"/>
              <p:cNvSpPr>
                <a:spLocks/>
              </p:cNvSpPr>
              <p:nvPr/>
            </p:nvSpPr>
            <p:spPr bwMode="auto">
              <a:xfrm>
                <a:off x="3189" y="1227"/>
                <a:ext cx="232" cy="1024"/>
              </a:xfrm>
              <a:custGeom>
                <a:avLst/>
                <a:gdLst>
                  <a:gd name="T0" fmla="*/ 48 w 232"/>
                  <a:gd name="T1" fmla="*/ 345 h 1024"/>
                  <a:gd name="T2" fmla="*/ 76 w 232"/>
                  <a:gd name="T3" fmla="*/ 391 h 1024"/>
                  <a:gd name="T4" fmla="*/ 103 w 232"/>
                  <a:gd name="T5" fmla="*/ 438 h 1024"/>
                  <a:gd name="T6" fmla="*/ 124 w 232"/>
                  <a:gd name="T7" fmla="*/ 487 h 1024"/>
                  <a:gd name="T8" fmla="*/ 141 w 232"/>
                  <a:gd name="T9" fmla="*/ 539 h 1024"/>
                  <a:gd name="T10" fmla="*/ 156 w 232"/>
                  <a:gd name="T11" fmla="*/ 592 h 1024"/>
                  <a:gd name="T12" fmla="*/ 168 w 232"/>
                  <a:gd name="T13" fmla="*/ 647 h 1024"/>
                  <a:gd name="T14" fmla="*/ 175 w 232"/>
                  <a:gd name="T15" fmla="*/ 704 h 1024"/>
                  <a:gd name="T16" fmla="*/ 177 w 232"/>
                  <a:gd name="T17" fmla="*/ 760 h 1024"/>
                  <a:gd name="T18" fmla="*/ 175 w 232"/>
                  <a:gd name="T19" fmla="*/ 821 h 1024"/>
                  <a:gd name="T20" fmla="*/ 168 w 232"/>
                  <a:gd name="T21" fmla="*/ 880 h 1024"/>
                  <a:gd name="T22" fmla="*/ 154 w 232"/>
                  <a:gd name="T23" fmla="*/ 939 h 1024"/>
                  <a:gd name="T24" fmla="*/ 139 w 232"/>
                  <a:gd name="T25" fmla="*/ 996 h 1024"/>
                  <a:gd name="T26" fmla="*/ 141 w 232"/>
                  <a:gd name="T27" fmla="*/ 1024 h 1024"/>
                  <a:gd name="T28" fmla="*/ 232 w 232"/>
                  <a:gd name="T29" fmla="*/ 974 h 1024"/>
                  <a:gd name="T30" fmla="*/ 109 w 232"/>
                  <a:gd name="T31" fmla="*/ 91 h 1024"/>
                  <a:gd name="T32" fmla="*/ 95 w 232"/>
                  <a:gd name="T33" fmla="*/ 78 h 1024"/>
                  <a:gd name="T34" fmla="*/ 82 w 232"/>
                  <a:gd name="T35" fmla="*/ 67 h 1024"/>
                  <a:gd name="T36" fmla="*/ 69 w 232"/>
                  <a:gd name="T37" fmla="*/ 54 h 1024"/>
                  <a:gd name="T38" fmla="*/ 56 w 232"/>
                  <a:gd name="T39" fmla="*/ 43 h 1024"/>
                  <a:gd name="T40" fmla="*/ 44 w 232"/>
                  <a:gd name="T41" fmla="*/ 32 h 1024"/>
                  <a:gd name="T42" fmla="*/ 27 w 232"/>
                  <a:gd name="T43" fmla="*/ 21 h 1024"/>
                  <a:gd name="T44" fmla="*/ 15 w 232"/>
                  <a:gd name="T45" fmla="*/ 10 h 1024"/>
                  <a:gd name="T46" fmla="*/ 0 w 232"/>
                  <a:gd name="T47" fmla="*/ 0 h 1024"/>
                  <a:gd name="T48" fmla="*/ 48 w 232"/>
                  <a:gd name="T49" fmla="*/ 345 h 10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024"/>
                  <a:gd name="T77" fmla="*/ 232 w 232"/>
                  <a:gd name="T78" fmla="*/ 1024 h 10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024">
                    <a:moveTo>
                      <a:pt x="48" y="345"/>
                    </a:moveTo>
                    <a:lnTo>
                      <a:pt x="76" y="391"/>
                    </a:lnTo>
                    <a:lnTo>
                      <a:pt x="103" y="438"/>
                    </a:lnTo>
                    <a:lnTo>
                      <a:pt x="124" y="487"/>
                    </a:lnTo>
                    <a:lnTo>
                      <a:pt x="141" y="539"/>
                    </a:lnTo>
                    <a:lnTo>
                      <a:pt x="156" y="592"/>
                    </a:lnTo>
                    <a:lnTo>
                      <a:pt x="168" y="647"/>
                    </a:lnTo>
                    <a:lnTo>
                      <a:pt x="175" y="704"/>
                    </a:lnTo>
                    <a:lnTo>
                      <a:pt x="177" y="760"/>
                    </a:lnTo>
                    <a:lnTo>
                      <a:pt x="175" y="821"/>
                    </a:lnTo>
                    <a:lnTo>
                      <a:pt x="168" y="880"/>
                    </a:lnTo>
                    <a:lnTo>
                      <a:pt x="154" y="939"/>
                    </a:lnTo>
                    <a:lnTo>
                      <a:pt x="139" y="996"/>
                    </a:lnTo>
                    <a:lnTo>
                      <a:pt x="141" y="1024"/>
                    </a:lnTo>
                    <a:lnTo>
                      <a:pt x="232" y="974"/>
                    </a:lnTo>
                    <a:lnTo>
                      <a:pt x="109" y="91"/>
                    </a:lnTo>
                    <a:lnTo>
                      <a:pt x="95" y="78"/>
                    </a:lnTo>
                    <a:lnTo>
                      <a:pt x="82" y="67"/>
                    </a:lnTo>
                    <a:lnTo>
                      <a:pt x="69" y="54"/>
                    </a:lnTo>
                    <a:lnTo>
                      <a:pt x="56" y="43"/>
                    </a:lnTo>
                    <a:lnTo>
                      <a:pt x="44" y="32"/>
                    </a:lnTo>
                    <a:lnTo>
                      <a:pt x="27" y="21"/>
                    </a:lnTo>
                    <a:lnTo>
                      <a:pt x="15" y="10"/>
                    </a:lnTo>
                    <a:lnTo>
                      <a:pt x="0" y="0"/>
                    </a:lnTo>
                    <a:lnTo>
                      <a:pt x="48" y="345"/>
                    </a:lnTo>
                    <a:close/>
                  </a:path>
                </a:pathLst>
              </a:custGeom>
              <a:solidFill>
                <a:srgbClr val="E2EFD8"/>
              </a:solidFill>
              <a:ln w="9525">
                <a:noFill/>
                <a:round/>
                <a:headEnd/>
                <a:tailEnd/>
              </a:ln>
            </p:spPr>
            <p:txBody>
              <a:bodyPr/>
              <a:lstStyle/>
              <a:p>
                <a:pPr>
                  <a:defRPr/>
                </a:pPr>
                <a:endParaRPr lang="it-IT">
                  <a:latin typeface="+mj-lt"/>
                  <a:ea typeface="+mn-ea"/>
                  <a:cs typeface="Arial" charset="0"/>
                </a:endParaRPr>
              </a:p>
            </p:txBody>
          </p:sp>
          <p:sp>
            <p:nvSpPr>
              <p:cNvPr id="52" name="Freeform 41"/>
              <p:cNvSpPr>
                <a:spLocks/>
              </p:cNvSpPr>
              <p:nvPr/>
            </p:nvSpPr>
            <p:spPr bwMode="auto">
              <a:xfrm>
                <a:off x="3243" y="1268"/>
                <a:ext cx="221" cy="955"/>
              </a:xfrm>
              <a:custGeom>
                <a:avLst/>
                <a:gdLst>
                  <a:gd name="T0" fmla="*/ 57 w 221"/>
                  <a:gd name="T1" fmla="*/ 418 h 955"/>
                  <a:gd name="T2" fmla="*/ 72 w 221"/>
                  <a:gd name="T3" fmla="*/ 452 h 955"/>
                  <a:gd name="T4" fmla="*/ 85 w 221"/>
                  <a:gd name="T5" fmla="*/ 487 h 955"/>
                  <a:gd name="T6" fmla="*/ 96 w 221"/>
                  <a:gd name="T7" fmla="*/ 524 h 955"/>
                  <a:gd name="T8" fmla="*/ 105 w 221"/>
                  <a:gd name="T9" fmla="*/ 562 h 955"/>
                  <a:gd name="T10" fmla="*/ 114 w 221"/>
                  <a:gd name="T11" fmla="*/ 601 h 955"/>
                  <a:gd name="T12" fmla="*/ 119 w 221"/>
                  <a:gd name="T13" fmla="*/ 640 h 955"/>
                  <a:gd name="T14" fmla="*/ 121 w 221"/>
                  <a:gd name="T15" fmla="*/ 680 h 955"/>
                  <a:gd name="T16" fmla="*/ 123 w 221"/>
                  <a:gd name="T17" fmla="*/ 719 h 955"/>
                  <a:gd name="T18" fmla="*/ 123 w 221"/>
                  <a:gd name="T19" fmla="*/ 747 h 955"/>
                  <a:gd name="T20" fmla="*/ 121 w 221"/>
                  <a:gd name="T21" fmla="*/ 773 h 955"/>
                  <a:gd name="T22" fmla="*/ 119 w 221"/>
                  <a:gd name="T23" fmla="*/ 802 h 955"/>
                  <a:gd name="T24" fmla="*/ 114 w 221"/>
                  <a:gd name="T25" fmla="*/ 828 h 955"/>
                  <a:gd name="T26" fmla="*/ 134 w 221"/>
                  <a:gd name="T27" fmla="*/ 955 h 955"/>
                  <a:gd name="T28" fmla="*/ 221 w 221"/>
                  <a:gd name="T29" fmla="*/ 907 h 955"/>
                  <a:gd name="T30" fmla="*/ 110 w 221"/>
                  <a:gd name="T31" fmla="*/ 111 h 955"/>
                  <a:gd name="T32" fmla="*/ 96 w 221"/>
                  <a:gd name="T33" fmla="*/ 96 h 955"/>
                  <a:gd name="T34" fmla="*/ 83 w 221"/>
                  <a:gd name="T35" fmla="*/ 81 h 955"/>
                  <a:gd name="T36" fmla="*/ 70 w 221"/>
                  <a:gd name="T37" fmla="*/ 65 h 955"/>
                  <a:gd name="T38" fmla="*/ 57 w 221"/>
                  <a:gd name="T39" fmla="*/ 52 h 955"/>
                  <a:gd name="T40" fmla="*/ 44 w 221"/>
                  <a:gd name="T41" fmla="*/ 39 h 955"/>
                  <a:gd name="T42" fmla="*/ 28 w 221"/>
                  <a:gd name="T43" fmla="*/ 26 h 955"/>
                  <a:gd name="T44" fmla="*/ 15 w 221"/>
                  <a:gd name="T45" fmla="*/ 13 h 955"/>
                  <a:gd name="T46" fmla="*/ 0 w 221"/>
                  <a:gd name="T47" fmla="*/ 0 h 955"/>
                  <a:gd name="T48" fmla="*/ 57 w 221"/>
                  <a:gd name="T49" fmla="*/ 418 h 9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1"/>
                  <a:gd name="T76" fmla="*/ 0 h 955"/>
                  <a:gd name="T77" fmla="*/ 221 w 221"/>
                  <a:gd name="T78" fmla="*/ 955 h 9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1" h="955">
                    <a:moveTo>
                      <a:pt x="57" y="418"/>
                    </a:moveTo>
                    <a:lnTo>
                      <a:pt x="72" y="452"/>
                    </a:lnTo>
                    <a:lnTo>
                      <a:pt x="85" y="487"/>
                    </a:lnTo>
                    <a:lnTo>
                      <a:pt x="96" y="524"/>
                    </a:lnTo>
                    <a:lnTo>
                      <a:pt x="105" y="562"/>
                    </a:lnTo>
                    <a:lnTo>
                      <a:pt x="114" y="601"/>
                    </a:lnTo>
                    <a:lnTo>
                      <a:pt x="119" y="640"/>
                    </a:lnTo>
                    <a:lnTo>
                      <a:pt x="121" y="680"/>
                    </a:lnTo>
                    <a:lnTo>
                      <a:pt x="123" y="719"/>
                    </a:lnTo>
                    <a:lnTo>
                      <a:pt x="123" y="747"/>
                    </a:lnTo>
                    <a:lnTo>
                      <a:pt x="121" y="773"/>
                    </a:lnTo>
                    <a:lnTo>
                      <a:pt x="119" y="802"/>
                    </a:lnTo>
                    <a:lnTo>
                      <a:pt x="114" y="828"/>
                    </a:lnTo>
                    <a:lnTo>
                      <a:pt x="134" y="955"/>
                    </a:lnTo>
                    <a:lnTo>
                      <a:pt x="221" y="907"/>
                    </a:lnTo>
                    <a:lnTo>
                      <a:pt x="110" y="111"/>
                    </a:lnTo>
                    <a:lnTo>
                      <a:pt x="96" y="96"/>
                    </a:lnTo>
                    <a:lnTo>
                      <a:pt x="83" y="81"/>
                    </a:lnTo>
                    <a:lnTo>
                      <a:pt x="70" y="65"/>
                    </a:lnTo>
                    <a:lnTo>
                      <a:pt x="57" y="52"/>
                    </a:lnTo>
                    <a:lnTo>
                      <a:pt x="44" y="39"/>
                    </a:lnTo>
                    <a:lnTo>
                      <a:pt x="28" y="26"/>
                    </a:lnTo>
                    <a:lnTo>
                      <a:pt x="15" y="13"/>
                    </a:lnTo>
                    <a:lnTo>
                      <a:pt x="0" y="0"/>
                    </a:lnTo>
                    <a:lnTo>
                      <a:pt x="57" y="418"/>
                    </a:lnTo>
                    <a:close/>
                  </a:path>
                </a:pathLst>
              </a:custGeom>
              <a:solidFill>
                <a:srgbClr val="E5F2DB"/>
              </a:solidFill>
              <a:ln w="9525">
                <a:noFill/>
                <a:round/>
                <a:headEnd/>
                <a:tailEnd/>
              </a:ln>
            </p:spPr>
            <p:txBody>
              <a:bodyPr/>
              <a:lstStyle/>
              <a:p>
                <a:pPr>
                  <a:defRPr/>
                </a:pPr>
                <a:endParaRPr lang="it-IT">
                  <a:latin typeface="+mj-lt"/>
                  <a:ea typeface="+mn-ea"/>
                  <a:cs typeface="Arial" charset="0"/>
                </a:endParaRPr>
              </a:p>
            </p:txBody>
          </p:sp>
          <p:sp>
            <p:nvSpPr>
              <p:cNvPr id="53" name="Freeform 42"/>
              <p:cNvSpPr>
                <a:spLocks/>
              </p:cNvSpPr>
              <p:nvPr/>
            </p:nvSpPr>
            <p:spPr bwMode="auto">
              <a:xfrm>
                <a:off x="3298" y="1318"/>
                <a:ext cx="229" cy="1058"/>
              </a:xfrm>
              <a:custGeom>
                <a:avLst/>
                <a:gdLst>
                  <a:gd name="T0" fmla="*/ 123 w 229"/>
                  <a:gd name="T1" fmla="*/ 883 h 1058"/>
                  <a:gd name="T2" fmla="*/ 195 w 229"/>
                  <a:gd name="T3" fmla="*/ 839 h 1058"/>
                  <a:gd name="T4" fmla="*/ 195 w 229"/>
                  <a:gd name="T5" fmla="*/ 1058 h 1058"/>
                  <a:gd name="T6" fmla="*/ 203 w 229"/>
                  <a:gd name="T7" fmla="*/ 1036 h 1058"/>
                  <a:gd name="T8" fmla="*/ 212 w 229"/>
                  <a:gd name="T9" fmla="*/ 1015 h 1058"/>
                  <a:gd name="T10" fmla="*/ 220 w 229"/>
                  <a:gd name="T11" fmla="*/ 990 h 1058"/>
                  <a:gd name="T12" fmla="*/ 229 w 229"/>
                  <a:gd name="T13" fmla="*/ 968 h 1058"/>
                  <a:gd name="T14" fmla="*/ 113 w 229"/>
                  <a:gd name="T15" fmla="*/ 138 h 1058"/>
                  <a:gd name="T16" fmla="*/ 102 w 229"/>
                  <a:gd name="T17" fmla="*/ 118 h 1058"/>
                  <a:gd name="T18" fmla="*/ 89 w 229"/>
                  <a:gd name="T19" fmla="*/ 101 h 1058"/>
                  <a:gd name="T20" fmla="*/ 74 w 229"/>
                  <a:gd name="T21" fmla="*/ 83 h 1058"/>
                  <a:gd name="T22" fmla="*/ 61 w 229"/>
                  <a:gd name="T23" fmla="*/ 66 h 1058"/>
                  <a:gd name="T24" fmla="*/ 45 w 229"/>
                  <a:gd name="T25" fmla="*/ 48 h 1058"/>
                  <a:gd name="T26" fmla="*/ 30 w 229"/>
                  <a:gd name="T27" fmla="*/ 31 h 1058"/>
                  <a:gd name="T28" fmla="*/ 15 w 229"/>
                  <a:gd name="T29" fmla="*/ 15 h 1058"/>
                  <a:gd name="T30" fmla="*/ 0 w 229"/>
                  <a:gd name="T31" fmla="*/ 0 h 1058"/>
                  <a:gd name="T32" fmla="*/ 123 w 229"/>
                  <a:gd name="T33" fmla="*/ 883 h 10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
                  <a:gd name="T52" fmla="*/ 0 h 1058"/>
                  <a:gd name="T53" fmla="*/ 229 w 229"/>
                  <a:gd name="T54" fmla="*/ 1058 h 10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 h="1058">
                    <a:moveTo>
                      <a:pt x="123" y="883"/>
                    </a:moveTo>
                    <a:lnTo>
                      <a:pt x="195" y="839"/>
                    </a:lnTo>
                    <a:lnTo>
                      <a:pt x="195" y="1058"/>
                    </a:lnTo>
                    <a:lnTo>
                      <a:pt x="203" y="1036"/>
                    </a:lnTo>
                    <a:lnTo>
                      <a:pt x="212" y="1015"/>
                    </a:lnTo>
                    <a:lnTo>
                      <a:pt x="220" y="990"/>
                    </a:lnTo>
                    <a:lnTo>
                      <a:pt x="229" y="968"/>
                    </a:lnTo>
                    <a:lnTo>
                      <a:pt x="113" y="138"/>
                    </a:lnTo>
                    <a:lnTo>
                      <a:pt x="102" y="118"/>
                    </a:lnTo>
                    <a:lnTo>
                      <a:pt x="89" y="101"/>
                    </a:lnTo>
                    <a:lnTo>
                      <a:pt x="74" y="83"/>
                    </a:lnTo>
                    <a:lnTo>
                      <a:pt x="61" y="66"/>
                    </a:lnTo>
                    <a:lnTo>
                      <a:pt x="45" y="48"/>
                    </a:lnTo>
                    <a:lnTo>
                      <a:pt x="30" y="31"/>
                    </a:lnTo>
                    <a:lnTo>
                      <a:pt x="15" y="15"/>
                    </a:lnTo>
                    <a:lnTo>
                      <a:pt x="0" y="0"/>
                    </a:lnTo>
                    <a:lnTo>
                      <a:pt x="123" y="883"/>
                    </a:lnTo>
                    <a:close/>
                  </a:path>
                </a:pathLst>
              </a:custGeom>
              <a:solidFill>
                <a:srgbClr val="EFF4E2"/>
              </a:solidFill>
              <a:ln w="9525">
                <a:noFill/>
                <a:round/>
                <a:headEnd/>
                <a:tailEnd/>
              </a:ln>
            </p:spPr>
            <p:txBody>
              <a:bodyPr/>
              <a:lstStyle/>
              <a:p>
                <a:pPr>
                  <a:defRPr/>
                </a:pPr>
                <a:endParaRPr lang="it-IT">
                  <a:latin typeface="+mj-lt"/>
                  <a:ea typeface="+mn-ea"/>
                  <a:cs typeface="Arial" charset="0"/>
                </a:endParaRPr>
              </a:p>
            </p:txBody>
          </p:sp>
          <p:sp>
            <p:nvSpPr>
              <p:cNvPr id="54" name="Freeform 43"/>
              <p:cNvSpPr>
                <a:spLocks/>
              </p:cNvSpPr>
              <p:nvPr/>
            </p:nvSpPr>
            <p:spPr bwMode="auto">
              <a:xfrm>
                <a:off x="3353" y="1379"/>
                <a:ext cx="205" cy="997"/>
              </a:xfrm>
              <a:custGeom>
                <a:avLst/>
                <a:gdLst>
                  <a:gd name="T0" fmla="*/ 111 w 205"/>
                  <a:gd name="T1" fmla="*/ 796 h 997"/>
                  <a:gd name="T2" fmla="*/ 140 w 205"/>
                  <a:gd name="T3" fmla="*/ 778 h 997"/>
                  <a:gd name="T4" fmla="*/ 140 w 205"/>
                  <a:gd name="T5" fmla="*/ 997 h 997"/>
                  <a:gd name="T6" fmla="*/ 150 w 205"/>
                  <a:gd name="T7" fmla="*/ 973 h 997"/>
                  <a:gd name="T8" fmla="*/ 159 w 205"/>
                  <a:gd name="T9" fmla="*/ 947 h 997"/>
                  <a:gd name="T10" fmla="*/ 170 w 205"/>
                  <a:gd name="T11" fmla="*/ 920 h 997"/>
                  <a:gd name="T12" fmla="*/ 178 w 205"/>
                  <a:gd name="T13" fmla="*/ 897 h 997"/>
                  <a:gd name="T14" fmla="*/ 185 w 205"/>
                  <a:gd name="T15" fmla="*/ 870 h 997"/>
                  <a:gd name="T16" fmla="*/ 194 w 205"/>
                  <a:gd name="T17" fmla="*/ 844 h 997"/>
                  <a:gd name="T18" fmla="*/ 201 w 205"/>
                  <a:gd name="T19" fmla="*/ 816 h 997"/>
                  <a:gd name="T20" fmla="*/ 205 w 205"/>
                  <a:gd name="T21" fmla="*/ 789 h 997"/>
                  <a:gd name="T22" fmla="*/ 119 w 205"/>
                  <a:gd name="T23" fmla="*/ 182 h 997"/>
                  <a:gd name="T24" fmla="*/ 106 w 205"/>
                  <a:gd name="T25" fmla="*/ 157 h 997"/>
                  <a:gd name="T26" fmla="*/ 93 w 205"/>
                  <a:gd name="T27" fmla="*/ 134 h 997"/>
                  <a:gd name="T28" fmla="*/ 81 w 205"/>
                  <a:gd name="T29" fmla="*/ 110 h 997"/>
                  <a:gd name="T30" fmla="*/ 65 w 205"/>
                  <a:gd name="T31" fmla="*/ 87 h 997"/>
                  <a:gd name="T32" fmla="*/ 49 w 205"/>
                  <a:gd name="T33" fmla="*/ 64 h 997"/>
                  <a:gd name="T34" fmla="*/ 34 w 205"/>
                  <a:gd name="T35" fmla="*/ 42 h 997"/>
                  <a:gd name="T36" fmla="*/ 17 w 205"/>
                  <a:gd name="T37" fmla="*/ 22 h 997"/>
                  <a:gd name="T38" fmla="*/ 0 w 205"/>
                  <a:gd name="T39" fmla="*/ 0 h 997"/>
                  <a:gd name="T40" fmla="*/ 111 w 205"/>
                  <a:gd name="T41" fmla="*/ 796 h 9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997"/>
                  <a:gd name="T65" fmla="*/ 205 w 205"/>
                  <a:gd name="T66" fmla="*/ 997 h 9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997">
                    <a:moveTo>
                      <a:pt x="111" y="796"/>
                    </a:moveTo>
                    <a:lnTo>
                      <a:pt x="140" y="778"/>
                    </a:lnTo>
                    <a:lnTo>
                      <a:pt x="140" y="997"/>
                    </a:lnTo>
                    <a:lnTo>
                      <a:pt x="150" y="973"/>
                    </a:lnTo>
                    <a:lnTo>
                      <a:pt x="159" y="947"/>
                    </a:lnTo>
                    <a:lnTo>
                      <a:pt x="170" y="920"/>
                    </a:lnTo>
                    <a:lnTo>
                      <a:pt x="178" y="897"/>
                    </a:lnTo>
                    <a:lnTo>
                      <a:pt x="185" y="870"/>
                    </a:lnTo>
                    <a:lnTo>
                      <a:pt x="194" y="844"/>
                    </a:lnTo>
                    <a:lnTo>
                      <a:pt x="201" y="816"/>
                    </a:lnTo>
                    <a:lnTo>
                      <a:pt x="205" y="789"/>
                    </a:lnTo>
                    <a:lnTo>
                      <a:pt x="119" y="182"/>
                    </a:lnTo>
                    <a:lnTo>
                      <a:pt x="106" y="157"/>
                    </a:lnTo>
                    <a:lnTo>
                      <a:pt x="93" y="134"/>
                    </a:lnTo>
                    <a:lnTo>
                      <a:pt x="81" y="110"/>
                    </a:lnTo>
                    <a:lnTo>
                      <a:pt x="65" y="87"/>
                    </a:lnTo>
                    <a:lnTo>
                      <a:pt x="49" y="64"/>
                    </a:lnTo>
                    <a:lnTo>
                      <a:pt x="34" y="42"/>
                    </a:lnTo>
                    <a:lnTo>
                      <a:pt x="17" y="22"/>
                    </a:lnTo>
                    <a:lnTo>
                      <a:pt x="0" y="0"/>
                    </a:lnTo>
                    <a:lnTo>
                      <a:pt x="111" y="796"/>
                    </a:lnTo>
                    <a:close/>
                  </a:path>
                </a:pathLst>
              </a:custGeom>
              <a:solidFill>
                <a:srgbClr val="EFF4E2"/>
              </a:solidFill>
              <a:ln w="9525">
                <a:noFill/>
                <a:round/>
                <a:headEnd/>
                <a:tailEnd/>
              </a:ln>
            </p:spPr>
            <p:txBody>
              <a:bodyPr/>
              <a:lstStyle/>
              <a:p>
                <a:pPr>
                  <a:defRPr/>
                </a:pPr>
                <a:endParaRPr lang="it-IT">
                  <a:latin typeface="+mj-lt"/>
                  <a:ea typeface="+mn-ea"/>
                  <a:cs typeface="Arial" charset="0"/>
                </a:endParaRPr>
              </a:p>
            </p:txBody>
          </p:sp>
          <p:sp>
            <p:nvSpPr>
              <p:cNvPr id="55" name="Freeform 44"/>
              <p:cNvSpPr>
                <a:spLocks/>
              </p:cNvSpPr>
              <p:nvPr/>
            </p:nvSpPr>
            <p:spPr bwMode="auto">
              <a:xfrm>
                <a:off x="3411" y="1456"/>
                <a:ext cx="164" cy="830"/>
              </a:xfrm>
              <a:custGeom>
                <a:avLst/>
                <a:gdLst>
                  <a:gd name="T0" fmla="*/ 116 w 164"/>
                  <a:gd name="T1" fmla="*/ 830 h 830"/>
                  <a:gd name="T2" fmla="*/ 136 w 164"/>
                  <a:gd name="T3" fmla="*/ 758 h 830"/>
                  <a:gd name="T4" fmla="*/ 151 w 164"/>
                  <a:gd name="T5" fmla="*/ 684 h 830"/>
                  <a:gd name="T6" fmla="*/ 162 w 164"/>
                  <a:gd name="T7" fmla="*/ 610 h 830"/>
                  <a:gd name="T8" fmla="*/ 164 w 164"/>
                  <a:gd name="T9" fmla="*/ 531 h 830"/>
                  <a:gd name="T10" fmla="*/ 164 w 164"/>
                  <a:gd name="T11" fmla="*/ 520 h 830"/>
                  <a:gd name="T12" fmla="*/ 164 w 164"/>
                  <a:gd name="T13" fmla="*/ 509 h 830"/>
                  <a:gd name="T14" fmla="*/ 164 w 164"/>
                  <a:gd name="T15" fmla="*/ 500 h 830"/>
                  <a:gd name="T16" fmla="*/ 164 w 164"/>
                  <a:gd name="T17" fmla="*/ 490 h 830"/>
                  <a:gd name="T18" fmla="*/ 139 w 164"/>
                  <a:gd name="T19" fmla="*/ 312 h 830"/>
                  <a:gd name="T20" fmla="*/ 127 w 164"/>
                  <a:gd name="T21" fmla="*/ 270 h 830"/>
                  <a:gd name="T22" fmla="*/ 114 w 164"/>
                  <a:gd name="T23" fmla="*/ 230 h 830"/>
                  <a:gd name="T24" fmla="*/ 99 w 164"/>
                  <a:gd name="T25" fmla="*/ 188 h 830"/>
                  <a:gd name="T26" fmla="*/ 84 w 164"/>
                  <a:gd name="T27" fmla="*/ 149 h 830"/>
                  <a:gd name="T28" fmla="*/ 66 w 164"/>
                  <a:gd name="T29" fmla="*/ 109 h 830"/>
                  <a:gd name="T30" fmla="*/ 44 w 164"/>
                  <a:gd name="T31" fmla="*/ 72 h 830"/>
                  <a:gd name="T32" fmla="*/ 25 w 164"/>
                  <a:gd name="T33" fmla="*/ 35 h 830"/>
                  <a:gd name="T34" fmla="*/ 0 w 164"/>
                  <a:gd name="T35" fmla="*/ 0 h 830"/>
                  <a:gd name="T36" fmla="*/ 116 w 164"/>
                  <a:gd name="T37" fmla="*/ 830 h 8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830"/>
                  <a:gd name="T59" fmla="*/ 164 w 164"/>
                  <a:gd name="T60" fmla="*/ 830 h 8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830">
                    <a:moveTo>
                      <a:pt x="116" y="830"/>
                    </a:moveTo>
                    <a:lnTo>
                      <a:pt x="136" y="758"/>
                    </a:lnTo>
                    <a:lnTo>
                      <a:pt x="151" y="684"/>
                    </a:lnTo>
                    <a:lnTo>
                      <a:pt x="162" y="610"/>
                    </a:lnTo>
                    <a:lnTo>
                      <a:pt x="164" y="531"/>
                    </a:lnTo>
                    <a:lnTo>
                      <a:pt x="164" y="520"/>
                    </a:lnTo>
                    <a:lnTo>
                      <a:pt x="164" y="509"/>
                    </a:lnTo>
                    <a:lnTo>
                      <a:pt x="164" y="500"/>
                    </a:lnTo>
                    <a:lnTo>
                      <a:pt x="164" y="490"/>
                    </a:lnTo>
                    <a:lnTo>
                      <a:pt x="139" y="312"/>
                    </a:lnTo>
                    <a:lnTo>
                      <a:pt x="127" y="270"/>
                    </a:lnTo>
                    <a:lnTo>
                      <a:pt x="114" y="230"/>
                    </a:lnTo>
                    <a:lnTo>
                      <a:pt x="99" y="188"/>
                    </a:lnTo>
                    <a:lnTo>
                      <a:pt x="84" y="149"/>
                    </a:lnTo>
                    <a:lnTo>
                      <a:pt x="66" y="109"/>
                    </a:lnTo>
                    <a:lnTo>
                      <a:pt x="44" y="72"/>
                    </a:lnTo>
                    <a:lnTo>
                      <a:pt x="25" y="35"/>
                    </a:lnTo>
                    <a:lnTo>
                      <a:pt x="0" y="0"/>
                    </a:lnTo>
                    <a:lnTo>
                      <a:pt x="116" y="830"/>
                    </a:lnTo>
                    <a:close/>
                  </a:path>
                </a:pathLst>
              </a:custGeom>
              <a:solidFill>
                <a:srgbClr val="EFF7EA"/>
              </a:solidFill>
              <a:ln w="9525">
                <a:noFill/>
                <a:round/>
                <a:headEnd/>
                <a:tailEnd/>
              </a:ln>
            </p:spPr>
            <p:txBody>
              <a:bodyPr/>
              <a:lstStyle/>
              <a:p>
                <a:pPr>
                  <a:defRPr/>
                </a:pPr>
                <a:endParaRPr lang="it-IT">
                  <a:latin typeface="+mj-lt"/>
                  <a:ea typeface="+mn-ea"/>
                  <a:cs typeface="Arial" charset="0"/>
                </a:endParaRPr>
              </a:p>
            </p:txBody>
          </p:sp>
          <p:sp>
            <p:nvSpPr>
              <p:cNvPr id="56" name="Freeform 45"/>
              <p:cNvSpPr>
                <a:spLocks/>
              </p:cNvSpPr>
              <p:nvPr/>
            </p:nvSpPr>
            <p:spPr bwMode="auto">
              <a:xfrm>
                <a:off x="3472" y="1561"/>
                <a:ext cx="103" cy="607"/>
              </a:xfrm>
              <a:custGeom>
                <a:avLst/>
                <a:gdLst>
                  <a:gd name="T0" fmla="*/ 86 w 103"/>
                  <a:gd name="T1" fmla="*/ 607 h 607"/>
                  <a:gd name="T2" fmla="*/ 93 w 103"/>
                  <a:gd name="T3" fmla="*/ 564 h 607"/>
                  <a:gd name="T4" fmla="*/ 99 w 103"/>
                  <a:gd name="T5" fmla="*/ 518 h 607"/>
                  <a:gd name="T6" fmla="*/ 101 w 103"/>
                  <a:gd name="T7" fmla="*/ 472 h 607"/>
                  <a:gd name="T8" fmla="*/ 103 w 103"/>
                  <a:gd name="T9" fmla="*/ 426 h 607"/>
                  <a:gd name="T10" fmla="*/ 101 w 103"/>
                  <a:gd name="T11" fmla="*/ 370 h 607"/>
                  <a:gd name="T12" fmla="*/ 97 w 103"/>
                  <a:gd name="T13" fmla="*/ 313 h 607"/>
                  <a:gd name="T14" fmla="*/ 88 w 103"/>
                  <a:gd name="T15" fmla="*/ 258 h 607"/>
                  <a:gd name="T16" fmla="*/ 78 w 103"/>
                  <a:gd name="T17" fmla="*/ 203 h 607"/>
                  <a:gd name="T18" fmla="*/ 62 w 103"/>
                  <a:gd name="T19" fmla="*/ 150 h 607"/>
                  <a:gd name="T20" fmla="*/ 44 w 103"/>
                  <a:gd name="T21" fmla="*/ 98 h 607"/>
                  <a:gd name="T22" fmla="*/ 25 w 103"/>
                  <a:gd name="T23" fmla="*/ 48 h 607"/>
                  <a:gd name="T24" fmla="*/ 0 w 103"/>
                  <a:gd name="T25" fmla="*/ 0 h 607"/>
                  <a:gd name="T26" fmla="*/ 86 w 103"/>
                  <a:gd name="T27" fmla="*/ 607 h 6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607"/>
                  <a:gd name="T44" fmla="*/ 103 w 103"/>
                  <a:gd name="T45" fmla="*/ 607 h 6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607">
                    <a:moveTo>
                      <a:pt x="86" y="607"/>
                    </a:moveTo>
                    <a:lnTo>
                      <a:pt x="93" y="564"/>
                    </a:lnTo>
                    <a:lnTo>
                      <a:pt x="99" y="518"/>
                    </a:lnTo>
                    <a:lnTo>
                      <a:pt x="101" y="472"/>
                    </a:lnTo>
                    <a:lnTo>
                      <a:pt x="103" y="426"/>
                    </a:lnTo>
                    <a:lnTo>
                      <a:pt x="101" y="370"/>
                    </a:lnTo>
                    <a:lnTo>
                      <a:pt x="97" y="313"/>
                    </a:lnTo>
                    <a:lnTo>
                      <a:pt x="88" y="258"/>
                    </a:lnTo>
                    <a:lnTo>
                      <a:pt x="78" y="203"/>
                    </a:lnTo>
                    <a:lnTo>
                      <a:pt x="62" y="150"/>
                    </a:lnTo>
                    <a:lnTo>
                      <a:pt x="44" y="98"/>
                    </a:lnTo>
                    <a:lnTo>
                      <a:pt x="25" y="48"/>
                    </a:lnTo>
                    <a:lnTo>
                      <a:pt x="0" y="0"/>
                    </a:lnTo>
                    <a:lnTo>
                      <a:pt x="86" y="607"/>
                    </a:lnTo>
                    <a:close/>
                  </a:path>
                </a:pathLst>
              </a:custGeom>
              <a:solidFill>
                <a:srgbClr val="F9F9F4"/>
              </a:solidFill>
              <a:ln w="9525">
                <a:noFill/>
                <a:round/>
                <a:headEnd/>
                <a:tailEnd/>
              </a:ln>
            </p:spPr>
            <p:txBody>
              <a:bodyPr/>
              <a:lstStyle/>
              <a:p>
                <a:pPr>
                  <a:defRPr/>
                </a:pPr>
                <a:endParaRPr lang="it-IT">
                  <a:latin typeface="+mj-lt"/>
                  <a:ea typeface="+mn-ea"/>
                  <a:cs typeface="Arial" charset="0"/>
                </a:endParaRPr>
              </a:p>
            </p:txBody>
          </p:sp>
          <p:sp>
            <p:nvSpPr>
              <p:cNvPr id="57" name="Freeform 46"/>
              <p:cNvSpPr>
                <a:spLocks/>
              </p:cNvSpPr>
              <p:nvPr/>
            </p:nvSpPr>
            <p:spPr bwMode="auto">
              <a:xfrm>
                <a:off x="3550" y="1768"/>
                <a:ext cx="25" cy="177"/>
              </a:xfrm>
              <a:custGeom>
                <a:avLst/>
                <a:gdLst>
                  <a:gd name="T0" fmla="*/ 0 w 25"/>
                  <a:gd name="T1" fmla="*/ 0 h 178"/>
                  <a:gd name="T2" fmla="*/ 10 w 25"/>
                  <a:gd name="T3" fmla="*/ 44 h 178"/>
                  <a:gd name="T4" fmla="*/ 17 w 25"/>
                  <a:gd name="T5" fmla="*/ 87 h 178"/>
                  <a:gd name="T6" fmla="*/ 21 w 25"/>
                  <a:gd name="T7" fmla="*/ 131 h 178"/>
                  <a:gd name="T8" fmla="*/ 25 w 25"/>
                  <a:gd name="T9" fmla="*/ 178 h 178"/>
                  <a:gd name="T10" fmla="*/ 0 w 25"/>
                  <a:gd name="T11" fmla="*/ 0 h 178"/>
                  <a:gd name="T12" fmla="*/ 0 60000 65536"/>
                  <a:gd name="T13" fmla="*/ 0 60000 65536"/>
                  <a:gd name="T14" fmla="*/ 0 60000 65536"/>
                  <a:gd name="T15" fmla="*/ 0 60000 65536"/>
                  <a:gd name="T16" fmla="*/ 0 60000 65536"/>
                  <a:gd name="T17" fmla="*/ 0 60000 65536"/>
                  <a:gd name="T18" fmla="*/ 0 w 25"/>
                  <a:gd name="T19" fmla="*/ 0 h 178"/>
                  <a:gd name="T20" fmla="*/ 25 w 25"/>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25" h="178">
                    <a:moveTo>
                      <a:pt x="0" y="0"/>
                    </a:moveTo>
                    <a:lnTo>
                      <a:pt x="10" y="44"/>
                    </a:lnTo>
                    <a:lnTo>
                      <a:pt x="17" y="87"/>
                    </a:lnTo>
                    <a:lnTo>
                      <a:pt x="21" y="131"/>
                    </a:lnTo>
                    <a:lnTo>
                      <a:pt x="25" y="178"/>
                    </a:lnTo>
                    <a:lnTo>
                      <a:pt x="0" y="0"/>
                    </a:lnTo>
                    <a:close/>
                  </a:path>
                </a:pathLst>
              </a:custGeom>
              <a:solidFill>
                <a:srgbClr val="F9F9F7"/>
              </a:solidFill>
              <a:ln w="9525">
                <a:noFill/>
                <a:round/>
                <a:headEnd/>
                <a:tailEnd/>
              </a:ln>
            </p:spPr>
            <p:txBody>
              <a:bodyPr/>
              <a:lstStyle/>
              <a:p>
                <a:pPr>
                  <a:defRPr/>
                </a:pPr>
                <a:endParaRPr lang="it-IT">
                  <a:latin typeface="+mj-lt"/>
                  <a:ea typeface="+mn-ea"/>
                  <a:cs typeface="Arial" charset="0"/>
                </a:endParaRPr>
              </a:p>
            </p:txBody>
          </p:sp>
          <p:sp>
            <p:nvSpPr>
              <p:cNvPr id="58" name="Freeform 47"/>
              <p:cNvSpPr>
                <a:spLocks/>
              </p:cNvSpPr>
              <p:nvPr/>
            </p:nvSpPr>
            <p:spPr bwMode="auto">
              <a:xfrm>
                <a:off x="1886" y="2549"/>
                <a:ext cx="165" cy="101"/>
              </a:xfrm>
              <a:custGeom>
                <a:avLst/>
                <a:gdLst>
                  <a:gd name="T0" fmla="*/ 0 w 165"/>
                  <a:gd name="T1" fmla="*/ 2 h 101"/>
                  <a:gd name="T2" fmla="*/ 165 w 165"/>
                  <a:gd name="T3" fmla="*/ 101 h 101"/>
                  <a:gd name="T4" fmla="*/ 165 w 165"/>
                  <a:gd name="T5" fmla="*/ 0 h 101"/>
                  <a:gd name="T6" fmla="*/ 0 w 165"/>
                  <a:gd name="T7" fmla="*/ 2 h 101"/>
                  <a:gd name="T8" fmla="*/ 0 60000 65536"/>
                  <a:gd name="T9" fmla="*/ 0 60000 65536"/>
                  <a:gd name="T10" fmla="*/ 0 60000 65536"/>
                  <a:gd name="T11" fmla="*/ 0 60000 65536"/>
                  <a:gd name="T12" fmla="*/ 0 w 165"/>
                  <a:gd name="T13" fmla="*/ 0 h 101"/>
                  <a:gd name="T14" fmla="*/ 165 w 165"/>
                  <a:gd name="T15" fmla="*/ 101 h 101"/>
                </a:gdLst>
                <a:ahLst/>
                <a:cxnLst>
                  <a:cxn ang="T8">
                    <a:pos x="T0" y="T1"/>
                  </a:cxn>
                  <a:cxn ang="T9">
                    <a:pos x="T2" y="T3"/>
                  </a:cxn>
                  <a:cxn ang="T10">
                    <a:pos x="T4" y="T5"/>
                  </a:cxn>
                  <a:cxn ang="T11">
                    <a:pos x="T6" y="T7"/>
                  </a:cxn>
                </a:cxnLst>
                <a:rect l="T12" t="T13" r="T14" b="T15"/>
                <a:pathLst>
                  <a:path w="165" h="101">
                    <a:moveTo>
                      <a:pt x="0" y="2"/>
                    </a:moveTo>
                    <a:lnTo>
                      <a:pt x="165" y="101"/>
                    </a:lnTo>
                    <a:lnTo>
                      <a:pt x="165" y="0"/>
                    </a:lnTo>
                    <a:lnTo>
                      <a:pt x="0" y="2"/>
                    </a:lnTo>
                    <a:close/>
                  </a:path>
                </a:pathLst>
              </a:custGeom>
              <a:solidFill>
                <a:srgbClr val="33CC99"/>
              </a:solidFill>
              <a:ln w="9525">
                <a:noFill/>
                <a:round/>
                <a:headEnd/>
                <a:tailEnd/>
              </a:ln>
            </p:spPr>
            <p:txBody>
              <a:bodyPr/>
              <a:lstStyle/>
              <a:p>
                <a:pPr>
                  <a:defRPr/>
                </a:pPr>
                <a:endParaRPr lang="it-IT">
                  <a:latin typeface="+mj-lt"/>
                  <a:ea typeface="+mn-ea"/>
                  <a:cs typeface="Arial" charset="0"/>
                </a:endParaRPr>
              </a:p>
            </p:txBody>
          </p:sp>
          <p:sp>
            <p:nvSpPr>
              <p:cNvPr id="59" name="Freeform 48"/>
              <p:cNvSpPr>
                <a:spLocks/>
              </p:cNvSpPr>
              <p:nvPr/>
            </p:nvSpPr>
            <p:spPr bwMode="auto">
              <a:xfrm>
                <a:off x="1794" y="2494"/>
                <a:ext cx="257" cy="109"/>
              </a:xfrm>
              <a:custGeom>
                <a:avLst/>
                <a:gdLst>
                  <a:gd name="T0" fmla="*/ 0 w 257"/>
                  <a:gd name="T1" fmla="*/ 2 h 109"/>
                  <a:gd name="T2" fmla="*/ 69 w 257"/>
                  <a:gd name="T3" fmla="*/ 44 h 109"/>
                  <a:gd name="T4" fmla="*/ 181 w 257"/>
                  <a:gd name="T5" fmla="*/ 109 h 109"/>
                  <a:gd name="T6" fmla="*/ 257 w 257"/>
                  <a:gd name="T7" fmla="*/ 109 h 109"/>
                  <a:gd name="T8" fmla="*/ 257 w 257"/>
                  <a:gd name="T9" fmla="*/ 0 h 109"/>
                  <a:gd name="T10" fmla="*/ 0 w 257"/>
                  <a:gd name="T11" fmla="*/ 2 h 109"/>
                  <a:gd name="T12" fmla="*/ 0 60000 65536"/>
                  <a:gd name="T13" fmla="*/ 0 60000 65536"/>
                  <a:gd name="T14" fmla="*/ 0 60000 65536"/>
                  <a:gd name="T15" fmla="*/ 0 60000 65536"/>
                  <a:gd name="T16" fmla="*/ 0 60000 65536"/>
                  <a:gd name="T17" fmla="*/ 0 60000 65536"/>
                  <a:gd name="T18" fmla="*/ 0 w 257"/>
                  <a:gd name="T19" fmla="*/ 0 h 109"/>
                  <a:gd name="T20" fmla="*/ 257 w 257"/>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257" h="109">
                    <a:moveTo>
                      <a:pt x="0" y="2"/>
                    </a:moveTo>
                    <a:lnTo>
                      <a:pt x="69" y="44"/>
                    </a:lnTo>
                    <a:lnTo>
                      <a:pt x="181" y="109"/>
                    </a:lnTo>
                    <a:lnTo>
                      <a:pt x="257" y="109"/>
                    </a:lnTo>
                    <a:lnTo>
                      <a:pt x="257" y="0"/>
                    </a:lnTo>
                    <a:lnTo>
                      <a:pt x="0" y="2"/>
                    </a:lnTo>
                    <a:close/>
                  </a:path>
                </a:pathLst>
              </a:custGeom>
              <a:solidFill>
                <a:srgbClr val="38CC9B"/>
              </a:solidFill>
              <a:ln w="9525">
                <a:noFill/>
                <a:round/>
                <a:headEnd/>
                <a:tailEnd/>
              </a:ln>
            </p:spPr>
            <p:txBody>
              <a:bodyPr/>
              <a:lstStyle/>
              <a:p>
                <a:pPr>
                  <a:defRPr/>
                </a:pPr>
                <a:endParaRPr lang="it-IT">
                  <a:latin typeface="+mj-lt"/>
                  <a:ea typeface="+mn-ea"/>
                  <a:cs typeface="Arial" charset="0"/>
                </a:endParaRPr>
              </a:p>
            </p:txBody>
          </p:sp>
          <p:sp>
            <p:nvSpPr>
              <p:cNvPr id="60" name="Freeform 49"/>
              <p:cNvSpPr>
                <a:spLocks/>
              </p:cNvSpPr>
              <p:nvPr/>
            </p:nvSpPr>
            <p:spPr bwMode="auto">
              <a:xfrm>
                <a:off x="1702" y="2441"/>
                <a:ext cx="349" cy="110"/>
              </a:xfrm>
              <a:custGeom>
                <a:avLst/>
                <a:gdLst>
                  <a:gd name="T0" fmla="*/ 0 w 349"/>
                  <a:gd name="T1" fmla="*/ 4 h 110"/>
                  <a:gd name="T2" fmla="*/ 161 w 349"/>
                  <a:gd name="T3" fmla="*/ 97 h 110"/>
                  <a:gd name="T4" fmla="*/ 184 w 349"/>
                  <a:gd name="T5" fmla="*/ 110 h 110"/>
                  <a:gd name="T6" fmla="*/ 349 w 349"/>
                  <a:gd name="T7" fmla="*/ 108 h 110"/>
                  <a:gd name="T8" fmla="*/ 349 w 349"/>
                  <a:gd name="T9" fmla="*/ 0 h 110"/>
                  <a:gd name="T10" fmla="*/ 0 w 349"/>
                  <a:gd name="T11" fmla="*/ 4 h 110"/>
                  <a:gd name="T12" fmla="*/ 0 60000 65536"/>
                  <a:gd name="T13" fmla="*/ 0 60000 65536"/>
                  <a:gd name="T14" fmla="*/ 0 60000 65536"/>
                  <a:gd name="T15" fmla="*/ 0 60000 65536"/>
                  <a:gd name="T16" fmla="*/ 0 60000 65536"/>
                  <a:gd name="T17" fmla="*/ 0 60000 65536"/>
                  <a:gd name="T18" fmla="*/ 0 w 349"/>
                  <a:gd name="T19" fmla="*/ 0 h 110"/>
                  <a:gd name="T20" fmla="*/ 349 w 34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349" h="110">
                    <a:moveTo>
                      <a:pt x="0" y="4"/>
                    </a:moveTo>
                    <a:lnTo>
                      <a:pt x="161" y="97"/>
                    </a:lnTo>
                    <a:lnTo>
                      <a:pt x="184" y="110"/>
                    </a:lnTo>
                    <a:lnTo>
                      <a:pt x="349" y="108"/>
                    </a:lnTo>
                    <a:lnTo>
                      <a:pt x="349" y="0"/>
                    </a:lnTo>
                    <a:lnTo>
                      <a:pt x="0" y="4"/>
                    </a:lnTo>
                    <a:close/>
                  </a:path>
                </a:pathLst>
              </a:custGeom>
              <a:solidFill>
                <a:srgbClr val="3FCEA0"/>
              </a:solidFill>
              <a:ln w="9525">
                <a:noFill/>
                <a:round/>
                <a:headEnd/>
                <a:tailEnd/>
              </a:ln>
            </p:spPr>
            <p:txBody>
              <a:bodyPr/>
              <a:lstStyle/>
              <a:p>
                <a:pPr>
                  <a:defRPr/>
                </a:pPr>
                <a:endParaRPr lang="it-IT">
                  <a:latin typeface="+mj-lt"/>
                  <a:ea typeface="+mn-ea"/>
                  <a:cs typeface="Arial" charset="0"/>
                </a:endParaRPr>
              </a:p>
            </p:txBody>
          </p:sp>
          <p:sp>
            <p:nvSpPr>
              <p:cNvPr id="61" name="Freeform 50"/>
              <p:cNvSpPr>
                <a:spLocks/>
              </p:cNvSpPr>
              <p:nvPr/>
            </p:nvSpPr>
            <p:spPr bwMode="auto">
              <a:xfrm>
                <a:off x="1650" y="2387"/>
                <a:ext cx="401" cy="109"/>
              </a:xfrm>
              <a:custGeom>
                <a:avLst/>
                <a:gdLst>
                  <a:gd name="T0" fmla="*/ 39 w 401"/>
                  <a:gd name="T1" fmla="*/ 7 h 109"/>
                  <a:gd name="T2" fmla="*/ 0 w 401"/>
                  <a:gd name="T3" fmla="*/ 28 h 109"/>
                  <a:gd name="T4" fmla="*/ 144 w 401"/>
                  <a:gd name="T5" fmla="*/ 109 h 109"/>
                  <a:gd name="T6" fmla="*/ 401 w 401"/>
                  <a:gd name="T7" fmla="*/ 107 h 109"/>
                  <a:gd name="T8" fmla="*/ 401 w 401"/>
                  <a:gd name="T9" fmla="*/ 50 h 109"/>
                  <a:gd name="T10" fmla="*/ 401 w 401"/>
                  <a:gd name="T11" fmla="*/ 0 h 109"/>
                  <a:gd name="T12" fmla="*/ 39 w 401"/>
                  <a:gd name="T13" fmla="*/ 7 h 109"/>
                  <a:gd name="T14" fmla="*/ 0 60000 65536"/>
                  <a:gd name="T15" fmla="*/ 0 60000 65536"/>
                  <a:gd name="T16" fmla="*/ 0 60000 65536"/>
                  <a:gd name="T17" fmla="*/ 0 60000 65536"/>
                  <a:gd name="T18" fmla="*/ 0 60000 65536"/>
                  <a:gd name="T19" fmla="*/ 0 60000 65536"/>
                  <a:gd name="T20" fmla="*/ 0 60000 65536"/>
                  <a:gd name="T21" fmla="*/ 0 w 401"/>
                  <a:gd name="T22" fmla="*/ 0 h 109"/>
                  <a:gd name="T23" fmla="*/ 401 w 401"/>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109">
                    <a:moveTo>
                      <a:pt x="39" y="7"/>
                    </a:moveTo>
                    <a:lnTo>
                      <a:pt x="0" y="28"/>
                    </a:lnTo>
                    <a:lnTo>
                      <a:pt x="144" y="109"/>
                    </a:lnTo>
                    <a:lnTo>
                      <a:pt x="401" y="107"/>
                    </a:lnTo>
                    <a:lnTo>
                      <a:pt x="401" y="50"/>
                    </a:lnTo>
                    <a:lnTo>
                      <a:pt x="401" y="0"/>
                    </a:lnTo>
                    <a:lnTo>
                      <a:pt x="39" y="7"/>
                    </a:lnTo>
                    <a:close/>
                  </a:path>
                </a:pathLst>
              </a:custGeom>
              <a:solidFill>
                <a:srgbClr val="47D1A3"/>
              </a:solidFill>
              <a:ln w="9525">
                <a:noFill/>
                <a:round/>
                <a:headEnd/>
                <a:tailEnd/>
              </a:ln>
            </p:spPr>
            <p:txBody>
              <a:bodyPr/>
              <a:lstStyle/>
              <a:p>
                <a:pPr>
                  <a:defRPr/>
                </a:pPr>
                <a:endParaRPr lang="it-IT">
                  <a:latin typeface="+mj-lt"/>
                  <a:ea typeface="+mn-ea"/>
                  <a:cs typeface="Arial" charset="0"/>
                </a:endParaRPr>
              </a:p>
            </p:txBody>
          </p:sp>
          <p:sp>
            <p:nvSpPr>
              <p:cNvPr id="62" name="Freeform 51"/>
              <p:cNvSpPr>
                <a:spLocks/>
              </p:cNvSpPr>
              <p:nvPr/>
            </p:nvSpPr>
            <p:spPr bwMode="auto">
              <a:xfrm>
                <a:off x="1650" y="2333"/>
                <a:ext cx="401" cy="114"/>
              </a:xfrm>
              <a:custGeom>
                <a:avLst/>
                <a:gdLst>
                  <a:gd name="T0" fmla="*/ 103 w 401"/>
                  <a:gd name="T1" fmla="*/ 4 h 112"/>
                  <a:gd name="T2" fmla="*/ 105 w 401"/>
                  <a:gd name="T3" fmla="*/ 6 h 112"/>
                  <a:gd name="T4" fmla="*/ 107 w 401"/>
                  <a:gd name="T5" fmla="*/ 10 h 112"/>
                  <a:gd name="T6" fmla="*/ 107 w 401"/>
                  <a:gd name="T7" fmla="*/ 12 h 112"/>
                  <a:gd name="T8" fmla="*/ 109 w 401"/>
                  <a:gd name="T9" fmla="*/ 17 h 112"/>
                  <a:gd name="T10" fmla="*/ 0 w 401"/>
                  <a:gd name="T11" fmla="*/ 82 h 112"/>
                  <a:gd name="T12" fmla="*/ 52 w 401"/>
                  <a:gd name="T13" fmla="*/ 112 h 112"/>
                  <a:gd name="T14" fmla="*/ 401 w 401"/>
                  <a:gd name="T15" fmla="*/ 108 h 112"/>
                  <a:gd name="T16" fmla="*/ 401 w 401"/>
                  <a:gd name="T17" fmla="*/ 104 h 112"/>
                  <a:gd name="T18" fmla="*/ 401 w 401"/>
                  <a:gd name="T19" fmla="*/ 0 h 112"/>
                  <a:gd name="T20" fmla="*/ 103 w 401"/>
                  <a:gd name="T21" fmla="*/ 4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1"/>
                  <a:gd name="T34" fmla="*/ 0 h 112"/>
                  <a:gd name="T35" fmla="*/ 401 w 40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1" h="112">
                    <a:moveTo>
                      <a:pt x="103" y="4"/>
                    </a:moveTo>
                    <a:lnTo>
                      <a:pt x="105" y="6"/>
                    </a:lnTo>
                    <a:lnTo>
                      <a:pt x="107" y="10"/>
                    </a:lnTo>
                    <a:lnTo>
                      <a:pt x="107" y="12"/>
                    </a:lnTo>
                    <a:lnTo>
                      <a:pt x="109" y="17"/>
                    </a:lnTo>
                    <a:lnTo>
                      <a:pt x="0" y="82"/>
                    </a:lnTo>
                    <a:lnTo>
                      <a:pt x="52" y="112"/>
                    </a:lnTo>
                    <a:lnTo>
                      <a:pt x="401" y="108"/>
                    </a:lnTo>
                    <a:lnTo>
                      <a:pt x="401" y="104"/>
                    </a:lnTo>
                    <a:lnTo>
                      <a:pt x="401" y="0"/>
                    </a:lnTo>
                    <a:lnTo>
                      <a:pt x="103" y="4"/>
                    </a:lnTo>
                    <a:close/>
                  </a:path>
                </a:pathLst>
              </a:custGeom>
              <a:solidFill>
                <a:srgbClr val="54D3AA"/>
              </a:solidFill>
              <a:ln w="9525">
                <a:noFill/>
                <a:round/>
                <a:headEnd/>
                <a:tailEnd/>
              </a:ln>
            </p:spPr>
            <p:txBody>
              <a:bodyPr/>
              <a:lstStyle/>
              <a:p>
                <a:pPr>
                  <a:defRPr/>
                </a:pPr>
                <a:endParaRPr lang="it-IT">
                  <a:latin typeface="+mj-lt"/>
                  <a:ea typeface="+mn-ea"/>
                  <a:cs typeface="Arial" charset="0"/>
                </a:endParaRPr>
              </a:p>
            </p:txBody>
          </p:sp>
          <p:sp>
            <p:nvSpPr>
              <p:cNvPr id="63" name="Freeform 52"/>
              <p:cNvSpPr>
                <a:spLocks/>
              </p:cNvSpPr>
              <p:nvPr/>
            </p:nvSpPr>
            <p:spPr bwMode="auto">
              <a:xfrm>
                <a:off x="1689" y="2280"/>
                <a:ext cx="362" cy="114"/>
              </a:xfrm>
              <a:custGeom>
                <a:avLst/>
                <a:gdLst>
                  <a:gd name="T0" fmla="*/ 43 w 362"/>
                  <a:gd name="T1" fmla="*/ 4 h 114"/>
                  <a:gd name="T2" fmla="*/ 48 w 362"/>
                  <a:gd name="T3" fmla="*/ 19 h 114"/>
                  <a:gd name="T4" fmla="*/ 54 w 362"/>
                  <a:gd name="T5" fmla="*/ 36 h 114"/>
                  <a:gd name="T6" fmla="*/ 61 w 362"/>
                  <a:gd name="T7" fmla="*/ 53 h 114"/>
                  <a:gd name="T8" fmla="*/ 70 w 362"/>
                  <a:gd name="T9" fmla="*/ 70 h 114"/>
                  <a:gd name="T10" fmla="*/ 0 w 362"/>
                  <a:gd name="T11" fmla="*/ 114 h 114"/>
                  <a:gd name="T12" fmla="*/ 362 w 362"/>
                  <a:gd name="T13" fmla="*/ 107 h 114"/>
                  <a:gd name="T14" fmla="*/ 362 w 362"/>
                  <a:gd name="T15" fmla="*/ 0 h 114"/>
                  <a:gd name="T16" fmla="*/ 43 w 362"/>
                  <a:gd name="T17" fmla="*/ 4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
                  <a:gd name="T28" fmla="*/ 0 h 114"/>
                  <a:gd name="T29" fmla="*/ 362 w 36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 h="114">
                    <a:moveTo>
                      <a:pt x="43" y="4"/>
                    </a:moveTo>
                    <a:lnTo>
                      <a:pt x="48" y="19"/>
                    </a:lnTo>
                    <a:lnTo>
                      <a:pt x="54" y="36"/>
                    </a:lnTo>
                    <a:lnTo>
                      <a:pt x="61" y="53"/>
                    </a:lnTo>
                    <a:lnTo>
                      <a:pt x="70" y="70"/>
                    </a:lnTo>
                    <a:lnTo>
                      <a:pt x="0" y="114"/>
                    </a:lnTo>
                    <a:lnTo>
                      <a:pt x="362" y="107"/>
                    </a:lnTo>
                    <a:lnTo>
                      <a:pt x="362" y="0"/>
                    </a:lnTo>
                    <a:lnTo>
                      <a:pt x="43" y="4"/>
                    </a:lnTo>
                    <a:close/>
                  </a:path>
                </a:pathLst>
              </a:custGeom>
              <a:solidFill>
                <a:srgbClr val="56D3AA"/>
              </a:solidFill>
              <a:ln w="9525">
                <a:noFill/>
                <a:round/>
                <a:headEnd/>
                <a:tailEnd/>
              </a:ln>
            </p:spPr>
            <p:txBody>
              <a:bodyPr/>
              <a:lstStyle/>
              <a:p>
                <a:pPr>
                  <a:defRPr/>
                </a:pPr>
                <a:endParaRPr lang="it-IT">
                  <a:latin typeface="+mj-lt"/>
                  <a:ea typeface="+mn-ea"/>
                  <a:cs typeface="Arial" charset="0"/>
                </a:endParaRPr>
              </a:p>
            </p:txBody>
          </p:sp>
          <p:sp>
            <p:nvSpPr>
              <p:cNvPr id="64" name="Freeform 53"/>
              <p:cNvSpPr>
                <a:spLocks/>
              </p:cNvSpPr>
              <p:nvPr/>
            </p:nvSpPr>
            <p:spPr bwMode="auto">
              <a:xfrm>
                <a:off x="1715" y="2223"/>
                <a:ext cx="336" cy="114"/>
              </a:xfrm>
              <a:custGeom>
                <a:avLst/>
                <a:gdLst>
                  <a:gd name="T0" fmla="*/ 38 w 336"/>
                  <a:gd name="T1" fmla="*/ 114 h 114"/>
                  <a:gd name="T2" fmla="*/ 28 w 336"/>
                  <a:gd name="T3" fmla="*/ 87 h 114"/>
                  <a:gd name="T4" fmla="*/ 17 w 336"/>
                  <a:gd name="T5" fmla="*/ 61 h 114"/>
                  <a:gd name="T6" fmla="*/ 9 w 336"/>
                  <a:gd name="T7" fmla="*/ 35 h 114"/>
                  <a:gd name="T8" fmla="*/ 0 w 336"/>
                  <a:gd name="T9" fmla="*/ 6 h 114"/>
                  <a:gd name="T10" fmla="*/ 220 w 336"/>
                  <a:gd name="T11" fmla="*/ 2 h 114"/>
                  <a:gd name="T12" fmla="*/ 223 w 336"/>
                  <a:gd name="T13" fmla="*/ 9 h 114"/>
                  <a:gd name="T14" fmla="*/ 226 w 336"/>
                  <a:gd name="T15" fmla="*/ 13 h 114"/>
                  <a:gd name="T16" fmla="*/ 226 w 336"/>
                  <a:gd name="T17" fmla="*/ 17 h 114"/>
                  <a:gd name="T18" fmla="*/ 228 w 336"/>
                  <a:gd name="T19" fmla="*/ 21 h 114"/>
                  <a:gd name="T20" fmla="*/ 262 w 336"/>
                  <a:gd name="T21" fmla="*/ 0 h 114"/>
                  <a:gd name="T22" fmla="*/ 336 w 336"/>
                  <a:gd name="T23" fmla="*/ 0 h 114"/>
                  <a:gd name="T24" fmla="*/ 336 w 336"/>
                  <a:gd name="T25" fmla="*/ 110 h 114"/>
                  <a:gd name="T26" fmla="*/ 38 w 336"/>
                  <a:gd name="T27" fmla="*/ 114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6"/>
                  <a:gd name="T43" fmla="*/ 0 h 114"/>
                  <a:gd name="T44" fmla="*/ 336 w 336"/>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6" h="114">
                    <a:moveTo>
                      <a:pt x="38" y="114"/>
                    </a:moveTo>
                    <a:lnTo>
                      <a:pt x="28" y="87"/>
                    </a:lnTo>
                    <a:lnTo>
                      <a:pt x="17" y="61"/>
                    </a:lnTo>
                    <a:lnTo>
                      <a:pt x="9" y="35"/>
                    </a:lnTo>
                    <a:lnTo>
                      <a:pt x="0" y="6"/>
                    </a:lnTo>
                    <a:lnTo>
                      <a:pt x="220" y="2"/>
                    </a:lnTo>
                    <a:lnTo>
                      <a:pt x="223" y="9"/>
                    </a:lnTo>
                    <a:lnTo>
                      <a:pt x="226" y="13"/>
                    </a:lnTo>
                    <a:lnTo>
                      <a:pt x="226" y="17"/>
                    </a:lnTo>
                    <a:lnTo>
                      <a:pt x="228" y="21"/>
                    </a:lnTo>
                    <a:lnTo>
                      <a:pt x="262" y="0"/>
                    </a:lnTo>
                    <a:lnTo>
                      <a:pt x="336" y="0"/>
                    </a:lnTo>
                    <a:lnTo>
                      <a:pt x="336" y="110"/>
                    </a:lnTo>
                    <a:lnTo>
                      <a:pt x="38" y="114"/>
                    </a:lnTo>
                    <a:close/>
                  </a:path>
                </a:pathLst>
              </a:custGeom>
              <a:solidFill>
                <a:srgbClr val="5ED6AD"/>
              </a:solidFill>
              <a:ln w="9525">
                <a:noFill/>
                <a:round/>
                <a:headEnd/>
                <a:tailEnd/>
              </a:ln>
            </p:spPr>
            <p:txBody>
              <a:bodyPr/>
              <a:lstStyle/>
              <a:p>
                <a:pPr>
                  <a:defRPr/>
                </a:pPr>
                <a:endParaRPr lang="it-IT">
                  <a:latin typeface="+mj-lt"/>
                  <a:ea typeface="+mn-ea"/>
                  <a:cs typeface="Arial" charset="0"/>
                </a:endParaRPr>
              </a:p>
            </p:txBody>
          </p:sp>
          <p:sp>
            <p:nvSpPr>
              <p:cNvPr id="65" name="Freeform 54"/>
              <p:cNvSpPr>
                <a:spLocks/>
              </p:cNvSpPr>
              <p:nvPr/>
            </p:nvSpPr>
            <p:spPr bwMode="auto">
              <a:xfrm>
                <a:off x="1702" y="2172"/>
                <a:ext cx="349" cy="114"/>
              </a:xfrm>
              <a:custGeom>
                <a:avLst/>
                <a:gdLst>
                  <a:gd name="T0" fmla="*/ 30 w 349"/>
                  <a:gd name="T1" fmla="*/ 112 h 112"/>
                  <a:gd name="T2" fmla="*/ 22 w 349"/>
                  <a:gd name="T3" fmla="*/ 86 h 112"/>
                  <a:gd name="T4" fmla="*/ 13 w 349"/>
                  <a:gd name="T5" fmla="*/ 60 h 112"/>
                  <a:gd name="T6" fmla="*/ 7 w 349"/>
                  <a:gd name="T7" fmla="*/ 34 h 112"/>
                  <a:gd name="T8" fmla="*/ 0 w 349"/>
                  <a:gd name="T9" fmla="*/ 5 h 112"/>
                  <a:gd name="T10" fmla="*/ 216 w 349"/>
                  <a:gd name="T11" fmla="*/ 0 h 112"/>
                  <a:gd name="T12" fmla="*/ 220 w 349"/>
                  <a:gd name="T13" fmla="*/ 21 h 112"/>
                  <a:gd name="T14" fmla="*/ 227 w 349"/>
                  <a:gd name="T15" fmla="*/ 38 h 112"/>
                  <a:gd name="T16" fmla="*/ 233 w 349"/>
                  <a:gd name="T17" fmla="*/ 55 h 112"/>
                  <a:gd name="T18" fmla="*/ 241 w 349"/>
                  <a:gd name="T19" fmla="*/ 72 h 112"/>
                  <a:gd name="T20" fmla="*/ 349 w 349"/>
                  <a:gd name="T21" fmla="*/ 11 h 112"/>
                  <a:gd name="T22" fmla="*/ 349 w 349"/>
                  <a:gd name="T23" fmla="*/ 108 h 112"/>
                  <a:gd name="T24" fmla="*/ 30 w 349"/>
                  <a:gd name="T25" fmla="*/ 112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9"/>
                  <a:gd name="T40" fmla="*/ 0 h 112"/>
                  <a:gd name="T41" fmla="*/ 349 w 349"/>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9" h="112">
                    <a:moveTo>
                      <a:pt x="30" y="112"/>
                    </a:moveTo>
                    <a:lnTo>
                      <a:pt x="22" y="86"/>
                    </a:lnTo>
                    <a:lnTo>
                      <a:pt x="13" y="60"/>
                    </a:lnTo>
                    <a:lnTo>
                      <a:pt x="7" y="34"/>
                    </a:lnTo>
                    <a:lnTo>
                      <a:pt x="0" y="5"/>
                    </a:lnTo>
                    <a:lnTo>
                      <a:pt x="216" y="0"/>
                    </a:lnTo>
                    <a:lnTo>
                      <a:pt x="220" y="21"/>
                    </a:lnTo>
                    <a:lnTo>
                      <a:pt x="227" y="38"/>
                    </a:lnTo>
                    <a:lnTo>
                      <a:pt x="233" y="55"/>
                    </a:lnTo>
                    <a:lnTo>
                      <a:pt x="241" y="72"/>
                    </a:lnTo>
                    <a:lnTo>
                      <a:pt x="349" y="11"/>
                    </a:lnTo>
                    <a:lnTo>
                      <a:pt x="349" y="108"/>
                    </a:lnTo>
                    <a:lnTo>
                      <a:pt x="30" y="112"/>
                    </a:lnTo>
                    <a:close/>
                  </a:path>
                </a:pathLst>
              </a:custGeom>
              <a:solidFill>
                <a:srgbClr val="6BD8B7"/>
              </a:solidFill>
              <a:ln w="9525">
                <a:noFill/>
                <a:round/>
                <a:headEnd/>
                <a:tailEnd/>
              </a:ln>
            </p:spPr>
            <p:txBody>
              <a:bodyPr/>
              <a:lstStyle/>
              <a:p>
                <a:pPr>
                  <a:defRPr/>
                </a:pPr>
                <a:endParaRPr lang="it-IT">
                  <a:latin typeface="+mj-lt"/>
                  <a:ea typeface="+mn-ea"/>
                  <a:cs typeface="Arial" charset="0"/>
                </a:endParaRPr>
              </a:p>
            </p:txBody>
          </p:sp>
          <p:sp>
            <p:nvSpPr>
              <p:cNvPr id="66" name="Freeform 55"/>
              <p:cNvSpPr>
                <a:spLocks/>
              </p:cNvSpPr>
              <p:nvPr/>
            </p:nvSpPr>
            <p:spPr bwMode="auto">
              <a:xfrm>
                <a:off x="1694" y="2120"/>
                <a:ext cx="242" cy="109"/>
              </a:xfrm>
              <a:custGeom>
                <a:avLst/>
                <a:gdLst>
                  <a:gd name="T0" fmla="*/ 21 w 241"/>
                  <a:gd name="T1" fmla="*/ 109 h 109"/>
                  <a:gd name="T2" fmla="*/ 15 w 241"/>
                  <a:gd name="T3" fmla="*/ 84 h 109"/>
                  <a:gd name="T4" fmla="*/ 10 w 241"/>
                  <a:gd name="T5" fmla="*/ 57 h 109"/>
                  <a:gd name="T6" fmla="*/ 4 w 241"/>
                  <a:gd name="T7" fmla="*/ 31 h 109"/>
                  <a:gd name="T8" fmla="*/ 0 w 241"/>
                  <a:gd name="T9" fmla="*/ 2 h 109"/>
                  <a:gd name="T10" fmla="*/ 211 w 241"/>
                  <a:gd name="T11" fmla="*/ 0 h 109"/>
                  <a:gd name="T12" fmla="*/ 218 w 241"/>
                  <a:gd name="T13" fmla="*/ 29 h 109"/>
                  <a:gd name="T14" fmla="*/ 224 w 241"/>
                  <a:gd name="T15" fmla="*/ 55 h 109"/>
                  <a:gd name="T16" fmla="*/ 233 w 241"/>
                  <a:gd name="T17" fmla="*/ 81 h 109"/>
                  <a:gd name="T18" fmla="*/ 241 w 241"/>
                  <a:gd name="T19" fmla="*/ 105 h 109"/>
                  <a:gd name="T20" fmla="*/ 21 w 241"/>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09"/>
                  <a:gd name="T35" fmla="*/ 241 w 241"/>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09">
                    <a:moveTo>
                      <a:pt x="21" y="109"/>
                    </a:moveTo>
                    <a:lnTo>
                      <a:pt x="15" y="84"/>
                    </a:lnTo>
                    <a:lnTo>
                      <a:pt x="10" y="57"/>
                    </a:lnTo>
                    <a:lnTo>
                      <a:pt x="4" y="31"/>
                    </a:lnTo>
                    <a:lnTo>
                      <a:pt x="0" y="2"/>
                    </a:lnTo>
                    <a:lnTo>
                      <a:pt x="211" y="0"/>
                    </a:lnTo>
                    <a:lnTo>
                      <a:pt x="218" y="29"/>
                    </a:lnTo>
                    <a:lnTo>
                      <a:pt x="224" y="55"/>
                    </a:lnTo>
                    <a:lnTo>
                      <a:pt x="233" y="81"/>
                    </a:lnTo>
                    <a:lnTo>
                      <a:pt x="241" y="105"/>
                    </a:lnTo>
                    <a:lnTo>
                      <a:pt x="21" y="109"/>
                    </a:lnTo>
                    <a:close/>
                  </a:path>
                </a:pathLst>
              </a:custGeom>
              <a:solidFill>
                <a:srgbClr val="6DD8B7"/>
              </a:solidFill>
              <a:ln w="9525">
                <a:noFill/>
                <a:round/>
                <a:headEnd/>
                <a:tailEnd/>
              </a:ln>
            </p:spPr>
            <p:txBody>
              <a:bodyPr/>
              <a:lstStyle/>
              <a:p>
                <a:pPr>
                  <a:defRPr/>
                </a:pPr>
                <a:endParaRPr lang="it-IT">
                  <a:latin typeface="+mj-lt"/>
                  <a:ea typeface="+mn-ea"/>
                  <a:cs typeface="Arial" charset="0"/>
                </a:endParaRPr>
              </a:p>
            </p:txBody>
          </p:sp>
          <p:sp>
            <p:nvSpPr>
              <p:cNvPr id="67" name="Freeform 56"/>
              <p:cNvSpPr>
                <a:spLocks/>
              </p:cNvSpPr>
              <p:nvPr/>
            </p:nvSpPr>
            <p:spPr bwMode="auto">
              <a:xfrm>
                <a:off x="1977" y="2183"/>
                <a:ext cx="74" cy="40"/>
              </a:xfrm>
              <a:custGeom>
                <a:avLst/>
                <a:gdLst>
                  <a:gd name="T0" fmla="*/ 74 w 74"/>
                  <a:gd name="T1" fmla="*/ 40 h 40"/>
                  <a:gd name="T2" fmla="*/ 74 w 74"/>
                  <a:gd name="T3" fmla="*/ 0 h 40"/>
                  <a:gd name="T4" fmla="*/ 0 w 74"/>
                  <a:gd name="T5" fmla="*/ 40 h 40"/>
                  <a:gd name="T6" fmla="*/ 74 w 74"/>
                  <a:gd name="T7" fmla="*/ 40 h 40"/>
                  <a:gd name="T8" fmla="*/ 0 60000 65536"/>
                  <a:gd name="T9" fmla="*/ 0 60000 65536"/>
                  <a:gd name="T10" fmla="*/ 0 60000 65536"/>
                  <a:gd name="T11" fmla="*/ 0 60000 65536"/>
                  <a:gd name="T12" fmla="*/ 0 w 74"/>
                  <a:gd name="T13" fmla="*/ 0 h 40"/>
                  <a:gd name="T14" fmla="*/ 74 w 74"/>
                  <a:gd name="T15" fmla="*/ 40 h 40"/>
                </a:gdLst>
                <a:ahLst/>
                <a:cxnLst>
                  <a:cxn ang="T8">
                    <a:pos x="T0" y="T1"/>
                  </a:cxn>
                  <a:cxn ang="T9">
                    <a:pos x="T2" y="T3"/>
                  </a:cxn>
                  <a:cxn ang="T10">
                    <a:pos x="T4" y="T5"/>
                  </a:cxn>
                  <a:cxn ang="T11">
                    <a:pos x="T6" y="T7"/>
                  </a:cxn>
                </a:cxnLst>
                <a:rect l="T12" t="T13" r="T14" b="T15"/>
                <a:pathLst>
                  <a:path w="74" h="40">
                    <a:moveTo>
                      <a:pt x="74" y="40"/>
                    </a:moveTo>
                    <a:lnTo>
                      <a:pt x="74" y="0"/>
                    </a:lnTo>
                    <a:lnTo>
                      <a:pt x="0" y="40"/>
                    </a:lnTo>
                    <a:lnTo>
                      <a:pt x="74" y="40"/>
                    </a:lnTo>
                    <a:close/>
                  </a:path>
                </a:pathLst>
              </a:custGeom>
              <a:solidFill>
                <a:srgbClr val="6DD8B7"/>
              </a:solidFill>
              <a:ln w="9525">
                <a:noFill/>
                <a:round/>
                <a:headEnd/>
                <a:tailEnd/>
              </a:ln>
            </p:spPr>
            <p:txBody>
              <a:bodyPr/>
              <a:lstStyle/>
              <a:p>
                <a:pPr>
                  <a:defRPr/>
                </a:pPr>
                <a:endParaRPr lang="it-IT">
                  <a:latin typeface="+mj-lt"/>
                  <a:ea typeface="+mn-ea"/>
                  <a:cs typeface="Arial" charset="0"/>
                </a:endParaRPr>
              </a:p>
            </p:txBody>
          </p:sp>
          <p:sp>
            <p:nvSpPr>
              <p:cNvPr id="68" name="Freeform 57"/>
              <p:cNvSpPr>
                <a:spLocks/>
              </p:cNvSpPr>
              <p:nvPr/>
            </p:nvSpPr>
            <p:spPr bwMode="auto">
              <a:xfrm>
                <a:off x="1687" y="2066"/>
                <a:ext cx="229" cy="114"/>
              </a:xfrm>
              <a:custGeom>
                <a:avLst/>
                <a:gdLst>
                  <a:gd name="T0" fmla="*/ 15 w 231"/>
                  <a:gd name="T1" fmla="*/ 111 h 111"/>
                  <a:gd name="T2" fmla="*/ 11 w 231"/>
                  <a:gd name="T3" fmla="*/ 85 h 111"/>
                  <a:gd name="T4" fmla="*/ 7 w 231"/>
                  <a:gd name="T5" fmla="*/ 56 h 111"/>
                  <a:gd name="T6" fmla="*/ 4 w 231"/>
                  <a:gd name="T7" fmla="*/ 30 h 111"/>
                  <a:gd name="T8" fmla="*/ 0 w 231"/>
                  <a:gd name="T9" fmla="*/ 4 h 111"/>
                  <a:gd name="T10" fmla="*/ 212 w 231"/>
                  <a:gd name="T11" fmla="*/ 0 h 111"/>
                  <a:gd name="T12" fmla="*/ 216 w 231"/>
                  <a:gd name="T13" fmla="*/ 28 h 111"/>
                  <a:gd name="T14" fmla="*/ 220 w 231"/>
                  <a:gd name="T15" fmla="*/ 54 h 111"/>
                  <a:gd name="T16" fmla="*/ 225 w 231"/>
                  <a:gd name="T17" fmla="*/ 81 h 111"/>
                  <a:gd name="T18" fmla="*/ 231 w 231"/>
                  <a:gd name="T19" fmla="*/ 106 h 111"/>
                  <a:gd name="T20" fmla="*/ 15 w 231"/>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11"/>
                  <a:gd name="T35" fmla="*/ 231 w 23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11">
                    <a:moveTo>
                      <a:pt x="15" y="111"/>
                    </a:moveTo>
                    <a:lnTo>
                      <a:pt x="11" y="85"/>
                    </a:lnTo>
                    <a:lnTo>
                      <a:pt x="7" y="56"/>
                    </a:lnTo>
                    <a:lnTo>
                      <a:pt x="4" y="30"/>
                    </a:lnTo>
                    <a:lnTo>
                      <a:pt x="0" y="4"/>
                    </a:lnTo>
                    <a:lnTo>
                      <a:pt x="212" y="0"/>
                    </a:lnTo>
                    <a:lnTo>
                      <a:pt x="216" y="28"/>
                    </a:lnTo>
                    <a:lnTo>
                      <a:pt x="220" y="54"/>
                    </a:lnTo>
                    <a:lnTo>
                      <a:pt x="225" y="81"/>
                    </a:lnTo>
                    <a:lnTo>
                      <a:pt x="231" y="106"/>
                    </a:lnTo>
                    <a:lnTo>
                      <a:pt x="15" y="111"/>
                    </a:lnTo>
                    <a:close/>
                  </a:path>
                </a:pathLst>
              </a:custGeom>
              <a:solidFill>
                <a:srgbClr val="72DBB7"/>
              </a:solidFill>
              <a:ln w="9525">
                <a:noFill/>
                <a:round/>
                <a:headEnd/>
                <a:tailEnd/>
              </a:ln>
            </p:spPr>
            <p:txBody>
              <a:bodyPr/>
              <a:lstStyle/>
              <a:p>
                <a:pPr>
                  <a:defRPr/>
                </a:pPr>
                <a:endParaRPr lang="it-IT">
                  <a:latin typeface="+mj-lt"/>
                  <a:ea typeface="+mn-ea"/>
                  <a:cs typeface="Arial" charset="0"/>
                </a:endParaRPr>
              </a:p>
            </p:txBody>
          </p:sp>
          <p:sp>
            <p:nvSpPr>
              <p:cNvPr id="69" name="Freeform 58"/>
              <p:cNvSpPr>
                <a:spLocks/>
              </p:cNvSpPr>
              <p:nvPr/>
            </p:nvSpPr>
            <p:spPr bwMode="auto">
              <a:xfrm>
                <a:off x="1685" y="2011"/>
                <a:ext cx="215" cy="111"/>
              </a:xfrm>
              <a:custGeom>
                <a:avLst/>
                <a:gdLst>
                  <a:gd name="T0" fmla="*/ 9 w 220"/>
                  <a:gd name="T1" fmla="*/ 111 h 111"/>
                  <a:gd name="T2" fmla="*/ 6 w 220"/>
                  <a:gd name="T3" fmla="*/ 85 h 111"/>
                  <a:gd name="T4" fmla="*/ 2 w 220"/>
                  <a:gd name="T5" fmla="*/ 59 h 111"/>
                  <a:gd name="T6" fmla="*/ 0 w 220"/>
                  <a:gd name="T7" fmla="*/ 32 h 111"/>
                  <a:gd name="T8" fmla="*/ 0 w 220"/>
                  <a:gd name="T9" fmla="*/ 4 h 111"/>
                  <a:gd name="T10" fmla="*/ 210 w 220"/>
                  <a:gd name="T11" fmla="*/ 0 h 111"/>
                  <a:gd name="T12" fmla="*/ 212 w 220"/>
                  <a:gd name="T13" fmla="*/ 28 h 111"/>
                  <a:gd name="T14" fmla="*/ 214 w 220"/>
                  <a:gd name="T15" fmla="*/ 55 h 111"/>
                  <a:gd name="T16" fmla="*/ 216 w 220"/>
                  <a:gd name="T17" fmla="*/ 83 h 111"/>
                  <a:gd name="T18" fmla="*/ 220 w 220"/>
                  <a:gd name="T19" fmla="*/ 109 h 111"/>
                  <a:gd name="T20" fmla="*/ 9 w 220"/>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11"/>
                  <a:gd name="T35" fmla="*/ 220 w 220"/>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11">
                    <a:moveTo>
                      <a:pt x="9" y="111"/>
                    </a:moveTo>
                    <a:lnTo>
                      <a:pt x="6" y="85"/>
                    </a:lnTo>
                    <a:lnTo>
                      <a:pt x="2" y="59"/>
                    </a:lnTo>
                    <a:lnTo>
                      <a:pt x="0" y="32"/>
                    </a:lnTo>
                    <a:lnTo>
                      <a:pt x="0" y="4"/>
                    </a:lnTo>
                    <a:lnTo>
                      <a:pt x="210" y="0"/>
                    </a:lnTo>
                    <a:lnTo>
                      <a:pt x="212" y="28"/>
                    </a:lnTo>
                    <a:lnTo>
                      <a:pt x="214" y="55"/>
                    </a:lnTo>
                    <a:lnTo>
                      <a:pt x="216" y="83"/>
                    </a:lnTo>
                    <a:lnTo>
                      <a:pt x="220" y="109"/>
                    </a:lnTo>
                    <a:lnTo>
                      <a:pt x="9" y="111"/>
                    </a:lnTo>
                    <a:close/>
                  </a:path>
                </a:pathLst>
              </a:custGeom>
              <a:solidFill>
                <a:srgbClr val="7CDDC1"/>
              </a:solidFill>
              <a:ln w="9525">
                <a:noFill/>
                <a:round/>
                <a:headEnd/>
                <a:tailEnd/>
              </a:ln>
            </p:spPr>
            <p:txBody>
              <a:bodyPr/>
              <a:lstStyle/>
              <a:p>
                <a:pPr>
                  <a:defRPr/>
                </a:pPr>
                <a:endParaRPr lang="it-IT">
                  <a:latin typeface="+mj-lt"/>
                  <a:ea typeface="+mn-ea"/>
                  <a:cs typeface="Arial" charset="0"/>
                </a:endParaRPr>
              </a:p>
            </p:txBody>
          </p:sp>
          <p:sp>
            <p:nvSpPr>
              <p:cNvPr id="70" name="Freeform 59"/>
              <p:cNvSpPr>
                <a:spLocks/>
              </p:cNvSpPr>
              <p:nvPr/>
            </p:nvSpPr>
            <p:spPr bwMode="auto">
              <a:xfrm>
                <a:off x="1685" y="1959"/>
                <a:ext cx="215" cy="114"/>
              </a:xfrm>
              <a:custGeom>
                <a:avLst/>
                <a:gdLst>
                  <a:gd name="T0" fmla="*/ 0 w 214"/>
                  <a:gd name="T1" fmla="*/ 2 h 111"/>
                  <a:gd name="T2" fmla="*/ 0 w 214"/>
                  <a:gd name="T3" fmla="*/ 8 h 111"/>
                  <a:gd name="T4" fmla="*/ 0 w 214"/>
                  <a:gd name="T5" fmla="*/ 15 h 111"/>
                  <a:gd name="T6" fmla="*/ 0 w 214"/>
                  <a:gd name="T7" fmla="*/ 21 h 111"/>
                  <a:gd name="T8" fmla="*/ 0 w 214"/>
                  <a:gd name="T9" fmla="*/ 28 h 111"/>
                  <a:gd name="T10" fmla="*/ 0 w 214"/>
                  <a:gd name="T11" fmla="*/ 50 h 111"/>
                  <a:gd name="T12" fmla="*/ 0 w 214"/>
                  <a:gd name="T13" fmla="*/ 69 h 111"/>
                  <a:gd name="T14" fmla="*/ 0 w 214"/>
                  <a:gd name="T15" fmla="*/ 89 h 111"/>
                  <a:gd name="T16" fmla="*/ 2 w 214"/>
                  <a:gd name="T17" fmla="*/ 111 h 111"/>
                  <a:gd name="T18" fmla="*/ 214 w 214"/>
                  <a:gd name="T19" fmla="*/ 107 h 111"/>
                  <a:gd name="T20" fmla="*/ 212 w 214"/>
                  <a:gd name="T21" fmla="*/ 87 h 111"/>
                  <a:gd name="T22" fmla="*/ 212 w 214"/>
                  <a:gd name="T23" fmla="*/ 67 h 111"/>
                  <a:gd name="T24" fmla="*/ 210 w 214"/>
                  <a:gd name="T25" fmla="*/ 48 h 111"/>
                  <a:gd name="T26" fmla="*/ 210 w 214"/>
                  <a:gd name="T27" fmla="*/ 28 h 111"/>
                  <a:gd name="T28" fmla="*/ 210 w 214"/>
                  <a:gd name="T29" fmla="*/ 21 h 111"/>
                  <a:gd name="T30" fmla="*/ 210 w 214"/>
                  <a:gd name="T31" fmla="*/ 12 h 111"/>
                  <a:gd name="T32" fmla="*/ 210 w 214"/>
                  <a:gd name="T33" fmla="*/ 6 h 111"/>
                  <a:gd name="T34" fmla="*/ 210 w 214"/>
                  <a:gd name="T35" fmla="*/ 0 h 111"/>
                  <a:gd name="T36" fmla="*/ 0 w 214"/>
                  <a:gd name="T37" fmla="*/ 2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11"/>
                  <a:gd name="T59" fmla="*/ 214 w 21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11">
                    <a:moveTo>
                      <a:pt x="0" y="2"/>
                    </a:moveTo>
                    <a:lnTo>
                      <a:pt x="0" y="8"/>
                    </a:lnTo>
                    <a:lnTo>
                      <a:pt x="0" y="15"/>
                    </a:lnTo>
                    <a:lnTo>
                      <a:pt x="0" y="21"/>
                    </a:lnTo>
                    <a:lnTo>
                      <a:pt x="0" y="28"/>
                    </a:lnTo>
                    <a:lnTo>
                      <a:pt x="0" y="50"/>
                    </a:lnTo>
                    <a:lnTo>
                      <a:pt x="0" y="69"/>
                    </a:lnTo>
                    <a:lnTo>
                      <a:pt x="0" y="89"/>
                    </a:lnTo>
                    <a:lnTo>
                      <a:pt x="2" y="111"/>
                    </a:lnTo>
                    <a:lnTo>
                      <a:pt x="214" y="107"/>
                    </a:lnTo>
                    <a:lnTo>
                      <a:pt x="212" y="87"/>
                    </a:lnTo>
                    <a:lnTo>
                      <a:pt x="212" y="67"/>
                    </a:lnTo>
                    <a:lnTo>
                      <a:pt x="210" y="48"/>
                    </a:lnTo>
                    <a:lnTo>
                      <a:pt x="210" y="28"/>
                    </a:lnTo>
                    <a:lnTo>
                      <a:pt x="210" y="21"/>
                    </a:lnTo>
                    <a:lnTo>
                      <a:pt x="210" y="12"/>
                    </a:lnTo>
                    <a:lnTo>
                      <a:pt x="210" y="6"/>
                    </a:lnTo>
                    <a:lnTo>
                      <a:pt x="210" y="0"/>
                    </a:lnTo>
                    <a:lnTo>
                      <a:pt x="0" y="2"/>
                    </a:lnTo>
                    <a:close/>
                  </a:path>
                </a:pathLst>
              </a:custGeom>
              <a:solidFill>
                <a:srgbClr val="84DDC1"/>
              </a:solidFill>
              <a:ln w="9525">
                <a:noFill/>
                <a:round/>
                <a:headEnd/>
                <a:tailEnd/>
              </a:ln>
            </p:spPr>
            <p:txBody>
              <a:bodyPr/>
              <a:lstStyle/>
              <a:p>
                <a:pPr>
                  <a:defRPr/>
                </a:pPr>
                <a:endParaRPr lang="it-IT">
                  <a:latin typeface="+mj-lt"/>
                  <a:ea typeface="+mn-ea"/>
                  <a:cs typeface="Arial" charset="0"/>
                </a:endParaRPr>
              </a:p>
            </p:txBody>
          </p:sp>
          <p:sp>
            <p:nvSpPr>
              <p:cNvPr id="71" name="Freeform 60"/>
              <p:cNvSpPr>
                <a:spLocks/>
              </p:cNvSpPr>
              <p:nvPr/>
            </p:nvSpPr>
            <p:spPr bwMode="auto">
              <a:xfrm>
                <a:off x="1685" y="1904"/>
                <a:ext cx="215" cy="111"/>
              </a:xfrm>
              <a:custGeom>
                <a:avLst/>
                <a:gdLst>
                  <a:gd name="T0" fmla="*/ 2 w 214"/>
                  <a:gd name="T1" fmla="*/ 4 h 111"/>
                  <a:gd name="T2" fmla="*/ 0 w 214"/>
                  <a:gd name="T3" fmla="*/ 23 h 111"/>
                  <a:gd name="T4" fmla="*/ 0 w 214"/>
                  <a:gd name="T5" fmla="*/ 44 h 111"/>
                  <a:gd name="T6" fmla="*/ 0 w 214"/>
                  <a:gd name="T7" fmla="*/ 63 h 111"/>
                  <a:gd name="T8" fmla="*/ 0 w 214"/>
                  <a:gd name="T9" fmla="*/ 83 h 111"/>
                  <a:gd name="T10" fmla="*/ 0 w 214"/>
                  <a:gd name="T11" fmla="*/ 90 h 111"/>
                  <a:gd name="T12" fmla="*/ 0 w 214"/>
                  <a:gd name="T13" fmla="*/ 96 h 111"/>
                  <a:gd name="T14" fmla="*/ 0 w 214"/>
                  <a:gd name="T15" fmla="*/ 105 h 111"/>
                  <a:gd name="T16" fmla="*/ 0 w 214"/>
                  <a:gd name="T17" fmla="*/ 111 h 111"/>
                  <a:gd name="T18" fmla="*/ 210 w 214"/>
                  <a:gd name="T19" fmla="*/ 107 h 111"/>
                  <a:gd name="T20" fmla="*/ 210 w 214"/>
                  <a:gd name="T21" fmla="*/ 103 h 111"/>
                  <a:gd name="T22" fmla="*/ 210 w 214"/>
                  <a:gd name="T23" fmla="*/ 96 h 111"/>
                  <a:gd name="T24" fmla="*/ 210 w 214"/>
                  <a:gd name="T25" fmla="*/ 90 h 111"/>
                  <a:gd name="T26" fmla="*/ 210 w 214"/>
                  <a:gd name="T27" fmla="*/ 83 h 111"/>
                  <a:gd name="T28" fmla="*/ 210 w 214"/>
                  <a:gd name="T29" fmla="*/ 61 h 111"/>
                  <a:gd name="T30" fmla="*/ 212 w 214"/>
                  <a:gd name="T31" fmla="*/ 42 h 111"/>
                  <a:gd name="T32" fmla="*/ 212 w 214"/>
                  <a:gd name="T33" fmla="*/ 21 h 111"/>
                  <a:gd name="T34" fmla="*/ 214 w 214"/>
                  <a:gd name="T35" fmla="*/ 0 h 111"/>
                  <a:gd name="T36" fmla="*/ 2 w 214"/>
                  <a:gd name="T37" fmla="*/ 4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11"/>
                  <a:gd name="T59" fmla="*/ 214 w 21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11">
                    <a:moveTo>
                      <a:pt x="2" y="4"/>
                    </a:moveTo>
                    <a:lnTo>
                      <a:pt x="0" y="23"/>
                    </a:lnTo>
                    <a:lnTo>
                      <a:pt x="0" y="44"/>
                    </a:lnTo>
                    <a:lnTo>
                      <a:pt x="0" y="63"/>
                    </a:lnTo>
                    <a:lnTo>
                      <a:pt x="0" y="83"/>
                    </a:lnTo>
                    <a:lnTo>
                      <a:pt x="0" y="90"/>
                    </a:lnTo>
                    <a:lnTo>
                      <a:pt x="0" y="96"/>
                    </a:lnTo>
                    <a:lnTo>
                      <a:pt x="0" y="105"/>
                    </a:lnTo>
                    <a:lnTo>
                      <a:pt x="0" y="111"/>
                    </a:lnTo>
                    <a:lnTo>
                      <a:pt x="210" y="107"/>
                    </a:lnTo>
                    <a:lnTo>
                      <a:pt x="210" y="103"/>
                    </a:lnTo>
                    <a:lnTo>
                      <a:pt x="210" y="96"/>
                    </a:lnTo>
                    <a:lnTo>
                      <a:pt x="210" y="90"/>
                    </a:lnTo>
                    <a:lnTo>
                      <a:pt x="210" y="83"/>
                    </a:lnTo>
                    <a:lnTo>
                      <a:pt x="210" y="61"/>
                    </a:lnTo>
                    <a:lnTo>
                      <a:pt x="212" y="42"/>
                    </a:lnTo>
                    <a:lnTo>
                      <a:pt x="212" y="21"/>
                    </a:lnTo>
                    <a:lnTo>
                      <a:pt x="214" y="0"/>
                    </a:lnTo>
                    <a:lnTo>
                      <a:pt x="2" y="4"/>
                    </a:lnTo>
                    <a:close/>
                  </a:path>
                </a:pathLst>
              </a:custGeom>
              <a:solidFill>
                <a:srgbClr val="89E0C1"/>
              </a:solidFill>
              <a:ln w="9525">
                <a:noFill/>
                <a:round/>
                <a:headEnd/>
                <a:tailEnd/>
              </a:ln>
            </p:spPr>
            <p:txBody>
              <a:bodyPr/>
              <a:lstStyle/>
              <a:p>
                <a:pPr>
                  <a:defRPr/>
                </a:pPr>
                <a:endParaRPr lang="it-IT">
                  <a:latin typeface="+mj-lt"/>
                  <a:ea typeface="+mn-ea"/>
                  <a:cs typeface="Arial" charset="0"/>
                </a:endParaRPr>
              </a:p>
            </p:txBody>
          </p:sp>
          <p:sp>
            <p:nvSpPr>
              <p:cNvPr id="72" name="Freeform 61"/>
              <p:cNvSpPr>
                <a:spLocks/>
              </p:cNvSpPr>
              <p:nvPr/>
            </p:nvSpPr>
            <p:spPr bwMode="auto">
              <a:xfrm>
                <a:off x="1685" y="1849"/>
                <a:ext cx="222" cy="111"/>
              </a:xfrm>
              <a:custGeom>
                <a:avLst/>
                <a:gdLst>
                  <a:gd name="T0" fmla="*/ 0 w 222"/>
                  <a:gd name="T1" fmla="*/ 112 h 112"/>
                  <a:gd name="T2" fmla="*/ 0 w 222"/>
                  <a:gd name="T3" fmla="*/ 86 h 112"/>
                  <a:gd name="T4" fmla="*/ 2 w 222"/>
                  <a:gd name="T5" fmla="*/ 57 h 112"/>
                  <a:gd name="T6" fmla="*/ 6 w 222"/>
                  <a:gd name="T7" fmla="*/ 31 h 112"/>
                  <a:gd name="T8" fmla="*/ 9 w 222"/>
                  <a:gd name="T9" fmla="*/ 4 h 112"/>
                  <a:gd name="T10" fmla="*/ 222 w 222"/>
                  <a:gd name="T11" fmla="*/ 0 h 112"/>
                  <a:gd name="T12" fmla="*/ 218 w 222"/>
                  <a:gd name="T13" fmla="*/ 27 h 112"/>
                  <a:gd name="T14" fmla="*/ 214 w 222"/>
                  <a:gd name="T15" fmla="*/ 55 h 112"/>
                  <a:gd name="T16" fmla="*/ 212 w 222"/>
                  <a:gd name="T17" fmla="*/ 82 h 112"/>
                  <a:gd name="T18" fmla="*/ 210 w 222"/>
                  <a:gd name="T19" fmla="*/ 110 h 112"/>
                  <a:gd name="T20" fmla="*/ 0 w 222"/>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112"/>
                  <a:gd name="T35" fmla="*/ 222 w 222"/>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112">
                    <a:moveTo>
                      <a:pt x="0" y="112"/>
                    </a:moveTo>
                    <a:lnTo>
                      <a:pt x="0" y="86"/>
                    </a:lnTo>
                    <a:lnTo>
                      <a:pt x="2" y="57"/>
                    </a:lnTo>
                    <a:lnTo>
                      <a:pt x="6" y="31"/>
                    </a:lnTo>
                    <a:lnTo>
                      <a:pt x="9" y="4"/>
                    </a:lnTo>
                    <a:lnTo>
                      <a:pt x="222" y="0"/>
                    </a:lnTo>
                    <a:lnTo>
                      <a:pt x="218" y="27"/>
                    </a:lnTo>
                    <a:lnTo>
                      <a:pt x="214" y="55"/>
                    </a:lnTo>
                    <a:lnTo>
                      <a:pt x="212" y="82"/>
                    </a:lnTo>
                    <a:lnTo>
                      <a:pt x="210" y="110"/>
                    </a:lnTo>
                    <a:lnTo>
                      <a:pt x="0" y="112"/>
                    </a:lnTo>
                    <a:close/>
                  </a:path>
                </a:pathLst>
              </a:custGeom>
              <a:solidFill>
                <a:srgbClr val="93E2CC"/>
              </a:solidFill>
              <a:ln w="9525">
                <a:noFill/>
                <a:round/>
                <a:headEnd/>
                <a:tailEnd/>
              </a:ln>
            </p:spPr>
            <p:txBody>
              <a:bodyPr/>
              <a:lstStyle/>
              <a:p>
                <a:pPr>
                  <a:defRPr/>
                </a:pPr>
                <a:endParaRPr lang="it-IT">
                  <a:latin typeface="+mj-lt"/>
                  <a:ea typeface="+mn-ea"/>
                  <a:cs typeface="Arial" charset="0"/>
                </a:endParaRPr>
              </a:p>
            </p:txBody>
          </p:sp>
          <p:sp>
            <p:nvSpPr>
              <p:cNvPr id="73" name="Freeform 62"/>
              <p:cNvSpPr>
                <a:spLocks/>
              </p:cNvSpPr>
              <p:nvPr/>
            </p:nvSpPr>
            <p:spPr bwMode="auto">
              <a:xfrm>
                <a:off x="1687" y="1796"/>
                <a:ext cx="229" cy="114"/>
              </a:xfrm>
              <a:custGeom>
                <a:avLst/>
                <a:gdLst>
                  <a:gd name="T0" fmla="*/ 0 w 231"/>
                  <a:gd name="T1" fmla="*/ 112 h 112"/>
                  <a:gd name="T2" fmla="*/ 4 w 231"/>
                  <a:gd name="T3" fmla="*/ 84 h 112"/>
                  <a:gd name="T4" fmla="*/ 7 w 231"/>
                  <a:gd name="T5" fmla="*/ 57 h 112"/>
                  <a:gd name="T6" fmla="*/ 11 w 231"/>
                  <a:gd name="T7" fmla="*/ 29 h 112"/>
                  <a:gd name="T8" fmla="*/ 15 w 231"/>
                  <a:gd name="T9" fmla="*/ 3 h 112"/>
                  <a:gd name="T10" fmla="*/ 231 w 231"/>
                  <a:gd name="T11" fmla="*/ 0 h 112"/>
                  <a:gd name="T12" fmla="*/ 225 w 231"/>
                  <a:gd name="T13" fmla="*/ 27 h 112"/>
                  <a:gd name="T14" fmla="*/ 220 w 231"/>
                  <a:gd name="T15" fmla="*/ 53 h 112"/>
                  <a:gd name="T16" fmla="*/ 216 w 231"/>
                  <a:gd name="T17" fmla="*/ 80 h 112"/>
                  <a:gd name="T18" fmla="*/ 212 w 231"/>
                  <a:gd name="T19" fmla="*/ 108 h 112"/>
                  <a:gd name="T20" fmla="*/ 0 w 231"/>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12"/>
                  <a:gd name="T35" fmla="*/ 231 w 23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12">
                    <a:moveTo>
                      <a:pt x="0" y="112"/>
                    </a:moveTo>
                    <a:lnTo>
                      <a:pt x="4" y="84"/>
                    </a:lnTo>
                    <a:lnTo>
                      <a:pt x="7" y="57"/>
                    </a:lnTo>
                    <a:lnTo>
                      <a:pt x="11" y="29"/>
                    </a:lnTo>
                    <a:lnTo>
                      <a:pt x="15" y="3"/>
                    </a:lnTo>
                    <a:lnTo>
                      <a:pt x="231" y="0"/>
                    </a:lnTo>
                    <a:lnTo>
                      <a:pt x="225" y="27"/>
                    </a:lnTo>
                    <a:lnTo>
                      <a:pt x="220" y="53"/>
                    </a:lnTo>
                    <a:lnTo>
                      <a:pt x="216" y="80"/>
                    </a:lnTo>
                    <a:lnTo>
                      <a:pt x="212" y="108"/>
                    </a:lnTo>
                    <a:lnTo>
                      <a:pt x="0" y="112"/>
                    </a:lnTo>
                    <a:close/>
                  </a:path>
                </a:pathLst>
              </a:custGeom>
              <a:solidFill>
                <a:srgbClr val="99E2CE"/>
              </a:solidFill>
              <a:ln w="9525">
                <a:noFill/>
                <a:round/>
                <a:headEnd/>
                <a:tailEnd/>
              </a:ln>
            </p:spPr>
            <p:txBody>
              <a:bodyPr/>
              <a:lstStyle/>
              <a:p>
                <a:pPr>
                  <a:defRPr/>
                </a:pPr>
                <a:endParaRPr lang="it-IT">
                  <a:latin typeface="+mj-lt"/>
                  <a:ea typeface="+mn-ea"/>
                  <a:cs typeface="Arial" charset="0"/>
                </a:endParaRPr>
              </a:p>
            </p:txBody>
          </p:sp>
          <p:sp>
            <p:nvSpPr>
              <p:cNvPr id="74" name="Freeform 63"/>
              <p:cNvSpPr>
                <a:spLocks/>
              </p:cNvSpPr>
              <p:nvPr/>
            </p:nvSpPr>
            <p:spPr bwMode="auto">
              <a:xfrm>
                <a:off x="1694" y="1742"/>
                <a:ext cx="242" cy="111"/>
              </a:xfrm>
              <a:custGeom>
                <a:avLst/>
                <a:gdLst>
                  <a:gd name="T0" fmla="*/ 0 w 241"/>
                  <a:gd name="T1" fmla="*/ 111 h 111"/>
                  <a:gd name="T2" fmla="*/ 4 w 241"/>
                  <a:gd name="T3" fmla="*/ 83 h 111"/>
                  <a:gd name="T4" fmla="*/ 8 w 241"/>
                  <a:gd name="T5" fmla="*/ 57 h 111"/>
                  <a:gd name="T6" fmla="*/ 15 w 241"/>
                  <a:gd name="T7" fmla="*/ 31 h 111"/>
                  <a:gd name="T8" fmla="*/ 21 w 241"/>
                  <a:gd name="T9" fmla="*/ 3 h 111"/>
                  <a:gd name="T10" fmla="*/ 241 w 241"/>
                  <a:gd name="T11" fmla="*/ 0 h 111"/>
                  <a:gd name="T12" fmla="*/ 233 w 241"/>
                  <a:gd name="T13" fmla="*/ 26 h 111"/>
                  <a:gd name="T14" fmla="*/ 226 w 241"/>
                  <a:gd name="T15" fmla="*/ 52 h 111"/>
                  <a:gd name="T16" fmla="*/ 220 w 241"/>
                  <a:gd name="T17" fmla="*/ 79 h 111"/>
                  <a:gd name="T18" fmla="*/ 213 w 241"/>
                  <a:gd name="T19" fmla="*/ 107 h 111"/>
                  <a:gd name="T20" fmla="*/ 0 w 241"/>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11"/>
                  <a:gd name="T35" fmla="*/ 241 w 24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11">
                    <a:moveTo>
                      <a:pt x="0" y="111"/>
                    </a:moveTo>
                    <a:lnTo>
                      <a:pt x="4" y="83"/>
                    </a:lnTo>
                    <a:lnTo>
                      <a:pt x="8" y="57"/>
                    </a:lnTo>
                    <a:lnTo>
                      <a:pt x="15" y="31"/>
                    </a:lnTo>
                    <a:lnTo>
                      <a:pt x="21" y="3"/>
                    </a:lnTo>
                    <a:lnTo>
                      <a:pt x="241" y="0"/>
                    </a:lnTo>
                    <a:lnTo>
                      <a:pt x="233" y="26"/>
                    </a:lnTo>
                    <a:lnTo>
                      <a:pt x="226" y="52"/>
                    </a:lnTo>
                    <a:lnTo>
                      <a:pt x="220" y="79"/>
                    </a:lnTo>
                    <a:lnTo>
                      <a:pt x="213" y="107"/>
                    </a:lnTo>
                    <a:lnTo>
                      <a:pt x="0" y="111"/>
                    </a:lnTo>
                    <a:close/>
                  </a:path>
                </a:pathLst>
              </a:custGeom>
              <a:solidFill>
                <a:srgbClr val="9BE5CE"/>
              </a:solidFill>
              <a:ln w="9525">
                <a:noFill/>
                <a:round/>
                <a:headEnd/>
                <a:tailEnd/>
              </a:ln>
            </p:spPr>
            <p:txBody>
              <a:bodyPr/>
              <a:lstStyle/>
              <a:p>
                <a:pPr>
                  <a:defRPr/>
                </a:pPr>
                <a:endParaRPr lang="it-IT">
                  <a:latin typeface="+mj-lt"/>
                  <a:ea typeface="+mn-ea"/>
                  <a:cs typeface="Arial" charset="0"/>
                </a:endParaRPr>
              </a:p>
            </p:txBody>
          </p:sp>
          <p:sp>
            <p:nvSpPr>
              <p:cNvPr id="75" name="Freeform 64"/>
              <p:cNvSpPr>
                <a:spLocks/>
              </p:cNvSpPr>
              <p:nvPr/>
            </p:nvSpPr>
            <p:spPr bwMode="auto">
              <a:xfrm>
                <a:off x="1702" y="1688"/>
                <a:ext cx="256" cy="111"/>
              </a:xfrm>
              <a:custGeom>
                <a:avLst/>
                <a:gdLst>
                  <a:gd name="T0" fmla="*/ 0 w 256"/>
                  <a:gd name="T1" fmla="*/ 111 h 111"/>
                  <a:gd name="T2" fmla="*/ 7 w 256"/>
                  <a:gd name="T3" fmla="*/ 82 h 111"/>
                  <a:gd name="T4" fmla="*/ 13 w 256"/>
                  <a:gd name="T5" fmla="*/ 57 h 111"/>
                  <a:gd name="T6" fmla="*/ 22 w 256"/>
                  <a:gd name="T7" fmla="*/ 30 h 111"/>
                  <a:gd name="T8" fmla="*/ 30 w 256"/>
                  <a:gd name="T9" fmla="*/ 4 h 111"/>
                  <a:gd name="T10" fmla="*/ 256 w 256"/>
                  <a:gd name="T11" fmla="*/ 0 h 111"/>
                  <a:gd name="T12" fmla="*/ 245 w 256"/>
                  <a:gd name="T13" fmla="*/ 26 h 111"/>
                  <a:gd name="T14" fmla="*/ 233 w 256"/>
                  <a:gd name="T15" fmla="*/ 52 h 111"/>
                  <a:gd name="T16" fmla="*/ 225 w 256"/>
                  <a:gd name="T17" fmla="*/ 80 h 111"/>
                  <a:gd name="T18" fmla="*/ 216 w 256"/>
                  <a:gd name="T19" fmla="*/ 108 h 111"/>
                  <a:gd name="T20" fmla="*/ 0 w 256"/>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6"/>
                  <a:gd name="T34" fmla="*/ 0 h 111"/>
                  <a:gd name="T35" fmla="*/ 256 w 256"/>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6" h="111">
                    <a:moveTo>
                      <a:pt x="0" y="111"/>
                    </a:moveTo>
                    <a:lnTo>
                      <a:pt x="7" y="82"/>
                    </a:lnTo>
                    <a:lnTo>
                      <a:pt x="13" y="57"/>
                    </a:lnTo>
                    <a:lnTo>
                      <a:pt x="22" y="30"/>
                    </a:lnTo>
                    <a:lnTo>
                      <a:pt x="30" y="4"/>
                    </a:lnTo>
                    <a:lnTo>
                      <a:pt x="256" y="0"/>
                    </a:lnTo>
                    <a:lnTo>
                      <a:pt x="245" y="26"/>
                    </a:lnTo>
                    <a:lnTo>
                      <a:pt x="233" y="52"/>
                    </a:lnTo>
                    <a:lnTo>
                      <a:pt x="225" y="80"/>
                    </a:lnTo>
                    <a:lnTo>
                      <a:pt x="216" y="108"/>
                    </a:lnTo>
                    <a:lnTo>
                      <a:pt x="0" y="111"/>
                    </a:lnTo>
                    <a:close/>
                  </a:path>
                </a:pathLst>
              </a:custGeom>
              <a:solidFill>
                <a:srgbClr val="A3E8D1"/>
              </a:solidFill>
              <a:ln w="9525">
                <a:noFill/>
                <a:round/>
                <a:headEnd/>
                <a:tailEnd/>
              </a:ln>
            </p:spPr>
            <p:txBody>
              <a:bodyPr/>
              <a:lstStyle/>
              <a:p>
                <a:pPr>
                  <a:defRPr/>
                </a:pPr>
                <a:endParaRPr lang="it-IT">
                  <a:latin typeface="+mj-lt"/>
                  <a:ea typeface="+mn-ea"/>
                  <a:cs typeface="Arial" charset="0"/>
                </a:endParaRPr>
              </a:p>
            </p:txBody>
          </p:sp>
          <p:sp>
            <p:nvSpPr>
              <p:cNvPr id="76" name="Freeform 65"/>
              <p:cNvSpPr>
                <a:spLocks/>
              </p:cNvSpPr>
              <p:nvPr/>
            </p:nvSpPr>
            <p:spPr bwMode="auto">
              <a:xfrm>
                <a:off x="1715" y="1633"/>
                <a:ext cx="270" cy="112"/>
              </a:xfrm>
              <a:custGeom>
                <a:avLst/>
                <a:gdLst>
                  <a:gd name="T0" fmla="*/ 0 w 271"/>
                  <a:gd name="T1" fmla="*/ 112 h 112"/>
                  <a:gd name="T2" fmla="*/ 9 w 271"/>
                  <a:gd name="T3" fmla="*/ 83 h 112"/>
                  <a:gd name="T4" fmla="*/ 17 w 271"/>
                  <a:gd name="T5" fmla="*/ 57 h 112"/>
                  <a:gd name="T6" fmla="*/ 26 w 271"/>
                  <a:gd name="T7" fmla="*/ 30 h 112"/>
                  <a:gd name="T8" fmla="*/ 38 w 271"/>
                  <a:gd name="T9" fmla="*/ 4 h 112"/>
                  <a:gd name="T10" fmla="*/ 271 w 271"/>
                  <a:gd name="T11" fmla="*/ 0 h 112"/>
                  <a:gd name="T12" fmla="*/ 256 w 271"/>
                  <a:gd name="T13" fmla="*/ 26 h 112"/>
                  <a:gd name="T14" fmla="*/ 243 w 271"/>
                  <a:gd name="T15" fmla="*/ 55 h 112"/>
                  <a:gd name="T16" fmla="*/ 232 w 271"/>
                  <a:gd name="T17" fmla="*/ 81 h 112"/>
                  <a:gd name="T18" fmla="*/ 220 w 271"/>
                  <a:gd name="T19" fmla="*/ 109 h 112"/>
                  <a:gd name="T20" fmla="*/ 0 w 271"/>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
                  <a:gd name="T34" fmla="*/ 0 h 112"/>
                  <a:gd name="T35" fmla="*/ 271 w 27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 h="112">
                    <a:moveTo>
                      <a:pt x="0" y="112"/>
                    </a:moveTo>
                    <a:lnTo>
                      <a:pt x="9" y="83"/>
                    </a:lnTo>
                    <a:lnTo>
                      <a:pt x="17" y="57"/>
                    </a:lnTo>
                    <a:lnTo>
                      <a:pt x="26" y="30"/>
                    </a:lnTo>
                    <a:lnTo>
                      <a:pt x="38" y="4"/>
                    </a:lnTo>
                    <a:lnTo>
                      <a:pt x="271" y="0"/>
                    </a:lnTo>
                    <a:lnTo>
                      <a:pt x="256" y="26"/>
                    </a:lnTo>
                    <a:lnTo>
                      <a:pt x="243" y="55"/>
                    </a:lnTo>
                    <a:lnTo>
                      <a:pt x="232" y="81"/>
                    </a:lnTo>
                    <a:lnTo>
                      <a:pt x="220" y="109"/>
                    </a:lnTo>
                    <a:lnTo>
                      <a:pt x="0" y="112"/>
                    </a:lnTo>
                    <a:close/>
                  </a:path>
                </a:pathLst>
              </a:custGeom>
              <a:solidFill>
                <a:srgbClr val="A8E8D3"/>
              </a:solidFill>
              <a:ln w="9525">
                <a:noFill/>
                <a:round/>
                <a:headEnd/>
                <a:tailEnd/>
              </a:ln>
            </p:spPr>
            <p:txBody>
              <a:bodyPr/>
              <a:lstStyle/>
              <a:p>
                <a:pPr>
                  <a:defRPr/>
                </a:pPr>
                <a:endParaRPr lang="it-IT">
                  <a:latin typeface="+mj-lt"/>
                  <a:ea typeface="+mn-ea"/>
                  <a:cs typeface="Arial" charset="0"/>
                </a:endParaRPr>
              </a:p>
            </p:txBody>
          </p:sp>
          <p:sp>
            <p:nvSpPr>
              <p:cNvPr id="77" name="Freeform 66"/>
              <p:cNvSpPr>
                <a:spLocks/>
              </p:cNvSpPr>
              <p:nvPr/>
            </p:nvSpPr>
            <p:spPr bwMode="auto">
              <a:xfrm>
                <a:off x="1732" y="1578"/>
                <a:ext cx="287" cy="114"/>
              </a:xfrm>
              <a:custGeom>
                <a:avLst/>
                <a:gdLst>
                  <a:gd name="T0" fmla="*/ 0 w 287"/>
                  <a:gd name="T1" fmla="*/ 114 h 114"/>
                  <a:gd name="T2" fmla="*/ 9 w 287"/>
                  <a:gd name="T3" fmla="*/ 85 h 114"/>
                  <a:gd name="T4" fmla="*/ 21 w 287"/>
                  <a:gd name="T5" fmla="*/ 59 h 114"/>
                  <a:gd name="T6" fmla="*/ 31 w 287"/>
                  <a:gd name="T7" fmla="*/ 31 h 114"/>
                  <a:gd name="T8" fmla="*/ 44 w 287"/>
                  <a:gd name="T9" fmla="*/ 4 h 114"/>
                  <a:gd name="T10" fmla="*/ 287 w 287"/>
                  <a:gd name="T11" fmla="*/ 0 h 114"/>
                  <a:gd name="T12" fmla="*/ 269 w 287"/>
                  <a:gd name="T13" fmla="*/ 27 h 114"/>
                  <a:gd name="T14" fmla="*/ 254 w 287"/>
                  <a:gd name="T15" fmla="*/ 55 h 114"/>
                  <a:gd name="T16" fmla="*/ 239 w 287"/>
                  <a:gd name="T17" fmla="*/ 81 h 114"/>
                  <a:gd name="T18" fmla="*/ 226 w 287"/>
                  <a:gd name="T19" fmla="*/ 110 h 114"/>
                  <a:gd name="T20" fmla="*/ 0 w 287"/>
                  <a:gd name="T21" fmla="*/ 114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14"/>
                  <a:gd name="T35" fmla="*/ 287 w 287"/>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14">
                    <a:moveTo>
                      <a:pt x="0" y="114"/>
                    </a:moveTo>
                    <a:lnTo>
                      <a:pt x="9" y="85"/>
                    </a:lnTo>
                    <a:lnTo>
                      <a:pt x="21" y="59"/>
                    </a:lnTo>
                    <a:lnTo>
                      <a:pt x="31" y="31"/>
                    </a:lnTo>
                    <a:lnTo>
                      <a:pt x="44" y="4"/>
                    </a:lnTo>
                    <a:lnTo>
                      <a:pt x="287" y="0"/>
                    </a:lnTo>
                    <a:lnTo>
                      <a:pt x="269" y="27"/>
                    </a:lnTo>
                    <a:lnTo>
                      <a:pt x="254" y="55"/>
                    </a:lnTo>
                    <a:lnTo>
                      <a:pt x="239" y="81"/>
                    </a:lnTo>
                    <a:lnTo>
                      <a:pt x="226" y="110"/>
                    </a:lnTo>
                    <a:lnTo>
                      <a:pt x="0" y="114"/>
                    </a:lnTo>
                    <a:close/>
                  </a:path>
                </a:pathLst>
              </a:custGeom>
              <a:solidFill>
                <a:srgbClr val="AFEAD8"/>
              </a:solidFill>
              <a:ln w="9525">
                <a:noFill/>
                <a:round/>
                <a:headEnd/>
                <a:tailEnd/>
              </a:ln>
            </p:spPr>
            <p:txBody>
              <a:bodyPr/>
              <a:lstStyle/>
              <a:p>
                <a:pPr>
                  <a:defRPr/>
                </a:pPr>
                <a:endParaRPr lang="it-IT">
                  <a:latin typeface="+mj-lt"/>
                  <a:ea typeface="+mn-ea"/>
                  <a:cs typeface="Arial" charset="0"/>
                </a:endParaRPr>
              </a:p>
            </p:txBody>
          </p:sp>
          <p:sp>
            <p:nvSpPr>
              <p:cNvPr id="78" name="Freeform 67"/>
              <p:cNvSpPr>
                <a:spLocks/>
              </p:cNvSpPr>
              <p:nvPr/>
            </p:nvSpPr>
            <p:spPr bwMode="auto">
              <a:xfrm>
                <a:off x="1753" y="1523"/>
                <a:ext cx="312" cy="114"/>
              </a:xfrm>
              <a:custGeom>
                <a:avLst/>
                <a:gdLst>
                  <a:gd name="T0" fmla="*/ 0 w 307"/>
                  <a:gd name="T1" fmla="*/ 114 h 114"/>
                  <a:gd name="T2" fmla="*/ 10 w 307"/>
                  <a:gd name="T3" fmla="*/ 86 h 114"/>
                  <a:gd name="T4" fmla="*/ 21 w 307"/>
                  <a:gd name="T5" fmla="*/ 59 h 114"/>
                  <a:gd name="T6" fmla="*/ 34 w 307"/>
                  <a:gd name="T7" fmla="*/ 31 h 114"/>
                  <a:gd name="T8" fmla="*/ 49 w 307"/>
                  <a:gd name="T9" fmla="*/ 5 h 114"/>
                  <a:gd name="T10" fmla="*/ 307 w 307"/>
                  <a:gd name="T11" fmla="*/ 0 h 114"/>
                  <a:gd name="T12" fmla="*/ 296 w 307"/>
                  <a:gd name="T13" fmla="*/ 13 h 114"/>
                  <a:gd name="T14" fmla="*/ 288 w 307"/>
                  <a:gd name="T15" fmla="*/ 27 h 114"/>
                  <a:gd name="T16" fmla="*/ 277 w 307"/>
                  <a:gd name="T17" fmla="*/ 40 h 114"/>
                  <a:gd name="T18" fmla="*/ 268 w 307"/>
                  <a:gd name="T19" fmla="*/ 53 h 114"/>
                  <a:gd name="T20" fmla="*/ 260 w 307"/>
                  <a:gd name="T21" fmla="*/ 66 h 114"/>
                  <a:gd name="T22" fmla="*/ 251 w 307"/>
                  <a:gd name="T23" fmla="*/ 82 h 114"/>
                  <a:gd name="T24" fmla="*/ 242 w 307"/>
                  <a:gd name="T25" fmla="*/ 95 h 114"/>
                  <a:gd name="T26" fmla="*/ 233 w 307"/>
                  <a:gd name="T27" fmla="*/ 110 h 114"/>
                  <a:gd name="T28" fmla="*/ 0 w 307"/>
                  <a:gd name="T29" fmla="*/ 114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7"/>
                  <a:gd name="T46" fmla="*/ 0 h 114"/>
                  <a:gd name="T47" fmla="*/ 307 w 3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7" h="114">
                    <a:moveTo>
                      <a:pt x="0" y="114"/>
                    </a:moveTo>
                    <a:lnTo>
                      <a:pt x="10" y="86"/>
                    </a:lnTo>
                    <a:lnTo>
                      <a:pt x="21" y="59"/>
                    </a:lnTo>
                    <a:lnTo>
                      <a:pt x="34" y="31"/>
                    </a:lnTo>
                    <a:lnTo>
                      <a:pt x="49" y="5"/>
                    </a:lnTo>
                    <a:lnTo>
                      <a:pt x="307" y="0"/>
                    </a:lnTo>
                    <a:lnTo>
                      <a:pt x="296" y="13"/>
                    </a:lnTo>
                    <a:lnTo>
                      <a:pt x="288" y="27"/>
                    </a:lnTo>
                    <a:lnTo>
                      <a:pt x="277" y="40"/>
                    </a:lnTo>
                    <a:lnTo>
                      <a:pt x="268" y="53"/>
                    </a:lnTo>
                    <a:lnTo>
                      <a:pt x="260" y="66"/>
                    </a:lnTo>
                    <a:lnTo>
                      <a:pt x="251" y="82"/>
                    </a:lnTo>
                    <a:lnTo>
                      <a:pt x="242" y="95"/>
                    </a:lnTo>
                    <a:lnTo>
                      <a:pt x="233" y="110"/>
                    </a:lnTo>
                    <a:lnTo>
                      <a:pt x="0" y="114"/>
                    </a:lnTo>
                    <a:close/>
                  </a:path>
                </a:pathLst>
              </a:custGeom>
              <a:solidFill>
                <a:srgbClr val="B7EDDB"/>
              </a:solidFill>
              <a:ln w="9525">
                <a:noFill/>
                <a:round/>
                <a:headEnd/>
                <a:tailEnd/>
              </a:ln>
            </p:spPr>
            <p:txBody>
              <a:bodyPr/>
              <a:lstStyle/>
              <a:p>
                <a:pPr>
                  <a:defRPr/>
                </a:pPr>
                <a:endParaRPr lang="it-IT">
                  <a:latin typeface="+mj-lt"/>
                  <a:ea typeface="+mn-ea"/>
                  <a:cs typeface="Arial" charset="0"/>
                </a:endParaRPr>
              </a:p>
            </p:txBody>
          </p:sp>
          <p:sp>
            <p:nvSpPr>
              <p:cNvPr id="79" name="Freeform 68"/>
              <p:cNvSpPr>
                <a:spLocks/>
              </p:cNvSpPr>
              <p:nvPr/>
            </p:nvSpPr>
            <p:spPr bwMode="auto">
              <a:xfrm>
                <a:off x="1776" y="1468"/>
                <a:ext cx="332" cy="114"/>
              </a:xfrm>
              <a:custGeom>
                <a:avLst/>
                <a:gdLst>
                  <a:gd name="T0" fmla="*/ 0 w 332"/>
                  <a:gd name="T1" fmla="*/ 114 h 114"/>
                  <a:gd name="T2" fmla="*/ 13 w 332"/>
                  <a:gd name="T3" fmla="*/ 86 h 114"/>
                  <a:gd name="T4" fmla="*/ 28 w 332"/>
                  <a:gd name="T5" fmla="*/ 60 h 114"/>
                  <a:gd name="T6" fmla="*/ 44 w 332"/>
                  <a:gd name="T7" fmla="*/ 32 h 114"/>
                  <a:gd name="T8" fmla="*/ 62 w 332"/>
                  <a:gd name="T9" fmla="*/ 5 h 114"/>
                  <a:gd name="T10" fmla="*/ 332 w 332"/>
                  <a:gd name="T11" fmla="*/ 0 h 114"/>
                  <a:gd name="T12" fmla="*/ 320 w 332"/>
                  <a:gd name="T13" fmla="*/ 14 h 114"/>
                  <a:gd name="T14" fmla="*/ 309 w 332"/>
                  <a:gd name="T15" fmla="*/ 27 h 114"/>
                  <a:gd name="T16" fmla="*/ 298 w 332"/>
                  <a:gd name="T17" fmla="*/ 40 h 114"/>
                  <a:gd name="T18" fmla="*/ 284 w 332"/>
                  <a:gd name="T19" fmla="*/ 53 h 114"/>
                  <a:gd name="T20" fmla="*/ 273 w 332"/>
                  <a:gd name="T21" fmla="*/ 66 h 114"/>
                  <a:gd name="T22" fmla="*/ 263 w 332"/>
                  <a:gd name="T23" fmla="*/ 82 h 114"/>
                  <a:gd name="T24" fmla="*/ 254 w 332"/>
                  <a:gd name="T25" fmla="*/ 95 h 114"/>
                  <a:gd name="T26" fmla="*/ 243 w 332"/>
                  <a:gd name="T27" fmla="*/ 110 h 114"/>
                  <a:gd name="T28" fmla="*/ 0 w 332"/>
                  <a:gd name="T29" fmla="*/ 114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2"/>
                  <a:gd name="T46" fmla="*/ 0 h 114"/>
                  <a:gd name="T47" fmla="*/ 332 w 332"/>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2" h="114">
                    <a:moveTo>
                      <a:pt x="0" y="114"/>
                    </a:moveTo>
                    <a:lnTo>
                      <a:pt x="13" y="86"/>
                    </a:lnTo>
                    <a:lnTo>
                      <a:pt x="28" y="60"/>
                    </a:lnTo>
                    <a:lnTo>
                      <a:pt x="44" y="32"/>
                    </a:lnTo>
                    <a:lnTo>
                      <a:pt x="62" y="5"/>
                    </a:lnTo>
                    <a:lnTo>
                      <a:pt x="332" y="0"/>
                    </a:lnTo>
                    <a:lnTo>
                      <a:pt x="320" y="14"/>
                    </a:lnTo>
                    <a:lnTo>
                      <a:pt x="309" y="27"/>
                    </a:lnTo>
                    <a:lnTo>
                      <a:pt x="298" y="40"/>
                    </a:lnTo>
                    <a:lnTo>
                      <a:pt x="284" y="53"/>
                    </a:lnTo>
                    <a:lnTo>
                      <a:pt x="273" y="66"/>
                    </a:lnTo>
                    <a:lnTo>
                      <a:pt x="263" y="82"/>
                    </a:lnTo>
                    <a:lnTo>
                      <a:pt x="254" y="95"/>
                    </a:lnTo>
                    <a:lnTo>
                      <a:pt x="243" y="110"/>
                    </a:lnTo>
                    <a:lnTo>
                      <a:pt x="0" y="114"/>
                    </a:lnTo>
                    <a:close/>
                  </a:path>
                </a:pathLst>
              </a:custGeom>
              <a:solidFill>
                <a:srgbClr val="C1EFE2"/>
              </a:solidFill>
              <a:ln w="9525">
                <a:noFill/>
                <a:round/>
                <a:headEnd/>
                <a:tailEnd/>
              </a:ln>
            </p:spPr>
            <p:txBody>
              <a:bodyPr/>
              <a:lstStyle/>
              <a:p>
                <a:pPr>
                  <a:defRPr/>
                </a:pPr>
                <a:endParaRPr lang="it-IT">
                  <a:latin typeface="+mj-lt"/>
                  <a:ea typeface="+mn-ea"/>
                  <a:cs typeface="Arial" charset="0"/>
                </a:endParaRPr>
              </a:p>
            </p:txBody>
          </p:sp>
          <p:sp>
            <p:nvSpPr>
              <p:cNvPr id="80" name="Freeform 69"/>
              <p:cNvSpPr>
                <a:spLocks/>
              </p:cNvSpPr>
              <p:nvPr/>
            </p:nvSpPr>
            <p:spPr bwMode="auto">
              <a:xfrm>
                <a:off x="1802" y="1415"/>
                <a:ext cx="368" cy="113"/>
              </a:xfrm>
              <a:custGeom>
                <a:avLst/>
                <a:gdLst>
                  <a:gd name="T0" fmla="*/ 0 w 368"/>
                  <a:gd name="T1" fmla="*/ 113 h 113"/>
                  <a:gd name="T2" fmla="*/ 10 w 368"/>
                  <a:gd name="T3" fmla="*/ 100 h 113"/>
                  <a:gd name="T4" fmla="*/ 18 w 368"/>
                  <a:gd name="T5" fmla="*/ 85 h 113"/>
                  <a:gd name="T6" fmla="*/ 27 w 368"/>
                  <a:gd name="T7" fmla="*/ 72 h 113"/>
                  <a:gd name="T8" fmla="*/ 36 w 368"/>
                  <a:gd name="T9" fmla="*/ 58 h 113"/>
                  <a:gd name="T10" fmla="*/ 44 w 368"/>
                  <a:gd name="T11" fmla="*/ 43 h 113"/>
                  <a:gd name="T12" fmla="*/ 53 w 368"/>
                  <a:gd name="T13" fmla="*/ 30 h 113"/>
                  <a:gd name="T14" fmla="*/ 64 w 368"/>
                  <a:gd name="T15" fmla="*/ 17 h 113"/>
                  <a:gd name="T16" fmla="*/ 72 w 368"/>
                  <a:gd name="T17" fmla="*/ 4 h 113"/>
                  <a:gd name="T18" fmla="*/ 368 w 368"/>
                  <a:gd name="T19" fmla="*/ 0 h 113"/>
                  <a:gd name="T20" fmla="*/ 353 w 368"/>
                  <a:gd name="T21" fmla="*/ 13 h 113"/>
                  <a:gd name="T22" fmla="*/ 340 w 368"/>
                  <a:gd name="T23" fmla="*/ 26 h 113"/>
                  <a:gd name="T24" fmla="*/ 324 w 368"/>
                  <a:gd name="T25" fmla="*/ 38 h 113"/>
                  <a:gd name="T26" fmla="*/ 311 w 368"/>
                  <a:gd name="T27" fmla="*/ 51 h 113"/>
                  <a:gd name="T28" fmla="*/ 298 w 368"/>
                  <a:gd name="T29" fmla="*/ 65 h 113"/>
                  <a:gd name="T30" fmla="*/ 285 w 368"/>
                  <a:gd name="T31" fmla="*/ 80 h 113"/>
                  <a:gd name="T32" fmla="*/ 272 w 368"/>
                  <a:gd name="T33" fmla="*/ 93 h 113"/>
                  <a:gd name="T34" fmla="*/ 258 w 368"/>
                  <a:gd name="T35" fmla="*/ 108 h 113"/>
                  <a:gd name="T36" fmla="*/ 0 w 368"/>
                  <a:gd name="T37" fmla="*/ 113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8"/>
                  <a:gd name="T58" fmla="*/ 0 h 113"/>
                  <a:gd name="T59" fmla="*/ 368 w 368"/>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8" h="113">
                    <a:moveTo>
                      <a:pt x="0" y="113"/>
                    </a:moveTo>
                    <a:lnTo>
                      <a:pt x="10" y="100"/>
                    </a:lnTo>
                    <a:lnTo>
                      <a:pt x="18" y="85"/>
                    </a:lnTo>
                    <a:lnTo>
                      <a:pt x="27" y="72"/>
                    </a:lnTo>
                    <a:lnTo>
                      <a:pt x="36" y="58"/>
                    </a:lnTo>
                    <a:lnTo>
                      <a:pt x="44" y="43"/>
                    </a:lnTo>
                    <a:lnTo>
                      <a:pt x="53" y="30"/>
                    </a:lnTo>
                    <a:lnTo>
                      <a:pt x="64" y="17"/>
                    </a:lnTo>
                    <a:lnTo>
                      <a:pt x="72" y="4"/>
                    </a:lnTo>
                    <a:lnTo>
                      <a:pt x="368" y="0"/>
                    </a:lnTo>
                    <a:lnTo>
                      <a:pt x="353" y="13"/>
                    </a:lnTo>
                    <a:lnTo>
                      <a:pt x="340" y="26"/>
                    </a:lnTo>
                    <a:lnTo>
                      <a:pt x="324" y="38"/>
                    </a:lnTo>
                    <a:lnTo>
                      <a:pt x="311" y="51"/>
                    </a:lnTo>
                    <a:lnTo>
                      <a:pt x="298" y="65"/>
                    </a:lnTo>
                    <a:lnTo>
                      <a:pt x="285" y="80"/>
                    </a:lnTo>
                    <a:lnTo>
                      <a:pt x="272" y="93"/>
                    </a:lnTo>
                    <a:lnTo>
                      <a:pt x="258" y="108"/>
                    </a:lnTo>
                    <a:lnTo>
                      <a:pt x="0" y="113"/>
                    </a:lnTo>
                    <a:close/>
                  </a:path>
                </a:pathLst>
              </a:custGeom>
              <a:solidFill>
                <a:srgbClr val="C6EFE2"/>
              </a:solidFill>
              <a:ln w="9525">
                <a:noFill/>
                <a:round/>
                <a:headEnd/>
                <a:tailEnd/>
              </a:ln>
            </p:spPr>
            <p:txBody>
              <a:bodyPr/>
              <a:lstStyle/>
              <a:p>
                <a:pPr>
                  <a:defRPr/>
                </a:pPr>
                <a:endParaRPr lang="it-IT">
                  <a:latin typeface="+mj-lt"/>
                  <a:ea typeface="+mn-ea"/>
                  <a:cs typeface="Arial" charset="0"/>
                </a:endParaRPr>
              </a:p>
            </p:txBody>
          </p:sp>
          <p:sp>
            <p:nvSpPr>
              <p:cNvPr id="81" name="Freeform 70"/>
              <p:cNvSpPr>
                <a:spLocks/>
              </p:cNvSpPr>
              <p:nvPr/>
            </p:nvSpPr>
            <p:spPr bwMode="auto">
              <a:xfrm>
                <a:off x="1838" y="1360"/>
                <a:ext cx="409" cy="113"/>
              </a:xfrm>
              <a:custGeom>
                <a:avLst/>
                <a:gdLst>
                  <a:gd name="T0" fmla="*/ 0 w 410"/>
                  <a:gd name="T1" fmla="*/ 113 h 113"/>
                  <a:gd name="T2" fmla="*/ 8 w 410"/>
                  <a:gd name="T3" fmla="*/ 100 h 113"/>
                  <a:gd name="T4" fmla="*/ 19 w 410"/>
                  <a:gd name="T5" fmla="*/ 85 h 113"/>
                  <a:gd name="T6" fmla="*/ 28 w 410"/>
                  <a:gd name="T7" fmla="*/ 72 h 113"/>
                  <a:gd name="T8" fmla="*/ 39 w 410"/>
                  <a:gd name="T9" fmla="*/ 59 h 113"/>
                  <a:gd name="T10" fmla="*/ 50 w 410"/>
                  <a:gd name="T11" fmla="*/ 43 h 113"/>
                  <a:gd name="T12" fmla="*/ 61 w 410"/>
                  <a:gd name="T13" fmla="*/ 30 h 113"/>
                  <a:gd name="T14" fmla="*/ 72 w 410"/>
                  <a:gd name="T15" fmla="*/ 17 h 113"/>
                  <a:gd name="T16" fmla="*/ 82 w 410"/>
                  <a:gd name="T17" fmla="*/ 4 h 113"/>
                  <a:gd name="T18" fmla="*/ 410 w 410"/>
                  <a:gd name="T19" fmla="*/ 0 h 113"/>
                  <a:gd name="T20" fmla="*/ 391 w 410"/>
                  <a:gd name="T21" fmla="*/ 11 h 113"/>
                  <a:gd name="T22" fmla="*/ 374 w 410"/>
                  <a:gd name="T23" fmla="*/ 24 h 113"/>
                  <a:gd name="T24" fmla="*/ 355 w 410"/>
                  <a:gd name="T25" fmla="*/ 36 h 113"/>
                  <a:gd name="T26" fmla="*/ 338 w 410"/>
                  <a:gd name="T27" fmla="*/ 50 h 113"/>
                  <a:gd name="T28" fmla="*/ 321 w 410"/>
                  <a:gd name="T29" fmla="*/ 65 h 113"/>
                  <a:gd name="T30" fmla="*/ 304 w 410"/>
                  <a:gd name="T31" fmla="*/ 78 h 113"/>
                  <a:gd name="T32" fmla="*/ 288 w 410"/>
                  <a:gd name="T33" fmla="*/ 93 h 113"/>
                  <a:gd name="T34" fmla="*/ 270 w 410"/>
                  <a:gd name="T35" fmla="*/ 108 h 113"/>
                  <a:gd name="T36" fmla="*/ 0 w 410"/>
                  <a:gd name="T37" fmla="*/ 113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113"/>
                  <a:gd name="T59" fmla="*/ 410 w 410"/>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113">
                    <a:moveTo>
                      <a:pt x="0" y="113"/>
                    </a:moveTo>
                    <a:lnTo>
                      <a:pt x="8" y="100"/>
                    </a:lnTo>
                    <a:lnTo>
                      <a:pt x="19" y="85"/>
                    </a:lnTo>
                    <a:lnTo>
                      <a:pt x="28" y="72"/>
                    </a:lnTo>
                    <a:lnTo>
                      <a:pt x="39" y="59"/>
                    </a:lnTo>
                    <a:lnTo>
                      <a:pt x="50" y="43"/>
                    </a:lnTo>
                    <a:lnTo>
                      <a:pt x="61" y="30"/>
                    </a:lnTo>
                    <a:lnTo>
                      <a:pt x="72" y="17"/>
                    </a:lnTo>
                    <a:lnTo>
                      <a:pt x="82" y="4"/>
                    </a:lnTo>
                    <a:lnTo>
                      <a:pt x="410" y="0"/>
                    </a:lnTo>
                    <a:lnTo>
                      <a:pt x="391" y="11"/>
                    </a:lnTo>
                    <a:lnTo>
                      <a:pt x="374" y="24"/>
                    </a:lnTo>
                    <a:lnTo>
                      <a:pt x="355" y="36"/>
                    </a:lnTo>
                    <a:lnTo>
                      <a:pt x="338" y="50"/>
                    </a:lnTo>
                    <a:lnTo>
                      <a:pt x="321" y="65"/>
                    </a:lnTo>
                    <a:lnTo>
                      <a:pt x="304" y="78"/>
                    </a:lnTo>
                    <a:lnTo>
                      <a:pt x="288" y="93"/>
                    </a:lnTo>
                    <a:lnTo>
                      <a:pt x="270" y="108"/>
                    </a:lnTo>
                    <a:lnTo>
                      <a:pt x="0" y="113"/>
                    </a:lnTo>
                    <a:close/>
                  </a:path>
                </a:pathLst>
              </a:custGeom>
              <a:solidFill>
                <a:srgbClr val="CEF2E5"/>
              </a:solidFill>
              <a:ln w="9525">
                <a:noFill/>
                <a:round/>
                <a:headEnd/>
                <a:tailEnd/>
              </a:ln>
            </p:spPr>
            <p:txBody>
              <a:bodyPr/>
              <a:lstStyle/>
              <a:p>
                <a:pPr>
                  <a:defRPr/>
                </a:pPr>
                <a:endParaRPr lang="it-IT">
                  <a:latin typeface="+mj-lt"/>
                  <a:ea typeface="+mn-ea"/>
                  <a:cs typeface="Arial" charset="0"/>
                </a:endParaRPr>
              </a:p>
            </p:txBody>
          </p:sp>
          <p:sp>
            <p:nvSpPr>
              <p:cNvPr id="82" name="Freeform 71"/>
              <p:cNvSpPr>
                <a:spLocks/>
              </p:cNvSpPr>
              <p:nvPr/>
            </p:nvSpPr>
            <p:spPr bwMode="auto">
              <a:xfrm>
                <a:off x="1874" y="1303"/>
                <a:ext cx="488" cy="116"/>
              </a:xfrm>
              <a:custGeom>
                <a:avLst/>
                <a:gdLst>
                  <a:gd name="T0" fmla="*/ 0 w 488"/>
                  <a:gd name="T1" fmla="*/ 116 h 116"/>
                  <a:gd name="T2" fmla="*/ 12 w 488"/>
                  <a:gd name="T3" fmla="*/ 100 h 116"/>
                  <a:gd name="T4" fmla="*/ 25 w 488"/>
                  <a:gd name="T5" fmla="*/ 87 h 116"/>
                  <a:gd name="T6" fmla="*/ 36 w 488"/>
                  <a:gd name="T7" fmla="*/ 72 h 116"/>
                  <a:gd name="T8" fmla="*/ 46 w 488"/>
                  <a:gd name="T9" fmla="*/ 59 h 116"/>
                  <a:gd name="T10" fmla="*/ 59 w 488"/>
                  <a:gd name="T11" fmla="*/ 46 h 116"/>
                  <a:gd name="T12" fmla="*/ 71 w 488"/>
                  <a:gd name="T13" fmla="*/ 32 h 116"/>
                  <a:gd name="T14" fmla="*/ 84 w 488"/>
                  <a:gd name="T15" fmla="*/ 19 h 116"/>
                  <a:gd name="T16" fmla="*/ 97 w 488"/>
                  <a:gd name="T17" fmla="*/ 6 h 116"/>
                  <a:gd name="T18" fmla="*/ 488 w 488"/>
                  <a:gd name="T19" fmla="*/ 0 h 116"/>
                  <a:gd name="T20" fmla="*/ 462 w 488"/>
                  <a:gd name="T21" fmla="*/ 11 h 116"/>
                  <a:gd name="T22" fmla="*/ 438 w 488"/>
                  <a:gd name="T23" fmla="*/ 21 h 116"/>
                  <a:gd name="T24" fmla="*/ 412 w 488"/>
                  <a:gd name="T25" fmla="*/ 34 h 116"/>
                  <a:gd name="T26" fmla="*/ 388 w 488"/>
                  <a:gd name="T27" fmla="*/ 48 h 116"/>
                  <a:gd name="T28" fmla="*/ 363 w 488"/>
                  <a:gd name="T29" fmla="*/ 63 h 116"/>
                  <a:gd name="T30" fmla="*/ 342 w 488"/>
                  <a:gd name="T31" fmla="*/ 78 h 116"/>
                  <a:gd name="T32" fmla="*/ 317 w 488"/>
                  <a:gd name="T33" fmla="*/ 93 h 116"/>
                  <a:gd name="T34" fmla="*/ 296 w 488"/>
                  <a:gd name="T35" fmla="*/ 112 h 116"/>
                  <a:gd name="T36" fmla="*/ 0 w 488"/>
                  <a:gd name="T37" fmla="*/ 116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8"/>
                  <a:gd name="T58" fmla="*/ 0 h 116"/>
                  <a:gd name="T59" fmla="*/ 488 w 488"/>
                  <a:gd name="T60" fmla="*/ 116 h 1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8" h="116">
                    <a:moveTo>
                      <a:pt x="0" y="116"/>
                    </a:moveTo>
                    <a:lnTo>
                      <a:pt x="12" y="100"/>
                    </a:lnTo>
                    <a:lnTo>
                      <a:pt x="25" y="87"/>
                    </a:lnTo>
                    <a:lnTo>
                      <a:pt x="36" y="72"/>
                    </a:lnTo>
                    <a:lnTo>
                      <a:pt x="46" y="59"/>
                    </a:lnTo>
                    <a:lnTo>
                      <a:pt x="59" y="46"/>
                    </a:lnTo>
                    <a:lnTo>
                      <a:pt x="71" y="32"/>
                    </a:lnTo>
                    <a:lnTo>
                      <a:pt x="84" y="19"/>
                    </a:lnTo>
                    <a:lnTo>
                      <a:pt x="97" y="6"/>
                    </a:lnTo>
                    <a:lnTo>
                      <a:pt x="488" y="0"/>
                    </a:lnTo>
                    <a:lnTo>
                      <a:pt x="462" y="11"/>
                    </a:lnTo>
                    <a:lnTo>
                      <a:pt x="438" y="21"/>
                    </a:lnTo>
                    <a:lnTo>
                      <a:pt x="412" y="34"/>
                    </a:lnTo>
                    <a:lnTo>
                      <a:pt x="388" y="48"/>
                    </a:lnTo>
                    <a:lnTo>
                      <a:pt x="363" y="63"/>
                    </a:lnTo>
                    <a:lnTo>
                      <a:pt x="342" y="78"/>
                    </a:lnTo>
                    <a:lnTo>
                      <a:pt x="317" y="93"/>
                    </a:lnTo>
                    <a:lnTo>
                      <a:pt x="296" y="112"/>
                    </a:lnTo>
                    <a:lnTo>
                      <a:pt x="0" y="116"/>
                    </a:lnTo>
                    <a:close/>
                  </a:path>
                </a:pathLst>
              </a:custGeom>
              <a:solidFill>
                <a:srgbClr val="D8F4EF"/>
              </a:solidFill>
              <a:ln w="9525">
                <a:noFill/>
                <a:round/>
                <a:headEnd/>
                <a:tailEnd/>
              </a:ln>
            </p:spPr>
            <p:txBody>
              <a:bodyPr/>
              <a:lstStyle/>
              <a:p>
                <a:pPr>
                  <a:defRPr/>
                </a:pPr>
                <a:endParaRPr lang="it-IT">
                  <a:latin typeface="+mj-lt"/>
                  <a:ea typeface="+mn-ea"/>
                  <a:cs typeface="Arial" charset="0"/>
                </a:endParaRPr>
              </a:p>
            </p:txBody>
          </p:sp>
          <p:sp>
            <p:nvSpPr>
              <p:cNvPr id="83" name="Freeform 72"/>
              <p:cNvSpPr>
                <a:spLocks/>
              </p:cNvSpPr>
              <p:nvPr/>
            </p:nvSpPr>
            <p:spPr bwMode="auto">
              <a:xfrm>
                <a:off x="1920" y="1248"/>
                <a:ext cx="609" cy="116"/>
              </a:xfrm>
              <a:custGeom>
                <a:avLst/>
                <a:gdLst>
                  <a:gd name="T0" fmla="*/ 0 w 609"/>
                  <a:gd name="T1" fmla="*/ 116 h 116"/>
                  <a:gd name="T2" fmla="*/ 13 w 609"/>
                  <a:gd name="T3" fmla="*/ 101 h 116"/>
                  <a:gd name="T4" fmla="*/ 27 w 609"/>
                  <a:gd name="T5" fmla="*/ 87 h 116"/>
                  <a:gd name="T6" fmla="*/ 40 w 609"/>
                  <a:gd name="T7" fmla="*/ 72 h 116"/>
                  <a:gd name="T8" fmla="*/ 55 w 609"/>
                  <a:gd name="T9" fmla="*/ 59 h 116"/>
                  <a:gd name="T10" fmla="*/ 68 w 609"/>
                  <a:gd name="T11" fmla="*/ 46 h 116"/>
                  <a:gd name="T12" fmla="*/ 84 w 609"/>
                  <a:gd name="T13" fmla="*/ 33 h 116"/>
                  <a:gd name="T14" fmla="*/ 99 w 609"/>
                  <a:gd name="T15" fmla="*/ 20 h 116"/>
                  <a:gd name="T16" fmla="*/ 114 w 609"/>
                  <a:gd name="T17" fmla="*/ 7 h 116"/>
                  <a:gd name="T18" fmla="*/ 586 w 609"/>
                  <a:gd name="T19" fmla="*/ 0 h 116"/>
                  <a:gd name="T20" fmla="*/ 609 w 609"/>
                  <a:gd name="T21" fmla="*/ 13 h 116"/>
                  <a:gd name="T22" fmla="*/ 571 w 609"/>
                  <a:gd name="T23" fmla="*/ 20 h 116"/>
                  <a:gd name="T24" fmla="*/ 534 w 609"/>
                  <a:gd name="T25" fmla="*/ 26 h 116"/>
                  <a:gd name="T26" fmla="*/ 499 w 609"/>
                  <a:gd name="T27" fmla="*/ 38 h 116"/>
                  <a:gd name="T28" fmla="*/ 464 w 609"/>
                  <a:gd name="T29" fmla="*/ 48 h 116"/>
                  <a:gd name="T30" fmla="*/ 429 w 609"/>
                  <a:gd name="T31" fmla="*/ 61 h 116"/>
                  <a:gd name="T32" fmla="*/ 394 w 609"/>
                  <a:gd name="T33" fmla="*/ 76 h 116"/>
                  <a:gd name="T34" fmla="*/ 361 w 609"/>
                  <a:gd name="T35" fmla="*/ 94 h 116"/>
                  <a:gd name="T36" fmla="*/ 330 w 609"/>
                  <a:gd name="T37" fmla="*/ 112 h 116"/>
                  <a:gd name="T38" fmla="*/ 0 w 609"/>
                  <a:gd name="T39" fmla="*/ 116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9"/>
                  <a:gd name="T61" fmla="*/ 0 h 116"/>
                  <a:gd name="T62" fmla="*/ 609 w 609"/>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9" h="116">
                    <a:moveTo>
                      <a:pt x="0" y="116"/>
                    </a:moveTo>
                    <a:lnTo>
                      <a:pt x="13" y="101"/>
                    </a:lnTo>
                    <a:lnTo>
                      <a:pt x="27" y="87"/>
                    </a:lnTo>
                    <a:lnTo>
                      <a:pt x="40" y="72"/>
                    </a:lnTo>
                    <a:lnTo>
                      <a:pt x="55" y="59"/>
                    </a:lnTo>
                    <a:lnTo>
                      <a:pt x="68" y="46"/>
                    </a:lnTo>
                    <a:lnTo>
                      <a:pt x="84" y="33"/>
                    </a:lnTo>
                    <a:lnTo>
                      <a:pt x="99" y="20"/>
                    </a:lnTo>
                    <a:lnTo>
                      <a:pt x="114" y="7"/>
                    </a:lnTo>
                    <a:lnTo>
                      <a:pt x="586" y="0"/>
                    </a:lnTo>
                    <a:lnTo>
                      <a:pt x="609" y="13"/>
                    </a:lnTo>
                    <a:lnTo>
                      <a:pt x="571" y="20"/>
                    </a:lnTo>
                    <a:lnTo>
                      <a:pt x="534" y="26"/>
                    </a:lnTo>
                    <a:lnTo>
                      <a:pt x="499" y="38"/>
                    </a:lnTo>
                    <a:lnTo>
                      <a:pt x="464" y="48"/>
                    </a:lnTo>
                    <a:lnTo>
                      <a:pt x="429" y="61"/>
                    </a:lnTo>
                    <a:lnTo>
                      <a:pt x="394" y="76"/>
                    </a:lnTo>
                    <a:lnTo>
                      <a:pt x="361" y="94"/>
                    </a:lnTo>
                    <a:lnTo>
                      <a:pt x="330" y="112"/>
                    </a:lnTo>
                    <a:lnTo>
                      <a:pt x="0" y="116"/>
                    </a:lnTo>
                    <a:close/>
                  </a:path>
                </a:pathLst>
              </a:custGeom>
              <a:solidFill>
                <a:srgbClr val="DDF4EF"/>
              </a:solidFill>
              <a:ln w="9525">
                <a:noFill/>
                <a:round/>
                <a:headEnd/>
                <a:tailEnd/>
              </a:ln>
            </p:spPr>
            <p:txBody>
              <a:bodyPr/>
              <a:lstStyle/>
              <a:p>
                <a:pPr>
                  <a:defRPr/>
                </a:pPr>
                <a:endParaRPr lang="it-IT">
                  <a:latin typeface="+mj-lt"/>
                  <a:ea typeface="+mn-ea"/>
                  <a:cs typeface="Arial" charset="0"/>
                </a:endParaRPr>
              </a:p>
            </p:txBody>
          </p:sp>
          <p:sp>
            <p:nvSpPr>
              <p:cNvPr id="84" name="Freeform 73"/>
              <p:cNvSpPr>
                <a:spLocks/>
              </p:cNvSpPr>
              <p:nvPr/>
            </p:nvSpPr>
            <p:spPr bwMode="auto">
              <a:xfrm>
                <a:off x="1973" y="1195"/>
                <a:ext cx="556" cy="114"/>
              </a:xfrm>
              <a:custGeom>
                <a:avLst/>
                <a:gdLst>
                  <a:gd name="T0" fmla="*/ 0 w 556"/>
                  <a:gd name="T1" fmla="*/ 114 h 114"/>
                  <a:gd name="T2" fmla="*/ 15 w 556"/>
                  <a:gd name="T3" fmla="*/ 99 h 114"/>
                  <a:gd name="T4" fmla="*/ 33 w 556"/>
                  <a:gd name="T5" fmla="*/ 86 h 114"/>
                  <a:gd name="T6" fmla="*/ 48 w 556"/>
                  <a:gd name="T7" fmla="*/ 70 h 114"/>
                  <a:gd name="T8" fmla="*/ 66 w 556"/>
                  <a:gd name="T9" fmla="*/ 57 h 114"/>
                  <a:gd name="T10" fmla="*/ 83 w 556"/>
                  <a:gd name="T11" fmla="*/ 45 h 114"/>
                  <a:gd name="T12" fmla="*/ 101 w 556"/>
                  <a:gd name="T13" fmla="*/ 32 h 114"/>
                  <a:gd name="T14" fmla="*/ 118 w 556"/>
                  <a:gd name="T15" fmla="*/ 18 h 114"/>
                  <a:gd name="T16" fmla="*/ 135 w 556"/>
                  <a:gd name="T17" fmla="*/ 5 h 114"/>
                  <a:gd name="T18" fmla="*/ 444 w 556"/>
                  <a:gd name="T19" fmla="*/ 0 h 114"/>
                  <a:gd name="T20" fmla="*/ 556 w 556"/>
                  <a:gd name="T21" fmla="*/ 66 h 114"/>
                  <a:gd name="T22" fmla="*/ 533 w 556"/>
                  <a:gd name="T23" fmla="*/ 68 h 114"/>
                  <a:gd name="T24" fmla="*/ 514 w 556"/>
                  <a:gd name="T25" fmla="*/ 73 h 114"/>
                  <a:gd name="T26" fmla="*/ 492 w 556"/>
                  <a:gd name="T27" fmla="*/ 77 h 114"/>
                  <a:gd name="T28" fmla="*/ 470 w 556"/>
                  <a:gd name="T29" fmla="*/ 81 h 114"/>
                  <a:gd name="T30" fmla="*/ 450 w 556"/>
                  <a:gd name="T31" fmla="*/ 89 h 114"/>
                  <a:gd name="T32" fmla="*/ 429 w 556"/>
                  <a:gd name="T33" fmla="*/ 95 h 114"/>
                  <a:gd name="T34" fmla="*/ 408 w 556"/>
                  <a:gd name="T35" fmla="*/ 101 h 114"/>
                  <a:gd name="T36" fmla="*/ 389 w 556"/>
                  <a:gd name="T37" fmla="*/ 108 h 114"/>
                  <a:gd name="T38" fmla="*/ 0 w 556"/>
                  <a:gd name="T39" fmla="*/ 114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114"/>
                  <a:gd name="T62" fmla="*/ 556 w 556"/>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114">
                    <a:moveTo>
                      <a:pt x="0" y="114"/>
                    </a:moveTo>
                    <a:lnTo>
                      <a:pt x="15" y="99"/>
                    </a:lnTo>
                    <a:lnTo>
                      <a:pt x="33" y="86"/>
                    </a:lnTo>
                    <a:lnTo>
                      <a:pt x="48" y="70"/>
                    </a:lnTo>
                    <a:lnTo>
                      <a:pt x="66" y="57"/>
                    </a:lnTo>
                    <a:lnTo>
                      <a:pt x="83" y="45"/>
                    </a:lnTo>
                    <a:lnTo>
                      <a:pt x="101" y="32"/>
                    </a:lnTo>
                    <a:lnTo>
                      <a:pt x="118" y="18"/>
                    </a:lnTo>
                    <a:lnTo>
                      <a:pt x="135" y="5"/>
                    </a:lnTo>
                    <a:lnTo>
                      <a:pt x="444" y="0"/>
                    </a:lnTo>
                    <a:lnTo>
                      <a:pt x="556" y="66"/>
                    </a:lnTo>
                    <a:lnTo>
                      <a:pt x="533" y="68"/>
                    </a:lnTo>
                    <a:lnTo>
                      <a:pt x="514" y="73"/>
                    </a:lnTo>
                    <a:lnTo>
                      <a:pt x="492" y="77"/>
                    </a:lnTo>
                    <a:lnTo>
                      <a:pt x="470" y="81"/>
                    </a:lnTo>
                    <a:lnTo>
                      <a:pt x="450" y="89"/>
                    </a:lnTo>
                    <a:lnTo>
                      <a:pt x="429" y="95"/>
                    </a:lnTo>
                    <a:lnTo>
                      <a:pt x="408" y="101"/>
                    </a:lnTo>
                    <a:lnTo>
                      <a:pt x="389" y="108"/>
                    </a:lnTo>
                    <a:lnTo>
                      <a:pt x="0" y="114"/>
                    </a:lnTo>
                    <a:close/>
                  </a:path>
                </a:pathLst>
              </a:custGeom>
              <a:solidFill>
                <a:srgbClr val="E2F7EF"/>
              </a:solidFill>
              <a:ln w="9525">
                <a:noFill/>
                <a:round/>
                <a:headEnd/>
                <a:tailEnd/>
              </a:ln>
            </p:spPr>
            <p:txBody>
              <a:bodyPr/>
              <a:lstStyle/>
              <a:p>
                <a:pPr>
                  <a:defRPr/>
                </a:pPr>
                <a:endParaRPr lang="it-IT">
                  <a:latin typeface="+mj-lt"/>
                  <a:ea typeface="+mn-ea"/>
                  <a:cs typeface="Arial" charset="0"/>
                </a:endParaRPr>
              </a:p>
            </p:txBody>
          </p:sp>
          <p:sp>
            <p:nvSpPr>
              <p:cNvPr id="85" name="Freeform 74"/>
              <p:cNvSpPr>
                <a:spLocks/>
              </p:cNvSpPr>
              <p:nvPr/>
            </p:nvSpPr>
            <p:spPr bwMode="auto">
              <a:xfrm>
                <a:off x="2034" y="1141"/>
                <a:ext cx="472" cy="114"/>
              </a:xfrm>
              <a:custGeom>
                <a:avLst/>
                <a:gdLst>
                  <a:gd name="T0" fmla="*/ 0 w 472"/>
                  <a:gd name="T1" fmla="*/ 114 h 114"/>
                  <a:gd name="T2" fmla="*/ 20 w 472"/>
                  <a:gd name="T3" fmla="*/ 99 h 114"/>
                  <a:gd name="T4" fmla="*/ 40 w 472"/>
                  <a:gd name="T5" fmla="*/ 83 h 114"/>
                  <a:gd name="T6" fmla="*/ 62 w 472"/>
                  <a:gd name="T7" fmla="*/ 70 h 114"/>
                  <a:gd name="T8" fmla="*/ 83 w 472"/>
                  <a:gd name="T9" fmla="*/ 54 h 114"/>
                  <a:gd name="T10" fmla="*/ 103 w 472"/>
                  <a:gd name="T11" fmla="*/ 42 h 114"/>
                  <a:gd name="T12" fmla="*/ 125 w 472"/>
                  <a:gd name="T13" fmla="*/ 29 h 114"/>
                  <a:gd name="T14" fmla="*/ 149 w 472"/>
                  <a:gd name="T15" fmla="*/ 16 h 114"/>
                  <a:gd name="T16" fmla="*/ 171 w 472"/>
                  <a:gd name="T17" fmla="*/ 4 h 114"/>
                  <a:gd name="T18" fmla="*/ 339 w 472"/>
                  <a:gd name="T19" fmla="*/ 0 h 114"/>
                  <a:gd name="T20" fmla="*/ 315 w 472"/>
                  <a:gd name="T21" fmla="*/ 14 h 114"/>
                  <a:gd name="T22" fmla="*/ 472 w 472"/>
                  <a:gd name="T23" fmla="*/ 107 h 114"/>
                  <a:gd name="T24" fmla="*/ 0 w 47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14"/>
                  <a:gd name="T41" fmla="*/ 472 w 47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14">
                    <a:moveTo>
                      <a:pt x="0" y="114"/>
                    </a:moveTo>
                    <a:lnTo>
                      <a:pt x="20" y="99"/>
                    </a:lnTo>
                    <a:lnTo>
                      <a:pt x="40" y="83"/>
                    </a:lnTo>
                    <a:lnTo>
                      <a:pt x="62" y="70"/>
                    </a:lnTo>
                    <a:lnTo>
                      <a:pt x="83" y="54"/>
                    </a:lnTo>
                    <a:lnTo>
                      <a:pt x="103" y="42"/>
                    </a:lnTo>
                    <a:lnTo>
                      <a:pt x="125" y="29"/>
                    </a:lnTo>
                    <a:lnTo>
                      <a:pt x="149" y="16"/>
                    </a:lnTo>
                    <a:lnTo>
                      <a:pt x="171" y="4"/>
                    </a:lnTo>
                    <a:lnTo>
                      <a:pt x="339" y="0"/>
                    </a:lnTo>
                    <a:lnTo>
                      <a:pt x="315" y="14"/>
                    </a:lnTo>
                    <a:lnTo>
                      <a:pt x="472" y="107"/>
                    </a:lnTo>
                    <a:lnTo>
                      <a:pt x="0" y="114"/>
                    </a:lnTo>
                    <a:close/>
                  </a:path>
                </a:pathLst>
              </a:custGeom>
              <a:solidFill>
                <a:srgbClr val="EFF9F9"/>
              </a:solidFill>
              <a:ln w="9525">
                <a:noFill/>
                <a:round/>
                <a:headEnd/>
                <a:tailEnd/>
              </a:ln>
            </p:spPr>
            <p:txBody>
              <a:bodyPr/>
              <a:lstStyle/>
              <a:p>
                <a:pPr>
                  <a:defRPr/>
                </a:pPr>
                <a:endParaRPr lang="it-IT">
                  <a:latin typeface="+mj-lt"/>
                  <a:ea typeface="+mn-ea"/>
                  <a:cs typeface="Arial" charset="0"/>
                </a:endParaRPr>
              </a:p>
            </p:txBody>
          </p:sp>
          <p:sp>
            <p:nvSpPr>
              <p:cNvPr id="86" name="Freeform 75"/>
              <p:cNvSpPr>
                <a:spLocks/>
              </p:cNvSpPr>
              <p:nvPr/>
            </p:nvSpPr>
            <p:spPr bwMode="auto">
              <a:xfrm>
                <a:off x="2108" y="1087"/>
                <a:ext cx="364" cy="114"/>
              </a:xfrm>
              <a:custGeom>
                <a:avLst/>
                <a:gdLst>
                  <a:gd name="T0" fmla="*/ 0 w 364"/>
                  <a:gd name="T1" fmla="*/ 113 h 113"/>
                  <a:gd name="T2" fmla="*/ 27 w 364"/>
                  <a:gd name="T3" fmla="*/ 96 h 113"/>
                  <a:gd name="T4" fmla="*/ 55 w 364"/>
                  <a:gd name="T5" fmla="*/ 78 h 113"/>
                  <a:gd name="T6" fmla="*/ 83 w 364"/>
                  <a:gd name="T7" fmla="*/ 62 h 113"/>
                  <a:gd name="T8" fmla="*/ 112 w 364"/>
                  <a:gd name="T9" fmla="*/ 49 h 113"/>
                  <a:gd name="T10" fmla="*/ 140 w 364"/>
                  <a:gd name="T11" fmla="*/ 36 h 113"/>
                  <a:gd name="T12" fmla="*/ 171 w 364"/>
                  <a:gd name="T13" fmla="*/ 24 h 113"/>
                  <a:gd name="T14" fmla="*/ 201 w 364"/>
                  <a:gd name="T15" fmla="*/ 13 h 113"/>
                  <a:gd name="T16" fmla="*/ 233 w 364"/>
                  <a:gd name="T17" fmla="*/ 2 h 113"/>
                  <a:gd name="T18" fmla="*/ 364 w 364"/>
                  <a:gd name="T19" fmla="*/ 0 h 113"/>
                  <a:gd name="T20" fmla="*/ 241 w 364"/>
                  <a:gd name="T21" fmla="*/ 68 h 113"/>
                  <a:gd name="T22" fmla="*/ 309 w 364"/>
                  <a:gd name="T23" fmla="*/ 108 h 113"/>
                  <a:gd name="T24" fmla="*/ 0 w 364"/>
                  <a:gd name="T25" fmla="*/ 113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4"/>
                  <a:gd name="T40" fmla="*/ 0 h 113"/>
                  <a:gd name="T41" fmla="*/ 364 w 364"/>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4" h="113">
                    <a:moveTo>
                      <a:pt x="0" y="113"/>
                    </a:moveTo>
                    <a:lnTo>
                      <a:pt x="27" y="96"/>
                    </a:lnTo>
                    <a:lnTo>
                      <a:pt x="55" y="78"/>
                    </a:lnTo>
                    <a:lnTo>
                      <a:pt x="83" y="62"/>
                    </a:lnTo>
                    <a:lnTo>
                      <a:pt x="112" y="49"/>
                    </a:lnTo>
                    <a:lnTo>
                      <a:pt x="140" y="36"/>
                    </a:lnTo>
                    <a:lnTo>
                      <a:pt x="171" y="24"/>
                    </a:lnTo>
                    <a:lnTo>
                      <a:pt x="201" y="13"/>
                    </a:lnTo>
                    <a:lnTo>
                      <a:pt x="233" y="2"/>
                    </a:lnTo>
                    <a:lnTo>
                      <a:pt x="364" y="0"/>
                    </a:lnTo>
                    <a:lnTo>
                      <a:pt x="241" y="68"/>
                    </a:lnTo>
                    <a:lnTo>
                      <a:pt x="309" y="108"/>
                    </a:lnTo>
                    <a:lnTo>
                      <a:pt x="0" y="113"/>
                    </a:lnTo>
                    <a:close/>
                  </a:path>
                </a:pathLst>
              </a:custGeom>
              <a:solidFill>
                <a:srgbClr val="F4F9F9"/>
              </a:solidFill>
              <a:ln w="9525">
                <a:noFill/>
                <a:round/>
                <a:headEnd/>
                <a:tailEnd/>
              </a:ln>
            </p:spPr>
            <p:txBody>
              <a:bodyPr/>
              <a:lstStyle/>
              <a:p>
                <a:pPr>
                  <a:defRPr/>
                </a:pPr>
                <a:endParaRPr lang="it-IT">
                  <a:latin typeface="+mj-lt"/>
                  <a:ea typeface="+mn-ea"/>
                  <a:cs typeface="Arial" charset="0"/>
                </a:endParaRPr>
              </a:p>
            </p:txBody>
          </p:sp>
          <p:sp>
            <p:nvSpPr>
              <p:cNvPr id="87" name="Freeform 76"/>
              <p:cNvSpPr>
                <a:spLocks/>
              </p:cNvSpPr>
              <p:nvPr/>
            </p:nvSpPr>
            <p:spPr bwMode="auto">
              <a:xfrm>
                <a:off x="2205" y="1045"/>
                <a:ext cx="338" cy="101"/>
              </a:xfrm>
              <a:custGeom>
                <a:avLst/>
                <a:gdLst>
                  <a:gd name="T0" fmla="*/ 0 w 337"/>
                  <a:gd name="T1" fmla="*/ 100 h 100"/>
                  <a:gd name="T2" fmla="*/ 39 w 337"/>
                  <a:gd name="T3" fmla="*/ 81 h 100"/>
                  <a:gd name="T4" fmla="*/ 79 w 337"/>
                  <a:gd name="T5" fmla="*/ 66 h 100"/>
                  <a:gd name="T6" fmla="*/ 120 w 337"/>
                  <a:gd name="T7" fmla="*/ 48 h 100"/>
                  <a:gd name="T8" fmla="*/ 161 w 337"/>
                  <a:gd name="T9" fmla="*/ 34 h 100"/>
                  <a:gd name="T10" fmla="*/ 203 w 337"/>
                  <a:gd name="T11" fmla="*/ 24 h 100"/>
                  <a:gd name="T12" fmla="*/ 246 w 337"/>
                  <a:gd name="T13" fmla="*/ 13 h 100"/>
                  <a:gd name="T14" fmla="*/ 292 w 337"/>
                  <a:gd name="T15" fmla="*/ 6 h 100"/>
                  <a:gd name="T16" fmla="*/ 337 w 337"/>
                  <a:gd name="T17" fmla="*/ 0 h 100"/>
                  <a:gd name="T18" fmla="*/ 168 w 337"/>
                  <a:gd name="T19" fmla="*/ 96 h 100"/>
                  <a:gd name="T20" fmla="*/ 0 w 337"/>
                  <a:gd name="T21" fmla="*/ 1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
                  <a:gd name="T34" fmla="*/ 0 h 100"/>
                  <a:gd name="T35" fmla="*/ 337 w 337"/>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 h="100">
                    <a:moveTo>
                      <a:pt x="0" y="100"/>
                    </a:moveTo>
                    <a:lnTo>
                      <a:pt x="39" y="81"/>
                    </a:lnTo>
                    <a:lnTo>
                      <a:pt x="79" y="66"/>
                    </a:lnTo>
                    <a:lnTo>
                      <a:pt x="120" y="48"/>
                    </a:lnTo>
                    <a:lnTo>
                      <a:pt x="161" y="34"/>
                    </a:lnTo>
                    <a:lnTo>
                      <a:pt x="203" y="24"/>
                    </a:lnTo>
                    <a:lnTo>
                      <a:pt x="246" y="13"/>
                    </a:lnTo>
                    <a:lnTo>
                      <a:pt x="292" y="6"/>
                    </a:lnTo>
                    <a:lnTo>
                      <a:pt x="337" y="0"/>
                    </a:lnTo>
                    <a:lnTo>
                      <a:pt x="168" y="96"/>
                    </a:lnTo>
                    <a:lnTo>
                      <a:pt x="0" y="100"/>
                    </a:lnTo>
                    <a:close/>
                  </a:path>
                </a:pathLst>
              </a:custGeom>
              <a:solidFill>
                <a:srgbClr val="F9FCF9"/>
              </a:solidFill>
              <a:ln w="9525">
                <a:noFill/>
                <a:round/>
                <a:headEnd/>
                <a:tailEnd/>
              </a:ln>
            </p:spPr>
            <p:txBody>
              <a:bodyPr/>
              <a:lstStyle/>
              <a:p>
                <a:pPr>
                  <a:defRPr/>
                </a:pPr>
                <a:endParaRPr lang="it-IT">
                  <a:latin typeface="+mj-lt"/>
                  <a:ea typeface="+mn-ea"/>
                  <a:cs typeface="Arial" charset="0"/>
                </a:endParaRPr>
              </a:p>
            </p:txBody>
          </p:sp>
          <p:sp>
            <p:nvSpPr>
              <p:cNvPr id="88" name="Freeform 77"/>
              <p:cNvSpPr>
                <a:spLocks/>
              </p:cNvSpPr>
              <p:nvPr/>
            </p:nvSpPr>
            <p:spPr bwMode="auto">
              <a:xfrm>
                <a:off x="2341" y="1045"/>
                <a:ext cx="201" cy="44"/>
              </a:xfrm>
              <a:custGeom>
                <a:avLst/>
                <a:gdLst>
                  <a:gd name="T0" fmla="*/ 0 w 201"/>
                  <a:gd name="T1" fmla="*/ 44 h 44"/>
                  <a:gd name="T2" fmla="*/ 23 w 201"/>
                  <a:gd name="T3" fmla="*/ 34 h 44"/>
                  <a:gd name="T4" fmla="*/ 48 w 201"/>
                  <a:gd name="T5" fmla="*/ 28 h 44"/>
                  <a:gd name="T6" fmla="*/ 72 w 201"/>
                  <a:gd name="T7" fmla="*/ 22 h 44"/>
                  <a:gd name="T8" fmla="*/ 97 w 201"/>
                  <a:gd name="T9" fmla="*/ 17 h 44"/>
                  <a:gd name="T10" fmla="*/ 122 w 201"/>
                  <a:gd name="T11" fmla="*/ 11 h 44"/>
                  <a:gd name="T12" fmla="*/ 148 w 201"/>
                  <a:gd name="T13" fmla="*/ 6 h 44"/>
                  <a:gd name="T14" fmla="*/ 174 w 201"/>
                  <a:gd name="T15" fmla="*/ 4 h 44"/>
                  <a:gd name="T16" fmla="*/ 201 w 201"/>
                  <a:gd name="T17" fmla="*/ 0 h 44"/>
                  <a:gd name="T18" fmla="*/ 131 w 201"/>
                  <a:gd name="T19" fmla="*/ 42 h 44"/>
                  <a:gd name="T20" fmla="*/ 0 w 201"/>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4"/>
                  <a:gd name="T35" fmla="*/ 201 w 20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4">
                    <a:moveTo>
                      <a:pt x="0" y="44"/>
                    </a:moveTo>
                    <a:lnTo>
                      <a:pt x="23" y="34"/>
                    </a:lnTo>
                    <a:lnTo>
                      <a:pt x="48" y="28"/>
                    </a:lnTo>
                    <a:lnTo>
                      <a:pt x="72" y="22"/>
                    </a:lnTo>
                    <a:lnTo>
                      <a:pt x="97" y="17"/>
                    </a:lnTo>
                    <a:lnTo>
                      <a:pt x="122" y="11"/>
                    </a:lnTo>
                    <a:lnTo>
                      <a:pt x="148" y="6"/>
                    </a:lnTo>
                    <a:lnTo>
                      <a:pt x="174" y="4"/>
                    </a:lnTo>
                    <a:lnTo>
                      <a:pt x="201" y="0"/>
                    </a:lnTo>
                    <a:lnTo>
                      <a:pt x="131" y="42"/>
                    </a:lnTo>
                    <a:lnTo>
                      <a:pt x="0" y="44"/>
                    </a:lnTo>
                    <a:close/>
                  </a:path>
                </a:pathLst>
              </a:custGeom>
              <a:solidFill>
                <a:srgbClr val="FFFFFF"/>
              </a:solidFill>
              <a:ln w="9525">
                <a:noFill/>
                <a:round/>
                <a:headEnd/>
                <a:tailEnd/>
              </a:ln>
            </p:spPr>
            <p:txBody>
              <a:bodyPr/>
              <a:lstStyle/>
              <a:p>
                <a:pPr>
                  <a:defRPr/>
                </a:pPr>
                <a:endParaRPr lang="it-IT">
                  <a:latin typeface="+mj-lt"/>
                  <a:ea typeface="+mn-ea"/>
                  <a:cs typeface="Arial" charset="0"/>
                </a:endParaRPr>
              </a:p>
            </p:txBody>
          </p:sp>
          <p:sp>
            <p:nvSpPr>
              <p:cNvPr id="89" name="Freeform 78"/>
              <p:cNvSpPr>
                <a:spLocks/>
              </p:cNvSpPr>
              <p:nvPr/>
            </p:nvSpPr>
            <p:spPr bwMode="auto">
              <a:xfrm>
                <a:off x="3383" y="2157"/>
                <a:ext cx="110" cy="466"/>
              </a:xfrm>
              <a:custGeom>
                <a:avLst/>
                <a:gdLst>
                  <a:gd name="T0" fmla="*/ 110 w 110"/>
                  <a:gd name="T1" fmla="*/ 219 h 466"/>
                  <a:gd name="T2" fmla="*/ 110 w 110"/>
                  <a:gd name="T3" fmla="*/ 0 h 466"/>
                  <a:gd name="T4" fmla="*/ 0 w 110"/>
                  <a:gd name="T5" fmla="*/ 64 h 466"/>
                  <a:gd name="T6" fmla="*/ 4 w 110"/>
                  <a:gd name="T7" fmla="*/ 407 h 466"/>
                  <a:gd name="T8" fmla="*/ 110 w 110"/>
                  <a:gd name="T9" fmla="*/ 466 h 466"/>
                  <a:gd name="T10" fmla="*/ 110 w 110"/>
                  <a:gd name="T11" fmla="*/ 219 h 466"/>
                  <a:gd name="T12" fmla="*/ 0 60000 65536"/>
                  <a:gd name="T13" fmla="*/ 0 60000 65536"/>
                  <a:gd name="T14" fmla="*/ 0 60000 65536"/>
                  <a:gd name="T15" fmla="*/ 0 60000 65536"/>
                  <a:gd name="T16" fmla="*/ 0 60000 65536"/>
                  <a:gd name="T17" fmla="*/ 0 60000 65536"/>
                  <a:gd name="T18" fmla="*/ 0 w 110"/>
                  <a:gd name="T19" fmla="*/ 0 h 466"/>
                  <a:gd name="T20" fmla="*/ 110 w 110"/>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10" h="466">
                    <a:moveTo>
                      <a:pt x="110" y="219"/>
                    </a:moveTo>
                    <a:lnTo>
                      <a:pt x="110" y="0"/>
                    </a:lnTo>
                    <a:lnTo>
                      <a:pt x="0" y="64"/>
                    </a:lnTo>
                    <a:lnTo>
                      <a:pt x="4" y="407"/>
                    </a:lnTo>
                    <a:lnTo>
                      <a:pt x="110" y="466"/>
                    </a:lnTo>
                    <a:lnTo>
                      <a:pt x="110" y="219"/>
                    </a:lnTo>
                    <a:close/>
                  </a:path>
                </a:pathLst>
              </a:custGeom>
              <a:solidFill>
                <a:srgbClr val="6699FF"/>
              </a:solidFill>
              <a:ln w="9525">
                <a:noFill/>
                <a:round/>
                <a:headEnd/>
                <a:tailEnd/>
              </a:ln>
            </p:spPr>
            <p:txBody>
              <a:bodyPr/>
              <a:lstStyle/>
              <a:p>
                <a:pPr>
                  <a:defRPr/>
                </a:pPr>
                <a:endParaRPr lang="it-IT">
                  <a:latin typeface="+mj-lt"/>
                  <a:ea typeface="+mn-ea"/>
                  <a:cs typeface="Arial" charset="0"/>
                </a:endParaRPr>
              </a:p>
            </p:txBody>
          </p:sp>
          <p:sp>
            <p:nvSpPr>
              <p:cNvPr id="90" name="Freeform 79"/>
              <p:cNvSpPr>
                <a:spLocks/>
              </p:cNvSpPr>
              <p:nvPr/>
            </p:nvSpPr>
            <p:spPr bwMode="auto">
              <a:xfrm>
                <a:off x="3330" y="2191"/>
                <a:ext cx="112" cy="422"/>
              </a:xfrm>
              <a:custGeom>
                <a:avLst/>
                <a:gdLst>
                  <a:gd name="T0" fmla="*/ 0 w 112"/>
                  <a:gd name="T1" fmla="*/ 63 h 427"/>
                  <a:gd name="T2" fmla="*/ 108 w 112"/>
                  <a:gd name="T3" fmla="*/ 0 h 427"/>
                  <a:gd name="T4" fmla="*/ 112 w 112"/>
                  <a:gd name="T5" fmla="*/ 404 h 427"/>
                  <a:gd name="T6" fmla="*/ 53 w 112"/>
                  <a:gd name="T7" fmla="*/ 368 h 427"/>
                  <a:gd name="T8" fmla="*/ 42 w 112"/>
                  <a:gd name="T9" fmla="*/ 383 h 427"/>
                  <a:gd name="T10" fmla="*/ 29 w 112"/>
                  <a:gd name="T11" fmla="*/ 399 h 427"/>
                  <a:gd name="T12" fmla="*/ 18 w 112"/>
                  <a:gd name="T13" fmla="*/ 415 h 427"/>
                  <a:gd name="T14" fmla="*/ 7 w 112"/>
                  <a:gd name="T15" fmla="*/ 427 h 427"/>
                  <a:gd name="T16" fmla="*/ 0 w 112"/>
                  <a:gd name="T17" fmla="*/ 63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27"/>
                  <a:gd name="T29" fmla="*/ 112 w 112"/>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27">
                    <a:moveTo>
                      <a:pt x="0" y="63"/>
                    </a:moveTo>
                    <a:lnTo>
                      <a:pt x="108" y="0"/>
                    </a:lnTo>
                    <a:lnTo>
                      <a:pt x="112" y="404"/>
                    </a:lnTo>
                    <a:lnTo>
                      <a:pt x="53" y="368"/>
                    </a:lnTo>
                    <a:lnTo>
                      <a:pt x="42" y="383"/>
                    </a:lnTo>
                    <a:lnTo>
                      <a:pt x="29" y="399"/>
                    </a:lnTo>
                    <a:lnTo>
                      <a:pt x="18" y="415"/>
                    </a:lnTo>
                    <a:lnTo>
                      <a:pt x="7" y="427"/>
                    </a:lnTo>
                    <a:lnTo>
                      <a:pt x="0" y="63"/>
                    </a:lnTo>
                    <a:close/>
                  </a:path>
                </a:pathLst>
              </a:custGeom>
              <a:solidFill>
                <a:srgbClr val="6B9BFF"/>
              </a:solidFill>
              <a:ln w="9525">
                <a:noFill/>
                <a:round/>
                <a:headEnd/>
                <a:tailEnd/>
              </a:ln>
            </p:spPr>
            <p:txBody>
              <a:bodyPr/>
              <a:lstStyle/>
              <a:p>
                <a:pPr>
                  <a:defRPr/>
                </a:pPr>
                <a:endParaRPr lang="it-IT">
                  <a:latin typeface="+mj-lt"/>
                  <a:ea typeface="+mn-ea"/>
                  <a:cs typeface="Arial" charset="0"/>
                </a:endParaRPr>
              </a:p>
            </p:txBody>
          </p:sp>
          <p:sp>
            <p:nvSpPr>
              <p:cNvPr id="91" name="Freeform 80"/>
              <p:cNvSpPr>
                <a:spLocks/>
              </p:cNvSpPr>
              <p:nvPr/>
            </p:nvSpPr>
            <p:spPr bwMode="auto">
              <a:xfrm>
                <a:off x="3276" y="2221"/>
                <a:ext cx="111" cy="452"/>
              </a:xfrm>
              <a:custGeom>
                <a:avLst/>
                <a:gdLst>
                  <a:gd name="T0" fmla="*/ 107 w 111"/>
                  <a:gd name="T1" fmla="*/ 0 h 452"/>
                  <a:gd name="T2" fmla="*/ 37 w 111"/>
                  <a:gd name="T3" fmla="*/ 42 h 452"/>
                  <a:gd name="T4" fmla="*/ 0 w 111"/>
                  <a:gd name="T5" fmla="*/ 63 h 452"/>
                  <a:gd name="T6" fmla="*/ 4 w 111"/>
                  <a:gd name="T7" fmla="*/ 452 h 452"/>
                  <a:gd name="T8" fmla="*/ 18 w 111"/>
                  <a:gd name="T9" fmla="*/ 439 h 452"/>
                  <a:gd name="T10" fmla="*/ 33 w 111"/>
                  <a:gd name="T11" fmla="*/ 426 h 452"/>
                  <a:gd name="T12" fmla="*/ 46 w 111"/>
                  <a:gd name="T13" fmla="*/ 413 h 452"/>
                  <a:gd name="T14" fmla="*/ 59 w 111"/>
                  <a:gd name="T15" fmla="*/ 397 h 452"/>
                  <a:gd name="T16" fmla="*/ 69 w 111"/>
                  <a:gd name="T17" fmla="*/ 385 h 452"/>
                  <a:gd name="T18" fmla="*/ 83 w 111"/>
                  <a:gd name="T19" fmla="*/ 369 h 452"/>
                  <a:gd name="T20" fmla="*/ 96 w 111"/>
                  <a:gd name="T21" fmla="*/ 353 h 452"/>
                  <a:gd name="T22" fmla="*/ 107 w 111"/>
                  <a:gd name="T23" fmla="*/ 338 h 452"/>
                  <a:gd name="T24" fmla="*/ 111 w 111"/>
                  <a:gd name="T25" fmla="*/ 343 h 452"/>
                  <a:gd name="T26" fmla="*/ 107 w 111"/>
                  <a:gd name="T27" fmla="*/ 0 h 4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452"/>
                  <a:gd name="T44" fmla="*/ 111 w 111"/>
                  <a:gd name="T45" fmla="*/ 452 h 4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452">
                    <a:moveTo>
                      <a:pt x="107" y="0"/>
                    </a:moveTo>
                    <a:lnTo>
                      <a:pt x="37" y="42"/>
                    </a:lnTo>
                    <a:lnTo>
                      <a:pt x="0" y="63"/>
                    </a:lnTo>
                    <a:lnTo>
                      <a:pt x="4" y="452"/>
                    </a:lnTo>
                    <a:lnTo>
                      <a:pt x="18" y="439"/>
                    </a:lnTo>
                    <a:lnTo>
                      <a:pt x="33" y="426"/>
                    </a:lnTo>
                    <a:lnTo>
                      <a:pt x="46" y="413"/>
                    </a:lnTo>
                    <a:lnTo>
                      <a:pt x="59" y="397"/>
                    </a:lnTo>
                    <a:lnTo>
                      <a:pt x="69" y="385"/>
                    </a:lnTo>
                    <a:lnTo>
                      <a:pt x="83" y="369"/>
                    </a:lnTo>
                    <a:lnTo>
                      <a:pt x="96" y="353"/>
                    </a:lnTo>
                    <a:lnTo>
                      <a:pt x="107" y="338"/>
                    </a:lnTo>
                    <a:lnTo>
                      <a:pt x="111" y="343"/>
                    </a:lnTo>
                    <a:lnTo>
                      <a:pt x="107" y="0"/>
                    </a:lnTo>
                    <a:close/>
                  </a:path>
                </a:pathLst>
              </a:custGeom>
              <a:solidFill>
                <a:srgbClr val="70A0FF"/>
              </a:solidFill>
              <a:ln w="9525">
                <a:noFill/>
                <a:round/>
                <a:headEnd/>
                <a:tailEnd/>
              </a:ln>
            </p:spPr>
            <p:txBody>
              <a:bodyPr/>
              <a:lstStyle/>
              <a:p>
                <a:pPr>
                  <a:defRPr/>
                </a:pPr>
                <a:endParaRPr lang="it-IT">
                  <a:latin typeface="+mj-lt"/>
                  <a:ea typeface="+mn-ea"/>
                  <a:cs typeface="Arial" charset="0"/>
                </a:endParaRPr>
              </a:p>
            </p:txBody>
          </p:sp>
          <p:sp>
            <p:nvSpPr>
              <p:cNvPr id="92" name="Freeform 81"/>
              <p:cNvSpPr>
                <a:spLocks/>
              </p:cNvSpPr>
              <p:nvPr/>
            </p:nvSpPr>
            <p:spPr bwMode="auto">
              <a:xfrm>
                <a:off x="3221" y="2254"/>
                <a:ext cx="118" cy="468"/>
              </a:xfrm>
              <a:custGeom>
                <a:avLst/>
                <a:gdLst>
                  <a:gd name="T0" fmla="*/ 109 w 116"/>
                  <a:gd name="T1" fmla="*/ 0 h 468"/>
                  <a:gd name="T2" fmla="*/ 92 w 116"/>
                  <a:gd name="T3" fmla="*/ 9 h 468"/>
                  <a:gd name="T4" fmla="*/ 0 w 116"/>
                  <a:gd name="T5" fmla="*/ 60 h 468"/>
                  <a:gd name="T6" fmla="*/ 5 w 116"/>
                  <a:gd name="T7" fmla="*/ 468 h 468"/>
                  <a:gd name="T8" fmla="*/ 20 w 116"/>
                  <a:gd name="T9" fmla="*/ 457 h 468"/>
                  <a:gd name="T10" fmla="*/ 33 w 116"/>
                  <a:gd name="T11" fmla="*/ 443 h 468"/>
                  <a:gd name="T12" fmla="*/ 48 w 116"/>
                  <a:gd name="T13" fmla="*/ 430 h 468"/>
                  <a:gd name="T14" fmla="*/ 61 w 116"/>
                  <a:gd name="T15" fmla="*/ 419 h 468"/>
                  <a:gd name="T16" fmla="*/ 75 w 116"/>
                  <a:gd name="T17" fmla="*/ 406 h 468"/>
                  <a:gd name="T18" fmla="*/ 88 w 116"/>
                  <a:gd name="T19" fmla="*/ 393 h 468"/>
                  <a:gd name="T20" fmla="*/ 103 w 116"/>
                  <a:gd name="T21" fmla="*/ 377 h 468"/>
                  <a:gd name="T22" fmla="*/ 116 w 116"/>
                  <a:gd name="T23" fmla="*/ 364 h 468"/>
                  <a:gd name="T24" fmla="*/ 109 w 116"/>
                  <a:gd name="T25" fmla="*/ 0 h 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468"/>
                  <a:gd name="T41" fmla="*/ 116 w 116"/>
                  <a:gd name="T42" fmla="*/ 468 h 4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468">
                    <a:moveTo>
                      <a:pt x="109" y="0"/>
                    </a:moveTo>
                    <a:lnTo>
                      <a:pt x="92" y="9"/>
                    </a:lnTo>
                    <a:lnTo>
                      <a:pt x="0" y="60"/>
                    </a:lnTo>
                    <a:lnTo>
                      <a:pt x="5" y="468"/>
                    </a:lnTo>
                    <a:lnTo>
                      <a:pt x="20" y="457"/>
                    </a:lnTo>
                    <a:lnTo>
                      <a:pt x="33" y="443"/>
                    </a:lnTo>
                    <a:lnTo>
                      <a:pt x="48" y="430"/>
                    </a:lnTo>
                    <a:lnTo>
                      <a:pt x="61" y="419"/>
                    </a:lnTo>
                    <a:lnTo>
                      <a:pt x="75" y="406"/>
                    </a:lnTo>
                    <a:lnTo>
                      <a:pt x="88" y="393"/>
                    </a:lnTo>
                    <a:lnTo>
                      <a:pt x="103" y="377"/>
                    </a:lnTo>
                    <a:lnTo>
                      <a:pt x="116" y="364"/>
                    </a:lnTo>
                    <a:lnTo>
                      <a:pt x="109" y="0"/>
                    </a:lnTo>
                    <a:close/>
                  </a:path>
                </a:pathLst>
              </a:custGeom>
              <a:solidFill>
                <a:srgbClr val="75A3FF"/>
              </a:solidFill>
              <a:ln w="9525">
                <a:noFill/>
                <a:round/>
                <a:headEnd/>
                <a:tailEnd/>
              </a:ln>
            </p:spPr>
            <p:txBody>
              <a:bodyPr/>
              <a:lstStyle/>
              <a:p>
                <a:pPr>
                  <a:defRPr/>
                </a:pPr>
                <a:endParaRPr lang="it-IT">
                  <a:latin typeface="+mj-lt"/>
                  <a:ea typeface="+mn-ea"/>
                  <a:cs typeface="Arial" charset="0"/>
                </a:endParaRPr>
              </a:p>
            </p:txBody>
          </p:sp>
          <p:sp>
            <p:nvSpPr>
              <p:cNvPr id="93" name="Freeform 82"/>
              <p:cNvSpPr>
                <a:spLocks/>
              </p:cNvSpPr>
              <p:nvPr/>
            </p:nvSpPr>
            <p:spPr bwMode="auto">
              <a:xfrm>
                <a:off x="3167" y="2284"/>
                <a:ext cx="113" cy="476"/>
              </a:xfrm>
              <a:custGeom>
                <a:avLst/>
                <a:gdLst>
                  <a:gd name="T0" fmla="*/ 0 w 113"/>
                  <a:gd name="T1" fmla="*/ 61 h 478"/>
                  <a:gd name="T2" fmla="*/ 109 w 113"/>
                  <a:gd name="T3" fmla="*/ 0 h 478"/>
                  <a:gd name="T4" fmla="*/ 113 w 113"/>
                  <a:gd name="T5" fmla="*/ 389 h 478"/>
                  <a:gd name="T6" fmla="*/ 100 w 113"/>
                  <a:gd name="T7" fmla="*/ 402 h 478"/>
                  <a:gd name="T8" fmla="*/ 87 w 113"/>
                  <a:gd name="T9" fmla="*/ 413 h 478"/>
                  <a:gd name="T10" fmla="*/ 74 w 113"/>
                  <a:gd name="T11" fmla="*/ 425 h 478"/>
                  <a:gd name="T12" fmla="*/ 61 w 113"/>
                  <a:gd name="T13" fmla="*/ 438 h 478"/>
                  <a:gd name="T14" fmla="*/ 47 w 113"/>
                  <a:gd name="T15" fmla="*/ 448 h 478"/>
                  <a:gd name="T16" fmla="*/ 32 w 113"/>
                  <a:gd name="T17" fmla="*/ 459 h 478"/>
                  <a:gd name="T18" fmla="*/ 19 w 113"/>
                  <a:gd name="T19" fmla="*/ 468 h 478"/>
                  <a:gd name="T20" fmla="*/ 4 w 113"/>
                  <a:gd name="T21" fmla="*/ 478 h 478"/>
                  <a:gd name="T22" fmla="*/ 2 w 113"/>
                  <a:gd name="T23" fmla="*/ 205 h 478"/>
                  <a:gd name="T24" fmla="*/ 11 w 113"/>
                  <a:gd name="T25" fmla="*/ 197 h 478"/>
                  <a:gd name="T26" fmla="*/ 17 w 113"/>
                  <a:gd name="T27" fmla="*/ 188 h 478"/>
                  <a:gd name="T28" fmla="*/ 24 w 113"/>
                  <a:gd name="T29" fmla="*/ 180 h 478"/>
                  <a:gd name="T30" fmla="*/ 32 w 113"/>
                  <a:gd name="T31" fmla="*/ 171 h 478"/>
                  <a:gd name="T32" fmla="*/ 2 w 113"/>
                  <a:gd name="T33" fmla="*/ 153 h 478"/>
                  <a:gd name="T34" fmla="*/ 0 w 113"/>
                  <a:gd name="T35" fmla="*/ 61 h 4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478"/>
                  <a:gd name="T56" fmla="*/ 113 w 113"/>
                  <a:gd name="T57" fmla="*/ 478 h 4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478">
                    <a:moveTo>
                      <a:pt x="0" y="61"/>
                    </a:moveTo>
                    <a:lnTo>
                      <a:pt x="109" y="0"/>
                    </a:lnTo>
                    <a:lnTo>
                      <a:pt x="113" y="389"/>
                    </a:lnTo>
                    <a:lnTo>
                      <a:pt x="100" y="402"/>
                    </a:lnTo>
                    <a:lnTo>
                      <a:pt x="87" y="413"/>
                    </a:lnTo>
                    <a:lnTo>
                      <a:pt x="74" y="425"/>
                    </a:lnTo>
                    <a:lnTo>
                      <a:pt x="61" y="438"/>
                    </a:lnTo>
                    <a:lnTo>
                      <a:pt x="47" y="448"/>
                    </a:lnTo>
                    <a:lnTo>
                      <a:pt x="32" y="459"/>
                    </a:lnTo>
                    <a:lnTo>
                      <a:pt x="19" y="468"/>
                    </a:lnTo>
                    <a:lnTo>
                      <a:pt x="4" y="478"/>
                    </a:lnTo>
                    <a:lnTo>
                      <a:pt x="2" y="205"/>
                    </a:lnTo>
                    <a:lnTo>
                      <a:pt x="11" y="197"/>
                    </a:lnTo>
                    <a:lnTo>
                      <a:pt x="17" y="188"/>
                    </a:lnTo>
                    <a:lnTo>
                      <a:pt x="24" y="180"/>
                    </a:lnTo>
                    <a:lnTo>
                      <a:pt x="32" y="171"/>
                    </a:lnTo>
                    <a:lnTo>
                      <a:pt x="2" y="153"/>
                    </a:lnTo>
                    <a:lnTo>
                      <a:pt x="0" y="61"/>
                    </a:lnTo>
                    <a:close/>
                  </a:path>
                </a:pathLst>
              </a:custGeom>
              <a:solidFill>
                <a:srgbClr val="7AA5FF"/>
              </a:solidFill>
              <a:ln w="9525">
                <a:noFill/>
                <a:round/>
                <a:headEnd/>
                <a:tailEnd/>
              </a:ln>
            </p:spPr>
            <p:txBody>
              <a:bodyPr/>
              <a:lstStyle/>
              <a:p>
                <a:pPr>
                  <a:defRPr/>
                </a:pPr>
                <a:endParaRPr lang="it-IT">
                  <a:latin typeface="+mj-lt"/>
                  <a:ea typeface="+mn-ea"/>
                  <a:cs typeface="Arial" charset="0"/>
                </a:endParaRPr>
              </a:p>
            </p:txBody>
          </p:sp>
          <p:sp>
            <p:nvSpPr>
              <p:cNvPr id="94" name="Freeform 83"/>
              <p:cNvSpPr>
                <a:spLocks/>
              </p:cNvSpPr>
              <p:nvPr/>
            </p:nvSpPr>
            <p:spPr bwMode="auto">
              <a:xfrm>
                <a:off x="3112" y="2314"/>
                <a:ext cx="114" cy="484"/>
              </a:xfrm>
              <a:custGeom>
                <a:avLst/>
                <a:gdLst>
                  <a:gd name="T0" fmla="*/ 0 w 114"/>
                  <a:gd name="T1" fmla="*/ 62 h 484"/>
                  <a:gd name="T2" fmla="*/ 109 w 114"/>
                  <a:gd name="T3" fmla="*/ 0 h 484"/>
                  <a:gd name="T4" fmla="*/ 114 w 114"/>
                  <a:gd name="T5" fmla="*/ 408 h 484"/>
                  <a:gd name="T6" fmla="*/ 100 w 114"/>
                  <a:gd name="T7" fmla="*/ 418 h 484"/>
                  <a:gd name="T8" fmla="*/ 87 w 114"/>
                  <a:gd name="T9" fmla="*/ 427 h 484"/>
                  <a:gd name="T10" fmla="*/ 74 w 114"/>
                  <a:gd name="T11" fmla="*/ 438 h 484"/>
                  <a:gd name="T12" fmla="*/ 61 w 114"/>
                  <a:gd name="T13" fmla="*/ 446 h 484"/>
                  <a:gd name="T14" fmla="*/ 49 w 114"/>
                  <a:gd name="T15" fmla="*/ 455 h 484"/>
                  <a:gd name="T16" fmla="*/ 35 w 114"/>
                  <a:gd name="T17" fmla="*/ 465 h 484"/>
                  <a:gd name="T18" fmla="*/ 20 w 114"/>
                  <a:gd name="T19" fmla="*/ 475 h 484"/>
                  <a:gd name="T20" fmla="*/ 7 w 114"/>
                  <a:gd name="T21" fmla="*/ 484 h 484"/>
                  <a:gd name="T22" fmla="*/ 2 w 114"/>
                  <a:gd name="T23" fmla="*/ 228 h 484"/>
                  <a:gd name="T24" fmla="*/ 13 w 114"/>
                  <a:gd name="T25" fmla="*/ 217 h 484"/>
                  <a:gd name="T26" fmla="*/ 24 w 114"/>
                  <a:gd name="T27" fmla="*/ 209 h 484"/>
                  <a:gd name="T28" fmla="*/ 35 w 114"/>
                  <a:gd name="T29" fmla="*/ 197 h 484"/>
                  <a:gd name="T30" fmla="*/ 45 w 114"/>
                  <a:gd name="T31" fmla="*/ 186 h 484"/>
                  <a:gd name="T32" fmla="*/ 57 w 114"/>
                  <a:gd name="T33" fmla="*/ 175 h 484"/>
                  <a:gd name="T34" fmla="*/ 68 w 114"/>
                  <a:gd name="T35" fmla="*/ 163 h 484"/>
                  <a:gd name="T36" fmla="*/ 77 w 114"/>
                  <a:gd name="T37" fmla="*/ 152 h 484"/>
                  <a:gd name="T38" fmla="*/ 87 w 114"/>
                  <a:gd name="T39" fmla="*/ 141 h 484"/>
                  <a:gd name="T40" fmla="*/ 2 w 114"/>
                  <a:gd name="T41" fmla="*/ 88 h 484"/>
                  <a:gd name="T42" fmla="*/ 0 w 114"/>
                  <a:gd name="T43" fmla="*/ 62 h 4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4"/>
                  <a:gd name="T67" fmla="*/ 0 h 484"/>
                  <a:gd name="T68" fmla="*/ 114 w 114"/>
                  <a:gd name="T69" fmla="*/ 484 h 4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4" h="484">
                    <a:moveTo>
                      <a:pt x="0" y="62"/>
                    </a:moveTo>
                    <a:lnTo>
                      <a:pt x="109" y="0"/>
                    </a:lnTo>
                    <a:lnTo>
                      <a:pt x="114" y="408"/>
                    </a:lnTo>
                    <a:lnTo>
                      <a:pt x="100" y="418"/>
                    </a:lnTo>
                    <a:lnTo>
                      <a:pt x="87" y="427"/>
                    </a:lnTo>
                    <a:lnTo>
                      <a:pt x="74" y="438"/>
                    </a:lnTo>
                    <a:lnTo>
                      <a:pt x="61" y="446"/>
                    </a:lnTo>
                    <a:lnTo>
                      <a:pt x="49" y="455"/>
                    </a:lnTo>
                    <a:lnTo>
                      <a:pt x="35" y="465"/>
                    </a:lnTo>
                    <a:lnTo>
                      <a:pt x="20" y="475"/>
                    </a:lnTo>
                    <a:lnTo>
                      <a:pt x="7" y="484"/>
                    </a:lnTo>
                    <a:lnTo>
                      <a:pt x="2" y="228"/>
                    </a:lnTo>
                    <a:lnTo>
                      <a:pt x="13" y="217"/>
                    </a:lnTo>
                    <a:lnTo>
                      <a:pt x="24" y="209"/>
                    </a:lnTo>
                    <a:lnTo>
                      <a:pt x="35" y="197"/>
                    </a:lnTo>
                    <a:lnTo>
                      <a:pt x="45" y="186"/>
                    </a:lnTo>
                    <a:lnTo>
                      <a:pt x="57" y="175"/>
                    </a:lnTo>
                    <a:lnTo>
                      <a:pt x="68" y="163"/>
                    </a:lnTo>
                    <a:lnTo>
                      <a:pt x="77" y="152"/>
                    </a:lnTo>
                    <a:lnTo>
                      <a:pt x="87" y="141"/>
                    </a:lnTo>
                    <a:lnTo>
                      <a:pt x="2" y="88"/>
                    </a:lnTo>
                    <a:lnTo>
                      <a:pt x="0" y="62"/>
                    </a:lnTo>
                    <a:close/>
                  </a:path>
                </a:pathLst>
              </a:custGeom>
              <a:solidFill>
                <a:srgbClr val="7FAAFF"/>
              </a:solidFill>
              <a:ln w="9525">
                <a:noFill/>
                <a:round/>
                <a:headEnd/>
                <a:tailEnd/>
              </a:ln>
            </p:spPr>
            <p:txBody>
              <a:bodyPr/>
              <a:lstStyle/>
              <a:p>
                <a:pPr>
                  <a:defRPr/>
                </a:pPr>
                <a:endParaRPr lang="it-IT">
                  <a:latin typeface="+mj-lt"/>
                  <a:ea typeface="+mn-ea"/>
                  <a:cs typeface="Arial" charset="0"/>
                </a:endParaRPr>
              </a:p>
            </p:txBody>
          </p:sp>
          <p:sp>
            <p:nvSpPr>
              <p:cNvPr id="95" name="Freeform 84"/>
              <p:cNvSpPr>
                <a:spLocks/>
              </p:cNvSpPr>
              <p:nvPr/>
            </p:nvSpPr>
            <p:spPr bwMode="auto">
              <a:xfrm>
                <a:off x="3090" y="2345"/>
                <a:ext cx="80" cy="92"/>
              </a:xfrm>
              <a:custGeom>
                <a:avLst/>
                <a:gdLst>
                  <a:gd name="T0" fmla="*/ 77 w 79"/>
                  <a:gd name="T1" fmla="*/ 0 h 92"/>
                  <a:gd name="T2" fmla="*/ 0 w 79"/>
                  <a:gd name="T3" fmla="*/ 44 h 92"/>
                  <a:gd name="T4" fmla="*/ 79 w 79"/>
                  <a:gd name="T5" fmla="*/ 92 h 92"/>
                  <a:gd name="T6" fmla="*/ 77 w 79"/>
                  <a:gd name="T7" fmla="*/ 0 h 92"/>
                  <a:gd name="T8" fmla="*/ 0 60000 65536"/>
                  <a:gd name="T9" fmla="*/ 0 60000 65536"/>
                  <a:gd name="T10" fmla="*/ 0 60000 65536"/>
                  <a:gd name="T11" fmla="*/ 0 60000 65536"/>
                  <a:gd name="T12" fmla="*/ 0 w 79"/>
                  <a:gd name="T13" fmla="*/ 0 h 92"/>
                  <a:gd name="T14" fmla="*/ 79 w 79"/>
                  <a:gd name="T15" fmla="*/ 92 h 92"/>
                </a:gdLst>
                <a:ahLst/>
                <a:cxnLst>
                  <a:cxn ang="T8">
                    <a:pos x="T0" y="T1"/>
                  </a:cxn>
                  <a:cxn ang="T9">
                    <a:pos x="T2" y="T3"/>
                  </a:cxn>
                  <a:cxn ang="T10">
                    <a:pos x="T4" y="T5"/>
                  </a:cxn>
                  <a:cxn ang="T11">
                    <a:pos x="T6" y="T7"/>
                  </a:cxn>
                </a:cxnLst>
                <a:rect l="T12" t="T13" r="T14" b="T15"/>
                <a:pathLst>
                  <a:path w="79" h="92">
                    <a:moveTo>
                      <a:pt x="77" y="0"/>
                    </a:moveTo>
                    <a:lnTo>
                      <a:pt x="0" y="44"/>
                    </a:lnTo>
                    <a:lnTo>
                      <a:pt x="79" y="92"/>
                    </a:lnTo>
                    <a:lnTo>
                      <a:pt x="77" y="0"/>
                    </a:lnTo>
                    <a:close/>
                  </a:path>
                </a:pathLst>
              </a:custGeom>
              <a:solidFill>
                <a:srgbClr val="84ADFF"/>
              </a:solidFill>
              <a:ln w="9525">
                <a:noFill/>
                <a:round/>
                <a:headEnd/>
                <a:tailEnd/>
              </a:ln>
            </p:spPr>
            <p:txBody>
              <a:bodyPr/>
              <a:lstStyle/>
              <a:p>
                <a:pPr>
                  <a:defRPr/>
                </a:pPr>
                <a:endParaRPr lang="it-IT">
                  <a:latin typeface="+mj-lt"/>
                  <a:ea typeface="+mn-ea"/>
                  <a:cs typeface="Arial" charset="0"/>
                </a:endParaRPr>
              </a:p>
            </p:txBody>
          </p:sp>
          <p:sp>
            <p:nvSpPr>
              <p:cNvPr id="96" name="Freeform 85"/>
              <p:cNvSpPr>
                <a:spLocks/>
              </p:cNvSpPr>
              <p:nvPr/>
            </p:nvSpPr>
            <p:spPr bwMode="auto">
              <a:xfrm>
                <a:off x="3062" y="2489"/>
                <a:ext cx="110" cy="339"/>
              </a:xfrm>
              <a:custGeom>
                <a:avLst/>
                <a:gdLst>
                  <a:gd name="T0" fmla="*/ 0 w 109"/>
                  <a:gd name="T1" fmla="*/ 95 h 339"/>
                  <a:gd name="T2" fmla="*/ 13 w 109"/>
                  <a:gd name="T3" fmla="*/ 83 h 339"/>
                  <a:gd name="T4" fmla="*/ 28 w 109"/>
                  <a:gd name="T5" fmla="*/ 72 h 339"/>
                  <a:gd name="T6" fmla="*/ 42 w 109"/>
                  <a:gd name="T7" fmla="*/ 62 h 339"/>
                  <a:gd name="T8" fmla="*/ 54 w 109"/>
                  <a:gd name="T9" fmla="*/ 51 h 339"/>
                  <a:gd name="T10" fmla="*/ 67 w 109"/>
                  <a:gd name="T11" fmla="*/ 38 h 339"/>
                  <a:gd name="T12" fmla="*/ 80 w 109"/>
                  <a:gd name="T13" fmla="*/ 27 h 339"/>
                  <a:gd name="T14" fmla="*/ 93 w 109"/>
                  <a:gd name="T15" fmla="*/ 13 h 339"/>
                  <a:gd name="T16" fmla="*/ 107 w 109"/>
                  <a:gd name="T17" fmla="*/ 0 h 339"/>
                  <a:gd name="T18" fmla="*/ 109 w 109"/>
                  <a:gd name="T19" fmla="*/ 273 h 339"/>
                  <a:gd name="T20" fmla="*/ 95 w 109"/>
                  <a:gd name="T21" fmla="*/ 283 h 339"/>
                  <a:gd name="T22" fmla="*/ 82 w 109"/>
                  <a:gd name="T23" fmla="*/ 292 h 339"/>
                  <a:gd name="T24" fmla="*/ 70 w 109"/>
                  <a:gd name="T25" fmla="*/ 300 h 339"/>
                  <a:gd name="T26" fmla="*/ 57 w 109"/>
                  <a:gd name="T27" fmla="*/ 309 h 339"/>
                  <a:gd name="T28" fmla="*/ 44 w 109"/>
                  <a:gd name="T29" fmla="*/ 315 h 339"/>
                  <a:gd name="T30" fmla="*/ 30 w 109"/>
                  <a:gd name="T31" fmla="*/ 324 h 339"/>
                  <a:gd name="T32" fmla="*/ 15 w 109"/>
                  <a:gd name="T33" fmla="*/ 333 h 339"/>
                  <a:gd name="T34" fmla="*/ 2 w 109"/>
                  <a:gd name="T35" fmla="*/ 339 h 339"/>
                  <a:gd name="T36" fmla="*/ 0 w 109"/>
                  <a:gd name="T37" fmla="*/ 95 h 3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339"/>
                  <a:gd name="T59" fmla="*/ 109 w 109"/>
                  <a:gd name="T60" fmla="*/ 339 h 3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339">
                    <a:moveTo>
                      <a:pt x="0" y="95"/>
                    </a:moveTo>
                    <a:lnTo>
                      <a:pt x="13" y="83"/>
                    </a:lnTo>
                    <a:lnTo>
                      <a:pt x="28" y="72"/>
                    </a:lnTo>
                    <a:lnTo>
                      <a:pt x="42" y="62"/>
                    </a:lnTo>
                    <a:lnTo>
                      <a:pt x="54" y="51"/>
                    </a:lnTo>
                    <a:lnTo>
                      <a:pt x="67" y="38"/>
                    </a:lnTo>
                    <a:lnTo>
                      <a:pt x="80" y="27"/>
                    </a:lnTo>
                    <a:lnTo>
                      <a:pt x="93" y="13"/>
                    </a:lnTo>
                    <a:lnTo>
                      <a:pt x="107" y="0"/>
                    </a:lnTo>
                    <a:lnTo>
                      <a:pt x="109" y="273"/>
                    </a:lnTo>
                    <a:lnTo>
                      <a:pt x="95" y="283"/>
                    </a:lnTo>
                    <a:lnTo>
                      <a:pt x="82" y="292"/>
                    </a:lnTo>
                    <a:lnTo>
                      <a:pt x="70" y="300"/>
                    </a:lnTo>
                    <a:lnTo>
                      <a:pt x="57" y="309"/>
                    </a:lnTo>
                    <a:lnTo>
                      <a:pt x="44" y="315"/>
                    </a:lnTo>
                    <a:lnTo>
                      <a:pt x="30" y="324"/>
                    </a:lnTo>
                    <a:lnTo>
                      <a:pt x="15" y="333"/>
                    </a:lnTo>
                    <a:lnTo>
                      <a:pt x="2" y="339"/>
                    </a:lnTo>
                    <a:lnTo>
                      <a:pt x="0" y="95"/>
                    </a:lnTo>
                    <a:close/>
                  </a:path>
                </a:pathLst>
              </a:custGeom>
              <a:solidFill>
                <a:srgbClr val="84ADFF"/>
              </a:solidFill>
              <a:ln w="9525">
                <a:noFill/>
                <a:round/>
                <a:headEnd/>
                <a:tailEnd/>
              </a:ln>
            </p:spPr>
            <p:txBody>
              <a:bodyPr/>
              <a:lstStyle/>
              <a:p>
                <a:pPr>
                  <a:defRPr/>
                </a:pPr>
                <a:endParaRPr lang="it-IT">
                  <a:latin typeface="+mj-lt"/>
                  <a:ea typeface="+mn-ea"/>
                  <a:cs typeface="Arial" charset="0"/>
                </a:endParaRPr>
              </a:p>
            </p:txBody>
          </p:sp>
          <p:sp>
            <p:nvSpPr>
              <p:cNvPr id="97" name="Freeform 86"/>
              <p:cNvSpPr>
                <a:spLocks/>
              </p:cNvSpPr>
              <p:nvPr/>
            </p:nvSpPr>
            <p:spPr bwMode="auto">
              <a:xfrm>
                <a:off x="3090" y="2376"/>
                <a:ext cx="24" cy="26"/>
              </a:xfrm>
              <a:custGeom>
                <a:avLst/>
                <a:gdLst>
                  <a:gd name="T0" fmla="*/ 22 w 24"/>
                  <a:gd name="T1" fmla="*/ 0 h 26"/>
                  <a:gd name="T2" fmla="*/ 0 w 24"/>
                  <a:gd name="T3" fmla="*/ 13 h 26"/>
                  <a:gd name="T4" fmla="*/ 24 w 24"/>
                  <a:gd name="T5" fmla="*/ 26 h 26"/>
                  <a:gd name="T6" fmla="*/ 22 w 24"/>
                  <a:gd name="T7" fmla="*/ 0 h 26"/>
                  <a:gd name="T8" fmla="*/ 0 60000 65536"/>
                  <a:gd name="T9" fmla="*/ 0 60000 65536"/>
                  <a:gd name="T10" fmla="*/ 0 60000 65536"/>
                  <a:gd name="T11" fmla="*/ 0 60000 65536"/>
                  <a:gd name="T12" fmla="*/ 0 w 24"/>
                  <a:gd name="T13" fmla="*/ 0 h 26"/>
                  <a:gd name="T14" fmla="*/ 24 w 24"/>
                  <a:gd name="T15" fmla="*/ 26 h 26"/>
                </a:gdLst>
                <a:ahLst/>
                <a:cxnLst>
                  <a:cxn ang="T8">
                    <a:pos x="T0" y="T1"/>
                  </a:cxn>
                  <a:cxn ang="T9">
                    <a:pos x="T2" y="T3"/>
                  </a:cxn>
                  <a:cxn ang="T10">
                    <a:pos x="T4" y="T5"/>
                  </a:cxn>
                  <a:cxn ang="T11">
                    <a:pos x="T6" y="T7"/>
                  </a:cxn>
                </a:cxnLst>
                <a:rect l="T12" t="T13" r="T14" b="T15"/>
                <a:pathLst>
                  <a:path w="24" h="26">
                    <a:moveTo>
                      <a:pt x="22" y="0"/>
                    </a:moveTo>
                    <a:lnTo>
                      <a:pt x="0" y="13"/>
                    </a:lnTo>
                    <a:lnTo>
                      <a:pt x="24" y="26"/>
                    </a:lnTo>
                    <a:lnTo>
                      <a:pt x="22" y="0"/>
                    </a:lnTo>
                    <a:close/>
                  </a:path>
                </a:pathLst>
              </a:custGeom>
              <a:solidFill>
                <a:srgbClr val="89AFFF"/>
              </a:solidFill>
              <a:ln w="9525">
                <a:noFill/>
                <a:round/>
                <a:headEnd/>
                <a:tailEnd/>
              </a:ln>
            </p:spPr>
            <p:txBody>
              <a:bodyPr/>
              <a:lstStyle/>
              <a:p>
                <a:pPr>
                  <a:defRPr/>
                </a:pPr>
                <a:endParaRPr lang="it-IT">
                  <a:latin typeface="+mj-lt"/>
                  <a:ea typeface="+mn-ea"/>
                  <a:cs typeface="Arial" charset="0"/>
                </a:endParaRPr>
              </a:p>
            </p:txBody>
          </p:sp>
          <p:sp>
            <p:nvSpPr>
              <p:cNvPr id="98" name="Freeform 87"/>
              <p:cNvSpPr>
                <a:spLocks/>
              </p:cNvSpPr>
              <p:nvPr/>
            </p:nvSpPr>
            <p:spPr bwMode="auto">
              <a:xfrm>
                <a:off x="3007" y="2542"/>
                <a:ext cx="112" cy="313"/>
              </a:xfrm>
              <a:custGeom>
                <a:avLst/>
                <a:gdLst>
                  <a:gd name="T0" fmla="*/ 0 w 112"/>
                  <a:gd name="T1" fmla="*/ 76 h 313"/>
                  <a:gd name="T2" fmla="*/ 13 w 112"/>
                  <a:gd name="T3" fmla="*/ 68 h 313"/>
                  <a:gd name="T4" fmla="*/ 29 w 112"/>
                  <a:gd name="T5" fmla="*/ 59 h 313"/>
                  <a:gd name="T6" fmla="*/ 42 w 112"/>
                  <a:gd name="T7" fmla="*/ 51 h 313"/>
                  <a:gd name="T8" fmla="*/ 55 w 112"/>
                  <a:gd name="T9" fmla="*/ 42 h 313"/>
                  <a:gd name="T10" fmla="*/ 68 w 112"/>
                  <a:gd name="T11" fmla="*/ 30 h 313"/>
                  <a:gd name="T12" fmla="*/ 81 w 112"/>
                  <a:gd name="T13" fmla="*/ 22 h 313"/>
                  <a:gd name="T14" fmla="*/ 94 w 112"/>
                  <a:gd name="T15" fmla="*/ 11 h 313"/>
                  <a:gd name="T16" fmla="*/ 107 w 112"/>
                  <a:gd name="T17" fmla="*/ 0 h 313"/>
                  <a:gd name="T18" fmla="*/ 112 w 112"/>
                  <a:gd name="T19" fmla="*/ 256 h 313"/>
                  <a:gd name="T20" fmla="*/ 99 w 112"/>
                  <a:gd name="T21" fmla="*/ 265 h 313"/>
                  <a:gd name="T22" fmla="*/ 85 w 112"/>
                  <a:gd name="T23" fmla="*/ 271 h 313"/>
                  <a:gd name="T24" fmla="*/ 72 w 112"/>
                  <a:gd name="T25" fmla="*/ 280 h 313"/>
                  <a:gd name="T26" fmla="*/ 57 w 112"/>
                  <a:gd name="T27" fmla="*/ 286 h 313"/>
                  <a:gd name="T28" fmla="*/ 44 w 112"/>
                  <a:gd name="T29" fmla="*/ 292 h 313"/>
                  <a:gd name="T30" fmla="*/ 31 w 112"/>
                  <a:gd name="T31" fmla="*/ 300 h 313"/>
                  <a:gd name="T32" fmla="*/ 15 w 112"/>
                  <a:gd name="T33" fmla="*/ 306 h 313"/>
                  <a:gd name="T34" fmla="*/ 2 w 112"/>
                  <a:gd name="T35" fmla="*/ 313 h 313"/>
                  <a:gd name="T36" fmla="*/ 0 w 112"/>
                  <a:gd name="T37" fmla="*/ 76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313"/>
                  <a:gd name="T59" fmla="*/ 112 w 112"/>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313">
                    <a:moveTo>
                      <a:pt x="0" y="76"/>
                    </a:moveTo>
                    <a:lnTo>
                      <a:pt x="13" y="68"/>
                    </a:lnTo>
                    <a:lnTo>
                      <a:pt x="29" y="59"/>
                    </a:lnTo>
                    <a:lnTo>
                      <a:pt x="42" y="51"/>
                    </a:lnTo>
                    <a:lnTo>
                      <a:pt x="55" y="42"/>
                    </a:lnTo>
                    <a:lnTo>
                      <a:pt x="68" y="30"/>
                    </a:lnTo>
                    <a:lnTo>
                      <a:pt x="81" y="22"/>
                    </a:lnTo>
                    <a:lnTo>
                      <a:pt x="94" y="11"/>
                    </a:lnTo>
                    <a:lnTo>
                      <a:pt x="107" y="0"/>
                    </a:lnTo>
                    <a:lnTo>
                      <a:pt x="112" y="256"/>
                    </a:lnTo>
                    <a:lnTo>
                      <a:pt x="99" y="265"/>
                    </a:lnTo>
                    <a:lnTo>
                      <a:pt x="85" y="271"/>
                    </a:lnTo>
                    <a:lnTo>
                      <a:pt x="72" y="280"/>
                    </a:lnTo>
                    <a:lnTo>
                      <a:pt x="57" y="286"/>
                    </a:lnTo>
                    <a:lnTo>
                      <a:pt x="44" y="292"/>
                    </a:lnTo>
                    <a:lnTo>
                      <a:pt x="31" y="300"/>
                    </a:lnTo>
                    <a:lnTo>
                      <a:pt x="15" y="306"/>
                    </a:lnTo>
                    <a:lnTo>
                      <a:pt x="2" y="313"/>
                    </a:lnTo>
                    <a:lnTo>
                      <a:pt x="0" y="76"/>
                    </a:lnTo>
                    <a:close/>
                  </a:path>
                </a:pathLst>
              </a:custGeom>
              <a:solidFill>
                <a:srgbClr val="89AFFF"/>
              </a:solidFill>
              <a:ln w="9525">
                <a:noFill/>
                <a:round/>
                <a:headEnd/>
                <a:tailEnd/>
              </a:ln>
            </p:spPr>
            <p:txBody>
              <a:bodyPr/>
              <a:lstStyle/>
              <a:p>
                <a:pPr>
                  <a:defRPr/>
                </a:pPr>
                <a:endParaRPr lang="it-IT">
                  <a:latin typeface="+mj-lt"/>
                  <a:ea typeface="+mn-ea"/>
                  <a:cs typeface="Arial" charset="0"/>
                </a:endParaRPr>
              </a:p>
            </p:txBody>
          </p:sp>
          <p:sp>
            <p:nvSpPr>
              <p:cNvPr id="99" name="Freeform 88"/>
              <p:cNvSpPr>
                <a:spLocks/>
              </p:cNvSpPr>
              <p:nvPr/>
            </p:nvSpPr>
            <p:spPr bwMode="auto">
              <a:xfrm>
                <a:off x="2952" y="2584"/>
                <a:ext cx="112" cy="292"/>
              </a:xfrm>
              <a:custGeom>
                <a:avLst/>
                <a:gdLst>
                  <a:gd name="T0" fmla="*/ 0 w 112"/>
                  <a:gd name="T1" fmla="*/ 66 h 292"/>
                  <a:gd name="T2" fmla="*/ 14 w 112"/>
                  <a:gd name="T3" fmla="*/ 59 h 292"/>
                  <a:gd name="T4" fmla="*/ 29 w 112"/>
                  <a:gd name="T5" fmla="*/ 50 h 292"/>
                  <a:gd name="T6" fmla="*/ 42 w 112"/>
                  <a:gd name="T7" fmla="*/ 41 h 292"/>
                  <a:gd name="T8" fmla="*/ 55 w 112"/>
                  <a:gd name="T9" fmla="*/ 34 h 292"/>
                  <a:gd name="T10" fmla="*/ 70 w 112"/>
                  <a:gd name="T11" fmla="*/ 26 h 292"/>
                  <a:gd name="T12" fmla="*/ 84 w 112"/>
                  <a:gd name="T13" fmla="*/ 17 h 292"/>
                  <a:gd name="T14" fmla="*/ 97 w 112"/>
                  <a:gd name="T15" fmla="*/ 9 h 292"/>
                  <a:gd name="T16" fmla="*/ 110 w 112"/>
                  <a:gd name="T17" fmla="*/ 0 h 292"/>
                  <a:gd name="T18" fmla="*/ 112 w 112"/>
                  <a:gd name="T19" fmla="*/ 244 h 292"/>
                  <a:gd name="T20" fmla="*/ 99 w 112"/>
                  <a:gd name="T21" fmla="*/ 250 h 292"/>
                  <a:gd name="T22" fmla="*/ 86 w 112"/>
                  <a:gd name="T23" fmla="*/ 258 h 292"/>
                  <a:gd name="T24" fmla="*/ 72 w 112"/>
                  <a:gd name="T25" fmla="*/ 264 h 292"/>
                  <a:gd name="T26" fmla="*/ 57 w 112"/>
                  <a:gd name="T27" fmla="*/ 269 h 292"/>
                  <a:gd name="T28" fmla="*/ 44 w 112"/>
                  <a:gd name="T29" fmla="*/ 275 h 292"/>
                  <a:gd name="T30" fmla="*/ 31 w 112"/>
                  <a:gd name="T31" fmla="*/ 282 h 292"/>
                  <a:gd name="T32" fmla="*/ 16 w 112"/>
                  <a:gd name="T33" fmla="*/ 286 h 292"/>
                  <a:gd name="T34" fmla="*/ 2 w 112"/>
                  <a:gd name="T35" fmla="*/ 292 h 292"/>
                  <a:gd name="T36" fmla="*/ 0 w 112"/>
                  <a:gd name="T37" fmla="*/ 66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92"/>
                  <a:gd name="T59" fmla="*/ 112 w 112"/>
                  <a:gd name="T60" fmla="*/ 292 h 2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92">
                    <a:moveTo>
                      <a:pt x="0" y="66"/>
                    </a:moveTo>
                    <a:lnTo>
                      <a:pt x="14" y="59"/>
                    </a:lnTo>
                    <a:lnTo>
                      <a:pt x="29" y="50"/>
                    </a:lnTo>
                    <a:lnTo>
                      <a:pt x="42" y="41"/>
                    </a:lnTo>
                    <a:lnTo>
                      <a:pt x="55" y="34"/>
                    </a:lnTo>
                    <a:lnTo>
                      <a:pt x="70" y="26"/>
                    </a:lnTo>
                    <a:lnTo>
                      <a:pt x="84" y="17"/>
                    </a:lnTo>
                    <a:lnTo>
                      <a:pt x="97" y="9"/>
                    </a:lnTo>
                    <a:lnTo>
                      <a:pt x="110" y="0"/>
                    </a:lnTo>
                    <a:lnTo>
                      <a:pt x="112" y="244"/>
                    </a:lnTo>
                    <a:lnTo>
                      <a:pt x="99" y="250"/>
                    </a:lnTo>
                    <a:lnTo>
                      <a:pt x="86" y="258"/>
                    </a:lnTo>
                    <a:lnTo>
                      <a:pt x="72" y="264"/>
                    </a:lnTo>
                    <a:lnTo>
                      <a:pt x="57" y="269"/>
                    </a:lnTo>
                    <a:lnTo>
                      <a:pt x="44" y="275"/>
                    </a:lnTo>
                    <a:lnTo>
                      <a:pt x="31" y="282"/>
                    </a:lnTo>
                    <a:lnTo>
                      <a:pt x="16" y="286"/>
                    </a:lnTo>
                    <a:lnTo>
                      <a:pt x="2" y="292"/>
                    </a:lnTo>
                    <a:lnTo>
                      <a:pt x="0" y="66"/>
                    </a:lnTo>
                    <a:close/>
                  </a:path>
                </a:pathLst>
              </a:custGeom>
              <a:solidFill>
                <a:srgbClr val="8EB5FF"/>
              </a:solidFill>
              <a:ln w="9525">
                <a:noFill/>
                <a:round/>
                <a:headEnd/>
                <a:tailEnd/>
              </a:ln>
            </p:spPr>
            <p:txBody>
              <a:bodyPr/>
              <a:lstStyle/>
              <a:p>
                <a:pPr>
                  <a:defRPr/>
                </a:pPr>
                <a:endParaRPr lang="it-IT">
                  <a:latin typeface="+mj-lt"/>
                  <a:ea typeface="+mn-ea"/>
                  <a:cs typeface="Arial" charset="0"/>
                </a:endParaRPr>
              </a:p>
            </p:txBody>
          </p:sp>
          <p:sp>
            <p:nvSpPr>
              <p:cNvPr id="100" name="Freeform 89"/>
              <p:cNvSpPr>
                <a:spLocks/>
              </p:cNvSpPr>
              <p:nvPr/>
            </p:nvSpPr>
            <p:spPr bwMode="auto">
              <a:xfrm>
                <a:off x="2897" y="2618"/>
                <a:ext cx="112" cy="276"/>
              </a:xfrm>
              <a:custGeom>
                <a:avLst/>
                <a:gdLst>
                  <a:gd name="T0" fmla="*/ 0 w 112"/>
                  <a:gd name="T1" fmla="*/ 55 h 276"/>
                  <a:gd name="T2" fmla="*/ 14 w 112"/>
                  <a:gd name="T3" fmla="*/ 49 h 276"/>
                  <a:gd name="T4" fmla="*/ 29 w 112"/>
                  <a:gd name="T5" fmla="*/ 44 h 276"/>
                  <a:gd name="T6" fmla="*/ 42 w 112"/>
                  <a:gd name="T7" fmla="*/ 38 h 276"/>
                  <a:gd name="T8" fmla="*/ 55 w 112"/>
                  <a:gd name="T9" fmla="*/ 32 h 276"/>
                  <a:gd name="T10" fmla="*/ 71 w 112"/>
                  <a:gd name="T11" fmla="*/ 22 h 276"/>
                  <a:gd name="T12" fmla="*/ 84 w 112"/>
                  <a:gd name="T13" fmla="*/ 16 h 276"/>
                  <a:gd name="T14" fmla="*/ 97 w 112"/>
                  <a:gd name="T15" fmla="*/ 9 h 276"/>
                  <a:gd name="T16" fmla="*/ 110 w 112"/>
                  <a:gd name="T17" fmla="*/ 0 h 276"/>
                  <a:gd name="T18" fmla="*/ 112 w 112"/>
                  <a:gd name="T19" fmla="*/ 237 h 276"/>
                  <a:gd name="T20" fmla="*/ 99 w 112"/>
                  <a:gd name="T21" fmla="*/ 243 h 276"/>
                  <a:gd name="T22" fmla="*/ 86 w 112"/>
                  <a:gd name="T23" fmla="*/ 248 h 276"/>
                  <a:gd name="T24" fmla="*/ 73 w 112"/>
                  <a:gd name="T25" fmla="*/ 252 h 276"/>
                  <a:gd name="T26" fmla="*/ 57 w 112"/>
                  <a:gd name="T27" fmla="*/ 258 h 276"/>
                  <a:gd name="T28" fmla="*/ 44 w 112"/>
                  <a:gd name="T29" fmla="*/ 263 h 276"/>
                  <a:gd name="T30" fmla="*/ 31 w 112"/>
                  <a:gd name="T31" fmla="*/ 267 h 276"/>
                  <a:gd name="T32" fmla="*/ 16 w 112"/>
                  <a:gd name="T33" fmla="*/ 271 h 276"/>
                  <a:gd name="T34" fmla="*/ 2 w 112"/>
                  <a:gd name="T35" fmla="*/ 276 h 276"/>
                  <a:gd name="T36" fmla="*/ 0 w 112"/>
                  <a:gd name="T37" fmla="*/ 5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76"/>
                  <a:gd name="T59" fmla="*/ 112 w 11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76">
                    <a:moveTo>
                      <a:pt x="0" y="55"/>
                    </a:moveTo>
                    <a:lnTo>
                      <a:pt x="14" y="49"/>
                    </a:lnTo>
                    <a:lnTo>
                      <a:pt x="29" y="44"/>
                    </a:lnTo>
                    <a:lnTo>
                      <a:pt x="42" y="38"/>
                    </a:lnTo>
                    <a:lnTo>
                      <a:pt x="55" y="32"/>
                    </a:lnTo>
                    <a:lnTo>
                      <a:pt x="71" y="22"/>
                    </a:lnTo>
                    <a:lnTo>
                      <a:pt x="84" y="16"/>
                    </a:lnTo>
                    <a:lnTo>
                      <a:pt x="97" y="9"/>
                    </a:lnTo>
                    <a:lnTo>
                      <a:pt x="110" y="0"/>
                    </a:lnTo>
                    <a:lnTo>
                      <a:pt x="112" y="237"/>
                    </a:lnTo>
                    <a:lnTo>
                      <a:pt x="99" y="243"/>
                    </a:lnTo>
                    <a:lnTo>
                      <a:pt x="86" y="248"/>
                    </a:lnTo>
                    <a:lnTo>
                      <a:pt x="73" y="252"/>
                    </a:lnTo>
                    <a:lnTo>
                      <a:pt x="57" y="258"/>
                    </a:lnTo>
                    <a:lnTo>
                      <a:pt x="44" y="263"/>
                    </a:lnTo>
                    <a:lnTo>
                      <a:pt x="31" y="267"/>
                    </a:lnTo>
                    <a:lnTo>
                      <a:pt x="16" y="271"/>
                    </a:lnTo>
                    <a:lnTo>
                      <a:pt x="2" y="276"/>
                    </a:lnTo>
                    <a:lnTo>
                      <a:pt x="0" y="55"/>
                    </a:lnTo>
                    <a:close/>
                  </a:path>
                </a:pathLst>
              </a:custGeom>
              <a:solidFill>
                <a:srgbClr val="93B7FF"/>
              </a:solidFill>
              <a:ln w="9525">
                <a:noFill/>
                <a:round/>
                <a:headEnd/>
                <a:tailEnd/>
              </a:ln>
            </p:spPr>
            <p:txBody>
              <a:bodyPr/>
              <a:lstStyle/>
              <a:p>
                <a:pPr>
                  <a:defRPr/>
                </a:pPr>
                <a:endParaRPr lang="it-IT">
                  <a:latin typeface="+mj-lt"/>
                  <a:ea typeface="+mn-ea"/>
                  <a:cs typeface="Arial" charset="0"/>
                </a:endParaRPr>
              </a:p>
            </p:txBody>
          </p:sp>
          <p:sp>
            <p:nvSpPr>
              <p:cNvPr id="101" name="Freeform 90"/>
              <p:cNvSpPr>
                <a:spLocks/>
              </p:cNvSpPr>
              <p:nvPr/>
            </p:nvSpPr>
            <p:spPr bwMode="auto">
              <a:xfrm>
                <a:off x="2843" y="2650"/>
                <a:ext cx="111" cy="258"/>
              </a:xfrm>
              <a:custGeom>
                <a:avLst/>
                <a:gdLst>
                  <a:gd name="T0" fmla="*/ 0 w 111"/>
                  <a:gd name="T1" fmla="*/ 40 h 258"/>
                  <a:gd name="T2" fmla="*/ 13 w 111"/>
                  <a:gd name="T3" fmla="*/ 36 h 258"/>
                  <a:gd name="T4" fmla="*/ 28 w 111"/>
                  <a:gd name="T5" fmla="*/ 32 h 258"/>
                  <a:gd name="T6" fmla="*/ 41 w 111"/>
                  <a:gd name="T7" fmla="*/ 25 h 258"/>
                  <a:gd name="T8" fmla="*/ 54 w 111"/>
                  <a:gd name="T9" fmla="*/ 21 h 258"/>
                  <a:gd name="T10" fmla="*/ 70 w 111"/>
                  <a:gd name="T11" fmla="*/ 17 h 258"/>
                  <a:gd name="T12" fmla="*/ 83 w 111"/>
                  <a:gd name="T13" fmla="*/ 10 h 258"/>
                  <a:gd name="T14" fmla="*/ 96 w 111"/>
                  <a:gd name="T15" fmla="*/ 6 h 258"/>
                  <a:gd name="T16" fmla="*/ 109 w 111"/>
                  <a:gd name="T17" fmla="*/ 0 h 258"/>
                  <a:gd name="T18" fmla="*/ 111 w 111"/>
                  <a:gd name="T19" fmla="*/ 226 h 258"/>
                  <a:gd name="T20" fmla="*/ 98 w 111"/>
                  <a:gd name="T21" fmla="*/ 231 h 258"/>
                  <a:gd name="T22" fmla="*/ 85 w 111"/>
                  <a:gd name="T23" fmla="*/ 235 h 258"/>
                  <a:gd name="T24" fmla="*/ 73 w 111"/>
                  <a:gd name="T25" fmla="*/ 239 h 258"/>
                  <a:gd name="T26" fmla="*/ 56 w 111"/>
                  <a:gd name="T27" fmla="*/ 241 h 258"/>
                  <a:gd name="T28" fmla="*/ 44 w 111"/>
                  <a:gd name="T29" fmla="*/ 246 h 258"/>
                  <a:gd name="T30" fmla="*/ 31 w 111"/>
                  <a:gd name="T31" fmla="*/ 250 h 258"/>
                  <a:gd name="T32" fmla="*/ 16 w 111"/>
                  <a:gd name="T33" fmla="*/ 253 h 258"/>
                  <a:gd name="T34" fmla="*/ 3 w 111"/>
                  <a:gd name="T35" fmla="*/ 258 h 258"/>
                  <a:gd name="T36" fmla="*/ 0 w 111"/>
                  <a:gd name="T37" fmla="*/ 40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258"/>
                  <a:gd name="T59" fmla="*/ 111 w 111"/>
                  <a:gd name="T60" fmla="*/ 258 h 2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258">
                    <a:moveTo>
                      <a:pt x="0" y="40"/>
                    </a:moveTo>
                    <a:lnTo>
                      <a:pt x="13" y="36"/>
                    </a:lnTo>
                    <a:lnTo>
                      <a:pt x="28" y="32"/>
                    </a:lnTo>
                    <a:lnTo>
                      <a:pt x="41" y="25"/>
                    </a:lnTo>
                    <a:lnTo>
                      <a:pt x="54" y="21"/>
                    </a:lnTo>
                    <a:lnTo>
                      <a:pt x="70" y="17"/>
                    </a:lnTo>
                    <a:lnTo>
                      <a:pt x="83" y="10"/>
                    </a:lnTo>
                    <a:lnTo>
                      <a:pt x="96" y="6"/>
                    </a:lnTo>
                    <a:lnTo>
                      <a:pt x="109" y="0"/>
                    </a:lnTo>
                    <a:lnTo>
                      <a:pt x="111" y="226"/>
                    </a:lnTo>
                    <a:lnTo>
                      <a:pt x="98" y="231"/>
                    </a:lnTo>
                    <a:lnTo>
                      <a:pt x="85" y="235"/>
                    </a:lnTo>
                    <a:lnTo>
                      <a:pt x="73" y="239"/>
                    </a:lnTo>
                    <a:lnTo>
                      <a:pt x="56" y="241"/>
                    </a:lnTo>
                    <a:lnTo>
                      <a:pt x="44" y="246"/>
                    </a:lnTo>
                    <a:lnTo>
                      <a:pt x="31" y="250"/>
                    </a:lnTo>
                    <a:lnTo>
                      <a:pt x="16" y="253"/>
                    </a:lnTo>
                    <a:lnTo>
                      <a:pt x="3" y="258"/>
                    </a:lnTo>
                    <a:lnTo>
                      <a:pt x="0" y="40"/>
                    </a:lnTo>
                    <a:close/>
                  </a:path>
                </a:pathLst>
              </a:custGeom>
              <a:solidFill>
                <a:srgbClr val="99BCFF"/>
              </a:solidFill>
              <a:ln w="9525">
                <a:noFill/>
                <a:round/>
                <a:headEnd/>
                <a:tailEnd/>
              </a:ln>
            </p:spPr>
            <p:txBody>
              <a:bodyPr/>
              <a:lstStyle/>
              <a:p>
                <a:pPr>
                  <a:defRPr/>
                </a:pPr>
                <a:endParaRPr lang="it-IT">
                  <a:latin typeface="+mj-lt"/>
                  <a:ea typeface="+mn-ea"/>
                  <a:cs typeface="Arial" charset="0"/>
                </a:endParaRPr>
              </a:p>
            </p:txBody>
          </p:sp>
          <p:sp>
            <p:nvSpPr>
              <p:cNvPr id="102" name="Freeform 91"/>
              <p:cNvSpPr>
                <a:spLocks/>
              </p:cNvSpPr>
              <p:nvPr/>
            </p:nvSpPr>
            <p:spPr bwMode="auto">
              <a:xfrm>
                <a:off x="2789" y="2673"/>
                <a:ext cx="110" cy="245"/>
              </a:xfrm>
              <a:custGeom>
                <a:avLst/>
                <a:gdLst>
                  <a:gd name="T0" fmla="*/ 0 w 110"/>
                  <a:gd name="T1" fmla="*/ 34 h 245"/>
                  <a:gd name="T2" fmla="*/ 13 w 110"/>
                  <a:gd name="T3" fmla="*/ 28 h 245"/>
                  <a:gd name="T4" fmla="*/ 28 w 110"/>
                  <a:gd name="T5" fmla="*/ 26 h 245"/>
                  <a:gd name="T6" fmla="*/ 41 w 110"/>
                  <a:gd name="T7" fmla="*/ 22 h 245"/>
                  <a:gd name="T8" fmla="*/ 54 w 110"/>
                  <a:gd name="T9" fmla="*/ 17 h 245"/>
                  <a:gd name="T10" fmla="*/ 70 w 110"/>
                  <a:gd name="T11" fmla="*/ 13 h 245"/>
                  <a:gd name="T12" fmla="*/ 82 w 110"/>
                  <a:gd name="T13" fmla="*/ 9 h 245"/>
                  <a:gd name="T14" fmla="*/ 95 w 110"/>
                  <a:gd name="T15" fmla="*/ 5 h 245"/>
                  <a:gd name="T16" fmla="*/ 108 w 110"/>
                  <a:gd name="T17" fmla="*/ 0 h 245"/>
                  <a:gd name="T18" fmla="*/ 110 w 110"/>
                  <a:gd name="T19" fmla="*/ 221 h 245"/>
                  <a:gd name="T20" fmla="*/ 98 w 110"/>
                  <a:gd name="T21" fmla="*/ 225 h 245"/>
                  <a:gd name="T22" fmla="*/ 85 w 110"/>
                  <a:gd name="T23" fmla="*/ 230 h 245"/>
                  <a:gd name="T24" fmla="*/ 72 w 110"/>
                  <a:gd name="T25" fmla="*/ 232 h 245"/>
                  <a:gd name="T26" fmla="*/ 57 w 110"/>
                  <a:gd name="T27" fmla="*/ 237 h 245"/>
                  <a:gd name="T28" fmla="*/ 43 w 110"/>
                  <a:gd name="T29" fmla="*/ 239 h 245"/>
                  <a:gd name="T30" fmla="*/ 30 w 110"/>
                  <a:gd name="T31" fmla="*/ 241 h 245"/>
                  <a:gd name="T32" fmla="*/ 15 w 110"/>
                  <a:gd name="T33" fmla="*/ 243 h 245"/>
                  <a:gd name="T34" fmla="*/ 2 w 110"/>
                  <a:gd name="T35" fmla="*/ 245 h 245"/>
                  <a:gd name="T36" fmla="*/ 0 w 110"/>
                  <a:gd name="T37" fmla="*/ 34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245"/>
                  <a:gd name="T59" fmla="*/ 110 w 110"/>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245">
                    <a:moveTo>
                      <a:pt x="0" y="34"/>
                    </a:moveTo>
                    <a:lnTo>
                      <a:pt x="13" y="28"/>
                    </a:lnTo>
                    <a:lnTo>
                      <a:pt x="28" y="26"/>
                    </a:lnTo>
                    <a:lnTo>
                      <a:pt x="41" y="22"/>
                    </a:lnTo>
                    <a:lnTo>
                      <a:pt x="54" y="17"/>
                    </a:lnTo>
                    <a:lnTo>
                      <a:pt x="70" y="13"/>
                    </a:lnTo>
                    <a:lnTo>
                      <a:pt x="82" y="9"/>
                    </a:lnTo>
                    <a:lnTo>
                      <a:pt x="95" y="5"/>
                    </a:lnTo>
                    <a:lnTo>
                      <a:pt x="108" y="0"/>
                    </a:lnTo>
                    <a:lnTo>
                      <a:pt x="110" y="221"/>
                    </a:lnTo>
                    <a:lnTo>
                      <a:pt x="98" y="225"/>
                    </a:lnTo>
                    <a:lnTo>
                      <a:pt x="85" y="230"/>
                    </a:lnTo>
                    <a:lnTo>
                      <a:pt x="72" y="232"/>
                    </a:lnTo>
                    <a:lnTo>
                      <a:pt x="57" y="237"/>
                    </a:lnTo>
                    <a:lnTo>
                      <a:pt x="43" y="239"/>
                    </a:lnTo>
                    <a:lnTo>
                      <a:pt x="30" y="241"/>
                    </a:lnTo>
                    <a:lnTo>
                      <a:pt x="15" y="243"/>
                    </a:lnTo>
                    <a:lnTo>
                      <a:pt x="2" y="245"/>
                    </a:lnTo>
                    <a:lnTo>
                      <a:pt x="0" y="34"/>
                    </a:lnTo>
                    <a:close/>
                  </a:path>
                </a:pathLst>
              </a:custGeom>
              <a:solidFill>
                <a:srgbClr val="A0BFFF"/>
              </a:solidFill>
              <a:ln w="9525">
                <a:noFill/>
                <a:round/>
                <a:headEnd/>
                <a:tailEnd/>
              </a:ln>
            </p:spPr>
            <p:txBody>
              <a:bodyPr/>
              <a:lstStyle/>
              <a:p>
                <a:pPr>
                  <a:defRPr/>
                </a:pPr>
                <a:endParaRPr lang="it-IT">
                  <a:latin typeface="+mj-lt"/>
                  <a:ea typeface="+mn-ea"/>
                  <a:cs typeface="Arial" charset="0"/>
                </a:endParaRPr>
              </a:p>
            </p:txBody>
          </p:sp>
          <p:sp>
            <p:nvSpPr>
              <p:cNvPr id="103" name="Freeform 92"/>
              <p:cNvSpPr>
                <a:spLocks/>
              </p:cNvSpPr>
              <p:nvPr/>
            </p:nvSpPr>
            <p:spPr bwMode="auto">
              <a:xfrm>
                <a:off x="2734" y="2690"/>
                <a:ext cx="112" cy="237"/>
              </a:xfrm>
              <a:custGeom>
                <a:avLst/>
                <a:gdLst>
                  <a:gd name="T0" fmla="*/ 0 w 112"/>
                  <a:gd name="T1" fmla="*/ 25 h 237"/>
                  <a:gd name="T2" fmla="*/ 13 w 112"/>
                  <a:gd name="T3" fmla="*/ 23 h 237"/>
                  <a:gd name="T4" fmla="*/ 28 w 112"/>
                  <a:gd name="T5" fmla="*/ 21 h 237"/>
                  <a:gd name="T6" fmla="*/ 42 w 112"/>
                  <a:gd name="T7" fmla="*/ 19 h 237"/>
                  <a:gd name="T8" fmla="*/ 55 w 112"/>
                  <a:gd name="T9" fmla="*/ 17 h 237"/>
                  <a:gd name="T10" fmla="*/ 70 w 112"/>
                  <a:gd name="T11" fmla="*/ 11 h 237"/>
                  <a:gd name="T12" fmla="*/ 83 w 112"/>
                  <a:gd name="T13" fmla="*/ 9 h 237"/>
                  <a:gd name="T14" fmla="*/ 96 w 112"/>
                  <a:gd name="T15" fmla="*/ 5 h 237"/>
                  <a:gd name="T16" fmla="*/ 109 w 112"/>
                  <a:gd name="T17" fmla="*/ 0 h 237"/>
                  <a:gd name="T18" fmla="*/ 112 w 112"/>
                  <a:gd name="T19" fmla="*/ 218 h 237"/>
                  <a:gd name="T20" fmla="*/ 98 w 112"/>
                  <a:gd name="T21" fmla="*/ 220 h 237"/>
                  <a:gd name="T22" fmla="*/ 85 w 112"/>
                  <a:gd name="T23" fmla="*/ 224 h 237"/>
                  <a:gd name="T24" fmla="*/ 72 w 112"/>
                  <a:gd name="T25" fmla="*/ 226 h 237"/>
                  <a:gd name="T26" fmla="*/ 59 w 112"/>
                  <a:gd name="T27" fmla="*/ 228 h 237"/>
                  <a:gd name="T28" fmla="*/ 44 w 112"/>
                  <a:gd name="T29" fmla="*/ 230 h 237"/>
                  <a:gd name="T30" fmla="*/ 30 w 112"/>
                  <a:gd name="T31" fmla="*/ 233 h 237"/>
                  <a:gd name="T32" fmla="*/ 17 w 112"/>
                  <a:gd name="T33" fmla="*/ 235 h 237"/>
                  <a:gd name="T34" fmla="*/ 4 w 112"/>
                  <a:gd name="T35" fmla="*/ 237 h 237"/>
                  <a:gd name="T36" fmla="*/ 0 w 112"/>
                  <a:gd name="T37" fmla="*/ 25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37"/>
                  <a:gd name="T59" fmla="*/ 112 w 112"/>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37">
                    <a:moveTo>
                      <a:pt x="0" y="25"/>
                    </a:moveTo>
                    <a:lnTo>
                      <a:pt x="13" y="23"/>
                    </a:lnTo>
                    <a:lnTo>
                      <a:pt x="28" y="21"/>
                    </a:lnTo>
                    <a:lnTo>
                      <a:pt x="42" y="19"/>
                    </a:lnTo>
                    <a:lnTo>
                      <a:pt x="55" y="17"/>
                    </a:lnTo>
                    <a:lnTo>
                      <a:pt x="70" y="11"/>
                    </a:lnTo>
                    <a:lnTo>
                      <a:pt x="83" y="9"/>
                    </a:lnTo>
                    <a:lnTo>
                      <a:pt x="96" y="5"/>
                    </a:lnTo>
                    <a:lnTo>
                      <a:pt x="109" y="0"/>
                    </a:lnTo>
                    <a:lnTo>
                      <a:pt x="112" y="218"/>
                    </a:lnTo>
                    <a:lnTo>
                      <a:pt x="98" y="220"/>
                    </a:lnTo>
                    <a:lnTo>
                      <a:pt x="85" y="224"/>
                    </a:lnTo>
                    <a:lnTo>
                      <a:pt x="72" y="226"/>
                    </a:lnTo>
                    <a:lnTo>
                      <a:pt x="59" y="228"/>
                    </a:lnTo>
                    <a:lnTo>
                      <a:pt x="44" y="230"/>
                    </a:lnTo>
                    <a:lnTo>
                      <a:pt x="30" y="233"/>
                    </a:lnTo>
                    <a:lnTo>
                      <a:pt x="17" y="235"/>
                    </a:lnTo>
                    <a:lnTo>
                      <a:pt x="4" y="237"/>
                    </a:lnTo>
                    <a:lnTo>
                      <a:pt x="0" y="25"/>
                    </a:lnTo>
                    <a:close/>
                  </a:path>
                </a:pathLst>
              </a:custGeom>
              <a:solidFill>
                <a:srgbClr val="A5C1FF"/>
              </a:solidFill>
              <a:ln w="9525">
                <a:noFill/>
                <a:round/>
                <a:headEnd/>
                <a:tailEnd/>
              </a:ln>
            </p:spPr>
            <p:txBody>
              <a:bodyPr/>
              <a:lstStyle/>
              <a:p>
                <a:pPr>
                  <a:defRPr/>
                </a:pPr>
                <a:endParaRPr lang="it-IT">
                  <a:latin typeface="+mj-lt"/>
                  <a:ea typeface="+mn-ea"/>
                  <a:cs typeface="Arial" charset="0"/>
                </a:endParaRPr>
              </a:p>
            </p:txBody>
          </p:sp>
          <p:sp>
            <p:nvSpPr>
              <p:cNvPr id="104" name="Freeform 93"/>
              <p:cNvSpPr>
                <a:spLocks/>
              </p:cNvSpPr>
              <p:nvPr/>
            </p:nvSpPr>
            <p:spPr bwMode="auto">
              <a:xfrm>
                <a:off x="2679" y="2707"/>
                <a:ext cx="112" cy="224"/>
              </a:xfrm>
              <a:custGeom>
                <a:avLst/>
                <a:gdLst>
                  <a:gd name="T0" fmla="*/ 0 w 112"/>
                  <a:gd name="T1" fmla="*/ 15 h 224"/>
                  <a:gd name="T2" fmla="*/ 13 w 112"/>
                  <a:gd name="T3" fmla="*/ 15 h 224"/>
                  <a:gd name="T4" fmla="*/ 28 w 112"/>
                  <a:gd name="T5" fmla="*/ 12 h 224"/>
                  <a:gd name="T6" fmla="*/ 42 w 112"/>
                  <a:gd name="T7" fmla="*/ 10 h 224"/>
                  <a:gd name="T8" fmla="*/ 55 w 112"/>
                  <a:gd name="T9" fmla="*/ 8 h 224"/>
                  <a:gd name="T10" fmla="*/ 70 w 112"/>
                  <a:gd name="T11" fmla="*/ 6 h 224"/>
                  <a:gd name="T12" fmla="*/ 83 w 112"/>
                  <a:gd name="T13" fmla="*/ 4 h 224"/>
                  <a:gd name="T14" fmla="*/ 97 w 112"/>
                  <a:gd name="T15" fmla="*/ 2 h 224"/>
                  <a:gd name="T16" fmla="*/ 110 w 112"/>
                  <a:gd name="T17" fmla="*/ 0 h 224"/>
                  <a:gd name="T18" fmla="*/ 112 w 112"/>
                  <a:gd name="T19" fmla="*/ 211 h 224"/>
                  <a:gd name="T20" fmla="*/ 99 w 112"/>
                  <a:gd name="T21" fmla="*/ 213 h 224"/>
                  <a:gd name="T22" fmla="*/ 85 w 112"/>
                  <a:gd name="T23" fmla="*/ 216 h 224"/>
                  <a:gd name="T24" fmla="*/ 72 w 112"/>
                  <a:gd name="T25" fmla="*/ 218 h 224"/>
                  <a:gd name="T26" fmla="*/ 59 w 112"/>
                  <a:gd name="T27" fmla="*/ 220 h 224"/>
                  <a:gd name="T28" fmla="*/ 44 w 112"/>
                  <a:gd name="T29" fmla="*/ 220 h 224"/>
                  <a:gd name="T30" fmla="*/ 31 w 112"/>
                  <a:gd name="T31" fmla="*/ 222 h 224"/>
                  <a:gd name="T32" fmla="*/ 17 w 112"/>
                  <a:gd name="T33" fmla="*/ 224 h 224"/>
                  <a:gd name="T34" fmla="*/ 4 w 112"/>
                  <a:gd name="T35" fmla="*/ 224 h 224"/>
                  <a:gd name="T36" fmla="*/ 0 w 112"/>
                  <a:gd name="T37" fmla="*/ 15 h 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24"/>
                  <a:gd name="T59" fmla="*/ 112 w 112"/>
                  <a:gd name="T60" fmla="*/ 224 h 2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24">
                    <a:moveTo>
                      <a:pt x="0" y="15"/>
                    </a:moveTo>
                    <a:lnTo>
                      <a:pt x="13" y="15"/>
                    </a:lnTo>
                    <a:lnTo>
                      <a:pt x="28" y="12"/>
                    </a:lnTo>
                    <a:lnTo>
                      <a:pt x="42" y="10"/>
                    </a:lnTo>
                    <a:lnTo>
                      <a:pt x="55" y="8"/>
                    </a:lnTo>
                    <a:lnTo>
                      <a:pt x="70" y="6"/>
                    </a:lnTo>
                    <a:lnTo>
                      <a:pt x="83" y="4"/>
                    </a:lnTo>
                    <a:lnTo>
                      <a:pt x="97" y="2"/>
                    </a:lnTo>
                    <a:lnTo>
                      <a:pt x="110" y="0"/>
                    </a:lnTo>
                    <a:lnTo>
                      <a:pt x="112" y="211"/>
                    </a:lnTo>
                    <a:lnTo>
                      <a:pt x="99" y="213"/>
                    </a:lnTo>
                    <a:lnTo>
                      <a:pt x="85" y="216"/>
                    </a:lnTo>
                    <a:lnTo>
                      <a:pt x="72" y="218"/>
                    </a:lnTo>
                    <a:lnTo>
                      <a:pt x="59" y="220"/>
                    </a:lnTo>
                    <a:lnTo>
                      <a:pt x="44" y="220"/>
                    </a:lnTo>
                    <a:lnTo>
                      <a:pt x="31" y="222"/>
                    </a:lnTo>
                    <a:lnTo>
                      <a:pt x="17" y="224"/>
                    </a:lnTo>
                    <a:lnTo>
                      <a:pt x="4" y="224"/>
                    </a:lnTo>
                    <a:lnTo>
                      <a:pt x="0" y="15"/>
                    </a:lnTo>
                    <a:close/>
                  </a:path>
                </a:pathLst>
              </a:custGeom>
              <a:solidFill>
                <a:srgbClr val="AAC6FF"/>
              </a:solidFill>
              <a:ln w="9525">
                <a:noFill/>
                <a:round/>
                <a:headEnd/>
                <a:tailEnd/>
              </a:ln>
            </p:spPr>
            <p:txBody>
              <a:bodyPr/>
              <a:lstStyle/>
              <a:p>
                <a:pPr>
                  <a:defRPr/>
                </a:pPr>
                <a:endParaRPr lang="it-IT">
                  <a:latin typeface="+mj-lt"/>
                  <a:ea typeface="+mn-ea"/>
                  <a:cs typeface="Arial" charset="0"/>
                </a:endParaRPr>
              </a:p>
            </p:txBody>
          </p:sp>
          <p:sp>
            <p:nvSpPr>
              <p:cNvPr id="105" name="Freeform 94"/>
              <p:cNvSpPr>
                <a:spLocks/>
              </p:cNvSpPr>
              <p:nvPr/>
            </p:nvSpPr>
            <p:spPr bwMode="auto">
              <a:xfrm>
                <a:off x="2624" y="2715"/>
                <a:ext cx="118" cy="218"/>
              </a:xfrm>
              <a:custGeom>
                <a:avLst/>
                <a:gdLst>
                  <a:gd name="T0" fmla="*/ 110 w 114"/>
                  <a:gd name="T1" fmla="*/ 0 h 218"/>
                  <a:gd name="T2" fmla="*/ 97 w 114"/>
                  <a:gd name="T3" fmla="*/ 2 h 218"/>
                  <a:gd name="T4" fmla="*/ 86 w 114"/>
                  <a:gd name="T5" fmla="*/ 2 h 218"/>
                  <a:gd name="T6" fmla="*/ 72 w 114"/>
                  <a:gd name="T7" fmla="*/ 4 h 218"/>
                  <a:gd name="T8" fmla="*/ 59 w 114"/>
                  <a:gd name="T9" fmla="*/ 7 h 218"/>
                  <a:gd name="T10" fmla="*/ 46 w 114"/>
                  <a:gd name="T11" fmla="*/ 7 h 218"/>
                  <a:gd name="T12" fmla="*/ 34 w 114"/>
                  <a:gd name="T13" fmla="*/ 9 h 218"/>
                  <a:gd name="T14" fmla="*/ 18 w 114"/>
                  <a:gd name="T15" fmla="*/ 9 h 218"/>
                  <a:gd name="T16" fmla="*/ 5 w 114"/>
                  <a:gd name="T17" fmla="*/ 9 h 218"/>
                  <a:gd name="T18" fmla="*/ 5 w 114"/>
                  <a:gd name="T19" fmla="*/ 9 h 218"/>
                  <a:gd name="T20" fmla="*/ 2 w 114"/>
                  <a:gd name="T21" fmla="*/ 9 h 218"/>
                  <a:gd name="T22" fmla="*/ 2 w 114"/>
                  <a:gd name="T23" fmla="*/ 9 h 218"/>
                  <a:gd name="T24" fmla="*/ 0 w 114"/>
                  <a:gd name="T25" fmla="*/ 9 h 218"/>
                  <a:gd name="T26" fmla="*/ 5 w 114"/>
                  <a:gd name="T27" fmla="*/ 218 h 218"/>
                  <a:gd name="T28" fmla="*/ 5 w 114"/>
                  <a:gd name="T29" fmla="*/ 218 h 218"/>
                  <a:gd name="T30" fmla="*/ 18 w 114"/>
                  <a:gd name="T31" fmla="*/ 218 h 218"/>
                  <a:gd name="T32" fmla="*/ 34 w 114"/>
                  <a:gd name="T33" fmla="*/ 218 h 218"/>
                  <a:gd name="T34" fmla="*/ 46 w 114"/>
                  <a:gd name="T35" fmla="*/ 218 h 218"/>
                  <a:gd name="T36" fmla="*/ 59 w 114"/>
                  <a:gd name="T37" fmla="*/ 216 h 218"/>
                  <a:gd name="T38" fmla="*/ 72 w 114"/>
                  <a:gd name="T39" fmla="*/ 216 h 218"/>
                  <a:gd name="T40" fmla="*/ 86 w 114"/>
                  <a:gd name="T41" fmla="*/ 214 h 218"/>
                  <a:gd name="T42" fmla="*/ 101 w 114"/>
                  <a:gd name="T43" fmla="*/ 214 h 218"/>
                  <a:gd name="T44" fmla="*/ 114 w 114"/>
                  <a:gd name="T45" fmla="*/ 212 h 218"/>
                  <a:gd name="T46" fmla="*/ 110 w 114"/>
                  <a:gd name="T47" fmla="*/ 0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218"/>
                  <a:gd name="T74" fmla="*/ 114 w 114"/>
                  <a:gd name="T75" fmla="*/ 218 h 2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218">
                    <a:moveTo>
                      <a:pt x="110" y="0"/>
                    </a:moveTo>
                    <a:lnTo>
                      <a:pt x="97" y="2"/>
                    </a:lnTo>
                    <a:lnTo>
                      <a:pt x="86" y="2"/>
                    </a:lnTo>
                    <a:lnTo>
                      <a:pt x="72" y="4"/>
                    </a:lnTo>
                    <a:lnTo>
                      <a:pt x="59" y="7"/>
                    </a:lnTo>
                    <a:lnTo>
                      <a:pt x="46" y="7"/>
                    </a:lnTo>
                    <a:lnTo>
                      <a:pt x="34" y="9"/>
                    </a:lnTo>
                    <a:lnTo>
                      <a:pt x="18" y="9"/>
                    </a:lnTo>
                    <a:lnTo>
                      <a:pt x="5" y="9"/>
                    </a:lnTo>
                    <a:lnTo>
                      <a:pt x="2" y="9"/>
                    </a:lnTo>
                    <a:lnTo>
                      <a:pt x="0" y="9"/>
                    </a:lnTo>
                    <a:lnTo>
                      <a:pt x="5" y="218"/>
                    </a:lnTo>
                    <a:lnTo>
                      <a:pt x="18" y="218"/>
                    </a:lnTo>
                    <a:lnTo>
                      <a:pt x="34" y="218"/>
                    </a:lnTo>
                    <a:lnTo>
                      <a:pt x="46" y="218"/>
                    </a:lnTo>
                    <a:lnTo>
                      <a:pt x="59" y="216"/>
                    </a:lnTo>
                    <a:lnTo>
                      <a:pt x="72" y="216"/>
                    </a:lnTo>
                    <a:lnTo>
                      <a:pt x="86" y="214"/>
                    </a:lnTo>
                    <a:lnTo>
                      <a:pt x="101" y="214"/>
                    </a:lnTo>
                    <a:lnTo>
                      <a:pt x="114" y="212"/>
                    </a:lnTo>
                    <a:lnTo>
                      <a:pt x="110" y="0"/>
                    </a:lnTo>
                    <a:close/>
                  </a:path>
                </a:pathLst>
              </a:custGeom>
              <a:solidFill>
                <a:srgbClr val="AFC9FF"/>
              </a:solidFill>
              <a:ln w="9525">
                <a:noFill/>
                <a:round/>
                <a:headEnd/>
                <a:tailEnd/>
              </a:ln>
            </p:spPr>
            <p:txBody>
              <a:bodyPr/>
              <a:lstStyle/>
              <a:p>
                <a:pPr>
                  <a:defRPr/>
                </a:pPr>
                <a:endParaRPr lang="it-IT">
                  <a:latin typeface="+mj-lt"/>
                  <a:ea typeface="+mn-ea"/>
                  <a:cs typeface="Arial" charset="0"/>
                </a:endParaRPr>
              </a:p>
            </p:txBody>
          </p:sp>
          <p:sp>
            <p:nvSpPr>
              <p:cNvPr id="106" name="Freeform 95"/>
              <p:cNvSpPr>
                <a:spLocks/>
              </p:cNvSpPr>
              <p:nvPr/>
            </p:nvSpPr>
            <p:spPr bwMode="auto">
              <a:xfrm>
                <a:off x="2569" y="2722"/>
                <a:ext cx="118" cy="211"/>
              </a:xfrm>
              <a:custGeom>
                <a:avLst/>
                <a:gdLst>
                  <a:gd name="T0" fmla="*/ 110 w 114"/>
                  <a:gd name="T1" fmla="*/ 0 h 211"/>
                  <a:gd name="T2" fmla="*/ 99 w 114"/>
                  <a:gd name="T3" fmla="*/ 0 h 211"/>
                  <a:gd name="T4" fmla="*/ 86 w 114"/>
                  <a:gd name="T5" fmla="*/ 0 h 211"/>
                  <a:gd name="T6" fmla="*/ 73 w 114"/>
                  <a:gd name="T7" fmla="*/ 2 h 211"/>
                  <a:gd name="T8" fmla="*/ 60 w 114"/>
                  <a:gd name="T9" fmla="*/ 2 h 211"/>
                  <a:gd name="T10" fmla="*/ 45 w 114"/>
                  <a:gd name="T11" fmla="*/ 2 h 211"/>
                  <a:gd name="T12" fmla="*/ 32 w 114"/>
                  <a:gd name="T13" fmla="*/ 0 h 211"/>
                  <a:gd name="T14" fmla="*/ 17 w 114"/>
                  <a:gd name="T15" fmla="*/ 0 h 211"/>
                  <a:gd name="T16" fmla="*/ 0 w 114"/>
                  <a:gd name="T17" fmla="*/ 0 h 211"/>
                  <a:gd name="T18" fmla="*/ 5 w 114"/>
                  <a:gd name="T19" fmla="*/ 209 h 211"/>
                  <a:gd name="T20" fmla="*/ 19 w 114"/>
                  <a:gd name="T21" fmla="*/ 209 h 211"/>
                  <a:gd name="T22" fmla="*/ 34 w 114"/>
                  <a:gd name="T23" fmla="*/ 209 h 211"/>
                  <a:gd name="T24" fmla="*/ 47 w 114"/>
                  <a:gd name="T25" fmla="*/ 211 h 211"/>
                  <a:gd name="T26" fmla="*/ 60 w 114"/>
                  <a:gd name="T27" fmla="*/ 211 h 211"/>
                  <a:gd name="T28" fmla="*/ 73 w 114"/>
                  <a:gd name="T29" fmla="*/ 211 h 211"/>
                  <a:gd name="T30" fmla="*/ 89 w 114"/>
                  <a:gd name="T31" fmla="*/ 211 h 211"/>
                  <a:gd name="T32" fmla="*/ 101 w 114"/>
                  <a:gd name="T33" fmla="*/ 211 h 211"/>
                  <a:gd name="T34" fmla="*/ 114 w 114"/>
                  <a:gd name="T35" fmla="*/ 209 h 211"/>
                  <a:gd name="T36" fmla="*/ 110 w 114"/>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11"/>
                  <a:gd name="T59" fmla="*/ 114 w 114"/>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11">
                    <a:moveTo>
                      <a:pt x="110" y="0"/>
                    </a:moveTo>
                    <a:lnTo>
                      <a:pt x="99" y="0"/>
                    </a:lnTo>
                    <a:lnTo>
                      <a:pt x="86" y="0"/>
                    </a:lnTo>
                    <a:lnTo>
                      <a:pt x="73" y="2"/>
                    </a:lnTo>
                    <a:lnTo>
                      <a:pt x="60" y="2"/>
                    </a:lnTo>
                    <a:lnTo>
                      <a:pt x="45" y="2"/>
                    </a:lnTo>
                    <a:lnTo>
                      <a:pt x="32" y="0"/>
                    </a:lnTo>
                    <a:lnTo>
                      <a:pt x="17" y="0"/>
                    </a:lnTo>
                    <a:lnTo>
                      <a:pt x="0" y="0"/>
                    </a:lnTo>
                    <a:lnTo>
                      <a:pt x="5" y="209"/>
                    </a:lnTo>
                    <a:lnTo>
                      <a:pt x="19" y="209"/>
                    </a:lnTo>
                    <a:lnTo>
                      <a:pt x="34" y="209"/>
                    </a:lnTo>
                    <a:lnTo>
                      <a:pt x="47" y="211"/>
                    </a:lnTo>
                    <a:lnTo>
                      <a:pt x="60" y="211"/>
                    </a:lnTo>
                    <a:lnTo>
                      <a:pt x="73" y="211"/>
                    </a:lnTo>
                    <a:lnTo>
                      <a:pt x="89" y="211"/>
                    </a:lnTo>
                    <a:lnTo>
                      <a:pt x="101" y="211"/>
                    </a:lnTo>
                    <a:lnTo>
                      <a:pt x="114" y="209"/>
                    </a:lnTo>
                    <a:lnTo>
                      <a:pt x="110" y="0"/>
                    </a:lnTo>
                    <a:close/>
                  </a:path>
                </a:pathLst>
              </a:custGeom>
              <a:solidFill>
                <a:srgbClr val="B5CCFF"/>
              </a:solidFill>
              <a:ln w="9525">
                <a:noFill/>
                <a:round/>
                <a:headEnd/>
                <a:tailEnd/>
              </a:ln>
            </p:spPr>
            <p:txBody>
              <a:bodyPr/>
              <a:lstStyle/>
              <a:p>
                <a:pPr>
                  <a:defRPr/>
                </a:pPr>
                <a:endParaRPr lang="it-IT">
                  <a:latin typeface="+mj-lt"/>
                  <a:ea typeface="+mn-ea"/>
                  <a:cs typeface="Arial" charset="0"/>
                </a:endParaRPr>
              </a:p>
            </p:txBody>
          </p:sp>
          <p:sp>
            <p:nvSpPr>
              <p:cNvPr id="107" name="Freeform 96"/>
              <p:cNvSpPr>
                <a:spLocks/>
              </p:cNvSpPr>
              <p:nvPr/>
            </p:nvSpPr>
            <p:spPr bwMode="auto">
              <a:xfrm>
                <a:off x="2515" y="2715"/>
                <a:ext cx="118" cy="218"/>
              </a:xfrm>
              <a:custGeom>
                <a:avLst/>
                <a:gdLst>
                  <a:gd name="T0" fmla="*/ 0 w 114"/>
                  <a:gd name="T1" fmla="*/ 0 h 218"/>
                  <a:gd name="T2" fmla="*/ 14 w 114"/>
                  <a:gd name="T3" fmla="*/ 2 h 218"/>
                  <a:gd name="T4" fmla="*/ 29 w 114"/>
                  <a:gd name="T5" fmla="*/ 2 h 218"/>
                  <a:gd name="T6" fmla="*/ 42 w 114"/>
                  <a:gd name="T7" fmla="*/ 4 h 218"/>
                  <a:gd name="T8" fmla="*/ 54 w 114"/>
                  <a:gd name="T9" fmla="*/ 4 h 218"/>
                  <a:gd name="T10" fmla="*/ 68 w 114"/>
                  <a:gd name="T11" fmla="*/ 7 h 218"/>
                  <a:gd name="T12" fmla="*/ 81 w 114"/>
                  <a:gd name="T13" fmla="*/ 7 h 218"/>
                  <a:gd name="T14" fmla="*/ 96 w 114"/>
                  <a:gd name="T15" fmla="*/ 9 h 218"/>
                  <a:gd name="T16" fmla="*/ 109 w 114"/>
                  <a:gd name="T17" fmla="*/ 9 h 218"/>
                  <a:gd name="T18" fmla="*/ 114 w 114"/>
                  <a:gd name="T19" fmla="*/ 218 h 218"/>
                  <a:gd name="T20" fmla="*/ 101 w 114"/>
                  <a:gd name="T21" fmla="*/ 218 h 218"/>
                  <a:gd name="T22" fmla="*/ 86 w 114"/>
                  <a:gd name="T23" fmla="*/ 218 h 218"/>
                  <a:gd name="T24" fmla="*/ 73 w 114"/>
                  <a:gd name="T25" fmla="*/ 218 h 218"/>
                  <a:gd name="T26" fmla="*/ 59 w 114"/>
                  <a:gd name="T27" fmla="*/ 216 h 218"/>
                  <a:gd name="T28" fmla="*/ 44 w 114"/>
                  <a:gd name="T29" fmla="*/ 216 h 218"/>
                  <a:gd name="T30" fmla="*/ 31 w 114"/>
                  <a:gd name="T31" fmla="*/ 214 h 218"/>
                  <a:gd name="T32" fmla="*/ 18 w 114"/>
                  <a:gd name="T33" fmla="*/ 214 h 218"/>
                  <a:gd name="T34" fmla="*/ 5 w 114"/>
                  <a:gd name="T35" fmla="*/ 212 h 218"/>
                  <a:gd name="T36" fmla="*/ 0 w 114"/>
                  <a:gd name="T37" fmla="*/ 0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18"/>
                  <a:gd name="T59" fmla="*/ 114 w 114"/>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18">
                    <a:moveTo>
                      <a:pt x="0" y="0"/>
                    </a:moveTo>
                    <a:lnTo>
                      <a:pt x="14" y="2"/>
                    </a:lnTo>
                    <a:lnTo>
                      <a:pt x="29" y="2"/>
                    </a:lnTo>
                    <a:lnTo>
                      <a:pt x="42" y="4"/>
                    </a:lnTo>
                    <a:lnTo>
                      <a:pt x="54" y="4"/>
                    </a:lnTo>
                    <a:lnTo>
                      <a:pt x="68" y="7"/>
                    </a:lnTo>
                    <a:lnTo>
                      <a:pt x="81" y="7"/>
                    </a:lnTo>
                    <a:lnTo>
                      <a:pt x="96" y="9"/>
                    </a:lnTo>
                    <a:lnTo>
                      <a:pt x="109" y="9"/>
                    </a:lnTo>
                    <a:lnTo>
                      <a:pt x="114" y="218"/>
                    </a:lnTo>
                    <a:lnTo>
                      <a:pt x="101" y="218"/>
                    </a:lnTo>
                    <a:lnTo>
                      <a:pt x="86" y="218"/>
                    </a:lnTo>
                    <a:lnTo>
                      <a:pt x="73" y="218"/>
                    </a:lnTo>
                    <a:lnTo>
                      <a:pt x="59" y="216"/>
                    </a:lnTo>
                    <a:lnTo>
                      <a:pt x="44" y="216"/>
                    </a:lnTo>
                    <a:lnTo>
                      <a:pt x="31" y="214"/>
                    </a:lnTo>
                    <a:lnTo>
                      <a:pt x="18" y="214"/>
                    </a:lnTo>
                    <a:lnTo>
                      <a:pt x="5" y="212"/>
                    </a:lnTo>
                    <a:lnTo>
                      <a:pt x="0" y="0"/>
                    </a:lnTo>
                    <a:close/>
                  </a:path>
                </a:pathLst>
              </a:custGeom>
              <a:solidFill>
                <a:srgbClr val="BAD1FF"/>
              </a:solidFill>
              <a:ln w="9525">
                <a:noFill/>
                <a:round/>
                <a:headEnd/>
                <a:tailEnd/>
              </a:ln>
            </p:spPr>
            <p:txBody>
              <a:bodyPr/>
              <a:lstStyle/>
              <a:p>
                <a:pPr>
                  <a:defRPr/>
                </a:pPr>
                <a:endParaRPr lang="it-IT">
                  <a:latin typeface="+mj-lt"/>
                  <a:ea typeface="+mn-ea"/>
                  <a:cs typeface="Arial" charset="0"/>
                </a:endParaRPr>
              </a:p>
            </p:txBody>
          </p:sp>
          <p:sp>
            <p:nvSpPr>
              <p:cNvPr id="108" name="Freeform 97"/>
              <p:cNvSpPr>
                <a:spLocks/>
              </p:cNvSpPr>
              <p:nvPr/>
            </p:nvSpPr>
            <p:spPr bwMode="auto">
              <a:xfrm>
                <a:off x="2461" y="2703"/>
                <a:ext cx="113" cy="228"/>
              </a:xfrm>
              <a:custGeom>
                <a:avLst/>
                <a:gdLst>
                  <a:gd name="T0" fmla="*/ 0 w 113"/>
                  <a:gd name="T1" fmla="*/ 0 h 228"/>
                  <a:gd name="T2" fmla="*/ 13 w 113"/>
                  <a:gd name="T3" fmla="*/ 4 h 228"/>
                  <a:gd name="T4" fmla="*/ 28 w 113"/>
                  <a:gd name="T5" fmla="*/ 8 h 228"/>
                  <a:gd name="T6" fmla="*/ 41 w 113"/>
                  <a:gd name="T7" fmla="*/ 10 h 228"/>
                  <a:gd name="T8" fmla="*/ 54 w 113"/>
                  <a:gd name="T9" fmla="*/ 12 h 228"/>
                  <a:gd name="T10" fmla="*/ 68 w 113"/>
                  <a:gd name="T11" fmla="*/ 14 h 228"/>
                  <a:gd name="T12" fmla="*/ 81 w 113"/>
                  <a:gd name="T13" fmla="*/ 14 h 228"/>
                  <a:gd name="T14" fmla="*/ 96 w 113"/>
                  <a:gd name="T15" fmla="*/ 16 h 228"/>
                  <a:gd name="T16" fmla="*/ 108 w 113"/>
                  <a:gd name="T17" fmla="*/ 19 h 228"/>
                  <a:gd name="T18" fmla="*/ 113 w 113"/>
                  <a:gd name="T19" fmla="*/ 228 h 228"/>
                  <a:gd name="T20" fmla="*/ 100 w 113"/>
                  <a:gd name="T21" fmla="*/ 228 h 228"/>
                  <a:gd name="T22" fmla="*/ 85 w 113"/>
                  <a:gd name="T23" fmla="*/ 226 h 228"/>
                  <a:gd name="T24" fmla="*/ 72 w 113"/>
                  <a:gd name="T25" fmla="*/ 224 h 228"/>
                  <a:gd name="T26" fmla="*/ 59 w 113"/>
                  <a:gd name="T27" fmla="*/ 224 h 228"/>
                  <a:gd name="T28" fmla="*/ 43 w 113"/>
                  <a:gd name="T29" fmla="*/ 222 h 228"/>
                  <a:gd name="T30" fmla="*/ 30 w 113"/>
                  <a:gd name="T31" fmla="*/ 220 h 228"/>
                  <a:gd name="T32" fmla="*/ 17 w 113"/>
                  <a:gd name="T33" fmla="*/ 217 h 228"/>
                  <a:gd name="T34" fmla="*/ 4 w 113"/>
                  <a:gd name="T35" fmla="*/ 215 h 228"/>
                  <a:gd name="T36" fmla="*/ 0 w 113"/>
                  <a:gd name="T37" fmla="*/ 0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228"/>
                  <a:gd name="T59" fmla="*/ 113 w 113"/>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228">
                    <a:moveTo>
                      <a:pt x="0" y="0"/>
                    </a:moveTo>
                    <a:lnTo>
                      <a:pt x="13" y="4"/>
                    </a:lnTo>
                    <a:lnTo>
                      <a:pt x="28" y="8"/>
                    </a:lnTo>
                    <a:lnTo>
                      <a:pt x="41" y="10"/>
                    </a:lnTo>
                    <a:lnTo>
                      <a:pt x="54" y="12"/>
                    </a:lnTo>
                    <a:lnTo>
                      <a:pt x="68" y="14"/>
                    </a:lnTo>
                    <a:lnTo>
                      <a:pt x="81" y="14"/>
                    </a:lnTo>
                    <a:lnTo>
                      <a:pt x="96" y="16"/>
                    </a:lnTo>
                    <a:lnTo>
                      <a:pt x="108" y="19"/>
                    </a:lnTo>
                    <a:lnTo>
                      <a:pt x="113" y="228"/>
                    </a:lnTo>
                    <a:lnTo>
                      <a:pt x="100" y="228"/>
                    </a:lnTo>
                    <a:lnTo>
                      <a:pt x="85" y="226"/>
                    </a:lnTo>
                    <a:lnTo>
                      <a:pt x="72" y="224"/>
                    </a:lnTo>
                    <a:lnTo>
                      <a:pt x="59" y="224"/>
                    </a:lnTo>
                    <a:lnTo>
                      <a:pt x="43" y="222"/>
                    </a:lnTo>
                    <a:lnTo>
                      <a:pt x="30" y="220"/>
                    </a:lnTo>
                    <a:lnTo>
                      <a:pt x="17" y="217"/>
                    </a:lnTo>
                    <a:lnTo>
                      <a:pt x="4" y="215"/>
                    </a:lnTo>
                    <a:lnTo>
                      <a:pt x="0" y="0"/>
                    </a:lnTo>
                    <a:close/>
                  </a:path>
                </a:pathLst>
              </a:custGeom>
              <a:solidFill>
                <a:srgbClr val="BFD3FF"/>
              </a:solidFill>
              <a:ln w="9525">
                <a:noFill/>
                <a:round/>
                <a:headEnd/>
                <a:tailEnd/>
              </a:ln>
            </p:spPr>
            <p:txBody>
              <a:bodyPr/>
              <a:lstStyle/>
              <a:p>
                <a:pPr>
                  <a:defRPr/>
                </a:pPr>
                <a:endParaRPr lang="it-IT">
                  <a:latin typeface="+mj-lt"/>
                  <a:ea typeface="+mn-ea"/>
                  <a:cs typeface="Arial" charset="0"/>
                </a:endParaRPr>
              </a:p>
            </p:txBody>
          </p:sp>
          <p:sp>
            <p:nvSpPr>
              <p:cNvPr id="109" name="Freeform 98"/>
              <p:cNvSpPr>
                <a:spLocks/>
              </p:cNvSpPr>
              <p:nvPr/>
            </p:nvSpPr>
            <p:spPr bwMode="auto">
              <a:xfrm>
                <a:off x="2406" y="2688"/>
                <a:ext cx="114" cy="239"/>
              </a:xfrm>
              <a:custGeom>
                <a:avLst/>
                <a:gdLst>
                  <a:gd name="T0" fmla="*/ 0 w 114"/>
                  <a:gd name="T1" fmla="*/ 0 h 239"/>
                  <a:gd name="T2" fmla="*/ 13 w 114"/>
                  <a:gd name="T3" fmla="*/ 5 h 239"/>
                  <a:gd name="T4" fmla="*/ 26 w 114"/>
                  <a:gd name="T5" fmla="*/ 9 h 239"/>
                  <a:gd name="T6" fmla="*/ 39 w 114"/>
                  <a:gd name="T7" fmla="*/ 11 h 239"/>
                  <a:gd name="T8" fmla="*/ 55 w 114"/>
                  <a:gd name="T9" fmla="*/ 15 h 239"/>
                  <a:gd name="T10" fmla="*/ 68 w 114"/>
                  <a:gd name="T11" fmla="*/ 19 h 239"/>
                  <a:gd name="T12" fmla="*/ 81 w 114"/>
                  <a:gd name="T13" fmla="*/ 23 h 239"/>
                  <a:gd name="T14" fmla="*/ 96 w 114"/>
                  <a:gd name="T15" fmla="*/ 25 h 239"/>
                  <a:gd name="T16" fmla="*/ 109 w 114"/>
                  <a:gd name="T17" fmla="*/ 27 h 239"/>
                  <a:gd name="T18" fmla="*/ 114 w 114"/>
                  <a:gd name="T19" fmla="*/ 239 h 239"/>
                  <a:gd name="T20" fmla="*/ 100 w 114"/>
                  <a:gd name="T21" fmla="*/ 237 h 239"/>
                  <a:gd name="T22" fmla="*/ 85 w 114"/>
                  <a:gd name="T23" fmla="*/ 235 h 239"/>
                  <a:gd name="T24" fmla="*/ 72 w 114"/>
                  <a:gd name="T25" fmla="*/ 232 h 239"/>
                  <a:gd name="T26" fmla="*/ 59 w 114"/>
                  <a:gd name="T27" fmla="*/ 230 h 239"/>
                  <a:gd name="T28" fmla="*/ 43 w 114"/>
                  <a:gd name="T29" fmla="*/ 228 h 239"/>
                  <a:gd name="T30" fmla="*/ 30 w 114"/>
                  <a:gd name="T31" fmla="*/ 226 h 239"/>
                  <a:gd name="T32" fmla="*/ 15 w 114"/>
                  <a:gd name="T33" fmla="*/ 222 h 239"/>
                  <a:gd name="T34" fmla="*/ 2 w 114"/>
                  <a:gd name="T35" fmla="*/ 220 h 239"/>
                  <a:gd name="T36" fmla="*/ 0 w 114"/>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39"/>
                  <a:gd name="T59" fmla="*/ 114 w 114"/>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39">
                    <a:moveTo>
                      <a:pt x="0" y="0"/>
                    </a:moveTo>
                    <a:lnTo>
                      <a:pt x="13" y="5"/>
                    </a:lnTo>
                    <a:lnTo>
                      <a:pt x="26" y="9"/>
                    </a:lnTo>
                    <a:lnTo>
                      <a:pt x="39" y="11"/>
                    </a:lnTo>
                    <a:lnTo>
                      <a:pt x="55" y="15"/>
                    </a:lnTo>
                    <a:lnTo>
                      <a:pt x="68" y="19"/>
                    </a:lnTo>
                    <a:lnTo>
                      <a:pt x="81" y="23"/>
                    </a:lnTo>
                    <a:lnTo>
                      <a:pt x="96" y="25"/>
                    </a:lnTo>
                    <a:lnTo>
                      <a:pt x="109" y="27"/>
                    </a:lnTo>
                    <a:lnTo>
                      <a:pt x="114" y="239"/>
                    </a:lnTo>
                    <a:lnTo>
                      <a:pt x="100" y="237"/>
                    </a:lnTo>
                    <a:lnTo>
                      <a:pt x="85" y="235"/>
                    </a:lnTo>
                    <a:lnTo>
                      <a:pt x="72" y="232"/>
                    </a:lnTo>
                    <a:lnTo>
                      <a:pt x="59" y="230"/>
                    </a:lnTo>
                    <a:lnTo>
                      <a:pt x="43" y="228"/>
                    </a:lnTo>
                    <a:lnTo>
                      <a:pt x="30" y="226"/>
                    </a:lnTo>
                    <a:lnTo>
                      <a:pt x="15" y="222"/>
                    </a:lnTo>
                    <a:lnTo>
                      <a:pt x="2" y="220"/>
                    </a:lnTo>
                    <a:lnTo>
                      <a:pt x="0" y="0"/>
                    </a:lnTo>
                    <a:close/>
                  </a:path>
                </a:pathLst>
              </a:custGeom>
              <a:solidFill>
                <a:srgbClr val="C4D8FF"/>
              </a:solidFill>
              <a:ln w="9525">
                <a:noFill/>
                <a:round/>
                <a:headEnd/>
                <a:tailEnd/>
              </a:ln>
            </p:spPr>
            <p:txBody>
              <a:bodyPr/>
              <a:lstStyle/>
              <a:p>
                <a:pPr>
                  <a:defRPr/>
                </a:pPr>
                <a:endParaRPr lang="it-IT">
                  <a:latin typeface="+mj-lt"/>
                  <a:ea typeface="+mn-ea"/>
                  <a:cs typeface="Arial" charset="0"/>
                </a:endParaRPr>
              </a:p>
            </p:txBody>
          </p:sp>
          <p:sp>
            <p:nvSpPr>
              <p:cNvPr id="110" name="Freeform 99"/>
              <p:cNvSpPr>
                <a:spLocks/>
              </p:cNvSpPr>
              <p:nvPr/>
            </p:nvSpPr>
            <p:spPr bwMode="auto">
              <a:xfrm>
                <a:off x="2351" y="2669"/>
                <a:ext cx="114" cy="249"/>
              </a:xfrm>
              <a:custGeom>
                <a:avLst/>
                <a:gdLst>
                  <a:gd name="T0" fmla="*/ 0 w 114"/>
                  <a:gd name="T1" fmla="*/ 0 h 249"/>
                  <a:gd name="T2" fmla="*/ 13 w 114"/>
                  <a:gd name="T3" fmla="*/ 4 h 249"/>
                  <a:gd name="T4" fmla="*/ 26 w 114"/>
                  <a:gd name="T5" fmla="*/ 9 h 249"/>
                  <a:gd name="T6" fmla="*/ 40 w 114"/>
                  <a:gd name="T7" fmla="*/ 15 h 249"/>
                  <a:gd name="T8" fmla="*/ 55 w 114"/>
                  <a:gd name="T9" fmla="*/ 19 h 249"/>
                  <a:gd name="T10" fmla="*/ 68 w 114"/>
                  <a:gd name="T11" fmla="*/ 24 h 249"/>
                  <a:gd name="T12" fmla="*/ 81 w 114"/>
                  <a:gd name="T13" fmla="*/ 28 h 249"/>
                  <a:gd name="T14" fmla="*/ 96 w 114"/>
                  <a:gd name="T15" fmla="*/ 30 h 249"/>
                  <a:gd name="T16" fmla="*/ 110 w 114"/>
                  <a:gd name="T17" fmla="*/ 34 h 249"/>
                  <a:gd name="T18" fmla="*/ 114 w 114"/>
                  <a:gd name="T19" fmla="*/ 249 h 249"/>
                  <a:gd name="T20" fmla="*/ 98 w 114"/>
                  <a:gd name="T21" fmla="*/ 247 h 249"/>
                  <a:gd name="T22" fmla="*/ 85 w 114"/>
                  <a:gd name="T23" fmla="*/ 245 h 249"/>
                  <a:gd name="T24" fmla="*/ 70 w 114"/>
                  <a:gd name="T25" fmla="*/ 241 h 249"/>
                  <a:gd name="T26" fmla="*/ 57 w 114"/>
                  <a:gd name="T27" fmla="*/ 239 h 249"/>
                  <a:gd name="T28" fmla="*/ 44 w 114"/>
                  <a:gd name="T29" fmla="*/ 234 h 249"/>
                  <a:gd name="T30" fmla="*/ 30 w 114"/>
                  <a:gd name="T31" fmla="*/ 231 h 249"/>
                  <a:gd name="T32" fmla="*/ 15 w 114"/>
                  <a:gd name="T33" fmla="*/ 227 h 249"/>
                  <a:gd name="T34" fmla="*/ 2 w 114"/>
                  <a:gd name="T35" fmla="*/ 222 h 249"/>
                  <a:gd name="T36" fmla="*/ 0 w 114"/>
                  <a:gd name="T37" fmla="*/ 0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49"/>
                  <a:gd name="T59" fmla="*/ 114 w 114"/>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49">
                    <a:moveTo>
                      <a:pt x="0" y="0"/>
                    </a:moveTo>
                    <a:lnTo>
                      <a:pt x="13" y="4"/>
                    </a:lnTo>
                    <a:lnTo>
                      <a:pt x="26" y="9"/>
                    </a:lnTo>
                    <a:lnTo>
                      <a:pt x="40" y="15"/>
                    </a:lnTo>
                    <a:lnTo>
                      <a:pt x="55" y="19"/>
                    </a:lnTo>
                    <a:lnTo>
                      <a:pt x="68" y="24"/>
                    </a:lnTo>
                    <a:lnTo>
                      <a:pt x="81" y="28"/>
                    </a:lnTo>
                    <a:lnTo>
                      <a:pt x="96" y="30"/>
                    </a:lnTo>
                    <a:lnTo>
                      <a:pt x="110" y="34"/>
                    </a:lnTo>
                    <a:lnTo>
                      <a:pt x="114" y="249"/>
                    </a:lnTo>
                    <a:lnTo>
                      <a:pt x="98" y="247"/>
                    </a:lnTo>
                    <a:lnTo>
                      <a:pt x="85" y="245"/>
                    </a:lnTo>
                    <a:lnTo>
                      <a:pt x="70" y="241"/>
                    </a:lnTo>
                    <a:lnTo>
                      <a:pt x="57" y="239"/>
                    </a:lnTo>
                    <a:lnTo>
                      <a:pt x="44" y="234"/>
                    </a:lnTo>
                    <a:lnTo>
                      <a:pt x="30" y="231"/>
                    </a:lnTo>
                    <a:lnTo>
                      <a:pt x="15" y="227"/>
                    </a:lnTo>
                    <a:lnTo>
                      <a:pt x="2" y="222"/>
                    </a:lnTo>
                    <a:lnTo>
                      <a:pt x="0" y="0"/>
                    </a:lnTo>
                    <a:close/>
                  </a:path>
                </a:pathLst>
              </a:custGeom>
              <a:solidFill>
                <a:srgbClr val="C9DBFF"/>
              </a:solidFill>
              <a:ln w="9525">
                <a:noFill/>
                <a:round/>
                <a:headEnd/>
                <a:tailEnd/>
              </a:ln>
            </p:spPr>
            <p:txBody>
              <a:bodyPr/>
              <a:lstStyle/>
              <a:p>
                <a:pPr>
                  <a:defRPr/>
                </a:pPr>
                <a:endParaRPr lang="it-IT">
                  <a:latin typeface="+mj-lt"/>
                  <a:ea typeface="+mn-ea"/>
                  <a:cs typeface="Arial" charset="0"/>
                </a:endParaRPr>
              </a:p>
            </p:txBody>
          </p:sp>
          <p:sp>
            <p:nvSpPr>
              <p:cNvPr id="111" name="Freeform 100"/>
              <p:cNvSpPr>
                <a:spLocks/>
              </p:cNvSpPr>
              <p:nvPr/>
            </p:nvSpPr>
            <p:spPr bwMode="auto">
              <a:xfrm>
                <a:off x="2296" y="2643"/>
                <a:ext cx="112" cy="265"/>
              </a:xfrm>
              <a:custGeom>
                <a:avLst/>
                <a:gdLst>
                  <a:gd name="T0" fmla="*/ 0 w 112"/>
                  <a:gd name="T1" fmla="*/ 0 h 265"/>
                  <a:gd name="T2" fmla="*/ 13 w 112"/>
                  <a:gd name="T3" fmla="*/ 7 h 265"/>
                  <a:gd name="T4" fmla="*/ 26 w 112"/>
                  <a:gd name="T5" fmla="*/ 13 h 265"/>
                  <a:gd name="T6" fmla="*/ 40 w 112"/>
                  <a:gd name="T7" fmla="*/ 19 h 265"/>
                  <a:gd name="T8" fmla="*/ 55 w 112"/>
                  <a:gd name="T9" fmla="*/ 24 h 265"/>
                  <a:gd name="T10" fmla="*/ 68 w 112"/>
                  <a:gd name="T11" fmla="*/ 30 h 265"/>
                  <a:gd name="T12" fmla="*/ 81 w 112"/>
                  <a:gd name="T13" fmla="*/ 35 h 265"/>
                  <a:gd name="T14" fmla="*/ 97 w 112"/>
                  <a:gd name="T15" fmla="*/ 41 h 265"/>
                  <a:gd name="T16" fmla="*/ 110 w 112"/>
                  <a:gd name="T17" fmla="*/ 45 h 265"/>
                  <a:gd name="T18" fmla="*/ 112 w 112"/>
                  <a:gd name="T19" fmla="*/ 265 h 265"/>
                  <a:gd name="T20" fmla="*/ 99 w 112"/>
                  <a:gd name="T21" fmla="*/ 260 h 265"/>
                  <a:gd name="T22" fmla="*/ 83 w 112"/>
                  <a:gd name="T23" fmla="*/ 257 h 265"/>
                  <a:gd name="T24" fmla="*/ 70 w 112"/>
                  <a:gd name="T25" fmla="*/ 253 h 265"/>
                  <a:gd name="T26" fmla="*/ 57 w 112"/>
                  <a:gd name="T27" fmla="*/ 248 h 265"/>
                  <a:gd name="T28" fmla="*/ 45 w 112"/>
                  <a:gd name="T29" fmla="*/ 244 h 265"/>
                  <a:gd name="T30" fmla="*/ 32 w 112"/>
                  <a:gd name="T31" fmla="*/ 240 h 265"/>
                  <a:gd name="T32" fmla="*/ 16 w 112"/>
                  <a:gd name="T33" fmla="*/ 236 h 265"/>
                  <a:gd name="T34" fmla="*/ 3 w 112"/>
                  <a:gd name="T35" fmla="*/ 231 h 265"/>
                  <a:gd name="T36" fmla="*/ 0 w 112"/>
                  <a:gd name="T37" fmla="*/ 0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65"/>
                  <a:gd name="T59" fmla="*/ 112 w 112"/>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65">
                    <a:moveTo>
                      <a:pt x="0" y="0"/>
                    </a:moveTo>
                    <a:lnTo>
                      <a:pt x="13" y="7"/>
                    </a:lnTo>
                    <a:lnTo>
                      <a:pt x="26" y="13"/>
                    </a:lnTo>
                    <a:lnTo>
                      <a:pt x="40" y="19"/>
                    </a:lnTo>
                    <a:lnTo>
                      <a:pt x="55" y="24"/>
                    </a:lnTo>
                    <a:lnTo>
                      <a:pt x="68" y="30"/>
                    </a:lnTo>
                    <a:lnTo>
                      <a:pt x="81" y="35"/>
                    </a:lnTo>
                    <a:lnTo>
                      <a:pt x="97" y="41"/>
                    </a:lnTo>
                    <a:lnTo>
                      <a:pt x="110" y="45"/>
                    </a:lnTo>
                    <a:lnTo>
                      <a:pt x="112" y="265"/>
                    </a:lnTo>
                    <a:lnTo>
                      <a:pt x="99" y="260"/>
                    </a:lnTo>
                    <a:lnTo>
                      <a:pt x="83" y="257"/>
                    </a:lnTo>
                    <a:lnTo>
                      <a:pt x="70" y="253"/>
                    </a:lnTo>
                    <a:lnTo>
                      <a:pt x="57" y="248"/>
                    </a:lnTo>
                    <a:lnTo>
                      <a:pt x="45" y="244"/>
                    </a:lnTo>
                    <a:lnTo>
                      <a:pt x="32" y="240"/>
                    </a:lnTo>
                    <a:lnTo>
                      <a:pt x="16" y="236"/>
                    </a:lnTo>
                    <a:lnTo>
                      <a:pt x="3" y="231"/>
                    </a:lnTo>
                    <a:lnTo>
                      <a:pt x="0" y="0"/>
                    </a:lnTo>
                    <a:close/>
                  </a:path>
                </a:pathLst>
              </a:custGeom>
              <a:solidFill>
                <a:srgbClr val="CEDDFF"/>
              </a:solidFill>
              <a:ln w="9525">
                <a:noFill/>
                <a:round/>
                <a:headEnd/>
                <a:tailEnd/>
              </a:ln>
            </p:spPr>
            <p:txBody>
              <a:bodyPr/>
              <a:lstStyle/>
              <a:p>
                <a:pPr>
                  <a:defRPr/>
                </a:pPr>
                <a:endParaRPr lang="it-IT">
                  <a:latin typeface="+mj-lt"/>
                  <a:ea typeface="+mn-ea"/>
                  <a:cs typeface="Arial" charset="0"/>
                </a:endParaRPr>
              </a:p>
            </p:txBody>
          </p:sp>
          <p:sp>
            <p:nvSpPr>
              <p:cNvPr id="112" name="Freeform 101"/>
              <p:cNvSpPr>
                <a:spLocks/>
              </p:cNvSpPr>
              <p:nvPr/>
            </p:nvSpPr>
            <p:spPr bwMode="auto">
              <a:xfrm>
                <a:off x="2242" y="2612"/>
                <a:ext cx="111" cy="279"/>
              </a:xfrm>
              <a:custGeom>
                <a:avLst/>
                <a:gdLst>
                  <a:gd name="T0" fmla="*/ 0 w 111"/>
                  <a:gd name="T1" fmla="*/ 0 h 279"/>
                  <a:gd name="T2" fmla="*/ 13 w 111"/>
                  <a:gd name="T3" fmla="*/ 9 h 279"/>
                  <a:gd name="T4" fmla="*/ 27 w 111"/>
                  <a:gd name="T5" fmla="*/ 15 h 279"/>
                  <a:gd name="T6" fmla="*/ 39 w 111"/>
                  <a:gd name="T7" fmla="*/ 24 h 279"/>
                  <a:gd name="T8" fmla="*/ 54 w 111"/>
                  <a:gd name="T9" fmla="*/ 31 h 279"/>
                  <a:gd name="T10" fmla="*/ 67 w 111"/>
                  <a:gd name="T11" fmla="*/ 38 h 279"/>
                  <a:gd name="T12" fmla="*/ 80 w 111"/>
                  <a:gd name="T13" fmla="*/ 44 h 279"/>
                  <a:gd name="T14" fmla="*/ 96 w 111"/>
                  <a:gd name="T15" fmla="*/ 50 h 279"/>
                  <a:gd name="T16" fmla="*/ 109 w 111"/>
                  <a:gd name="T17" fmla="*/ 57 h 279"/>
                  <a:gd name="T18" fmla="*/ 111 w 111"/>
                  <a:gd name="T19" fmla="*/ 279 h 279"/>
                  <a:gd name="T20" fmla="*/ 99 w 111"/>
                  <a:gd name="T21" fmla="*/ 275 h 279"/>
                  <a:gd name="T22" fmla="*/ 83 w 111"/>
                  <a:gd name="T23" fmla="*/ 271 h 279"/>
                  <a:gd name="T24" fmla="*/ 70 w 111"/>
                  <a:gd name="T25" fmla="*/ 267 h 279"/>
                  <a:gd name="T26" fmla="*/ 57 w 111"/>
                  <a:gd name="T27" fmla="*/ 260 h 279"/>
                  <a:gd name="T28" fmla="*/ 42 w 111"/>
                  <a:gd name="T29" fmla="*/ 256 h 279"/>
                  <a:gd name="T30" fmla="*/ 29 w 111"/>
                  <a:gd name="T31" fmla="*/ 249 h 279"/>
                  <a:gd name="T32" fmla="*/ 15 w 111"/>
                  <a:gd name="T33" fmla="*/ 245 h 279"/>
                  <a:gd name="T34" fmla="*/ 2 w 111"/>
                  <a:gd name="T35" fmla="*/ 239 h 279"/>
                  <a:gd name="T36" fmla="*/ 0 w 111"/>
                  <a:gd name="T37" fmla="*/ 0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279"/>
                  <a:gd name="T59" fmla="*/ 111 w 11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279">
                    <a:moveTo>
                      <a:pt x="0" y="0"/>
                    </a:moveTo>
                    <a:lnTo>
                      <a:pt x="13" y="9"/>
                    </a:lnTo>
                    <a:lnTo>
                      <a:pt x="27" y="15"/>
                    </a:lnTo>
                    <a:lnTo>
                      <a:pt x="39" y="24"/>
                    </a:lnTo>
                    <a:lnTo>
                      <a:pt x="54" y="31"/>
                    </a:lnTo>
                    <a:lnTo>
                      <a:pt x="67" y="38"/>
                    </a:lnTo>
                    <a:lnTo>
                      <a:pt x="80" y="44"/>
                    </a:lnTo>
                    <a:lnTo>
                      <a:pt x="96" y="50"/>
                    </a:lnTo>
                    <a:lnTo>
                      <a:pt x="109" y="57"/>
                    </a:lnTo>
                    <a:lnTo>
                      <a:pt x="111" y="279"/>
                    </a:lnTo>
                    <a:lnTo>
                      <a:pt x="99" y="275"/>
                    </a:lnTo>
                    <a:lnTo>
                      <a:pt x="83" y="271"/>
                    </a:lnTo>
                    <a:lnTo>
                      <a:pt x="70" y="267"/>
                    </a:lnTo>
                    <a:lnTo>
                      <a:pt x="57" y="260"/>
                    </a:lnTo>
                    <a:lnTo>
                      <a:pt x="42" y="256"/>
                    </a:lnTo>
                    <a:lnTo>
                      <a:pt x="29" y="249"/>
                    </a:lnTo>
                    <a:lnTo>
                      <a:pt x="15" y="245"/>
                    </a:lnTo>
                    <a:lnTo>
                      <a:pt x="2" y="239"/>
                    </a:lnTo>
                    <a:lnTo>
                      <a:pt x="0" y="0"/>
                    </a:lnTo>
                    <a:close/>
                  </a:path>
                </a:pathLst>
              </a:custGeom>
              <a:solidFill>
                <a:srgbClr val="D3E2FF"/>
              </a:solidFill>
              <a:ln w="9525">
                <a:noFill/>
                <a:round/>
                <a:headEnd/>
                <a:tailEnd/>
              </a:ln>
            </p:spPr>
            <p:txBody>
              <a:bodyPr/>
              <a:lstStyle/>
              <a:p>
                <a:pPr>
                  <a:defRPr/>
                </a:pPr>
                <a:endParaRPr lang="it-IT">
                  <a:latin typeface="+mj-lt"/>
                  <a:ea typeface="+mn-ea"/>
                  <a:cs typeface="Arial" charset="0"/>
                </a:endParaRPr>
              </a:p>
            </p:txBody>
          </p:sp>
          <p:sp>
            <p:nvSpPr>
              <p:cNvPr id="113" name="Freeform 102"/>
              <p:cNvSpPr>
                <a:spLocks/>
              </p:cNvSpPr>
              <p:nvPr/>
            </p:nvSpPr>
            <p:spPr bwMode="auto">
              <a:xfrm>
                <a:off x="2187" y="2572"/>
                <a:ext cx="112" cy="302"/>
              </a:xfrm>
              <a:custGeom>
                <a:avLst/>
                <a:gdLst>
                  <a:gd name="T0" fmla="*/ 0 w 112"/>
                  <a:gd name="T1" fmla="*/ 0 h 302"/>
                  <a:gd name="T2" fmla="*/ 14 w 112"/>
                  <a:gd name="T3" fmla="*/ 10 h 302"/>
                  <a:gd name="T4" fmla="*/ 27 w 112"/>
                  <a:gd name="T5" fmla="*/ 21 h 302"/>
                  <a:gd name="T6" fmla="*/ 40 w 112"/>
                  <a:gd name="T7" fmla="*/ 29 h 302"/>
                  <a:gd name="T8" fmla="*/ 53 w 112"/>
                  <a:gd name="T9" fmla="*/ 38 h 302"/>
                  <a:gd name="T10" fmla="*/ 65 w 112"/>
                  <a:gd name="T11" fmla="*/ 46 h 302"/>
                  <a:gd name="T12" fmla="*/ 82 w 112"/>
                  <a:gd name="T13" fmla="*/ 55 h 302"/>
                  <a:gd name="T14" fmla="*/ 94 w 112"/>
                  <a:gd name="T15" fmla="*/ 64 h 302"/>
                  <a:gd name="T16" fmla="*/ 109 w 112"/>
                  <a:gd name="T17" fmla="*/ 71 h 302"/>
                  <a:gd name="T18" fmla="*/ 112 w 112"/>
                  <a:gd name="T19" fmla="*/ 302 h 302"/>
                  <a:gd name="T20" fmla="*/ 99 w 112"/>
                  <a:gd name="T21" fmla="*/ 296 h 302"/>
                  <a:gd name="T22" fmla="*/ 84 w 112"/>
                  <a:gd name="T23" fmla="*/ 289 h 302"/>
                  <a:gd name="T24" fmla="*/ 70 w 112"/>
                  <a:gd name="T25" fmla="*/ 283 h 302"/>
                  <a:gd name="T26" fmla="*/ 57 w 112"/>
                  <a:gd name="T27" fmla="*/ 276 h 302"/>
                  <a:gd name="T28" fmla="*/ 42 w 112"/>
                  <a:gd name="T29" fmla="*/ 272 h 302"/>
                  <a:gd name="T30" fmla="*/ 29 w 112"/>
                  <a:gd name="T31" fmla="*/ 266 h 302"/>
                  <a:gd name="T32" fmla="*/ 16 w 112"/>
                  <a:gd name="T33" fmla="*/ 258 h 302"/>
                  <a:gd name="T34" fmla="*/ 2 w 112"/>
                  <a:gd name="T35" fmla="*/ 252 h 302"/>
                  <a:gd name="T36" fmla="*/ 0 w 112"/>
                  <a:gd name="T37" fmla="*/ 0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302"/>
                  <a:gd name="T59" fmla="*/ 112 w 112"/>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302">
                    <a:moveTo>
                      <a:pt x="0" y="0"/>
                    </a:moveTo>
                    <a:lnTo>
                      <a:pt x="14" y="10"/>
                    </a:lnTo>
                    <a:lnTo>
                      <a:pt x="27" y="21"/>
                    </a:lnTo>
                    <a:lnTo>
                      <a:pt x="40" y="29"/>
                    </a:lnTo>
                    <a:lnTo>
                      <a:pt x="53" y="38"/>
                    </a:lnTo>
                    <a:lnTo>
                      <a:pt x="65" y="46"/>
                    </a:lnTo>
                    <a:lnTo>
                      <a:pt x="82" y="55"/>
                    </a:lnTo>
                    <a:lnTo>
                      <a:pt x="94" y="64"/>
                    </a:lnTo>
                    <a:lnTo>
                      <a:pt x="109" y="71"/>
                    </a:lnTo>
                    <a:lnTo>
                      <a:pt x="112" y="302"/>
                    </a:lnTo>
                    <a:lnTo>
                      <a:pt x="99" y="296"/>
                    </a:lnTo>
                    <a:lnTo>
                      <a:pt x="84" y="289"/>
                    </a:lnTo>
                    <a:lnTo>
                      <a:pt x="70" y="283"/>
                    </a:lnTo>
                    <a:lnTo>
                      <a:pt x="57" y="276"/>
                    </a:lnTo>
                    <a:lnTo>
                      <a:pt x="42" y="272"/>
                    </a:lnTo>
                    <a:lnTo>
                      <a:pt x="29" y="266"/>
                    </a:lnTo>
                    <a:lnTo>
                      <a:pt x="16" y="258"/>
                    </a:lnTo>
                    <a:lnTo>
                      <a:pt x="2" y="252"/>
                    </a:lnTo>
                    <a:lnTo>
                      <a:pt x="0" y="0"/>
                    </a:lnTo>
                    <a:close/>
                  </a:path>
                </a:pathLst>
              </a:custGeom>
              <a:solidFill>
                <a:srgbClr val="D8E5FF"/>
              </a:solidFill>
              <a:ln w="9525">
                <a:noFill/>
                <a:round/>
                <a:headEnd/>
                <a:tailEnd/>
              </a:ln>
            </p:spPr>
            <p:txBody>
              <a:bodyPr/>
              <a:lstStyle/>
              <a:p>
                <a:pPr>
                  <a:defRPr/>
                </a:pPr>
                <a:endParaRPr lang="it-IT">
                  <a:latin typeface="+mj-lt"/>
                  <a:ea typeface="+mn-ea"/>
                  <a:cs typeface="Arial" charset="0"/>
                </a:endParaRPr>
              </a:p>
            </p:txBody>
          </p:sp>
          <p:sp>
            <p:nvSpPr>
              <p:cNvPr id="114" name="Freeform 103"/>
              <p:cNvSpPr>
                <a:spLocks/>
              </p:cNvSpPr>
              <p:nvPr/>
            </p:nvSpPr>
            <p:spPr bwMode="auto">
              <a:xfrm>
                <a:off x="2130" y="2527"/>
                <a:ext cx="114" cy="324"/>
              </a:xfrm>
              <a:custGeom>
                <a:avLst/>
                <a:gdLst>
                  <a:gd name="T0" fmla="*/ 0 w 114"/>
                  <a:gd name="T1" fmla="*/ 0 h 324"/>
                  <a:gd name="T2" fmla="*/ 14 w 114"/>
                  <a:gd name="T3" fmla="*/ 11 h 324"/>
                  <a:gd name="T4" fmla="*/ 27 w 114"/>
                  <a:gd name="T5" fmla="*/ 22 h 324"/>
                  <a:gd name="T6" fmla="*/ 40 w 114"/>
                  <a:gd name="T7" fmla="*/ 32 h 324"/>
                  <a:gd name="T8" fmla="*/ 55 w 114"/>
                  <a:gd name="T9" fmla="*/ 43 h 324"/>
                  <a:gd name="T10" fmla="*/ 69 w 114"/>
                  <a:gd name="T11" fmla="*/ 55 h 324"/>
                  <a:gd name="T12" fmla="*/ 84 w 114"/>
                  <a:gd name="T13" fmla="*/ 63 h 324"/>
                  <a:gd name="T14" fmla="*/ 97 w 114"/>
                  <a:gd name="T15" fmla="*/ 74 h 324"/>
                  <a:gd name="T16" fmla="*/ 112 w 114"/>
                  <a:gd name="T17" fmla="*/ 85 h 324"/>
                  <a:gd name="T18" fmla="*/ 114 w 114"/>
                  <a:gd name="T19" fmla="*/ 324 h 324"/>
                  <a:gd name="T20" fmla="*/ 101 w 114"/>
                  <a:gd name="T21" fmla="*/ 317 h 324"/>
                  <a:gd name="T22" fmla="*/ 86 w 114"/>
                  <a:gd name="T23" fmla="*/ 311 h 324"/>
                  <a:gd name="T24" fmla="*/ 73 w 114"/>
                  <a:gd name="T25" fmla="*/ 303 h 324"/>
                  <a:gd name="T26" fmla="*/ 59 w 114"/>
                  <a:gd name="T27" fmla="*/ 295 h 324"/>
                  <a:gd name="T28" fmla="*/ 44 w 114"/>
                  <a:gd name="T29" fmla="*/ 288 h 324"/>
                  <a:gd name="T30" fmla="*/ 31 w 114"/>
                  <a:gd name="T31" fmla="*/ 280 h 324"/>
                  <a:gd name="T32" fmla="*/ 18 w 114"/>
                  <a:gd name="T33" fmla="*/ 273 h 324"/>
                  <a:gd name="T34" fmla="*/ 5 w 114"/>
                  <a:gd name="T35" fmla="*/ 264 h 324"/>
                  <a:gd name="T36" fmla="*/ 0 w 11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324"/>
                  <a:gd name="T59" fmla="*/ 114 w 11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324">
                    <a:moveTo>
                      <a:pt x="0" y="0"/>
                    </a:moveTo>
                    <a:lnTo>
                      <a:pt x="14" y="11"/>
                    </a:lnTo>
                    <a:lnTo>
                      <a:pt x="27" y="22"/>
                    </a:lnTo>
                    <a:lnTo>
                      <a:pt x="40" y="32"/>
                    </a:lnTo>
                    <a:lnTo>
                      <a:pt x="55" y="43"/>
                    </a:lnTo>
                    <a:lnTo>
                      <a:pt x="69" y="55"/>
                    </a:lnTo>
                    <a:lnTo>
                      <a:pt x="84" y="63"/>
                    </a:lnTo>
                    <a:lnTo>
                      <a:pt x="97" y="74"/>
                    </a:lnTo>
                    <a:lnTo>
                      <a:pt x="112" y="85"/>
                    </a:lnTo>
                    <a:lnTo>
                      <a:pt x="114" y="324"/>
                    </a:lnTo>
                    <a:lnTo>
                      <a:pt x="101" y="317"/>
                    </a:lnTo>
                    <a:lnTo>
                      <a:pt x="86" y="311"/>
                    </a:lnTo>
                    <a:lnTo>
                      <a:pt x="73" y="303"/>
                    </a:lnTo>
                    <a:lnTo>
                      <a:pt x="59" y="295"/>
                    </a:lnTo>
                    <a:lnTo>
                      <a:pt x="44" y="288"/>
                    </a:lnTo>
                    <a:lnTo>
                      <a:pt x="31" y="280"/>
                    </a:lnTo>
                    <a:lnTo>
                      <a:pt x="18" y="273"/>
                    </a:lnTo>
                    <a:lnTo>
                      <a:pt x="5" y="264"/>
                    </a:lnTo>
                    <a:lnTo>
                      <a:pt x="0" y="0"/>
                    </a:lnTo>
                    <a:close/>
                  </a:path>
                </a:pathLst>
              </a:custGeom>
              <a:solidFill>
                <a:srgbClr val="DDE8FF"/>
              </a:solidFill>
              <a:ln w="9525">
                <a:noFill/>
                <a:round/>
                <a:headEnd/>
                <a:tailEnd/>
              </a:ln>
            </p:spPr>
            <p:txBody>
              <a:bodyPr/>
              <a:lstStyle/>
              <a:p>
                <a:pPr>
                  <a:defRPr/>
                </a:pPr>
                <a:endParaRPr lang="it-IT">
                  <a:latin typeface="+mj-lt"/>
                  <a:ea typeface="+mn-ea"/>
                  <a:cs typeface="Arial" charset="0"/>
                </a:endParaRPr>
              </a:p>
            </p:txBody>
          </p:sp>
          <p:sp>
            <p:nvSpPr>
              <p:cNvPr id="115" name="Freeform 104"/>
              <p:cNvSpPr>
                <a:spLocks/>
              </p:cNvSpPr>
              <p:nvPr/>
            </p:nvSpPr>
            <p:spPr bwMode="auto">
              <a:xfrm>
                <a:off x="2076" y="2468"/>
                <a:ext cx="113" cy="356"/>
              </a:xfrm>
              <a:custGeom>
                <a:avLst/>
                <a:gdLst>
                  <a:gd name="T0" fmla="*/ 0 w 113"/>
                  <a:gd name="T1" fmla="*/ 0 h 356"/>
                  <a:gd name="T2" fmla="*/ 13 w 113"/>
                  <a:gd name="T3" fmla="*/ 15 h 356"/>
                  <a:gd name="T4" fmla="*/ 26 w 113"/>
                  <a:gd name="T5" fmla="*/ 28 h 356"/>
                  <a:gd name="T6" fmla="*/ 39 w 113"/>
                  <a:gd name="T7" fmla="*/ 41 h 356"/>
                  <a:gd name="T8" fmla="*/ 52 w 113"/>
                  <a:gd name="T9" fmla="*/ 55 h 356"/>
                  <a:gd name="T10" fmla="*/ 66 w 113"/>
                  <a:gd name="T11" fmla="*/ 68 h 356"/>
                  <a:gd name="T12" fmla="*/ 81 w 113"/>
                  <a:gd name="T13" fmla="*/ 81 h 356"/>
                  <a:gd name="T14" fmla="*/ 96 w 113"/>
                  <a:gd name="T15" fmla="*/ 93 h 356"/>
                  <a:gd name="T16" fmla="*/ 111 w 113"/>
                  <a:gd name="T17" fmla="*/ 104 h 356"/>
                  <a:gd name="T18" fmla="*/ 113 w 113"/>
                  <a:gd name="T19" fmla="*/ 356 h 356"/>
                  <a:gd name="T20" fmla="*/ 100 w 113"/>
                  <a:gd name="T21" fmla="*/ 349 h 356"/>
                  <a:gd name="T22" fmla="*/ 85 w 113"/>
                  <a:gd name="T23" fmla="*/ 341 h 356"/>
                  <a:gd name="T24" fmla="*/ 72 w 113"/>
                  <a:gd name="T25" fmla="*/ 332 h 356"/>
                  <a:gd name="T26" fmla="*/ 59 w 113"/>
                  <a:gd name="T27" fmla="*/ 323 h 356"/>
                  <a:gd name="T28" fmla="*/ 43 w 113"/>
                  <a:gd name="T29" fmla="*/ 315 h 356"/>
                  <a:gd name="T30" fmla="*/ 30 w 113"/>
                  <a:gd name="T31" fmla="*/ 306 h 356"/>
                  <a:gd name="T32" fmla="*/ 17 w 113"/>
                  <a:gd name="T33" fmla="*/ 294 h 356"/>
                  <a:gd name="T34" fmla="*/ 4 w 113"/>
                  <a:gd name="T35" fmla="*/ 286 h 356"/>
                  <a:gd name="T36" fmla="*/ 0 w 113"/>
                  <a:gd name="T37" fmla="*/ 0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356"/>
                  <a:gd name="T59" fmla="*/ 113 w 113"/>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356">
                    <a:moveTo>
                      <a:pt x="0" y="0"/>
                    </a:moveTo>
                    <a:lnTo>
                      <a:pt x="13" y="15"/>
                    </a:lnTo>
                    <a:lnTo>
                      <a:pt x="26" y="28"/>
                    </a:lnTo>
                    <a:lnTo>
                      <a:pt x="39" y="41"/>
                    </a:lnTo>
                    <a:lnTo>
                      <a:pt x="52" y="55"/>
                    </a:lnTo>
                    <a:lnTo>
                      <a:pt x="66" y="68"/>
                    </a:lnTo>
                    <a:lnTo>
                      <a:pt x="81" y="81"/>
                    </a:lnTo>
                    <a:lnTo>
                      <a:pt x="96" y="93"/>
                    </a:lnTo>
                    <a:lnTo>
                      <a:pt x="111" y="104"/>
                    </a:lnTo>
                    <a:lnTo>
                      <a:pt x="113" y="356"/>
                    </a:lnTo>
                    <a:lnTo>
                      <a:pt x="100" y="349"/>
                    </a:lnTo>
                    <a:lnTo>
                      <a:pt x="85" y="341"/>
                    </a:lnTo>
                    <a:lnTo>
                      <a:pt x="72" y="332"/>
                    </a:lnTo>
                    <a:lnTo>
                      <a:pt x="59" y="323"/>
                    </a:lnTo>
                    <a:lnTo>
                      <a:pt x="43" y="315"/>
                    </a:lnTo>
                    <a:lnTo>
                      <a:pt x="30" y="306"/>
                    </a:lnTo>
                    <a:lnTo>
                      <a:pt x="17" y="294"/>
                    </a:lnTo>
                    <a:lnTo>
                      <a:pt x="4" y="286"/>
                    </a:lnTo>
                    <a:lnTo>
                      <a:pt x="0" y="0"/>
                    </a:lnTo>
                    <a:close/>
                  </a:path>
                </a:pathLst>
              </a:custGeom>
              <a:solidFill>
                <a:srgbClr val="E2EDFF"/>
              </a:solidFill>
              <a:ln w="9525">
                <a:noFill/>
                <a:round/>
                <a:headEnd/>
                <a:tailEnd/>
              </a:ln>
            </p:spPr>
            <p:txBody>
              <a:bodyPr/>
              <a:lstStyle/>
              <a:p>
                <a:pPr>
                  <a:defRPr/>
                </a:pPr>
                <a:endParaRPr lang="it-IT">
                  <a:latin typeface="+mj-lt"/>
                  <a:ea typeface="+mn-ea"/>
                  <a:cs typeface="Arial" charset="0"/>
                </a:endParaRPr>
              </a:p>
            </p:txBody>
          </p:sp>
          <p:sp>
            <p:nvSpPr>
              <p:cNvPr id="116" name="Freeform 105"/>
              <p:cNvSpPr>
                <a:spLocks/>
              </p:cNvSpPr>
              <p:nvPr/>
            </p:nvSpPr>
            <p:spPr bwMode="auto">
              <a:xfrm>
                <a:off x="2023" y="2437"/>
                <a:ext cx="112" cy="354"/>
              </a:xfrm>
              <a:custGeom>
                <a:avLst/>
                <a:gdLst>
                  <a:gd name="T0" fmla="*/ 107 w 112"/>
                  <a:gd name="T1" fmla="*/ 90 h 354"/>
                  <a:gd name="T2" fmla="*/ 96 w 112"/>
                  <a:gd name="T3" fmla="*/ 79 h 354"/>
                  <a:gd name="T4" fmla="*/ 85 w 112"/>
                  <a:gd name="T5" fmla="*/ 68 h 354"/>
                  <a:gd name="T6" fmla="*/ 77 w 112"/>
                  <a:gd name="T7" fmla="*/ 57 h 354"/>
                  <a:gd name="T8" fmla="*/ 66 w 112"/>
                  <a:gd name="T9" fmla="*/ 46 h 354"/>
                  <a:gd name="T10" fmla="*/ 57 w 112"/>
                  <a:gd name="T11" fmla="*/ 35 h 354"/>
                  <a:gd name="T12" fmla="*/ 47 w 112"/>
                  <a:gd name="T13" fmla="*/ 25 h 354"/>
                  <a:gd name="T14" fmla="*/ 37 w 112"/>
                  <a:gd name="T15" fmla="*/ 12 h 354"/>
                  <a:gd name="T16" fmla="*/ 28 w 112"/>
                  <a:gd name="T17" fmla="*/ 0 h 354"/>
                  <a:gd name="T18" fmla="*/ 28 w 112"/>
                  <a:gd name="T19" fmla="*/ 213 h 354"/>
                  <a:gd name="T20" fmla="*/ 0 w 112"/>
                  <a:gd name="T21" fmla="*/ 194 h 354"/>
                  <a:gd name="T22" fmla="*/ 0 w 112"/>
                  <a:gd name="T23" fmla="*/ 276 h 354"/>
                  <a:gd name="T24" fmla="*/ 13 w 112"/>
                  <a:gd name="T25" fmla="*/ 287 h 354"/>
                  <a:gd name="T26" fmla="*/ 26 w 112"/>
                  <a:gd name="T27" fmla="*/ 298 h 354"/>
                  <a:gd name="T28" fmla="*/ 39 w 112"/>
                  <a:gd name="T29" fmla="*/ 306 h 354"/>
                  <a:gd name="T30" fmla="*/ 55 w 112"/>
                  <a:gd name="T31" fmla="*/ 317 h 354"/>
                  <a:gd name="T32" fmla="*/ 68 w 112"/>
                  <a:gd name="T33" fmla="*/ 325 h 354"/>
                  <a:gd name="T34" fmla="*/ 83 w 112"/>
                  <a:gd name="T35" fmla="*/ 337 h 354"/>
                  <a:gd name="T36" fmla="*/ 96 w 112"/>
                  <a:gd name="T37" fmla="*/ 346 h 354"/>
                  <a:gd name="T38" fmla="*/ 112 w 112"/>
                  <a:gd name="T39" fmla="*/ 354 h 354"/>
                  <a:gd name="T40" fmla="*/ 107 w 112"/>
                  <a:gd name="T41" fmla="*/ 90 h 3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354"/>
                  <a:gd name="T65" fmla="*/ 112 w 112"/>
                  <a:gd name="T66" fmla="*/ 354 h 3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354">
                    <a:moveTo>
                      <a:pt x="107" y="90"/>
                    </a:moveTo>
                    <a:lnTo>
                      <a:pt x="96" y="79"/>
                    </a:lnTo>
                    <a:lnTo>
                      <a:pt x="85" y="68"/>
                    </a:lnTo>
                    <a:lnTo>
                      <a:pt x="77" y="57"/>
                    </a:lnTo>
                    <a:lnTo>
                      <a:pt x="66" y="46"/>
                    </a:lnTo>
                    <a:lnTo>
                      <a:pt x="57" y="35"/>
                    </a:lnTo>
                    <a:lnTo>
                      <a:pt x="47" y="25"/>
                    </a:lnTo>
                    <a:lnTo>
                      <a:pt x="37" y="12"/>
                    </a:lnTo>
                    <a:lnTo>
                      <a:pt x="28" y="0"/>
                    </a:lnTo>
                    <a:lnTo>
                      <a:pt x="28" y="213"/>
                    </a:lnTo>
                    <a:lnTo>
                      <a:pt x="0" y="194"/>
                    </a:lnTo>
                    <a:lnTo>
                      <a:pt x="0" y="276"/>
                    </a:lnTo>
                    <a:lnTo>
                      <a:pt x="13" y="287"/>
                    </a:lnTo>
                    <a:lnTo>
                      <a:pt x="26" y="298"/>
                    </a:lnTo>
                    <a:lnTo>
                      <a:pt x="39" y="306"/>
                    </a:lnTo>
                    <a:lnTo>
                      <a:pt x="55" y="317"/>
                    </a:lnTo>
                    <a:lnTo>
                      <a:pt x="68" y="325"/>
                    </a:lnTo>
                    <a:lnTo>
                      <a:pt x="83" y="337"/>
                    </a:lnTo>
                    <a:lnTo>
                      <a:pt x="96" y="346"/>
                    </a:lnTo>
                    <a:lnTo>
                      <a:pt x="112" y="354"/>
                    </a:lnTo>
                    <a:lnTo>
                      <a:pt x="107" y="90"/>
                    </a:lnTo>
                    <a:close/>
                  </a:path>
                </a:pathLst>
              </a:custGeom>
              <a:solidFill>
                <a:srgbClr val="E8EFFF"/>
              </a:solidFill>
              <a:ln w="9525">
                <a:noFill/>
                <a:round/>
                <a:headEnd/>
                <a:tailEnd/>
              </a:ln>
            </p:spPr>
            <p:txBody>
              <a:bodyPr/>
              <a:lstStyle/>
              <a:p>
                <a:pPr>
                  <a:defRPr/>
                </a:pPr>
                <a:endParaRPr lang="it-IT">
                  <a:latin typeface="+mj-lt"/>
                  <a:ea typeface="+mn-ea"/>
                  <a:cs typeface="Arial" charset="0"/>
                </a:endParaRPr>
              </a:p>
            </p:txBody>
          </p:sp>
          <p:sp>
            <p:nvSpPr>
              <p:cNvPr id="117" name="Freeform 106"/>
              <p:cNvSpPr>
                <a:spLocks/>
              </p:cNvSpPr>
              <p:nvPr/>
            </p:nvSpPr>
            <p:spPr bwMode="auto">
              <a:xfrm>
                <a:off x="1969" y="2437"/>
                <a:ext cx="111" cy="317"/>
              </a:xfrm>
              <a:custGeom>
                <a:avLst/>
                <a:gdLst>
                  <a:gd name="T0" fmla="*/ 107 w 111"/>
                  <a:gd name="T1" fmla="*/ 31 h 317"/>
                  <a:gd name="T2" fmla="*/ 101 w 111"/>
                  <a:gd name="T3" fmla="*/ 25 h 317"/>
                  <a:gd name="T4" fmla="*/ 95 w 111"/>
                  <a:gd name="T5" fmla="*/ 16 h 317"/>
                  <a:gd name="T6" fmla="*/ 89 w 111"/>
                  <a:gd name="T7" fmla="*/ 8 h 317"/>
                  <a:gd name="T8" fmla="*/ 82 w 111"/>
                  <a:gd name="T9" fmla="*/ 0 h 317"/>
                  <a:gd name="T10" fmla="*/ 82 w 111"/>
                  <a:gd name="T11" fmla="*/ 213 h 317"/>
                  <a:gd name="T12" fmla="*/ 0 w 111"/>
                  <a:gd name="T13" fmla="*/ 162 h 317"/>
                  <a:gd name="T14" fmla="*/ 0 w 111"/>
                  <a:gd name="T15" fmla="*/ 225 h 317"/>
                  <a:gd name="T16" fmla="*/ 13 w 111"/>
                  <a:gd name="T17" fmla="*/ 238 h 317"/>
                  <a:gd name="T18" fmla="*/ 26 w 111"/>
                  <a:gd name="T19" fmla="*/ 249 h 317"/>
                  <a:gd name="T20" fmla="*/ 39 w 111"/>
                  <a:gd name="T21" fmla="*/ 260 h 317"/>
                  <a:gd name="T22" fmla="*/ 54 w 111"/>
                  <a:gd name="T23" fmla="*/ 274 h 317"/>
                  <a:gd name="T24" fmla="*/ 67 w 111"/>
                  <a:gd name="T25" fmla="*/ 285 h 317"/>
                  <a:gd name="T26" fmla="*/ 82 w 111"/>
                  <a:gd name="T27" fmla="*/ 295 h 317"/>
                  <a:gd name="T28" fmla="*/ 95 w 111"/>
                  <a:gd name="T29" fmla="*/ 306 h 317"/>
                  <a:gd name="T30" fmla="*/ 111 w 111"/>
                  <a:gd name="T31" fmla="*/ 317 h 317"/>
                  <a:gd name="T32" fmla="*/ 107 w 111"/>
                  <a:gd name="T33" fmla="*/ 31 h 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317"/>
                  <a:gd name="T53" fmla="*/ 111 w 111"/>
                  <a:gd name="T54" fmla="*/ 317 h 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317">
                    <a:moveTo>
                      <a:pt x="107" y="31"/>
                    </a:moveTo>
                    <a:lnTo>
                      <a:pt x="101" y="25"/>
                    </a:lnTo>
                    <a:lnTo>
                      <a:pt x="95" y="16"/>
                    </a:lnTo>
                    <a:lnTo>
                      <a:pt x="89" y="8"/>
                    </a:lnTo>
                    <a:lnTo>
                      <a:pt x="82" y="0"/>
                    </a:lnTo>
                    <a:lnTo>
                      <a:pt x="82" y="213"/>
                    </a:lnTo>
                    <a:lnTo>
                      <a:pt x="0" y="162"/>
                    </a:lnTo>
                    <a:lnTo>
                      <a:pt x="0" y="225"/>
                    </a:lnTo>
                    <a:lnTo>
                      <a:pt x="13" y="238"/>
                    </a:lnTo>
                    <a:lnTo>
                      <a:pt x="26" y="249"/>
                    </a:lnTo>
                    <a:lnTo>
                      <a:pt x="39" y="260"/>
                    </a:lnTo>
                    <a:lnTo>
                      <a:pt x="54" y="274"/>
                    </a:lnTo>
                    <a:lnTo>
                      <a:pt x="67" y="285"/>
                    </a:lnTo>
                    <a:lnTo>
                      <a:pt x="82" y="295"/>
                    </a:lnTo>
                    <a:lnTo>
                      <a:pt x="95" y="306"/>
                    </a:lnTo>
                    <a:lnTo>
                      <a:pt x="111" y="317"/>
                    </a:lnTo>
                    <a:lnTo>
                      <a:pt x="107" y="31"/>
                    </a:lnTo>
                    <a:close/>
                  </a:path>
                </a:pathLst>
              </a:custGeom>
              <a:solidFill>
                <a:srgbClr val="EFF4FF"/>
              </a:solidFill>
              <a:ln w="9525">
                <a:noFill/>
                <a:round/>
                <a:headEnd/>
                <a:tailEnd/>
              </a:ln>
            </p:spPr>
            <p:txBody>
              <a:bodyPr/>
              <a:lstStyle/>
              <a:p>
                <a:pPr>
                  <a:defRPr/>
                </a:pPr>
                <a:endParaRPr lang="it-IT">
                  <a:latin typeface="+mj-lt"/>
                  <a:ea typeface="+mn-ea"/>
                  <a:cs typeface="Arial" charset="0"/>
                </a:endParaRPr>
              </a:p>
            </p:txBody>
          </p:sp>
          <p:sp>
            <p:nvSpPr>
              <p:cNvPr id="118" name="Freeform 107"/>
              <p:cNvSpPr>
                <a:spLocks/>
              </p:cNvSpPr>
              <p:nvPr/>
            </p:nvSpPr>
            <p:spPr bwMode="auto">
              <a:xfrm>
                <a:off x="1914" y="2568"/>
                <a:ext cx="109" cy="145"/>
              </a:xfrm>
              <a:custGeom>
                <a:avLst/>
                <a:gdLst>
                  <a:gd name="T0" fmla="*/ 0 w 109"/>
                  <a:gd name="T1" fmla="*/ 0 h 145"/>
                  <a:gd name="T2" fmla="*/ 109 w 109"/>
                  <a:gd name="T3" fmla="*/ 63 h 145"/>
                  <a:gd name="T4" fmla="*/ 109 w 109"/>
                  <a:gd name="T5" fmla="*/ 145 h 145"/>
                  <a:gd name="T6" fmla="*/ 94 w 109"/>
                  <a:gd name="T7" fmla="*/ 131 h 145"/>
                  <a:gd name="T8" fmla="*/ 81 w 109"/>
                  <a:gd name="T9" fmla="*/ 118 h 145"/>
                  <a:gd name="T10" fmla="*/ 65 w 109"/>
                  <a:gd name="T11" fmla="*/ 103 h 145"/>
                  <a:gd name="T12" fmla="*/ 53 w 109"/>
                  <a:gd name="T13" fmla="*/ 90 h 145"/>
                  <a:gd name="T14" fmla="*/ 40 w 109"/>
                  <a:gd name="T15" fmla="*/ 77 h 145"/>
                  <a:gd name="T16" fmla="*/ 27 w 109"/>
                  <a:gd name="T17" fmla="*/ 63 h 145"/>
                  <a:gd name="T18" fmla="*/ 13 w 109"/>
                  <a:gd name="T19" fmla="*/ 50 h 145"/>
                  <a:gd name="T20" fmla="*/ 0 w 109"/>
                  <a:gd name="T21" fmla="*/ 35 h 145"/>
                  <a:gd name="T22" fmla="*/ 0 w 109"/>
                  <a:gd name="T23" fmla="*/ 0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45"/>
                  <a:gd name="T38" fmla="*/ 109 w 109"/>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45">
                    <a:moveTo>
                      <a:pt x="0" y="0"/>
                    </a:moveTo>
                    <a:lnTo>
                      <a:pt x="109" y="63"/>
                    </a:lnTo>
                    <a:lnTo>
                      <a:pt x="109" y="145"/>
                    </a:lnTo>
                    <a:lnTo>
                      <a:pt x="94" y="131"/>
                    </a:lnTo>
                    <a:lnTo>
                      <a:pt x="81" y="118"/>
                    </a:lnTo>
                    <a:lnTo>
                      <a:pt x="65" y="103"/>
                    </a:lnTo>
                    <a:lnTo>
                      <a:pt x="53" y="90"/>
                    </a:lnTo>
                    <a:lnTo>
                      <a:pt x="40" y="77"/>
                    </a:lnTo>
                    <a:lnTo>
                      <a:pt x="27" y="63"/>
                    </a:lnTo>
                    <a:lnTo>
                      <a:pt x="13" y="50"/>
                    </a:lnTo>
                    <a:lnTo>
                      <a:pt x="0" y="35"/>
                    </a:lnTo>
                    <a:lnTo>
                      <a:pt x="0" y="0"/>
                    </a:lnTo>
                    <a:close/>
                  </a:path>
                </a:pathLst>
              </a:custGeom>
              <a:solidFill>
                <a:srgbClr val="F4F7FF"/>
              </a:solidFill>
              <a:ln w="9525">
                <a:noFill/>
                <a:round/>
                <a:headEnd/>
                <a:tailEnd/>
              </a:ln>
            </p:spPr>
            <p:txBody>
              <a:bodyPr/>
              <a:lstStyle/>
              <a:p>
                <a:pPr>
                  <a:defRPr/>
                </a:pPr>
                <a:endParaRPr lang="it-IT">
                  <a:latin typeface="+mj-lt"/>
                  <a:ea typeface="+mn-ea"/>
                  <a:cs typeface="Arial" charset="0"/>
                </a:endParaRPr>
              </a:p>
            </p:txBody>
          </p:sp>
          <p:sp>
            <p:nvSpPr>
              <p:cNvPr id="119" name="Freeform 108"/>
              <p:cNvSpPr>
                <a:spLocks/>
              </p:cNvSpPr>
              <p:nvPr/>
            </p:nvSpPr>
            <p:spPr bwMode="auto">
              <a:xfrm>
                <a:off x="1863" y="2538"/>
                <a:ext cx="106" cy="124"/>
              </a:xfrm>
              <a:custGeom>
                <a:avLst/>
                <a:gdLst>
                  <a:gd name="T0" fmla="*/ 106 w 106"/>
                  <a:gd name="T1" fmla="*/ 61 h 124"/>
                  <a:gd name="T2" fmla="*/ 0 w 106"/>
                  <a:gd name="T3" fmla="*/ 0 h 124"/>
                  <a:gd name="T4" fmla="*/ 11 w 106"/>
                  <a:gd name="T5" fmla="*/ 17 h 124"/>
                  <a:gd name="T6" fmla="*/ 25 w 106"/>
                  <a:gd name="T7" fmla="*/ 32 h 124"/>
                  <a:gd name="T8" fmla="*/ 38 w 106"/>
                  <a:gd name="T9" fmla="*/ 50 h 124"/>
                  <a:gd name="T10" fmla="*/ 51 w 106"/>
                  <a:gd name="T11" fmla="*/ 65 h 124"/>
                  <a:gd name="T12" fmla="*/ 64 w 106"/>
                  <a:gd name="T13" fmla="*/ 80 h 124"/>
                  <a:gd name="T14" fmla="*/ 78 w 106"/>
                  <a:gd name="T15" fmla="*/ 93 h 124"/>
                  <a:gd name="T16" fmla="*/ 93 w 106"/>
                  <a:gd name="T17" fmla="*/ 109 h 124"/>
                  <a:gd name="T18" fmla="*/ 106 w 106"/>
                  <a:gd name="T19" fmla="*/ 124 h 124"/>
                  <a:gd name="T20" fmla="*/ 106 w 106"/>
                  <a:gd name="T21" fmla="*/ 6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4"/>
                  <a:gd name="T35" fmla="*/ 106 w 10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4">
                    <a:moveTo>
                      <a:pt x="106" y="61"/>
                    </a:moveTo>
                    <a:lnTo>
                      <a:pt x="0" y="0"/>
                    </a:lnTo>
                    <a:lnTo>
                      <a:pt x="11" y="17"/>
                    </a:lnTo>
                    <a:lnTo>
                      <a:pt x="25" y="32"/>
                    </a:lnTo>
                    <a:lnTo>
                      <a:pt x="38" y="50"/>
                    </a:lnTo>
                    <a:lnTo>
                      <a:pt x="51" y="65"/>
                    </a:lnTo>
                    <a:lnTo>
                      <a:pt x="64" y="80"/>
                    </a:lnTo>
                    <a:lnTo>
                      <a:pt x="78" y="93"/>
                    </a:lnTo>
                    <a:lnTo>
                      <a:pt x="93" y="109"/>
                    </a:lnTo>
                    <a:lnTo>
                      <a:pt x="106" y="124"/>
                    </a:lnTo>
                    <a:lnTo>
                      <a:pt x="106" y="61"/>
                    </a:lnTo>
                    <a:close/>
                  </a:path>
                </a:pathLst>
              </a:custGeom>
              <a:solidFill>
                <a:srgbClr val="F9F9FF"/>
              </a:solidFill>
              <a:ln w="9525">
                <a:noFill/>
                <a:round/>
                <a:headEnd/>
                <a:tailEnd/>
              </a:ln>
            </p:spPr>
            <p:txBody>
              <a:bodyPr/>
              <a:lstStyle/>
              <a:p>
                <a:pPr>
                  <a:defRPr/>
                </a:pPr>
                <a:endParaRPr lang="it-IT">
                  <a:latin typeface="+mj-lt"/>
                  <a:ea typeface="+mn-ea"/>
                  <a:cs typeface="Arial" charset="0"/>
                </a:endParaRPr>
              </a:p>
            </p:txBody>
          </p:sp>
          <p:sp>
            <p:nvSpPr>
              <p:cNvPr id="120" name="Freeform 109"/>
              <p:cNvSpPr>
                <a:spLocks/>
              </p:cNvSpPr>
              <p:nvPr/>
            </p:nvSpPr>
            <p:spPr bwMode="auto">
              <a:xfrm>
                <a:off x="1863" y="2538"/>
                <a:ext cx="51" cy="60"/>
              </a:xfrm>
              <a:custGeom>
                <a:avLst/>
                <a:gdLst>
                  <a:gd name="T0" fmla="*/ 51 w 51"/>
                  <a:gd name="T1" fmla="*/ 30 h 65"/>
                  <a:gd name="T2" fmla="*/ 0 w 51"/>
                  <a:gd name="T3" fmla="*/ 0 h 65"/>
                  <a:gd name="T4" fmla="*/ 11 w 51"/>
                  <a:gd name="T5" fmla="*/ 17 h 65"/>
                  <a:gd name="T6" fmla="*/ 25 w 51"/>
                  <a:gd name="T7" fmla="*/ 32 h 65"/>
                  <a:gd name="T8" fmla="*/ 38 w 51"/>
                  <a:gd name="T9" fmla="*/ 50 h 65"/>
                  <a:gd name="T10" fmla="*/ 51 w 51"/>
                  <a:gd name="T11" fmla="*/ 65 h 65"/>
                  <a:gd name="T12" fmla="*/ 51 w 51"/>
                  <a:gd name="T13" fmla="*/ 30 h 65"/>
                  <a:gd name="T14" fmla="*/ 0 60000 65536"/>
                  <a:gd name="T15" fmla="*/ 0 60000 65536"/>
                  <a:gd name="T16" fmla="*/ 0 60000 65536"/>
                  <a:gd name="T17" fmla="*/ 0 60000 65536"/>
                  <a:gd name="T18" fmla="*/ 0 60000 65536"/>
                  <a:gd name="T19" fmla="*/ 0 60000 65536"/>
                  <a:gd name="T20" fmla="*/ 0 60000 65536"/>
                  <a:gd name="T21" fmla="*/ 0 w 51"/>
                  <a:gd name="T22" fmla="*/ 0 h 65"/>
                  <a:gd name="T23" fmla="*/ 51 w 5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5">
                    <a:moveTo>
                      <a:pt x="51" y="30"/>
                    </a:moveTo>
                    <a:lnTo>
                      <a:pt x="0" y="0"/>
                    </a:lnTo>
                    <a:lnTo>
                      <a:pt x="11" y="17"/>
                    </a:lnTo>
                    <a:lnTo>
                      <a:pt x="25" y="32"/>
                    </a:lnTo>
                    <a:lnTo>
                      <a:pt x="38" y="50"/>
                    </a:lnTo>
                    <a:lnTo>
                      <a:pt x="51" y="65"/>
                    </a:lnTo>
                    <a:lnTo>
                      <a:pt x="51" y="30"/>
                    </a:lnTo>
                    <a:close/>
                  </a:path>
                </a:pathLst>
              </a:custGeom>
              <a:solidFill>
                <a:srgbClr val="FFFFFF"/>
              </a:solidFill>
              <a:ln w="9525">
                <a:noFill/>
                <a:round/>
                <a:headEnd/>
                <a:tailEnd/>
              </a:ln>
            </p:spPr>
            <p:txBody>
              <a:bodyPr/>
              <a:lstStyle/>
              <a:p>
                <a:pPr>
                  <a:defRPr/>
                </a:pPr>
                <a:endParaRPr lang="it-IT">
                  <a:latin typeface="+mj-lt"/>
                  <a:ea typeface="+mn-ea"/>
                  <a:cs typeface="Arial" charset="0"/>
                </a:endParaRPr>
              </a:p>
            </p:txBody>
          </p:sp>
        </p:grpSp>
        <p:sp>
          <p:nvSpPr>
            <p:cNvPr id="24" name="AutoShape 152"/>
            <p:cNvSpPr>
              <a:spLocks noChangeAspect="1" noChangeArrowheads="1"/>
            </p:cNvSpPr>
            <p:nvPr/>
          </p:nvSpPr>
          <p:spPr bwMode="auto">
            <a:xfrm>
              <a:off x="2204927" y="2058352"/>
              <a:ext cx="2682505" cy="2605899"/>
            </a:xfrm>
            <a:prstGeom prst="flowChartConnector">
              <a:avLst/>
            </a:prstGeom>
            <a:gradFill rotWithShape="1">
              <a:gsLst>
                <a:gs pos="0">
                  <a:schemeClr val="bg1"/>
                </a:gs>
                <a:gs pos="100000">
                  <a:srgbClr val="CCFFFF"/>
                </a:gs>
              </a:gsLst>
              <a:path path="shape">
                <a:fillToRect l="50000" t="50000" r="50000" b="50000"/>
              </a:path>
            </a:gradFill>
            <a:ln w="9525" algn="ctr">
              <a:noFill/>
              <a:round/>
              <a:headEnd/>
              <a:tailEnd/>
            </a:ln>
          </p:spPr>
          <p:txBody>
            <a:bodyPr wrap="none" anchor="ctr"/>
            <a:lstStyle/>
            <a:p>
              <a:pPr>
                <a:defRPr/>
              </a:pPr>
              <a:endParaRPr lang="en-GB">
                <a:latin typeface="+mj-lt"/>
                <a:ea typeface="+mn-ea"/>
                <a:cs typeface="Arial" charset="0"/>
              </a:endParaRPr>
            </a:p>
          </p:txBody>
        </p:sp>
        <p:sp>
          <p:nvSpPr>
            <p:cNvPr id="27" name="Rectangle 156"/>
            <p:cNvSpPr>
              <a:spLocks noChangeArrowheads="1"/>
            </p:cNvSpPr>
            <p:nvPr/>
          </p:nvSpPr>
          <p:spPr bwMode="auto">
            <a:xfrm rot="4004564">
              <a:off x="4412953" y="2424337"/>
              <a:ext cx="1542614" cy="468990"/>
            </a:xfrm>
            <a:prstGeom prst="rect">
              <a:avLst/>
            </a:prstGeom>
            <a:noFill/>
            <a:ln w="9525" algn="ctr">
              <a:noFill/>
              <a:miter lim="800000"/>
              <a:headEnd/>
              <a:tailEnd/>
            </a:ln>
            <a:effectLst/>
          </p:spPr>
          <p:txBody>
            <a:bodyPr wrap="none">
              <a:spAutoFit/>
            </a:bodyPr>
            <a:lstStyle/>
            <a:p>
              <a:pPr>
                <a:defRPr/>
              </a:pPr>
              <a:r>
                <a:rPr lang="en-GB" sz="1400" dirty="0">
                  <a:solidFill>
                    <a:srgbClr val="000099"/>
                  </a:solidFill>
                  <a:latin typeface="+mj-lt"/>
                  <a:ea typeface="+mn-ea"/>
                  <a:cs typeface="Arial" charset="0"/>
                </a:rPr>
                <a:t>SICUREZZA</a:t>
              </a:r>
            </a:p>
          </p:txBody>
        </p:sp>
        <p:sp>
          <p:nvSpPr>
            <p:cNvPr id="28" name="Rectangle 157"/>
            <p:cNvSpPr>
              <a:spLocks noChangeArrowheads="1"/>
            </p:cNvSpPr>
            <p:nvPr/>
          </p:nvSpPr>
          <p:spPr bwMode="auto">
            <a:xfrm rot="17031846">
              <a:off x="489910" y="2954539"/>
              <a:ext cx="2268670" cy="468990"/>
            </a:xfrm>
            <a:prstGeom prst="rect">
              <a:avLst/>
            </a:prstGeom>
            <a:noFill/>
            <a:ln w="9525" algn="ctr">
              <a:noFill/>
              <a:miter lim="800000"/>
              <a:headEnd/>
              <a:tailEnd/>
            </a:ln>
            <a:effectLst/>
          </p:spPr>
          <p:txBody>
            <a:bodyPr wrap="square">
              <a:spAutoFit/>
            </a:bodyPr>
            <a:lstStyle/>
            <a:p>
              <a:pPr lvl="1">
                <a:defRPr/>
              </a:pPr>
              <a:r>
                <a:rPr lang="en-GB" sz="1400" dirty="0" smtClean="0">
                  <a:solidFill>
                    <a:srgbClr val="000099"/>
                  </a:solidFill>
                  <a:latin typeface="+mj-lt"/>
                  <a:ea typeface="+mn-ea"/>
                  <a:cs typeface="Arial" charset="0"/>
                </a:rPr>
                <a:t>EFFICACIA</a:t>
              </a:r>
              <a:r>
                <a:rPr lang="en-GB" sz="1400" dirty="0" smtClean="0">
                  <a:latin typeface="+mj-lt"/>
                  <a:ea typeface="+mn-ea"/>
                  <a:cs typeface="Arial" charset="0"/>
                </a:rPr>
                <a:t> </a:t>
              </a:r>
              <a:endParaRPr lang="en-GB" sz="1400" dirty="0">
                <a:latin typeface="+mj-lt"/>
                <a:ea typeface="+mn-ea"/>
                <a:cs typeface="Arial" charset="0"/>
              </a:endParaRPr>
            </a:p>
          </p:txBody>
        </p:sp>
        <p:sp>
          <p:nvSpPr>
            <p:cNvPr id="29" name="Rectangle 158"/>
            <p:cNvSpPr>
              <a:spLocks noChangeArrowheads="1"/>
            </p:cNvSpPr>
            <p:nvPr/>
          </p:nvSpPr>
          <p:spPr bwMode="auto">
            <a:xfrm>
              <a:off x="2809653" y="5028494"/>
              <a:ext cx="1631781" cy="4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a:latin typeface="Lucida Sans Unicode" charset="0"/>
                </a:rPr>
                <a:t> </a:t>
              </a:r>
              <a:r>
                <a:rPr lang="en-GB" sz="1400">
                  <a:solidFill>
                    <a:srgbClr val="000099"/>
                  </a:solidFill>
                  <a:latin typeface="Lucida Sans Unicode" charset="0"/>
                </a:rPr>
                <a:t>QUALITA’</a:t>
              </a:r>
              <a:r>
                <a:rPr lang="en-GB" altLang="ja-JP" sz="1400">
                  <a:solidFill>
                    <a:schemeClr val="bg1"/>
                  </a:solidFill>
                  <a:latin typeface="Lucida Sans Unicode" charset="0"/>
                </a:rPr>
                <a:t> </a:t>
              </a:r>
              <a:endParaRPr lang="en-GB" sz="1400">
                <a:solidFill>
                  <a:schemeClr val="bg1"/>
                </a:solidFill>
                <a:latin typeface="Lucida Sans Unicode" charset="0"/>
              </a:endParaRPr>
            </a:p>
          </p:txBody>
        </p:sp>
      </p:grpSp>
      <p:sp>
        <p:nvSpPr>
          <p:cNvPr id="2" name="AutoShape 2" descr="Risultati immagini per simbolo radioattivo"/>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26" name="Picture 4" descr="Risultati immagini per simbolo radioattiv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475" y="2857569"/>
            <a:ext cx="805178" cy="80517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6" descr="Risultati immagini per lego scient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564" y="2454107"/>
            <a:ext cx="1077490" cy="1077491"/>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Risultati immagini per scienziato lego radio"/>
          <p:cNvPicPr>
            <a:picLocks noChangeAspect="1" noChangeArrowheads="1"/>
          </p:cNvPicPr>
          <p:nvPr/>
        </p:nvPicPr>
        <p:blipFill>
          <a:blip r:embed="rId6" cstate="print"/>
          <a:srcRect/>
          <a:stretch>
            <a:fillRect/>
          </a:stretch>
        </p:blipFill>
        <p:spPr bwMode="auto">
          <a:xfrm>
            <a:off x="3315497" y="4939974"/>
            <a:ext cx="1141518" cy="1141519"/>
          </a:xfrm>
          <a:prstGeom prst="rect">
            <a:avLst/>
          </a:prstGeom>
          <a:noFill/>
        </p:spPr>
      </p:pic>
      <p:pic>
        <p:nvPicPr>
          <p:cNvPr id="133" name="Picture 6" descr="Risultati immagini per lego scient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5369" y="2503495"/>
            <a:ext cx="1077490" cy="107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7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2"/>
            <a:ext cx="9144000" cy="6857999"/>
          </a:xfrm>
          <a:prstGeom prst="rect">
            <a:avLst/>
          </a:prstGeom>
          <a:noFill/>
          <a:ln w="9525">
            <a:noFill/>
            <a:miter lim="800000"/>
            <a:headEnd/>
            <a:tailEnd/>
          </a:ln>
          <a:effectLst/>
        </p:spPr>
      </p:pic>
      <p:pic>
        <p:nvPicPr>
          <p:cNvPr id="1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3668110"/>
            <a:ext cx="1643074" cy="1046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 name="Rettangolo arrotondato 16"/>
          <p:cNvSpPr/>
          <p:nvPr/>
        </p:nvSpPr>
        <p:spPr>
          <a:xfrm>
            <a:off x="296128" y="4857761"/>
            <a:ext cx="3929090" cy="714380"/>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285720" y="2714621"/>
            <a:ext cx="4929222" cy="714380"/>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3" y="272458"/>
            <a:ext cx="2578951"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000000"/>
                </a:solidFill>
                <a:effectLst>
                  <a:outerShdw blurRad="38100" dist="38100" dir="2700000" algn="tl">
                    <a:srgbClr val="DDDDDD"/>
                  </a:outerShdw>
                </a:effectLst>
                <a:latin typeface="Arial" charset="0"/>
              </a:rPr>
              <a:t>La </a:t>
            </a:r>
            <a:r>
              <a:rPr lang="en-US" sz="3200" b="1" dirty="0" err="1" smtClean="0">
                <a:solidFill>
                  <a:srgbClr val="000000"/>
                </a:solidFill>
                <a:effectLst>
                  <a:outerShdw blurRad="38100" dist="38100" dir="2700000" algn="tl">
                    <a:srgbClr val="DDDDDD"/>
                  </a:outerShdw>
                </a:effectLst>
                <a:latin typeface="Arial" charset="0"/>
              </a:rPr>
              <a:t>Qualità</a:t>
            </a:r>
            <a:r>
              <a:rPr lang="en-US" sz="3200" b="1" dirty="0" smtClean="0">
                <a:solidFill>
                  <a:srgbClr val="000000"/>
                </a:solidFill>
                <a:effectLst>
                  <a:outerShdw blurRad="38100" dist="38100" dir="2700000" algn="tl">
                    <a:srgbClr val="DDDDDD"/>
                  </a:outerShdw>
                </a:effectLst>
                <a:latin typeface="Arial" charset="0"/>
              </a:rPr>
              <a:t>…</a:t>
            </a:r>
            <a:endParaRPr lang="it-IT" sz="3200" b="1" dirty="0">
              <a:effectLst>
                <a:outerShdw blurRad="38100" dist="38100" dir="2700000" algn="tl">
                  <a:srgbClr val="DDDDDD"/>
                </a:outerShdw>
              </a:effectLst>
              <a:latin typeface="Arial" charset="0"/>
            </a:endParaRPr>
          </a:p>
        </p:txBody>
      </p:sp>
      <p:sp>
        <p:nvSpPr>
          <p:cNvPr id="6" name="CasellaDiTesto 5"/>
          <p:cNvSpPr txBox="1"/>
          <p:nvPr/>
        </p:nvSpPr>
        <p:spPr>
          <a:xfrm>
            <a:off x="357159" y="2609016"/>
            <a:ext cx="4691484" cy="677108"/>
          </a:xfrm>
          <a:prstGeom prst="rect">
            <a:avLst/>
          </a:prstGeom>
          <a:noFill/>
        </p:spPr>
        <p:txBody>
          <a:bodyPr wrap="none" rtlCol="0">
            <a:spAutoFit/>
          </a:bodyPr>
          <a:lstStyle/>
          <a:p>
            <a:endParaRPr lang="it-IT" b="1" dirty="0" smtClean="0"/>
          </a:p>
          <a:p>
            <a:r>
              <a:rPr lang="it-IT" sz="2000" b="1" dirty="0" smtClean="0"/>
              <a:t>MONOGRAFIA IN FARMACOPEA EUROPEA </a:t>
            </a:r>
            <a:endParaRPr lang="it-IT" sz="2000" b="1" dirty="0"/>
          </a:p>
        </p:txBody>
      </p:sp>
      <p:sp>
        <p:nvSpPr>
          <p:cNvPr id="8" name="CasellaDiTesto 7"/>
          <p:cNvSpPr txBox="1"/>
          <p:nvPr/>
        </p:nvSpPr>
        <p:spPr>
          <a:xfrm>
            <a:off x="493034" y="5029153"/>
            <a:ext cx="3520290" cy="400110"/>
          </a:xfrm>
          <a:prstGeom prst="rect">
            <a:avLst/>
          </a:prstGeom>
          <a:noFill/>
        </p:spPr>
        <p:txBody>
          <a:bodyPr wrap="none" rtlCol="0">
            <a:spAutoFit/>
          </a:bodyPr>
          <a:lstStyle/>
          <a:p>
            <a:r>
              <a:rPr lang="it-IT" sz="2000" b="1" dirty="0" smtClean="0"/>
              <a:t>RADIOFARMACI SPERIMENTALI </a:t>
            </a:r>
          </a:p>
        </p:txBody>
      </p:sp>
      <p:sp>
        <p:nvSpPr>
          <p:cNvPr id="9" name="Freccia destra 6"/>
          <p:cNvSpPr/>
          <p:nvPr/>
        </p:nvSpPr>
        <p:spPr>
          <a:xfrm>
            <a:off x="4368094" y="5035125"/>
            <a:ext cx="989724" cy="3941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5143504" y="4674083"/>
            <a:ext cx="3786214" cy="969496"/>
          </a:xfrm>
          <a:prstGeom prst="rect">
            <a:avLst/>
          </a:prstGeom>
          <a:noFill/>
        </p:spPr>
        <p:txBody>
          <a:bodyPr wrap="square" rtlCol="0">
            <a:spAutoFit/>
          </a:bodyPr>
          <a:lstStyle/>
          <a:p>
            <a:pPr algn="ctr"/>
            <a:r>
              <a:rPr lang="it-IT" sz="2300" b="1" dirty="0" smtClean="0"/>
              <a:t>IMPD</a:t>
            </a:r>
          </a:p>
          <a:p>
            <a:pPr algn="ctr"/>
            <a:r>
              <a:rPr lang="it-IT" sz="1700" b="1" dirty="0" smtClean="0"/>
              <a:t>(</a:t>
            </a:r>
            <a:r>
              <a:rPr lang="it-IT" sz="1700" b="1" dirty="0" err="1" smtClean="0"/>
              <a:t>Investigational</a:t>
            </a:r>
            <a:r>
              <a:rPr lang="it-IT" sz="1700" b="1" dirty="0" smtClean="0"/>
              <a:t> </a:t>
            </a:r>
            <a:r>
              <a:rPr lang="it-IT" sz="1700" b="1" dirty="0" err="1" smtClean="0"/>
              <a:t>Medicinal</a:t>
            </a:r>
            <a:r>
              <a:rPr lang="it-IT" sz="1700" b="1" dirty="0" smtClean="0"/>
              <a:t> </a:t>
            </a:r>
            <a:r>
              <a:rPr lang="it-IT" sz="1700" b="1" dirty="0" err="1" smtClean="0"/>
              <a:t>Product</a:t>
            </a:r>
            <a:r>
              <a:rPr lang="it-IT" sz="1700" b="1" dirty="0" smtClean="0"/>
              <a:t> Dossier)</a:t>
            </a:r>
            <a:endParaRPr lang="it-IT" sz="1700" b="1" dirty="0"/>
          </a:p>
        </p:txBody>
      </p:sp>
      <p:grpSp>
        <p:nvGrpSpPr>
          <p:cNvPr id="12" name="Gruppo 11"/>
          <p:cNvGrpSpPr/>
          <p:nvPr/>
        </p:nvGrpSpPr>
        <p:grpSpPr>
          <a:xfrm>
            <a:off x="500034" y="1500175"/>
            <a:ext cx="1317050" cy="714380"/>
            <a:chOff x="395536" y="1124744"/>
            <a:chExt cx="9790745" cy="1018372"/>
          </a:xfrm>
        </p:grpSpPr>
        <p:sp>
          <p:nvSpPr>
            <p:cNvPr id="13" name="Rettangolo arrotondato 12"/>
            <p:cNvSpPr/>
            <p:nvPr/>
          </p:nvSpPr>
          <p:spPr>
            <a:xfrm>
              <a:off x="395536" y="1124744"/>
              <a:ext cx="8496944" cy="1018372"/>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988713" y="1196752"/>
              <a:ext cx="8197568" cy="680056"/>
            </a:xfrm>
            <a:prstGeom prst="rect">
              <a:avLst/>
            </a:prstGeom>
          </p:spPr>
          <p:txBody>
            <a:bodyPr wrap="square">
              <a:spAutoFit/>
            </a:bodyPr>
            <a:lstStyle/>
            <a:p>
              <a:pPr algn="just"/>
              <a:r>
                <a:rPr lang="en-GB" sz="2500" b="1" dirty="0" smtClean="0"/>
                <a:t>AIC</a:t>
              </a:r>
              <a:endParaRPr lang="it-IT" sz="2500" b="1" dirty="0"/>
            </a:p>
          </p:txBody>
        </p:sp>
      </p:grpSp>
      <p:grpSp>
        <p:nvGrpSpPr>
          <p:cNvPr id="136" name="Gruppo 135"/>
          <p:cNvGrpSpPr/>
          <p:nvPr/>
        </p:nvGrpSpPr>
        <p:grpSpPr>
          <a:xfrm>
            <a:off x="428596" y="5923062"/>
            <a:ext cx="7786742" cy="792087"/>
            <a:chOff x="428596" y="5923062"/>
            <a:chExt cx="7786742" cy="792086"/>
          </a:xfrm>
        </p:grpSpPr>
        <p:sp>
          <p:nvSpPr>
            <p:cNvPr id="11" name="Rettangolo 10"/>
            <p:cNvSpPr/>
            <p:nvPr/>
          </p:nvSpPr>
          <p:spPr>
            <a:xfrm>
              <a:off x="642910" y="5929330"/>
              <a:ext cx="7496219" cy="646330"/>
            </a:xfrm>
            <a:prstGeom prst="rect">
              <a:avLst/>
            </a:prstGeom>
          </p:spPr>
          <p:txBody>
            <a:bodyPr wrap="square">
              <a:spAutoFit/>
            </a:bodyPr>
            <a:lstStyle/>
            <a:p>
              <a:r>
                <a:rPr lang="it-IT" b="1" dirty="0"/>
                <a:t>Legge 189/2012 (Decreto Balduzzi</a:t>
              </a:r>
              <a:r>
                <a:rPr lang="it-IT" b="1" dirty="0" smtClean="0"/>
                <a:t>)</a:t>
              </a:r>
            </a:p>
            <a:p>
              <a:r>
                <a:rPr lang="it-IT" b="1" dirty="0"/>
                <a:t>Art. 12, comma 9: l’AIFA diventa AC centrale per tutte le autorizzazioni di SC. </a:t>
              </a:r>
              <a:r>
                <a:rPr lang="it-IT" b="1" dirty="0" smtClean="0"/>
                <a:t> </a:t>
              </a:r>
              <a:endParaRPr lang="it-IT" b="1" dirty="0"/>
            </a:p>
          </p:txBody>
        </p:sp>
        <p:sp>
          <p:nvSpPr>
            <p:cNvPr id="18" name="Rettangolo arrotondato 17"/>
            <p:cNvSpPr/>
            <p:nvPr/>
          </p:nvSpPr>
          <p:spPr>
            <a:xfrm>
              <a:off x="428596" y="5923062"/>
              <a:ext cx="7786742" cy="792086"/>
            </a:xfrm>
            <a:prstGeom prst="roundRect">
              <a:avLst/>
            </a:prstGeom>
            <a:solidFill>
              <a:schemeClr val="lt1">
                <a:hueOff val="0"/>
                <a:satOff val="0"/>
                <a:lumOff val="0"/>
                <a:alpha val="1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21" name="Immagine 18" descr="BES_078.png"/>
          <p:cNvPicPr>
            <a:picLocks noChangeAspect="1"/>
          </p:cNvPicPr>
          <p:nvPr/>
        </p:nvPicPr>
        <p:blipFill>
          <a:blip r:embed="rId5" cstate="print"/>
          <a:srcRect/>
          <a:stretch>
            <a:fillRect/>
          </a:stretch>
        </p:blipFill>
        <p:spPr bwMode="auto">
          <a:xfrm>
            <a:off x="3103247" y="1285860"/>
            <a:ext cx="1611629" cy="1088896"/>
          </a:xfrm>
          <a:prstGeom prst="rect">
            <a:avLst/>
          </a:prstGeom>
          <a:noFill/>
          <a:ln w="9525">
            <a:noFill/>
            <a:miter lim="800000"/>
            <a:headEnd/>
            <a:tailEnd/>
          </a:ln>
        </p:spPr>
      </p:pic>
      <p:pic>
        <p:nvPicPr>
          <p:cNvPr id="134146" name="Picture 2" descr="Risultati immagini per coccarda certificazione">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71934" y="1285860"/>
            <a:ext cx="785818" cy="1124157"/>
          </a:xfrm>
          <a:prstGeom prst="rect">
            <a:avLst/>
          </a:prstGeom>
          <a:noFill/>
        </p:spPr>
      </p:pic>
      <p:grpSp>
        <p:nvGrpSpPr>
          <p:cNvPr id="22" name="Gruppo 104"/>
          <p:cNvGrpSpPr>
            <a:grpSpLocks/>
          </p:cNvGrpSpPr>
          <p:nvPr/>
        </p:nvGrpSpPr>
        <p:grpSpPr bwMode="auto">
          <a:xfrm>
            <a:off x="5715008" y="1142984"/>
            <a:ext cx="3000396" cy="2874253"/>
            <a:chOff x="1219200" y="990600"/>
            <a:chExt cx="4572000" cy="4522126"/>
          </a:xfrm>
        </p:grpSpPr>
        <p:grpSp>
          <p:nvGrpSpPr>
            <p:cNvPr id="23" name="Group 150"/>
            <p:cNvGrpSpPr>
              <a:grpSpLocks/>
            </p:cNvGrpSpPr>
            <p:nvPr/>
          </p:nvGrpSpPr>
          <p:grpSpPr bwMode="auto">
            <a:xfrm>
              <a:off x="1219200" y="990600"/>
              <a:ext cx="4572000" cy="4495800"/>
              <a:chOff x="1650" y="923"/>
              <a:chExt cx="1925" cy="2010"/>
            </a:xfrm>
          </p:grpSpPr>
          <p:sp>
            <p:nvSpPr>
              <p:cNvPr id="31" name="Freeform 20"/>
              <p:cNvSpPr>
                <a:spLocks/>
              </p:cNvSpPr>
              <p:nvPr/>
            </p:nvSpPr>
            <p:spPr bwMode="auto">
              <a:xfrm>
                <a:off x="2349" y="1119"/>
                <a:ext cx="76" cy="79"/>
              </a:xfrm>
              <a:custGeom>
                <a:avLst/>
                <a:gdLst>
                  <a:gd name="T0" fmla="*/ 64 w 74"/>
                  <a:gd name="T1" fmla="*/ 0 h 79"/>
                  <a:gd name="T2" fmla="*/ 0 w 74"/>
                  <a:gd name="T3" fmla="*/ 36 h 79"/>
                  <a:gd name="T4" fmla="*/ 74 w 74"/>
                  <a:gd name="T5" fmla="*/ 79 h 79"/>
                  <a:gd name="T6" fmla="*/ 64 w 74"/>
                  <a:gd name="T7" fmla="*/ 0 h 79"/>
                  <a:gd name="T8" fmla="*/ 0 60000 65536"/>
                  <a:gd name="T9" fmla="*/ 0 60000 65536"/>
                  <a:gd name="T10" fmla="*/ 0 60000 65536"/>
                  <a:gd name="T11" fmla="*/ 0 60000 65536"/>
                  <a:gd name="T12" fmla="*/ 0 w 74"/>
                  <a:gd name="T13" fmla="*/ 0 h 79"/>
                  <a:gd name="T14" fmla="*/ 74 w 74"/>
                  <a:gd name="T15" fmla="*/ 79 h 79"/>
                </a:gdLst>
                <a:ahLst/>
                <a:cxnLst>
                  <a:cxn ang="T8">
                    <a:pos x="T0" y="T1"/>
                  </a:cxn>
                  <a:cxn ang="T9">
                    <a:pos x="T2" y="T3"/>
                  </a:cxn>
                  <a:cxn ang="T10">
                    <a:pos x="T4" y="T5"/>
                  </a:cxn>
                  <a:cxn ang="T11">
                    <a:pos x="T6" y="T7"/>
                  </a:cxn>
                </a:cxnLst>
                <a:rect l="T12" t="T13" r="T14" b="T15"/>
                <a:pathLst>
                  <a:path w="74" h="79">
                    <a:moveTo>
                      <a:pt x="64" y="0"/>
                    </a:moveTo>
                    <a:lnTo>
                      <a:pt x="0" y="36"/>
                    </a:lnTo>
                    <a:lnTo>
                      <a:pt x="74" y="79"/>
                    </a:lnTo>
                    <a:lnTo>
                      <a:pt x="64" y="0"/>
                    </a:lnTo>
                    <a:close/>
                  </a:path>
                </a:pathLst>
              </a:custGeom>
              <a:solidFill>
                <a:srgbClr val="A3D175"/>
              </a:solidFill>
              <a:ln w="9525">
                <a:noFill/>
                <a:round/>
                <a:headEnd/>
                <a:tailEnd/>
              </a:ln>
            </p:spPr>
            <p:txBody>
              <a:bodyPr/>
              <a:lstStyle/>
              <a:p>
                <a:pPr>
                  <a:defRPr/>
                </a:pPr>
                <a:endParaRPr lang="it-IT">
                  <a:latin typeface="+mj-lt"/>
                  <a:ea typeface="+mn-ea"/>
                  <a:cs typeface="Arial" charset="0"/>
                </a:endParaRPr>
              </a:p>
            </p:txBody>
          </p:sp>
          <p:sp>
            <p:nvSpPr>
              <p:cNvPr id="32" name="Freeform 21"/>
              <p:cNvSpPr>
                <a:spLocks/>
              </p:cNvSpPr>
              <p:nvPr/>
            </p:nvSpPr>
            <p:spPr bwMode="auto">
              <a:xfrm>
                <a:off x="2369" y="1093"/>
                <a:ext cx="107" cy="136"/>
              </a:xfrm>
              <a:custGeom>
                <a:avLst/>
                <a:gdLst>
                  <a:gd name="T0" fmla="*/ 0 w 107"/>
                  <a:gd name="T1" fmla="*/ 50 h 136"/>
                  <a:gd name="T2" fmla="*/ 88 w 107"/>
                  <a:gd name="T3" fmla="*/ 0 h 136"/>
                  <a:gd name="T4" fmla="*/ 107 w 107"/>
                  <a:gd name="T5" fmla="*/ 136 h 136"/>
                  <a:gd name="T6" fmla="*/ 4 w 107"/>
                  <a:gd name="T7" fmla="*/ 75 h 136"/>
                  <a:gd name="T8" fmla="*/ 0 w 107"/>
                  <a:gd name="T9" fmla="*/ 50 h 136"/>
                  <a:gd name="T10" fmla="*/ 0 60000 65536"/>
                  <a:gd name="T11" fmla="*/ 0 60000 65536"/>
                  <a:gd name="T12" fmla="*/ 0 60000 65536"/>
                  <a:gd name="T13" fmla="*/ 0 60000 65536"/>
                  <a:gd name="T14" fmla="*/ 0 60000 65536"/>
                  <a:gd name="T15" fmla="*/ 0 w 107"/>
                  <a:gd name="T16" fmla="*/ 0 h 136"/>
                  <a:gd name="T17" fmla="*/ 107 w 107"/>
                  <a:gd name="T18" fmla="*/ 136 h 136"/>
                </a:gdLst>
                <a:ahLst/>
                <a:cxnLst>
                  <a:cxn ang="T10">
                    <a:pos x="T0" y="T1"/>
                  </a:cxn>
                  <a:cxn ang="T11">
                    <a:pos x="T2" y="T3"/>
                  </a:cxn>
                  <a:cxn ang="T12">
                    <a:pos x="T4" y="T5"/>
                  </a:cxn>
                  <a:cxn ang="T13">
                    <a:pos x="T6" y="T7"/>
                  </a:cxn>
                  <a:cxn ang="T14">
                    <a:pos x="T8" y="T9"/>
                  </a:cxn>
                </a:cxnLst>
                <a:rect l="T15" t="T16" r="T17" b="T18"/>
                <a:pathLst>
                  <a:path w="107" h="136">
                    <a:moveTo>
                      <a:pt x="0" y="50"/>
                    </a:moveTo>
                    <a:lnTo>
                      <a:pt x="88" y="0"/>
                    </a:lnTo>
                    <a:lnTo>
                      <a:pt x="107" y="136"/>
                    </a:lnTo>
                    <a:lnTo>
                      <a:pt x="4" y="75"/>
                    </a:lnTo>
                    <a:lnTo>
                      <a:pt x="0" y="50"/>
                    </a:lnTo>
                    <a:close/>
                  </a:path>
                </a:pathLst>
              </a:custGeom>
              <a:solidFill>
                <a:srgbClr val="AAD37C"/>
              </a:solidFill>
              <a:ln w="9525">
                <a:noFill/>
                <a:round/>
                <a:headEnd/>
                <a:tailEnd/>
              </a:ln>
            </p:spPr>
            <p:txBody>
              <a:bodyPr/>
              <a:lstStyle/>
              <a:p>
                <a:pPr>
                  <a:defRPr/>
                </a:pPr>
                <a:endParaRPr lang="it-IT">
                  <a:latin typeface="+mj-lt"/>
                  <a:ea typeface="+mn-ea"/>
                  <a:cs typeface="Arial" charset="0"/>
                </a:endParaRPr>
              </a:p>
            </p:txBody>
          </p:sp>
          <p:sp>
            <p:nvSpPr>
              <p:cNvPr id="33" name="Freeform 22"/>
              <p:cNvSpPr>
                <a:spLocks/>
              </p:cNvSpPr>
              <p:nvPr/>
            </p:nvSpPr>
            <p:spPr bwMode="auto">
              <a:xfrm>
                <a:off x="2413" y="1069"/>
                <a:ext cx="116" cy="190"/>
              </a:xfrm>
              <a:custGeom>
                <a:avLst/>
                <a:gdLst>
                  <a:gd name="T0" fmla="*/ 0 w 116"/>
                  <a:gd name="T1" fmla="*/ 50 h 190"/>
                  <a:gd name="T2" fmla="*/ 89 w 116"/>
                  <a:gd name="T3" fmla="*/ 0 h 190"/>
                  <a:gd name="T4" fmla="*/ 116 w 116"/>
                  <a:gd name="T5" fmla="*/ 190 h 190"/>
                  <a:gd name="T6" fmla="*/ 10 w 116"/>
                  <a:gd name="T7" fmla="*/ 129 h 190"/>
                  <a:gd name="T8" fmla="*/ 0 w 116"/>
                  <a:gd name="T9" fmla="*/ 50 h 190"/>
                  <a:gd name="T10" fmla="*/ 0 60000 65536"/>
                  <a:gd name="T11" fmla="*/ 0 60000 65536"/>
                  <a:gd name="T12" fmla="*/ 0 60000 65536"/>
                  <a:gd name="T13" fmla="*/ 0 60000 65536"/>
                  <a:gd name="T14" fmla="*/ 0 60000 65536"/>
                  <a:gd name="T15" fmla="*/ 0 w 116"/>
                  <a:gd name="T16" fmla="*/ 0 h 190"/>
                  <a:gd name="T17" fmla="*/ 116 w 116"/>
                  <a:gd name="T18" fmla="*/ 190 h 190"/>
                </a:gdLst>
                <a:ahLst/>
                <a:cxnLst>
                  <a:cxn ang="T10">
                    <a:pos x="T0" y="T1"/>
                  </a:cxn>
                  <a:cxn ang="T11">
                    <a:pos x="T2" y="T3"/>
                  </a:cxn>
                  <a:cxn ang="T12">
                    <a:pos x="T4" y="T5"/>
                  </a:cxn>
                  <a:cxn ang="T13">
                    <a:pos x="T6" y="T7"/>
                  </a:cxn>
                  <a:cxn ang="T14">
                    <a:pos x="T8" y="T9"/>
                  </a:cxn>
                </a:cxnLst>
                <a:rect l="T15" t="T16" r="T17" b="T18"/>
                <a:pathLst>
                  <a:path w="116" h="190">
                    <a:moveTo>
                      <a:pt x="0" y="50"/>
                    </a:moveTo>
                    <a:lnTo>
                      <a:pt x="89" y="0"/>
                    </a:lnTo>
                    <a:lnTo>
                      <a:pt x="116" y="190"/>
                    </a:lnTo>
                    <a:lnTo>
                      <a:pt x="10" y="129"/>
                    </a:lnTo>
                    <a:lnTo>
                      <a:pt x="0" y="50"/>
                    </a:lnTo>
                    <a:close/>
                  </a:path>
                </a:pathLst>
              </a:custGeom>
              <a:solidFill>
                <a:srgbClr val="AAD384"/>
              </a:solidFill>
              <a:ln w="9525">
                <a:noFill/>
                <a:round/>
                <a:headEnd/>
                <a:tailEnd/>
              </a:ln>
            </p:spPr>
            <p:txBody>
              <a:bodyPr/>
              <a:lstStyle/>
              <a:p>
                <a:pPr>
                  <a:defRPr/>
                </a:pPr>
                <a:endParaRPr lang="it-IT">
                  <a:latin typeface="+mj-lt"/>
                  <a:ea typeface="+mn-ea"/>
                  <a:cs typeface="Arial" charset="0"/>
                </a:endParaRPr>
              </a:p>
            </p:txBody>
          </p:sp>
          <p:sp>
            <p:nvSpPr>
              <p:cNvPr id="34" name="Freeform 23"/>
              <p:cNvSpPr>
                <a:spLocks/>
              </p:cNvSpPr>
              <p:nvPr/>
            </p:nvSpPr>
            <p:spPr bwMode="auto">
              <a:xfrm>
                <a:off x="2457" y="1045"/>
                <a:ext cx="121" cy="245"/>
              </a:xfrm>
              <a:custGeom>
                <a:avLst/>
                <a:gdLst>
                  <a:gd name="T0" fmla="*/ 89 w 121"/>
                  <a:gd name="T1" fmla="*/ 0 h 245"/>
                  <a:gd name="T2" fmla="*/ 85 w 121"/>
                  <a:gd name="T3" fmla="*/ 0 h 245"/>
                  <a:gd name="T4" fmla="*/ 0 w 121"/>
                  <a:gd name="T5" fmla="*/ 48 h 245"/>
                  <a:gd name="T6" fmla="*/ 19 w 121"/>
                  <a:gd name="T7" fmla="*/ 184 h 245"/>
                  <a:gd name="T8" fmla="*/ 72 w 121"/>
                  <a:gd name="T9" fmla="*/ 216 h 245"/>
                  <a:gd name="T10" fmla="*/ 121 w 121"/>
                  <a:gd name="T11" fmla="*/ 245 h 245"/>
                  <a:gd name="T12" fmla="*/ 89 w 121"/>
                  <a:gd name="T13" fmla="*/ 0 h 245"/>
                  <a:gd name="T14" fmla="*/ 0 60000 65536"/>
                  <a:gd name="T15" fmla="*/ 0 60000 65536"/>
                  <a:gd name="T16" fmla="*/ 0 60000 65536"/>
                  <a:gd name="T17" fmla="*/ 0 60000 65536"/>
                  <a:gd name="T18" fmla="*/ 0 60000 65536"/>
                  <a:gd name="T19" fmla="*/ 0 60000 65536"/>
                  <a:gd name="T20" fmla="*/ 0 60000 65536"/>
                  <a:gd name="T21" fmla="*/ 0 w 121"/>
                  <a:gd name="T22" fmla="*/ 0 h 245"/>
                  <a:gd name="T23" fmla="*/ 121 w 121"/>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45">
                    <a:moveTo>
                      <a:pt x="89" y="0"/>
                    </a:moveTo>
                    <a:lnTo>
                      <a:pt x="85" y="0"/>
                    </a:lnTo>
                    <a:lnTo>
                      <a:pt x="0" y="48"/>
                    </a:lnTo>
                    <a:lnTo>
                      <a:pt x="19" y="184"/>
                    </a:lnTo>
                    <a:lnTo>
                      <a:pt x="72" y="216"/>
                    </a:lnTo>
                    <a:lnTo>
                      <a:pt x="121" y="245"/>
                    </a:lnTo>
                    <a:lnTo>
                      <a:pt x="89" y="0"/>
                    </a:lnTo>
                    <a:close/>
                  </a:path>
                </a:pathLst>
              </a:custGeom>
              <a:solidFill>
                <a:srgbClr val="ADD684"/>
              </a:solidFill>
              <a:ln w="9525">
                <a:noFill/>
                <a:round/>
                <a:headEnd/>
                <a:tailEnd/>
              </a:ln>
            </p:spPr>
            <p:txBody>
              <a:bodyPr/>
              <a:lstStyle/>
              <a:p>
                <a:pPr>
                  <a:defRPr/>
                </a:pPr>
                <a:endParaRPr lang="it-IT">
                  <a:latin typeface="+mj-lt"/>
                  <a:ea typeface="+mn-ea"/>
                  <a:cs typeface="Arial" charset="0"/>
                </a:endParaRPr>
              </a:p>
            </p:txBody>
          </p:sp>
          <p:sp>
            <p:nvSpPr>
              <p:cNvPr id="35" name="Freeform 24"/>
              <p:cNvSpPr>
                <a:spLocks/>
              </p:cNvSpPr>
              <p:nvPr/>
            </p:nvSpPr>
            <p:spPr bwMode="auto">
              <a:xfrm>
                <a:off x="2502" y="1018"/>
                <a:ext cx="129" cy="300"/>
              </a:xfrm>
              <a:custGeom>
                <a:avLst/>
                <a:gdLst>
                  <a:gd name="T0" fmla="*/ 88 w 129"/>
                  <a:gd name="T1" fmla="*/ 0 h 300"/>
                  <a:gd name="T2" fmla="*/ 40 w 129"/>
                  <a:gd name="T3" fmla="*/ 27 h 300"/>
                  <a:gd name="T4" fmla="*/ 0 w 129"/>
                  <a:gd name="T5" fmla="*/ 51 h 300"/>
                  <a:gd name="T6" fmla="*/ 27 w 129"/>
                  <a:gd name="T7" fmla="*/ 241 h 300"/>
                  <a:gd name="T8" fmla="*/ 27 w 129"/>
                  <a:gd name="T9" fmla="*/ 243 h 300"/>
                  <a:gd name="T10" fmla="*/ 129 w 129"/>
                  <a:gd name="T11" fmla="*/ 300 h 300"/>
                  <a:gd name="T12" fmla="*/ 88 w 129"/>
                  <a:gd name="T13" fmla="*/ 0 h 300"/>
                  <a:gd name="T14" fmla="*/ 0 60000 65536"/>
                  <a:gd name="T15" fmla="*/ 0 60000 65536"/>
                  <a:gd name="T16" fmla="*/ 0 60000 65536"/>
                  <a:gd name="T17" fmla="*/ 0 60000 65536"/>
                  <a:gd name="T18" fmla="*/ 0 60000 65536"/>
                  <a:gd name="T19" fmla="*/ 0 60000 65536"/>
                  <a:gd name="T20" fmla="*/ 0 60000 65536"/>
                  <a:gd name="T21" fmla="*/ 0 w 129"/>
                  <a:gd name="T22" fmla="*/ 0 h 300"/>
                  <a:gd name="T23" fmla="*/ 129 w 129"/>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300">
                    <a:moveTo>
                      <a:pt x="88" y="0"/>
                    </a:moveTo>
                    <a:lnTo>
                      <a:pt x="40" y="27"/>
                    </a:lnTo>
                    <a:lnTo>
                      <a:pt x="0" y="51"/>
                    </a:lnTo>
                    <a:lnTo>
                      <a:pt x="27" y="241"/>
                    </a:lnTo>
                    <a:lnTo>
                      <a:pt x="27" y="243"/>
                    </a:lnTo>
                    <a:lnTo>
                      <a:pt x="129" y="300"/>
                    </a:lnTo>
                    <a:lnTo>
                      <a:pt x="88" y="0"/>
                    </a:lnTo>
                    <a:close/>
                  </a:path>
                </a:pathLst>
              </a:custGeom>
              <a:solidFill>
                <a:srgbClr val="B7D88E"/>
              </a:solidFill>
              <a:ln w="9525">
                <a:noFill/>
                <a:round/>
                <a:headEnd/>
                <a:tailEnd/>
              </a:ln>
            </p:spPr>
            <p:txBody>
              <a:bodyPr/>
              <a:lstStyle/>
              <a:p>
                <a:pPr>
                  <a:defRPr/>
                </a:pPr>
                <a:endParaRPr lang="it-IT">
                  <a:latin typeface="+mj-lt"/>
                  <a:ea typeface="+mn-ea"/>
                  <a:cs typeface="Arial" charset="0"/>
                </a:endParaRPr>
              </a:p>
            </p:txBody>
          </p:sp>
          <p:sp>
            <p:nvSpPr>
              <p:cNvPr id="36" name="Freeform 25"/>
              <p:cNvSpPr>
                <a:spLocks/>
              </p:cNvSpPr>
              <p:nvPr/>
            </p:nvSpPr>
            <p:spPr bwMode="auto">
              <a:xfrm>
                <a:off x="2546" y="992"/>
                <a:ext cx="136" cy="355"/>
              </a:xfrm>
              <a:custGeom>
                <a:avLst/>
                <a:gdLst>
                  <a:gd name="T0" fmla="*/ 0 w 137"/>
                  <a:gd name="T1" fmla="*/ 53 h 355"/>
                  <a:gd name="T2" fmla="*/ 87 w 137"/>
                  <a:gd name="T3" fmla="*/ 0 h 355"/>
                  <a:gd name="T4" fmla="*/ 137 w 137"/>
                  <a:gd name="T5" fmla="*/ 355 h 355"/>
                  <a:gd name="T6" fmla="*/ 32 w 137"/>
                  <a:gd name="T7" fmla="*/ 298 h 355"/>
                  <a:gd name="T8" fmla="*/ 0 w 137"/>
                  <a:gd name="T9" fmla="*/ 53 h 355"/>
                  <a:gd name="T10" fmla="*/ 0 60000 65536"/>
                  <a:gd name="T11" fmla="*/ 0 60000 65536"/>
                  <a:gd name="T12" fmla="*/ 0 60000 65536"/>
                  <a:gd name="T13" fmla="*/ 0 60000 65536"/>
                  <a:gd name="T14" fmla="*/ 0 60000 65536"/>
                  <a:gd name="T15" fmla="*/ 0 w 137"/>
                  <a:gd name="T16" fmla="*/ 0 h 355"/>
                  <a:gd name="T17" fmla="*/ 137 w 137"/>
                  <a:gd name="T18" fmla="*/ 355 h 355"/>
                </a:gdLst>
                <a:ahLst/>
                <a:cxnLst>
                  <a:cxn ang="T10">
                    <a:pos x="T0" y="T1"/>
                  </a:cxn>
                  <a:cxn ang="T11">
                    <a:pos x="T2" y="T3"/>
                  </a:cxn>
                  <a:cxn ang="T12">
                    <a:pos x="T4" y="T5"/>
                  </a:cxn>
                  <a:cxn ang="T13">
                    <a:pos x="T6" y="T7"/>
                  </a:cxn>
                  <a:cxn ang="T14">
                    <a:pos x="T8" y="T9"/>
                  </a:cxn>
                </a:cxnLst>
                <a:rect l="T15" t="T16" r="T17" b="T18"/>
                <a:pathLst>
                  <a:path w="137" h="355">
                    <a:moveTo>
                      <a:pt x="0" y="53"/>
                    </a:moveTo>
                    <a:lnTo>
                      <a:pt x="87" y="0"/>
                    </a:lnTo>
                    <a:lnTo>
                      <a:pt x="137" y="355"/>
                    </a:lnTo>
                    <a:lnTo>
                      <a:pt x="32" y="298"/>
                    </a:lnTo>
                    <a:lnTo>
                      <a:pt x="0" y="53"/>
                    </a:lnTo>
                    <a:close/>
                  </a:path>
                </a:pathLst>
              </a:custGeom>
              <a:solidFill>
                <a:srgbClr val="B7D88E"/>
              </a:solidFill>
              <a:ln w="9525">
                <a:noFill/>
                <a:round/>
                <a:headEnd/>
                <a:tailEnd/>
              </a:ln>
            </p:spPr>
            <p:txBody>
              <a:bodyPr/>
              <a:lstStyle/>
              <a:p>
                <a:pPr>
                  <a:defRPr/>
                </a:pPr>
                <a:endParaRPr lang="it-IT">
                  <a:latin typeface="+mj-lt"/>
                  <a:ea typeface="+mn-ea"/>
                  <a:cs typeface="Arial" charset="0"/>
                </a:endParaRPr>
              </a:p>
            </p:txBody>
          </p:sp>
          <p:sp>
            <p:nvSpPr>
              <p:cNvPr id="37" name="Freeform 26"/>
              <p:cNvSpPr>
                <a:spLocks/>
              </p:cNvSpPr>
              <p:nvPr/>
            </p:nvSpPr>
            <p:spPr bwMode="auto">
              <a:xfrm>
                <a:off x="2590" y="967"/>
                <a:ext cx="144" cy="410"/>
              </a:xfrm>
              <a:custGeom>
                <a:avLst/>
                <a:gdLst>
                  <a:gd name="T0" fmla="*/ 0 w 144"/>
                  <a:gd name="T1" fmla="*/ 51 h 410"/>
                  <a:gd name="T2" fmla="*/ 87 w 144"/>
                  <a:gd name="T3" fmla="*/ 0 h 410"/>
                  <a:gd name="T4" fmla="*/ 144 w 144"/>
                  <a:gd name="T5" fmla="*/ 410 h 410"/>
                  <a:gd name="T6" fmla="*/ 41 w 144"/>
                  <a:gd name="T7" fmla="*/ 351 h 410"/>
                  <a:gd name="T8" fmla="*/ 0 w 144"/>
                  <a:gd name="T9" fmla="*/ 51 h 410"/>
                  <a:gd name="T10" fmla="*/ 0 60000 65536"/>
                  <a:gd name="T11" fmla="*/ 0 60000 65536"/>
                  <a:gd name="T12" fmla="*/ 0 60000 65536"/>
                  <a:gd name="T13" fmla="*/ 0 60000 65536"/>
                  <a:gd name="T14" fmla="*/ 0 60000 65536"/>
                  <a:gd name="T15" fmla="*/ 0 w 144"/>
                  <a:gd name="T16" fmla="*/ 0 h 410"/>
                  <a:gd name="T17" fmla="*/ 144 w 144"/>
                  <a:gd name="T18" fmla="*/ 410 h 410"/>
                </a:gdLst>
                <a:ahLst/>
                <a:cxnLst>
                  <a:cxn ang="T10">
                    <a:pos x="T0" y="T1"/>
                  </a:cxn>
                  <a:cxn ang="T11">
                    <a:pos x="T2" y="T3"/>
                  </a:cxn>
                  <a:cxn ang="T12">
                    <a:pos x="T4" y="T5"/>
                  </a:cxn>
                  <a:cxn ang="T13">
                    <a:pos x="T6" y="T7"/>
                  </a:cxn>
                  <a:cxn ang="T14">
                    <a:pos x="T8" y="T9"/>
                  </a:cxn>
                </a:cxnLst>
                <a:rect l="T15" t="T16" r="T17" b="T18"/>
                <a:pathLst>
                  <a:path w="144" h="410">
                    <a:moveTo>
                      <a:pt x="0" y="51"/>
                    </a:moveTo>
                    <a:lnTo>
                      <a:pt x="87" y="0"/>
                    </a:lnTo>
                    <a:lnTo>
                      <a:pt x="144" y="410"/>
                    </a:lnTo>
                    <a:lnTo>
                      <a:pt x="41" y="351"/>
                    </a:lnTo>
                    <a:lnTo>
                      <a:pt x="0" y="51"/>
                    </a:lnTo>
                    <a:close/>
                  </a:path>
                </a:pathLst>
              </a:custGeom>
              <a:solidFill>
                <a:srgbClr val="B7DB96"/>
              </a:solidFill>
              <a:ln w="9525">
                <a:noFill/>
                <a:round/>
                <a:headEnd/>
                <a:tailEnd/>
              </a:ln>
            </p:spPr>
            <p:txBody>
              <a:bodyPr/>
              <a:lstStyle/>
              <a:p>
                <a:pPr>
                  <a:defRPr/>
                </a:pPr>
                <a:endParaRPr lang="it-IT">
                  <a:latin typeface="+mj-lt"/>
                  <a:ea typeface="+mn-ea"/>
                  <a:cs typeface="Arial" charset="0"/>
                </a:endParaRPr>
              </a:p>
            </p:txBody>
          </p:sp>
          <p:sp>
            <p:nvSpPr>
              <p:cNvPr id="38" name="Freeform 27"/>
              <p:cNvSpPr>
                <a:spLocks/>
              </p:cNvSpPr>
              <p:nvPr/>
            </p:nvSpPr>
            <p:spPr bwMode="auto">
              <a:xfrm>
                <a:off x="2633" y="942"/>
                <a:ext cx="133" cy="449"/>
              </a:xfrm>
              <a:custGeom>
                <a:avLst/>
                <a:gdLst>
                  <a:gd name="T0" fmla="*/ 0 w 133"/>
                  <a:gd name="T1" fmla="*/ 50 h 446"/>
                  <a:gd name="T2" fmla="*/ 88 w 133"/>
                  <a:gd name="T3" fmla="*/ 0 h 446"/>
                  <a:gd name="T4" fmla="*/ 133 w 133"/>
                  <a:gd name="T5" fmla="*/ 326 h 446"/>
                  <a:gd name="T6" fmla="*/ 129 w 133"/>
                  <a:gd name="T7" fmla="*/ 323 h 446"/>
                  <a:gd name="T8" fmla="*/ 127 w 133"/>
                  <a:gd name="T9" fmla="*/ 323 h 446"/>
                  <a:gd name="T10" fmla="*/ 122 w 133"/>
                  <a:gd name="T11" fmla="*/ 323 h 446"/>
                  <a:gd name="T12" fmla="*/ 118 w 133"/>
                  <a:gd name="T13" fmla="*/ 323 h 446"/>
                  <a:gd name="T14" fmla="*/ 118 w 133"/>
                  <a:gd name="T15" fmla="*/ 446 h 446"/>
                  <a:gd name="T16" fmla="*/ 50 w 133"/>
                  <a:gd name="T17" fmla="*/ 405 h 446"/>
                  <a:gd name="T18" fmla="*/ 0 w 133"/>
                  <a:gd name="T19" fmla="*/ 50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446"/>
                  <a:gd name="T32" fmla="*/ 133 w 133"/>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446">
                    <a:moveTo>
                      <a:pt x="0" y="50"/>
                    </a:moveTo>
                    <a:lnTo>
                      <a:pt x="88" y="0"/>
                    </a:lnTo>
                    <a:lnTo>
                      <a:pt x="133" y="326"/>
                    </a:lnTo>
                    <a:lnTo>
                      <a:pt x="129" y="323"/>
                    </a:lnTo>
                    <a:lnTo>
                      <a:pt x="127" y="323"/>
                    </a:lnTo>
                    <a:lnTo>
                      <a:pt x="122" y="323"/>
                    </a:lnTo>
                    <a:lnTo>
                      <a:pt x="118" y="323"/>
                    </a:lnTo>
                    <a:lnTo>
                      <a:pt x="118" y="446"/>
                    </a:lnTo>
                    <a:lnTo>
                      <a:pt x="50" y="405"/>
                    </a:lnTo>
                    <a:lnTo>
                      <a:pt x="0" y="50"/>
                    </a:lnTo>
                    <a:close/>
                  </a:path>
                </a:pathLst>
              </a:custGeom>
              <a:solidFill>
                <a:srgbClr val="C1DDA0"/>
              </a:solidFill>
              <a:ln w="9525">
                <a:noFill/>
                <a:round/>
                <a:headEnd/>
                <a:tailEnd/>
              </a:ln>
            </p:spPr>
            <p:txBody>
              <a:bodyPr/>
              <a:lstStyle/>
              <a:p>
                <a:pPr>
                  <a:defRPr/>
                </a:pPr>
                <a:endParaRPr lang="it-IT">
                  <a:latin typeface="+mj-lt"/>
                  <a:ea typeface="+mn-ea"/>
                  <a:cs typeface="Arial" charset="0"/>
                </a:endParaRPr>
              </a:p>
            </p:txBody>
          </p:sp>
          <p:sp>
            <p:nvSpPr>
              <p:cNvPr id="39" name="Freeform 28"/>
              <p:cNvSpPr>
                <a:spLocks/>
              </p:cNvSpPr>
              <p:nvPr/>
            </p:nvSpPr>
            <p:spPr bwMode="auto">
              <a:xfrm>
                <a:off x="2677" y="923"/>
                <a:ext cx="138" cy="465"/>
              </a:xfrm>
              <a:custGeom>
                <a:avLst/>
                <a:gdLst>
                  <a:gd name="T0" fmla="*/ 74 w 138"/>
                  <a:gd name="T1" fmla="*/ 126 h 465"/>
                  <a:gd name="T2" fmla="*/ 74 w 138"/>
                  <a:gd name="T3" fmla="*/ 0 h 465"/>
                  <a:gd name="T4" fmla="*/ 0 w 138"/>
                  <a:gd name="T5" fmla="*/ 44 h 465"/>
                  <a:gd name="T6" fmla="*/ 57 w 138"/>
                  <a:gd name="T7" fmla="*/ 454 h 465"/>
                  <a:gd name="T8" fmla="*/ 74 w 138"/>
                  <a:gd name="T9" fmla="*/ 465 h 465"/>
                  <a:gd name="T10" fmla="*/ 74 w 138"/>
                  <a:gd name="T11" fmla="*/ 342 h 465"/>
                  <a:gd name="T12" fmla="*/ 89 w 138"/>
                  <a:gd name="T13" fmla="*/ 345 h 465"/>
                  <a:gd name="T14" fmla="*/ 107 w 138"/>
                  <a:gd name="T15" fmla="*/ 347 h 465"/>
                  <a:gd name="T16" fmla="*/ 122 w 138"/>
                  <a:gd name="T17" fmla="*/ 351 h 465"/>
                  <a:gd name="T18" fmla="*/ 138 w 138"/>
                  <a:gd name="T19" fmla="*/ 355 h 465"/>
                  <a:gd name="T20" fmla="*/ 107 w 138"/>
                  <a:gd name="T21" fmla="*/ 133 h 465"/>
                  <a:gd name="T22" fmla="*/ 99 w 138"/>
                  <a:gd name="T23" fmla="*/ 131 h 465"/>
                  <a:gd name="T24" fmla="*/ 91 w 138"/>
                  <a:gd name="T25" fmla="*/ 128 h 465"/>
                  <a:gd name="T26" fmla="*/ 83 w 138"/>
                  <a:gd name="T27" fmla="*/ 128 h 465"/>
                  <a:gd name="T28" fmla="*/ 74 w 138"/>
                  <a:gd name="T29" fmla="*/ 126 h 4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465"/>
                  <a:gd name="T47" fmla="*/ 138 w 138"/>
                  <a:gd name="T48" fmla="*/ 465 h 4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465">
                    <a:moveTo>
                      <a:pt x="74" y="126"/>
                    </a:moveTo>
                    <a:lnTo>
                      <a:pt x="74" y="0"/>
                    </a:lnTo>
                    <a:lnTo>
                      <a:pt x="0" y="44"/>
                    </a:lnTo>
                    <a:lnTo>
                      <a:pt x="57" y="454"/>
                    </a:lnTo>
                    <a:lnTo>
                      <a:pt x="74" y="465"/>
                    </a:lnTo>
                    <a:lnTo>
                      <a:pt x="74" y="342"/>
                    </a:lnTo>
                    <a:lnTo>
                      <a:pt x="89" y="345"/>
                    </a:lnTo>
                    <a:lnTo>
                      <a:pt x="107" y="347"/>
                    </a:lnTo>
                    <a:lnTo>
                      <a:pt x="122" y="351"/>
                    </a:lnTo>
                    <a:lnTo>
                      <a:pt x="138" y="355"/>
                    </a:lnTo>
                    <a:lnTo>
                      <a:pt x="107" y="133"/>
                    </a:lnTo>
                    <a:lnTo>
                      <a:pt x="99" y="131"/>
                    </a:lnTo>
                    <a:lnTo>
                      <a:pt x="91" y="128"/>
                    </a:lnTo>
                    <a:lnTo>
                      <a:pt x="83" y="128"/>
                    </a:lnTo>
                    <a:lnTo>
                      <a:pt x="74" y="126"/>
                    </a:lnTo>
                    <a:close/>
                  </a:path>
                </a:pathLst>
              </a:custGeom>
              <a:solidFill>
                <a:srgbClr val="C1DDA3"/>
              </a:solidFill>
              <a:ln w="9525">
                <a:noFill/>
                <a:round/>
                <a:headEnd/>
                <a:tailEnd/>
              </a:ln>
            </p:spPr>
            <p:txBody>
              <a:bodyPr/>
              <a:lstStyle/>
              <a:p>
                <a:pPr>
                  <a:defRPr/>
                </a:pPr>
                <a:endParaRPr lang="it-IT">
                  <a:latin typeface="+mj-lt"/>
                  <a:ea typeface="+mn-ea"/>
                  <a:cs typeface="Arial" charset="0"/>
                </a:endParaRPr>
              </a:p>
            </p:txBody>
          </p:sp>
          <p:sp>
            <p:nvSpPr>
              <p:cNvPr id="40" name="Freeform 29"/>
              <p:cNvSpPr>
                <a:spLocks/>
              </p:cNvSpPr>
              <p:nvPr/>
            </p:nvSpPr>
            <p:spPr bwMode="auto">
              <a:xfrm>
                <a:off x="2721" y="923"/>
                <a:ext cx="145" cy="369"/>
              </a:xfrm>
              <a:custGeom>
                <a:avLst/>
                <a:gdLst>
                  <a:gd name="T0" fmla="*/ 30 w 144"/>
                  <a:gd name="T1" fmla="*/ 126 h 369"/>
                  <a:gd name="T2" fmla="*/ 30 w 144"/>
                  <a:gd name="T3" fmla="*/ 0 h 369"/>
                  <a:gd name="T4" fmla="*/ 0 w 144"/>
                  <a:gd name="T5" fmla="*/ 19 h 369"/>
                  <a:gd name="T6" fmla="*/ 45 w 144"/>
                  <a:gd name="T7" fmla="*/ 345 h 369"/>
                  <a:gd name="T8" fmla="*/ 59 w 144"/>
                  <a:gd name="T9" fmla="*/ 347 h 369"/>
                  <a:gd name="T10" fmla="*/ 70 w 144"/>
                  <a:gd name="T11" fmla="*/ 349 h 369"/>
                  <a:gd name="T12" fmla="*/ 83 w 144"/>
                  <a:gd name="T13" fmla="*/ 351 h 369"/>
                  <a:gd name="T14" fmla="*/ 96 w 144"/>
                  <a:gd name="T15" fmla="*/ 353 h 369"/>
                  <a:gd name="T16" fmla="*/ 109 w 144"/>
                  <a:gd name="T17" fmla="*/ 358 h 369"/>
                  <a:gd name="T18" fmla="*/ 120 w 144"/>
                  <a:gd name="T19" fmla="*/ 361 h 369"/>
                  <a:gd name="T20" fmla="*/ 133 w 144"/>
                  <a:gd name="T21" fmla="*/ 365 h 369"/>
                  <a:gd name="T22" fmla="*/ 144 w 144"/>
                  <a:gd name="T23" fmla="*/ 369 h 369"/>
                  <a:gd name="T24" fmla="*/ 113 w 144"/>
                  <a:gd name="T25" fmla="*/ 141 h 369"/>
                  <a:gd name="T26" fmla="*/ 102 w 144"/>
                  <a:gd name="T27" fmla="*/ 139 h 369"/>
                  <a:gd name="T28" fmla="*/ 91 w 144"/>
                  <a:gd name="T29" fmla="*/ 137 h 369"/>
                  <a:gd name="T30" fmla="*/ 83 w 144"/>
                  <a:gd name="T31" fmla="*/ 135 h 369"/>
                  <a:gd name="T32" fmla="*/ 72 w 144"/>
                  <a:gd name="T33" fmla="*/ 133 h 369"/>
                  <a:gd name="T34" fmla="*/ 61 w 144"/>
                  <a:gd name="T35" fmla="*/ 131 h 369"/>
                  <a:gd name="T36" fmla="*/ 53 w 144"/>
                  <a:gd name="T37" fmla="*/ 131 h 369"/>
                  <a:gd name="T38" fmla="*/ 41 w 144"/>
                  <a:gd name="T39" fmla="*/ 128 h 369"/>
                  <a:gd name="T40" fmla="*/ 30 w 144"/>
                  <a:gd name="T41" fmla="*/ 126 h 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369"/>
                  <a:gd name="T65" fmla="*/ 144 w 144"/>
                  <a:gd name="T66" fmla="*/ 369 h 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369">
                    <a:moveTo>
                      <a:pt x="30" y="126"/>
                    </a:moveTo>
                    <a:lnTo>
                      <a:pt x="30" y="0"/>
                    </a:lnTo>
                    <a:lnTo>
                      <a:pt x="0" y="19"/>
                    </a:lnTo>
                    <a:lnTo>
                      <a:pt x="45" y="345"/>
                    </a:lnTo>
                    <a:lnTo>
                      <a:pt x="59" y="347"/>
                    </a:lnTo>
                    <a:lnTo>
                      <a:pt x="70" y="349"/>
                    </a:lnTo>
                    <a:lnTo>
                      <a:pt x="83" y="351"/>
                    </a:lnTo>
                    <a:lnTo>
                      <a:pt x="96" y="353"/>
                    </a:lnTo>
                    <a:lnTo>
                      <a:pt x="109" y="358"/>
                    </a:lnTo>
                    <a:lnTo>
                      <a:pt x="120" y="361"/>
                    </a:lnTo>
                    <a:lnTo>
                      <a:pt x="133" y="365"/>
                    </a:lnTo>
                    <a:lnTo>
                      <a:pt x="144" y="369"/>
                    </a:lnTo>
                    <a:lnTo>
                      <a:pt x="113" y="141"/>
                    </a:lnTo>
                    <a:lnTo>
                      <a:pt x="102" y="139"/>
                    </a:lnTo>
                    <a:lnTo>
                      <a:pt x="91" y="137"/>
                    </a:lnTo>
                    <a:lnTo>
                      <a:pt x="83" y="135"/>
                    </a:lnTo>
                    <a:lnTo>
                      <a:pt x="72" y="133"/>
                    </a:lnTo>
                    <a:lnTo>
                      <a:pt x="61" y="131"/>
                    </a:lnTo>
                    <a:lnTo>
                      <a:pt x="53" y="131"/>
                    </a:lnTo>
                    <a:lnTo>
                      <a:pt x="41" y="128"/>
                    </a:lnTo>
                    <a:lnTo>
                      <a:pt x="30" y="126"/>
                    </a:lnTo>
                    <a:close/>
                  </a:path>
                </a:pathLst>
              </a:custGeom>
              <a:solidFill>
                <a:srgbClr val="C1E0A5"/>
              </a:solidFill>
              <a:ln w="9525">
                <a:noFill/>
                <a:round/>
                <a:headEnd/>
                <a:tailEnd/>
              </a:ln>
            </p:spPr>
            <p:txBody>
              <a:bodyPr/>
              <a:lstStyle/>
              <a:p>
                <a:pPr>
                  <a:defRPr/>
                </a:pPr>
                <a:endParaRPr lang="it-IT">
                  <a:latin typeface="+mj-lt"/>
                  <a:ea typeface="+mn-ea"/>
                  <a:cs typeface="Arial" charset="0"/>
                </a:endParaRPr>
              </a:p>
            </p:txBody>
          </p:sp>
          <p:sp>
            <p:nvSpPr>
              <p:cNvPr id="41" name="Freeform 30"/>
              <p:cNvSpPr>
                <a:spLocks/>
              </p:cNvSpPr>
              <p:nvPr/>
            </p:nvSpPr>
            <p:spPr bwMode="auto">
              <a:xfrm>
                <a:off x="2784" y="1056"/>
                <a:ext cx="132" cy="256"/>
              </a:xfrm>
              <a:custGeom>
                <a:avLst/>
                <a:gdLst>
                  <a:gd name="T0" fmla="*/ 132 w 132"/>
                  <a:gd name="T1" fmla="*/ 256 h 256"/>
                  <a:gd name="T2" fmla="*/ 119 w 132"/>
                  <a:gd name="T3" fmla="*/ 251 h 256"/>
                  <a:gd name="T4" fmla="*/ 107 w 132"/>
                  <a:gd name="T5" fmla="*/ 247 h 256"/>
                  <a:gd name="T6" fmla="*/ 94 w 132"/>
                  <a:gd name="T7" fmla="*/ 243 h 256"/>
                  <a:gd name="T8" fmla="*/ 81 w 132"/>
                  <a:gd name="T9" fmla="*/ 238 h 256"/>
                  <a:gd name="T10" fmla="*/ 70 w 132"/>
                  <a:gd name="T11" fmla="*/ 234 h 256"/>
                  <a:gd name="T12" fmla="*/ 57 w 132"/>
                  <a:gd name="T13" fmla="*/ 230 h 256"/>
                  <a:gd name="T14" fmla="*/ 43 w 132"/>
                  <a:gd name="T15" fmla="*/ 228 h 256"/>
                  <a:gd name="T16" fmla="*/ 31 w 132"/>
                  <a:gd name="T17" fmla="*/ 222 h 256"/>
                  <a:gd name="T18" fmla="*/ 0 w 132"/>
                  <a:gd name="T19" fmla="*/ 0 h 256"/>
                  <a:gd name="T20" fmla="*/ 13 w 132"/>
                  <a:gd name="T21" fmla="*/ 2 h 256"/>
                  <a:gd name="T22" fmla="*/ 26 w 132"/>
                  <a:gd name="T23" fmla="*/ 4 h 256"/>
                  <a:gd name="T24" fmla="*/ 39 w 132"/>
                  <a:gd name="T25" fmla="*/ 6 h 256"/>
                  <a:gd name="T26" fmla="*/ 50 w 132"/>
                  <a:gd name="T27" fmla="*/ 8 h 256"/>
                  <a:gd name="T28" fmla="*/ 64 w 132"/>
                  <a:gd name="T29" fmla="*/ 13 h 256"/>
                  <a:gd name="T30" fmla="*/ 75 w 132"/>
                  <a:gd name="T31" fmla="*/ 15 h 256"/>
                  <a:gd name="T32" fmla="*/ 87 w 132"/>
                  <a:gd name="T33" fmla="*/ 19 h 256"/>
                  <a:gd name="T34" fmla="*/ 98 w 132"/>
                  <a:gd name="T35" fmla="*/ 21 h 256"/>
                  <a:gd name="T36" fmla="*/ 132 w 132"/>
                  <a:gd name="T37" fmla="*/ 256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256"/>
                  <a:gd name="T59" fmla="*/ 132 w 132"/>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256">
                    <a:moveTo>
                      <a:pt x="132" y="256"/>
                    </a:moveTo>
                    <a:lnTo>
                      <a:pt x="119" y="251"/>
                    </a:lnTo>
                    <a:lnTo>
                      <a:pt x="107" y="247"/>
                    </a:lnTo>
                    <a:lnTo>
                      <a:pt x="94" y="243"/>
                    </a:lnTo>
                    <a:lnTo>
                      <a:pt x="81" y="238"/>
                    </a:lnTo>
                    <a:lnTo>
                      <a:pt x="70" y="234"/>
                    </a:lnTo>
                    <a:lnTo>
                      <a:pt x="57" y="230"/>
                    </a:lnTo>
                    <a:lnTo>
                      <a:pt x="43" y="228"/>
                    </a:lnTo>
                    <a:lnTo>
                      <a:pt x="31" y="222"/>
                    </a:lnTo>
                    <a:lnTo>
                      <a:pt x="0" y="0"/>
                    </a:lnTo>
                    <a:lnTo>
                      <a:pt x="13" y="2"/>
                    </a:lnTo>
                    <a:lnTo>
                      <a:pt x="26" y="4"/>
                    </a:lnTo>
                    <a:lnTo>
                      <a:pt x="39" y="6"/>
                    </a:lnTo>
                    <a:lnTo>
                      <a:pt x="50" y="8"/>
                    </a:lnTo>
                    <a:lnTo>
                      <a:pt x="64" y="13"/>
                    </a:lnTo>
                    <a:lnTo>
                      <a:pt x="75" y="15"/>
                    </a:lnTo>
                    <a:lnTo>
                      <a:pt x="87" y="19"/>
                    </a:lnTo>
                    <a:lnTo>
                      <a:pt x="98" y="21"/>
                    </a:lnTo>
                    <a:lnTo>
                      <a:pt x="132" y="256"/>
                    </a:lnTo>
                    <a:close/>
                  </a:path>
                </a:pathLst>
              </a:custGeom>
              <a:solidFill>
                <a:srgbClr val="CCE2AF"/>
              </a:solidFill>
              <a:ln w="9525">
                <a:noFill/>
                <a:round/>
                <a:headEnd/>
                <a:tailEnd/>
              </a:ln>
            </p:spPr>
            <p:txBody>
              <a:bodyPr/>
              <a:lstStyle/>
              <a:p>
                <a:pPr>
                  <a:defRPr/>
                </a:pPr>
                <a:endParaRPr lang="it-IT">
                  <a:latin typeface="+mj-lt"/>
                  <a:ea typeface="+mn-ea"/>
                  <a:cs typeface="Arial" charset="0"/>
                </a:endParaRPr>
              </a:p>
            </p:txBody>
          </p:sp>
          <p:sp>
            <p:nvSpPr>
              <p:cNvPr id="42" name="Freeform 31"/>
              <p:cNvSpPr>
                <a:spLocks/>
              </p:cNvSpPr>
              <p:nvPr/>
            </p:nvSpPr>
            <p:spPr bwMode="auto">
              <a:xfrm>
                <a:off x="2834" y="1064"/>
                <a:ext cx="132" cy="269"/>
              </a:xfrm>
              <a:custGeom>
                <a:avLst/>
                <a:gdLst>
                  <a:gd name="T0" fmla="*/ 132 w 132"/>
                  <a:gd name="T1" fmla="*/ 269 h 269"/>
                  <a:gd name="T2" fmla="*/ 120 w 132"/>
                  <a:gd name="T3" fmla="*/ 263 h 269"/>
                  <a:gd name="T4" fmla="*/ 107 w 132"/>
                  <a:gd name="T5" fmla="*/ 258 h 269"/>
                  <a:gd name="T6" fmla="*/ 97 w 132"/>
                  <a:gd name="T7" fmla="*/ 252 h 269"/>
                  <a:gd name="T8" fmla="*/ 84 w 132"/>
                  <a:gd name="T9" fmla="*/ 248 h 269"/>
                  <a:gd name="T10" fmla="*/ 71 w 132"/>
                  <a:gd name="T11" fmla="*/ 241 h 269"/>
                  <a:gd name="T12" fmla="*/ 57 w 132"/>
                  <a:gd name="T13" fmla="*/ 237 h 269"/>
                  <a:gd name="T14" fmla="*/ 44 w 132"/>
                  <a:gd name="T15" fmla="*/ 232 h 269"/>
                  <a:gd name="T16" fmla="*/ 31 w 132"/>
                  <a:gd name="T17" fmla="*/ 228 h 269"/>
                  <a:gd name="T18" fmla="*/ 0 w 132"/>
                  <a:gd name="T19" fmla="*/ 0 h 269"/>
                  <a:gd name="T20" fmla="*/ 14 w 132"/>
                  <a:gd name="T21" fmla="*/ 3 h 269"/>
                  <a:gd name="T22" fmla="*/ 25 w 132"/>
                  <a:gd name="T23" fmla="*/ 7 h 269"/>
                  <a:gd name="T24" fmla="*/ 37 w 132"/>
                  <a:gd name="T25" fmla="*/ 9 h 269"/>
                  <a:gd name="T26" fmla="*/ 50 w 132"/>
                  <a:gd name="T27" fmla="*/ 13 h 269"/>
                  <a:gd name="T28" fmla="*/ 61 w 132"/>
                  <a:gd name="T29" fmla="*/ 15 h 269"/>
                  <a:gd name="T30" fmla="*/ 75 w 132"/>
                  <a:gd name="T31" fmla="*/ 20 h 269"/>
                  <a:gd name="T32" fmla="*/ 86 w 132"/>
                  <a:gd name="T33" fmla="*/ 25 h 269"/>
                  <a:gd name="T34" fmla="*/ 99 w 132"/>
                  <a:gd name="T35" fmla="*/ 29 h 269"/>
                  <a:gd name="T36" fmla="*/ 132 w 132"/>
                  <a:gd name="T37" fmla="*/ 269 h 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269"/>
                  <a:gd name="T59" fmla="*/ 132 w 132"/>
                  <a:gd name="T60" fmla="*/ 269 h 2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269">
                    <a:moveTo>
                      <a:pt x="132" y="269"/>
                    </a:moveTo>
                    <a:lnTo>
                      <a:pt x="120" y="263"/>
                    </a:lnTo>
                    <a:lnTo>
                      <a:pt x="107" y="258"/>
                    </a:lnTo>
                    <a:lnTo>
                      <a:pt x="97" y="252"/>
                    </a:lnTo>
                    <a:lnTo>
                      <a:pt x="84" y="248"/>
                    </a:lnTo>
                    <a:lnTo>
                      <a:pt x="71" y="241"/>
                    </a:lnTo>
                    <a:lnTo>
                      <a:pt x="57" y="237"/>
                    </a:lnTo>
                    <a:lnTo>
                      <a:pt x="44" y="232"/>
                    </a:lnTo>
                    <a:lnTo>
                      <a:pt x="31" y="228"/>
                    </a:lnTo>
                    <a:lnTo>
                      <a:pt x="0" y="0"/>
                    </a:lnTo>
                    <a:lnTo>
                      <a:pt x="14" y="3"/>
                    </a:lnTo>
                    <a:lnTo>
                      <a:pt x="25" y="7"/>
                    </a:lnTo>
                    <a:lnTo>
                      <a:pt x="37" y="9"/>
                    </a:lnTo>
                    <a:lnTo>
                      <a:pt x="50" y="13"/>
                    </a:lnTo>
                    <a:lnTo>
                      <a:pt x="61" y="15"/>
                    </a:lnTo>
                    <a:lnTo>
                      <a:pt x="75" y="20"/>
                    </a:lnTo>
                    <a:lnTo>
                      <a:pt x="86" y="25"/>
                    </a:lnTo>
                    <a:lnTo>
                      <a:pt x="99" y="29"/>
                    </a:lnTo>
                    <a:lnTo>
                      <a:pt x="132" y="269"/>
                    </a:lnTo>
                    <a:close/>
                  </a:path>
                </a:pathLst>
              </a:custGeom>
              <a:solidFill>
                <a:srgbClr val="CEE2AF"/>
              </a:solidFill>
              <a:ln w="9525">
                <a:noFill/>
                <a:round/>
                <a:headEnd/>
                <a:tailEnd/>
              </a:ln>
            </p:spPr>
            <p:txBody>
              <a:bodyPr/>
              <a:lstStyle/>
              <a:p>
                <a:pPr>
                  <a:defRPr/>
                </a:pPr>
                <a:endParaRPr lang="it-IT">
                  <a:latin typeface="+mj-lt"/>
                  <a:ea typeface="+mn-ea"/>
                  <a:cs typeface="Arial" charset="0"/>
                </a:endParaRPr>
              </a:p>
            </p:txBody>
          </p:sp>
          <p:sp>
            <p:nvSpPr>
              <p:cNvPr id="43" name="Freeform 32"/>
              <p:cNvSpPr>
                <a:spLocks/>
              </p:cNvSpPr>
              <p:nvPr/>
            </p:nvSpPr>
            <p:spPr bwMode="auto">
              <a:xfrm>
                <a:off x="2882" y="1077"/>
                <a:ext cx="136" cy="288"/>
              </a:xfrm>
              <a:custGeom>
                <a:avLst/>
                <a:gdLst>
                  <a:gd name="T0" fmla="*/ 136 w 136"/>
                  <a:gd name="T1" fmla="*/ 287 h 287"/>
                  <a:gd name="T2" fmla="*/ 123 w 136"/>
                  <a:gd name="T3" fmla="*/ 281 h 287"/>
                  <a:gd name="T4" fmla="*/ 112 w 136"/>
                  <a:gd name="T5" fmla="*/ 272 h 287"/>
                  <a:gd name="T6" fmla="*/ 99 w 136"/>
                  <a:gd name="T7" fmla="*/ 265 h 287"/>
                  <a:gd name="T8" fmla="*/ 86 w 136"/>
                  <a:gd name="T9" fmla="*/ 258 h 287"/>
                  <a:gd name="T10" fmla="*/ 72 w 136"/>
                  <a:gd name="T11" fmla="*/ 252 h 287"/>
                  <a:gd name="T12" fmla="*/ 59 w 136"/>
                  <a:gd name="T13" fmla="*/ 245 h 287"/>
                  <a:gd name="T14" fmla="*/ 46 w 136"/>
                  <a:gd name="T15" fmla="*/ 241 h 287"/>
                  <a:gd name="T16" fmla="*/ 34 w 136"/>
                  <a:gd name="T17" fmla="*/ 235 h 287"/>
                  <a:gd name="T18" fmla="*/ 0 w 136"/>
                  <a:gd name="T19" fmla="*/ 0 h 287"/>
                  <a:gd name="T20" fmla="*/ 13 w 136"/>
                  <a:gd name="T21" fmla="*/ 5 h 287"/>
                  <a:gd name="T22" fmla="*/ 27 w 136"/>
                  <a:gd name="T23" fmla="*/ 7 h 287"/>
                  <a:gd name="T24" fmla="*/ 40 w 136"/>
                  <a:gd name="T25" fmla="*/ 12 h 287"/>
                  <a:gd name="T26" fmla="*/ 51 w 136"/>
                  <a:gd name="T27" fmla="*/ 16 h 287"/>
                  <a:gd name="T28" fmla="*/ 64 w 136"/>
                  <a:gd name="T29" fmla="*/ 21 h 287"/>
                  <a:gd name="T30" fmla="*/ 77 w 136"/>
                  <a:gd name="T31" fmla="*/ 25 h 287"/>
                  <a:gd name="T32" fmla="*/ 88 w 136"/>
                  <a:gd name="T33" fmla="*/ 29 h 287"/>
                  <a:gd name="T34" fmla="*/ 101 w 136"/>
                  <a:gd name="T35" fmla="*/ 34 h 287"/>
                  <a:gd name="T36" fmla="*/ 136 w 136"/>
                  <a:gd name="T37" fmla="*/ 287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287"/>
                  <a:gd name="T59" fmla="*/ 136 w 136"/>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287">
                    <a:moveTo>
                      <a:pt x="136" y="287"/>
                    </a:moveTo>
                    <a:lnTo>
                      <a:pt x="123" y="281"/>
                    </a:lnTo>
                    <a:lnTo>
                      <a:pt x="112" y="272"/>
                    </a:lnTo>
                    <a:lnTo>
                      <a:pt x="99" y="265"/>
                    </a:lnTo>
                    <a:lnTo>
                      <a:pt x="86" y="258"/>
                    </a:lnTo>
                    <a:lnTo>
                      <a:pt x="72" y="252"/>
                    </a:lnTo>
                    <a:lnTo>
                      <a:pt x="59" y="245"/>
                    </a:lnTo>
                    <a:lnTo>
                      <a:pt x="46" y="241"/>
                    </a:lnTo>
                    <a:lnTo>
                      <a:pt x="34" y="235"/>
                    </a:lnTo>
                    <a:lnTo>
                      <a:pt x="0" y="0"/>
                    </a:lnTo>
                    <a:lnTo>
                      <a:pt x="13" y="5"/>
                    </a:lnTo>
                    <a:lnTo>
                      <a:pt x="27" y="7"/>
                    </a:lnTo>
                    <a:lnTo>
                      <a:pt x="40" y="12"/>
                    </a:lnTo>
                    <a:lnTo>
                      <a:pt x="51" y="16"/>
                    </a:lnTo>
                    <a:lnTo>
                      <a:pt x="64" y="21"/>
                    </a:lnTo>
                    <a:lnTo>
                      <a:pt x="77" y="25"/>
                    </a:lnTo>
                    <a:lnTo>
                      <a:pt x="88" y="29"/>
                    </a:lnTo>
                    <a:lnTo>
                      <a:pt x="101" y="34"/>
                    </a:lnTo>
                    <a:lnTo>
                      <a:pt x="136" y="287"/>
                    </a:lnTo>
                    <a:close/>
                  </a:path>
                </a:pathLst>
              </a:custGeom>
              <a:solidFill>
                <a:srgbClr val="CEE5B7"/>
              </a:solidFill>
              <a:ln w="9525">
                <a:noFill/>
                <a:round/>
                <a:headEnd/>
                <a:tailEnd/>
              </a:ln>
            </p:spPr>
            <p:txBody>
              <a:bodyPr/>
              <a:lstStyle/>
              <a:p>
                <a:pPr>
                  <a:defRPr/>
                </a:pPr>
                <a:endParaRPr lang="it-IT">
                  <a:latin typeface="+mj-lt"/>
                  <a:ea typeface="+mn-ea"/>
                  <a:cs typeface="Arial" charset="0"/>
                </a:endParaRPr>
              </a:p>
            </p:txBody>
          </p:sp>
          <p:sp>
            <p:nvSpPr>
              <p:cNvPr id="44" name="Freeform 33"/>
              <p:cNvSpPr>
                <a:spLocks/>
              </p:cNvSpPr>
              <p:nvPr/>
            </p:nvSpPr>
            <p:spPr bwMode="auto">
              <a:xfrm>
                <a:off x="2933" y="1093"/>
                <a:ext cx="132" cy="306"/>
              </a:xfrm>
              <a:custGeom>
                <a:avLst/>
                <a:gdLst>
                  <a:gd name="T0" fmla="*/ 137 w 137"/>
                  <a:gd name="T1" fmla="*/ 306 h 306"/>
                  <a:gd name="T2" fmla="*/ 124 w 137"/>
                  <a:gd name="T3" fmla="*/ 297 h 306"/>
                  <a:gd name="T4" fmla="*/ 114 w 137"/>
                  <a:gd name="T5" fmla="*/ 288 h 306"/>
                  <a:gd name="T6" fmla="*/ 101 w 137"/>
                  <a:gd name="T7" fmla="*/ 280 h 306"/>
                  <a:gd name="T8" fmla="*/ 87 w 137"/>
                  <a:gd name="T9" fmla="*/ 271 h 306"/>
                  <a:gd name="T10" fmla="*/ 74 w 137"/>
                  <a:gd name="T11" fmla="*/ 265 h 306"/>
                  <a:gd name="T12" fmla="*/ 61 w 137"/>
                  <a:gd name="T13" fmla="*/ 256 h 306"/>
                  <a:gd name="T14" fmla="*/ 46 w 137"/>
                  <a:gd name="T15" fmla="*/ 247 h 306"/>
                  <a:gd name="T16" fmla="*/ 33 w 137"/>
                  <a:gd name="T17" fmla="*/ 240 h 306"/>
                  <a:gd name="T18" fmla="*/ 0 w 137"/>
                  <a:gd name="T19" fmla="*/ 0 h 306"/>
                  <a:gd name="T20" fmla="*/ 13 w 137"/>
                  <a:gd name="T21" fmla="*/ 5 h 306"/>
                  <a:gd name="T22" fmla="*/ 26 w 137"/>
                  <a:gd name="T23" fmla="*/ 9 h 306"/>
                  <a:gd name="T24" fmla="*/ 39 w 137"/>
                  <a:gd name="T25" fmla="*/ 13 h 306"/>
                  <a:gd name="T26" fmla="*/ 50 w 137"/>
                  <a:gd name="T27" fmla="*/ 18 h 306"/>
                  <a:gd name="T28" fmla="*/ 63 w 137"/>
                  <a:gd name="T29" fmla="*/ 22 h 306"/>
                  <a:gd name="T30" fmla="*/ 76 w 137"/>
                  <a:gd name="T31" fmla="*/ 28 h 306"/>
                  <a:gd name="T32" fmla="*/ 87 w 137"/>
                  <a:gd name="T33" fmla="*/ 33 h 306"/>
                  <a:gd name="T34" fmla="*/ 101 w 137"/>
                  <a:gd name="T35" fmla="*/ 37 h 306"/>
                  <a:gd name="T36" fmla="*/ 137 w 137"/>
                  <a:gd name="T37" fmla="*/ 306 h 3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306"/>
                  <a:gd name="T59" fmla="*/ 137 w 137"/>
                  <a:gd name="T60" fmla="*/ 306 h 3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306">
                    <a:moveTo>
                      <a:pt x="137" y="306"/>
                    </a:moveTo>
                    <a:lnTo>
                      <a:pt x="124" y="297"/>
                    </a:lnTo>
                    <a:lnTo>
                      <a:pt x="114" y="288"/>
                    </a:lnTo>
                    <a:lnTo>
                      <a:pt x="101" y="280"/>
                    </a:lnTo>
                    <a:lnTo>
                      <a:pt x="87" y="271"/>
                    </a:lnTo>
                    <a:lnTo>
                      <a:pt x="74" y="265"/>
                    </a:lnTo>
                    <a:lnTo>
                      <a:pt x="61" y="256"/>
                    </a:lnTo>
                    <a:lnTo>
                      <a:pt x="46" y="247"/>
                    </a:lnTo>
                    <a:lnTo>
                      <a:pt x="33" y="240"/>
                    </a:lnTo>
                    <a:lnTo>
                      <a:pt x="0" y="0"/>
                    </a:lnTo>
                    <a:lnTo>
                      <a:pt x="13" y="5"/>
                    </a:lnTo>
                    <a:lnTo>
                      <a:pt x="26" y="9"/>
                    </a:lnTo>
                    <a:lnTo>
                      <a:pt x="39" y="13"/>
                    </a:lnTo>
                    <a:lnTo>
                      <a:pt x="50" y="18"/>
                    </a:lnTo>
                    <a:lnTo>
                      <a:pt x="63" y="22"/>
                    </a:lnTo>
                    <a:lnTo>
                      <a:pt x="76" y="28"/>
                    </a:lnTo>
                    <a:lnTo>
                      <a:pt x="87" y="33"/>
                    </a:lnTo>
                    <a:lnTo>
                      <a:pt x="101" y="37"/>
                    </a:lnTo>
                    <a:lnTo>
                      <a:pt x="137" y="306"/>
                    </a:lnTo>
                    <a:close/>
                  </a:path>
                </a:pathLst>
              </a:custGeom>
              <a:solidFill>
                <a:srgbClr val="D1E8BA"/>
              </a:solidFill>
              <a:ln w="9525">
                <a:noFill/>
                <a:round/>
                <a:headEnd/>
                <a:tailEnd/>
              </a:ln>
            </p:spPr>
            <p:txBody>
              <a:bodyPr/>
              <a:lstStyle/>
              <a:p>
                <a:pPr>
                  <a:defRPr/>
                </a:pPr>
                <a:endParaRPr lang="it-IT">
                  <a:latin typeface="+mj-lt"/>
                  <a:ea typeface="+mn-ea"/>
                  <a:cs typeface="Arial" charset="0"/>
                </a:endParaRPr>
              </a:p>
            </p:txBody>
          </p:sp>
          <p:sp>
            <p:nvSpPr>
              <p:cNvPr id="45" name="Freeform 34"/>
              <p:cNvSpPr>
                <a:spLocks/>
              </p:cNvSpPr>
              <p:nvPr/>
            </p:nvSpPr>
            <p:spPr bwMode="auto">
              <a:xfrm>
                <a:off x="2983" y="1111"/>
                <a:ext cx="145" cy="332"/>
              </a:xfrm>
              <a:custGeom>
                <a:avLst/>
                <a:gdLst>
                  <a:gd name="T0" fmla="*/ 142 w 142"/>
                  <a:gd name="T1" fmla="*/ 332 h 332"/>
                  <a:gd name="T2" fmla="*/ 129 w 142"/>
                  <a:gd name="T3" fmla="*/ 321 h 332"/>
                  <a:gd name="T4" fmla="*/ 116 w 142"/>
                  <a:gd name="T5" fmla="*/ 310 h 332"/>
                  <a:gd name="T6" fmla="*/ 102 w 142"/>
                  <a:gd name="T7" fmla="*/ 302 h 332"/>
                  <a:gd name="T8" fmla="*/ 89 w 142"/>
                  <a:gd name="T9" fmla="*/ 290 h 332"/>
                  <a:gd name="T10" fmla="*/ 77 w 142"/>
                  <a:gd name="T11" fmla="*/ 279 h 332"/>
                  <a:gd name="T12" fmla="*/ 64 w 142"/>
                  <a:gd name="T13" fmla="*/ 270 h 332"/>
                  <a:gd name="T14" fmla="*/ 49 w 142"/>
                  <a:gd name="T15" fmla="*/ 262 h 332"/>
                  <a:gd name="T16" fmla="*/ 35 w 142"/>
                  <a:gd name="T17" fmla="*/ 253 h 332"/>
                  <a:gd name="T18" fmla="*/ 0 w 142"/>
                  <a:gd name="T19" fmla="*/ 0 h 332"/>
                  <a:gd name="T20" fmla="*/ 13 w 142"/>
                  <a:gd name="T21" fmla="*/ 6 h 332"/>
                  <a:gd name="T22" fmla="*/ 26 w 142"/>
                  <a:gd name="T23" fmla="*/ 10 h 332"/>
                  <a:gd name="T24" fmla="*/ 39 w 142"/>
                  <a:gd name="T25" fmla="*/ 17 h 332"/>
                  <a:gd name="T26" fmla="*/ 53 w 142"/>
                  <a:gd name="T27" fmla="*/ 23 h 332"/>
                  <a:gd name="T28" fmla="*/ 66 w 142"/>
                  <a:gd name="T29" fmla="*/ 28 h 332"/>
                  <a:gd name="T30" fmla="*/ 79 w 142"/>
                  <a:gd name="T31" fmla="*/ 34 h 332"/>
                  <a:gd name="T32" fmla="*/ 89 w 142"/>
                  <a:gd name="T33" fmla="*/ 41 h 332"/>
                  <a:gd name="T34" fmla="*/ 102 w 142"/>
                  <a:gd name="T35" fmla="*/ 48 h 332"/>
                  <a:gd name="T36" fmla="*/ 142 w 142"/>
                  <a:gd name="T37" fmla="*/ 332 h 3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332"/>
                  <a:gd name="T59" fmla="*/ 142 w 142"/>
                  <a:gd name="T60" fmla="*/ 332 h 3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332">
                    <a:moveTo>
                      <a:pt x="142" y="332"/>
                    </a:moveTo>
                    <a:lnTo>
                      <a:pt x="129" y="321"/>
                    </a:lnTo>
                    <a:lnTo>
                      <a:pt x="116" y="310"/>
                    </a:lnTo>
                    <a:lnTo>
                      <a:pt x="102" y="302"/>
                    </a:lnTo>
                    <a:lnTo>
                      <a:pt x="89" y="290"/>
                    </a:lnTo>
                    <a:lnTo>
                      <a:pt x="77" y="279"/>
                    </a:lnTo>
                    <a:lnTo>
                      <a:pt x="64" y="270"/>
                    </a:lnTo>
                    <a:lnTo>
                      <a:pt x="49" y="262"/>
                    </a:lnTo>
                    <a:lnTo>
                      <a:pt x="35" y="253"/>
                    </a:lnTo>
                    <a:lnTo>
                      <a:pt x="0" y="0"/>
                    </a:lnTo>
                    <a:lnTo>
                      <a:pt x="13" y="6"/>
                    </a:lnTo>
                    <a:lnTo>
                      <a:pt x="26" y="10"/>
                    </a:lnTo>
                    <a:lnTo>
                      <a:pt x="39" y="17"/>
                    </a:lnTo>
                    <a:lnTo>
                      <a:pt x="53" y="23"/>
                    </a:lnTo>
                    <a:lnTo>
                      <a:pt x="66" y="28"/>
                    </a:lnTo>
                    <a:lnTo>
                      <a:pt x="79" y="34"/>
                    </a:lnTo>
                    <a:lnTo>
                      <a:pt x="89" y="41"/>
                    </a:lnTo>
                    <a:lnTo>
                      <a:pt x="102" y="48"/>
                    </a:lnTo>
                    <a:lnTo>
                      <a:pt x="142" y="332"/>
                    </a:lnTo>
                    <a:close/>
                  </a:path>
                </a:pathLst>
              </a:custGeom>
              <a:solidFill>
                <a:srgbClr val="D3E8BF"/>
              </a:solidFill>
              <a:ln w="9525">
                <a:noFill/>
                <a:round/>
                <a:headEnd/>
                <a:tailEnd/>
              </a:ln>
            </p:spPr>
            <p:txBody>
              <a:bodyPr/>
              <a:lstStyle/>
              <a:p>
                <a:pPr>
                  <a:defRPr/>
                </a:pPr>
                <a:endParaRPr lang="it-IT">
                  <a:latin typeface="+mj-lt"/>
                  <a:ea typeface="+mn-ea"/>
                  <a:cs typeface="Arial" charset="0"/>
                </a:endParaRPr>
              </a:p>
            </p:txBody>
          </p:sp>
          <p:sp>
            <p:nvSpPr>
              <p:cNvPr id="46" name="Freeform 35"/>
              <p:cNvSpPr>
                <a:spLocks/>
              </p:cNvSpPr>
              <p:nvPr/>
            </p:nvSpPr>
            <p:spPr bwMode="auto">
              <a:xfrm>
                <a:off x="3034" y="1130"/>
                <a:ext cx="145" cy="370"/>
              </a:xfrm>
              <a:custGeom>
                <a:avLst/>
                <a:gdLst>
                  <a:gd name="T0" fmla="*/ 146 w 146"/>
                  <a:gd name="T1" fmla="*/ 370 h 370"/>
                  <a:gd name="T2" fmla="*/ 133 w 146"/>
                  <a:gd name="T3" fmla="*/ 357 h 370"/>
                  <a:gd name="T4" fmla="*/ 119 w 146"/>
                  <a:gd name="T5" fmla="*/ 343 h 370"/>
                  <a:gd name="T6" fmla="*/ 106 w 146"/>
                  <a:gd name="T7" fmla="*/ 330 h 370"/>
                  <a:gd name="T8" fmla="*/ 93 w 146"/>
                  <a:gd name="T9" fmla="*/ 317 h 370"/>
                  <a:gd name="T10" fmla="*/ 80 w 146"/>
                  <a:gd name="T11" fmla="*/ 304 h 370"/>
                  <a:gd name="T12" fmla="*/ 65 w 146"/>
                  <a:gd name="T13" fmla="*/ 293 h 370"/>
                  <a:gd name="T14" fmla="*/ 51 w 146"/>
                  <a:gd name="T15" fmla="*/ 280 h 370"/>
                  <a:gd name="T16" fmla="*/ 36 w 146"/>
                  <a:gd name="T17" fmla="*/ 269 h 370"/>
                  <a:gd name="T18" fmla="*/ 0 w 146"/>
                  <a:gd name="T19" fmla="*/ 0 h 370"/>
                  <a:gd name="T20" fmla="*/ 13 w 146"/>
                  <a:gd name="T21" fmla="*/ 6 h 370"/>
                  <a:gd name="T22" fmla="*/ 26 w 146"/>
                  <a:gd name="T23" fmla="*/ 15 h 370"/>
                  <a:gd name="T24" fmla="*/ 38 w 146"/>
                  <a:gd name="T25" fmla="*/ 22 h 370"/>
                  <a:gd name="T26" fmla="*/ 51 w 146"/>
                  <a:gd name="T27" fmla="*/ 29 h 370"/>
                  <a:gd name="T28" fmla="*/ 65 w 146"/>
                  <a:gd name="T29" fmla="*/ 38 h 370"/>
                  <a:gd name="T30" fmla="*/ 78 w 146"/>
                  <a:gd name="T31" fmla="*/ 44 h 370"/>
                  <a:gd name="T32" fmla="*/ 89 w 146"/>
                  <a:gd name="T33" fmla="*/ 53 h 370"/>
                  <a:gd name="T34" fmla="*/ 102 w 146"/>
                  <a:gd name="T35" fmla="*/ 59 h 370"/>
                  <a:gd name="T36" fmla="*/ 146 w 146"/>
                  <a:gd name="T37" fmla="*/ 370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370"/>
                  <a:gd name="T59" fmla="*/ 146 w 146"/>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370">
                    <a:moveTo>
                      <a:pt x="146" y="370"/>
                    </a:moveTo>
                    <a:lnTo>
                      <a:pt x="133" y="357"/>
                    </a:lnTo>
                    <a:lnTo>
                      <a:pt x="119" y="343"/>
                    </a:lnTo>
                    <a:lnTo>
                      <a:pt x="106" y="330"/>
                    </a:lnTo>
                    <a:lnTo>
                      <a:pt x="93" y="317"/>
                    </a:lnTo>
                    <a:lnTo>
                      <a:pt x="80" y="304"/>
                    </a:lnTo>
                    <a:lnTo>
                      <a:pt x="65" y="293"/>
                    </a:lnTo>
                    <a:lnTo>
                      <a:pt x="51" y="280"/>
                    </a:lnTo>
                    <a:lnTo>
                      <a:pt x="36" y="269"/>
                    </a:lnTo>
                    <a:lnTo>
                      <a:pt x="0" y="0"/>
                    </a:lnTo>
                    <a:lnTo>
                      <a:pt x="13" y="6"/>
                    </a:lnTo>
                    <a:lnTo>
                      <a:pt x="26" y="15"/>
                    </a:lnTo>
                    <a:lnTo>
                      <a:pt x="38" y="22"/>
                    </a:lnTo>
                    <a:lnTo>
                      <a:pt x="51" y="29"/>
                    </a:lnTo>
                    <a:lnTo>
                      <a:pt x="65" y="38"/>
                    </a:lnTo>
                    <a:lnTo>
                      <a:pt x="78" y="44"/>
                    </a:lnTo>
                    <a:lnTo>
                      <a:pt x="89" y="53"/>
                    </a:lnTo>
                    <a:lnTo>
                      <a:pt x="102" y="59"/>
                    </a:lnTo>
                    <a:lnTo>
                      <a:pt x="146" y="370"/>
                    </a:lnTo>
                    <a:close/>
                  </a:path>
                </a:pathLst>
              </a:custGeom>
              <a:solidFill>
                <a:srgbClr val="D8EAC6"/>
              </a:solidFill>
              <a:ln w="9525">
                <a:noFill/>
                <a:round/>
                <a:headEnd/>
                <a:tailEnd/>
              </a:ln>
            </p:spPr>
            <p:txBody>
              <a:bodyPr/>
              <a:lstStyle/>
              <a:p>
                <a:pPr>
                  <a:defRPr/>
                </a:pPr>
                <a:endParaRPr lang="it-IT">
                  <a:latin typeface="+mj-lt"/>
                  <a:ea typeface="+mn-ea"/>
                  <a:cs typeface="Arial" charset="0"/>
                </a:endParaRPr>
              </a:p>
            </p:txBody>
          </p:sp>
          <p:sp>
            <p:nvSpPr>
              <p:cNvPr id="47" name="Freeform 36"/>
              <p:cNvSpPr>
                <a:spLocks/>
              </p:cNvSpPr>
              <p:nvPr/>
            </p:nvSpPr>
            <p:spPr bwMode="auto">
              <a:xfrm>
                <a:off x="3085" y="1159"/>
                <a:ext cx="152" cy="409"/>
              </a:xfrm>
              <a:custGeom>
                <a:avLst/>
                <a:gdLst>
                  <a:gd name="T0" fmla="*/ 152 w 152"/>
                  <a:gd name="T1" fmla="*/ 413 h 413"/>
                  <a:gd name="T2" fmla="*/ 139 w 152"/>
                  <a:gd name="T3" fmla="*/ 395 h 413"/>
                  <a:gd name="T4" fmla="*/ 125 w 152"/>
                  <a:gd name="T5" fmla="*/ 377 h 413"/>
                  <a:gd name="T6" fmla="*/ 112 w 152"/>
                  <a:gd name="T7" fmla="*/ 362 h 413"/>
                  <a:gd name="T8" fmla="*/ 99 w 152"/>
                  <a:gd name="T9" fmla="*/ 345 h 413"/>
                  <a:gd name="T10" fmla="*/ 86 w 152"/>
                  <a:gd name="T11" fmla="*/ 330 h 413"/>
                  <a:gd name="T12" fmla="*/ 70 w 152"/>
                  <a:gd name="T13" fmla="*/ 314 h 413"/>
                  <a:gd name="T14" fmla="*/ 55 w 152"/>
                  <a:gd name="T15" fmla="*/ 299 h 413"/>
                  <a:gd name="T16" fmla="*/ 40 w 152"/>
                  <a:gd name="T17" fmla="*/ 284 h 413"/>
                  <a:gd name="T18" fmla="*/ 0 w 152"/>
                  <a:gd name="T19" fmla="*/ 0 h 413"/>
                  <a:gd name="T20" fmla="*/ 14 w 152"/>
                  <a:gd name="T21" fmla="*/ 6 h 413"/>
                  <a:gd name="T22" fmla="*/ 27 w 152"/>
                  <a:gd name="T23" fmla="*/ 15 h 413"/>
                  <a:gd name="T24" fmla="*/ 40 w 152"/>
                  <a:gd name="T25" fmla="*/ 24 h 413"/>
                  <a:gd name="T26" fmla="*/ 53 w 152"/>
                  <a:gd name="T27" fmla="*/ 30 h 413"/>
                  <a:gd name="T28" fmla="*/ 66 w 152"/>
                  <a:gd name="T29" fmla="*/ 39 h 413"/>
                  <a:gd name="T30" fmla="*/ 80 w 152"/>
                  <a:gd name="T31" fmla="*/ 47 h 413"/>
                  <a:gd name="T32" fmla="*/ 91 w 152"/>
                  <a:gd name="T33" fmla="*/ 59 h 413"/>
                  <a:gd name="T34" fmla="*/ 104 w 152"/>
                  <a:gd name="T35" fmla="*/ 68 h 413"/>
                  <a:gd name="T36" fmla="*/ 152 w 152"/>
                  <a:gd name="T37" fmla="*/ 413 h 4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
                  <a:gd name="T58" fmla="*/ 0 h 413"/>
                  <a:gd name="T59" fmla="*/ 152 w 152"/>
                  <a:gd name="T60" fmla="*/ 413 h 4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 h="413">
                    <a:moveTo>
                      <a:pt x="152" y="413"/>
                    </a:moveTo>
                    <a:lnTo>
                      <a:pt x="139" y="395"/>
                    </a:lnTo>
                    <a:lnTo>
                      <a:pt x="125" y="377"/>
                    </a:lnTo>
                    <a:lnTo>
                      <a:pt x="112" y="362"/>
                    </a:lnTo>
                    <a:lnTo>
                      <a:pt x="99" y="345"/>
                    </a:lnTo>
                    <a:lnTo>
                      <a:pt x="86" y="330"/>
                    </a:lnTo>
                    <a:lnTo>
                      <a:pt x="70" y="314"/>
                    </a:lnTo>
                    <a:lnTo>
                      <a:pt x="55" y="299"/>
                    </a:lnTo>
                    <a:lnTo>
                      <a:pt x="40" y="284"/>
                    </a:lnTo>
                    <a:lnTo>
                      <a:pt x="0" y="0"/>
                    </a:lnTo>
                    <a:lnTo>
                      <a:pt x="14" y="6"/>
                    </a:lnTo>
                    <a:lnTo>
                      <a:pt x="27" y="15"/>
                    </a:lnTo>
                    <a:lnTo>
                      <a:pt x="40" y="24"/>
                    </a:lnTo>
                    <a:lnTo>
                      <a:pt x="53" y="30"/>
                    </a:lnTo>
                    <a:lnTo>
                      <a:pt x="66" y="39"/>
                    </a:lnTo>
                    <a:lnTo>
                      <a:pt x="80" y="47"/>
                    </a:lnTo>
                    <a:lnTo>
                      <a:pt x="91" y="59"/>
                    </a:lnTo>
                    <a:lnTo>
                      <a:pt x="104" y="68"/>
                    </a:lnTo>
                    <a:lnTo>
                      <a:pt x="152" y="413"/>
                    </a:lnTo>
                    <a:close/>
                  </a:path>
                </a:pathLst>
              </a:custGeom>
              <a:solidFill>
                <a:srgbClr val="DBEDC9"/>
              </a:solidFill>
              <a:ln w="9525">
                <a:noFill/>
                <a:round/>
                <a:headEnd/>
                <a:tailEnd/>
              </a:ln>
            </p:spPr>
            <p:txBody>
              <a:bodyPr/>
              <a:lstStyle/>
              <a:p>
                <a:pPr>
                  <a:defRPr/>
                </a:pPr>
                <a:endParaRPr lang="it-IT">
                  <a:latin typeface="+mj-lt"/>
                  <a:ea typeface="+mn-ea"/>
                  <a:cs typeface="Arial" charset="0"/>
                </a:endParaRPr>
              </a:p>
            </p:txBody>
          </p:sp>
          <p:sp>
            <p:nvSpPr>
              <p:cNvPr id="48" name="Freeform 37"/>
              <p:cNvSpPr>
                <a:spLocks/>
              </p:cNvSpPr>
              <p:nvPr/>
            </p:nvSpPr>
            <p:spPr bwMode="auto">
              <a:xfrm>
                <a:off x="3313" y="2223"/>
                <a:ext cx="17" cy="40"/>
              </a:xfrm>
              <a:custGeom>
                <a:avLst/>
                <a:gdLst>
                  <a:gd name="T0" fmla="*/ 15 w 17"/>
                  <a:gd name="T1" fmla="*/ 0 h 40"/>
                  <a:gd name="T2" fmla="*/ 11 w 17"/>
                  <a:gd name="T3" fmla="*/ 9 h 40"/>
                  <a:gd name="T4" fmla="*/ 9 w 17"/>
                  <a:gd name="T5" fmla="*/ 19 h 40"/>
                  <a:gd name="T6" fmla="*/ 4 w 17"/>
                  <a:gd name="T7" fmla="*/ 28 h 40"/>
                  <a:gd name="T8" fmla="*/ 0 w 17"/>
                  <a:gd name="T9" fmla="*/ 40 h 40"/>
                  <a:gd name="T10" fmla="*/ 17 w 17"/>
                  <a:gd name="T11" fmla="*/ 28 h 40"/>
                  <a:gd name="T12" fmla="*/ 15 w 17"/>
                  <a:gd name="T13" fmla="*/ 0 h 40"/>
                  <a:gd name="T14" fmla="*/ 0 60000 65536"/>
                  <a:gd name="T15" fmla="*/ 0 60000 65536"/>
                  <a:gd name="T16" fmla="*/ 0 60000 65536"/>
                  <a:gd name="T17" fmla="*/ 0 60000 65536"/>
                  <a:gd name="T18" fmla="*/ 0 60000 65536"/>
                  <a:gd name="T19" fmla="*/ 0 60000 65536"/>
                  <a:gd name="T20" fmla="*/ 0 60000 65536"/>
                  <a:gd name="T21" fmla="*/ 0 w 17"/>
                  <a:gd name="T22" fmla="*/ 0 h 40"/>
                  <a:gd name="T23" fmla="*/ 17 w 17"/>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0">
                    <a:moveTo>
                      <a:pt x="15" y="0"/>
                    </a:moveTo>
                    <a:lnTo>
                      <a:pt x="11" y="9"/>
                    </a:lnTo>
                    <a:lnTo>
                      <a:pt x="9" y="19"/>
                    </a:lnTo>
                    <a:lnTo>
                      <a:pt x="4" y="28"/>
                    </a:lnTo>
                    <a:lnTo>
                      <a:pt x="0" y="40"/>
                    </a:lnTo>
                    <a:lnTo>
                      <a:pt x="17" y="28"/>
                    </a:lnTo>
                    <a:lnTo>
                      <a:pt x="15" y="0"/>
                    </a:lnTo>
                    <a:close/>
                  </a:path>
                </a:pathLst>
              </a:custGeom>
              <a:solidFill>
                <a:srgbClr val="DBEDC9"/>
              </a:solidFill>
              <a:ln w="9525">
                <a:noFill/>
                <a:round/>
                <a:headEnd/>
                <a:tailEnd/>
              </a:ln>
            </p:spPr>
            <p:txBody>
              <a:bodyPr/>
              <a:lstStyle/>
              <a:p>
                <a:pPr>
                  <a:defRPr/>
                </a:pPr>
                <a:endParaRPr lang="it-IT">
                  <a:latin typeface="+mj-lt"/>
                  <a:ea typeface="+mn-ea"/>
                  <a:cs typeface="Arial" charset="0"/>
                </a:endParaRPr>
              </a:p>
            </p:txBody>
          </p:sp>
          <p:sp>
            <p:nvSpPr>
              <p:cNvPr id="49" name="Freeform 38"/>
              <p:cNvSpPr>
                <a:spLocks/>
              </p:cNvSpPr>
              <p:nvPr/>
            </p:nvSpPr>
            <p:spPr bwMode="auto">
              <a:xfrm>
                <a:off x="3136" y="1189"/>
                <a:ext cx="164" cy="497"/>
              </a:xfrm>
              <a:custGeom>
                <a:avLst/>
                <a:gdLst>
                  <a:gd name="T0" fmla="*/ 164 w 164"/>
                  <a:gd name="T1" fmla="*/ 497 h 497"/>
                  <a:gd name="T2" fmla="*/ 153 w 164"/>
                  <a:gd name="T3" fmla="*/ 470 h 497"/>
                  <a:gd name="T4" fmla="*/ 140 w 164"/>
                  <a:gd name="T5" fmla="*/ 446 h 497"/>
                  <a:gd name="T6" fmla="*/ 125 w 164"/>
                  <a:gd name="T7" fmla="*/ 422 h 497"/>
                  <a:gd name="T8" fmla="*/ 112 w 164"/>
                  <a:gd name="T9" fmla="*/ 398 h 497"/>
                  <a:gd name="T10" fmla="*/ 94 w 164"/>
                  <a:gd name="T11" fmla="*/ 374 h 497"/>
                  <a:gd name="T12" fmla="*/ 78 w 164"/>
                  <a:gd name="T13" fmla="*/ 353 h 497"/>
                  <a:gd name="T14" fmla="*/ 61 w 164"/>
                  <a:gd name="T15" fmla="*/ 332 h 497"/>
                  <a:gd name="T16" fmla="*/ 44 w 164"/>
                  <a:gd name="T17" fmla="*/ 311 h 497"/>
                  <a:gd name="T18" fmla="*/ 0 w 164"/>
                  <a:gd name="T19" fmla="*/ 0 h 497"/>
                  <a:gd name="T20" fmla="*/ 13 w 164"/>
                  <a:gd name="T21" fmla="*/ 9 h 497"/>
                  <a:gd name="T22" fmla="*/ 29 w 164"/>
                  <a:gd name="T23" fmla="*/ 17 h 497"/>
                  <a:gd name="T24" fmla="*/ 42 w 164"/>
                  <a:gd name="T25" fmla="*/ 29 h 497"/>
                  <a:gd name="T26" fmla="*/ 55 w 164"/>
                  <a:gd name="T27" fmla="*/ 38 h 497"/>
                  <a:gd name="T28" fmla="*/ 68 w 164"/>
                  <a:gd name="T29" fmla="*/ 48 h 497"/>
                  <a:gd name="T30" fmla="*/ 80 w 164"/>
                  <a:gd name="T31" fmla="*/ 57 h 497"/>
                  <a:gd name="T32" fmla="*/ 94 w 164"/>
                  <a:gd name="T33" fmla="*/ 68 h 497"/>
                  <a:gd name="T34" fmla="*/ 107 w 164"/>
                  <a:gd name="T35" fmla="*/ 79 h 497"/>
                  <a:gd name="T36" fmla="*/ 164 w 164"/>
                  <a:gd name="T37" fmla="*/ 497 h 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497"/>
                  <a:gd name="T59" fmla="*/ 164 w 164"/>
                  <a:gd name="T60" fmla="*/ 497 h 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497">
                    <a:moveTo>
                      <a:pt x="164" y="497"/>
                    </a:moveTo>
                    <a:lnTo>
                      <a:pt x="153" y="470"/>
                    </a:lnTo>
                    <a:lnTo>
                      <a:pt x="140" y="446"/>
                    </a:lnTo>
                    <a:lnTo>
                      <a:pt x="125" y="422"/>
                    </a:lnTo>
                    <a:lnTo>
                      <a:pt x="112" y="398"/>
                    </a:lnTo>
                    <a:lnTo>
                      <a:pt x="94" y="374"/>
                    </a:lnTo>
                    <a:lnTo>
                      <a:pt x="78" y="353"/>
                    </a:lnTo>
                    <a:lnTo>
                      <a:pt x="61" y="332"/>
                    </a:lnTo>
                    <a:lnTo>
                      <a:pt x="44" y="311"/>
                    </a:lnTo>
                    <a:lnTo>
                      <a:pt x="0" y="0"/>
                    </a:lnTo>
                    <a:lnTo>
                      <a:pt x="13" y="9"/>
                    </a:lnTo>
                    <a:lnTo>
                      <a:pt x="29" y="17"/>
                    </a:lnTo>
                    <a:lnTo>
                      <a:pt x="42" y="29"/>
                    </a:lnTo>
                    <a:lnTo>
                      <a:pt x="55" y="38"/>
                    </a:lnTo>
                    <a:lnTo>
                      <a:pt x="68" y="48"/>
                    </a:lnTo>
                    <a:lnTo>
                      <a:pt x="80" y="57"/>
                    </a:lnTo>
                    <a:lnTo>
                      <a:pt x="94" y="68"/>
                    </a:lnTo>
                    <a:lnTo>
                      <a:pt x="107" y="79"/>
                    </a:lnTo>
                    <a:lnTo>
                      <a:pt x="164" y="497"/>
                    </a:lnTo>
                    <a:close/>
                  </a:path>
                </a:pathLst>
              </a:custGeom>
              <a:solidFill>
                <a:srgbClr val="E2EFD3"/>
              </a:solidFill>
              <a:ln w="9525">
                <a:noFill/>
                <a:round/>
                <a:headEnd/>
                <a:tailEnd/>
              </a:ln>
            </p:spPr>
            <p:txBody>
              <a:bodyPr/>
              <a:lstStyle/>
              <a:p>
                <a:pPr>
                  <a:defRPr/>
                </a:pPr>
                <a:endParaRPr lang="it-IT">
                  <a:latin typeface="+mj-lt"/>
                  <a:ea typeface="+mn-ea"/>
                  <a:cs typeface="Arial" charset="0"/>
                </a:endParaRPr>
              </a:p>
            </p:txBody>
          </p:sp>
          <p:sp>
            <p:nvSpPr>
              <p:cNvPr id="50" name="Freeform 39"/>
              <p:cNvSpPr>
                <a:spLocks/>
              </p:cNvSpPr>
              <p:nvPr/>
            </p:nvSpPr>
            <p:spPr bwMode="auto">
              <a:xfrm>
                <a:off x="3313" y="2096"/>
                <a:ext cx="64" cy="167"/>
              </a:xfrm>
              <a:custGeom>
                <a:avLst/>
                <a:gdLst>
                  <a:gd name="T0" fmla="*/ 44 w 64"/>
                  <a:gd name="T1" fmla="*/ 0 h 167"/>
                  <a:gd name="T2" fmla="*/ 38 w 64"/>
                  <a:gd name="T3" fmla="*/ 42 h 167"/>
                  <a:gd name="T4" fmla="*/ 28 w 64"/>
                  <a:gd name="T5" fmla="*/ 85 h 167"/>
                  <a:gd name="T6" fmla="*/ 15 w 64"/>
                  <a:gd name="T7" fmla="*/ 127 h 167"/>
                  <a:gd name="T8" fmla="*/ 0 w 64"/>
                  <a:gd name="T9" fmla="*/ 167 h 167"/>
                  <a:gd name="T10" fmla="*/ 64 w 64"/>
                  <a:gd name="T11" fmla="*/ 127 h 167"/>
                  <a:gd name="T12" fmla="*/ 44 w 64"/>
                  <a:gd name="T13" fmla="*/ 0 h 167"/>
                  <a:gd name="T14" fmla="*/ 0 60000 65536"/>
                  <a:gd name="T15" fmla="*/ 0 60000 65536"/>
                  <a:gd name="T16" fmla="*/ 0 60000 65536"/>
                  <a:gd name="T17" fmla="*/ 0 60000 65536"/>
                  <a:gd name="T18" fmla="*/ 0 60000 65536"/>
                  <a:gd name="T19" fmla="*/ 0 60000 65536"/>
                  <a:gd name="T20" fmla="*/ 0 60000 65536"/>
                  <a:gd name="T21" fmla="*/ 0 w 64"/>
                  <a:gd name="T22" fmla="*/ 0 h 167"/>
                  <a:gd name="T23" fmla="*/ 64 w 64"/>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67">
                    <a:moveTo>
                      <a:pt x="44" y="0"/>
                    </a:moveTo>
                    <a:lnTo>
                      <a:pt x="38" y="42"/>
                    </a:lnTo>
                    <a:lnTo>
                      <a:pt x="28" y="85"/>
                    </a:lnTo>
                    <a:lnTo>
                      <a:pt x="15" y="127"/>
                    </a:lnTo>
                    <a:lnTo>
                      <a:pt x="0" y="167"/>
                    </a:lnTo>
                    <a:lnTo>
                      <a:pt x="64" y="127"/>
                    </a:lnTo>
                    <a:lnTo>
                      <a:pt x="44" y="0"/>
                    </a:lnTo>
                    <a:close/>
                  </a:path>
                </a:pathLst>
              </a:custGeom>
              <a:solidFill>
                <a:srgbClr val="E2EFD3"/>
              </a:solidFill>
              <a:ln w="9525">
                <a:noFill/>
                <a:round/>
                <a:headEnd/>
                <a:tailEnd/>
              </a:ln>
            </p:spPr>
            <p:txBody>
              <a:bodyPr/>
              <a:lstStyle/>
              <a:p>
                <a:pPr>
                  <a:defRPr/>
                </a:pPr>
                <a:endParaRPr lang="it-IT">
                  <a:latin typeface="+mj-lt"/>
                  <a:ea typeface="+mn-ea"/>
                  <a:cs typeface="Arial" charset="0"/>
                </a:endParaRPr>
              </a:p>
            </p:txBody>
          </p:sp>
          <p:sp>
            <p:nvSpPr>
              <p:cNvPr id="51" name="Freeform 40"/>
              <p:cNvSpPr>
                <a:spLocks/>
              </p:cNvSpPr>
              <p:nvPr/>
            </p:nvSpPr>
            <p:spPr bwMode="auto">
              <a:xfrm>
                <a:off x="3189" y="1227"/>
                <a:ext cx="232" cy="1024"/>
              </a:xfrm>
              <a:custGeom>
                <a:avLst/>
                <a:gdLst>
                  <a:gd name="T0" fmla="*/ 48 w 232"/>
                  <a:gd name="T1" fmla="*/ 345 h 1024"/>
                  <a:gd name="T2" fmla="*/ 76 w 232"/>
                  <a:gd name="T3" fmla="*/ 391 h 1024"/>
                  <a:gd name="T4" fmla="*/ 103 w 232"/>
                  <a:gd name="T5" fmla="*/ 438 h 1024"/>
                  <a:gd name="T6" fmla="*/ 124 w 232"/>
                  <a:gd name="T7" fmla="*/ 487 h 1024"/>
                  <a:gd name="T8" fmla="*/ 141 w 232"/>
                  <a:gd name="T9" fmla="*/ 539 h 1024"/>
                  <a:gd name="T10" fmla="*/ 156 w 232"/>
                  <a:gd name="T11" fmla="*/ 592 h 1024"/>
                  <a:gd name="T12" fmla="*/ 168 w 232"/>
                  <a:gd name="T13" fmla="*/ 647 h 1024"/>
                  <a:gd name="T14" fmla="*/ 175 w 232"/>
                  <a:gd name="T15" fmla="*/ 704 h 1024"/>
                  <a:gd name="T16" fmla="*/ 177 w 232"/>
                  <a:gd name="T17" fmla="*/ 760 h 1024"/>
                  <a:gd name="T18" fmla="*/ 175 w 232"/>
                  <a:gd name="T19" fmla="*/ 821 h 1024"/>
                  <a:gd name="T20" fmla="*/ 168 w 232"/>
                  <a:gd name="T21" fmla="*/ 880 h 1024"/>
                  <a:gd name="T22" fmla="*/ 154 w 232"/>
                  <a:gd name="T23" fmla="*/ 939 h 1024"/>
                  <a:gd name="T24" fmla="*/ 139 w 232"/>
                  <a:gd name="T25" fmla="*/ 996 h 1024"/>
                  <a:gd name="T26" fmla="*/ 141 w 232"/>
                  <a:gd name="T27" fmla="*/ 1024 h 1024"/>
                  <a:gd name="T28" fmla="*/ 232 w 232"/>
                  <a:gd name="T29" fmla="*/ 974 h 1024"/>
                  <a:gd name="T30" fmla="*/ 109 w 232"/>
                  <a:gd name="T31" fmla="*/ 91 h 1024"/>
                  <a:gd name="T32" fmla="*/ 95 w 232"/>
                  <a:gd name="T33" fmla="*/ 78 h 1024"/>
                  <a:gd name="T34" fmla="*/ 82 w 232"/>
                  <a:gd name="T35" fmla="*/ 67 h 1024"/>
                  <a:gd name="T36" fmla="*/ 69 w 232"/>
                  <a:gd name="T37" fmla="*/ 54 h 1024"/>
                  <a:gd name="T38" fmla="*/ 56 w 232"/>
                  <a:gd name="T39" fmla="*/ 43 h 1024"/>
                  <a:gd name="T40" fmla="*/ 44 w 232"/>
                  <a:gd name="T41" fmla="*/ 32 h 1024"/>
                  <a:gd name="T42" fmla="*/ 27 w 232"/>
                  <a:gd name="T43" fmla="*/ 21 h 1024"/>
                  <a:gd name="T44" fmla="*/ 15 w 232"/>
                  <a:gd name="T45" fmla="*/ 10 h 1024"/>
                  <a:gd name="T46" fmla="*/ 0 w 232"/>
                  <a:gd name="T47" fmla="*/ 0 h 1024"/>
                  <a:gd name="T48" fmla="*/ 48 w 232"/>
                  <a:gd name="T49" fmla="*/ 345 h 10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024"/>
                  <a:gd name="T77" fmla="*/ 232 w 232"/>
                  <a:gd name="T78" fmla="*/ 1024 h 10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024">
                    <a:moveTo>
                      <a:pt x="48" y="345"/>
                    </a:moveTo>
                    <a:lnTo>
                      <a:pt x="76" y="391"/>
                    </a:lnTo>
                    <a:lnTo>
                      <a:pt x="103" y="438"/>
                    </a:lnTo>
                    <a:lnTo>
                      <a:pt x="124" y="487"/>
                    </a:lnTo>
                    <a:lnTo>
                      <a:pt x="141" y="539"/>
                    </a:lnTo>
                    <a:lnTo>
                      <a:pt x="156" y="592"/>
                    </a:lnTo>
                    <a:lnTo>
                      <a:pt x="168" y="647"/>
                    </a:lnTo>
                    <a:lnTo>
                      <a:pt x="175" y="704"/>
                    </a:lnTo>
                    <a:lnTo>
                      <a:pt x="177" y="760"/>
                    </a:lnTo>
                    <a:lnTo>
                      <a:pt x="175" y="821"/>
                    </a:lnTo>
                    <a:lnTo>
                      <a:pt x="168" y="880"/>
                    </a:lnTo>
                    <a:lnTo>
                      <a:pt x="154" y="939"/>
                    </a:lnTo>
                    <a:lnTo>
                      <a:pt x="139" y="996"/>
                    </a:lnTo>
                    <a:lnTo>
                      <a:pt x="141" y="1024"/>
                    </a:lnTo>
                    <a:lnTo>
                      <a:pt x="232" y="974"/>
                    </a:lnTo>
                    <a:lnTo>
                      <a:pt x="109" y="91"/>
                    </a:lnTo>
                    <a:lnTo>
                      <a:pt x="95" y="78"/>
                    </a:lnTo>
                    <a:lnTo>
                      <a:pt x="82" y="67"/>
                    </a:lnTo>
                    <a:lnTo>
                      <a:pt x="69" y="54"/>
                    </a:lnTo>
                    <a:lnTo>
                      <a:pt x="56" y="43"/>
                    </a:lnTo>
                    <a:lnTo>
                      <a:pt x="44" y="32"/>
                    </a:lnTo>
                    <a:lnTo>
                      <a:pt x="27" y="21"/>
                    </a:lnTo>
                    <a:lnTo>
                      <a:pt x="15" y="10"/>
                    </a:lnTo>
                    <a:lnTo>
                      <a:pt x="0" y="0"/>
                    </a:lnTo>
                    <a:lnTo>
                      <a:pt x="48" y="345"/>
                    </a:lnTo>
                    <a:close/>
                  </a:path>
                </a:pathLst>
              </a:custGeom>
              <a:solidFill>
                <a:srgbClr val="E2EFD8"/>
              </a:solidFill>
              <a:ln w="9525">
                <a:noFill/>
                <a:round/>
                <a:headEnd/>
                <a:tailEnd/>
              </a:ln>
            </p:spPr>
            <p:txBody>
              <a:bodyPr/>
              <a:lstStyle/>
              <a:p>
                <a:pPr>
                  <a:defRPr/>
                </a:pPr>
                <a:endParaRPr lang="it-IT">
                  <a:latin typeface="+mj-lt"/>
                  <a:ea typeface="+mn-ea"/>
                  <a:cs typeface="Arial" charset="0"/>
                </a:endParaRPr>
              </a:p>
            </p:txBody>
          </p:sp>
          <p:sp>
            <p:nvSpPr>
              <p:cNvPr id="52" name="Freeform 41"/>
              <p:cNvSpPr>
                <a:spLocks/>
              </p:cNvSpPr>
              <p:nvPr/>
            </p:nvSpPr>
            <p:spPr bwMode="auto">
              <a:xfrm>
                <a:off x="3243" y="1268"/>
                <a:ext cx="221" cy="955"/>
              </a:xfrm>
              <a:custGeom>
                <a:avLst/>
                <a:gdLst>
                  <a:gd name="T0" fmla="*/ 57 w 221"/>
                  <a:gd name="T1" fmla="*/ 418 h 955"/>
                  <a:gd name="T2" fmla="*/ 72 w 221"/>
                  <a:gd name="T3" fmla="*/ 452 h 955"/>
                  <a:gd name="T4" fmla="*/ 85 w 221"/>
                  <a:gd name="T5" fmla="*/ 487 h 955"/>
                  <a:gd name="T6" fmla="*/ 96 w 221"/>
                  <a:gd name="T7" fmla="*/ 524 h 955"/>
                  <a:gd name="T8" fmla="*/ 105 w 221"/>
                  <a:gd name="T9" fmla="*/ 562 h 955"/>
                  <a:gd name="T10" fmla="*/ 114 w 221"/>
                  <a:gd name="T11" fmla="*/ 601 h 955"/>
                  <a:gd name="T12" fmla="*/ 119 w 221"/>
                  <a:gd name="T13" fmla="*/ 640 h 955"/>
                  <a:gd name="T14" fmla="*/ 121 w 221"/>
                  <a:gd name="T15" fmla="*/ 680 h 955"/>
                  <a:gd name="T16" fmla="*/ 123 w 221"/>
                  <a:gd name="T17" fmla="*/ 719 h 955"/>
                  <a:gd name="T18" fmla="*/ 123 w 221"/>
                  <a:gd name="T19" fmla="*/ 747 h 955"/>
                  <a:gd name="T20" fmla="*/ 121 w 221"/>
                  <a:gd name="T21" fmla="*/ 773 h 955"/>
                  <a:gd name="T22" fmla="*/ 119 w 221"/>
                  <a:gd name="T23" fmla="*/ 802 h 955"/>
                  <a:gd name="T24" fmla="*/ 114 w 221"/>
                  <a:gd name="T25" fmla="*/ 828 h 955"/>
                  <a:gd name="T26" fmla="*/ 134 w 221"/>
                  <a:gd name="T27" fmla="*/ 955 h 955"/>
                  <a:gd name="T28" fmla="*/ 221 w 221"/>
                  <a:gd name="T29" fmla="*/ 907 h 955"/>
                  <a:gd name="T30" fmla="*/ 110 w 221"/>
                  <a:gd name="T31" fmla="*/ 111 h 955"/>
                  <a:gd name="T32" fmla="*/ 96 w 221"/>
                  <a:gd name="T33" fmla="*/ 96 h 955"/>
                  <a:gd name="T34" fmla="*/ 83 w 221"/>
                  <a:gd name="T35" fmla="*/ 81 h 955"/>
                  <a:gd name="T36" fmla="*/ 70 w 221"/>
                  <a:gd name="T37" fmla="*/ 65 h 955"/>
                  <a:gd name="T38" fmla="*/ 57 w 221"/>
                  <a:gd name="T39" fmla="*/ 52 h 955"/>
                  <a:gd name="T40" fmla="*/ 44 w 221"/>
                  <a:gd name="T41" fmla="*/ 39 h 955"/>
                  <a:gd name="T42" fmla="*/ 28 w 221"/>
                  <a:gd name="T43" fmla="*/ 26 h 955"/>
                  <a:gd name="T44" fmla="*/ 15 w 221"/>
                  <a:gd name="T45" fmla="*/ 13 h 955"/>
                  <a:gd name="T46" fmla="*/ 0 w 221"/>
                  <a:gd name="T47" fmla="*/ 0 h 955"/>
                  <a:gd name="T48" fmla="*/ 57 w 221"/>
                  <a:gd name="T49" fmla="*/ 418 h 9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1"/>
                  <a:gd name="T76" fmla="*/ 0 h 955"/>
                  <a:gd name="T77" fmla="*/ 221 w 221"/>
                  <a:gd name="T78" fmla="*/ 955 h 9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1" h="955">
                    <a:moveTo>
                      <a:pt x="57" y="418"/>
                    </a:moveTo>
                    <a:lnTo>
                      <a:pt x="72" y="452"/>
                    </a:lnTo>
                    <a:lnTo>
                      <a:pt x="85" y="487"/>
                    </a:lnTo>
                    <a:lnTo>
                      <a:pt x="96" y="524"/>
                    </a:lnTo>
                    <a:lnTo>
                      <a:pt x="105" y="562"/>
                    </a:lnTo>
                    <a:lnTo>
                      <a:pt x="114" y="601"/>
                    </a:lnTo>
                    <a:lnTo>
                      <a:pt x="119" y="640"/>
                    </a:lnTo>
                    <a:lnTo>
                      <a:pt x="121" y="680"/>
                    </a:lnTo>
                    <a:lnTo>
                      <a:pt x="123" y="719"/>
                    </a:lnTo>
                    <a:lnTo>
                      <a:pt x="123" y="747"/>
                    </a:lnTo>
                    <a:lnTo>
                      <a:pt x="121" y="773"/>
                    </a:lnTo>
                    <a:lnTo>
                      <a:pt x="119" y="802"/>
                    </a:lnTo>
                    <a:lnTo>
                      <a:pt x="114" y="828"/>
                    </a:lnTo>
                    <a:lnTo>
                      <a:pt x="134" y="955"/>
                    </a:lnTo>
                    <a:lnTo>
                      <a:pt x="221" y="907"/>
                    </a:lnTo>
                    <a:lnTo>
                      <a:pt x="110" y="111"/>
                    </a:lnTo>
                    <a:lnTo>
                      <a:pt x="96" y="96"/>
                    </a:lnTo>
                    <a:lnTo>
                      <a:pt x="83" y="81"/>
                    </a:lnTo>
                    <a:lnTo>
                      <a:pt x="70" y="65"/>
                    </a:lnTo>
                    <a:lnTo>
                      <a:pt x="57" y="52"/>
                    </a:lnTo>
                    <a:lnTo>
                      <a:pt x="44" y="39"/>
                    </a:lnTo>
                    <a:lnTo>
                      <a:pt x="28" y="26"/>
                    </a:lnTo>
                    <a:lnTo>
                      <a:pt x="15" y="13"/>
                    </a:lnTo>
                    <a:lnTo>
                      <a:pt x="0" y="0"/>
                    </a:lnTo>
                    <a:lnTo>
                      <a:pt x="57" y="418"/>
                    </a:lnTo>
                    <a:close/>
                  </a:path>
                </a:pathLst>
              </a:custGeom>
              <a:solidFill>
                <a:srgbClr val="E5F2DB"/>
              </a:solidFill>
              <a:ln w="9525">
                <a:noFill/>
                <a:round/>
                <a:headEnd/>
                <a:tailEnd/>
              </a:ln>
            </p:spPr>
            <p:txBody>
              <a:bodyPr/>
              <a:lstStyle/>
              <a:p>
                <a:pPr>
                  <a:defRPr/>
                </a:pPr>
                <a:endParaRPr lang="it-IT">
                  <a:latin typeface="+mj-lt"/>
                  <a:ea typeface="+mn-ea"/>
                  <a:cs typeface="Arial" charset="0"/>
                </a:endParaRPr>
              </a:p>
            </p:txBody>
          </p:sp>
          <p:sp>
            <p:nvSpPr>
              <p:cNvPr id="53" name="Freeform 42"/>
              <p:cNvSpPr>
                <a:spLocks/>
              </p:cNvSpPr>
              <p:nvPr/>
            </p:nvSpPr>
            <p:spPr bwMode="auto">
              <a:xfrm>
                <a:off x="3298" y="1318"/>
                <a:ext cx="229" cy="1058"/>
              </a:xfrm>
              <a:custGeom>
                <a:avLst/>
                <a:gdLst>
                  <a:gd name="T0" fmla="*/ 123 w 229"/>
                  <a:gd name="T1" fmla="*/ 883 h 1058"/>
                  <a:gd name="T2" fmla="*/ 195 w 229"/>
                  <a:gd name="T3" fmla="*/ 839 h 1058"/>
                  <a:gd name="T4" fmla="*/ 195 w 229"/>
                  <a:gd name="T5" fmla="*/ 1058 h 1058"/>
                  <a:gd name="T6" fmla="*/ 203 w 229"/>
                  <a:gd name="T7" fmla="*/ 1036 h 1058"/>
                  <a:gd name="T8" fmla="*/ 212 w 229"/>
                  <a:gd name="T9" fmla="*/ 1015 h 1058"/>
                  <a:gd name="T10" fmla="*/ 220 w 229"/>
                  <a:gd name="T11" fmla="*/ 990 h 1058"/>
                  <a:gd name="T12" fmla="*/ 229 w 229"/>
                  <a:gd name="T13" fmla="*/ 968 h 1058"/>
                  <a:gd name="T14" fmla="*/ 113 w 229"/>
                  <a:gd name="T15" fmla="*/ 138 h 1058"/>
                  <a:gd name="T16" fmla="*/ 102 w 229"/>
                  <a:gd name="T17" fmla="*/ 118 h 1058"/>
                  <a:gd name="T18" fmla="*/ 89 w 229"/>
                  <a:gd name="T19" fmla="*/ 101 h 1058"/>
                  <a:gd name="T20" fmla="*/ 74 w 229"/>
                  <a:gd name="T21" fmla="*/ 83 h 1058"/>
                  <a:gd name="T22" fmla="*/ 61 w 229"/>
                  <a:gd name="T23" fmla="*/ 66 h 1058"/>
                  <a:gd name="T24" fmla="*/ 45 w 229"/>
                  <a:gd name="T25" fmla="*/ 48 h 1058"/>
                  <a:gd name="T26" fmla="*/ 30 w 229"/>
                  <a:gd name="T27" fmla="*/ 31 h 1058"/>
                  <a:gd name="T28" fmla="*/ 15 w 229"/>
                  <a:gd name="T29" fmla="*/ 15 h 1058"/>
                  <a:gd name="T30" fmla="*/ 0 w 229"/>
                  <a:gd name="T31" fmla="*/ 0 h 1058"/>
                  <a:gd name="T32" fmla="*/ 123 w 229"/>
                  <a:gd name="T33" fmla="*/ 883 h 10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
                  <a:gd name="T52" fmla="*/ 0 h 1058"/>
                  <a:gd name="T53" fmla="*/ 229 w 229"/>
                  <a:gd name="T54" fmla="*/ 1058 h 10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 h="1058">
                    <a:moveTo>
                      <a:pt x="123" y="883"/>
                    </a:moveTo>
                    <a:lnTo>
                      <a:pt x="195" y="839"/>
                    </a:lnTo>
                    <a:lnTo>
                      <a:pt x="195" y="1058"/>
                    </a:lnTo>
                    <a:lnTo>
                      <a:pt x="203" y="1036"/>
                    </a:lnTo>
                    <a:lnTo>
                      <a:pt x="212" y="1015"/>
                    </a:lnTo>
                    <a:lnTo>
                      <a:pt x="220" y="990"/>
                    </a:lnTo>
                    <a:lnTo>
                      <a:pt x="229" y="968"/>
                    </a:lnTo>
                    <a:lnTo>
                      <a:pt x="113" y="138"/>
                    </a:lnTo>
                    <a:lnTo>
                      <a:pt x="102" y="118"/>
                    </a:lnTo>
                    <a:lnTo>
                      <a:pt x="89" y="101"/>
                    </a:lnTo>
                    <a:lnTo>
                      <a:pt x="74" y="83"/>
                    </a:lnTo>
                    <a:lnTo>
                      <a:pt x="61" y="66"/>
                    </a:lnTo>
                    <a:lnTo>
                      <a:pt x="45" y="48"/>
                    </a:lnTo>
                    <a:lnTo>
                      <a:pt x="30" y="31"/>
                    </a:lnTo>
                    <a:lnTo>
                      <a:pt x="15" y="15"/>
                    </a:lnTo>
                    <a:lnTo>
                      <a:pt x="0" y="0"/>
                    </a:lnTo>
                    <a:lnTo>
                      <a:pt x="123" y="883"/>
                    </a:lnTo>
                    <a:close/>
                  </a:path>
                </a:pathLst>
              </a:custGeom>
              <a:solidFill>
                <a:srgbClr val="EFF4E2"/>
              </a:solidFill>
              <a:ln w="9525">
                <a:noFill/>
                <a:round/>
                <a:headEnd/>
                <a:tailEnd/>
              </a:ln>
            </p:spPr>
            <p:txBody>
              <a:bodyPr/>
              <a:lstStyle/>
              <a:p>
                <a:pPr>
                  <a:defRPr/>
                </a:pPr>
                <a:endParaRPr lang="it-IT">
                  <a:latin typeface="+mj-lt"/>
                  <a:ea typeface="+mn-ea"/>
                  <a:cs typeface="Arial" charset="0"/>
                </a:endParaRPr>
              </a:p>
            </p:txBody>
          </p:sp>
          <p:sp>
            <p:nvSpPr>
              <p:cNvPr id="54" name="Freeform 43"/>
              <p:cNvSpPr>
                <a:spLocks/>
              </p:cNvSpPr>
              <p:nvPr/>
            </p:nvSpPr>
            <p:spPr bwMode="auto">
              <a:xfrm>
                <a:off x="3353" y="1379"/>
                <a:ext cx="205" cy="997"/>
              </a:xfrm>
              <a:custGeom>
                <a:avLst/>
                <a:gdLst>
                  <a:gd name="T0" fmla="*/ 111 w 205"/>
                  <a:gd name="T1" fmla="*/ 796 h 997"/>
                  <a:gd name="T2" fmla="*/ 140 w 205"/>
                  <a:gd name="T3" fmla="*/ 778 h 997"/>
                  <a:gd name="T4" fmla="*/ 140 w 205"/>
                  <a:gd name="T5" fmla="*/ 997 h 997"/>
                  <a:gd name="T6" fmla="*/ 150 w 205"/>
                  <a:gd name="T7" fmla="*/ 973 h 997"/>
                  <a:gd name="T8" fmla="*/ 159 w 205"/>
                  <a:gd name="T9" fmla="*/ 947 h 997"/>
                  <a:gd name="T10" fmla="*/ 170 w 205"/>
                  <a:gd name="T11" fmla="*/ 920 h 997"/>
                  <a:gd name="T12" fmla="*/ 178 w 205"/>
                  <a:gd name="T13" fmla="*/ 897 h 997"/>
                  <a:gd name="T14" fmla="*/ 185 w 205"/>
                  <a:gd name="T15" fmla="*/ 870 h 997"/>
                  <a:gd name="T16" fmla="*/ 194 w 205"/>
                  <a:gd name="T17" fmla="*/ 844 h 997"/>
                  <a:gd name="T18" fmla="*/ 201 w 205"/>
                  <a:gd name="T19" fmla="*/ 816 h 997"/>
                  <a:gd name="T20" fmla="*/ 205 w 205"/>
                  <a:gd name="T21" fmla="*/ 789 h 997"/>
                  <a:gd name="T22" fmla="*/ 119 w 205"/>
                  <a:gd name="T23" fmla="*/ 182 h 997"/>
                  <a:gd name="T24" fmla="*/ 106 w 205"/>
                  <a:gd name="T25" fmla="*/ 157 h 997"/>
                  <a:gd name="T26" fmla="*/ 93 w 205"/>
                  <a:gd name="T27" fmla="*/ 134 h 997"/>
                  <a:gd name="T28" fmla="*/ 81 w 205"/>
                  <a:gd name="T29" fmla="*/ 110 h 997"/>
                  <a:gd name="T30" fmla="*/ 65 w 205"/>
                  <a:gd name="T31" fmla="*/ 87 h 997"/>
                  <a:gd name="T32" fmla="*/ 49 w 205"/>
                  <a:gd name="T33" fmla="*/ 64 h 997"/>
                  <a:gd name="T34" fmla="*/ 34 w 205"/>
                  <a:gd name="T35" fmla="*/ 42 h 997"/>
                  <a:gd name="T36" fmla="*/ 17 w 205"/>
                  <a:gd name="T37" fmla="*/ 22 h 997"/>
                  <a:gd name="T38" fmla="*/ 0 w 205"/>
                  <a:gd name="T39" fmla="*/ 0 h 997"/>
                  <a:gd name="T40" fmla="*/ 111 w 205"/>
                  <a:gd name="T41" fmla="*/ 796 h 9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997"/>
                  <a:gd name="T65" fmla="*/ 205 w 205"/>
                  <a:gd name="T66" fmla="*/ 997 h 9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997">
                    <a:moveTo>
                      <a:pt x="111" y="796"/>
                    </a:moveTo>
                    <a:lnTo>
                      <a:pt x="140" y="778"/>
                    </a:lnTo>
                    <a:lnTo>
                      <a:pt x="140" y="997"/>
                    </a:lnTo>
                    <a:lnTo>
                      <a:pt x="150" y="973"/>
                    </a:lnTo>
                    <a:lnTo>
                      <a:pt x="159" y="947"/>
                    </a:lnTo>
                    <a:lnTo>
                      <a:pt x="170" y="920"/>
                    </a:lnTo>
                    <a:lnTo>
                      <a:pt x="178" y="897"/>
                    </a:lnTo>
                    <a:lnTo>
                      <a:pt x="185" y="870"/>
                    </a:lnTo>
                    <a:lnTo>
                      <a:pt x="194" y="844"/>
                    </a:lnTo>
                    <a:lnTo>
                      <a:pt x="201" y="816"/>
                    </a:lnTo>
                    <a:lnTo>
                      <a:pt x="205" y="789"/>
                    </a:lnTo>
                    <a:lnTo>
                      <a:pt x="119" y="182"/>
                    </a:lnTo>
                    <a:lnTo>
                      <a:pt x="106" y="157"/>
                    </a:lnTo>
                    <a:lnTo>
                      <a:pt x="93" y="134"/>
                    </a:lnTo>
                    <a:lnTo>
                      <a:pt x="81" y="110"/>
                    </a:lnTo>
                    <a:lnTo>
                      <a:pt x="65" y="87"/>
                    </a:lnTo>
                    <a:lnTo>
                      <a:pt x="49" y="64"/>
                    </a:lnTo>
                    <a:lnTo>
                      <a:pt x="34" y="42"/>
                    </a:lnTo>
                    <a:lnTo>
                      <a:pt x="17" y="22"/>
                    </a:lnTo>
                    <a:lnTo>
                      <a:pt x="0" y="0"/>
                    </a:lnTo>
                    <a:lnTo>
                      <a:pt x="111" y="796"/>
                    </a:lnTo>
                    <a:close/>
                  </a:path>
                </a:pathLst>
              </a:custGeom>
              <a:solidFill>
                <a:srgbClr val="EFF4E2"/>
              </a:solidFill>
              <a:ln w="9525">
                <a:noFill/>
                <a:round/>
                <a:headEnd/>
                <a:tailEnd/>
              </a:ln>
            </p:spPr>
            <p:txBody>
              <a:bodyPr/>
              <a:lstStyle/>
              <a:p>
                <a:pPr>
                  <a:defRPr/>
                </a:pPr>
                <a:endParaRPr lang="it-IT">
                  <a:latin typeface="+mj-lt"/>
                  <a:ea typeface="+mn-ea"/>
                  <a:cs typeface="Arial" charset="0"/>
                </a:endParaRPr>
              </a:p>
            </p:txBody>
          </p:sp>
          <p:sp>
            <p:nvSpPr>
              <p:cNvPr id="55" name="Freeform 44"/>
              <p:cNvSpPr>
                <a:spLocks/>
              </p:cNvSpPr>
              <p:nvPr/>
            </p:nvSpPr>
            <p:spPr bwMode="auto">
              <a:xfrm>
                <a:off x="3411" y="1456"/>
                <a:ext cx="164" cy="830"/>
              </a:xfrm>
              <a:custGeom>
                <a:avLst/>
                <a:gdLst>
                  <a:gd name="T0" fmla="*/ 116 w 164"/>
                  <a:gd name="T1" fmla="*/ 830 h 830"/>
                  <a:gd name="T2" fmla="*/ 136 w 164"/>
                  <a:gd name="T3" fmla="*/ 758 h 830"/>
                  <a:gd name="T4" fmla="*/ 151 w 164"/>
                  <a:gd name="T5" fmla="*/ 684 h 830"/>
                  <a:gd name="T6" fmla="*/ 162 w 164"/>
                  <a:gd name="T7" fmla="*/ 610 h 830"/>
                  <a:gd name="T8" fmla="*/ 164 w 164"/>
                  <a:gd name="T9" fmla="*/ 531 h 830"/>
                  <a:gd name="T10" fmla="*/ 164 w 164"/>
                  <a:gd name="T11" fmla="*/ 520 h 830"/>
                  <a:gd name="T12" fmla="*/ 164 w 164"/>
                  <a:gd name="T13" fmla="*/ 509 h 830"/>
                  <a:gd name="T14" fmla="*/ 164 w 164"/>
                  <a:gd name="T15" fmla="*/ 500 h 830"/>
                  <a:gd name="T16" fmla="*/ 164 w 164"/>
                  <a:gd name="T17" fmla="*/ 490 h 830"/>
                  <a:gd name="T18" fmla="*/ 139 w 164"/>
                  <a:gd name="T19" fmla="*/ 312 h 830"/>
                  <a:gd name="T20" fmla="*/ 127 w 164"/>
                  <a:gd name="T21" fmla="*/ 270 h 830"/>
                  <a:gd name="T22" fmla="*/ 114 w 164"/>
                  <a:gd name="T23" fmla="*/ 230 h 830"/>
                  <a:gd name="T24" fmla="*/ 99 w 164"/>
                  <a:gd name="T25" fmla="*/ 188 h 830"/>
                  <a:gd name="T26" fmla="*/ 84 w 164"/>
                  <a:gd name="T27" fmla="*/ 149 h 830"/>
                  <a:gd name="T28" fmla="*/ 66 w 164"/>
                  <a:gd name="T29" fmla="*/ 109 h 830"/>
                  <a:gd name="T30" fmla="*/ 44 w 164"/>
                  <a:gd name="T31" fmla="*/ 72 h 830"/>
                  <a:gd name="T32" fmla="*/ 25 w 164"/>
                  <a:gd name="T33" fmla="*/ 35 h 830"/>
                  <a:gd name="T34" fmla="*/ 0 w 164"/>
                  <a:gd name="T35" fmla="*/ 0 h 830"/>
                  <a:gd name="T36" fmla="*/ 116 w 164"/>
                  <a:gd name="T37" fmla="*/ 830 h 8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830"/>
                  <a:gd name="T59" fmla="*/ 164 w 164"/>
                  <a:gd name="T60" fmla="*/ 830 h 8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830">
                    <a:moveTo>
                      <a:pt x="116" y="830"/>
                    </a:moveTo>
                    <a:lnTo>
                      <a:pt x="136" y="758"/>
                    </a:lnTo>
                    <a:lnTo>
                      <a:pt x="151" y="684"/>
                    </a:lnTo>
                    <a:lnTo>
                      <a:pt x="162" y="610"/>
                    </a:lnTo>
                    <a:lnTo>
                      <a:pt x="164" y="531"/>
                    </a:lnTo>
                    <a:lnTo>
                      <a:pt x="164" y="520"/>
                    </a:lnTo>
                    <a:lnTo>
                      <a:pt x="164" y="509"/>
                    </a:lnTo>
                    <a:lnTo>
                      <a:pt x="164" y="500"/>
                    </a:lnTo>
                    <a:lnTo>
                      <a:pt x="164" y="490"/>
                    </a:lnTo>
                    <a:lnTo>
                      <a:pt x="139" y="312"/>
                    </a:lnTo>
                    <a:lnTo>
                      <a:pt x="127" y="270"/>
                    </a:lnTo>
                    <a:lnTo>
                      <a:pt x="114" y="230"/>
                    </a:lnTo>
                    <a:lnTo>
                      <a:pt x="99" y="188"/>
                    </a:lnTo>
                    <a:lnTo>
                      <a:pt x="84" y="149"/>
                    </a:lnTo>
                    <a:lnTo>
                      <a:pt x="66" y="109"/>
                    </a:lnTo>
                    <a:lnTo>
                      <a:pt x="44" y="72"/>
                    </a:lnTo>
                    <a:lnTo>
                      <a:pt x="25" y="35"/>
                    </a:lnTo>
                    <a:lnTo>
                      <a:pt x="0" y="0"/>
                    </a:lnTo>
                    <a:lnTo>
                      <a:pt x="116" y="830"/>
                    </a:lnTo>
                    <a:close/>
                  </a:path>
                </a:pathLst>
              </a:custGeom>
              <a:solidFill>
                <a:srgbClr val="EFF7EA"/>
              </a:solidFill>
              <a:ln w="9525">
                <a:noFill/>
                <a:round/>
                <a:headEnd/>
                <a:tailEnd/>
              </a:ln>
            </p:spPr>
            <p:txBody>
              <a:bodyPr/>
              <a:lstStyle/>
              <a:p>
                <a:pPr>
                  <a:defRPr/>
                </a:pPr>
                <a:endParaRPr lang="it-IT">
                  <a:latin typeface="+mj-lt"/>
                  <a:ea typeface="+mn-ea"/>
                  <a:cs typeface="Arial" charset="0"/>
                </a:endParaRPr>
              </a:p>
            </p:txBody>
          </p:sp>
          <p:sp>
            <p:nvSpPr>
              <p:cNvPr id="56" name="Freeform 45"/>
              <p:cNvSpPr>
                <a:spLocks/>
              </p:cNvSpPr>
              <p:nvPr/>
            </p:nvSpPr>
            <p:spPr bwMode="auto">
              <a:xfrm>
                <a:off x="3472" y="1561"/>
                <a:ext cx="103" cy="607"/>
              </a:xfrm>
              <a:custGeom>
                <a:avLst/>
                <a:gdLst>
                  <a:gd name="T0" fmla="*/ 86 w 103"/>
                  <a:gd name="T1" fmla="*/ 607 h 607"/>
                  <a:gd name="T2" fmla="*/ 93 w 103"/>
                  <a:gd name="T3" fmla="*/ 564 h 607"/>
                  <a:gd name="T4" fmla="*/ 99 w 103"/>
                  <a:gd name="T5" fmla="*/ 518 h 607"/>
                  <a:gd name="T6" fmla="*/ 101 w 103"/>
                  <a:gd name="T7" fmla="*/ 472 h 607"/>
                  <a:gd name="T8" fmla="*/ 103 w 103"/>
                  <a:gd name="T9" fmla="*/ 426 h 607"/>
                  <a:gd name="T10" fmla="*/ 101 w 103"/>
                  <a:gd name="T11" fmla="*/ 370 h 607"/>
                  <a:gd name="T12" fmla="*/ 97 w 103"/>
                  <a:gd name="T13" fmla="*/ 313 h 607"/>
                  <a:gd name="T14" fmla="*/ 88 w 103"/>
                  <a:gd name="T15" fmla="*/ 258 h 607"/>
                  <a:gd name="T16" fmla="*/ 78 w 103"/>
                  <a:gd name="T17" fmla="*/ 203 h 607"/>
                  <a:gd name="T18" fmla="*/ 62 w 103"/>
                  <a:gd name="T19" fmla="*/ 150 h 607"/>
                  <a:gd name="T20" fmla="*/ 44 w 103"/>
                  <a:gd name="T21" fmla="*/ 98 h 607"/>
                  <a:gd name="T22" fmla="*/ 25 w 103"/>
                  <a:gd name="T23" fmla="*/ 48 h 607"/>
                  <a:gd name="T24" fmla="*/ 0 w 103"/>
                  <a:gd name="T25" fmla="*/ 0 h 607"/>
                  <a:gd name="T26" fmla="*/ 86 w 103"/>
                  <a:gd name="T27" fmla="*/ 607 h 6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607"/>
                  <a:gd name="T44" fmla="*/ 103 w 103"/>
                  <a:gd name="T45" fmla="*/ 607 h 6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607">
                    <a:moveTo>
                      <a:pt x="86" y="607"/>
                    </a:moveTo>
                    <a:lnTo>
                      <a:pt x="93" y="564"/>
                    </a:lnTo>
                    <a:lnTo>
                      <a:pt x="99" y="518"/>
                    </a:lnTo>
                    <a:lnTo>
                      <a:pt x="101" y="472"/>
                    </a:lnTo>
                    <a:lnTo>
                      <a:pt x="103" y="426"/>
                    </a:lnTo>
                    <a:lnTo>
                      <a:pt x="101" y="370"/>
                    </a:lnTo>
                    <a:lnTo>
                      <a:pt x="97" y="313"/>
                    </a:lnTo>
                    <a:lnTo>
                      <a:pt x="88" y="258"/>
                    </a:lnTo>
                    <a:lnTo>
                      <a:pt x="78" y="203"/>
                    </a:lnTo>
                    <a:lnTo>
                      <a:pt x="62" y="150"/>
                    </a:lnTo>
                    <a:lnTo>
                      <a:pt x="44" y="98"/>
                    </a:lnTo>
                    <a:lnTo>
                      <a:pt x="25" y="48"/>
                    </a:lnTo>
                    <a:lnTo>
                      <a:pt x="0" y="0"/>
                    </a:lnTo>
                    <a:lnTo>
                      <a:pt x="86" y="607"/>
                    </a:lnTo>
                    <a:close/>
                  </a:path>
                </a:pathLst>
              </a:custGeom>
              <a:solidFill>
                <a:srgbClr val="F9F9F4"/>
              </a:solidFill>
              <a:ln w="9525">
                <a:noFill/>
                <a:round/>
                <a:headEnd/>
                <a:tailEnd/>
              </a:ln>
            </p:spPr>
            <p:txBody>
              <a:bodyPr/>
              <a:lstStyle/>
              <a:p>
                <a:pPr>
                  <a:defRPr/>
                </a:pPr>
                <a:endParaRPr lang="it-IT">
                  <a:latin typeface="+mj-lt"/>
                  <a:ea typeface="+mn-ea"/>
                  <a:cs typeface="Arial" charset="0"/>
                </a:endParaRPr>
              </a:p>
            </p:txBody>
          </p:sp>
          <p:sp>
            <p:nvSpPr>
              <p:cNvPr id="57" name="Freeform 46"/>
              <p:cNvSpPr>
                <a:spLocks/>
              </p:cNvSpPr>
              <p:nvPr/>
            </p:nvSpPr>
            <p:spPr bwMode="auto">
              <a:xfrm>
                <a:off x="3550" y="1768"/>
                <a:ext cx="25" cy="177"/>
              </a:xfrm>
              <a:custGeom>
                <a:avLst/>
                <a:gdLst>
                  <a:gd name="T0" fmla="*/ 0 w 25"/>
                  <a:gd name="T1" fmla="*/ 0 h 178"/>
                  <a:gd name="T2" fmla="*/ 10 w 25"/>
                  <a:gd name="T3" fmla="*/ 44 h 178"/>
                  <a:gd name="T4" fmla="*/ 17 w 25"/>
                  <a:gd name="T5" fmla="*/ 87 h 178"/>
                  <a:gd name="T6" fmla="*/ 21 w 25"/>
                  <a:gd name="T7" fmla="*/ 131 h 178"/>
                  <a:gd name="T8" fmla="*/ 25 w 25"/>
                  <a:gd name="T9" fmla="*/ 178 h 178"/>
                  <a:gd name="T10" fmla="*/ 0 w 25"/>
                  <a:gd name="T11" fmla="*/ 0 h 178"/>
                  <a:gd name="T12" fmla="*/ 0 60000 65536"/>
                  <a:gd name="T13" fmla="*/ 0 60000 65536"/>
                  <a:gd name="T14" fmla="*/ 0 60000 65536"/>
                  <a:gd name="T15" fmla="*/ 0 60000 65536"/>
                  <a:gd name="T16" fmla="*/ 0 60000 65536"/>
                  <a:gd name="T17" fmla="*/ 0 60000 65536"/>
                  <a:gd name="T18" fmla="*/ 0 w 25"/>
                  <a:gd name="T19" fmla="*/ 0 h 178"/>
                  <a:gd name="T20" fmla="*/ 25 w 25"/>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25" h="178">
                    <a:moveTo>
                      <a:pt x="0" y="0"/>
                    </a:moveTo>
                    <a:lnTo>
                      <a:pt x="10" y="44"/>
                    </a:lnTo>
                    <a:lnTo>
                      <a:pt x="17" y="87"/>
                    </a:lnTo>
                    <a:lnTo>
                      <a:pt x="21" y="131"/>
                    </a:lnTo>
                    <a:lnTo>
                      <a:pt x="25" y="178"/>
                    </a:lnTo>
                    <a:lnTo>
                      <a:pt x="0" y="0"/>
                    </a:lnTo>
                    <a:close/>
                  </a:path>
                </a:pathLst>
              </a:custGeom>
              <a:solidFill>
                <a:srgbClr val="F9F9F7"/>
              </a:solidFill>
              <a:ln w="9525">
                <a:noFill/>
                <a:round/>
                <a:headEnd/>
                <a:tailEnd/>
              </a:ln>
            </p:spPr>
            <p:txBody>
              <a:bodyPr/>
              <a:lstStyle/>
              <a:p>
                <a:pPr>
                  <a:defRPr/>
                </a:pPr>
                <a:endParaRPr lang="it-IT">
                  <a:latin typeface="+mj-lt"/>
                  <a:ea typeface="+mn-ea"/>
                  <a:cs typeface="Arial" charset="0"/>
                </a:endParaRPr>
              </a:p>
            </p:txBody>
          </p:sp>
          <p:sp>
            <p:nvSpPr>
              <p:cNvPr id="58" name="Freeform 47"/>
              <p:cNvSpPr>
                <a:spLocks/>
              </p:cNvSpPr>
              <p:nvPr/>
            </p:nvSpPr>
            <p:spPr bwMode="auto">
              <a:xfrm>
                <a:off x="1886" y="2549"/>
                <a:ext cx="165" cy="101"/>
              </a:xfrm>
              <a:custGeom>
                <a:avLst/>
                <a:gdLst>
                  <a:gd name="T0" fmla="*/ 0 w 165"/>
                  <a:gd name="T1" fmla="*/ 2 h 101"/>
                  <a:gd name="T2" fmla="*/ 165 w 165"/>
                  <a:gd name="T3" fmla="*/ 101 h 101"/>
                  <a:gd name="T4" fmla="*/ 165 w 165"/>
                  <a:gd name="T5" fmla="*/ 0 h 101"/>
                  <a:gd name="T6" fmla="*/ 0 w 165"/>
                  <a:gd name="T7" fmla="*/ 2 h 101"/>
                  <a:gd name="T8" fmla="*/ 0 60000 65536"/>
                  <a:gd name="T9" fmla="*/ 0 60000 65536"/>
                  <a:gd name="T10" fmla="*/ 0 60000 65536"/>
                  <a:gd name="T11" fmla="*/ 0 60000 65536"/>
                  <a:gd name="T12" fmla="*/ 0 w 165"/>
                  <a:gd name="T13" fmla="*/ 0 h 101"/>
                  <a:gd name="T14" fmla="*/ 165 w 165"/>
                  <a:gd name="T15" fmla="*/ 101 h 101"/>
                </a:gdLst>
                <a:ahLst/>
                <a:cxnLst>
                  <a:cxn ang="T8">
                    <a:pos x="T0" y="T1"/>
                  </a:cxn>
                  <a:cxn ang="T9">
                    <a:pos x="T2" y="T3"/>
                  </a:cxn>
                  <a:cxn ang="T10">
                    <a:pos x="T4" y="T5"/>
                  </a:cxn>
                  <a:cxn ang="T11">
                    <a:pos x="T6" y="T7"/>
                  </a:cxn>
                </a:cxnLst>
                <a:rect l="T12" t="T13" r="T14" b="T15"/>
                <a:pathLst>
                  <a:path w="165" h="101">
                    <a:moveTo>
                      <a:pt x="0" y="2"/>
                    </a:moveTo>
                    <a:lnTo>
                      <a:pt x="165" y="101"/>
                    </a:lnTo>
                    <a:lnTo>
                      <a:pt x="165" y="0"/>
                    </a:lnTo>
                    <a:lnTo>
                      <a:pt x="0" y="2"/>
                    </a:lnTo>
                    <a:close/>
                  </a:path>
                </a:pathLst>
              </a:custGeom>
              <a:solidFill>
                <a:srgbClr val="33CC99"/>
              </a:solidFill>
              <a:ln w="9525">
                <a:noFill/>
                <a:round/>
                <a:headEnd/>
                <a:tailEnd/>
              </a:ln>
            </p:spPr>
            <p:txBody>
              <a:bodyPr/>
              <a:lstStyle/>
              <a:p>
                <a:pPr>
                  <a:defRPr/>
                </a:pPr>
                <a:endParaRPr lang="it-IT">
                  <a:latin typeface="+mj-lt"/>
                  <a:ea typeface="+mn-ea"/>
                  <a:cs typeface="Arial" charset="0"/>
                </a:endParaRPr>
              </a:p>
            </p:txBody>
          </p:sp>
          <p:sp>
            <p:nvSpPr>
              <p:cNvPr id="59" name="Freeform 48"/>
              <p:cNvSpPr>
                <a:spLocks/>
              </p:cNvSpPr>
              <p:nvPr/>
            </p:nvSpPr>
            <p:spPr bwMode="auto">
              <a:xfrm>
                <a:off x="1794" y="2494"/>
                <a:ext cx="257" cy="109"/>
              </a:xfrm>
              <a:custGeom>
                <a:avLst/>
                <a:gdLst>
                  <a:gd name="T0" fmla="*/ 0 w 257"/>
                  <a:gd name="T1" fmla="*/ 2 h 109"/>
                  <a:gd name="T2" fmla="*/ 69 w 257"/>
                  <a:gd name="T3" fmla="*/ 44 h 109"/>
                  <a:gd name="T4" fmla="*/ 181 w 257"/>
                  <a:gd name="T5" fmla="*/ 109 h 109"/>
                  <a:gd name="T6" fmla="*/ 257 w 257"/>
                  <a:gd name="T7" fmla="*/ 109 h 109"/>
                  <a:gd name="T8" fmla="*/ 257 w 257"/>
                  <a:gd name="T9" fmla="*/ 0 h 109"/>
                  <a:gd name="T10" fmla="*/ 0 w 257"/>
                  <a:gd name="T11" fmla="*/ 2 h 109"/>
                  <a:gd name="T12" fmla="*/ 0 60000 65536"/>
                  <a:gd name="T13" fmla="*/ 0 60000 65536"/>
                  <a:gd name="T14" fmla="*/ 0 60000 65536"/>
                  <a:gd name="T15" fmla="*/ 0 60000 65536"/>
                  <a:gd name="T16" fmla="*/ 0 60000 65536"/>
                  <a:gd name="T17" fmla="*/ 0 60000 65536"/>
                  <a:gd name="T18" fmla="*/ 0 w 257"/>
                  <a:gd name="T19" fmla="*/ 0 h 109"/>
                  <a:gd name="T20" fmla="*/ 257 w 257"/>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257" h="109">
                    <a:moveTo>
                      <a:pt x="0" y="2"/>
                    </a:moveTo>
                    <a:lnTo>
                      <a:pt x="69" y="44"/>
                    </a:lnTo>
                    <a:lnTo>
                      <a:pt x="181" y="109"/>
                    </a:lnTo>
                    <a:lnTo>
                      <a:pt x="257" y="109"/>
                    </a:lnTo>
                    <a:lnTo>
                      <a:pt x="257" y="0"/>
                    </a:lnTo>
                    <a:lnTo>
                      <a:pt x="0" y="2"/>
                    </a:lnTo>
                    <a:close/>
                  </a:path>
                </a:pathLst>
              </a:custGeom>
              <a:solidFill>
                <a:srgbClr val="38CC9B"/>
              </a:solidFill>
              <a:ln w="9525">
                <a:noFill/>
                <a:round/>
                <a:headEnd/>
                <a:tailEnd/>
              </a:ln>
            </p:spPr>
            <p:txBody>
              <a:bodyPr/>
              <a:lstStyle/>
              <a:p>
                <a:pPr>
                  <a:defRPr/>
                </a:pPr>
                <a:endParaRPr lang="it-IT">
                  <a:latin typeface="+mj-lt"/>
                  <a:ea typeface="+mn-ea"/>
                  <a:cs typeface="Arial" charset="0"/>
                </a:endParaRPr>
              </a:p>
            </p:txBody>
          </p:sp>
          <p:sp>
            <p:nvSpPr>
              <p:cNvPr id="60" name="Freeform 49"/>
              <p:cNvSpPr>
                <a:spLocks/>
              </p:cNvSpPr>
              <p:nvPr/>
            </p:nvSpPr>
            <p:spPr bwMode="auto">
              <a:xfrm>
                <a:off x="1702" y="2441"/>
                <a:ext cx="349" cy="110"/>
              </a:xfrm>
              <a:custGeom>
                <a:avLst/>
                <a:gdLst>
                  <a:gd name="T0" fmla="*/ 0 w 349"/>
                  <a:gd name="T1" fmla="*/ 4 h 110"/>
                  <a:gd name="T2" fmla="*/ 161 w 349"/>
                  <a:gd name="T3" fmla="*/ 97 h 110"/>
                  <a:gd name="T4" fmla="*/ 184 w 349"/>
                  <a:gd name="T5" fmla="*/ 110 h 110"/>
                  <a:gd name="T6" fmla="*/ 349 w 349"/>
                  <a:gd name="T7" fmla="*/ 108 h 110"/>
                  <a:gd name="T8" fmla="*/ 349 w 349"/>
                  <a:gd name="T9" fmla="*/ 0 h 110"/>
                  <a:gd name="T10" fmla="*/ 0 w 349"/>
                  <a:gd name="T11" fmla="*/ 4 h 110"/>
                  <a:gd name="T12" fmla="*/ 0 60000 65536"/>
                  <a:gd name="T13" fmla="*/ 0 60000 65536"/>
                  <a:gd name="T14" fmla="*/ 0 60000 65536"/>
                  <a:gd name="T15" fmla="*/ 0 60000 65536"/>
                  <a:gd name="T16" fmla="*/ 0 60000 65536"/>
                  <a:gd name="T17" fmla="*/ 0 60000 65536"/>
                  <a:gd name="T18" fmla="*/ 0 w 349"/>
                  <a:gd name="T19" fmla="*/ 0 h 110"/>
                  <a:gd name="T20" fmla="*/ 349 w 34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349" h="110">
                    <a:moveTo>
                      <a:pt x="0" y="4"/>
                    </a:moveTo>
                    <a:lnTo>
                      <a:pt x="161" y="97"/>
                    </a:lnTo>
                    <a:lnTo>
                      <a:pt x="184" y="110"/>
                    </a:lnTo>
                    <a:lnTo>
                      <a:pt x="349" y="108"/>
                    </a:lnTo>
                    <a:lnTo>
                      <a:pt x="349" y="0"/>
                    </a:lnTo>
                    <a:lnTo>
                      <a:pt x="0" y="4"/>
                    </a:lnTo>
                    <a:close/>
                  </a:path>
                </a:pathLst>
              </a:custGeom>
              <a:solidFill>
                <a:srgbClr val="3FCEA0"/>
              </a:solidFill>
              <a:ln w="9525">
                <a:noFill/>
                <a:round/>
                <a:headEnd/>
                <a:tailEnd/>
              </a:ln>
            </p:spPr>
            <p:txBody>
              <a:bodyPr/>
              <a:lstStyle/>
              <a:p>
                <a:pPr>
                  <a:defRPr/>
                </a:pPr>
                <a:endParaRPr lang="it-IT">
                  <a:latin typeface="+mj-lt"/>
                  <a:ea typeface="+mn-ea"/>
                  <a:cs typeface="Arial" charset="0"/>
                </a:endParaRPr>
              </a:p>
            </p:txBody>
          </p:sp>
          <p:sp>
            <p:nvSpPr>
              <p:cNvPr id="61" name="Freeform 50"/>
              <p:cNvSpPr>
                <a:spLocks/>
              </p:cNvSpPr>
              <p:nvPr/>
            </p:nvSpPr>
            <p:spPr bwMode="auto">
              <a:xfrm>
                <a:off x="1650" y="2387"/>
                <a:ext cx="401" cy="109"/>
              </a:xfrm>
              <a:custGeom>
                <a:avLst/>
                <a:gdLst>
                  <a:gd name="T0" fmla="*/ 39 w 401"/>
                  <a:gd name="T1" fmla="*/ 7 h 109"/>
                  <a:gd name="T2" fmla="*/ 0 w 401"/>
                  <a:gd name="T3" fmla="*/ 28 h 109"/>
                  <a:gd name="T4" fmla="*/ 144 w 401"/>
                  <a:gd name="T5" fmla="*/ 109 h 109"/>
                  <a:gd name="T6" fmla="*/ 401 w 401"/>
                  <a:gd name="T7" fmla="*/ 107 h 109"/>
                  <a:gd name="T8" fmla="*/ 401 w 401"/>
                  <a:gd name="T9" fmla="*/ 50 h 109"/>
                  <a:gd name="T10" fmla="*/ 401 w 401"/>
                  <a:gd name="T11" fmla="*/ 0 h 109"/>
                  <a:gd name="T12" fmla="*/ 39 w 401"/>
                  <a:gd name="T13" fmla="*/ 7 h 109"/>
                  <a:gd name="T14" fmla="*/ 0 60000 65536"/>
                  <a:gd name="T15" fmla="*/ 0 60000 65536"/>
                  <a:gd name="T16" fmla="*/ 0 60000 65536"/>
                  <a:gd name="T17" fmla="*/ 0 60000 65536"/>
                  <a:gd name="T18" fmla="*/ 0 60000 65536"/>
                  <a:gd name="T19" fmla="*/ 0 60000 65536"/>
                  <a:gd name="T20" fmla="*/ 0 60000 65536"/>
                  <a:gd name="T21" fmla="*/ 0 w 401"/>
                  <a:gd name="T22" fmla="*/ 0 h 109"/>
                  <a:gd name="T23" fmla="*/ 401 w 401"/>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109">
                    <a:moveTo>
                      <a:pt x="39" y="7"/>
                    </a:moveTo>
                    <a:lnTo>
                      <a:pt x="0" y="28"/>
                    </a:lnTo>
                    <a:lnTo>
                      <a:pt x="144" y="109"/>
                    </a:lnTo>
                    <a:lnTo>
                      <a:pt x="401" y="107"/>
                    </a:lnTo>
                    <a:lnTo>
                      <a:pt x="401" y="50"/>
                    </a:lnTo>
                    <a:lnTo>
                      <a:pt x="401" y="0"/>
                    </a:lnTo>
                    <a:lnTo>
                      <a:pt x="39" y="7"/>
                    </a:lnTo>
                    <a:close/>
                  </a:path>
                </a:pathLst>
              </a:custGeom>
              <a:solidFill>
                <a:srgbClr val="47D1A3"/>
              </a:solidFill>
              <a:ln w="9525">
                <a:noFill/>
                <a:round/>
                <a:headEnd/>
                <a:tailEnd/>
              </a:ln>
            </p:spPr>
            <p:txBody>
              <a:bodyPr/>
              <a:lstStyle/>
              <a:p>
                <a:pPr>
                  <a:defRPr/>
                </a:pPr>
                <a:endParaRPr lang="it-IT">
                  <a:latin typeface="+mj-lt"/>
                  <a:ea typeface="+mn-ea"/>
                  <a:cs typeface="Arial" charset="0"/>
                </a:endParaRPr>
              </a:p>
            </p:txBody>
          </p:sp>
          <p:sp>
            <p:nvSpPr>
              <p:cNvPr id="62" name="Freeform 51"/>
              <p:cNvSpPr>
                <a:spLocks/>
              </p:cNvSpPr>
              <p:nvPr/>
            </p:nvSpPr>
            <p:spPr bwMode="auto">
              <a:xfrm>
                <a:off x="1650" y="2333"/>
                <a:ext cx="401" cy="114"/>
              </a:xfrm>
              <a:custGeom>
                <a:avLst/>
                <a:gdLst>
                  <a:gd name="T0" fmla="*/ 103 w 401"/>
                  <a:gd name="T1" fmla="*/ 4 h 112"/>
                  <a:gd name="T2" fmla="*/ 105 w 401"/>
                  <a:gd name="T3" fmla="*/ 6 h 112"/>
                  <a:gd name="T4" fmla="*/ 107 w 401"/>
                  <a:gd name="T5" fmla="*/ 10 h 112"/>
                  <a:gd name="T6" fmla="*/ 107 w 401"/>
                  <a:gd name="T7" fmla="*/ 12 h 112"/>
                  <a:gd name="T8" fmla="*/ 109 w 401"/>
                  <a:gd name="T9" fmla="*/ 17 h 112"/>
                  <a:gd name="T10" fmla="*/ 0 w 401"/>
                  <a:gd name="T11" fmla="*/ 82 h 112"/>
                  <a:gd name="T12" fmla="*/ 52 w 401"/>
                  <a:gd name="T13" fmla="*/ 112 h 112"/>
                  <a:gd name="T14" fmla="*/ 401 w 401"/>
                  <a:gd name="T15" fmla="*/ 108 h 112"/>
                  <a:gd name="T16" fmla="*/ 401 w 401"/>
                  <a:gd name="T17" fmla="*/ 104 h 112"/>
                  <a:gd name="T18" fmla="*/ 401 w 401"/>
                  <a:gd name="T19" fmla="*/ 0 h 112"/>
                  <a:gd name="T20" fmla="*/ 103 w 401"/>
                  <a:gd name="T21" fmla="*/ 4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1"/>
                  <a:gd name="T34" fmla="*/ 0 h 112"/>
                  <a:gd name="T35" fmla="*/ 401 w 40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1" h="112">
                    <a:moveTo>
                      <a:pt x="103" y="4"/>
                    </a:moveTo>
                    <a:lnTo>
                      <a:pt x="105" y="6"/>
                    </a:lnTo>
                    <a:lnTo>
                      <a:pt x="107" y="10"/>
                    </a:lnTo>
                    <a:lnTo>
                      <a:pt x="107" y="12"/>
                    </a:lnTo>
                    <a:lnTo>
                      <a:pt x="109" y="17"/>
                    </a:lnTo>
                    <a:lnTo>
                      <a:pt x="0" y="82"/>
                    </a:lnTo>
                    <a:lnTo>
                      <a:pt x="52" y="112"/>
                    </a:lnTo>
                    <a:lnTo>
                      <a:pt x="401" y="108"/>
                    </a:lnTo>
                    <a:lnTo>
                      <a:pt x="401" y="104"/>
                    </a:lnTo>
                    <a:lnTo>
                      <a:pt x="401" y="0"/>
                    </a:lnTo>
                    <a:lnTo>
                      <a:pt x="103" y="4"/>
                    </a:lnTo>
                    <a:close/>
                  </a:path>
                </a:pathLst>
              </a:custGeom>
              <a:solidFill>
                <a:srgbClr val="54D3AA"/>
              </a:solidFill>
              <a:ln w="9525">
                <a:noFill/>
                <a:round/>
                <a:headEnd/>
                <a:tailEnd/>
              </a:ln>
            </p:spPr>
            <p:txBody>
              <a:bodyPr/>
              <a:lstStyle/>
              <a:p>
                <a:pPr>
                  <a:defRPr/>
                </a:pPr>
                <a:endParaRPr lang="it-IT">
                  <a:latin typeface="+mj-lt"/>
                  <a:ea typeface="+mn-ea"/>
                  <a:cs typeface="Arial" charset="0"/>
                </a:endParaRPr>
              </a:p>
            </p:txBody>
          </p:sp>
          <p:sp>
            <p:nvSpPr>
              <p:cNvPr id="63" name="Freeform 52"/>
              <p:cNvSpPr>
                <a:spLocks/>
              </p:cNvSpPr>
              <p:nvPr/>
            </p:nvSpPr>
            <p:spPr bwMode="auto">
              <a:xfrm>
                <a:off x="1689" y="2280"/>
                <a:ext cx="362" cy="114"/>
              </a:xfrm>
              <a:custGeom>
                <a:avLst/>
                <a:gdLst>
                  <a:gd name="T0" fmla="*/ 43 w 362"/>
                  <a:gd name="T1" fmla="*/ 4 h 114"/>
                  <a:gd name="T2" fmla="*/ 48 w 362"/>
                  <a:gd name="T3" fmla="*/ 19 h 114"/>
                  <a:gd name="T4" fmla="*/ 54 w 362"/>
                  <a:gd name="T5" fmla="*/ 36 h 114"/>
                  <a:gd name="T6" fmla="*/ 61 w 362"/>
                  <a:gd name="T7" fmla="*/ 53 h 114"/>
                  <a:gd name="T8" fmla="*/ 70 w 362"/>
                  <a:gd name="T9" fmla="*/ 70 h 114"/>
                  <a:gd name="T10" fmla="*/ 0 w 362"/>
                  <a:gd name="T11" fmla="*/ 114 h 114"/>
                  <a:gd name="T12" fmla="*/ 362 w 362"/>
                  <a:gd name="T13" fmla="*/ 107 h 114"/>
                  <a:gd name="T14" fmla="*/ 362 w 362"/>
                  <a:gd name="T15" fmla="*/ 0 h 114"/>
                  <a:gd name="T16" fmla="*/ 43 w 362"/>
                  <a:gd name="T17" fmla="*/ 4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
                  <a:gd name="T28" fmla="*/ 0 h 114"/>
                  <a:gd name="T29" fmla="*/ 362 w 36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 h="114">
                    <a:moveTo>
                      <a:pt x="43" y="4"/>
                    </a:moveTo>
                    <a:lnTo>
                      <a:pt x="48" y="19"/>
                    </a:lnTo>
                    <a:lnTo>
                      <a:pt x="54" y="36"/>
                    </a:lnTo>
                    <a:lnTo>
                      <a:pt x="61" y="53"/>
                    </a:lnTo>
                    <a:lnTo>
                      <a:pt x="70" y="70"/>
                    </a:lnTo>
                    <a:lnTo>
                      <a:pt x="0" y="114"/>
                    </a:lnTo>
                    <a:lnTo>
                      <a:pt x="362" y="107"/>
                    </a:lnTo>
                    <a:lnTo>
                      <a:pt x="362" y="0"/>
                    </a:lnTo>
                    <a:lnTo>
                      <a:pt x="43" y="4"/>
                    </a:lnTo>
                    <a:close/>
                  </a:path>
                </a:pathLst>
              </a:custGeom>
              <a:solidFill>
                <a:srgbClr val="56D3AA"/>
              </a:solidFill>
              <a:ln w="9525">
                <a:noFill/>
                <a:round/>
                <a:headEnd/>
                <a:tailEnd/>
              </a:ln>
            </p:spPr>
            <p:txBody>
              <a:bodyPr/>
              <a:lstStyle/>
              <a:p>
                <a:pPr>
                  <a:defRPr/>
                </a:pPr>
                <a:endParaRPr lang="it-IT">
                  <a:latin typeface="+mj-lt"/>
                  <a:ea typeface="+mn-ea"/>
                  <a:cs typeface="Arial" charset="0"/>
                </a:endParaRPr>
              </a:p>
            </p:txBody>
          </p:sp>
          <p:sp>
            <p:nvSpPr>
              <p:cNvPr id="64" name="Freeform 53"/>
              <p:cNvSpPr>
                <a:spLocks/>
              </p:cNvSpPr>
              <p:nvPr/>
            </p:nvSpPr>
            <p:spPr bwMode="auto">
              <a:xfrm>
                <a:off x="1715" y="2223"/>
                <a:ext cx="336" cy="114"/>
              </a:xfrm>
              <a:custGeom>
                <a:avLst/>
                <a:gdLst>
                  <a:gd name="T0" fmla="*/ 38 w 336"/>
                  <a:gd name="T1" fmla="*/ 114 h 114"/>
                  <a:gd name="T2" fmla="*/ 28 w 336"/>
                  <a:gd name="T3" fmla="*/ 87 h 114"/>
                  <a:gd name="T4" fmla="*/ 17 w 336"/>
                  <a:gd name="T5" fmla="*/ 61 h 114"/>
                  <a:gd name="T6" fmla="*/ 9 w 336"/>
                  <a:gd name="T7" fmla="*/ 35 h 114"/>
                  <a:gd name="T8" fmla="*/ 0 w 336"/>
                  <a:gd name="T9" fmla="*/ 6 h 114"/>
                  <a:gd name="T10" fmla="*/ 220 w 336"/>
                  <a:gd name="T11" fmla="*/ 2 h 114"/>
                  <a:gd name="T12" fmla="*/ 223 w 336"/>
                  <a:gd name="T13" fmla="*/ 9 h 114"/>
                  <a:gd name="T14" fmla="*/ 226 w 336"/>
                  <a:gd name="T15" fmla="*/ 13 h 114"/>
                  <a:gd name="T16" fmla="*/ 226 w 336"/>
                  <a:gd name="T17" fmla="*/ 17 h 114"/>
                  <a:gd name="T18" fmla="*/ 228 w 336"/>
                  <a:gd name="T19" fmla="*/ 21 h 114"/>
                  <a:gd name="T20" fmla="*/ 262 w 336"/>
                  <a:gd name="T21" fmla="*/ 0 h 114"/>
                  <a:gd name="T22" fmla="*/ 336 w 336"/>
                  <a:gd name="T23" fmla="*/ 0 h 114"/>
                  <a:gd name="T24" fmla="*/ 336 w 336"/>
                  <a:gd name="T25" fmla="*/ 110 h 114"/>
                  <a:gd name="T26" fmla="*/ 38 w 336"/>
                  <a:gd name="T27" fmla="*/ 114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6"/>
                  <a:gd name="T43" fmla="*/ 0 h 114"/>
                  <a:gd name="T44" fmla="*/ 336 w 336"/>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6" h="114">
                    <a:moveTo>
                      <a:pt x="38" y="114"/>
                    </a:moveTo>
                    <a:lnTo>
                      <a:pt x="28" y="87"/>
                    </a:lnTo>
                    <a:lnTo>
                      <a:pt x="17" y="61"/>
                    </a:lnTo>
                    <a:lnTo>
                      <a:pt x="9" y="35"/>
                    </a:lnTo>
                    <a:lnTo>
                      <a:pt x="0" y="6"/>
                    </a:lnTo>
                    <a:lnTo>
                      <a:pt x="220" y="2"/>
                    </a:lnTo>
                    <a:lnTo>
                      <a:pt x="223" y="9"/>
                    </a:lnTo>
                    <a:lnTo>
                      <a:pt x="226" y="13"/>
                    </a:lnTo>
                    <a:lnTo>
                      <a:pt x="226" y="17"/>
                    </a:lnTo>
                    <a:lnTo>
                      <a:pt x="228" y="21"/>
                    </a:lnTo>
                    <a:lnTo>
                      <a:pt x="262" y="0"/>
                    </a:lnTo>
                    <a:lnTo>
                      <a:pt x="336" y="0"/>
                    </a:lnTo>
                    <a:lnTo>
                      <a:pt x="336" y="110"/>
                    </a:lnTo>
                    <a:lnTo>
                      <a:pt x="38" y="114"/>
                    </a:lnTo>
                    <a:close/>
                  </a:path>
                </a:pathLst>
              </a:custGeom>
              <a:solidFill>
                <a:srgbClr val="5ED6AD"/>
              </a:solidFill>
              <a:ln w="9525">
                <a:noFill/>
                <a:round/>
                <a:headEnd/>
                <a:tailEnd/>
              </a:ln>
            </p:spPr>
            <p:txBody>
              <a:bodyPr/>
              <a:lstStyle/>
              <a:p>
                <a:pPr>
                  <a:defRPr/>
                </a:pPr>
                <a:endParaRPr lang="it-IT">
                  <a:latin typeface="+mj-lt"/>
                  <a:ea typeface="+mn-ea"/>
                  <a:cs typeface="Arial" charset="0"/>
                </a:endParaRPr>
              </a:p>
            </p:txBody>
          </p:sp>
          <p:sp>
            <p:nvSpPr>
              <p:cNvPr id="65" name="Freeform 54"/>
              <p:cNvSpPr>
                <a:spLocks/>
              </p:cNvSpPr>
              <p:nvPr/>
            </p:nvSpPr>
            <p:spPr bwMode="auto">
              <a:xfrm>
                <a:off x="1702" y="2172"/>
                <a:ext cx="349" cy="114"/>
              </a:xfrm>
              <a:custGeom>
                <a:avLst/>
                <a:gdLst>
                  <a:gd name="T0" fmla="*/ 30 w 349"/>
                  <a:gd name="T1" fmla="*/ 112 h 112"/>
                  <a:gd name="T2" fmla="*/ 22 w 349"/>
                  <a:gd name="T3" fmla="*/ 86 h 112"/>
                  <a:gd name="T4" fmla="*/ 13 w 349"/>
                  <a:gd name="T5" fmla="*/ 60 h 112"/>
                  <a:gd name="T6" fmla="*/ 7 w 349"/>
                  <a:gd name="T7" fmla="*/ 34 h 112"/>
                  <a:gd name="T8" fmla="*/ 0 w 349"/>
                  <a:gd name="T9" fmla="*/ 5 h 112"/>
                  <a:gd name="T10" fmla="*/ 216 w 349"/>
                  <a:gd name="T11" fmla="*/ 0 h 112"/>
                  <a:gd name="T12" fmla="*/ 220 w 349"/>
                  <a:gd name="T13" fmla="*/ 21 h 112"/>
                  <a:gd name="T14" fmla="*/ 227 w 349"/>
                  <a:gd name="T15" fmla="*/ 38 h 112"/>
                  <a:gd name="T16" fmla="*/ 233 w 349"/>
                  <a:gd name="T17" fmla="*/ 55 h 112"/>
                  <a:gd name="T18" fmla="*/ 241 w 349"/>
                  <a:gd name="T19" fmla="*/ 72 h 112"/>
                  <a:gd name="T20" fmla="*/ 349 w 349"/>
                  <a:gd name="T21" fmla="*/ 11 h 112"/>
                  <a:gd name="T22" fmla="*/ 349 w 349"/>
                  <a:gd name="T23" fmla="*/ 108 h 112"/>
                  <a:gd name="T24" fmla="*/ 30 w 349"/>
                  <a:gd name="T25" fmla="*/ 112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9"/>
                  <a:gd name="T40" fmla="*/ 0 h 112"/>
                  <a:gd name="T41" fmla="*/ 349 w 349"/>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9" h="112">
                    <a:moveTo>
                      <a:pt x="30" y="112"/>
                    </a:moveTo>
                    <a:lnTo>
                      <a:pt x="22" y="86"/>
                    </a:lnTo>
                    <a:lnTo>
                      <a:pt x="13" y="60"/>
                    </a:lnTo>
                    <a:lnTo>
                      <a:pt x="7" y="34"/>
                    </a:lnTo>
                    <a:lnTo>
                      <a:pt x="0" y="5"/>
                    </a:lnTo>
                    <a:lnTo>
                      <a:pt x="216" y="0"/>
                    </a:lnTo>
                    <a:lnTo>
                      <a:pt x="220" y="21"/>
                    </a:lnTo>
                    <a:lnTo>
                      <a:pt x="227" y="38"/>
                    </a:lnTo>
                    <a:lnTo>
                      <a:pt x="233" y="55"/>
                    </a:lnTo>
                    <a:lnTo>
                      <a:pt x="241" y="72"/>
                    </a:lnTo>
                    <a:lnTo>
                      <a:pt x="349" y="11"/>
                    </a:lnTo>
                    <a:lnTo>
                      <a:pt x="349" y="108"/>
                    </a:lnTo>
                    <a:lnTo>
                      <a:pt x="30" y="112"/>
                    </a:lnTo>
                    <a:close/>
                  </a:path>
                </a:pathLst>
              </a:custGeom>
              <a:solidFill>
                <a:srgbClr val="6BD8B7"/>
              </a:solidFill>
              <a:ln w="9525">
                <a:noFill/>
                <a:round/>
                <a:headEnd/>
                <a:tailEnd/>
              </a:ln>
            </p:spPr>
            <p:txBody>
              <a:bodyPr/>
              <a:lstStyle/>
              <a:p>
                <a:pPr>
                  <a:defRPr/>
                </a:pPr>
                <a:endParaRPr lang="it-IT">
                  <a:latin typeface="+mj-lt"/>
                  <a:ea typeface="+mn-ea"/>
                  <a:cs typeface="Arial" charset="0"/>
                </a:endParaRPr>
              </a:p>
            </p:txBody>
          </p:sp>
          <p:sp>
            <p:nvSpPr>
              <p:cNvPr id="66" name="Freeform 55"/>
              <p:cNvSpPr>
                <a:spLocks/>
              </p:cNvSpPr>
              <p:nvPr/>
            </p:nvSpPr>
            <p:spPr bwMode="auto">
              <a:xfrm>
                <a:off x="1694" y="2120"/>
                <a:ext cx="242" cy="109"/>
              </a:xfrm>
              <a:custGeom>
                <a:avLst/>
                <a:gdLst>
                  <a:gd name="T0" fmla="*/ 21 w 241"/>
                  <a:gd name="T1" fmla="*/ 109 h 109"/>
                  <a:gd name="T2" fmla="*/ 15 w 241"/>
                  <a:gd name="T3" fmla="*/ 84 h 109"/>
                  <a:gd name="T4" fmla="*/ 10 w 241"/>
                  <a:gd name="T5" fmla="*/ 57 h 109"/>
                  <a:gd name="T6" fmla="*/ 4 w 241"/>
                  <a:gd name="T7" fmla="*/ 31 h 109"/>
                  <a:gd name="T8" fmla="*/ 0 w 241"/>
                  <a:gd name="T9" fmla="*/ 2 h 109"/>
                  <a:gd name="T10" fmla="*/ 211 w 241"/>
                  <a:gd name="T11" fmla="*/ 0 h 109"/>
                  <a:gd name="T12" fmla="*/ 218 w 241"/>
                  <a:gd name="T13" fmla="*/ 29 h 109"/>
                  <a:gd name="T14" fmla="*/ 224 w 241"/>
                  <a:gd name="T15" fmla="*/ 55 h 109"/>
                  <a:gd name="T16" fmla="*/ 233 w 241"/>
                  <a:gd name="T17" fmla="*/ 81 h 109"/>
                  <a:gd name="T18" fmla="*/ 241 w 241"/>
                  <a:gd name="T19" fmla="*/ 105 h 109"/>
                  <a:gd name="T20" fmla="*/ 21 w 241"/>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09"/>
                  <a:gd name="T35" fmla="*/ 241 w 241"/>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09">
                    <a:moveTo>
                      <a:pt x="21" y="109"/>
                    </a:moveTo>
                    <a:lnTo>
                      <a:pt x="15" y="84"/>
                    </a:lnTo>
                    <a:lnTo>
                      <a:pt x="10" y="57"/>
                    </a:lnTo>
                    <a:lnTo>
                      <a:pt x="4" y="31"/>
                    </a:lnTo>
                    <a:lnTo>
                      <a:pt x="0" y="2"/>
                    </a:lnTo>
                    <a:lnTo>
                      <a:pt x="211" y="0"/>
                    </a:lnTo>
                    <a:lnTo>
                      <a:pt x="218" y="29"/>
                    </a:lnTo>
                    <a:lnTo>
                      <a:pt x="224" y="55"/>
                    </a:lnTo>
                    <a:lnTo>
                      <a:pt x="233" y="81"/>
                    </a:lnTo>
                    <a:lnTo>
                      <a:pt x="241" y="105"/>
                    </a:lnTo>
                    <a:lnTo>
                      <a:pt x="21" y="109"/>
                    </a:lnTo>
                    <a:close/>
                  </a:path>
                </a:pathLst>
              </a:custGeom>
              <a:solidFill>
                <a:srgbClr val="6DD8B7"/>
              </a:solidFill>
              <a:ln w="9525">
                <a:noFill/>
                <a:round/>
                <a:headEnd/>
                <a:tailEnd/>
              </a:ln>
            </p:spPr>
            <p:txBody>
              <a:bodyPr/>
              <a:lstStyle/>
              <a:p>
                <a:pPr>
                  <a:defRPr/>
                </a:pPr>
                <a:endParaRPr lang="it-IT">
                  <a:latin typeface="+mj-lt"/>
                  <a:ea typeface="+mn-ea"/>
                  <a:cs typeface="Arial" charset="0"/>
                </a:endParaRPr>
              </a:p>
            </p:txBody>
          </p:sp>
          <p:sp>
            <p:nvSpPr>
              <p:cNvPr id="67" name="Freeform 56"/>
              <p:cNvSpPr>
                <a:spLocks/>
              </p:cNvSpPr>
              <p:nvPr/>
            </p:nvSpPr>
            <p:spPr bwMode="auto">
              <a:xfrm>
                <a:off x="1977" y="2183"/>
                <a:ext cx="74" cy="40"/>
              </a:xfrm>
              <a:custGeom>
                <a:avLst/>
                <a:gdLst>
                  <a:gd name="T0" fmla="*/ 74 w 74"/>
                  <a:gd name="T1" fmla="*/ 40 h 40"/>
                  <a:gd name="T2" fmla="*/ 74 w 74"/>
                  <a:gd name="T3" fmla="*/ 0 h 40"/>
                  <a:gd name="T4" fmla="*/ 0 w 74"/>
                  <a:gd name="T5" fmla="*/ 40 h 40"/>
                  <a:gd name="T6" fmla="*/ 74 w 74"/>
                  <a:gd name="T7" fmla="*/ 40 h 40"/>
                  <a:gd name="T8" fmla="*/ 0 60000 65536"/>
                  <a:gd name="T9" fmla="*/ 0 60000 65536"/>
                  <a:gd name="T10" fmla="*/ 0 60000 65536"/>
                  <a:gd name="T11" fmla="*/ 0 60000 65536"/>
                  <a:gd name="T12" fmla="*/ 0 w 74"/>
                  <a:gd name="T13" fmla="*/ 0 h 40"/>
                  <a:gd name="T14" fmla="*/ 74 w 74"/>
                  <a:gd name="T15" fmla="*/ 40 h 40"/>
                </a:gdLst>
                <a:ahLst/>
                <a:cxnLst>
                  <a:cxn ang="T8">
                    <a:pos x="T0" y="T1"/>
                  </a:cxn>
                  <a:cxn ang="T9">
                    <a:pos x="T2" y="T3"/>
                  </a:cxn>
                  <a:cxn ang="T10">
                    <a:pos x="T4" y="T5"/>
                  </a:cxn>
                  <a:cxn ang="T11">
                    <a:pos x="T6" y="T7"/>
                  </a:cxn>
                </a:cxnLst>
                <a:rect l="T12" t="T13" r="T14" b="T15"/>
                <a:pathLst>
                  <a:path w="74" h="40">
                    <a:moveTo>
                      <a:pt x="74" y="40"/>
                    </a:moveTo>
                    <a:lnTo>
                      <a:pt x="74" y="0"/>
                    </a:lnTo>
                    <a:lnTo>
                      <a:pt x="0" y="40"/>
                    </a:lnTo>
                    <a:lnTo>
                      <a:pt x="74" y="40"/>
                    </a:lnTo>
                    <a:close/>
                  </a:path>
                </a:pathLst>
              </a:custGeom>
              <a:solidFill>
                <a:srgbClr val="6DD8B7"/>
              </a:solidFill>
              <a:ln w="9525">
                <a:noFill/>
                <a:round/>
                <a:headEnd/>
                <a:tailEnd/>
              </a:ln>
            </p:spPr>
            <p:txBody>
              <a:bodyPr/>
              <a:lstStyle/>
              <a:p>
                <a:pPr>
                  <a:defRPr/>
                </a:pPr>
                <a:endParaRPr lang="it-IT">
                  <a:latin typeface="+mj-lt"/>
                  <a:ea typeface="+mn-ea"/>
                  <a:cs typeface="Arial" charset="0"/>
                </a:endParaRPr>
              </a:p>
            </p:txBody>
          </p:sp>
          <p:sp>
            <p:nvSpPr>
              <p:cNvPr id="68" name="Freeform 57"/>
              <p:cNvSpPr>
                <a:spLocks/>
              </p:cNvSpPr>
              <p:nvPr/>
            </p:nvSpPr>
            <p:spPr bwMode="auto">
              <a:xfrm>
                <a:off x="1687" y="2066"/>
                <a:ext cx="229" cy="114"/>
              </a:xfrm>
              <a:custGeom>
                <a:avLst/>
                <a:gdLst>
                  <a:gd name="T0" fmla="*/ 15 w 231"/>
                  <a:gd name="T1" fmla="*/ 111 h 111"/>
                  <a:gd name="T2" fmla="*/ 11 w 231"/>
                  <a:gd name="T3" fmla="*/ 85 h 111"/>
                  <a:gd name="T4" fmla="*/ 7 w 231"/>
                  <a:gd name="T5" fmla="*/ 56 h 111"/>
                  <a:gd name="T6" fmla="*/ 4 w 231"/>
                  <a:gd name="T7" fmla="*/ 30 h 111"/>
                  <a:gd name="T8" fmla="*/ 0 w 231"/>
                  <a:gd name="T9" fmla="*/ 4 h 111"/>
                  <a:gd name="T10" fmla="*/ 212 w 231"/>
                  <a:gd name="T11" fmla="*/ 0 h 111"/>
                  <a:gd name="T12" fmla="*/ 216 w 231"/>
                  <a:gd name="T13" fmla="*/ 28 h 111"/>
                  <a:gd name="T14" fmla="*/ 220 w 231"/>
                  <a:gd name="T15" fmla="*/ 54 h 111"/>
                  <a:gd name="T16" fmla="*/ 225 w 231"/>
                  <a:gd name="T17" fmla="*/ 81 h 111"/>
                  <a:gd name="T18" fmla="*/ 231 w 231"/>
                  <a:gd name="T19" fmla="*/ 106 h 111"/>
                  <a:gd name="T20" fmla="*/ 15 w 231"/>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11"/>
                  <a:gd name="T35" fmla="*/ 231 w 23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11">
                    <a:moveTo>
                      <a:pt x="15" y="111"/>
                    </a:moveTo>
                    <a:lnTo>
                      <a:pt x="11" y="85"/>
                    </a:lnTo>
                    <a:lnTo>
                      <a:pt x="7" y="56"/>
                    </a:lnTo>
                    <a:lnTo>
                      <a:pt x="4" y="30"/>
                    </a:lnTo>
                    <a:lnTo>
                      <a:pt x="0" y="4"/>
                    </a:lnTo>
                    <a:lnTo>
                      <a:pt x="212" y="0"/>
                    </a:lnTo>
                    <a:lnTo>
                      <a:pt x="216" y="28"/>
                    </a:lnTo>
                    <a:lnTo>
                      <a:pt x="220" y="54"/>
                    </a:lnTo>
                    <a:lnTo>
                      <a:pt x="225" y="81"/>
                    </a:lnTo>
                    <a:lnTo>
                      <a:pt x="231" y="106"/>
                    </a:lnTo>
                    <a:lnTo>
                      <a:pt x="15" y="111"/>
                    </a:lnTo>
                    <a:close/>
                  </a:path>
                </a:pathLst>
              </a:custGeom>
              <a:solidFill>
                <a:srgbClr val="72DBB7"/>
              </a:solidFill>
              <a:ln w="9525">
                <a:noFill/>
                <a:round/>
                <a:headEnd/>
                <a:tailEnd/>
              </a:ln>
            </p:spPr>
            <p:txBody>
              <a:bodyPr/>
              <a:lstStyle/>
              <a:p>
                <a:pPr>
                  <a:defRPr/>
                </a:pPr>
                <a:endParaRPr lang="it-IT">
                  <a:latin typeface="+mj-lt"/>
                  <a:ea typeface="+mn-ea"/>
                  <a:cs typeface="Arial" charset="0"/>
                </a:endParaRPr>
              </a:p>
            </p:txBody>
          </p:sp>
          <p:sp>
            <p:nvSpPr>
              <p:cNvPr id="69" name="Freeform 58"/>
              <p:cNvSpPr>
                <a:spLocks/>
              </p:cNvSpPr>
              <p:nvPr/>
            </p:nvSpPr>
            <p:spPr bwMode="auto">
              <a:xfrm>
                <a:off x="1685" y="2011"/>
                <a:ext cx="215" cy="111"/>
              </a:xfrm>
              <a:custGeom>
                <a:avLst/>
                <a:gdLst>
                  <a:gd name="T0" fmla="*/ 9 w 220"/>
                  <a:gd name="T1" fmla="*/ 111 h 111"/>
                  <a:gd name="T2" fmla="*/ 6 w 220"/>
                  <a:gd name="T3" fmla="*/ 85 h 111"/>
                  <a:gd name="T4" fmla="*/ 2 w 220"/>
                  <a:gd name="T5" fmla="*/ 59 h 111"/>
                  <a:gd name="T6" fmla="*/ 0 w 220"/>
                  <a:gd name="T7" fmla="*/ 32 h 111"/>
                  <a:gd name="T8" fmla="*/ 0 w 220"/>
                  <a:gd name="T9" fmla="*/ 4 h 111"/>
                  <a:gd name="T10" fmla="*/ 210 w 220"/>
                  <a:gd name="T11" fmla="*/ 0 h 111"/>
                  <a:gd name="T12" fmla="*/ 212 w 220"/>
                  <a:gd name="T13" fmla="*/ 28 h 111"/>
                  <a:gd name="T14" fmla="*/ 214 w 220"/>
                  <a:gd name="T15" fmla="*/ 55 h 111"/>
                  <a:gd name="T16" fmla="*/ 216 w 220"/>
                  <a:gd name="T17" fmla="*/ 83 h 111"/>
                  <a:gd name="T18" fmla="*/ 220 w 220"/>
                  <a:gd name="T19" fmla="*/ 109 h 111"/>
                  <a:gd name="T20" fmla="*/ 9 w 220"/>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11"/>
                  <a:gd name="T35" fmla="*/ 220 w 220"/>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11">
                    <a:moveTo>
                      <a:pt x="9" y="111"/>
                    </a:moveTo>
                    <a:lnTo>
                      <a:pt x="6" y="85"/>
                    </a:lnTo>
                    <a:lnTo>
                      <a:pt x="2" y="59"/>
                    </a:lnTo>
                    <a:lnTo>
                      <a:pt x="0" y="32"/>
                    </a:lnTo>
                    <a:lnTo>
                      <a:pt x="0" y="4"/>
                    </a:lnTo>
                    <a:lnTo>
                      <a:pt x="210" y="0"/>
                    </a:lnTo>
                    <a:lnTo>
                      <a:pt x="212" y="28"/>
                    </a:lnTo>
                    <a:lnTo>
                      <a:pt x="214" y="55"/>
                    </a:lnTo>
                    <a:lnTo>
                      <a:pt x="216" y="83"/>
                    </a:lnTo>
                    <a:lnTo>
                      <a:pt x="220" y="109"/>
                    </a:lnTo>
                    <a:lnTo>
                      <a:pt x="9" y="111"/>
                    </a:lnTo>
                    <a:close/>
                  </a:path>
                </a:pathLst>
              </a:custGeom>
              <a:solidFill>
                <a:srgbClr val="7CDDC1"/>
              </a:solidFill>
              <a:ln w="9525">
                <a:noFill/>
                <a:round/>
                <a:headEnd/>
                <a:tailEnd/>
              </a:ln>
            </p:spPr>
            <p:txBody>
              <a:bodyPr/>
              <a:lstStyle/>
              <a:p>
                <a:pPr>
                  <a:defRPr/>
                </a:pPr>
                <a:endParaRPr lang="it-IT">
                  <a:latin typeface="+mj-lt"/>
                  <a:ea typeface="+mn-ea"/>
                  <a:cs typeface="Arial" charset="0"/>
                </a:endParaRPr>
              </a:p>
            </p:txBody>
          </p:sp>
          <p:sp>
            <p:nvSpPr>
              <p:cNvPr id="70" name="Freeform 59"/>
              <p:cNvSpPr>
                <a:spLocks/>
              </p:cNvSpPr>
              <p:nvPr/>
            </p:nvSpPr>
            <p:spPr bwMode="auto">
              <a:xfrm>
                <a:off x="1685" y="1959"/>
                <a:ext cx="215" cy="114"/>
              </a:xfrm>
              <a:custGeom>
                <a:avLst/>
                <a:gdLst>
                  <a:gd name="T0" fmla="*/ 0 w 214"/>
                  <a:gd name="T1" fmla="*/ 2 h 111"/>
                  <a:gd name="T2" fmla="*/ 0 w 214"/>
                  <a:gd name="T3" fmla="*/ 8 h 111"/>
                  <a:gd name="T4" fmla="*/ 0 w 214"/>
                  <a:gd name="T5" fmla="*/ 15 h 111"/>
                  <a:gd name="T6" fmla="*/ 0 w 214"/>
                  <a:gd name="T7" fmla="*/ 21 h 111"/>
                  <a:gd name="T8" fmla="*/ 0 w 214"/>
                  <a:gd name="T9" fmla="*/ 28 h 111"/>
                  <a:gd name="T10" fmla="*/ 0 w 214"/>
                  <a:gd name="T11" fmla="*/ 50 h 111"/>
                  <a:gd name="T12" fmla="*/ 0 w 214"/>
                  <a:gd name="T13" fmla="*/ 69 h 111"/>
                  <a:gd name="T14" fmla="*/ 0 w 214"/>
                  <a:gd name="T15" fmla="*/ 89 h 111"/>
                  <a:gd name="T16" fmla="*/ 2 w 214"/>
                  <a:gd name="T17" fmla="*/ 111 h 111"/>
                  <a:gd name="T18" fmla="*/ 214 w 214"/>
                  <a:gd name="T19" fmla="*/ 107 h 111"/>
                  <a:gd name="T20" fmla="*/ 212 w 214"/>
                  <a:gd name="T21" fmla="*/ 87 h 111"/>
                  <a:gd name="T22" fmla="*/ 212 w 214"/>
                  <a:gd name="T23" fmla="*/ 67 h 111"/>
                  <a:gd name="T24" fmla="*/ 210 w 214"/>
                  <a:gd name="T25" fmla="*/ 48 h 111"/>
                  <a:gd name="T26" fmla="*/ 210 w 214"/>
                  <a:gd name="T27" fmla="*/ 28 h 111"/>
                  <a:gd name="T28" fmla="*/ 210 w 214"/>
                  <a:gd name="T29" fmla="*/ 21 h 111"/>
                  <a:gd name="T30" fmla="*/ 210 w 214"/>
                  <a:gd name="T31" fmla="*/ 12 h 111"/>
                  <a:gd name="T32" fmla="*/ 210 w 214"/>
                  <a:gd name="T33" fmla="*/ 6 h 111"/>
                  <a:gd name="T34" fmla="*/ 210 w 214"/>
                  <a:gd name="T35" fmla="*/ 0 h 111"/>
                  <a:gd name="T36" fmla="*/ 0 w 214"/>
                  <a:gd name="T37" fmla="*/ 2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11"/>
                  <a:gd name="T59" fmla="*/ 214 w 21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11">
                    <a:moveTo>
                      <a:pt x="0" y="2"/>
                    </a:moveTo>
                    <a:lnTo>
                      <a:pt x="0" y="8"/>
                    </a:lnTo>
                    <a:lnTo>
                      <a:pt x="0" y="15"/>
                    </a:lnTo>
                    <a:lnTo>
                      <a:pt x="0" y="21"/>
                    </a:lnTo>
                    <a:lnTo>
                      <a:pt x="0" y="28"/>
                    </a:lnTo>
                    <a:lnTo>
                      <a:pt x="0" y="50"/>
                    </a:lnTo>
                    <a:lnTo>
                      <a:pt x="0" y="69"/>
                    </a:lnTo>
                    <a:lnTo>
                      <a:pt x="0" y="89"/>
                    </a:lnTo>
                    <a:lnTo>
                      <a:pt x="2" y="111"/>
                    </a:lnTo>
                    <a:lnTo>
                      <a:pt x="214" y="107"/>
                    </a:lnTo>
                    <a:lnTo>
                      <a:pt x="212" y="87"/>
                    </a:lnTo>
                    <a:lnTo>
                      <a:pt x="212" y="67"/>
                    </a:lnTo>
                    <a:lnTo>
                      <a:pt x="210" y="48"/>
                    </a:lnTo>
                    <a:lnTo>
                      <a:pt x="210" y="28"/>
                    </a:lnTo>
                    <a:lnTo>
                      <a:pt x="210" y="21"/>
                    </a:lnTo>
                    <a:lnTo>
                      <a:pt x="210" y="12"/>
                    </a:lnTo>
                    <a:lnTo>
                      <a:pt x="210" y="6"/>
                    </a:lnTo>
                    <a:lnTo>
                      <a:pt x="210" y="0"/>
                    </a:lnTo>
                    <a:lnTo>
                      <a:pt x="0" y="2"/>
                    </a:lnTo>
                    <a:close/>
                  </a:path>
                </a:pathLst>
              </a:custGeom>
              <a:solidFill>
                <a:srgbClr val="84DDC1"/>
              </a:solidFill>
              <a:ln w="9525">
                <a:noFill/>
                <a:round/>
                <a:headEnd/>
                <a:tailEnd/>
              </a:ln>
            </p:spPr>
            <p:txBody>
              <a:bodyPr/>
              <a:lstStyle/>
              <a:p>
                <a:pPr>
                  <a:defRPr/>
                </a:pPr>
                <a:endParaRPr lang="it-IT">
                  <a:latin typeface="+mj-lt"/>
                  <a:ea typeface="+mn-ea"/>
                  <a:cs typeface="Arial" charset="0"/>
                </a:endParaRPr>
              </a:p>
            </p:txBody>
          </p:sp>
          <p:sp>
            <p:nvSpPr>
              <p:cNvPr id="71" name="Freeform 60"/>
              <p:cNvSpPr>
                <a:spLocks/>
              </p:cNvSpPr>
              <p:nvPr/>
            </p:nvSpPr>
            <p:spPr bwMode="auto">
              <a:xfrm>
                <a:off x="1685" y="1904"/>
                <a:ext cx="215" cy="111"/>
              </a:xfrm>
              <a:custGeom>
                <a:avLst/>
                <a:gdLst>
                  <a:gd name="T0" fmla="*/ 2 w 214"/>
                  <a:gd name="T1" fmla="*/ 4 h 111"/>
                  <a:gd name="T2" fmla="*/ 0 w 214"/>
                  <a:gd name="T3" fmla="*/ 23 h 111"/>
                  <a:gd name="T4" fmla="*/ 0 w 214"/>
                  <a:gd name="T5" fmla="*/ 44 h 111"/>
                  <a:gd name="T6" fmla="*/ 0 w 214"/>
                  <a:gd name="T7" fmla="*/ 63 h 111"/>
                  <a:gd name="T8" fmla="*/ 0 w 214"/>
                  <a:gd name="T9" fmla="*/ 83 h 111"/>
                  <a:gd name="T10" fmla="*/ 0 w 214"/>
                  <a:gd name="T11" fmla="*/ 90 h 111"/>
                  <a:gd name="T12" fmla="*/ 0 w 214"/>
                  <a:gd name="T13" fmla="*/ 96 h 111"/>
                  <a:gd name="T14" fmla="*/ 0 w 214"/>
                  <a:gd name="T15" fmla="*/ 105 h 111"/>
                  <a:gd name="T16" fmla="*/ 0 w 214"/>
                  <a:gd name="T17" fmla="*/ 111 h 111"/>
                  <a:gd name="T18" fmla="*/ 210 w 214"/>
                  <a:gd name="T19" fmla="*/ 107 h 111"/>
                  <a:gd name="T20" fmla="*/ 210 w 214"/>
                  <a:gd name="T21" fmla="*/ 103 h 111"/>
                  <a:gd name="T22" fmla="*/ 210 w 214"/>
                  <a:gd name="T23" fmla="*/ 96 h 111"/>
                  <a:gd name="T24" fmla="*/ 210 w 214"/>
                  <a:gd name="T25" fmla="*/ 90 h 111"/>
                  <a:gd name="T26" fmla="*/ 210 w 214"/>
                  <a:gd name="T27" fmla="*/ 83 h 111"/>
                  <a:gd name="T28" fmla="*/ 210 w 214"/>
                  <a:gd name="T29" fmla="*/ 61 h 111"/>
                  <a:gd name="T30" fmla="*/ 212 w 214"/>
                  <a:gd name="T31" fmla="*/ 42 h 111"/>
                  <a:gd name="T32" fmla="*/ 212 w 214"/>
                  <a:gd name="T33" fmla="*/ 21 h 111"/>
                  <a:gd name="T34" fmla="*/ 214 w 214"/>
                  <a:gd name="T35" fmla="*/ 0 h 111"/>
                  <a:gd name="T36" fmla="*/ 2 w 214"/>
                  <a:gd name="T37" fmla="*/ 4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11"/>
                  <a:gd name="T59" fmla="*/ 214 w 21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11">
                    <a:moveTo>
                      <a:pt x="2" y="4"/>
                    </a:moveTo>
                    <a:lnTo>
                      <a:pt x="0" y="23"/>
                    </a:lnTo>
                    <a:lnTo>
                      <a:pt x="0" y="44"/>
                    </a:lnTo>
                    <a:lnTo>
                      <a:pt x="0" y="63"/>
                    </a:lnTo>
                    <a:lnTo>
                      <a:pt x="0" y="83"/>
                    </a:lnTo>
                    <a:lnTo>
                      <a:pt x="0" y="90"/>
                    </a:lnTo>
                    <a:lnTo>
                      <a:pt x="0" y="96"/>
                    </a:lnTo>
                    <a:lnTo>
                      <a:pt x="0" y="105"/>
                    </a:lnTo>
                    <a:lnTo>
                      <a:pt x="0" y="111"/>
                    </a:lnTo>
                    <a:lnTo>
                      <a:pt x="210" y="107"/>
                    </a:lnTo>
                    <a:lnTo>
                      <a:pt x="210" y="103"/>
                    </a:lnTo>
                    <a:lnTo>
                      <a:pt x="210" y="96"/>
                    </a:lnTo>
                    <a:lnTo>
                      <a:pt x="210" y="90"/>
                    </a:lnTo>
                    <a:lnTo>
                      <a:pt x="210" y="83"/>
                    </a:lnTo>
                    <a:lnTo>
                      <a:pt x="210" y="61"/>
                    </a:lnTo>
                    <a:lnTo>
                      <a:pt x="212" y="42"/>
                    </a:lnTo>
                    <a:lnTo>
                      <a:pt x="212" y="21"/>
                    </a:lnTo>
                    <a:lnTo>
                      <a:pt x="214" y="0"/>
                    </a:lnTo>
                    <a:lnTo>
                      <a:pt x="2" y="4"/>
                    </a:lnTo>
                    <a:close/>
                  </a:path>
                </a:pathLst>
              </a:custGeom>
              <a:solidFill>
                <a:srgbClr val="89E0C1"/>
              </a:solidFill>
              <a:ln w="9525">
                <a:noFill/>
                <a:round/>
                <a:headEnd/>
                <a:tailEnd/>
              </a:ln>
            </p:spPr>
            <p:txBody>
              <a:bodyPr/>
              <a:lstStyle/>
              <a:p>
                <a:pPr>
                  <a:defRPr/>
                </a:pPr>
                <a:endParaRPr lang="it-IT">
                  <a:latin typeface="+mj-lt"/>
                  <a:ea typeface="+mn-ea"/>
                  <a:cs typeface="Arial" charset="0"/>
                </a:endParaRPr>
              </a:p>
            </p:txBody>
          </p:sp>
          <p:sp>
            <p:nvSpPr>
              <p:cNvPr id="72" name="Freeform 61"/>
              <p:cNvSpPr>
                <a:spLocks/>
              </p:cNvSpPr>
              <p:nvPr/>
            </p:nvSpPr>
            <p:spPr bwMode="auto">
              <a:xfrm>
                <a:off x="1685" y="1849"/>
                <a:ext cx="222" cy="111"/>
              </a:xfrm>
              <a:custGeom>
                <a:avLst/>
                <a:gdLst>
                  <a:gd name="T0" fmla="*/ 0 w 222"/>
                  <a:gd name="T1" fmla="*/ 112 h 112"/>
                  <a:gd name="T2" fmla="*/ 0 w 222"/>
                  <a:gd name="T3" fmla="*/ 86 h 112"/>
                  <a:gd name="T4" fmla="*/ 2 w 222"/>
                  <a:gd name="T5" fmla="*/ 57 h 112"/>
                  <a:gd name="T6" fmla="*/ 6 w 222"/>
                  <a:gd name="T7" fmla="*/ 31 h 112"/>
                  <a:gd name="T8" fmla="*/ 9 w 222"/>
                  <a:gd name="T9" fmla="*/ 4 h 112"/>
                  <a:gd name="T10" fmla="*/ 222 w 222"/>
                  <a:gd name="T11" fmla="*/ 0 h 112"/>
                  <a:gd name="T12" fmla="*/ 218 w 222"/>
                  <a:gd name="T13" fmla="*/ 27 h 112"/>
                  <a:gd name="T14" fmla="*/ 214 w 222"/>
                  <a:gd name="T15" fmla="*/ 55 h 112"/>
                  <a:gd name="T16" fmla="*/ 212 w 222"/>
                  <a:gd name="T17" fmla="*/ 82 h 112"/>
                  <a:gd name="T18" fmla="*/ 210 w 222"/>
                  <a:gd name="T19" fmla="*/ 110 h 112"/>
                  <a:gd name="T20" fmla="*/ 0 w 222"/>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112"/>
                  <a:gd name="T35" fmla="*/ 222 w 222"/>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112">
                    <a:moveTo>
                      <a:pt x="0" y="112"/>
                    </a:moveTo>
                    <a:lnTo>
                      <a:pt x="0" y="86"/>
                    </a:lnTo>
                    <a:lnTo>
                      <a:pt x="2" y="57"/>
                    </a:lnTo>
                    <a:lnTo>
                      <a:pt x="6" y="31"/>
                    </a:lnTo>
                    <a:lnTo>
                      <a:pt x="9" y="4"/>
                    </a:lnTo>
                    <a:lnTo>
                      <a:pt x="222" y="0"/>
                    </a:lnTo>
                    <a:lnTo>
                      <a:pt x="218" y="27"/>
                    </a:lnTo>
                    <a:lnTo>
                      <a:pt x="214" y="55"/>
                    </a:lnTo>
                    <a:lnTo>
                      <a:pt x="212" y="82"/>
                    </a:lnTo>
                    <a:lnTo>
                      <a:pt x="210" y="110"/>
                    </a:lnTo>
                    <a:lnTo>
                      <a:pt x="0" y="112"/>
                    </a:lnTo>
                    <a:close/>
                  </a:path>
                </a:pathLst>
              </a:custGeom>
              <a:solidFill>
                <a:srgbClr val="93E2CC"/>
              </a:solidFill>
              <a:ln w="9525">
                <a:noFill/>
                <a:round/>
                <a:headEnd/>
                <a:tailEnd/>
              </a:ln>
            </p:spPr>
            <p:txBody>
              <a:bodyPr/>
              <a:lstStyle/>
              <a:p>
                <a:pPr>
                  <a:defRPr/>
                </a:pPr>
                <a:endParaRPr lang="it-IT">
                  <a:latin typeface="+mj-lt"/>
                  <a:ea typeface="+mn-ea"/>
                  <a:cs typeface="Arial" charset="0"/>
                </a:endParaRPr>
              </a:p>
            </p:txBody>
          </p:sp>
          <p:sp>
            <p:nvSpPr>
              <p:cNvPr id="73" name="Freeform 62"/>
              <p:cNvSpPr>
                <a:spLocks/>
              </p:cNvSpPr>
              <p:nvPr/>
            </p:nvSpPr>
            <p:spPr bwMode="auto">
              <a:xfrm>
                <a:off x="1687" y="1796"/>
                <a:ext cx="229" cy="114"/>
              </a:xfrm>
              <a:custGeom>
                <a:avLst/>
                <a:gdLst>
                  <a:gd name="T0" fmla="*/ 0 w 231"/>
                  <a:gd name="T1" fmla="*/ 112 h 112"/>
                  <a:gd name="T2" fmla="*/ 4 w 231"/>
                  <a:gd name="T3" fmla="*/ 84 h 112"/>
                  <a:gd name="T4" fmla="*/ 7 w 231"/>
                  <a:gd name="T5" fmla="*/ 57 h 112"/>
                  <a:gd name="T6" fmla="*/ 11 w 231"/>
                  <a:gd name="T7" fmla="*/ 29 h 112"/>
                  <a:gd name="T8" fmla="*/ 15 w 231"/>
                  <a:gd name="T9" fmla="*/ 3 h 112"/>
                  <a:gd name="T10" fmla="*/ 231 w 231"/>
                  <a:gd name="T11" fmla="*/ 0 h 112"/>
                  <a:gd name="T12" fmla="*/ 225 w 231"/>
                  <a:gd name="T13" fmla="*/ 27 h 112"/>
                  <a:gd name="T14" fmla="*/ 220 w 231"/>
                  <a:gd name="T15" fmla="*/ 53 h 112"/>
                  <a:gd name="T16" fmla="*/ 216 w 231"/>
                  <a:gd name="T17" fmla="*/ 80 h 112"/>
                  <a:gd name="T18" fmla="*/ 212 w 231"/>
                  <a:gd name="T19" fmla="*/ 108 h 112"/>
                  <a:gd name="T20" fmla="*/ 0 w 231"/>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12"/>
                  <a:gd name="T35" fmla="*/ 231 w 23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12">
                    <a:moveTo>
                      <a:pt x="0" y="112"/>
                    </a:moveTo>
                    <a:lnTo>
                      <a:pt x="4" y="84"/>
                    </a:lnTo>
                    <a:lnTo>
                      <a:pt x="7" y="57"/>
                    </a:lnTo>
                    <a:lnTo>
                      <a:pt x="11" y="29"/>
                    </a:lnTo>
                    <a:lnTo>
                      <a:pt x="15" y="3"/>
                    </a:lnTo>
                    <a:lnTo>
                      <a:pt x="231" y="0"/>
                    </a:lnTo>
                    <a:lnTo>
                      <a:pt x="225" y="27"/>
                    </a:lnTo>
                    <a:lnTo>
                      <a:pt x="220" y="53"/>
                    </a:lnTo>
                    <a:lnTo>
                      <a:pt x="216" y="80"/>
                    </a:lnTo>
                    <a:lnTo>
                      <a:pt x="212" y="108"/>
                    </a:lnTo>
                    <a:lnTo>
                      <a:pt x="0" y="112"/>
                    </a:lnTo>
                    <a:close/>
                  </a:path>
                </a:pathLst>
              </a:custGeom>
              <a:solidFill>
                <a:srgbClr val="99E2CE"/>
              </a:solidFill>
              <a:ln w="9525">
                <a:noFill/>
                <a:round/>
                <a:headEnd/>
                <a:tailEnd/>
              </a:ln>
            </p:spPr>
            <p:txBody>
              <a:bodyPr/>
              <a:lstStyle/>
              <a:p>
                <a:pPr>
                  <a:defRPr/>
                </a:pPr>
                <a:endParaRPr lang="it-IT">
                  <a:latin typeface="+mj-lt"/>
                  <a:ea typeface="+mn-ea"/>
                  <a:cs typeface="Arial" charset="0"/>
                </a:endParaRPr>
              </a:p>
            </p:txBody>
          </p:sp>
          <p:sp>
            <p:nvSpPr>
              <p:cNvPr id="74" name="Freeform 63"/>
              <p:cNvSpPr>
                <a:spLocks/>
              </p:cNvSpPr>
              <p:nvPr/>
            </p:nvSpPr>
            <p:spPr bwMode="auto">
              <a:xfrm>
                <a:off x="1694" y="1742"/>
                <a:ext cx="242" cy="111"/>
              </a:xfrm>
              <a:custGeom>
                <a:avLst/>
                <a:gdLst>
                  <a:gd name="T0" fmla="*/ 0 w 241"/>
                  <a:gd name="T1" fmla="*/ 111 h 111"/>
                  <a:gd name="T2" fmla="*/ 4 w 241"/>
                  <a:gd name="T3" fmla="*/ 83 h 111"/>
                  <a:gd name="T4" fmla="*/ 8 w 241"/>
                  <a:gd name="T5" fmla="*/ 57 h 111"/>
                  <a:gd name="T6" fmla="*/ 15 w 241"/>
                  <a:gd name="T7" fmla="*/ 31 h 111"/>
                  <a:gd name="T8" fmla="*/ 21 w 241"/>
                  <a:gd name="T9" fmla="*/ 3 h 111"/>
                  <a:gd name="T10" fmla="*/ 241 w 241"/>
                  <a:gd name="T11" fmla="*/ 0 h 111"/>
                  <a:gd name="T12" fmla="*/ 233 w 241"/>
                  <a:gd name="T13" fmla="*/ 26 h 111"/>
                  <a:gd name="T14" fmla="*/ 226 w 241"/>
                  <a:gd name="T15" fmla="*/ 52 h 111"/>
                  <a:gd name="T16" fmla="*/ 220 w 241"/>
                  <a:gd name="T17" fmla="*/ 79 h 111"/>
                  <a:gd name="T18" fmla="*/ 213 w 241"/>
                  <a:gd name="T19" fmla="*/ 107 h 111"/>
                  <a:gd name="T20" fmla="*/ 0 w 241"/>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11"/>
                  <a:gd name="T35" fmla="*/ 241 w 24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11">
                    <a:moveTo>
                      <a:pt x="0" y="111"/>
                    </a:moveTo>
                    <a:lnTo>
                      <a:pt x="4" y="83"/>
                    </a:lnTo>
                    <a:lnTo>
                      <a:pt x="8" y="57"/>
                    </a:lnTo>
                    <a:lnTo>
                      <a:pt x="15" y="31"/>
                    </a:lnTo>
                    <a:lnTo>
                      <a:pt x="21" y="3"/>
                    </a:lnTo>
                    <a:lnTo>
                      <a:pt x="241" y="0"/>
                    </a:lnTo>
                    <a:lnTo>
                      <a:pt x="233" y="26"/>
                    </a:lnTo>
                    <a:lnTo>
                      <a:pt x="226" y="52"/>
                    </a:lnTo>
                    <a:lnTo>
                      <a:pt x="220" y="79"/>
                    </a:lnTo>
                    <a:lnTo>
                      <a:pt x="213" y="107"/>
                    </a:lnTo>
                    <a:lnTo>
                      <a:pt x="0" y="111"/>
                    </a:lnTo>
                    <a:close/>
                  </a:path>
                </a:pathLst>
              </a:custGeom>
              <a:solidFill>
                <a:srgbClr val="9BE5CE"/>
              </a:solidFill>
              <a:ln w="9525">
                <a:noFill/>
                <a:round/>
                <a:headEnd/>
                <a:tailEnd/>
              </a:ln>
            </p:spPr>
            <p:txBody>
              <a:bodyPr/>
              <a:lstStyle/>
              <a:p>
                <a:pPr>
                  <a:defRPr/>
                </a:pPr>
                <a:endParaRPr lang="it-IT">
                  <a:latin typeface="+mj-lt"/>
                  <a:ea typeface="+mn-ea"/>
                  <a:cs typeface="Arial" charset="0"/>
                </a:endParaRPr>
              </a:p>
            </p:txBody>
          </p:sp>
          <p:sp>
            <p:nvSpPr>
              <p:cNvPr id="75" name="Freeform 64"/>
              <p:cNvSpPr>
                <a:spLocks/>
              </p:cNvSpPr>
              <p:nvPr/>
            </p:nvSpPr>
            <p:spPr bwMode="auto">
              <a:xfrm>
                <a:off x="1702" y="1688"/>
                <a:ext cx="256" cy="111"/>
              </a:xfrm>
              <a:custGeom>
                <a:avLst/>
                <a:gdLst>
                  <a:gd name="T0" fmla="*/ 0 w 256"/>
                  <a:gd name="T1" fmla="*/ 111 h 111"/>
                  <a:gd name="T2" fmla="*/ 7 w 256"/>
                  <a:gd name="T3" fmla="*/ 82 h 111"/>
                  <a:gd name="T4" fmla="*/ 13 w 256"/>
                  <a:gd name="T5" fmla="*/ 57 h 111"/>
                  <a:gd name="T6" fmla="*/ 22 w 256"/>
                  <a:gd name="T7" fmla="*/ 30 h 111"/>
                  <a:gd name="T8" fmla="*/ 30 w 256"/>
                  <a:gd name="T9" fmla="*/ 4 h 111"/>
                  <a:gd name="T10" fmla="*/ 256 w 256"/>
                  <a:gd name="T11" fmla="*/ 0 h 111"/>
                  <a:gd name="T12" fmla="*/ 245 w 256"/>
                  <a:gd name="T13" fmla="*/ 26 h 111"/>
                  <a:gd name="T14" fmla="*/ 233 w 256"/>
                  <a:gd name="T15" fmla="*/ 52 h 111"/>
                  <a:gd name="T16" fmla="*/ 225 w 256"/>
                  <a:gd name="T17" fmla="*/ 80 h 111"/>
                  <a:gd name="T18" fmla="*/ 216 w 256"/>
                  <a:gd name="T19" fmla="*/ 108 h 111"/>
                  <a:gd name="T20" fmla="*/ 0 w 256"/>
                  <a:gd name="T21" fmla="*/ 11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6"/>
                  <a:gd name="T34" fmla="*/ 0 h 111"/>
                  <a:gd name="T35" fmla="*/ 256 w 256"/>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6" h="111">
                    <a:moveTo>
                      <a:pt x="0" y="111"/>
                    </a:moveTo>
                    <a:lnTo>
                      <a:pt x="7" y="82"/>
                    </a:lnTo>
                    <a:lnTo>
                      <a:pt x="13" y="57"/>
                    </a:lnTo>
                    <a:lnTo>
                      <a:pt x="22" y="30"/>
                    </a:lnTo>
                    <a:lnTo>
                      <a:pt x="30" y="4"/>
                    </a:lnTo>
                    <a:lnTo>
                      <a:pt x="256" y="0"/>
                    </a:lnTo>
                    <a:lnTo>
                      <a:pt x="245" y="26"/>
                    </a:lnTo>
                    <a:lnTo>
                      <a:pt x="233" y="52"/>
                    </a:lnTo>
                    <a:lnTo>
                      <a:pt x="225" y="80"/>
                    </a:lnTo>
                    <a:lnTo>
                      <a:pt x="216" y="108"/>
                    </a:lnTo>
                    <a:lnTo>
                      <a:pt x="0" y="111"/>
                    </a:lnTo>
                    <a:close/>
                  </a:path>
                </a:pathLst>
              </a:custGeom>
              <a:solidFill>
                <a:srgbClr val="A3E8D1"/>
              </a:solidFill>
              <a:ln w="9525">
                <a:noFill/>
                <a:round/>
                <a:headEnd/>
                <a:tailEnd/>
              </a:ln>
            </p:spPr>
            <p:txBody>
              <a:bodyPr/>
              <a:lstStyle/>
              <a:p>
                <a:pPr>
                  <a:defRPr/>
                </a:pPr>
                <a:endParaRPr lang="it-IT">
                  <a:latin typeface="+mj-lt"/>
                  <a:ea typeface="+mn-ea"/>
                  <a:cs typeface="Arial" charset="0"/>
                </a:endParaRPr>
              </a:p>
            </p:txBody>
          </p:sp>
          <p:sp>
            <p:nvSpPr>
              <p:cNvPr id="76" name="Freeform 65"/>
              <p:cNvSpPr>
                <a:spLocks/>
              </p:cNvSpPr>
              <p:nvPr/>
            </p:nvSpPr>
            <p:spPr bwMode="auto">
              <a:xfrm>
                <a:off x="1715" y="1633"/>
                <a:ext cx="270" cy="112"/>
              </a:xfrm>
              <a:custGeom>
                <a:avLst/>
                <a:gdLst>
                  <a:gd name="T0" fmla="*/ 0 w 271"/>
                  <a:gd name="T1" fmla="*/ 112 h 112"/>
                  <a:gd name="T2" fmla="*/ 9 w 271"/>
                  <a:gd name="T3" fmla="*/ 83 h 112"/>
                  <a:gd name="T4" fmla="*/ 17 w 271"/>
                  <a:gd name="T5" fmla="*/ 57 h 112"/>
                  <a:gd name="T6" fmla="*/ 26 w 271"/>
                  <a:gd name="T7" fmla="*/ 30 h 112"/>
                  <a:gd name="T8" fmla="*/ 38 w 271"/>
                  <a:gd name="T9" fmla="*/ 4 h 112"/>
                  <a:gd name="T10" fmla="*/ 271 w 271"/>
                  <a:gd name="T11" fmla="*/ 0 h 112"/>
                  <a:gd name="T12" fmla="*/ 256 w 271"/>
                  <a:gd name="T13" fmla="*/ 26 h 112"/>
                  <a:gd name="T14" fmla="*/ 243 w 271"/>
                  <a:gd name="T15" fmla="*/ 55 h 112"/>
                  <a:gd name="T16" fmla="*/ 232 w 271"/>
                  <a:gd name="T17" fmla="*/ 81 h 112"/>
                  <a:gd name="T18" fmla="*/ 220 w 271"/>
                  <a:gd name="T19" fmla="*/ 109 h 112"/>
                  <a:gd name="T20" fmla="*/ 0 w 271"/>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
                  <a:gd name="T34" fmla="*/ 0 h 112"/>
                  <a:gd name="T35" fmla="*/ 271 w 27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 h="112">
                    <a:moveTo>
                      <a:pt x="0" y="112"/>
                    </a:moveTo>
                    <a:lnTo>
                      <a:pt x="9" y="83"/>
                    </a:lnTo>
                    <a:lnTo>
                      <a:pt x="17" y="57"/>
                    </a:lnTo>
                    <a:lnTo>
                      <a:pt x="26" y="30"/>
                    </a:lnTo>
                    <a:lnTo>
                      <a:pt x="38" y="4"/>
                    </a:lnTo>
                    <a:lnTo>
                      <a:pt x="271" y="0"/>
                    </a:lnTo>
                    <a:lnTo>
                      <a:pt x="256" y="26"/>
                    </a:lnTo>
                    <a:lnTo>
                      <a:pt x="243" y="55"/>
                    </a:lnTo>
                    <a:lnTo>
                      <a:pt x="232" y="81"/>
                    </a:lnTo>
                    <a:lnTo>
                      <a:pt x="220" y="109"/>
                    </a:lnTo>
                    <a:lnTo>
                      <a:pt x="0" y="112"/>
                    </a:lnTo>
                    <a:close/>
                  </a:path>
                </a:pathLst>
              </a:custGeom>
              <a:solidFill>
                <a:srgbClr val="A8E8D3"/>
              </a:solidFill>
              <a:ln w="9525">
                <a:noFill/>
                <a:round/>
                <a:headEnd/>
                <a:tailEnd/>
              </a:ln>
            </p:spPr>
            <p:txBody>
              <a:bodyPr/>
              <a:lstStyle/>
              <a:p>
                <a:pPr>
                  <a:defRPr/>
                </a:pPr>
                <a:endParaRPr lang="it-IT">
                  <a:latin typeface="+mj-lt"/>
                  <a:ea typeface="+mn-ea"/>
                  <a:cs typeface="Arial" charset="0"/>
                </a:endParaRPr>
              </a:p>
            </p:txBody>
          </p:sp>
          <p:sp>
            <p:nvSpPr>
              <p:cNvPr id="77" name="Freeform 66"/>
              <p:cNvSpPr>
                <a:spLocks/>
              </p:cNvSpPr>
              <p:nvPr/>
            </p:nvSpPr>
            <p:spPr bwMode="auto">
              <a:xfrm>
                <a:off x="1732" y="1578"/>
                <a:ext cx="287" cy="114"/>
              </a:xfrm>
              <a:custGeom>
                <a:avLst/>
                <a:gdLst>
                  <a:gd name="T0" fmla="*/ 0 w 287"/>
                  <a:gd name="T1" fmla="*/ 114 h 114"/>
                  <a:gd name="T2" fmla="*/ 9 w 287"/>
                  <a:gd name="T3" fmla="*/ 85 h 114"/>
                  <a:gd name="T4" fmla="*/ 21 w 287"/>
                  <a:gd name="T5" fmla="*/ 59 h 114"/>
                  <a:gd name="T6" fmla="*/ 31 w 287"/>
                  <a:gd name="T7" fmla="*/ 31 h 114"/>
                  <a:gd name="T8" fmla="*/ 44 w 287"/>
                  <a:gd name="T9" fmla="*/ 4 h 114"/>
                  <a:gd name="T10" fmla="*/ 287 w 287"/>
                  <a:gd name="T11" fmla="*/ 0 h 114"/>
                  <a:gd name="T12" fmla="*/ 269 w 287"/>
                  <a:gd name="T13" fmla="*/ 27 h 114"/>
                  <a:gd name="T14" fmla="*/ 254 w 287"/>
                  <a:gd name="T15" fmla="*/ 55 h 114"/>
                  <a:gd name="T16" fmla="*/ 239 w 287"/>
                  <a:gd name="T17" fmla="*/ 81 h 114"/>
                  <a:gd name="T18" fmla="*/ 226 w 287"/>
                  <a:gd name="T19" fmla="*/ 110 h 114"/>
                  <a:gd name="T20" fmla="*/ 0 w 287"/>
                  <a:gd name="T21" fmla="*/ 114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14"/>
                  <a:gd name="T35" fmla="*/ 287 w 287"/>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14">
                    <a:moveTo>
                      <a:pt x="0" y="114"/>
                    </a:moveTo>
                    <a:lnTo>
                      <a:pt x="9" y="85"/>
                    </a:lnTo>
                    <a:lnTo>
                      <a:pt x="21" y="59"/>
                    </a:lnTo>
                    <a:lnTo>
                      <a:pt x="31" y="31"/>
                    </a:lnTo>
                    <a:lnTo>
                      <a:pt x="44" y="4"/>
                    </a:lnTo>
                    <a:lnTo>
                      <a:pt x="287" y="0"/>
                    </a:lnTo>
                    <a:lnTo>
                      <a:pt x="269" y="27"/>
                    </a:lnTo>
                    <a:lnTo>
                      <a:pt x="254" y="55"/>
                    </a:lnTo>
                    <a:lnTo>
                      <a:pt x="239" y="81"/>
                    </a:lnTo>
                    <a:lnTo>
                      <a:pt x="226" y="110"/>
                    </a:lnTo>
                    <a:lnTo>
                      <a:pt x="0" y="114"/>
                    </a:lnTo>
                    <a:close/>
                  </a:path>
                </a:pathLst>
              </a:custGeom>
              <a:solidFill>
                <a:srgbClr val="AFEAD8"/>
              </a:solidFill>
              <a:ln w="9525">
                <a:noFill/>
                <a:round/>
                <a:headEnd/>
                <a:tailEnd/>
              </a:ln>
            </p:spPr>
            <p:txBody>
              <a:bodyPr/>
              <a:lstStyle/>
              <a:p>
                <a:pPr>
                  <a:defRPr/>
                </a:pPr>
                <a:endParaRPr lang="it-IT">
                  <a:latin typeface="+mj-lt"/>
                  <a:ea typeface="+mn-ea"/>
                  <a:cs typeface="Arial" charset="0"/>
                </a:endParaRPr>
              </a:p>
            </p:txBody>
          </p:sp>
          <p:sp>
            <p:nvSpPr>
              <p:cNvPr id="78" name="Freeform 67"/>
              <p:cNvSpPr>
                <a:spLocks/>
              </p:cNvSpPr>
              <p:nvPr/>
            </p:nvSpPr>
            <p:spPr bwMode="auto">
              <a:xfrm>
                <a:off x="1753" y="1523"/>
                <a:ext cx="312" cy="114"/>
              </a:xfrm>
              <a:custGeom>
                <a:avLst/>
                <a:gdLst>
                  <a:gd name="T0" fmla="*/ 0 w 307"/>
                  <a:gd name="T1" fmla="*/ 114 h 114"/>
                  <a:gd name="T2" fmla="*/ 10 w 307"/>
                  <a:gd name="T3" fmla="*/ 86 h 114"/>
                  <a:gd name="T4" fmla="*/ 21 w 307"/>
                  <a:gd name="T5" fmla="*/ 59 h 114"/>
                  <a:gd name="T6" fmla="*/ 34 w 307"/>
                  <a:gd name="T7" fmla="*/ 31 h 114"/>
                  <a:gd name="T8" fmla="*/ 49 w 307"/>
                  <a:gd name="T9" fmla="*/ 5 h 114"/>
                  <a:gd name="T10" fmla="*/ 307 w 307"/>
                  <a:gd name="T11" fmla="*/ 0 h 114"/>
                  <a:gd name="T12" fmla="*/ 296 w 307"/>
                  <a:gd name="T13" fmla="*/ 13 h 114"/>
                  <a:gd name="T14" fmla="*/ 288 w 307"/>
                  <a:gd name="T15" fmla="*/ 27 h 114"/>
                  <a:gd name="T16" fmla="*/ 277 w 307"/>
                  <a:gd name="T17" fmla="*/ 40 h 114"/>
                  <a:gd name="T18" fmla="*/ 268 w 307"/>
                  <a:gd name="T19" fmla="*/ 53 h 114"/>
                  <a:gd name="T20" fmla="*/ 260 w 307"/>
                  <a:gd name="T21" fmla="*/ 66 h 114"/>
                  <a:gd name="T22" fmla="*/ 251 w 307"/>
                  <a:gd name="T23" fmla="*/ 82 h 114"/>
                  <a:gd name="T24" fmla="*/ 242 w 307"/>
                  <a:gd name="T25" fmla="*/ 95 h 114"/>
                  <a:gd name="T26" fmla="*/ 233 w 307"/>
                  <a:gd name="T27" fmla="*/ 110 h 114"/>
                  <a:gd name="T28" fmla="*/ 0 w 307"/>
                  <a:gd name="T29" fmla="*/ 114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7"/>
                  <a:gd name="T46" fmla="*/ 0 h 114"/>
                  <a:gd name="T47" fmla="*/ 307 w 3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7" h="114">
                    <a:moveTo>
                      <a:pt x="0" y="114"/>
                    </a:moveTo>
                    <a:lnTo>
                      <a:pt x="10" y="86"/>
                    </a:lnTo>
                    <a:lnTo>
                      <a:pt x="21" y="59"/>
                    </a:lnTo>
                    <a:lnTo>
                      <a:pt x="34" y="31"/>
                    </a:lnTo>
                    <a:lnTo>
                      <a:pt x="49" y="5"/>
                    </a:lnTo>
                    <a:lnTo>
                      <a:pt x="307" y="0"/>
                    </a:lnTo>
                    <a:lnTo>
                      <a:pt x="296" y="13"/>
                    </a:lnTo>
                    <a:lnTo>
                      <a:pt x="288" y="27"/>
                    </a:lnTo>
                    <a:lnTo>
                      <a:pt x="277" y="40"/>
                    </a:lnTo>
                    <a:lnTo>
                      <a:pt x="268" y="53"/>
                    </a:lnTo>
                    <a:lnTo>
                      <a:pt x="260" y="66"/>
                    </a:lnTo>
                    <a:lnTo>
                      <a:pt x="251" y="82"/>
                    </a:lnTo>
                    <a:lnTo>
                      <a:pt x="242" y="95"/>
                    </a:lnTo>
                    <a:lnTo>
                      <a:pt x="233" y="110"/>
                    </a:lnTo>
                    <a:lnTo>
                      <a:pt x="0" y="114"/>
                    </a:lnTo>
                    <a:close/>
                  </a:path>
                </a:pathLst>
              </a:custGeom>
              <a:solidFill>
                <a:srgbClr val="B7EDDB"/>
              </a:solidFill>
              <a:ln w="9525">
                <a:noFill/>
                <a:round/>
                <a:headEnd/>
                <a:tailEnd/>
              </a:ln>
            </p:spPr>
            <p:txBody>
              <a:bodyPr/>
              <a:lstStyle/>
              <a:p>
                <a:pPr>
                  <a:defRPr/>
                </a:pPr>
                <a:endParaRPr lang="it-IT">
                  <a:latin typeface="+mj-lt"/>
                  <a:ea typeface="+mn-ea"/>
                  <a:cs typeface="Arial" charset="0"/>
                </a:endParaRPr>
              </a:p>
            </p:txBody>
          </p:sp>
          <p:sp>
            <p:nvSpPr>
              <p:cNvPr id="79" name="Freeform 68"/>
              <p:cNvSpPr>
                <a:spLocks/>
              </p:cNvSpPr>
              <p:nvPr/>
            </p:nvSpPr>
            <p:spPr bwMode="auto">
              <a:xfrm>
                <a:off x="1776" y="1468"/>
                <a:ext cx="332" cy="114"/>
              </a:xfrm>
              <a:custGeom>
                <a:avLst/>
                <a:gdLst>
                  <a:gd name="T0" fmla="*/ 0 w 332"/>
                  <a:gd name="T1" fmla="*/ 114 h 114"/>
                  <a:gd name="T2" fmla="*/ 13 w 332"/>
                  <a:gd name="T3" fmla="*/ 86 h 114"/>
                  <a:gd name="T4" fmla="*/ 28 w 332"/>
                  <a:gd name="T5" fmla="*/ 60 h 114"/>
                  <a:gd name="T6" fmla="*/ 44 w 332"/>
                  <a:gd name="T7" fmla="*/ 32 h 114"/>
                  <a:gd name="T8" fmla="*/ 62 w 332"/>
                  <a:gd name="T9" fmla="*/ 5 h 114"/>
                  <a:gd name="T10" fmla="*/ 332 w 332"/>
                  <a:gd name="T11" fmla="*/ 0 h 114"/>
                  <a:gd name="T12" fmla="*/ 320 w 332"/>
                  <a:gd name="T13" fmla="*/ 14 h 114"/>
                  <a:gd name="T14" fmla="*/ 309 w 332"/>
                  <a:gd name="T15" fmla="*/ 27 h 114"/>
                  <a:gd name="T16" fmla="*/ 298 w 332"/>
                  <a:gd name="T17" fmla="*/ 40 h 114"/>
                  <a:gd name="T18" fmla="*/ 284 w 332"/>
                  <a:gd name="T19" fmla="*/ 53 h 114"/>
                  <a:gd name="T20" fmla="*/ 273 w 332"/>
                  <a:gd name="T21" fmla="*/ 66 h 114"/>
                  <a:gd name="T22" fmla="*/ 263 w 332"/>
                  <a:gd name="T23" fmla="*/ 82 h 114"/>
                  <a:gd name="T24" fmla="*/ 254 w 332"/>
                  <a:gd name="T25" fmla="*/ 95 h 114"/>
                  <a:gd name="T26" fmla="*/ 243 w 332"/>
                  <a:gd name="T27" fmla="*/ 110 h 114"/>
                  <a:gd name="T28" fmla="*/ 0 w 332"/>
                  <a:gd name="T29" fmla="*/ 114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2"/>
                  <a:gd name="T46" fmla="*/ 0 h 114"/>
                  <a:gd name="T47" fmla="*/ 332 w 332"/>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2" h="114">
                    <a:moveTo>
                      <a:pt x="0" y="114"/>
                    </a:moveTo>
                    <a:lnTo>
                      <a:pt x="13" y="86"/>
                    </a:lnTo>
                    <a:lnTo>
                      <a:pt x="28" y="60"/>
                    </a:lnTo>
                    <a:lnTo>
                      <a:pt x="44" y="32"/>
                    </a:lnTo>
                    <a:lnTo>
                      <a:pt x="62" y="5"/>
                    </a:lnTo>
                    <a:lnTo>
                      <a:pt x="332" y="0"/>
                    </a:lnTo>
                    <a:lnTo>
                      <a:pt x="320" y="14"/>
                    </a:lnTo>
                    <a:lnTo>
                      <a:pt x="309" y="27"/>
                    </a:lnTo>
                    <a:lnTo>
                      <a:pt x="298" y="40"/>
                    </a:lnTo>
                    <a:lnTo>
                      <a:pt x="284" y="53"/>
                    </a:lnTo>
                    <a:lnTo>
                      <a:pt x="273" y="66"/>
                    </a:lnTo>
                    <a:lnTo>
                      <a:pt x="263" y="82"/>
                    </a:lnTo>
                    <a:lnTo>
                      <a:pt x="254" y="95"/>
                    </a:lnTo>
                    <a:lnTo>
                      <a:pt x="243" y="110"/>
                    </a:lnTo>
                    <a:lnTo>
                      <a:pt x="0" y="114"/>
                    </a:lnTo>
                    <a:close/>
                  </a:path>
                </a:pathLst>
              </a:custGeom>
              <a:solidFill>
                <a:srgbClr val="C1EFE2"/>
              </a:solidFill>
              <a:ln w="9525">
                <a:noFill/>
                <a:round/>
                <a:headEnd/>
                <a:tailEnd/>
              </a:ln>
            </p:spPr>
            <p:txBody>
              <a:bodyPr/>
              <a:lstStyle/>
              <a:p>
                <a:pPr>
                  <a:defRPr/>
                </a:pPr>
                <a:endParaRPr lang="it-IT">
                  <a:latin typeface="+mj-lt"/>
                  <a:ea typeface="+mn-ea"/>
                  <a:cs typeface="Arial" charset="0"/>
                </a:endParaRPr>
              </a:p>
            </p:txBody>
          </p:sp>
          <p:sp>
            <p:nvSpPr>
              <p:cNvPr id="80" name="Freeform 69"/>
              <p:cNvSpPr>
                <a:spLocks/>
              </p:cNvSpPr>
              <p:nvPr/>
            </p:nvSpPr>
            <p:spPr bwMode="auto">
              <a:xfrm>
                <a:off x="1802" y="1415"/>
                <a:ext cx="368" cy="113"/>
              </a:xfrm>
              <a:custGeom>
                <a:avLst/>
                <a:gdLst>
                  <a:gd name="T0" fmla="*/ 0 w 368"/>
                  <a:gd name="T1" fmla="*/ 113 h 113"/>
                  <a:gd name="T2" fmla="*/ 10 w 368"/>
                  <a:gd name="T3" fmla="*/ 100 h 113"/>
                  <a:gd name="T4" fmla="*/ 18 w 368"/>
                  <a:gd name="T5" fmla="*/ 85 h 113"/>
                  <a:gd name="T6" fmla="*/ 27 w 368"/>
                  <a:gd name="T7" fmla="*/ 72 h 113"/>
                  <a:gd name="T8" fmla="*/ 36 w 368"/>
                  <a:gd name="T9" fmla="*/ 58 h 113"/>
                  <a:gd name="T10" fmla="*/ 44 w 368"/>
                  <a:gd name="T11" fmla="*/ 43 h 113"/>
                  <a:gd name="T12" fmla="*/ 53 w 368"/>
                  <a:gd name="T13" fmla="*/ 30 h 113"/>
                  <a:gd name="T14" fmla="*/ 64 w 368"/>
                  <a:gd name="T15" fmla="*/ 17 h 113"/>
                  <a:gd name="T16" fmla="*/ 72 w 368"/>
                  <a:gd name="T17" fmla="*/ 4 h 113"/>
                  <a:gd name="T18" fmla="*/ 368 w 368"/>
                  <a:gd name="T19" fmla="*/ 0 h 113"/>
                  <a:gd name="T20" fmla="*/ 353 w 368"/>
                  <a:gd name="T21" fmla="*/ 13 h 113"/>
                  <a:gd name="T22" fmla="*/ 340 w 368"/>
                  <a:gd name="T23" fmla="*/ 26 h 113"/>
                  <a:gd name="T24" fmla="*/ 324 w 368"/>
                  <a:gd name="T25" fmla="*/ 38 h 113"/>
                  <a:gd name="T26" fmla="*/ 311 w 368"/>
                  <a:gd name="T27" fmla="*/ 51 h 113"/>
                  <a:gd name="T28" fmla="*/ 298 w 368"/>
                  <a:gd name="T29" fmla="*/ 65 h 113"/>
                  <a:gd name="T30" fmla="*/ 285 w 368"/>
                  <a:gd name="T31" fmla="*/ 80 h 113"/>
                  <a:gd name="T32" fmla="*/ 272 w 368"/>
                  <a:gd name="T33" fmla="*/ 93 h 113"/>
                  <a:gd name="T34" fmla="*/ 258 w 368"/>
                  <a:gd name="T35" fmla="*/ 108 h 113"/>
                  <a:gd name="T36" fmla="*/ 0 w 368"/>
                  <a:gd name="T37" fmla="*/ 113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8"/>
                  <a:gd name="T58" fmla="*/ 0 h 113"/>
                  <a:gd name="T59" fmla="*/ 368 w 368"/>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8" h="113">
                    <a:moveTo>
                      <a:pt x="0" y="113"/>
                    </a:moveTo>
                    <a:lnTo>
                      <a:pt x="10" y="100"/>
                    </a:lnTo>
                    <a:lnTo>
                      <a:pt x="18" y="85"/>
                    </a:lnTo>
                    <a:lnTo>
                      <a:pt x="27" y="72"/>
                    </a:lnTo>
                    <a:lnTo>
                      <a:pt x="36" y="58"/>
                    </a:lnTo>
                    <a:lnTo>
                      <a:pt x="44" y="43"/>
                    </a:lnTo>
                    <a:lnTo>
                      <a:pt x="53" y="30"/>
                    </a:lnTo>
                    <a:lnTo>
                      <a:pt x="64" y="17"/>
                    </a:lnTo>
                    <a:lnTo>
                      <a:pt x="72" y="4"/>
                    </a:lnTo>
                    <a:lnTo>
                      <a:pt x="368" y="0"/>
                    </a:lnTo>
                    <a:lnTo>
                      <a:pt x="353" y="13"/>
                    </a:lnTo>
                    <a:lnTo>
                      <a:pt x="340" y="26"/>
                    </a:lnTo>
                    <a:lnTo>
                      <a:pt x="324" y="38"/>
                    </a:lnTo>
                    <a:lnTo>
                      <a:pt x="311" y="51"/>
                    </a:lnTo>
                    <a:lnTo>
                      <a:pt x="298" y="65"/>
                    </a:lnTo>
                    <a:lnTo>
                      <a:pt x="285" y="80"/>
                    </a:lnTo>
                    <a:lnTo>
                      <a:pt x="272" y="93"/>
                    </a:lnTo>
                    <a:lnTo>
                      <a:pt x="258" y="108"/>
                    </a:lnTo>
                    <a:lnTo>
                      <a:pt x="0" y="113"/>
                    </a:lnTo>
                    <a:close/>
                  </a:path>
                </a:pathLst>
              </a:custGeom>
              <a:solidFill>
                <a:srgbClr val="C6EFE2"/>
              </a:solidFill>
              <a:ln w="9525">
                <a:noFill/>
                <a:round/>
                <a:headEnd/>
                <a:tailEnd/>
              </a:ln>
            </p:spPr>
            <p:txBody>
              <a:bodyPr/>
              <a:lstStyle/>
              <a:p>
                <a:pPr>
                  <a:defRPr/>
                </a:pPr>
                <a:endParaRPr lang="it-IT">
                  <a:latin typeface="+mj-lt"/>
                  <a:ea typeface="+mn-ea"/>
                  <a:cs typeface="Arial" charset="0"/>
                </a:endParaRPr>
              </a:p>
            </p:txBody>
          </p:sp>
          <p:sp>
            <p:nvSpPr>
              <p:cNvPr id="81" name="Freeform 70"/>
              <p:cNvSpPr>
                <a:spLocks/>
              </p:cNvSpPr>
              <p:nvPr/>
            </p:nvSpPr>
            <p:spPr bwMode="auto">
              <a:xfrm>
                <a:off x="1838" y="1360"/>
                <a:ext cx="409" cy="113"/>
              </a:xfrm>
              <a:custGeom>
                <a:avLst/>
                <a:gdLst>
                  <a:gd name="T0" fmla="*/ 0 w 410"/>
                  <a:gd name="T1" fmla="*/ 113 h 113"/>
                  <a:gd name="T2" fmla="*/ 8 w 410"/>
                  <a:gd name="T3" fmla="*/ 100 h 113"/>
                  <a:gd name="T4" fmla="*/ 19 w 410"/>
                  <a:gd name="T5" fmla="*/ 85 h 113"/>
                  <a:gd name="T6" fmla="*/ 28 w 410"/>
                  <a:gd name="T7" fmla="*/ 72 h 113"/>
                  <a:gd name="T8" fmla="*/ 39 w 410"/>
                  <a:gd name="T9" fmla="*/ 59 h 113"/>
                  <a:gd name="T10" fmla="*/ 50 w 410"/>
                  <a:gd name="T11" fmla="*/ 43 h 113"/>
                  <a:gd name="T12" fmla="*/ 61 w 410"/>
                  <a:gd name="T13" fmla="*/ 30 h 113"/>
                  <a:gd name="T14" fmla="*/ 72 w 410"/>
                  <a:gd name="T15" fmla="*/ 17 h 113"/>
                  <a:gd name="T16" fmla="*/ 82 w 410"/>
                  <a:gd name="T17" fmla="*/ 4 h 113"/>
                  <a:gd name="T18" fmla="*/ 410 w 410"/>
                  <a:gd name="T19" fmla="*/ 0 h 113"/>
                  <a:gd name="T20" fmla="*/ 391 w 410"/>
                  <a:gd name="T21" fmla="*/ 11 h 113"/>
                  <a:gd name="T22" fmla="*/ 374 w 410"/>
                  <a:gd name="T23" fmla="*/ 24 h 113"/>
                  <a:gd name="T24" fmla="*/ 355 w 410"/>
                  <a:gd name="T25" fmla="*/ 36 h 113"/>
                  <a:gd name="T26" fmla="*/ 338 w 410"/>
                  <a:gd name="T27" fmla="*/ 50 h 113"/>
                  <a:gd name="T28" fmla="*/ 321 w 410"/>
                  <a:gd name="T29" fmla="*/ 65 h 113"/>
                  <a:gd name="T30" fmla="*/ 304 w 410"/>
                  <a:gd name="T31" fmla="*/ 78 h 113"/>
                  <a:gd name="T32" fmla="*/ 288 w 410"/>
                  <a:gd name="T33" fmla="*/ 93 h 113"/>
                  <a:gd name="T34" fmla="*/ 270 w 410"/>
                  <a:gd name="T35" fmla="*/ 108 h 113"/>
                  <a:gd name="T36" fmla="*/ 0 w 410"/>
                  <a:gd name="T37" fmla="*/ 113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113"/>
                  <a:gd name="T59" fmla="*/ 410 w 410"/>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113">
                    <a:moveTo>
                      <a:pt x="0" y="113"/>
                    </a:moveTo>
                    <a:lnTo>
                      <a:pt x="8" y="100"/>
                    </a:lnTo>
                    <a:lnTo>
                      <a:pt x="19" y="85"/>
                    </a:lnTo>
                    <a:lnTo>
                      <a:pt x="28" y="72"/>
                    </a:lnTo>
                    <a:lnTo>
                      <a:pt x="39" y="59"/>
                    </a:lnTo>
                    <a:lnTo>
                      <a:pt x="50" y="43"/>
                    </a:lnTo>
                    <a:lnTo>
                      <a:pt x="61" y="30"/>
                    </a:lnTo>
                    <a:lnTo>
                      <a:pt x="72" y="17"/>
                    </a:lnTo>
                    <a:lnTo>
                      <a:pt x="82" y="4"/>
                    </a:lnTo>
                    <a:lnTo>
                      <a:pt x="410" y="0"/>
                    </a:lnTo>
                    <a:lnTo>
                      <a:pt x="391" y="11"/>
                    </a:lnTo>
                    <a:lnTo>
                      <a:pt x="374" y="24"/>
                    </a:lnTo>
                    <a:lnTo>
                      <a:pt x="355" y="36"/>
                    </a:lnTo>
                    <a:lnTo>
                      <a:pt x="338" y="50"/>
                    </a:lnTo>
                    <a:lnTo>
                      <a:pt x="321" y="65"/>
                    </a:lnTo>
                    <a:lnTo>
                      <a:pt x="304" y="78"/>
                    </a:lnTo>
                    <a:lnTo>
                      <a:pt x="288" y="93"/>
                    </a:lnTo>
                    <a:lnTo>
                      <a:pt x="270" y="108"/>
                    </a:lnTo>
                    <a:lnTo>
                      <a:pt x="0" y="113"/>
                    </a:lnTo>
                    <a:close/>
                  </a:path>
                </a:pathLst>
              </a:custGeom>
              <a:solidFill>
                <a:srgbClr val="CEF2E5"/>
              </a:solidFill>
              <a:ln w="9525">
                <a:noFill/>
                <a:round/>
                <a:headEnd/>
                <a:tailEnd/>
              </a:ln>
            </p:spPr>
            <p:txBody>
              <a:bodyPr/>
              <a:lstStyle/>
              <a:p>
                <a:pPr>
                  <a:defRPr/>
                </a:pPr>
                <a:endParaRPr lang="it-IT">
                  <a:latin typeface="+mj-lt"/>
                  <a:ea typeface="+mn-ea"/>
                  <a:cs typeface="Arial" charset="0"/>
                </a:endParaRPr>
              </a:p>
            </p:txBody>
          </p:sp>
          <p:sp>
            <p:nvSpPr>
              <p:cNvPr id="82" name="Freeform 71"/>
              <p:cNvSpPr>
                <a:spLocks/>
              </p:cNvSpPr>
              <p:nvPr/>
            </p:nvSpPr>
            <p:spPr bwMode="auto">
              <a:xfrm>
                <a:off x="1874" y="1303"/>
                <a:ext cx="488" cy="116"/>
              </a:xfrm>
              <a:custGeom>
                <a:avLst/>
                <a:gdLst>
                  <a:gd name="T0" fmla="*/ 0 w 488"/>
                  <a:gd name="T1" fmla="*/ 116 h 116"/>
                  <a:gd name="T2" fmla="*/ 12 w 488"/>
                  <a:gd name="T3" fmla="*/ 100 h 116"/>
                  <a:gd name="T4" fmla="*/ 25 w 488"/>
                  <a:gd name="T5" fmla="*/ 87 h 116"/>
                  <a:gd name="T6" fmla="*/ 36 w 488"/>
                  <a:gd name="T7" fmla="*/ 72 h 116"/>
                  <a:gd name="T8" fmla="*/ 46 w 488"/>
                  <a:gd name="T9" fmla="*/ 59 h 116"/>
                  <a:gd name="T10" fmla="*/ 59 w 488"/>
                  <a:gd name="T11" fmla="*/ 46 h 116"/>
                  <a:gd name="T12" fmla="*/ 71 w 488"/>
                  <a:gd name="T13" fmla="*/ 32 h 116"/>
                  <a:gd name="T14" fmla="*/ 84 w 488"/>
                  <a:gd name="T15" fmla="*/ 19 h 116"/>
                  <a:gd name="T16" fmla="*/ 97 w 488"/>
                  <a:gd name="T17" fmla="*/ 6 h 116"/>
                  <a:gd name="T18" fmla="*/ 488 w 488"/>
                  <a:gd name="T19" fmla="*/ 0 h 116"/>
                  <a:gd name="T20" fmla="*/ 462 w 488"/>
                  <a:gd name="T21" fmla="*/ 11 h 116"/>
                  <a:gd name="T22" fmla="*/ 438 w 488"/>
                  <a:gd name="T23" fmla="*/ 21 h 116"/>
                  <a:gd name="T24" fmla="*/ 412 w 488"/>
                  <a:gd name="T25" fmla="*/ 34 h 116"/>
                  <a:gd name="T26" fmla="*/ 388 w 488"/>
                  <a:gd name="T27" fmla="*/ 48 h 116"/>
                  <a:gd name="T28" fmla="*/ 363 w 488"/>
                  <a:gd name="T29" fmla="*/ 63 h 116"/>
                  <a:gd name="T30" fmla="*/ 342 w 488"/>
                  <a:gd name="T31" fmla="*/ 78 h 116"/>
                  <a:gd name="T32" fmla="*/ 317 w 488"/>
                  <a:gd name="T33" fmla="*/ 93 h 116"/>
                  <a:gd name="T34" fmla="*/ 296 w 488"/>
                  <a:gd name="T35" fmla="*/ 112 h 116"/>
                  <a:gd name="T36" fmla="*/ 0 w 488"/>
                  <a:gd name="T37" fmla="*/ 116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8"/>
                  <a:gd name="T58" fmla="*/ 0 h 116"/>
                  <a:gd name="T59" fmla="*/ 488 w 488"/>
                  <a:gd name="T60" fmla="*/ 116 h 1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8" h="116">
                    <a:moveTo>
                      <a:pt x="0" y="116"/>
                    </a:moveTo>
                    <a:lnTo>
                      <a:pt x="12" y="100"/>
                    </a:lnTo>
                    <a:lnTo>
                      <a:pt x="25" y="87"/>
                    </a:lnTo>
                    <a:lnTo>
                      <a:pt x="36" y="72"/>
                    </a:lnTo>
                    <a:lnTo>
                      <a:pt x="46" y="59"/>
                    </a:lnTo>
                    <a:lnTo>
                      <a:pt x="59" y="46"/>
                    </a:lnTo>
                    <a:lnTo>
                      <a:pt x="71" y="32"/>
                    </a:lnTo>
                    <a:lnTo>
                      <a:pt x="84" y="19"/>
                    </a:lnTo>
                    <a:lnTo>
                      <a:pt x="97" y="6"/>
                    </a:lnTo>
                    <a:lnTo>
                      <a:pt x="488" y="0"/>
                    </a:lnTo>
                    <a:lnTo>
                      <a:pt x="462" y="11"/>
                    </a:lnTo>
                    <a:lnTo>
                      <a:pt x="438" y="21"/>
                    </a:lnTo>
                    <a:lnTo>
                      <a:pt x="412" y="34"/>
                    </a:lnTo>
                    <a:lnTo>
                      <a:pt x="388" y="48"/>
                    </a:lnTo>
                    <a:lnTo>
                      <a:pt x="363" y="63"/>
                    </a:lnTo>
                    <a:lnTo>
                      <a:pt x="342" y="78"/>
                    </a:lnTo>
                    <a:lnTo>
                      <a:pt x="317" y="93"/>
                    </a:lnTo>
                    <a:lnTo>
                      <a:pt x="296" y="112"/>
                    </a:lnTo>
                    <a:lnTo>
                      <a:pt x="0" y="116"/>
                    </a:lnTo>
                    <a:close/>
                  </a:path>
                </a:pathLst>
              </a:custGeom>
              <a:solidFill>
                <a:srgbClr val="D8F4EF"/>
              </a:solidFill>
              <a:ln w="9525">
                <a:noFill/>
                <a:round/>
                <a:headEnd/>
                <a:tailEnd/>
              </a:ln>
            </p:spPr>
            <p:txBody>
              <a:bodyPr/>
              <a:lstStyle/>
              <a:p>
                <a:pPr>
                  <a:defRPr/>
                </a:pPr>
                <a:endParaRPr lang="it-IT">
                  <a:latin typeface="+mj-lt"/>
                  <a:ea typeface="+mn-ea"/>
                  <a:cs typeface="Arial" charset="0"/>
                </a:endParaRPr>
              </a:p>
            </p:txBody>
          </p:sp>
          <p:sp>
            <p:nvSpPr>
              <p:cNvPr id="83" name="Freeform 72"/>
              <p:cNvSpPr>
                <a:spLocks/>
              </p:cNvSpPr>
              <p:nvPr/>
            </p:nvSpPr>
            <p:spPr bwMode="auto">
              <a:xfrm>
                <a:off x="1920" y="1248"/>
                <a:ext cx="609" cy="116"/>
              </a:xfrm>
              <a:custGeom>
                <a:avLst/>
                <a:gdLst>
                  <a:gd name="T0" fmla="*/ 0 w 609"/>
                  <a:gd name="T1" fmla="*/ 116 h 116"/>
                  <a:gd name="T2" fmla="*/ 13 w 609"/>
                  <a:gd name="T3" fmla="*/ 101 h 116"/>
                  <a:gd name="T4" fmla="*/ 27 w 609"/>
                  <a:gd name="T5" fmla="*/ 87 h 116"/>
                  <a:gd name="T6" fmla="*/ 40 w 609"/>
                  <a:gd name="T7" fmla="*/ 72 h 116"/>
                  <a:gd name="T8" fmla="*/ 55 w 609"/>
                  <a:gd name="T9" fmla="*/ 59 h 116"/>
                  <a:gd name="T10" fmla="*/ 68 w 609"/>
                  <a:gd name="T11" fmla="*/ 46 h 116"/>
                  <a:gd name="T12" fmla="*/ 84 w 609"/>
                  <a:gd name="T13" fmla="*/ 33 h 116"/>
                  <a:gd name="T14" fmla="*/ 99 w 609"/>
                  <a:gd name="T15" fmla="*/ 20 h 116"/>
                  <a:gd name="T16" fmla="*/ 114 w 609"/>
                  <a:gd name="T17" fmla="*/ 7 h 116"/>
                  <a:gd name="T18" fmla="*/ 586 w 609"/>
                  <a:gd name="T19" fmla="*/ 0 h 116"/>
                  <a:gd name="T20" fmla="*/ 609 w 609"/>
                  <a:gd name="T21" fmla="*/ 13 h 116"/>
                  <a:gd name="T22" fmla="*/ 571 w 609"/>
                  <a:gd name="T23" fmla="*/ 20 h 116"/>
                  <a:gd name="T24" fmla="*/ 534 w 609"/>
                  <a:gd name="T25" fmla="*/ 26 h 116"/>
                  <a:gd name="T26" fmla="*/ 499 w 609"/>
                  <a:gd name="T27" fmla="*/ 38 h 116"/>
                  <a:gd name="T28" fmla="*/ 464 w 609"/>
                  <a:gd name="T29" fmla="*/ 48 h 116"/>
                  <a:gd name="T30" fmla="*/ 429 w 609"/>
                  <a:gd name="T31" fmla="*/ 61 h 116"/>
                  <a:gd name="T32" fmla="*/ 394 w 609"/>
                  <a:gd name="T33" fmla="*/ 76 h 116"/>
                  <a:gd name="T34" fmla="*/ 361 w 609"/>
                  <a:gd name="T35" fmla="*/ 94 h 116"/>
                  <a:gd name="T36" fmla="*/ 330 w 609"/>
                  <a:gd name="T37" fmla="*/ 112 h 116"/>
                  <a:gd name="T38" fmla="*/ 0 w 609"/>
                  <a:gd name="T39" fmla="*/ 116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9"/>
                  <a:gd name="T61" fmla="*/ 0 h 116"/>
                  <a:gd name="T62" fmla="*/ 609 w 609"/>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9" h="116">
                    <a:moveTo>
                      <a:pt x="0" y="116"/>
                    </a:moveTo>
                    <a:lnTo>
                      <a:pt x="13" y="101"/>
                    </a:lnTo>
                    <a:lnTo>
                      <a:pt x="27" y="87"/>
                    </a:lnTo>
                    <a:lnTo>
                      <a:pt x="40" y="72"/>
                    </a:lnTo>
                    <a:lnTo>
                      <a:pt x="55" y="59"/>
                    </a:lnTo>
                    <a:lnTo>
                      <a:pt x="68" y="46"/>
                    </a:lnTo>
                    <a:lnTo>
                      <a:pt x="84" y="33"/>
                    </a:lnTo>
                    <a:lnTo>
                      <a:pt x="99" y="20"/>
                    </a:lnTo>
                    <a:lnTo>
                      <a:pt x="114" y="7"/>
                    </a:lnTo>
                    <a:lnTo>
                      <a:pt x="586" y="0"/>
                    </a:lnTo>
                    <a:lnTo>
                      <a:pt x="609" y="13"/>
                    </a:lnTo>
                    <a:lnTo>
                      <a:pt x="571" y="20"/>
                    </a:lnTo>
                    <a:lnTo>
                      <a:pt x="534" y="26"/>
                    </a:lnTo>
                    <a:lnTo>
                      <a:pt x="499" y="38"/>
                    </a:lnTo>
                    <a:lnTo>
                      <a:pt x="464" y="48"/>
                    </a:lnTo>
                    <a:lnTo>
                      <a:pt x="429" y="61"/>
                    </a:lnTo>
                    <a:lnTo>
                      <a:pt x="394" y="76"/>
                    </a:lnTo>
                    <a:lnTo>
                      <a:pt x="361" y="94"/>
                    </a:lnTo>
                    <a:lnTo>
                      <a:pt x="330" y="112"/>
                    </a:lnTo>
                    <a:lnTo>
                      <a:pt x="0" y="116"/>
                    </a:lnTo>
                    <a:close/>
                  </a:path>
                </a:pathLst>
              </a:custGeom>
              <a:solidFill>
                <a:srgbClr val="DDF4EF"/>
              </a:solidFill>
              <a:ln w="9525">
                <a:noFill/>
                <a:round/>
                <a:headEnd/>
                <a:tailEnd/>
              </a:ln>
            </p:spPr>
            <p:txBody>
              <a:bodyPr/>
              <a:lstStyle/>
              <a:p>
                <a:pPr>
                  <a:defRPr/>
                </a:pPr>
                <a:endParaRPr lang="it-IT">
                  <a:latin typeface="+mj-lt"/>
                  <a:ea typeface="+mn-ea"/>
                  <a:cs typeface="Arial" charset="0"/>
                </a:endParaRPr>
              </a:p>
            </p:txBody>
          </p:sp>
          <p:sp>
            <p:nvSpPr>
              <p:cNvPr id="84" name="Freeform 73"/>
              <p:cNvSpPr>
                <a:spLocks/>
              </p:cNvSpPr>
              <p:nvPr/>
            </p:nvSpPr>
            <p:spPr bwMode="auto">
              <a:xfrm>
                <a:off x="1973" y="1195"/>
                <a:ext cx="556" cy="114"/>
              </a:xfrm>
              <a:custGeom>
                <a:avLst/>
                <a:gdLst>
                  <a:gd name="T0" fmla="*/ 0 w 556"/>
                  <a:gd name="T1" fmla="*/ 114 h 114"/>
                  <a:gd name="T2" fmla="*/ 15 w 556"/>
                  <a:gd name="T3" fmla="*/ 99 h 114"/>
                  <a:gd name="T4" fmla="*/ 33 w 556"/>
                  <a:gd name="T5" fmla="*/ 86 h 114"/>
                  <a:gd name="T6" fmla="*/ 48 w 556"/>
                  <a:gd name="T7" fmla="*/ 70 h 114"/>
                  <a:gd name="T8" fmla="*/ 66 w 556"/>
                  <a:gd name="T9" fmla="*/ 57 h 114"/>
                  <a:gd name="T10" fmla="*/ 83 w 556"/>
                  <a:gd name="T11" fmla="*/ 45 h 114"/>
                  <a:gd name="T12" fmla="*/ 101 w 556"/>
                  <a:gd name="T13" fmla="*/ 32 h 114"/>
                  <a:gd name="T14" fmla="*/ 118 w 556"/>
                  <a:gd name="T15" fmla="*/ 18 h 114"/>
                  <a:gd name="T16" fmla="*/ 135 w 556"/>
                  <a:gd name="T17" fmla="*/ 5 h 114"/>
                  <a:gd name="T18" fmla="*/ 444 w 556"/>
                  <a:gd name="T19" fmla="*/ 0 h 114"/>
                  <a:gd name="T20" fmla="*/ 556 w 556"/>
                  <a:gd name="T21" fmla="*/ 66 h 114"/>
                  <a:gd name="T22" fmla="*/ 533 w 556"/>
                  <a:gd name="T23" fmla="*/ 68 h 114"/>
                  <a:gd name="T24" fmla="*/ 514 w 556"/>
                  <a:gd name="T25" fmla="*/ 73 h 114"/>
                  <a:gd name="T26" fmla="*/ 492 w 556"/>
                  <a:gd name="T27" fmla="*/ 77 h 114"/>
                  <a:gd name="T28" fmla="*/ 470 w 556"/>
                  <a:gd name="T29" fmla="*/ 81 h 114"/>
                  <a:gd name="T30" fmla="*/ 450 w 556"/>
                  <a:gd name="T31" fmla="*/ 89 h 114"/>
                  <a:gd name="T32" fmla="*/ 429 w 556"/>
                  <a:gd name="T33" fmla="*/ 95 h 114"/>
                  <a:gd name="T34" fmla="*/ 408 w 556"/>
                  <a:gd name="T35" fmla="*/ 101 h 114"/>
                  <a:gd name="T36" fmla="*/ 389 w 556"/>
                  <a:gd name="T37" fmla="*/ 108 h 114"/>
                  <a:gd name="T38" fmla="*/ 0 w 556"/>
                  <a:gd name="T39" fmla="*/ 114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114"/>
                  <a:gd name="T62" fmla="*/ 556 w 556"/>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114">
                    <a:moveTo>
                      <a:pt x="0" y="114"/>
                    </a:moveTo>
                    <a:lnTo>
                      <a:pt x="15" y="99"/>
                    </a:lnTo>
                    <a:lnTo>
                      <a:pt x="33" y="86"/>
                    </a:lnTo>
                    <a:lnTo>
                      <a:pt x="48" y="70"/>
                    </a:lnTo>
                    <a:lnTo>
                      <a:pt x="66" y="57"/>
                    </a:lnTo>
                    <a:lnTo>
                      <a:pt x="83" y="45"/>
                    </a:lnTo>
                    <a:lnTo>
                      <a:pt x="101" y="32"/>
                    </a:lnTo>
                    <a:lnTo>
                      <a:pt x="118" y="18"/>
                    </a:lnTo>
                    <a:lnTo>
                      <a:pt x="135" y="5"/>
                    </a:lnTo>
                    <a:lnTo>
                      <a:pt x="444" y="0"/>
                    </a:lnTo>
                    <a:lnTo>
                      <a:pt x="556" y="66"/>
                    </a:lnTo>
                    <a:lnTo>
                      <a:pt x="533" y="68"/>
                    </a:lnTo>
                    <a:lnTo>
                      <a:pt x="514" y="73"/>
                    </a:lnTo>
                    <a:lnTo>
                      <a:pt x="492" y="77"/>
                    </a:lnTo>
                    <a:lnTo>
                      <a:pt x="470" y="81"/>
                    </a:lnTo>
                    <a:lnTo>
                      <a:pt x="450" y="89"/>
                    </a:lnTo>
                    <a:lnTo>
                      <a:pt x="429" y="95"/>
                    </a:lnTo>
                    <a:lnTo>
                      <a:pt x="408" y="101"/>
                    </a:lnTo>
                    <a:lnTo>
                      <a:pt x="389" y="108"/>
                    </a:lnTo>
                    <a:lnTo>
                      <a:pt x="0" y="114"/>
                    </a:lnTo>
                    <a:close/>
                  </a:path>
                </a:pathLst>
              </a:custGeom>
              <a:solidFill>
                <a:srgbClr val="E2F7EF"/>
              </a:solidFill>
              <a:ln w="9525">
                <a:noFill/>
                <a:round/>
                <a:headEnd/>
                <a:tailEnd/>
              </a:ln>
            </p:spPr>
            <p:txBody>
              <a:bodyPr/>
              <a:lstStyle/>
              <a:p>
                <a:pPr>
                  <a:defRPr/>
                </a:pPr>
                <a:endParaRPr lang="it-IT">
                  <a:latin typeface="+mj-lt"/>
                  <a:ea typeface="+mn-ea"/>
                  <a:cs typeface="Arial" charset="0"/>
                </a:endParaRPr>
              </a:p>
            </p:txBody>
          </p:sp>
          <p:sp>
            <p:nvSpPr>
              <p:cNvPr id="85" name="Freeform 74"/>
              <p:cNvSpPr>
                <a:spLocks/>
              </p:cNvSpPr>
              <p:nvPr/>
            </p:nvSpPr>
            <p:spPr bwMode="auto">
              <a:xfrm>
                <a:off x="2034" y="1141"/>
                <a:ext cx="472" cy="114"/>
              </a:xfrm>
              <a:custGeom>
                <a:avLst/>
                <a:gdLst>
                  <a:gd name="T0" fmla="*/ 0 w 472"/>
                  <a:gd name="T1" fmla="*/ 114 h 114"/>
                  <a:gd name="T2" fmla="*/ 20 w 472"/>
                  <a:gd name="T3" fmla="*/ 99 h 114"/>
                  <a:gd name="T4" fmla="*/ 40 w 472"/>
                  <a:gd name="T5" fmla="*/ 83 h 114"/>
                  <a:gd name="T6" fmla="*/ 62 w 472"/>
                  <a:gd name="T7" fmla="*/ 70 h 114"/>
                  <a:gd name="T8" fmla="*/ 83 w 472"/>
                  <a:gd name="T9" fmla="*/ 54 h 114"/>
                  <a:gd name="T10" fmla="*/ 103 w 472"/>
                  <a:gd name="T11" fmla="*/ 42 h 114"/>
                  <a:gd name="T12" fmla="*/ 125 w 472"/>
                  <a:gd name="T13" fmla="*/ 29 h 114"/>
                  <a:gd name="T14" fmla="*/ 149 w 472"/>
                  <a:gd name="T15" fmla="*/ 16 h 114"/>
                  <a:gd name="T16" fmla="*/ 171 w 472"/>
                  <a:gd name="T17" fmla="*/ 4 h 114"/>
                  <a:gd name="T18" fmla="*/ 339 w 472"/>
                  <a:gd name="T19" fmla="*/ 0 h 114"/>
                  <a:gd name="T20" fmla="*/ 315 w 472"/>
                  <a:gd name="T21" fmla="*/ 14 h 114"/>
                  <a:gd name="T22" fmla="*/ 472 w 472"/>
                  <a:gd name="T23" fmla="*/ 107 h 114"/>
                  <a:gd name="T24" fmla="*/ 0 w 47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14"/>
                  <a:gd name="T41" fmla="*/ 472 w 47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14">
                    <a:moveTo>
                      <a:pt x="0" y="114"/>
                    </a:moveTo>
                    <a:lnTo>
                      <a:pt x="20" y="99"/>
                    </a:lnTo>
                    <a:lnTo>
                      <a:pt x="40" y="83"/>
                    </a:lnTo>
                    <a:lnTo>
                      <a:pt x="62" y="70"/>
                    </a:lnTo>
                    <a:lnTo>
                      <a:pt x="83" y="54"/>
                    </a:lnTo>
                    <a:lnTo>
                      <a:pt x="103" y="42"/>
                    </a:lnTo>
                    <a:lnTo>
                      <a:pt x="125" y="29"/>
                    </a:lnTo>
                    <a:lnTo>
                      <a:pt x="149" y="16"/>
                    </a:lnTo>
                    <a:lnTo>
                      <a:pt x="171" y="4"/>
                    </a:lnTo>
                    <a:lnTo>
                      <a:pt x="339" y="0"/>
                    </a:lnTo>
                    <a:lnTo>
                      <a:pt x="315" y="14"/>
                    </a:lnTo>
                    <a:lnTo>
                      <a:pt x="472" y="107"/>
                    </a:lnTo>
                    <a:lnTo>
                      <a:pt x="0" y="114"/>
                    </a:lnTo>
                    <a:close/>
                  </a:path>
                </a:pathLst>
              </a:custGeom>
              <a:solidFill>
                <a:srgbClr val="EFF9F9"/>
              </a:solidFill>
              <a:ln w="9525">
                <a:noFill/>
                <a:round/>
                <a:headEnd/>
                <a:tailEnd/>
              </a:ln>
            </p:spPr>
            <p:txBody>
              <a:bodyPr/>
              <a:lstStyle/>
              <a:p>
                <a:pPr>
                  <a:defRPr/>
                </a:pPr>
                <a:endParaRPr lang="it-IT">
                  <a:latin typeface="+mj-lt"/>
                  <a:ea typeface="+mn-ea"/>
                  <a:cs typeface="Arial" charset="0"/>
                </a:endParaRPr>
              </a:p>
            </p:txBody>
          </p:sp>
          <p:sp>
            <p:nvSpPr>
              <p:cNvPr id="86" name="Freeform 75"/>
              <p:cNvSpPr>
                <a:spLocks/>
              </p:cNvSpPr>
              <p:nvPr/>
            </p:nvSpPr>
            <p:spPr bwMode="auto">
              <a:xfrm>
                <a:off x="2108" y="1087"/>
                <a:ext cx="364" cy="114"/>
              </a:xfrm>
              <a:custGeom>
                <a:avLst/>
                <a:gdLst>
                  <a:gd name="T0" fmla="*/ 0 w 364"/>
                  <a:gd name="T1" fmla="*/ 113 h 113"/>
                  <a:gd name="T2" fmla="*/ 27 w 364"/>
                  <a:gd name="T3" fmla="*/ 96 h 113"/>
                  <a:gd name="T4" fmla="*/ 55 w 364"/>
                  <a:gd name="T5" fmla="*/ 78 h 113"/>
                  <a:gd name="T6" fmla="*/ 83 w 364"/>
                  <a:gd name="T7" fmla="*/ 62 h 113"/>
                  <a:gd name="T8" fmla="*/ 112 w 364"/>
                  <a:gd name="T9" fmla="*/ 49 h 113"/>
                  <a:gd name="T10" fmla="*/ 140 w 364"/>
                  <a:gd name="T11" fmla="*/ 36 h 113"/>
                  <a:gd name="T12" fmla="*/ 171 w 364"/>
                  <a:gd name="T13" fmla="*/ 24 h 113"/>
                  <a:gd name="T14" fmla="*/ 201 w 364"/>
                  <a:gd name="T15" fmla="*/ 13 h 113"/>
                  <a:gd name="T16" fmla="*/ 233 w 364"/>
                  <a:gd name="T17" fmla="*/ 2 h 113"/>
                  <a:gd name="T18" fmla="*/ 364 w 364"/>
                  <a:gd name="T19" fmla="*/ 0 h 113"/>
                  <a:gd name="T20" fmla="*/ 241 w 364"/>
                  <a:gd name="T21" fmla="*/ 68 h 113"/>
                  <a:gd name="T22" fmla="*/ 309 w 364"/>
                  <a:gd name="T23" fmla="*/ 108 h 113"/>
                  <a:gd name="T24" fmla="*/ 0 w 364"/>
                  <a:gd name="T25" fmla="*/ 113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4"/>
                  <a:gd name="T40" fmla="*/ 0 h 113"/>
                  <a:gd name="T41" fmla="*/ 364 w 364"/>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4" h="113">
                    <a:moveTo>
                      <a:pt x="0" y="113"/>
                    </a:moveTo>
                    <a:lnTo>
                      <a:pt x="27" y="96"/>
                    </a:lnTo>
                    <a:lnTo>
                      <a:pt x="55" y="78"/>
                    </a:lnTo>
                    <a:lnTo>
                      <a:pt x="83" y="62"/>
                    </a:lnTo>
                    <a:lnTo>
                      <a:pt x="112" y="49"/>
                    </a:lnTo>
                    <a:lnTo>
                      <a:pt x="140" y="36"/>
                    </a:lnTo>
                    <a:lnTo>
                      <a:pt x="171" y="24"/>
                    </a:lnTo>
                    <a:lnTo>
                      <a:pt x="201" y="13"/>
                    </a:lnTo>
                    <a:lnTo>
                      <a:pt x="233" y="2"/>
                    </a:lnTo>
                    <a:lnTo>
                      <a:pt x="364" y="0"/>
                    </a:lnTo>
                    <a:lnTo>
                      <a:pt x="241" y="68"/>
                    </a:lnTo>
                    <a:lnTo>
                      <a:pt x="309" y="108"/>
                    </a:lnTo>
                    <a:lnTo>
                      <a:pt x="0" y="113"/>
                    </a:lnTo>
                    <a:close/>
                  </a:path>
                </a:pathLst>
              </a:custGeom>
              <a:solidFill>
                <a:srgbClr val="F4F9F9"/>
              </a:solidFill>
              <a:ln w="9525">
                <a:noFill/>
                <a:round/>
                <a:headEnd/>
                <a:tailEnd/>
              </a:ln>
            </p:spPr>
            <p:txBody>
              <a:bodyPr/>
              <a:lstStyle/>
              <a:p>
                <a:pPr>
                  <a:defRPr/>
                </a:pPr>
                <a:endParaRPr lang="it-IT">
                  <a:latin typeface="+mj-lt"/>
                  <a:ea typeface="+mn-ea"/>
                  <a:cs typeface="Arial" charset="0"/>
                </a:endParaRPr>
              </a:p>
            </p:txBody>
          </p:sp>
          <p:sp>
            <p:nvSpPr>
              <p:cNvPr id="87" name="Freeform 76"/>
              <p:cNvSpPr>
                <a:spLocks/>
              </p:cNvSpPr>
              <p:nvPr/>
            </p:nvSpPr>
            <p:spPr bwMode="auto">
              <a:xfrm>
                <a:off x="2205" y="1045"/>
                <a:ext cx="338" cy="101"/>
              </a:xfrm>
              <a:custGeom>
                <a:avLst/>
                <a:gdLst>
                  <a:gd name="T0" fmla="*/ 0 w 337"/>
                  <a:gd name="T1" fmla="*/ 100 h 100"/>
                  <a:gd name="T2" fmla="*/ 39 w 337"/>
                  <a:gd name="T3" fmla="*/ 81 h 100"/>
                  <a:gd name="T4" fmla="*/ 79 w 337"/>
                  <a:gd name="T5" fmla="*/ 66 h 100"/>
                  <a:gd name="T6" fmla="*/ 120 w 337"/>
                  <a:gd name="T7" fmla="*/ 48 h 100"/>
                  <a:gd name="T8" fmla="*/ 161 w 337"/>
                  <a:gd name="T9" fmla="*/ 34 h 100"/>
                  <a:gd name="T10" fmla="*/ 203 w 337"/>
                  <a:gd name="T11" fmla="*/ 24 h 100"/>
                  <a:gd name="T12" fmla="*/ 246 w 337"/>
                  <a:gd name="T13" fmla="*/ 13 h 100"/>
                  <a:gd name="T14" fmla="*/ 292 w 337"/>
                  <a:gd name="T15" fmla="*/ 6 h 100"/>
                  <a:gd name="T16" fmla="*/ 337 w 337"/>
                  <a:gd name="T17" fmla="*/ 0 h 100"/>
                  <a:gd name="T18" fmla="*/ 168 w 337"/>
                  <a:gd name="T19" fmla="*/ 96 h 100"/>
                  <a:gd name="T20" fmla="*/ 0 w 337"/>
                  <a:gd name="T21" fmla="*/ 1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
                  <a:gd name="T34" fmla="*/ 0 h 100"/>
                  <a:gd name="T35" fmla="*/ 337 w 337"/>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 h="100">
                    <a:moveTo>
                      <a:pt x="0" y="100"/>
                    </a:moveTo>
                    <a:lnTo>
                      <a:pt x="39" y="81"/>
                    </a:lnTo>
                    <a:lnTo>
                      <a:pt x="79" y="66"/>
                    </a:lnTo>
                    <a:lnTo>
                      <a:pt x="120" y="48"/>
                    </a:lnTo>
                    <a:lnTo>
                      <a:pt x="161" y="34"/>
                    </a:lnTo>
                    <a:lnTo>
                      <a:pt x="203" y="24"/>
                    </a:lnTo>
                    <a:lnTo>
                      <a:pt x="246" y="13"/>
                    </a:lnTo>
                    <a:lnTo>
                      <a:pt x="292" y="6"/>
                    </a:lnTo>
                    <a:lnTo>
                      <a:pt x="337" y="0"/>
                    </a:lnTo>
                    <a:lnTo>
                      <a:pt x="168" y="96"/>
                    </a:lnTo>
                    <a:lnTo>
                      <a:pt x="0" y="100"/>
                    </a:lnTo>
                    <a:close/>
                  </a:path>
                </a:pathLst>
              </a:custGeom>
              <a:solidFill>
                <a:srgbClr val="F9FCF9"/>
              </a:solidFill>
              <a:ln w="9525">
                <a:noFill/>
                <a:round/>
                <a:headEnd/>
                <a:tailEnd/>
              </a:ln>
            </p:spPr>
            <p:txBody>
              <a:bodyPr/>
              <a:lstStyle/>
              <a:p>
                <a:pPr>
                  <a:defRPr/>
                </a:pPr>
                <a:endParaRPr lang="it-IT">
                  <a:latin typeface="+mj-lt"/>
                  <a:ea typeface="+mn-ea"/>
                  <a:cs typeface="Arial" charset="0"/>
                </a:endParaRPr>
              </a:p>
            </p:txBody>
          </p:sp>
          <p:sp>
            <p:nvSpPr>
              <p:cNvPr id="88" name="Freeform 77"/>
              <p:cNvSpPr>
                <a:spLocks/>
              </p:cNvSpPr>
              <p:nvPr/>
            </p:nvSpPr>
            <p:spPr bwMode="auto">
              <a:xfrm>
                <a:off x="2341" y="1045"/>
                <a:ext cx="201" cy="44"/>
              </a:xfrm>
              <a:custGeom>
                <a:avLst/>
                <a:gdLst>
                  <a:gd name="T0" fmla="*/ 0 w 201"/>
                  <a:gd name="T1" fmla="*/ 44 h 44"/>
                  <a:gd name="T2" fmla="*/ 23 w 201"/>
                  <a:gd name="T3" fmla="*/ 34 h 44"/>
                  <a:gd name="T4" fmla="*/ 48 w 201"/>
                  <a:gd name="T5" fmla="*/ 28 h 44"/>
                  <a:gd name="T6" fmla="*/ 72 w 201"/>
                  <a:gd name="T7" fmla="*/ 22 h 44"/>
                  <a:gd name="T8" fmla="*/ 97 w 201"/>
                  <a:gd name="T9" fmla="*/ 17 h 44"/>
                  <a:gd name="T10" fmla="*/ 122 w 201"/>
                  <a:gd name="T11" fmla="*/ 11 h 44"/>
                  <a:gd name="T12" fmla="*/ 148 w 201"/>
                  <a:gd name="T13" fmla="*/ 6 h 44"/>
                  <a:gd name="T14" fmla="*/ 174 w 201"/>
                  <a:gd name="T15" fmla="*/ 4 h 44"/>
                  <a:gd name="T16" fmla="*/ 201 w 201"/>
                  <a:gd name="T17" fmla="*/ 0 h 44"/>
                  <a:gd name="T18" fmla="*/ 131 w 201"/>
                  <a:gd name="T19" fmla="*/ 42 h 44"/>
                  <a:gd name="T20" fmla="*/ 0 w 201"/>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4"/>
                  <a:gd name="T35" fmla="*/ 201 w 20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4">
                    <a:moveTo>
                      <a:pt x="0" y="44"/>
                    </a:moveTo>
                    <a:lnTo>
                      <a:pt x="23" y="34"/>
                    </a:lnTo>
                    <a:lnTo>
                      <a:pt x="48" y="28"/>
                    </a:lnTo>
                    <a:lnTo>
                      <a:pt x="72" y="22"/>
                    </a:lnTo>
                    <a:lnTo>
                      <a:pt x="97" y="17"/>
                    </a:lnTo>
                    <a:lnTo>
                      <a:pt x="122" y="11"/>
                    </a:lnTo>
                    <a:lnTo>
                      <a:pt x="148" y="6"/>
                    </a:lnTo>
                    <a:lnTo>
                      <a:pt x="174" y="4"/>
                    </a:lnTo>
                    <a:lnTo>
                      <a:pt x="201" y="0"/>
                    </a:lnTo>
                    <a:lnTo>
                      <a:pt x="131" y="42"/>
                    </a:lnTo>
                    <a:lnTo>
                      <a:pt x="0" y="44"/>
                    </a:lnTo>
                    <a:close/>
                  </a:path>
                </a:pathLst>
              </a:custGeom>
              <a:solidFill>
                <a:srgbClr val="FFFFFF"/>
              </a:solidFill>
              <a:ln w="9525">
                <a:noFill/>
                <a:round/>
                <a:headEnd/>
                <a:tailEnd/>
              </a:ln>
            </p:spPr>
            <p:txBody>
              <a:bodyPr/>
              <a:lstStyle/>
              <a:p>
                <a:pPr>
                  <a:defRPr/>
                </a:pPr>
                <a:endParaRPr lang="it-IT">
                  <a:latin typeface="+mj-lt"/>
                  <a:ea typeface="+mn-ea"/>
                  <a:cs typeface="Arial" charset="0"/>
                </a:endParaRPr>
              </a:p>
            </p:txBody>
          </p:sp>
          <p:sp>
            <p:nvSpPr>
              <p:cNvPr id="89" name="Freeform 78"/>
              <p:cNvSpPr>
                <a:spLocks/>
              </p:cNvSpPr>
              <p:nvPr/>
            </p:nvSpPr>
            <p:spPr bwMode="auto">
              <a:xfrm>
                <a:off x="3383" y="2157"/>
                <a:ext cx="110" cy="466"/>
              </a:xfrm>
              <a:custGeom>
                <a:avLst/>
                <a:gdLst>
                  <a:gd name="T0" fmla="*/ 110 w 110"/>
                  <a:gd name="T1" fmla="*/ 219 h 466"/>
                  <a:gd name="T2" fmla="*/ 110 w 110"/>
                  <a:gd name="T3" fmla="*/ 0 h 466"/>
                  <a:gd name="T4" fmla="*/ 0 w 110"/>
                  <a:gd name="T5" fmla="*/ 64 h 466"/>
                  <a:gd name="T6" fmla="*/ 4 w 110"/>
                  <a:gd name="T7" fmla="*/ 407 h 466"/>
                  <a:gd name="T8" fmla="*/ 110 w 110"/>
                  <a:gd name="T9" fmla="*/ 466 h 466"/>
                  <a:gd name="T10" fmla="*/ 110 w 110"/>
                  <a:gd name="T11" fmla="*/ 219 h 466"/>
                  <a:gd name="T12" fmla="*/ 0 60000 65536"/>
                  <a:gd name="T13" fmla="*/ 0 60000 65536"/>
                  <a:gd name="T14" fmla="*/ 0 60000 65536"/>
                  <a:gd name="T15" fmla="*/ 0 60000 65536"/>
                  <a:gd name="T16" fmla="*/ 0 60000 65536"/>
                  <a:gd name="T17" fmla="*/ 0 60000 65536"/>
                  <a:gd name="T18" fmla="*/ 0 w 110"/>
                  <a:gd name="T19" fmla="*/ 0 h 466"/>
                  <a:gd name="T20" fmla="*/ 110 w 110"/>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10" h="466">
                    <a:moveTo>
                      <a:pt x="110" y="219"/>
                    </a:moveTo>
                    <a:lnTo>
                      <a:pt x="110" y="0"/>
                    </a:lnTo>
                    <a:lnTo>
                      <a:pt x="0" y="64"/>
                    </a:lnTo>
                    <a:lnTo>
                      <a:pt x="4" y="407"/>
                    </a:lnTo>
                    <a:lnTo>
                      <a:pt x="110" y="466"/>
                    </a:lnTo>
                    <a:lnTo>
                      <a:pt x="110" y="219"/>
                    </a:lnTo>
                    <a:close/>
                  </a:path>
                </a:pathLst>
              </a:custGeom>
              <a:solidFill>
                <a:srgbClr val="6699FF"/>
              </a:solidFill>
              <a:ln w="9525">
                <a:noFill/>
                <a:round/>
                <a:headEnd/>
                <a:tailEnd/>
              </a:ln>
            </p:spPr>
            <p:txBody>
              <a:bodyPr/>
              <a:lstStyle/>
              <a:p>
                <a:pPr>
                  <a:defRPr/>
                </a:pPr>
                <a:endParaRPr lang="it-IT">
                  <a:latin typeface="+mj-lt"/>
                  <a:ea typeface="+mn-ea"/>
                  <a:cs typeface="Arial" charset="0"/>
                </a:endParaRPr>
              </a:p>
            </p:txBody>
          </p:sp>
          <p:sp>
            <p:nvSpPr>
              <p:cNvPr id="90" name="Freeform 79"/>
              <p:cNvSpPr>
                <a:spLocks/>
              </p:cNvSpPr>
              <p:nvPr/>
            </p:nvSpPr>
            <p:spPr bwMode="auto">
              <a:xfrm>
                <a:off x="3330" y="2191"/>
                <a:ext cx="112" cy="422"/>
              </a:xfrm>
              <a:custGeom>
                <a:avLst/>
                <a:gdLst>
                  <a:gd name="T0" fmla="*/ 0 w 112"/>
                  <a:gd name="T1" fmla="*/ 63 h 427"/>
                  <a:gd name="T2" fmla="*/ 108 w 112"/>
                  <a:gd name="T3" fmla="*/ 0 h 427"/>
                  <a:gd name="T4" fmla="*/ 112 w 112"/>
                  <a:gd name="T5" fmla="*/ 404 h 427"/>
                  <a:gd name="T6" fmla="*/ 53 w 112"/>
                  <a:gd name="T7" fmla="*/ 368 h 427"/>
                  <a:gd name="T8" fmla="*/ 42 w 112"/>
                  <a:gd name="T9" fmla="*/ 383 h 427"/>
                  <a:gd name="T10" fmla="*/ 29 w 112"/>
                  <a:gd name="T11" fmla="*/ 399 h 427"/>
                  <a:gd name="T12" fmla="*/ 18 w 112"/>
                  <a:gd name="T13" fmla="*/ 415 h 427"/>
                  <a:gd name="T14" fmla="*/ 7 w 112"/>
                  <a:gd name="T15" fmla="*/ 427 h 427"/>
                  <a:gd name="T16" fmla="*/ 0 w 112"/>
                  <a:gd name="T17" fmla="*/ 63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27"/>
                  <a:gd name="T29" fmla="*/ 112 w 112"/>
                  <a:gd name="T30" fmla="*/ 427 h 4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27">
                    <a:moveTo>
                      <a:pt x="0" y="63"/>
                    </a:moveTo>
                    <a:lnTo>
                      <a:pt x="108" y="0"/>
                    </a:lnTo>
                    <a:lnTo>
                      <a:pt x="112" y="404"/>
                    </a:lnTo>
                    <a:lnTo>
                      <a:pt x="53" y="368"/>
                    </a:lnTo>
                    <a:lnTo>
                      <a:pt x="42" y="383"/>
                    </a:lnTo>
                    <a:lnTo>
                      <a:pt x="29" y="399"/>
                    </a:lnTo>
                    <a:lnTo>
                      <a:pt x="18" y="415"/>
                    </a:lnTo>
                    <a:lnTo>
                      <a:pt x="7" y="427"/>
                    </a:lnTo>
                    <a:lnTo>
                      <a:pt x="0" y="63"/>
                    </a:lnTo>
                    <a:close/>
                  </a:path>
                </a:pathLst>
              </a:custGeom>
              <a:solidFill>
                <a:srgbClr val="6B9BFF"/>
              </a:solidFill>
              <a:ln w="9525">
                <a:noFill/>
                <a:round/>
                <a:headEnd/>
                <a:tailEnd/>
              </a:ln>
            </p:spPr>
            <p:txBody>
              <a:bodyPr/>
              <a:lstStyle/>
              <a:p>
                <a:pPr>
                  <a:defRPr/>
                </a:pPr>
                <a:endParaRPr lang="it-IT">
                  <a:latin typeface="+mj-lt"/>
                  <a:ea typeface="+mn-ea"/>
                  <a:cs typeface="Arial" charset="0"/>
                </a:endParaRPr>
              </a:p>
            </p:txBody>
          </p:sp>
          <p:sp>
            <p:nvSpPr>
              <p:cNvPr id="91" name="Freeform 80"/>
              <p:cNvSpPr>
                <a:spLocks/>
              </p:cNvSpPr>
              <p:nvPr/>
            </p:nvSpPr>
            <p:spPr bwMode="auto">
              <a:xfrm>
                <a:off x="3276" y="2221"/>
                <a:ext cx="111" cy="452"/>
              </a:xfrm>
              <a:custGeom>
                <a:avLst/>
                <a:gdLst>
                  <a:gd name="T0" fmla="*/ 107 w 111"/>
                  <a:gd name="T1" fmla="*/ 0 h 452"/>
                  <a:gd name="T2" fmla="*/ 37 w 111"/>
                  <a:gd name="T3" fmla="*/ 42 h 452"/>
                  <a:gd name="T4" fmla="*/ 0 w 111"/>
                  <a:gd name="T5" fmla="*/ 63 h 452"/>
                  <a:gd name="T6" fmla="*/ 4 w 111"/>
                  <a:gd name="T7" fmla="*/ 452 h 452"/>
                  <a:gd name="T8" fmla="*/ 18 w 111"/>
                  <a:gd name="T9" fmla="*/ 439 h 452"/>
                  <a:gd name="T10" fmla="*/ 33 w 111"/>
                  <a:gd name="T11" fmla="*/ 426 h 452"/>
                  <a:gd name="T12" fmla="*/ 46 w 111"/>
                  <a:gd name="T13" fmla="*/ 413 h 452"/>
                  <a:gd name="T14" fmla="*/ 59 w 111"/>
                  <a:gd name="T15" fmla="*/ 397 h 452"/>
                  <a:gd name="T16" fmla="*/ 69 w 111"/>
                  <a:gd name="T17" fmla="*/ 385 h 452"/>
                  <a:gd name="T18" fmla="*/ 83 w 111"/>
                  <a:gd name="T19" fmla="*/ 369 h 452"/>
                  <a:gd name="T20" fmla="*/ 96 w 111"/>
                  <a:gd name="T21" fmla="*/ 353 h 452"/>
                  <a:gd name="T22" fmla="*/ 107 w 111"/>
                  <a:gd name="T23" fmla="*/ 338 h 452"/>
                  <a:gd name="T24" fmla="*/ 111 w 111"/>
                  <a:gd name="T25" fmla="*/ 343 h 452"/>
                  <a:gd name="T26" fmla="*/ 107 w 111"/>
                  <a:gd name="T27" fmla="*/ 0 h 4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452"/>
                  <a:gd name="T44" fmla="*/ 111 w 111"/>
                  <a:gd name="T45" fmla="*/ 452 h 4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452">
                    <a:moveTo>
                      <a:pt x="107" y="0"/>
                    </a:moveTo>
                    <a:lnTo>
                      <a:pt x="37" y="42"/>
                    </a:lnTo>
                    <a:lnTo>
                      <a:pt x="0" y="63"/>
                    </a:lnTo>
                    <a:lnTo>
                      <a:pt x="4" y="452"/>
                    </a:lnTo>
                    <a:lnTo>
                      <a:pt x="18" y="439"/>
                    </a:lnTo>
                    <a:lnTo>
                      <a:pt x="33" y="426"/>
                    </a:lnTo>
                    <a:lnTo>
                      <a:pt x="46" y="413"/>
                    </a:lnTo>
                    <a:lnTo>
                      <a:pt x="59" y="397"/>
                    </a:lnTo>
                    <a:lnTo>
                      <a:pt x="69" y="385"/>
                    </a:lnTo>
                    <a:lnTo>
                      <a:pt x="83" y="369"/>
                    </a:lnTo>
                    <a:lnTo>
                      <a:pt x="96" y="353"/>
                    </a:lnTo>
                    <a:lnTo>
                      <a:pt x="107" y="338"/>
                    </a:lnTo>
                    <a:lnTo>
                      <a:pt x="111" y="343"/>
                    </a:lnTo>
                    <a:lnTo>
                      <a:pt x="107" y="0"/>
                    </a:lnTo>
                    <a:close/>
                  </a:path>
                </a:pathLst>
              </a:custGeom>
              <a:solidFill>
                <a:srgbClr val="70A0FF"/>
              </a:solidFill>
              <a:ln w="9525">
                <a:noFill/>
                <a:round/>
                <a:headEnd/>
                <a:tailEnd/>
              </a:ln>
            </p:spPr>
            <p:txBody>
              <a:bodyPr/>
              <a:lstStyle/>
              <a:p>
                <a:pPr>
                  <a:defRPr/>
                </a:pPr>
                <a:endParaRPr lang="it-IT">
                  <a:latin typeface="+mj-lt"/>
                  <a:ea typeface="+mn-ea"/>
                  <a:cs typeface="Arial" charset="0"/>
                </a:endParaRPr>
              </a:p>
            </p:txBody>
          </p:sp>
          <p:sp>
            <p:nvSpPr>
              <p:cNvPr id="92" name="Freeform 81"/>
              <p:cNvSpPr>
                <a:spLocks/>
              </p:cNvSpPr>
              <p:nvPr/>
            </p:nvSpPr>
            <p:spPr bwMode="auto">
              <a:xfrm>
                <a:off x="3221" y="2254"/>
                <a:ext cx="118" cy="468"/>
              </a:xfrm>
              <a:custGeom>
                <a:avLst/>
                <a:gdLst>
                  <a:gd name="T0" fmla="*/ 109 w 116"/>
                  <a:gd name="T1" fmla="*/ 0 h 468"/>
                  <a:gd name="T2" fmla="*/ 92 w 116"/>
                  <a:gd name="T3" fmla="*/ 9 h 468"/>
                  <a:gd name="T4" fmla="*/ 0 w 116"/>
                  <a:gd name="T5" fmla="*/ 60 h 468"/>
                  <a:gd name="T6" fmla="*/ 5 w 116"/>
                  <a:gd name="T7" fmla="*/ 468 h 468"/>
                  <a:gd name="T8" fmla="*/ 20 w 116"/>
                  <a:gd name="T9" fmla="*/ 457 h 468"/>
                  <a:gd name="T10" fmla="*/ 33 w 116"/>
                  <a:gd name="T11" fmla="*/ 443 h 468"/>
                  <a:gd name="T12" fmla="*/ 48 w 116"/>
                  <a:gd name="T13" fmla="*/ 430 h 468"/>
                  <a:gd name="T14" fmla="*/ 61 w 116"/>
                  <a:gd name="T15" fmla="*/ 419 h 468"/>
                  <a:gd name="T16" fmla="*/ 75 w 116"/>
                  <a:gd name="T17" fmla="*/ 406 h 468"/>
                  <a:gd name="T18" fmla="*/ 88 w 116"/>
                  <a:gd name="T19" fmla="*/ 393 h 468"/>
                  <a:gd name="T20" fmla="*/ 103 w 116"/>
                  <a:gd name="T21" fmla="*/ 377 h 468"/>
                  <a:gd name="T22" fmla="*/ 116 w 116"/>
                  <a:gd name="T23" fmla="*/ 364 h 468"/>
                  <a:gd name="T24" fmla="*/ 109 w 116"/>
                  <a:gd name="T25" fmla="*/ 0 h 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468"/>
                  <a:gd name="T41" fmla="*/ 116 w 116"/>
                  <a:gd name="T42" fmla="*/ 468 h 4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468">
                    <a:moveTo>
                      <a:pt x="109" y="0"/>
                    </a:moveTo>
                    <a:lnTo>
                      <a:pt x="92" y="9"/>
                    </a:lnTo>
                    <a:lnTo>
                      <a:pt x="0" y="60"/>
                    </a:lnTo>
                    <a:lnTo>
                      <a:pt x="5" y="468"/>
                    </a:lnTo>
                    <a:lnTo>
                      <a:pt x="20" y="457"/>
                    </a:lnTo>
                    <a:lnTo>
                      <a:pt x="33" y="443"/>
                    </a:lnTo>
                    <a:lnTo>
                      <a:pt x="48" y="430"/>
                    </a:lnTo>
                    <a:lnTo>
                      <a:pt x="61" y="419"/>
                    </a:lnTo>
                    <a:lnTo>
                      <a:pt x="75" y="406"/>
                    </a:lnTo>
                    <a:lnTo>
                      <a:pt x="88" y="393"/>
                    </a:lnTo>
                    <a:lnTo>
                      <a:pt x="103" y="377"/>
                    </a:lnTo>
                    <a:lnTo>
                      <a:pt x="116" y="364"/>
                    </a:lnTo>
                    <a:lnTo>
                      <a:pt x="109" y="0"/>
                    </a:lnTo>
                    <a:close/>
                  </a:path>
                </a:pathLst>
              </a:custGeom>
              <a:solidFill>
                <a:srgbClr val="75A3FF"/>
              </a:solidFill>
              <a:ln w="9525">
                <a:noFill/>
                <a:round/>
                <a:headEnd/>
                <a:tailEnd/>
              </a:ln>
            </p:spPr>
            <p:txBody>
              <a:bodyPr/>
              <a:lstStyle/>
              <a:p>
                <a:pPr>
                  <a:defRPr/>
                </a:pPr>
                <a:endParaRPr lang="it-IT">
                  <a:latin typeface="+mj-lt"/>
                  <a:ea typeface="+mn-ea"/>
                  <a:cs typeface="Arial" charset="0"/>
                </a:endParaRPr>
              </a:p>
            </p:txBody>
          </p:sp>
          <p:sp>
            <p:nvSpPr>
              <p:cNvPr id="93" name="Freeform 82"/>
              <p:cNvSpPr>
                <a:spLocks/>
              </p:cNvSpPr>
              <p:nvPr/>
            </p:nvSpPr>
            <p:spPr bwMode="auto">
              <a:xfrm>
                <a:off x="3167" y="2284"/>
                <a:ext cx="113" cy="476"/>
              </a:xfrm>
              <a:custGeom>
                <a:avLst/>
                <a:gdLst>
                  <a:gd name="T0" fmla="*/ 0 w 113"/>
                  <a:gd name="T1" fmla="*/ 61 h 478"/>
                  <a:gd name="T2" fmla="*/ 109 w 113"/>
                  <a:gd name="T3" fmla="*/ 0 h 478"/>
                  <a:gd name="T4" fmla="*/ 113 w 113"/>
                  <a:gd name="T5" fmla="*/ 389 h 478"/>
                  <a:gd name="T6" fmla="*/ 100 w 113"/>
                  <a:gd name="T7" fmla="*/ 402 h 478"/>
                  <a:gd name="T8" fmla="*/ 87 w 113"/>
                  <a:gd name="T9" fmla="*/ 413 h 478"/>
                  <a:gd name="T10" fmla="*/ 74 w 113"/>
                  <a:gd name="T11" fmla="*/ 425 h 478"/>
                  <a:gd name="T12" fmla="*/ 61 w 113"/>
                  <a:gd name="T13" fmla="*/ 438 h 478"/>
                  <a:gd name="T14" fmla="*/ 47 w 113"/>
                  <a:gd name="T15" fmla="*/ 448 h 478"/>
                  <a:gd name="T16" fmla="*/ 32 w 113"/>
                  <a:gd name="T17" fmla="*/ 459 h 478"/>
                  <a:gd name="T18" fmla="*/ 19 w 113"/>
                  <a:gd name="T19" fmla="*/ 468 h 478"/>
                  <a:gd name="T20" fmla="*/ 4 w 113"/>
                  <a:gd name="T21" fmla="*/ 478 h 478"/>
                  <a:gd name="T22" fmla="*/ 2 w 113"/>
                  <a:gd name="T23" fmla="*/ 205 h 478"/>
                  <a:gd name="T24" fmla="*/ 11 w 113"/>
                  <a:gd name="T25" fmla="*/ 197 h 478"/>
                  <a:gd name="T26" fmla="*/ 17 w 113"/>
                  <a:gd name="T27" fmla="*/ 188 h 478"/>
                  <a:gd name="T28" fmla="*/ 24 w 113"/>
                  <a:gd name="T29" fmla="*/ 180 h 478"/>
                  <a:gd name="T30" fmla="*/ 32 w 113"/>
                  <a:gd name="T31" fmla="*/ 171 h 478"/>
                  <a:gd name="T32" fmla="*/ 2 w 113"/>
                  <a:gd name="T33" fmla="*/ 153 h 478"/>
                  <a:gd name="T34" fmla="*/ 0 w 113"/>
                  <a:gd name="T35" fmla="*/ 61 h 4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478"/>
                  <a:gd name="T56" fmla="*/ 113 w 113"/>
                  <a:gd name="T57" fmla="*/ 478 h 4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478">
                    <a:moveTo>
                      <a:pt x="0" y="61"/>
                    </a:moveTo>
                    <a:lnTo>
                      <a:pt x="109" y="0"/>
                    </a:lnTo>
                    <a:lnTo>
                      <a:pt x="113" y="389"/>
                    </a:lnTo>
                    <a:lnTo>
                      <a:pt x="100" y="402"/>
                    </a:lnTo>
                    <a:lnTo>
                      <a:pt x="87" y="413"/>
                    </a:lnTo>
                    <a:lnTo>
                      <a:pt x="74" y="425"/>
                    </a:lnTo>
                    <a:lnTo>
                      <a:pt x="61" y="438"/>
                    </a:lnTo>
                    <a:lnTo>
                      <a:pt x="47" y="448"/>
                    </a:lnTo>
                    <a:lnTo>
                      <a:pt x="32" y="459"/>
                    </a:lnTo>
                    <a:lnTo>
                      <a:pt x="19" y="468"/>
                    </a:lnTo>
                    <a:lnTo>
                      <a:pt x="4" y="478"/>
                    </a:lnTo>
                    <a:lnTo>
                      <a:pt x="2" y="205"/>
                    </a:lnTo>
                    <a:lnTo>
                      <a:pt x="11" y="197"/>
                    </a:lnTo>
                    <a:lnTo>
                      <a:pt x="17" y="188"/>
                    </a:lnTo>
                    <a:lnTo>
                      <a:pt x="24" y="180"/>
                    </a:lnTo>
                    <a:lnTo>
                      <a:pt x="32" y="171"/>
                    </a:lnTo>
                    <a:lnTo>
                      <a:pt x="2" y="153"/>
                    </a:lnTo>
                    <a:lnTo>
                      <a:pt x="0" y="61"/>
                    </a:lnTo>
                    <a:close/>
                  </a:path>
                </a:pathLst>
              </a:custGeom>
              <a:solidFill>
                <a:srgbClr val="7AA5FF"/>
              </a:solidFill>
              <a:ln w="9525">
                <a:noFill/>
                <a:round/>
                <a:headEnd/>
                <a:tailEnd/>
              </a:ln>
            </p:spPr>
            <p:txBody>
              <a:bodyPr/>
              <a:lstStyle/>
              <a:p>
                <a:pPr>
                  <a:defRPr/>
                </a:pPr>
                <a:endParaRPr lang="it-IT">
                  <a:latin typeface="+mj-lt"/>
                  <a:ea typeface="+mn-ea"/>
                  <a:cs typeface="Arial" charset="0"/>
                </a:endParaRPr>
              </a:p>
            </p:txBody>
          </p:sp>
          <p:sp>
            <p:nvSpPr>
              <p:cNvPr id="94" name="Freeform 83"/>
              <p:cNvSpPr>
                <a:spLocks/>
              </p:cNvSpPr>
              <p:nvPr/>
            </p:nvSpPr>
            <p:spPr bwMode="auto">
              <a:xfrm>
                <a:off x="3112" y="2314"/>
                <a:ext cx="114" cy="484"/>
              </a:xfrm>
              <a:custGeom>
                <a:avLst/>
                <a:gdLst>
                  <a:gd name="T0" fmla="*/ 0 w 114"/>
                  <a:gd name="T1" fmla="*/ 62 h 484"/>
                  <a:gd name="T2" fmla="*/ 109 w 114"/>
                  <a:gd name="T3" fmla="*/ 0 h 484"/>
                  <a:gd name="T4" fmla="*/ 114 w 114"/>
                  <a:gd name="T5" fmla="*/ 408 h 484"/>
                  <a:gd name="T6" fmla="*/ 100 w 114"/>
                  <a:gd name="T7" fmla="*/ 418 h 484"/>
                  <a:gd name="T8" fmla="*/ 87 w 114"/>
                  <a:gd name="T9" fmla="*/ 427 h 484"/>
                  <a:gd name="T10" fmla="*/ 74 w 114"/>
                  <a:gd name="T11" fmla="*/ 438 h 484"/>
                  <a:gd name="T12" fmla="*/ 61 w 114"/>
                  <a:gd name="T13" fmla="*/ 446 h 484"/>
                  <a:gd name="T14" fmla="*/ 49 w 114"/>
                  <a:gd name="T15" fmla="*/ 455 h 484"/>
                  <a:gd name="T16" fmla="*/ 35 w 114"/>
                  <a:gd name="T17" fmla="*/ 465 h 484"/>
                  <a:gd name="T18" fmla="*/ 20 w 114"/>
                  <a:gd name="T19" fmla="*/ 475 h 484"/>
                  <a:gd name="T20" fmla="*/ 7 w 114"/>
                  <a:gd name="T21" fmla="*/ 484 h 484"/>
                  <a:gd name="T22" fmla="*/ 2 w 114"/>
                  <a:gd name="T23" fmla="*/ 228 h 484"/>
                  <a:gd name="T24" fmla="*/ 13 w 114"/>
                  <a:gd name="T25" fmla="*/ 217 h 484"/>
                  <a:gd name="T26" fmla="*/ 24 w 114"/>
                  <a:gd name="T27" fmla="*/ 209 h 484"/>
                  <a:gd name="T28" fmla="*/ 35 w 114"/>
                  <a:gd name="T29" fmla="*/ 197 h 484"/>
                  <a:gd name="T30" fmla="*/ 45 w 114"/>
                  <a:gd name="T31" fmla="*/ 186 h 484"/>
                  <a:gd name="T32" fmla="*/ 57 w 114"/>
                  <a:gd name="T33" fmla="*/ 175 h 484"/>
                  <a:gd name="T34" fmla="*/ 68 w 114"/>
                  <a:gd name="T35" fmla="*/ 163 h 484"/>
                  <a:gd name="T36" fmla="*/ 77 w 114"/>
                  <a:gd name="T37" fmla="*/ 152 h 484"/>
                  <a:gd name="T38" fmla="*/ 87 w 114"/>
                  <a:gd name="T39" fmla="*/ 141 h 484"/>
                  <a:gd name="T40" fmla="*/ 2 w 114"/>
                  <a:gd name="T41" fmla="*/ 88 h 484"/>
                  <a:gd name="T42" fmla="*/ 0 w 114"/>
                  <a:gd name="T43" fmla="*/ 62 h 4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4"/>
                  <a:gd name="T67" fmla="*/ 0 h 484"/>
                  <a:gd name="T68" fmla="*/ 114 w 114"/>
                  <a:gd name="T69" fmla="*/ 484 h 4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4" h="484">
                    <a:moveTo>
                      <a:pt x="0" y="62"/>
                    </a:moveTo>
                    <a:lnTo>
                      <a:pt x="109" y="0"/>
                    </a:lnTo>
                    <a:lnTo>
                      <a:pt x="114" y="408"/>
                    </a:lnTo>
                    <a:lnTo>
                      <a:pt x="100" y="418"/>
                    </a:lnTo>
                    <a:lnTo>
                      <a:pt x="87" y="427"/>
                    </a:lnTo>
                    <a:lnTo>
                      <a:pt x="74" y="438"/>
                    </a:lnTo>
                    <a:lnTo>
                      <a:pt x="61" y="446"/>
                    </a:lnTo>
                    <a:lnTo>
                      <a:pt x="49" y="455"/>
                    </a:lnTo>
                    <a:lnTo>
                      <a:pt x="35" y="465"/>
                    </a:lnTo>
                    <a:lnTo>
                      <a:pt x="20" y="475"/>
                    </a:lnTo>
                    <a:lnTo>
                      <a:pt x="7" y="484"/>
                    </a:lnTo>
                    <a:lnTo>
                      <a:pt x="2" y="228"/>
                    </a:lnTo>
                    <a:lnTo>
                      <a:pt x="13" y="217"/>
                    </a:lnTo>
                    <a:lnTo>
                      <a:pt x="24" y="209"/>
                    </a:lnTo>
                    <a:lnTo>
                      <a:pt x="35" y="197"/>
                    </a:lnTo>
                    <a:lnTo>
                      <a:pt x="45" y="186"/>
                    </a:lnTo>
                    <a:lnTo>
                      <a:pt x="57" y="175"/>
                    </a:lnTo>
                    <a:lnTo>
                      <a:pt x="68" y="163"/>
                    </a:lnTo>
                    <a:lnTo>
                      <a:pt x="77" y="152"/>
                    </a:lnTo>
                    <a:lnTo>
                      <a:pt x="87" y="141"/>
                    </a:lnTo>
                    <a:lnTo>
                      <a:pt x="2" y="88"/>
                    </a:lnTo>
                    <a:lnTo>
                      <a:pt x="0" y="62"/>
                    </a:lnTo>
                    <a:close/>
                  </a:path>
                </a:pathLst>
              </a:custGeom>
              <a:solidFill>
                <a:srgbClr val="7FAAFF"/>
              </a:solidFill>
              <a:ln w="9525">
                <a:noFill/>
                <a:round/>
                <a:headEnd/>
                <a:tailEnd/>
              </a:ln>
            </p:spPr>
            <p:txBody>
              <a:bodyPr/>
              <a:lstStyle/>
              <a:p>
                <a:pPr>
                  <a:defRPr/>
                </a:pPr>
                <a:endParaRPr lang="it-IT">
                  <a:latin typeface="+mj-lt"/>
                  <a:ea typeface="+mn-ea"/>
                  <a:cs typeface="Arial" charset="0"/>
                </a:endParaRPr>
              </a:p>
            </p:txBody>
          </p:sp>
          <p:sp>
            <p:nvSpPr>
              <p:cNvPr id="95" name="Freeform 84"/>
              <p:cNvSpPr>
                <a:spLocks/>
              </p:cNvSpPr>
              <p:nvPr/>
            </p:nvSpPr>
            <p:spPr bwMode="auto">
              <a:xfrm>
                <a:off x="3090" y="2345"/>
                <a:ext cx="80" cy="92"/>
              </a:xfrm>
              <a:custGeom>
                <a:avLst/>
                <a:gdLst>
                  <a:gd name="T0" fmla="*/ 77 w 79"/>
                  <a:gd name="T1" fmla="*/ 0 h 92"/>
                  <a:gd name="T2" fmla="*/ 0 w 79"/>
                  <a:gd name="T3" fmla="*/ 44 h 92"/>
                  <a:gd name="T4" fmla="*/ 79 w 79"/>
                  <a:gd name="T5" fmla="*/ 92 h 92"/>
                  <a:gd name="T6" fmla="*/ 77 w 79"/>
                  <a:gd name="T7" fmla="*/ 0 h 92"/>
                  <a:gd name="T8" fmla="*/ 0 60000 65536"/>
                  <a:gd name="T9" fmla="*/ 0 60000 65536"/>
                  <a:gd name="T10" fmla="*/ 0 60000 65536"/>
                  <a:gd name="T11" fmla="*/ 0 60000 65536"/>
                  <a:gd name="T12" fmla="*/ 0 w 79"/>
                  <a:gd name="T13" fmla="*/ 0 h 92"/>
                  <a:gd name="T14" fmla="*/ 79 w 79"/>
                  <a:gd name="T15" fmla="*/ 92 h 92"/>
                </a:gdLst>
                <a:ahLst/>
                <a:cxnLst>
                  <a:cxn ang="T8">
                    <a:pos x="T0" y="T1"/>
                  </a:cxn>
                  <a:cxn ang="T9">
                    <a:pos x="T2" y="T3"/>
                  </a:cxn>
                  <a:cxn ang="T10">
                    <a:pos x="T4" y="T5"/>
                  </a:cxn>
                  <a:cxn ang="T11">
                    <a:pos x="T6" y="T7"/>
                  </a:cxn>
                </a:cxnLst>
                <a:rect l="T12" t="T13" r="T14" b="T15"/>
                <a:pathLst>
                  <a:path w="79" h="92">
                    <a:moveTo>
                      <a:pt x="77" y="0"/>
                    </a:moveTo>
                    <a:lnTo>
                      <a:pt x="0" y="44"/>
                    </a:lnTo>
                    <a:lnTo>
                      <a:pt x="79" y="92"/>
                    </a:lnTo>
                    <a:lnTo>
                      <a:pt x="77" y="0"/>
                    </a:lnTo>
                    <a:close/>
                  </a:path>
                </a:pathLst>
              </a:custGeom>
              <a:solidFill>
                <a:srgbClr val="84ADFF"/>
              </a:solidFill>
              <a:ln w="9525">
                <a:noFill/>
                <a:round/>
                <a:headEnd/>
                <a:tailEnd/>
              </a:ln>
            </p:spPr>
            <p:txBody>
              <a:bodyPr/>
              <a:lstStyle/>
              <a:p>
                <a:pPr>
                  <a:defRPr/>
                </a:pPr>
                <a:endParaRPr lang="it-IT">
                  <a:latin typeface="+mj-lt"/>
                  <a:ea typeface="+mn-ea"/>
                  <a:cs typeface="Arial" charset="0"/>
                </a:endParaRPr>
              </a:p>
            </p:txBody>
          </p:sp>
          <p:sp>
            <p:nvSpPr>
              <p:cNvPr id="96" name="Freeform 85"/>
              <p:cNvSpPr>
                <a:spLocks/>
              </p:cNvSpPr>
              <p:nvPr/>
            </p:nvSpPr>
            <p:spPr bwMode="auto">
              <a:xfrm>
                <a:off x="3062" y="2489"/>
                <a:ext cx="110" cy="339"/>
              </a:xfrm>
              <a:custGeom>
                <a:avLst/>
                <a:gdLst>
                  <a:gd name="T0" fmla="*/ 0 w 109"/>
                  <a:gd name="T1" fmla="*/ 95 h 339"/>
                  <a:gd name="T2" fmla="*/ 13 w 109"/>
                  <a:gd name="T3" fmla="*/ 83 h 339"/>
                  <a:gd name="T4" fmla="*/ 28 w 109"/>
                  <a:gd name="T5" fmla="*/ 72 h 339"/>
                  <a:gd name="T6" fmla="*/ 42 w 109"/>
                  <a:gd name="T7" fmla="*/ 62 h 339"/>
                  <a:gd name="T8" fmla="*/ 54 w 109"/>
                  <a:gd name="T9" fmla="*/ 51 h 339"/>
                  <a:gd name="T10" fmla="*/ 67 w 109"/>
                  <a:gd name="T11" fmla="*/ 38 h 339"/>
                  <a:gd name="T12" fmla="*/ 80 w 109"/>
                  <a:gd name="T13" fmla="*/ 27 h 339"/>
                  <a:gd name="T14" fmla="*/ 93 w 109"/>
                  <a:gd name="T15" fmla="*/ 13 h 339"/>
                  <a:gd name="T16" fmla="*/ 107 w 109"/>
                  <a:gd name="T17" fmla="*/ 0 h 339"/>
                  <a:gd name="T18" fmla="*/ 109 w 109"/>
                  <a:gd name="T19" fmla="*/ 273 h 339"/>
                  <a:gd name="T20" fmla="*/ 95 w 109"/>
                  <a:gd name="T21" fmla="*/ 283 h 339"/>
                  <a:gd name="T22" fmla="*/ 82 w 109"/>
                  <a:gd name="T23" fmla="*/ 292 h 339"/>
                  <a:gd name="T24" fmla="*/ 70 w 109"/>
                  <a:gd name="T25" fmla="*/ 300 h 339"/>
                  <a:gd name="T26" fmla="*/ 57 w 109"/>
                  <a:gd name="T27" fmla="*/ 309 h 339"/>
                  <a:gd name="T28" fmla="*/ 44 w 109"/>
                  <a:gd name="T29" fmla="*/ 315 h 339"/>
                  <a:gd name="T30" fmla="*/ 30 w 109"/>
                  <a:gd name="T31" fmla="*/ 324 h 339"/>
                  <a:gd name="T32" fmla="*/ 15 w 109"/>
                  <a:gd name="T33" fmla="*/ 333 h 339"/>
                  <a:gd name="T34" fmla="*/ 2 w 109"/>
                  <a:gd name="T35" fmla="*/ 339 h 339"/>
                  <a:gd name="T36" fmla="*/ 0 w 109"/>
                  <a:gd name="T37" fmla="*/ 95 h 3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339"/>
                  <a:gd name="T59" fmla="*/ 109 w 109"/>
                  <a:gd name="T60" fmla="*/ 339 h 3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339">
                    <a:moveTo>
                      <a:pt x="0" y="95"/>
                    </a:moveTo>
                    <a:lnTo>
                      <a:pt x="13" y="83"/>
                    </a:lnTo>
                    <a:lnTo>
                      <a:pt x="28" y="72"/>
                    </a:lnTo>
                    <a:lnTo>
                      <a:pt x="42" y="62"/>
                    </a:lnTo>
                    <a:lnTo>
                      <a:pt x="54" y="51"/>
                    </a:lnTo>
                    <a:lnTo>
                      <a:pt x="67" y="38"/>
                    </a:lnTo>
                    <a:lnTo>
                      <a:pt x="80" y="27"/>
                    </a:lnTo>
                    <a:lnTo>
                      <a:pt x="93" y="13"/>
                    </a:lnTo>
                    <a:lnTo>
                      <a:pt x="107" y="0"/>
                    </a:lnTo>
                    <a:lnTo>
                      <a:pt x="109" y="273"/>
                    </a:lnTo>
                    <a:lnTo>
                      <a:pt x="95" y="283"/>
                    </a:lnTo>
                    <a:lnTo>
                      <a:pt x="82" y="292"/>
                    </a:lnTo>
                    <a:lnTo>
                      <a:pt x="70" y="300"/>
                    </a:lnTo>
                    <a:lnTo>
                      <a:pt x="57" y="309"/>
                    </a:lnTo>
                    <a:lnTo>
                      <a:pt x="44" y="315"/>
                    </a:lnTo>
                    <a:lnTo>
                      <a:pt x="30" y="324"/>
                    </a:lnTo>
                    <a:lnTo>
                      <a:pt x="15" y="333"/>
                    </a:lnTo>
                    <a:lnTo>
                      <a:pt x="2" y="339"/>
                    </a:lnTo>
                    <a:lnTo>
                      <a:pt x="0" y="95"/>
                    </a:lnTo>
                    <a:close/>
                  </a:path>
                </a:pathLst>
              </a:custGeom>
              <a:solidFill>
                <a:srgbClr val="84ADFF"/>
              </a:solidFill>
              <a:ln w="9525">
                <a:noFill/>
                <a:round/>
                <a:headEnd/>
                <a:tailEnd/>
              </a:ln>
            </p:spPr>
            <p:txBody>
              <a:bodyPr/>
              <a:lstStyle/>
              <a:p>
                <a:pPr>
                  <a:defRPr/>
                </a:pPr>
                <a:endParaRPr lang="it-IT">
                  <a:latin typeface="+mj-lt"/>
                  <a:ea typeface="+mn-ea"/>
                  <a:cs typeface="Arial" charset="0"/>
                </a:endParaRPr>
              </a:p>
            </p:txBody>
          </p:sp>
          <p:sp>
            <p:nvSpPr>
              <p:cNvPr id="97" name="Freeform 86"/>
              <p:cNvSpPr>
                <a:spLocks/>
              </p:cNvSpPr>
              <p:nvPr/>
            </p:nvSpPr>
            <p:spPr bwMode="auto">
              <a:xfrm>
                <a:off x="3090" y="2376"/>
                <a:ext cx="24" cy="26"/>
              </a:xfrm>
              <a:custGeom>
                <a:avLst/>
                <a:gdLst>
                  <a:gd name="T0" fmla="*/ 22 w 24"/>
                  <a:gd name="T1" fmla="*/ 0 h 26"/>
                  <a:gd name="T2" fmla="*/ 0 w 24"/>
                  <a:gd name="T3" fmla="*/ 13 h 26"/>
                  <a:gd name="T4" fmla="*/ 24 w 24"/>
                  <a:gd name="T5" fmla="*/ 26 h 26"/>
                  <a:gd name="T6" fmla="*/ 22 w 24"/>
                  <a:gd name="T7" fmla="*/ 0 h 26"/>
                  <a:gd name="T8" fmla="*/ 0 60000 65536"/>
                  <a:gd name="T9" fmla="*/ 0 60000 65536"/>
                  <a:gd name="T10" fmla="*/ 0 60000 65536"/>
                  <a:gd name="T11" fmla="*/ 0 60000 65536"/>
                  <a:gd name="T12" fmla="*/ 0 w 24"/>
                  <a:gd name="T13" fmla="*/ 0 h 26"/>
                  <a:gd name="T14" fmla="*/ 24 w 24"/>
                  <a:gd name="T15" fmla="*/ 26 h 26"/>
                </a:gdLst>
                <a:ahLst/>
                <a:cxnLst>
                  <a:cxn ang="T8">
                    <a:pos x="T0" y="T1"/>
                  </a:cxn>
                  <a:cxn ang="T9">
                    <a:pos x="T2" y="T3"/>
                  </a:cxn>
                  <a:cxn ang="T10">
                    <a:pos x="T4" y="T5"/>
                  </a:cxn>
                  <a:cxn ang="T11">
                    <a:pos x="T6" y="T7"/>
                  </a:cxn>
                </a:cxnLst>
                <a:rect l="T12" t="T13" r="T14" b="T15"/>
                <a:pathLst>
                  <a:path w="24" h="26">
                    <a:moveTo>
                      <a:pt x="22" y="0"/>
                    </a:moveTo>
                    <a:lnTo>
                      <a:pt x="0" y="13"/>
                    </a:lnTo>
                    <a:lnTo>
                      <a:pt x="24" y="26"/>
                    </a:lnTo>
                    <a:lnTo>
                      <a:pt x="22" y="0"/>
                    </a:lnTo>
                    <a:close/>
                  </a:path>
                </a:pathLst>
              </a:custGeom>
              <a:solidFill>
                <a:srgbClr val="89AFFF"/>
              </a:solidFill>
              <a:ln w="9525">
                <a:noFill/>
                <a:round/>
                <a:headEnd/>
                <a:tailEnd/>
              </a:ln>
            </p:spPr>
            <p:txBody>
              <a:bodyPr/>
              <a:lstStyle/>
              <a:p>
                <a:pPr>
                  <a:defRPr/>
                </a:pPr>
                <a:endParaRPr lang="it-IT">
                  <a:latin typeface="+mj-lt"/>
                  <a:ea typeface="+mn-ea"/>
                  <a:cs typeface="Arial" charset="0"/>
                </a:endParaRPr>
              </a:p>
            </p:txBody>
          </p:sp>
          <p:sp>
            <p:nvSpPr>
              <p:cNvPr id="98" name="Freeform 87"/>
              <p:cNvSpPr>
                <a:spLocks/>
              </p:cNvSpPr>
              <p:nvPr/>
            </p:nvSpPr>
            <p:spPr bwMode="auto">
              <a:xfrm>
                <a:off x="3007" y="2542"/>
                <a:ext cx="112" cy="313"/>
              </a:xfrm>
              <a:custGeom>
                <a:avLst/>
                <a:gdLst>
                  <a:gd name="T0" fmla="*/ 0 w 112"/>
                  <a:gd name="T1" fmla="*/ 76 h 313"/>
                  <a:gd name="T2" fmla="*/ 13 w 112"/>
                  <a:gd name="T3" fmla="*/ 68 h 313"/>
                  <a:gd name="T4" fmla="*/ 29 w 112"/>
                  <a:gd name="T5" fmla="*/ 59 h 313"/>
                  <a:gd name="T6" fmla="*/ 42 w 112"/>
                  <a:gd name="T7" fmla="*/ 51 h 313"/>
                  <a:gd name="T8" fmla="*/ 55 w 112"/>
                  <a:gd name="T9" fmla="*/ 42 h 313"/>
                  <a:gd name="T10" fmla="*/ 68 w 112"/>
                  <a:gd name="T11" fmla="*/ 30 h 313"/>
                  <a:gd name="T12" fmla="*/ 81 w 112"/>
                  <a:gd name="T13" fmla="*/ 22 h 313"/>
                  <a:gd name="T14" fmla="*/ 94 w 112"/>
                  <a:gd name="T15" fmla="*/ 11 h 313"/>
                  <a:gd name="T16" fmla="*/ 107 w 112"/>
                  <a:gd name="T17" fmla="*/ 0 h 313"/>
                  <a:gd name="T18" fmla="*/ 112 w 112"/>
                  <a:gd name="T19" fmla="*/ 256 h 313"/>
                  <a:gd name="T20" fmla="*/ 99 w 112"/>
                  <a:gd name="T21" fmla="*/ 265 h 313"/>
                  <a:gd name="T22" fmla="*/ 85 w 112"/>
                  <a:gd name="T23" fmla="*/ 271 h 313"/>
                  <a:gd name="T24" fmla="*/ 72 w 112"/>
                  <a:gd name="T25" fmla="*/ 280 h 313"/>
                  <a:gd name="T26" fmla="*/ 57 w 112"/>
                  <a:gd name="T27" fmla="*/ 286 h 313"/>
                  <a:gd name="T28" fmla="*/ 44 w 112"/>
                  <a:gd name="T29" fmla="*/ 292 h 313"/>
                  <a:gd name="T30" fmla="*/ 31 w 112"/>
                  <a:gd name="T31" fmla="*/ 300 h 313"/>
                  <a:gd name="T32" fmla="*/ 15 w 112"/>
                  <a:gd name="T33" fmla="*/ 306 h 313"/>
                  <a:gd name="T34" fmla="*/ 2 w 112"/>
                  <a:gd name="T35" fmla="*/ 313 h 313"/>
                  <a:gd name="T36" fmla="*/ 0 w 112"/>
                  <a:gd name="T37" fmla="*/ 76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313"/>
                  <a:gd name="T59" fmla="*/ 112 w 112"/>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313">
                    <a:moveTo>
                      <a:pt x="0" y="76"/>
                    </a:moveTo>
                    <a:lnTo>
                      <a:pt x="13" y="68"/>
                    </a:lnTo>
                    <a:lnTo>
                      <a:pt x="29" y="59"/>
                    </a:lnTo>
                    <a:lnTo>
                      <a:pt x="42" y="51"/>
                    </a:lnTo>
                    <a:lnTo>
                      <a:pt x="55" y="42"/>
                    </a:lnTo>
                    <a:lnTo>
                      <a:pt x="68" y="30"/>
                    </a:lnTo>
                    <a:lnTo>
                      <a:pt x="81" y="22"/>
                    </a:lnTo>
                    <a:lnTo>
                      <a:pt x="94" y="11"/>
                    </a:lnTo>
                    <a:lnTo>
                      <a:pt x="107" y="0"/>
                    </a:lnTo>
                    <a:lnTo>
                      <a:pt x="112" y="256"/>
                    </a:lnTo>
                    <a:lnTo>
                      <a:pt x="99" y="265"/>
                    </a:lnTo>
                    <a:lnTo>
                      <a:pt x="85" y="271"/>
                    </a:lnTo>
                    <a:lnTo>
                      <a:pt x="72" y="280"/>
                    </a:lnTo>
                    <a:lnTo>
                      <a:pt x="57" y="286"/>
                    </a:lnTo>
                    <a:lnTo>
                      <a:pt x="44" y="292"/>
                    </a:lnTo>
                    <a:lnTo>
                      <a:pt x="31" y="300"/>
                    </a:lnTo>
                    <a:lnTo>
                      <a:pt x="15" y="306"/>
                    </a:lnTo>
                    <a:lnTo>
                      <a:pt x="2" y="313"/>
                    </a:lnTo>
                    <a:lnTo>
                      <a:pt x="0" y="76"/>
                    </a:lnTo>
                    <a:close/>
                  </a:path>
                </a:pathLst>
              </a:custGeom>
              <a:solidFill>
                <a:srgbClr val="89AFFF"/>
              </a:solidFill>
              <a:ln w="9525">
                <a:noFill/>
                <a:round/>
                <a:headEnd/>
                <a:tailEnd/>
              </a:ln>
            </p:spPr>
            <p:txBody>
              <a:bodyPr/>
              <a:lstStyle/>
              <a:p>
                <a:pPr>
                  <a:defRPr/>
                </a:pPr>
                <a:endParaRPr lang="it-IT">
                  <a:latin typeface="+mj-lt"/>
                  <a:ea typeface="+mn-ea"/>
                  <a:cs typeface="Arial" charset="0"/>
                </a:endParaRPr>
              </a:p>
            </p:txBody>
          </p:sp>
          <p:sp>
            <p:nvSpPr>
              <p:cNvPr id="99" name="Freeform 88"/>
              <p:cNvSpPr>
                <a:spLocks/>
              </p:cNvSpPr>
              <p:nvPr/>
            </p:nvSpPr>
            <p:spPr bwMode="auto">
              <a:xfrm>
                <a:off x="2952" y="2584"/>
                <a:ext cx="112" cy="292"/>
              </a:xfrm>
              <a:custGeom>
                <a:avLst/>
                <a:gdLst>
                  <a:gd name="T0" fmla="*/ 0 w 112"/>
                  <a:gd name="T1" fmla="*/ 66 h 292"/>
                  <a:gd name="T2" fmla="*/ 14 w 112"/>
                  <a:gd name="T3" fmla="*/ 59 h 292"/>
                  <a:gd name="T4" fmla="*/ 29 w 112"/>
                  <a:gd name="T5" fmla="*/ 50 h 292"/>
                  <a:gd name="T6" fmla="*/ 42 w 112"/>
                  <a:gd name="T7" fmla="*/ 41 h 292"/>
                  <a:gd name="T8" fmla="*/ 55 w 112"/>
                  <a:gd name="T9" fmla="*/ 34 h 292"/>
                  <a:gd name="T10" fmla="*/ 70 w 112"/>
                  <a:gd name="T11" fmla="*/ 26 h 292"/>
                  <a:gd name="T12" fmla="*/ 84 w 112"/>
                  <a:gd name="T13" fmla="*/ 17 h 292"/>
                  <a:gd name="T14" fmla="*/ 97 w 112"/>
                  <a:gd name="T15" fmla="*/ 9 h 292"/>
                  <a:gd name="T16" fmla="*/ 110 w 112"/>
                  <a:gd name="T17" fmla="*/ 0 h 292"/>
                  <a:gd name="T18" fmla="*/ 112 w 112"/>
                  <a:gd name="T19" fmla="*/ 244 h 292"/>
                  <a:gd name="T20" fmla="*/ 99 w 112"/>
                  <a:gd name="T21" fmla="*/ 250 h 292"/>
                  <a:gd name="T22" fmla="*/ 86 w 112"/>
                  <a:gd name="T23" fmla="*/ 258 h 292"/>
                  <a:gd name="T24" fmla="*/ 72 w 112"/>
                  <a:gd name="T25" fmla="*/ 264 h 292"/>
                  <a:gd name="T26" fmla="*/ 57 w 112"/>
                  <a:gd name="T27" fmla="*/ 269 h 292"/>
                  <a:gd name="T28" fmla="*/ 44 w 112"/>
                  <a:gd name="T29" fmla="*/ 275 h 292"/>
                  <a:gd name="T30" fmla="*/ 31 w 112"/>
                  <a:gd name="T31" fmla="*/ 282 h 292"/>
                  <a:gd name="T32" fmla="*/ 16 w 112"/>
                  <a:gd name="T33" fmla="*/ 286 h 292"/>
                  <a:gd name="T34" fmla="*/ 2 w 112"/>
                  <a:gd name="T35" fmla="*/ 292 h 292"/>
                  <a:gd name="T36" fmla="*/ 0 w 112"/>
                  <a:gd name="T37" fmla="*/ 66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92"/>
                  <a:gd name="T59" fmla="*/ 112 w 112"/>
                  <a:gd name="T60" fmla="*/ 292 h 2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92">
                    <a:moveTo>
                      <a:pt x="0" y="66"/>
                    </a:moveTo>
                    <a:lnTo>
                      <a:pt x="14" y="59"/>
                    </a:lnTo>
                    <a:lnTo>
                      <a:pt x="29" y="50"/>
                    </a:lnTo>
                    <a:lnTo>
                      <a:pt x="42" y="41"/>
                    </a:lnTo>
                    <a:lnTo>
                      <a:pt x="55" y="34"/>
                    </a:lnTo>
                    <a:lnTo>
                      <a:pt x="70" y="26"/>
                    </a:lnTo>
                    <a:lnTo>
                      <a:pt x="84" y="17"/>
                    </a:lnTo>
                    <a:lnTo>
                      <a:pt x="97" y="9"/>
                    </a:lnTo>
                    <a:lnTo>
                      <a:pt x="110" y="0"/>
                    </a:lnTo>
                    <a:lnTo>
                      <a:pt x="112" y="244"/>
                    </a:lnTo>
                    <a:lnTo>
                      <a:pt x="99" y="250"/>
                    </a:lnTo>
                    <a:lnTo>
                      <a:pt x="86" y="258"/>
                    </a:lnTo>
                    <a:lnTo>
                      <a:pt x="72" y="264"/>
                    </a:lnTo>
                    <a:lnTo>
                      <a:pt x="57" y="269"/>
                    </a:lnTo>
                    <a:lnTo>
                      <a:pt x="44" y="275"/>
                    </a:lnTo>
                    <a:lnTo>
                      <a:pt x="31" y="282"/>
                    </a:lnTo>
                    <a:lnTo>
                      <a:pt x="16" y="286"/>
                    </a:lnTo>
                    <a:lnTo>
                      <a:pt x="2" y="292"/>
                    </a:lnTo>
                    <a:lnTo>
                      <a:pt x="0" y="66"/>
                    </a:lnTo>
                    <a:close/>
                  </a:path>
                </a:pathLst>
              </a:custGeom>
              <a:solidFill>
                <a:srgbClr val="8EB5FF"/>
              </a:solidFill>
              <a:ln w="9525">
                <a:noFill/>
                <a:round/>
                <a:headEnd/>
                <a:tailEnd/>
              </a:ln>
            </p:spPr>
            <p:txBody>
              <a:bodyPr/>
              <a:lstStyle/>
              <a:p>
                <a:pPr>
                  <a:defRPr/>
                </a:pPr>
                <a:endParaRPr lang="it-IT">
                  <a:latin typeface="+mj-lt"/>
                  <a:ea typeface="+mn-ea"/>
                  <a:cs typeface="Arial" charset="0"/>
                </a:endParaRPr>
              </a:p>
            </p:txBody>
          </p:sp>
          <p:sp>
            <p:nvSpPr>
              <p:cNvPr id="100" name="Freeform 89"/>
              <p:cNvSpPr>
                <a:spLocks/>
              </p:cNvSpPr>
              <p:nvPr/>
            </p:nvSpPr>
            <p:spPr bwMode="auto">
              <a:xfrm>
                <a:off x="2897" y="2618"/>
                <a:ext cx="112" cy="276"/>
              </a:xfrm>
              <a:custGeom>
                <a:avLst/>
                <a:gdLst>
                  <a:gd name="T0" fmla="*/ 0 w 112"/>
                  <a:gd name="T1" fmla="*/ 55 h 276"/>
                  <a:gd name="T2" fmla="*/ 14 w 112"/>
                  <a:gd name="T3" fmla="*/ 49 h 276"/>
                  <a:gd name="T4" fmla="*/ 29 w 112"/>
                  <a:gd name="T5" fmla="*/ 44 h 276"/>
                  <a:gd name="T6" fmla="*/ 42 w 112"/>
                  <a:gd name="T7" fmla="*/ 38 h 276"/>
                  <a:gd name="T8" fmla="*/ 55 w 112"/>
                  <a:gd name="T9" fmla="*/ 32 h 276"/>
                  <a:gd name="T10" fmla="*/ 71 w 112"/>
                  <a:gd name="T11" fmla="*/ 22 h 276"/>
                  <a:gd name="T12" fmla="*/ 84 w 112"/>
                  <a:gd name="T13" fmla="*/ 16 h 276"/>
                  <a:gd name="T14" fmla="*/ 97 w 112"/>
                  <a:gd name="T15" fmla="*/ 9 h 276"/>
                  <a:gd name="T16" fmla="*/ 110 w 112"/>
                  <a:gd name="T17" fmla="*/ 0 h 276"/>
                  <a:gd name="T18" fmla="*/ 112 w 112"/>
                  <a:gd name="T19" fmla="*/ 237 h 276"/>
                  <a:gd name="T20" fmla="*/ 99 w 112"/>
                  <a:gd name="T21" fmla="*/ 243 h 276"/>
                  <a:gd name="T22" fmla="*/ 86 w 112"/>
                  <a:gd name="T23" fmla="*/ 248 h 276"/>
                  <a:gd name="T24" fmla="*/ 73 w 112"/>
                  <a:gd name="T25" fmla="*/ 252 h 276"/>
                  <a:gd name="T26" fmla="*/ 57 w 112"/>
                  <a:gd name="T27" fmla="*/ 258 h 276"/>
                  <a:gd name="T28" fmla="*/ 44 w 112"/>
                  <a:gd name="T29" fmla="*/ 263 h 276"/>
                  <a:gd name="T30" fmla="*/ 31 w 112"/>
                  <a:gd name="T31" fmla="*/ 267 h 276"/>
                  <a:gd name="T32" fmla="*/ 16 w 112"/>
                  <a:gd name="T33" fmla="*/ 271 h 276"/>
                  <a:gd name="T34" fmla="*/ 2 w 112"/>
                  <a:gd name="T35" fmla="*/ 276 h 276"/>
                  <a:gd name="T36" fmla="*/ 0 w 112"/>
                  <a:gd name="T37" fmla="*/ 5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76"/>
                  <a:gd name="T59" fmla="*/ 112 w 11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76">
                    <a:moveTo>
                      <a:pt x="0" y="55"/>
                    </a:moveTo>
                    <a:lnTo>
                      <a:pt x="14" y="49"/>
                    </a:lnTo>
                    <a:lnTo>
                      <a:pt x="29" y="44"/>
                    </a:lnTo>
                    <a:lnTo>
                      <a:pt x="42" y="38"/>
                    </a:lnTo>
                    <a:lnTo>
                      <a:pt x="55" y="32"/>
                    </a:lnTo>
                    <a:lnTo>
                      <a:pt x="71" y="22"/>
                    </a:lnTo>
                    <a:lnTo>
                      <a:pt x="84" y="16"/>
                    </a:lnTo>
                    <a:lnTo>
                      <a:pt x="97" y="9"/>
                    </a:lnTo>
                    <a:lnTo>
                      <a:pt x="110" y="0"/>
                    </a:lnTo>
                    <a:lnTo>
                      <a:pt x="112" y="237"/>
                    </a:lnTo>
                    <a:lnTo>
                      <a:pt x="99" y="243"/>
                    </a:lnTo>
                    <a:lnTo>
                      <a:pt x="86" y="248"/>
                    </a:lnTo>
                    <a:lnTo>
                      <a:pt x="73" y="252"/>
                    </a:lnTo>
                    <a:lnTo>
                      <a:pt x="57" y="258"/>
                    </a:lnTo>
                    <a:lnTo>
                      <a:pt x="44" y="263"/>
                    </a:lnTo>
                    <a:lnTo>
                      <a:pt x="31" y="267"/>
                    </a:lnTo>
                    <a:lnTo>
                      <a:pt x="16" y="271"/>
                    </a:lnTo>
                    <a:lnTo>
                      <a:pt x="2" y="276"/>
                    </a:lnTo>
                    <a:lnTo>
                      <a:pt x="0" y="55"/>
                    </a:lnTo>
                    <a:close/>
                  </a:path>
                </a:pathLst>
              </a:custGeom>
              <a:solidFill>
                <a:srgbClr val="93B7FF"/>
              </a:solidFill>
              <a:ln w="9525">
                <a:noFill/>
                <a:round/>
                <a:headEnd/>
                <a:tailEnd/>
              </a:ln>
            </p:spPr>
            <p:txBody>
              <a:bodyPr/>
              <a:lstStyle/>
              <a:p>
                <a:pPr>
                  <a:defRPr/>
                </a:pPr>
                <a:endParaRPr lang="it-IT">
                  <a:latin typeface="+mj-lt"/>
                  <a:ea typeface="+mn-ea"/>
                  <a:cs typeface="Arial" charset="0"/>
                </a:endParaRPr>
              </a:p>
            </p:txBody>
          </p:sp>
          <p:sp>
            <p:nvSpPr>
              <p:cNvPr id="101" name="Freeform 90"/>
              <p:cNvSpPr>
                <a:spLocks/>
              </p:cNvSpPr>
              <p:nvPr/>
            </p:nvSpPr>
            <p:spPr bwMode="auto">
              <a:xfrm>
                <a:off x="2843" y="2650"/>
                <a:ext cx="111" cy="258"/>
              </a:xfrm>
              <a:custGeom>
                <a:avLst/>
                <a:gdLst>
                  <a:gd name="T0" fmla="*/ 0 w 111"/>
                  <a:gd name="T1" fmla="*/ 40 h 258"/>
                  <a:gd name="T2" fmla="*/ 13 w 111"/>
                  <a:gd name="T3" fmla="*/ 36 h 258"/>
                  <a:gd name="T4" fmla="*/ 28 w 111"/>
                  <a:gd name="T5" fmla="*/ 32 h 258"/>
                  <a:gd name="T6" fmla="*/ 41 w 111"/>
                  <a:gd name="T7" fmla="*/ 25 h 258"/>
                  <a:gd name="T8" fmla="*/ 54 w 111"/>
                  <a:gd name="T9" fmla="*/ 21 h 258"/>
                  <a:gd name="T10" fmla="*/ 70 w 111"/>
                  <a:gd name="T11" fmla="*/ 17 h 258"/>
                  <a:gd name="T12" fmla="*/ 83 w 111"/>
                  <a:gd name="T13" fmla="*/ 10 h 258"/>
                  <a:gd name="T14" fmla="*/ 96 w 111"/>
                  <a:gd name="T15" fmla="*/ 6 h 258"/>
                  <a:gd name="T16" fmla="*/ 109 w 111"/>
                  <a:gd name="T17" fmla="*/ 0 h 258"/>
                  <a:gd name="T18" fmla="*/ 111 w 111"/>
                  <a:gd name="T19" fmla="*/ 226 h 258"/>
                  <a:gd name="T20" fmla="*/ 98 w 111"/>
                  <a:gd name="T21" fmla="*/ 231 h 258"/>
                  <a:gd name="T22" fmla="*/ 85 w 111"/>
                  <a:gd name="T23" fmla="*/ 235 h 258"/>
                  <a:gd name="T24" fmla="*/ 73 w 111"/>
                  <a:gd name="T25" fmla="*/ 239 h 258"/>
                  <a:gd name="T26" fmla="*/ 56 w 111"/>
                  <a:gd name="T27" fmla="*/ 241 h 258"/>
                  <a:gd name="T28" fmla="*/ 44 w 111"/>
                  <a:gd name="T29" fmla="*/ 246 h 258"/>
                  <a:gd name="T30" fmla="*/ 31 w 111"/>
                  <a:gd name="T31" fmla="*/ 250 h 258"/>
                  <a:gd name="T32" fmla="*/ 16 w 111"/>
                  <a:gd name="T33" fmla="*/ 253 h 258"/>
                  <a:gd name="T34" fmla="*/ 3 w 111"/>
                  <a:gd name="T35" fmla="*/ 258 h 258"/>
                  <a:gd name="T36" fmla="*/ 0 w 111"/>
                  <a:gd name="T37" fmla="*/ 40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258"/>
                  <a:gd name="T59" fmla="*/ 111 w 111"/>
                  <a:gd name="T60" fmla="*/ 258 h 2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258">
                    <a:moveTo>
                      <a:pt x="0" y="40"/>
                    </a:moveTo>
                    <a:lnTo>
                      <a:pt x="13" y="36"/>
                    </a:lnTo>
                    <a:lnTo>
                      <a:pt x="28" y="32"/>
                    </a:lnTo>
                    <a:lnTo>
                      <a:pt x="41" y="25"/>
                    </a:lnTo>
                    <a:lnTo>
                      <a:pt x="54" y="21"/>
                    </a:lnTo>
                    <a:lnTo>
                      <a:pt x="70" y="17"/>
                    </a:lnTo>
                    <a:lnTo>
                      <a:pt x="83" y="10"/>
                    </a:lnTo>
                    <a:lnTo>
                      <a:pt x="96" y="6"/>
                    </a:lnTo>
                    <a:lnTo>
                      <a:pt x="109" y="0"/>
                    </a:lnTo>
                    <a:lnTo>
                      <a:pt x="111" y="226"/>
                    </a:lnTo>
                    <a:lnTo>
                      <a:pt x="98" y="231"/>
                    </a:lnTo>
                    <a:lnTo>
                      <a:pt x="85" y="235"/>
                    </a:lnTo>
                    <a:lnTo>
                      <a:pt x="73" y="239"/>
                    </a:lnTo>
                    <a:lnTo>
                      <a:pt x="56" y="241"/>
                    </a:lnTo>
                    <a:lnTo>
                      <a:pt x="44" y="246"/>
                    </a:lnTo>
                    <a:lnTo>
                      <a:pt x="31" y="250"/>
                    </a:lnTo>
                    <a:lnTo>
                      <a:pt x="16" y="253"/>
                    </a:lnTo>
                    <a:lnTo>
                      <a:pt x="3" y="258"/>
                    </a:lnTo>
                    <a:lnTo>
                      <a:pt x="0" y="40"/>
                    </a:lnTo>
                    <a:close/>
                  </a:path>
                </a:pathLst>
              </a:custGeom>
              <a:solidFill>
                <a:srgbClr val="99BCFF"/>
              </a:solidFill>
              <a:ln w="9525">
                <a:noFill/>
                <a:round/>
                <a:headEnd/>
                <a:tailEnd/>
              </a:ln>
            </p:spPr>
            <p:txBody>
              <a:bodyPr/>
              <a:lstStyle/>
              <a:p>
                <a:pPr>
                  <a:defRPr/>
                </a:pPr>
                <a:endParaRPr lang="it-IT">
                  <a:latin typeface="+mj-lt"/>
                  <a:ea typeface="+mn-ea"/>
                  <a:cs typeface="Arial" charset="0"/>
                </a:endParaRPr>
              </a:p>
            </p:txBody>
          </p:sp>
          <p:sp>
            <p:nvSpPr>
              <p:cNvPr id="102" name="Freeform 91"/>
              <p:cNvSpPr>
                <a:spLocks/>
              </p:cNvSpPr>
              <p:nvPr/>
            </p:nvSpPr>
            <p:spPr bwMode="auto">
              <a:xfrm>
                <a:off x="2789" y="2673"/>
                <a:ext cx="110" cy="245"/>
              </a:xfrm>
              <a:custGeom>
                <a:avLst/>
                <a:gdLst>
                  <a:gd name="T0" fmla="*/ 0 w 110"/>
                  <a:gd name="T1" fmla="*/ 34 h 245"/>
                  <a:gd name="T2" fmla="*/ 13 w 110"/>
                  <a:gd name="T3" fmla="*/ 28 h 245"/>
                  <a:gd name="T4" fmla="*/ 28 w 110"/>
                  <a:gd name="T5" fmla="*/ 26 h 245"/>
                  <a:gd name="T6" fmla="*/ 41 w 110"/>
                  <a:gd name="T7" fmla="*/ 22 h 245"/>
                  <a:gd name="T8" fmla="*/ 54 w 110"/>
                  <a:gd name="T9" fmla="*/ 17 h 245"/>
                  <a:gd name="T10" fmla="*/ 70 w 110"/>
                  <a:gd name="T11" fmla="*/ 13 h 245"/>
                  <a:gd name="T12" fmla="*/ 82 w 110"/>
                  <a:gd name="T13" fmla="*/ 9 h 245"/>
                  <a:gd name="T14" fmla="*/ 95 w 110"/>
                  <a:gd name="T15" fmla="*/ 5 h 245"/>
                  <a:gd name="T16" fmla="*/ 108 w 110"/>
                  <a:gd name="T17" fmla="*/ 0 h 245"/>
                  <a:gd name="T18" fmla="*/ 110 w 110"/>
                  <a:gd name="T19" fmla="*/ 221 h 245"/>
                  <a:gd name="T20" fmla="*/ 98 w 110"/>
                  <a:gd name="T21" fmla="*/ 225 h 245"/>
                  <a:gd name="T22" fmla="*/ 85 w 110"/>
                  <a:gd name="T23" fmla="*/ 230 h 245"/>
                  <a:gd name="T24" fmla="*/ 72 w 110"/>
                  <a:gd name="T25" fmla="*/ 232 h 245"/>
                  <a:gd name="T26" fmla="*/ 57 w 110"/>
                  <a:gd name="T27" fmla="*/ 237 h 245"/>
                  <a:gd name="T28" fmla="*/ 43 w 110"/>
                  <a:gd name="T29" fmla="*/ 239 h 245"/>
                  <a:gd name="T30" fmla="*/ 30 w 110"/>
                  <a:gd name="T31" fmla="*/ 241 h 245"/>
                  <a:gd name="T32" fmla="*/ 15 w 110"/>
                  <a:gd name="T33" fmla="*/ 243 h 245"/>
                  <a:gd name="T34" fmla="*/ 2 w 110"/>
                  <a:gd name="T35" fmla="*/ 245 h 245"/>
                  <a:gd name="T36" fmla="*/ 0 w 110"/>
                  <a:gd name="T37" fmla="*/ 34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245"/>
                  <a:gd name="T59" fmla="*/ 110 w 110"/>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245">
                    <a:moveTo>
                      <a:pt x="0" y="34"/>
                    </a:moveTo>
                    <a:lnTo>
                      <a:pt x="13" y="28"/>
                    </a:lnTo>
                    <a:lnTo>
                      <a:pt x="28" y="26"/>
                    </a:lnTo>
                    <a:lnTo>
                      <a:pt x="41" y="22"/>
                    </a:lnTo>
                    <a:lnTo>
                      <a:pt x="54" y="17"/>
                    </a:lnTo>
                    <a:lnTo>
                      <a:pt x="70" y="13"/>
                    </a:lnTo>
                    <a:lnTo>
                      <a:pt x="82" y="9"/>
                    </a:lnTo>
                    <a:lnTo>
                      <a:pt x="95" y="5"/>
                    </a:lnTo>
                    <a:lnTo>
                      <a:pt x="108" y="0"/>
                    </a:lnTo>
                    <a:lnTo>
                      <a:pt x="110" y="221"/>
                    </a:lnTo>
                    <a:lnTo>
                      <a:pt x="98" y="225"/>
                    </a:lnTo>
                    <a:lnTo>
                      <a:pt x="85" y="230"/>
                    </a:lnTo>
                    <a:lnTo>
                      <a:pt x="72" y="232"/>
                    </a:lnTo>
                    <a:lnTo>
                      <a:pt x="57" y="237"/>
                    </a:lnTo>
                    <a:lnTo>
                      <a:pt x="43" y="239"/>
                    </a:lnTo>
                    <a:lnTo>
                      <a:pt x="30" y="241"/>
                    </a:lnTo>
                    <a:lnTo>
                      <a:pt x="15" y="243"/>
                    </a:lnTo>
                    <a:lnTo>
                      <a:pt x="2" y="245"/>
                    </a:lnTo>
                    <a:lnTo>
                      <a:pt x="0" y="34"/>
                    </a:lnTo>
                    <a:close/>
                  </a:path>
                </a:pathLst>
              </a:custGeom>
              <a:solidFill>
                <a:srgbClr val="A0BFFF"/>
              </a:solidFill>
              <a:ln w="9525">
                <a:noFill/>
                <a:round/>
                <a:headEnd/>
                <a:tailEnd/>
              </a:ln>
            </p:spPr>
            <p:txBody>
              <a:bodyPr/>
              <a:lstStyle/>
              <a:p>
                <a:pPr>
                  <a:defRPr/>
                </a:pPr>
                <a:endParaRPr lang="it-IT">
                  <a:latin typeface="+mj-lt"/>
                  <a:ea typeface="+mn-ea"/>
                  <a:cs typeface="Arial" charset="0"/>
                </a:endParaRPr>
              </a:p>
            </p:txBody>
          </p:sp>
          <p:sp>
            <p:nvSpPr>
              <p:cNvPr id="103" name="Freeform 92"/>
              <p:cNvSpPr>
                <a:spLocks/>
              </p:cNvSpPr>
              <p:nvPr/>
            </p:nvSpPr>
            <p:spPr bwMode="auto">
              <a:xfrm>
                <a:off x="2734" y="2690"/>
                <a:ext cx="112" cy="237"/>
              </a:xfrm>
              <a:custGeom>
                <a:avLst/>
                <a:gdLst>
                  <a:gd name="T0" fmla="*/ 0 w 112"/>
                  <a:gd name="T1" fmla="*/ 25 h 237"/>
                  <a:gd name="T2" fmla="*/ 13 w 112"/>
                  <a:gd name="T3" fmla="*/ 23 h 237"/>
                  <a:gd name="T4" fmla="*/ 28 w 112"/>
                  <a:gd name="T5" fmla="*/ 21 h 237"/>
                  <a:gd name="T6" fmla="*/ 42 w 112"/>
                  <a:gd name="T7" fmla="*/ 19 h 237"/>
                  <a:gd name="T8" fmla="*/ 55 w 112"/>
                  <a:gd name="T9" fmla="*/ 17 h 237"/>
                  <a:gd name="T10" fmla="*/ 70 w 112"/>
                  <a:gd name="T11" fmla="*/ 11 h 237"/>
                  <a:gd name="T12" fmla="*/ 83 w 112"/>
                  <a:gd name="T13" fmla="*/ 9 h 237"/>
                  <a:gd name="T14" fmla="*/ 96 w 112"/>
                  <a:gd name="T15" fmla="*/ 5 h 237"/>
                  <a:gd name="T16" fmla="*/ 109 w 112"/>
                  <a:gd name="T17" fmla="*/ 0 h 237"/>
                  <a:gd name="T18" fmla="*/ 112 w 112"/>
                  <a:gd name="T19" fmla="*/ 218 h 237"/>
                  <a:gd name="T20" fmla="*/ 98 w 112"/>
                  <a:gd name="T21" fmla="*/ 220 h 237"/>
                  <a:gd name="T22" fmla="*/ 85 w 112"/>
                  <a:gd name="T23" fmla="*/ 224 h 237"/>
                  <a:gd name="T24" fmla="*/ 72 w 112"/>
                  <a:gd name="T25" fmla="*/ 226 h 237"/>
                  <a:gd name="T26" fmla="*/ 59 w 112"/>
                  <a:gd name="T27" fmla="*/ 228 h 237"/>
                  <a:gd name="T28" fmla="*/ 44 w 112"/>
                  <a:gd name="T29" fmla="*/ 230 h 237"/>
                  <a:gd name="T30" fmla="*/ 30 w 112"/>
                  <a:gd name="T31" fmla="*/ 233 h 237"/>
                  <a:gd name="T32" fmla="*/ 17 w 112"/>
                  <a:gd name="T33" fmla="*/ 235 h 237"/>
                  <a:gd name="T34" fmla="*/ 4 w 112"/>
                  <a:gd name="T35" fmla="*/ 237 h 237"/>
                  <a:gd name="T36" fmla="*/ 0 w 112"/>
                  <a:gd name="T37" fmla="*/ 25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37"/>
                  <a:gd name="T59" fmla="*/ 112 w 112"/>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37">
                    <a:moveTo>
                      <a:pt x="0" y="25"/>
                    </a:moveTo>
                    <a:lnTo>
                      <a:pt x="13" y="23"/>
                    </a:lnTo>
                    <a:lnTo>
                      <a:pt x="28" y="21"/>
                    </a:lnTo>
                    <a:lnTo>
                      <a:pt x="42" y="19"/>
                    </a:lnTo>
                    <a:lnTo>
                      <a:pt x="55" y="17"/>
                    </a:lnTo>
                    <a:lnTo>
                      <a:pt x="70" y="11"/>
                    </a:lnTo>
                    <a:lnTo>
                      <a:pt x="83" y="9"/>
                    </a:lnTo>
                    <a:lnTo>
                      <a:pt x="96" y="5"/>
                    </a:lnTo>
                    <a:lnTo>
                      <a:pt x="109" y="0"/>
                    </a:lnTo>
                    <a:lnTo>
                      <a:pt x="112" y="218"/>
                    </a:lnTo>
                    <a:lnTo>
                      <a:pt x="98" y="220"/>
                    </a:lnTo>
                    <a:lnTo>
                      <a:pt x="85" y="224"/>
                    </a:lnTo>
                    <a:lnTo>
                      <a:pt x="72" y="226"/>
                    </a:lnTo>
                    <a:lnTo>
                      <a:pt x="59" y="228"/>
                    </a:lnTo>
                    <a:lnTo>
                      <a:pt x="44" y="230"/>
                    </a:lnTo>
                    <a:lnTo>
                      <a:pt x="30" y="233"/>
                    </a:lnTo>
                    <a:lnTo>
                      <a:pt x="17" y="235"/>
                    </a:lnTo>
                    <a:lnTo>
                      <a:pt x="4" y="237"/>
                    </a:lnTo>
                    <a:lnTo>
                      <a:pt x="0" y="25"/>
                    </a:lnTo>
                    <a:close/>
                  </a:path>
                </a:pathLst>
              </a:custGeom>
              <a:solidFill>
                <a:srgbClr val="A5C1FF"/>
              </a:solidFill>
              <a:ln w="9525">
                <a:noFill/>
                <a:round/>
                <a:headEnd/>
                <a:tailEnd/>
              </a:ln>
            </p:spPr>
            <p:txBody>
              <a:bodyPr/>
              <a:lstStyle/>
              <a:p>
                <a:pPr>
                  <a:defRPr/>
                </a:pPr>
                <a:endParaRPr lang="it-IT">
                  <a:latin typeface="+mj-lt"/>
                  <a:ea typeface="+mn-ea"/>
                  <a:cs typeface="Arial" charset="0"/>
                </a:endParaRPr>
              </a:p>
            </p:txBody>
          </p:sp>
          <p:sp>
            <p:nvSpPr>
              <p:cNvPr id="104" name="Freeform 93"/>
              <p:cNvSpPr>
                <a:spLocks/>
              </p:cNvSpPr>
              <p:nvPr/>
            </p:nvSpPr>
            <p:spPr bwMode="auto">
              <a:xfrm>
                <a:off x="2679" y="2707"/>
                <a:ext cx="112" cy="224"/>
              </a:xfrm>
              <a:custGeom>
                <a:avLst/>
                <a:gdLst>
                  <a:gd name="T0" fmla="*/ 0 w 112"/>
                  <a:gd name="T1" fmla="*/ 15 h 224"/>
                  <a:gd name="T2" fmla="*/ 13 w 112"/>
                  <a:gd name="T3" fmla="*/ 15 h 224"/>
                  <a:gd name="T4" fmla="*/ 28 w 112"/>
                  <a:gd name="T5" fmla="*/ 12 h 224"/>
                  <a:gd name="T6" fmla="*/ 42 w 112"/>
                  <a:gd name="T7" fmla="*/ 10 h 224"/>
                  <a:gd name="T8" fmla="*/ 55 w 112"/>
                  <a:gd name="T9" fmla="*/ 8 h 224"/>
                  <a:gd name="T10" fmla="*/ 70 w 112"/>
                  <a:gd name="T11" fmla="*/ 6 h 224"/>
                  <a:gd name="T12" fmla="*/ 83 w 112"/>
                  <a:gd name="T13" fmla="*/ 4 h 224"/>
                  <a:gd name="T14" fmla="*/ 97 w 112"/>
                  <a:gd name="T15" fmla="*/ 2 h 224"/>
                  <a:gd name="T16" fmla="*/ 110 w 112"/>
                  <a:gd name="T17" fmla="*/ 0 h 224"/>
                  <a:gd name="T18" fmla="*/ 112 w 112"/>
                  <a:gd name="T19" fmla="*/ 211 h 224"/>
                  <a:gd name="T20" fmla="*/ 99 w 112"/>
                  <a:gd name="T21" fmla="*/ 213 h 224"/>
                  <a:gd name="T22" fmla="*/ 85 w 112"/>
                  <a:gd name="T23" fmla="*/ 216 h 224"/>
                  <a:gd name="T24" fmla="*/ 72 w 112"/>
                  <a:gd name="T25" fmla="*/ 218 h 224"/>
                  <a:gd name="T26" fmla="*/ 59 w 112"/>
                  <a:gd name="T27" fmla="*/ 220 h 224"/>
                  <a:gd name="T28" fmla="*/ 44 w 112"/>
                  <a:gd name="T29" fmla="*/ 220 h 224"/>
                  <a:gd name="T30" fmla="*/ 31 w 112"/>
                  <a:gd name="T31" fmla="*/ 222 h 224"/>
                  <a:gd name="T32" fmla="*/ 17 w 112"/>
                  <a:gd name="T33" fmla="*/ 224 h 224"/>
                  <a:gd name="T34" fmla="*/ 4 w 112"/>
                  <a:gd name="T35" fmla="*/ 224 h 224"/>
                  <a:gd name="T36" fmla="*/ 0 w 112"/>
                  <a:gd name="T37" fmla="*/ 15 h 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24"/>
                  <a:gd name="T59" fmla="*/ 112 w 112"/>
                  <a:gd name="T60" fmla="*/ 224 h 2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24">
                    <a:moveTo>
                      <a:pt x="0" y="15"/>
                    </a:moveTo>
                    <a:lnTo>
                      <a:pt x="13" y="15"/>
                    </a:lnTo>
                    <a:lnTo>
                      <a:pt x="28" y="12"/>
                    </a:lnTo>
                    <a:lnTo>
                      <a:pt x="42" y="10"/>
                    </a:lnTo>
                    <a:lnTo>
                      <a:pt x="55" y="8"/>
                    </a:lnTo>
                    <a:lnTo>
                      <a:pt x="70" y="6"/>
                    </a:lnTo>
                    <a:lnTo>
                      <a:pt x="83" y="4"/>
                    </a:lnTo>
                    <a:lnTo>
                      <a:pt x="97" y="2"/>
                    </a:lnTo>
                    <a:lnTo>
                      <a:pt x="110" y="0"/>
                    </a:lnTo>
                    <a:lnTo>
                      <a:pt x="112" y="211"/>
                    </a:lnTo>
                    <a:lnTo>
                      <a:pt x="99" y="213"/>
                    </a:lnTo>
                    <a:lnTo>
                      <a:pt x="85" y="216"/>
                    </a:lnTo>
                    <a:lnTo>
                      <a:pt x="72" y="218"/>
                    </a:lnTo>
                    <a:lnTo>
                      <a:pt x="59" y="220"/>
                    </a:lnTo>
                    <a:lnTo>
                      <a:pt x="44" y="220"/>
                    </a:lnTo>
                    <a:lnTo>
                      <a:pt x="31" y="222"/>
                    </a:lnTo>
                    <a:lnTo>
                      <a:pt x="17" y="224"/>
                    </a:lnTo>
                    <a:lnTo>
                      <a:pt x="4" y="224"/>
                    </a:lnTo>
                    <a:lnTo>
                      <a:pt x="0" y="15"/>
                    </a:lnTo>
                    <a:close/>
                  </a:path>
                </a:pathLst>
              </a:custGeom>
              <a:solidFill>
                <a:srgbClr val="AAC6FF"/>
              </a:solidFill>
              <a:ln w="9525">
                <a:noFill/>
                <a:round/>
                <a:headEnd/>
                <a:tailEnd/>
              </a:ln>
            </p:spPr>
            <p:txBody>
              <a:bodyPr/>
              <a:lstStyle/>
              <a:p>
                <a:pPr>
                  <a:defRPr/>
                </a:pPr>
                <a:endParaRPr lang="it-IT">
                  <a:latin typeface="+mj-lt"/>
                  <a:ea typeface="+mn-ea"/>
                  <a:cs typeface="Arial" charset="0"/>
                </a:endParaRPr>
              </a:p>
            </p:txBody>
          </p:sp>
          <p:sp>
            <p:nvSpPr>
              <p:cNvPr id="105" name="Freeform 94"/>
              <p:cNvSpPr>
                <a:spLocks/>
              </p:cNvSpPr>
              <p:nvPr/>
            </p:nvSpPr>
            <p:spPr bwMode="auto">
              <a:xfrm>
                <a:off x="2624" y="2715"/>
                <a:ext cx="118" cy="218"/>
              </a:xfrm>
              <a:custGeom>
                <a:avLst/>
                <a:gdLst>
                  <a:gd name="T0" fmla="*/ 110 w 114"/>
                  <a:gd name="T1" fmla="*/ 0 h 218"/>
                  <a:gd name="T2" fmla="*/ 97 w 114"/>
                  <a:gd name="T3" fmla="*/ 2 h 218"/>
                  <a:gd name="T4" fmla="*/ 86 w 114"/>
                  <a:gd name="T5" fmla="*/ 2 h 218"/>
                  <a:gd name="T6" fmla="*/ 72 w 114"/>
                  <a:gd name="T7" fmla="*/ 4 h 218"/>
                  <a:gd name="T8" fmla="*/ 59 w 114"/>
                  <a:gd name="T9" fmla="*/ 7 h 218"/>
                  <a:gd name="T10" fmla="*/ 46 w 114"/>
                  <a:gd name="T11" fmla="*/ 7 h 218"/>
                  <a:gd name="T12" fmla="*/ 34 w 114"/>
                  <a:gd name="T13" fmla="*/ 9 h 218"/>
                  <a:gd name="T14" fmla="*/ 18 w 114"/>
                  <a:gd name="T15" fmla="*/ 9 h 218"/>
                  <a:gd name="T16" fmla="*/ 5 w 114"/>
                  <a:gd name="T17" fmla="*/ 9 h 218"/>
                  <a:gd name="T18" fmla="*/ 5 w 114"/>
                  <a:gd name="T19" fmla="*/ 9 h 218"/>
                  <a:gd name="T20" fmla="*/ 2 w 114"/>
                  <a:gd name="T21" fmla="*/ 9 h 218"/>
                  <a:gd name="T22" fmla="*/ 2 w 114"/>
                  <a:gd name="T23" fmla="*/ 9 h 218"/>
                  <a:gd name="T24" fmla="*/ 0 w 114"/>
                  <a:gd name="T25" fmla="*/ 9 h 218"/>
                  <a:gd name="T26" fmla="*/ 5 w 114"/>
                  <a:gd name="T27" fmla="*/ 218 h 218"/>
                  <a:gd name="T28" fmla="*/ 5 w 114"/>
                  <a:gd name="T29" fmla="*/ 218 h 218"/>
                  <a:gd name="T30" fmla="*/ 18 w 114"/>
                  <a:gd name="T31" fmla="*/ 218 h 218"/>
                  <a:gd name="T32" fmla="*/ 34 w 114"/>
                  <a:gd name="T33" fmla="*/ 218 h 218"/>
                  <a:gd name="T34" fmla="*/ 46 w 114"/>
                  <a:gd name="T35" fmla="*/ 218 h 218"/>
                  <a:gd name="T36" fmla="*/ 59 w 114"/>
                  <a:gd name="T37" fmla="*/ 216 h 218"/>
                  <a:gd name="T38" fmla="*/ 72 w 114"/>
                  <a:gd name="T39" fmla="*/ 216 h 218"/>
                  <a:gd name="T40" fmla="*/ 86 w 114"/>
                  <a:gd name="T41" fmla="*/ 214 h 218"/>
                  <a:gd name="T42" fmla="*/ 101 w 114"/>
                  <a:gd name="T43" fmla="*/ 214 h 218"/>
                  <a:gd name="T44" fmla="*/ 114 w 114"/>
                  <a:gd name="T45" fmla="*/ 212 h 218"/>
                  <a:gd name="T46" fmla="*/ 110 w 114"/>
                  <a:gd name="T47" fmla="*/ 0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218"/>
                  <a:gd name="T74" fmla="*/ 114 w 114"/>
                  <a:gd name="T75" fmla="*/ 218 h 2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218">
                    <a:moveTo>
                      <a:pt x="110" y="0"/>
                    </a:moveTo>
                    <a:lnTo>
                      <a:pt x="97" y="2"/>
                    </a:lnTo>
                    <a:lnTo>
                      <a:pt x="86" y="2"/>
                    </a:lnTo>
                    <a:lnTo>
                      <a:pt x="72" y="4"/>
                    </a:lnTo>
                    <a:lnTo>
                      <a:pt x="59" y="7"/>
                    </a:lnTo>
                    <a:lnTo>
                      <a:pt x="46" y="7"/>
                    </a:lnTo>
                    <a:lnTo>
                      <a:pt x="34" y="9"/>
                    </a:lnTo>
                    <a:lnTo>
                      <a:pt x="18" y="9"/>
                    </a:lnTo>
                    <a:lnTo>
                      <a:pt x="5" y="9"/>
                    </a:lnTo>
                    <a:lnTo>
                      <a:pt x="2" y="9"/>
                    </a:lnTo>
                    <a:lnTo>
                      <a:pt x="0" y="9"/>
                    </a:lnTo>
                    <a:lnTo>
                      <a:pt x="5" y="218"/>
                    </a:lnTo>
                    <a:lnTo>
                      <a:pt x="18" y="218"/>
                    </a:lnTo>
                    <a:lnTo>
                      <a:pt x="34" y="218"/>
                    </a:lnTo>
                    <a:lnTo>
                      <a:pt x="46" y="218"/>
                    </a:lnTo>
                    <a:lnTo>
                      <a:pt x="59" y="216"/>
                    </a:lnTo>
                    <a:lnTo>
                      <a:pt x="72" y="216"/>
                    </a:lnTo>
                    <a:lnTo>
                      <a:pt x="86" y="214"/>
                    </a:lnTo>
                    <a:lnTo>
                      <a:pt x="101" y="214"/>
                    </a:lnTo>
                    <a:lnTo>
                      <a:pt x="114" y="212"/>
                    </a:lnTo>
                    <a:lnTo>
                      <a:pt x="110" y="0"/>
                    </a:lnTo>
                    <a:close/>
                  </a:path>
                </a:pathLst>
              </a:custGeom>
              <a:solidFill>
                <a:srgbClr val="AFC9FF"/>
              </a:solidFill>
              <a:ln w="9525">
                <a:noFill/>
                <a:round/>
                <a:headEnd/>
                <a:tailEnd/>
              </a:ln>
            </p:spPr>
            <p:txBody>
              <a:bodyPr/>
              <a:lstStyle/>
              <a:p>
                <a:pPr>
                  <a:defRPr/>
                </a:pPr>
                <a:endParaRPr lang="it-IT">
                  <a:latin typeface="+mj-lt"/>
                  <a:ea typeface="+mn-ea"/>
                  <a:cs typeface="Arial" charset="0"/>
                </a:endParaRPr>
              </a:p>
            </p:txBody>
          </p:sp>
          <p:sp>
            <p:nvSpPr>
              <p:cNvPr id="106" name="Freeform 95"/>
              <p:cNvSpPr>
                <a:spLocks/>
              </p:cNvSpPr>
              <p:nvPr/>
            </p:nvSpPr>
            <p:spPr bwMode="auto">
              <a:xfrm>
                <a:off x="2569" y="2722"/>
                <a:ext cx="118" cy="211"/>
              </a:xfrm>
              <a:custGeom>
                <a:avLst/>
                <a:gdLst>
                  <a:gd name="T0" fmla="*/ 110 w 114"/>
                  <a:gd name="T1" fmla="*/ 0 h 211"/>
                  <a:gd name="T2" fmla="*/ 99 w 114"/>
                  <a:gd name="T3" fmla="*/ 0 h 211"/>
                  <a:gd name="T4" fmla="*/ 86 w 114"/>
                  <a:gd name="T5" fmla="*/ 0 h 211"/>
                  <a:gd name="T6" fmla="*/ 73 w 114"/>
                  <a:gd name="T7" fmla="*/ 2 h 211"/>
                  <a:gd name="T8" fmla="*/ 60 w 114"/>
                  <a:gd name="T9" fmla="*/ 2 h 211"/>
                  <a:gd name="T10" fmla="*/ 45 w 114"/>
                  <a:gd name="T11" fmla="*/ 2 h 211"/>
                  <a:gd name="T12" fmla="*/ 32 w 114"/>
                  <a:gd name="T13" fmla="*/ 0 h 211"/>
                  <a:gd name="T14" fmla="*/ 17 w 114"/>
                  <a:gd name="T15" fmla="*/ 0 h 211"/>
                  <a:gd name="T16" fmla="*/ 0 w 114"/>
                  <a:gd name="T17" fmla="*/ 0 h 211"/>
                  <a:gd name="T18" fmla="*/ 5 w 114"/>
                  <a:gd name="T19" fmla="*/ 209 h 211"/>
                  <a:gd name="T20" fmla="*/ 19 w 114"/>
                  <a:gd name="T21" fmla="*/ 209 h 211"/>
                  <a:gd name="T22" fmla="*/ 34 w 114"/>
                  <a:gd name="T23" fmla="*/ 209 h 211"/>
                  <a:gd name="T24" fmla="*/ 47 w 114"/>
                  <a:gd name="T25" fmla="*/ 211 h 211"/>
                  <a:gd name="T26" fmla="*/ 60 w 114"/>
                  <a:gd name="T27" fmla="*/ 211 h 211"/>
                  <a:gd name="T28" fmla="*/ 73 w 114"/>
                  <a:gd name="T29" fmla="*/ 211 h 211"/>
                  <a:gd name="T30" fmla="*/ 89 w 114"/>
                  <a:gd name="T31" fmla="*/ 211 h 211"/>
                  <a:gd name="T32" fmla="*/ 101 w 114"/>
                  <a:gd name="T33" fmla="*/ 211 h 211"/>
                  <a:gd name="T34" fmla="*/ 114 w 114"/>
                  <a:gd name="T35" fmla="*/ 209 h 211"/>
                  <a:gd name="T36" fmla="*/ 110 w 114"/>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11"/>
                  <a:gd name="T59" fmla="*/ 114 w 114"/>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11">
                    <a:moveTo>
                      <a:pt x="110" y="0"/>
                    </a:moveTo>
                    <a:lnTo>
                      <a:pt x="99" y="0"/>
                    </a:lnTo>
                    <a:lnTo>
                      <a:pt x="86" y="0"/>
                    </a:lnTo>
                    <a:lnTo>
                      <a:pt x="73" y="2"/>
                    </a:lnTo>
                    <a:lnTo>
                      <a:pt x="60" y="2"/>
                    </a:lnTo>
                    <a:lnTo>
                      <a:pt x="45" y="2"/>
                    </a:lnTo>
                    <a:lnTo>
                      <a:pt x="32" y="0"/>
                    </a:lnTo>
                    <a:lnTo>
                      <a:pt x="17" y="0"/>
                    </a:lnTo>
                    <a:lnTo>
                      <a:pt x="0" y="0"/>
                    </a:lnTo>
                    <a:lnTo>
                      <a:pt x="5" y="209"/>
                    </a:lnTo>
                    <a:lnTo>
                      <a:pt x="19" y="209"/>
                    </a:lnTo>
                    <a:lnTo>
                      <a:pt x="34" y="209"/>
                    </a:lnTo>
                    <a:lnTo>
                      <a:pt x="47" y="211"/>
                    </a:lnTo>
                    <a:lnTo>
                      <a:pt x="60" y="211"/>
                    </a:lnTo>
                    <a:lnTo>
                      <a:pt x="73" y="211"/>
                    </a:lnTo>
                    <a:lnTo>
                      <a:pt x="89" y="211"/>
                    </a:lnTo>
                    <a:lnTo>
                      <a:pt x="101" y="211"/>
                    </a:lnTo>
                    <a:lnTo>
                      <a:pt x="114" y="209"/>
                    </a:lnTo>
                    <a:lnTo>
                      <a:pt x="110" y="0"/>
                    </a:lnTo>
                    <a:close/>
                  </a:path>
                </a:pathLst>
              </a:custGeom>
              <a:solidFill>
                <a:srgbClr val="B5CCFF"/>
              </a:solidFill>
              <a:ln w="9525">
                <a:noFill/>
                <a:round/>
                <a:headEnd/>
                <a:tailEnd/>
              </a:ln>
            </p:spPr>
            <p:txBody>
              <a:bodyPr/>
              <a:lstStyle/>
              <a:p>
                <a:pPr>
                  <a:defRPr/>
                </a:pPr>
                <a:endParaRPr lang="it-IT">
                  <a:latin typeface="+mj-lt"/>
                  <a:ea typeface="+mn-ea"/>
                  <a:cs typeface="Arial" charset="0"/>
                </a:endParaRPr>
              </a:p>
            </p:txBody>
          </p:sp>
          <p:sp>
            <p:nvSpPr>
              <p:cNvPr id="107" name="Freeform 96"/>
              <p:cNvSpPr>
                <a:spLocks/>
              </p:cNvSpPr>
              <p:nvPr/>
            </p:nvSpPr>
            <p:spPr bwMode="auto">
              <a:xfrm>
                <a:off x="2515" y="2715"/>
                <a:ext cx="118" cy="218"/>
              </a:xfrm>
              <a:custGeom>
                <a:avLst/>
                <a:gdLst>
                  <a:gd name="T0" fmla="*/ 0 w 114"/>
                  <a:gd name="T1" fmla="*/ 0 h 218"/>
                  <a:gd name="T2" fmla="*/ 14 w 114"/>
                  <a:gd name="T3" fmla="*/ 2 h 218"/>
                  <a:gd name="T4" fmla="*/ 29 w 114"/>
                  <a:gd name="T5" fmla="*/ 2 h 218"/>
                  <a:gd name="T6" fmla="*/ 42 w 114"/>
                  <a:gd name="T7" fmla="*/ 4 h 218"/>
                  <a:gd name="T8" fmla="*/ 54 w 114"/>
                  <a:gd name="T9" fmla="*/ 4 h 218"/>
                  <a:gd name="T10" fmla="*/ 68 w 114"/>
                  <a:gd name="T11" fmla="*/ 7 h 218"/>
                  <a:gd name="T12" fmla="*/ 81 w 114"/>
                  <a:gd name="T13" fmla="*/ 7 h 218"/>
                  <a:gd name="T14" fmla="*/ 96 w 114"/>
                  <a:gd name="T15" fmla="*/ 9 h 218"/>
                  <a:gd name="T16" fmla="*/ 109 w 114"/>
                  <a:gd name="T17" fmla="*/ 9 h 218"/>
                  <a:gd name="T18" fmla="*/ 114 w 114"/>
                  <a:gd name="T19" fmla="*/ 218 h 218"/>
                  <a:gd name="T20" fmla="*/ 101 w 114"/>
                  <a:gd name="T21" fmla="*/ 218 h 218"/>
                  <a:gd name="T22" fmla="*/ 86 w 114"/>
                  <a:gd name="T23" fmla="*/ 218 h 218"/>
                  <a:gd name="T24" fmla="*/ 73 w 114"/>
                  <a:gd name="T25" fmla="*/ 218 h 218"/>
                  <a:gd name="T26" fmla="*/ 59 w 114"/>
                  <a:gd name="T27" fmla="*/ 216 h 218"/>
                  <a:gd name="T28" fmla="*/ 44 w 114"/>
                  <a:gd name="T29" fmla="*/ 216 h 218"/>
                  <a:gd name="T30" fmla="*/ 31 w 114"/>
                  <a:gd name="T31" fmla="*/ 214 h 218"/>
                  <a:gd name="T32" fmla="*/ 18 w 114"/>
                  <a:gd name="T33" fmla="*/ 214 h 218"/>
                  <a:gd name="T34" fmla="*/ 5 w 114"/>
                  <a:gd name="T35" fmla="*/ 212 h 218"/>
                  <a:gd name="T36" fmla="*/ 0 w 114"/>
                  <a:gd name="T37" fmla="*/ 0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18"/>
                  <a:gd name="T59" fmla="*/ 114 w 114"/>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18">
                    <a:moveTo>
                      <a:pt x="0" y="0"/>
                    </a:moveTo>
                    <a:lnTo>
                      <a:pt x="14" y="2"/>
                    </a:lnTo>
                    <a:lnTo>
                      <a:pt x="29" y="2"/>
                    </a:lnTo>
                    <a:lnTo>
                      <a:pt x="42" y="4"/>
                    </a:lnTo>
                    <a:lnTo>
                      <a:pt x="54" y="4"/>
                    </a:lnTo>
                    <a:lnTo>
                      <a:pt x="68" y="7"/>
                    </a:lnTo>
                    <a:lnTo>
                      <a:pt x="81" y="7"/>
                    </a:lnTo>
                    <a:lnTo>
                      <a:pt x="96" y="9"/>
                    </a:lnTo>
                    <a:lnTo>
                      <a:pt x="109" y="9"/>
                    </a:lnTo>
                    <a:lnTo>
                      <a:pt x="114" y="218"/>
                    </a:lnTo>
                    <a:lnTo>
                      <a:pt x="101" y="218"/>
                    </a:lnTo>
                    <a:lnTo>
                      <a:pt x="86" y="218"/>
                    </a:lnTo>
                    <a:lnTo>
                      <a:pt x="73" y="218"/>
                    </a:lnTo>
                    <a:lnTo>
                      <a:pt x="59" y="216"/>
                    </a:lnTo>
                    <a:lnTo>
                      <a:pt x="44" y="216"/>
                    </a:lnTo>
                    <a:lnTo>
                      <a:pt x="31" y="214"/>
                    </a:lnTo>
                    <a:lnTo>
                      <a:pt x="18" y="214"/>
                    </a:lnTo>
                    <a:lnTo>
                      <a:pt x="5" y="212"/>
                    </a:lnTo>
                    <a:lnTo>
                      <a:pt x="0" y="0"/>
                    </a:lnTo>
                    <a:close/>
                  </a:path>
                </a:pathLst>
              </a:custGeom>
              <a:solidFill>
                <a:srgbClr val="BAD1FF"/>
              </a:solidFill>
              <a:ln w="9525">
                <a:noFill/>
                <a:round/>
                <a:headEnd/>
                <a:tailEnd/>
              </a:ln>
            </p:spPr>
            <p:txBody>
              <a:bodyPr/>
              <a:lstStyle/>
              <a:p>
                <a:pPr>
                  <a:defRPr/>
                </a:pPr>
                <a:endParaRPr lang="it-IT">
                  <a:latin typeface="+mj-lt"/>
                  <a:ea typeface="+mn-ea"/>
                  <a:cs typeface="Arial" charset="0"/>
                </a:endParaRPr>
              </a:p>
            </p:txBody>
          </p:sp>
          <p:sp>
            <p:nvSpPr>
              <p:cNvPr id="108" name="Freeform 97"/>
              <p:cNvSpPr>
                <a:spLocks/>
              </p:cNvSpPr>
              <p:nvPr/>
            </p:nvSpPr>
            <p:spPr bwMode="auto">
              <a:xfrm>
                <a:off x="2461" y="2703"/>
                <a:ext cx="113" cy="228"/>
              </a:xfrm>
              <a:custGeom>
                <a:avLst/>
                <a:gdLst>
                  <a:gd name="T0" fmla="*/ 0 w 113"/>
                  <a:gd name="T1" fmla="*/ 0 h 228"/>
                  <a:gd name="T2" fmla="*/ 13 w 113"/>
                  <a:gd name="T3" fmla="*/ 4 h 228"/>
                  <a:gd name="T4" fmla="*/ 28 w 113"/>
                  <a:gd name="T5" fmla="*/ 8 h 228"/>
                  <a:gd name="T6" fmla="*/ 41 w 113"/>
                  <a:gd name="T7" fmla="*/ 10 h 228"/>
                  <a:gd name="T8" fmla="*/ 54 w 113"/>
                  <a:gd name="T9" fmla="*/ 12 h 228"/>
                  <a:gd name="T10" fmla="*/ 68 w 113"/>
                  <a:gd name="T11" fmla="*/ 14 h 228"/>
                  <a:gd name="T12" fmla="*/ 81 w 113"/>
                  <a:gd name="T13" fmla="*/ 14 h 228"/>
                  <a:gd name="T14" fmla="*/ 96 w 113"/>
                  <a:gd name="T15" fmla="*/ 16 h 228"/>
                  <a:gd name="T16" fmla="*/ 108 w 113"/>
                  <a:gd name="T17" fmla="*/ 19 h 228"/>
                  <a:gd name="T18" fmla="*/ 113 w 113"/>
                  <a:gd name="T19" fmla="*/ 228 h 228"/>
                  <a:gd name="T20" fmla="*/ 100 w 113"/>
                  <a:gd name="T21" fmla="*/ 228 h 228"/>
                  <a:gd name="T22" fmla="*/ 85 w 113"/>
                  <a:gd name="T23" fmla="*/ 226 h 228"/>
                  <a:gd name="T24" fmla="*/ 72 w 113"/>
                  <a:gd name="T25" fmla="*/ 224 h 228"/>
                  <a:gd name="T26" fmla="*/ 59 w 113"/>
                  <a:gd name="T27" fmla="*/ 224 h 228"/>
                  <a:gd name="T28" fmla="*/ 43 w 113"/>
                  <a:gd name="T29" fmla="*/ 222 h 228"/>
                  <a:gd name="T30" fmla="*/ 30 w 113"/>
                  <a:gd name="T31" fmla="*/ 220 h 228"/>
                  <a:gd name="T32" fmla="*/ 17 w 113"/>
                  <a:gd name="T33" fmla="*/ 217 h 228"/>
                  <a:gd name="T34" fmla="*/ 4 w 113"/>
                  <a:gd name="T35" fmla="*/ 215 h 228"/>
                  <a:gd name="T36" fmla="*/ 0 w 113"/>
                  <a:gd name="T37" fmla="*/ 0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228"/>
                  <a:gd name="T59" fmla="*/ 113 w 113"/>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228">
                    <a:moveTo>
                      <a:pt x="0" y="0"/>
                    </a:moveTo>
                    <a:lnTo>
                      <a:pt x="13" y="4"/>
                    </a:lnTo>
                    <a:lnTo>
                      <a:pt x="28" y="8"/>
                    </a:lnTo>
                    <a:lnTo>
                      <a:pt x="41" y="10"/>
                    </a:lnTo>
                    <a:lnTo>
                      <a:pt x="54" y="12"/>
                    </a:lnTo>
                    <a:lnTo>
                      <a:pt x="68" y="14"/>
                    </a:lnTo>
                    <a:lnTo>
                      <a:pt x="81" y="14"/>
                    </a:lnTo>
                    <a:lnTo>
                      <a:pt x="96" y="16"/>
                    </a:lnTo>
                    <a:lnTo>
                      <a:pt x="108" y="19"/>
                    </a:lnTo>
                    <a:lnTo>
                      <a:pt x="113" y="228"/>
                    </a:lnTo>
                    <a:lnTo>
                      <a:pt x="100" y="228"/>
                    </a:lnTo>
                    <a:lnTo>
                      <a:pt x="85" y="226"/>
                    </a:lnTo>
                    <a:lnTo>
                      <a:pt x="72" y="224"/>
                    </a:lnTo>
                    <a:lnTo>
                      <a:pt x="59" y="224"/>
                    </a:lnTo>
                    <a:lnTo>
                      <a:pt x="43" y="222"/>
                    </a:lnTo>
                    <a:lnTo>
                      <a:pt x="30" y="220"/>
                    </a:lnTo>
                    <a:lnTo>
                      <a:pt x="17" y="217"/>
                    </a:lnTo>
                    <a:lnTo>
                      <a:pt x="4" y="215"/>
                    </a:lnTo>
                    <a:lnTo>
                      <a:pt x="0" y="0"/>
                    </a:lnTo>
                    <a:close/>
                  </a:path>
                </a:pathLst>
              </a:custGeom>
              <a:solidFill>
                <a:srgbClr val="BFD3FF"/>
              </a:solidFill>
              <a:ln w="9525">
                <a:noFill/>
                <a:round/>
                <a:headEnd/>
                <a:tailEnd/>
              </a:ln>
            </p:spPr>
            <p:txBody>
              <a:bodyPr/>
              <a:lstStyle/>
              <a:p>
                <a:pPr>
                  <a:defRPr/>
                </a:pPr>
                <a:endParaRPr lang="it-IT">
                  <a:latin typeface="+mj-lt"/>
                  <a:ea typeface="+mn-ea"/>
                  <a:cs typeface="Arial" charset="0"/>
                </a:endParaRPr>
              </a:p>
            </p:txBody>
          </p:sp>
          <p:sp>
            <p:nvSpPr>
              <p:cNvPr id="109" name="Freeform 98"/>
              <p:cNvSpPr>
                <a:spLocks/>
              </p:cNvSpPr>
              <p:nvPr/>
            </p:nvSpPr>
            <p:spPr bwMode="auto">
              <a:xfrm>
                <a:off x="2406" y="2688"/>
                <a:ext cx="114" cy="239"/>
              </a:xfrm>
              <a:custGeom>
                <a:avLst/>
                <a:gdLst>
                  <a:gd name="T0" fmla="*/ 0 w 114"/>
                  <a:gd name="T1" fmla="*/ 0 h 239"/>
                  <a:gd name="T2" fmla="*/ 13 w 114"/>
                  <a:gd name="T3" fmla="*/ 5 h 239"/>
                  <a:gd name="T4" fmla="*/ 26 w 114"/>
                  <a:gd name="T5" fmla="*/ 9 h 239"/>
                  <a:gd name="T6" fmla="*/ 39 w 114"/>
                  <a:gd name="T7" fmla="*/ 11 h 239"/>
                  <a:gd name="T8" fmla="*/ 55 w 114"/>
                  <a:gd name="T9" fmla="*/ 15 h 239"/>
                  <a:gd name="T10" fmla="*/ 68 w 114"/>
                  <a:gd name="T11" fmla="*/ 19 h 239"/>
                  <a:gd name="T12" fmla="*/ 81 w 114"/>
                  <a:gd name="T13" fmla="*/ 23 h 239"/>
                  <a:gd name="T14" fmla="*/ 96 w 114"/>
                  <a:gd name="T15" fmla="*/ 25 h 239"/>
                  <a:gd name="T16" fmla="*/ 109 w 114"/>
                  <a:gd name="T17" fmla="*/ 27 h 239"/>
                  <a:gd name="T18" fmla="*/ 114 w 114"/>
                  <a:gd name="T19" fmla="*/ 239 h 239"/>
                  <a:gd name="T20" fmla="*/ 100 w 114"/>
                  <a:gd name="T21" fmla="*/ 237 h 239"/>
                  <a:gd name="T22" fmla="*/ 85 w 114"/>
                  <a:gd name="T23" fmla="*/ 235 h 239"/>
                  <a:gd name="T24" fmla="*/ 72 w 114"/>
                  <a:gd name="T25" fmla="*/ 232 h 239"/>
                  <a:gd name="T26" fmla="*/ 59 w 114"/>
                  <a:gd name="T27" fmla="*/ 230 h 239"/>
                  <a:gd name="T28" fmla="*/ 43 w 114"/>
                  <a:gd name="T29" fmla="*/ 228 h 239"/>
                  <a:gd name="T30" fmla="*/ 30 w 114"/>
                  <a:gd name="T31" fmla="*/ 226 h 239"/>
                  <a:gd name="T32" fmla="*/ 15 w 114"/>
                  <a:gd name="T33" fmla="*/ 222 h 239"/>
                  <a:gd name="T34" fmla="*/ 2 w 114"/>
                  <a:gd name="T35" fmla="*/ 220 h 239"/>
                  <a:gd name="T36" fmla="*/ 0 w 114"/>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39"/>
                  <a:gd name="T59" fmla="*/ 114 w 114"/>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39">
                    <a:moveTo>
                      <a:pt x="0" y="0"/>
                    </a:moveTo>
                    <a:lnTo>
                      <a:pt x="13" y="5"/>
                    </a:lnTo>
                    <a:lnTo>
                      <a:pt x="26" y="9"/>
                    </a:lnTo>
                    <a:lnTo>
                      <a:pt x="39" y="11"/>
                    </a:lnTo>
                    <a:lnTo>
                      <a:pt x="55" y="15"/>
                    </a:lnTo>
                    <a:lnTo>
                      <a:pt x="68" y="19"/>
                    </a:lnTo>
                    <a:lnTo>
                      <a:pt x="81" y="23"/>
                    </a:lnTo>
                    <a:lnTo>
                      <a:pt x="96" y="25"/>
                    </a:lnTo>
                    <a:lnTo>
                      <a:pt x="109" y="27"/>
                    </a:lnTo>
                    <a:lnTo>
                      <a:pt x="114" y="239"/>
                    </a:lnTo>
                    <a:lnTo>
                      <a:pt x="100" y="237"/>
                    </a:lnTo>
                    <a:lnTo>
                      <a:pt x="85" y="235"/>
                    </a:lnTo>
                    <a:lnTo>
                      <a:pt x="72" y="232"/>
                    </a:lnTo>
                    <a:lnTo>
                      <a:pt x="59" y="230"/>
                    </a:lnTo>
                    <a:lnTo>
                      <a:pt x="43" y="228"/>
                    </a:lnTo>
                    <a:lnTo>
                      <a:pt x="30" y="226"/>
                    </a:lnTo>
                    <a:lnTo>
                      <a:pt x="15" y="222"/>
                    </a:lnTo>
                    <a:lnTo>
                      <a:pt x="2" y="220"/>
                    </a:lnTo>
                    <a:lnTo>
                      <a:pt x="0" y="0"/>
                    </a:lnTo>
                    <a:close/>
                  </a:path>
                </a:pathLst>
              </a:custGeom>
              <a:solidFill>
                <a:srgbClr val="C4D8FF"/>
              </a:solidFill>
              <a:ln w="9525">
                <a:noFill/>
                <a:round/>
                <a:headEnd/>
                <a:tailEnd/>
              </a:ln>
            </p:spPr>
            <p:txBody>
              <a:bodyPr/>
              <a:lstStyle/>
              <a:p>
                <a:pPr>
                  <a:defRPr/>
                </a:pPr>
                <a:endParaRPr lang="it-IT">
                  <a:latin typeface="+mj-lt"/>
                  <a:ea typeface="+mn-ea"/>
                  <a:cs typeface="Arial" charset="0"/>
                </a:endParaRPr>
              </a:p>
            </p:txBody>
          </p:sp>
          <p:sp>
            <p:nvSpPr>
              <p:cNvPr id="110" name="Freeform 99"/>
              <p:cNvSpPr>
                <a:spLocks/>
              </p:cNvSpPr>
              <p:nvPr/>
            </p:nvSpPr>
            <p:spPr bwMode="auto">
              <a:xfrm>
                <a:off x="2351" y="2669"/>
                <a:ext cx="114" cy="249"/>
              </a:xfrm>
              <a:custGeom>
                <a:avLst/>
                <a:gdLst>
                  <a:gd name="T0" fmla="*/ 0 w 114"/>
                  <a:gd name="T1" fmla="*/ 0 h 249"/>
                  <a:gd name="T2" fmla="*/ 13 w 114"/>
                  <a:gd name="T3" fmla="*/ 4 h 249"/>
                  <a:gd name="T4" fmla="*/ 26 w 114"/>
                  <a:gd name="T5" fmla="*/ 9 h 249"/>
                  <a:gd name="T6" fmla="*/ 40 w 114"/>
                  <a:gd name="T7" fmla="*/ 15 h 249"/>
                  <a:gd name="T8" fmla="*/ 55 w 114"/>
                  <a:gd name="T9" fmla="*/ 19 h 249"/>
                  <a:gd name="T10" fmla="*/ 68 w 114"/>
                  <a:gd name="T11" fmla="*/ 24 h 249"/>
                  <a:gd name="T12" fmla="*/ 81 w 114"/>
                  <a:gd name="T13" fmla="*/ 28 h 249"/>
                  <a:gd name="T14" fmla="*/ 96 w 114"/>
                  <a:gd name="T15" fmla="*/ 30 h 249"/>
                  <a:gd name="T16" fmla="*/ 110 w 114"/>
                  <a:gd name="T17" fmla="*/ 34 h 249"/>
                  <a:gd name="T18" fmla="*/ 114 w 114"/>
                  <a:gd name="T19" fmla="*/ 249 h 249"/>
                  <a:gd name="T20" fmla="*/ 98 w 114"/>
                  <a:gd name="T21" fmla="*/ 247 h 249"/>
                  <a:gd name="T22" fmla="*/ 85 w 114"/>
                  <a:gd name="T23" fmla="*/ 245 h 249"/>
                  <a:gd name="T24" fmla="*/ 70 w 114"/>
                  <a:gd name="T25" fmla="*/ 241 h 249"/>
                  <a:gd name="T26" fmla="*/ 57 w 114"/>
                  <a:gd name="T27" fmla="*/ 239 h 249"/>
                  <a:gd name="T28" fmla="*/ 44 w 114"/>
                  <a:gd name="T29" fmla="*/ 234 h 249"/>
                  <a:gd name="T30" fmla="*/ 30 w 114"/>
                  <a:gd name="T31" fmla="*/ 231 h 249"/>
                  <a:gd name="T32" fmla="*/ 15 w 114"/>
                  <a:gd name="T33" fmla="*/ 227 h 249"/>
                  <a:gd name="T34" fmla="*/ 2 w 114"/>
                  <a:gd name="T35" fmla="*/ 222 h 249"/>
                  <a:gd name="T36" fmla="*/ 0 w 114"/>
                  <a:gd name="T37" fmla="*/ 0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49"/>
                  <a:gd name="T59" fmla="*/ 114 w 114"/>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49">
                    <a:moveTo>
                      <a:pt x="0" y="0"/>
                    </a:moveTo>
                    <a:lnTo>
                      <a:pt x="13" y="4"/>
                    </a:lnTo>
                    <a:lnTo>
                      <a:pt x="26" y="9"/>
                    </a:lnTo>
                    <a:lnTo>
                      <a:pt x="40" y="15"/>
                    </a:lnTo>
                    <a:lnTo>
                      <a:pt x="55" y="19"/>
                    </a:lnTo>
                    <a:lnTo>
                      <a:pt x="68" y="24"/>
                    </a:lnTo>
                    <a:lnTo>
                      <a:pt x="81" y="28"/>
                    </a:lnTo>
                    <a:lnTo>
                      <a:pt x="96" y="30"/>
                    </a:lnTo>
                    <a:lnTo>
                      <a:pt x="110" y="34"/>
                    </a:lnTo>
                    <a:lnTo>
                      <a:pt x="114" y="249"/>
                    </a:lnTo>
                    <a:lnTo>
                      <a:pt x="98" y="247"/>
                    </a:lnTo>
                    <a:lnTo>
                      <a:pt x="85" y="245"/>
                    </a:lnTo>
                    <a:lnTo>
                      <a:pt x="70" y="241"/>
                    </a:lnTo>
                    <a:lnTo>
                      <a:pt x="57" y="239"/>
                    </a:lnTo>
                    <a:lnTo>
                      <a:pt x="44" y="234"/>
                    </a:lnTo>
                    <a:lnTo>
                      <a:pt x="30" y="231"/>
                    </a:lnTo>
                    <a:lnTo>
                      <a:pt x="15" y="227"/>
                    </a:lnTo>
                    <a:lnTo>
                      <a:pt x="2" y="222"/>
                    </a:lnTo>
                    <a:lnTo>
                      <a:pt x="0" y="0"/>
                    </a:lnTo>
                    <a:close/>
                  </a:path>
                </a:pathLst>
              </a:custGeom>
              <a:solidFill>
                <a:srgbClr val="C9DBFF"/>
              </a:solidFill>
              <a:ln w="9525">
                <a:noFill/>
                <a:round/>
                <a:headEnd/>
                <a:tailEnd/>
              </a:ln>
            </p:spPr>
            <p:txBody>
              <a:bodyPr/>
              <a:lstStyle/>
              <a:p>
                <a:pPr>
                  <a:defRPr/>
                </a:pPr>
                <a:endParaRPr lang="it-IT">
                  <a:latin typeface="+mj-lt"/>
                  <a:ea typeface="+mn-ea"/>
                  <a:cs typeface="Arial" charset="0"/>
                </a:endParaRPr>
              </a:p>
            </p:txBody>
          </p:sp>
          <p:sp>
            <p:nvSpPr>
              <p:cNvPr id="111" name="Freeform 100"/>
              <p:cNvSpPr>
                <a:spLocks/>
              </p:cNvSpPr>
              <p:nvPr/>
            </p:nvSpPr>
            <p:spPr bwMode="auto">
              <a:xfrm>
                <a:off x="2296" y="2643"/>
                <a:ext cx="112" cy="265"/>
              </a:xfrm>
              <a:custGeom>
                <a:avLst/>
                <a:gdLst>
                  <a:gd name="T0" fmla="*/ 0 w 112"/>
                  <a:gd name="T1" fmla="*/ 0 h 265"/>
                  <a:gd name="T2" fmla="*/ 13 w 112"/>
                  <a:gd name="T3" fmla="*/ 7 h 265"/>
                  <a:gd name="T4" fmla="*/ 26 w 112"/>
                  <a:gd name="T5" fmla="*/ 13 h 265"/>
                  <a:gd name="T6" fmla="*/ 40 w 112"/>
                  <a:gd name="T7" fmla="*/ 19 h 265"/>
                  <a:gd name="T8" fmla="*/ 55 w 112"/>
                  <a:gd name="T9" fmla="*/ 24 h 265"/>
                  <a:gd name="T10" fmla="*/ 68 w 112"/>
                  <a:gd name="T11" fmla="*/ 30 h 265"/>
                  <a:gd name="T12" fmla="*/ 81 w 112"/>
                  <a:gd name="T13" fmla="*/ 35 h 265"/>
                  <a:gd name="T14" fmla="*/ 97 w 112"/>
                  <a:gd name="T15" fmla="*/ 41 h 265"/>
                  <a:gd name="T16" fmla="*/ 110 w 112"/>
                  <a:gd name="T17" fmla="*/ 45 h 265"/>
                  <a:gd name="T18" fmla="*/ 112 w 112"/>
                  <a:gd name="T19" fmla="*/ 265 h 265"/>
                  <a:gd name="T20" fmla="*/ 99 w 112"/>
                  <a:gd name="T21" fmla="*/ 260 h 265"/>
                  <a:gd name="T22" fmla="*/ 83 w 112"/>
                  <a:gd name="T23" fmla="*/ 257 h 265"/>
                  <a:gd name="T24" fmla="*/ 70 w 112"/>
                  <a:gd name="T25" fmla="*/ 253 h 265"/>
                  <a:gd name="T26" fmla="*/ 57 w 112"/>
                  <a:gd name="T27" fmla="*/ 248 h 265"/>
                  <a:gd name="T28" fmla="*/ 45 w 112"/>
                  <a:gd name="T29" fmla="*/ 244 h 265"/>
                  <a:gd name="T30" fmla="*/ 32 w 112"/>
                  <a:gd name="T31" fmla="*/ 240 h 265"/>
                  <a:gd name="T32" fmla="*/ 16 w 112"/>
                  <a:gd name="T33" fmla="*/ 236 h 265"/>
                  <a:gd name="T34" fmla="*/ 3 w 112"/>
                  <a:gd name="T35" fmla="*/ 231 h 265"/>
                  <a:gd name="T36" fmla="*/ 0 w 112"/>
                  <a:gd name="T37" fmla="*/ 0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65"/>
                  <a:gd name="T59" fmla="*/ 112 w 112"/>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65">
                    <a:moveTo>
                      <a:pt x="0" y="0"/>
                    </a:moveTo>
                    <a:lnTo>
                      <a:pt x="13" y="7"/>
                    </a:lnTo>
                    <a:lnTo>
                      <a:pt x="26" y="13"/>
                    </a:lnTo>
                    <a:lnTo>
                      <a:pt x="40" y="19"/>
                    </a:lnTo>
                    <a:lnTo>
                      <a:pt x="55" y="24"/>
                    </a:lnTo>
                    <a:lnTo>
                      <a:pt x="68" y="30"/>
                    </a:lnTo>
                    <a:lnTo>
                      <a:pt x="81" y="35"/>
                    </a:lnTo>
                    <a:lnTo>
                      <a:pt x="97" y="41"/>
                    </a:lnTo>
                    <a:lnTo>
                      <a:pt x="110" y="45"/>
                    </a:lnTo>
                    <a:lnTo>
                      <a:pt x="112" y="265"/>
                    </a:lnTo>
                    <a:lnTo>
                      <a:pt x="99" y="260"/>
                    </a:lnTo>
                    <a:lnTo>
                      <a:pt x="83" y="257"/>
                    </a:lnTo>
                    <a:lnTo>
                      <a:pt x="70" y="253"/>
                    </a:lnTo>
                    <a:lnTo>
                      <a:pt x="57" y="248"/>
                    </a:lnTo>
                    <a:lnTo>
                      <a:pt x="45" y="244"/>
                    </a:lnTo>
                    <a:lnTo>
                      <a:pt x="32" y="240"/>
                    </a:lnTo>
                    <a:lnTo>
                      <a:pt x="16" y="236"/>
                    </a:lnTo>
                    <a:lnTo>
                      <a:pt x="3" y="231"/>
                    </a:lnTo>
                    <a:lnTo>
                      <a:pt x="0" y="0"/>
                    </a:lnTo>
                    <a:close/>
                  </a:path>
                </a:pathLst>
              </a:custGeom>
              <a:solidFill>
                <a:srgbClr val="CEDDFF"/>
              </a:solidFill>
              <a:ln w="9525">
                <a:noFill/>
                <a:round/>
                <a:headEnd/>
                <a:tailEnd/>
              </a:ln>
            </p:spPr>
            <p:txBody>
              <a:bodyPr/>
              <a:lstStyle/>
              <a:p>
                <a:pPr>
                  <a:defRPr/>
                </a:pPr>
                <a:endParaRPr lang="it-IT">
                  <a:latin typeface="+mj-lt"/>
                  <a:ea typeface="+mn-ea"/>
                  <a:cs typeface="Arial" charset="0"/>
                </a:endParaRPr>
              </a:p>
            </p:txBody>
          </p:sp>
          <p:sp>
            <p:nvSpPr>
              <p:cNvPr id="112" name="Freeform 101"/>
              <p:cNvSpPr>
                <a:spLocks/>
              </p:cNvSpPr>
              <p:nvPr/>
            </p:nvSpPr>
            <p:spPr bwMode="auto">
              <a:xfrm>
                <a:off x="2242" y="2612"/>
                <a:ext cx="111" cy="279"/>
              </a:xfrm>
              <a:custGeom>
                <a:avLst/>
                <a:gdLst>
                  <a:gd name="T0" fmla="*/ 0 w 111"/>
                  <a:gd name="T1" fmla="*/ 0 h 279"/>
                  <a:gd name="T2" fmla="*/ 13 w 111"/>
                  <a:gd name="T3" fmla="*/ 9 h 279"/>
                  <a:gd name="T4" fmla="*/ 27 w 111"/>
                  <a:gd name="T5" fmla="*/ 15 h 279"/>
                  <a:gd name="T6" fmla="*/ 39 w 111"/>
                  <a:gd name="T7" fmla="*/ 24 h 279"/>
                  <a:gd name="T8" fmla="*/ 54 w 111"/>
                  <a:gd name="T9" fmla="*/ 31 h 279"/>
                  <a:gd name="T10" fmla="*/ 67 w 111"/>
                  <a:gd name="T11" fmla="*/ 38 h 279"/>
                  <a:gd name="T12" fmla="*/ 80 w 111"/>
                  <a:gd name="T13" fmla="*/ 44 h 279"/>
                  <a:gd name="T14" fmla="*/ 96 w 111"/>
                  <a:gd name="T15" fmla="*/ 50 h 279"/>
                  <a:gd name="T16" fmla="*/ 109 w 111"/>
                  <a:gd name="T17" fmla="*/ 57 h 279"/>
                  <a:gd name="T18" fmla="*/ 111 w 111"/>
                  <a:gd name="T19" fmla="*/ 279 h 279"/>
                  <a:gd name="T20" fmla="*/ 99 w 111"/>
                  <a:gd name="T21" fmla="*/ 275 h 279"/>
                  <a:gd name="T22" fmla="*/ 83 w 111"/>
                  <a:gd name="T23" fmla="*/ 271 h 279"/>
                  <a:gd name="T24" fmla="*/ 70 w 111"/>
                  <a:gd name="T25" fmla="*/ 267 h 279"/>
                  <a:gd name="T26" fmla="*/ 57 w 111"/>
                  <a:gd name="T27" fmla="*/ 260 h 279"/>
                  <a:gd name="T28" fmla="*/ 42 w 111"/>
                  <a:gd name="T29" fmla="*/ 256 h 279"/>
                  <a:gd name="T30" fmla="*/ 29 w 111"/>
                  <a:gd name="T31" fmla="*/ 249 h 279"/>
                  <a:gd name="T32" fmla="*/ 15 w 111"/>
                  <a:gd name="T33" fmla="*/ 245 h 279"/>
                  <a:gd name="T34" fmla="*/ 2 w 111"/>
                  <a:gd name="T35" fmla="*/ 239 h 279"/>
                  <a:gd name="T36" fmla="*/ 0 w 111"/>
                  <a:gd name="T37" fmla="*/ 0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279"/>
                  <a:gd name="T59" fmla="*/ 111 w 11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279">
                    <a:moveTo>
                      <a:pt x="0" y="0"/>
                    </a:moveTo>
                    <a:lnTo>
                      <a:pt x="13" y="9"/>
                    </a:lnTo>
                    <a:lnTo>
                      <a:pt x="27" y="15"/>
                    </a:lnTo>
                    <a:lnTo>
                      <a:pt x="39" y="24"/>
                    </a:lnTo>
                    <a:lnTo>
                      <a:pt x="54" y="31"/>
                    </a:lnTo>
                    <a:lnTo>
                      <a:pt x="67" y="38"/>
                    </a:lnTo>
                    <a:lnTo>
                      <a:pt x="80" y="44"/>
                    </a:lnTo>
                    <a:lnTo>
                      <a:pt x="96" y="50"/>
                    </a:lnTo>
                    <a:lnTo>
                      <a:pt x="109" y="57"/>
                    </a:lnTo>
                    <a:lnTo>
                      <a:pt x="111" y="279"/>
                    </a:lnTo>
                    <a:lnTo>
                      <a:pt x="99" y="275"/>
                    </a:lnTo>
                    <a:lnTo>
                      <a:pt x="83" y="271"/>
                    </a:lnTo>
                    <a:lnTo>
                      <a:pt x="70" y="267"/>
                    </a:lnTo>
                    <a:lnTo>
                      <a:pt x="57" y="260"/>
                    </a:lnTo>
                    <a:lnTo>
                      <a:pt x="42" y="256"/>
                    </a:lnTo>
                    <a:lnTo>
                      <a:pt x="29" y="249"/>
                    </a:lnTo>
                    <a:lnTo>
                      <a:pt x="15" y="245"/>
                    </a:lnTo>
                    <a:lnTo>
                      <a:pt x="2" y="239"/>
                    </a:lnTo>
                    <a:lnTo>
                      <a:pt x="0" y="0"/>
                    </a:lnTo>
                    <a:close/>
                  </a:path>
                </a:pathLst>
              </a:custGeom>
              <a:solidFill>
                <a:srgbClr val="D3E2FF"/>
              </a:solidFill>
              <a:ln w="9525">
                <a:noFill/>
                <a:round/>
                <a:headEnd/>
                <a:tailEnd/>
              </a:ln>
            </p:spPr>
            <p:txBody>
              <a:bodyPr/>
              <a:lstStyle/>
              <a:p>
                <a:pPr>
                  <a:defRPr/>
                </a:pPr>
                <a:endParaRPr lang="it-IT">
                  <a:latin typeface="+mj-lt"/>
                  <a:ea typeface="+mn-ea"/>
                  <a:cs typeface="Arial" charset="0"/>
                </a:endParaRPr>
              </a:p>
            </p:txBody>
          </p:sp>
          <p:sp>
            <p:nvSpPr>
              <p:cNvPr id="113" name="Freeform 102"/>
              <p:cNvSpPr>
                <a:spLocks/>
              </p:cNvSpPr>
              <p:nvPr/>
            </p:nvSpPr>
            <p:spPr bwMode="auto">
              <a:xfrm>
                <a:off x="2187" y="2572"/>
                <a:ext cx="112" cy="302"/>
              </a:xfrm>
              <a:custGeom>
                <a:avLst/>
                <a:gdLst>
                  <a:gd name="T0" fmla="*/ 0 w 112"/>
                  <a:gd name="T1" fmla="*/ 0 h 302"/>
                  <a:gd name="T2" fmla="*/ 14 w 112"/>
                  <a:gd name="T3" fmla="*/ 10 h 302"/>
                  <a:gd name="T4" fmla="*/ 27 w 112"/>
                  <a:gd name="T5" fmla="*/ 21 h 302"/>
                  <a:gd name="T6" fmla="*/ 40 w 112"/>
                  <a:gd name="T7" fmla="*/ 29 h 302"/>
                  <a:gd name="T8" fmla="*/ 53 w 112"/>
                  <a:gd name="T9" fmla="*/ 38 h 302"/>
                  <a:gd name="T10" fmla="*/ 65 w 112"/>
                  <a:gd name="T11" fmla="*/ 46 h 302"/>
                  <a:gd name="T12" fmla="*/ 82 w 112"/>
                  <a:gd name="T13" fmla="*/ 55 h 302"/>
                  <a:gd name="T14" fmla="*/ 94 w 112"/>
                  <a:gd name="T15" fmla="*/ 64 h 302"/>
                  <a:gd name="T16" fmla="*/ 109 w 112"/>
                  <a:gd name="T17" fmla="*/ 71 h 302"/>
                  <a:gd name="T18" fmla="*/ 112 w 112"/>
                  <a:gd name="T19" fmla="*/ 302 h 302"/>
                  <a:gd name="T20" fmla="*/ 99 w 112"/>
                  <a:gd name="T21" fmla="*/ 296 h 302"/>
                  <a:gd name="T22" fmla="*/ 84 w 112"/>
                  <a:gd name="T23" fmla="*/ 289 h 302"/>
                  <a:gd name="T24" fmla="*/ 70 w 112"/>
                  <a:gd name="T25" fmla="*/ 283 h 302"/>
                  <a:gd name="T26" fmla="*/ 57 w 112"/>
                  <a:gd name="T27" fmla="*/ 276 h 302"/>
                  <a:gd name="T28" fmla="*/ 42 w 112"/>
                  <a:gd name="T29" fmla="*/ 272 h 302"/>
                  <a:gd name="T30" fmla="*/ 29 w 112"/>
                  <a:gd name="T31" fmla="*/ 266 h 302"/>
                  <a:gd name="T32" fmla="*/ 16 w 112"/>
                  <a:gd name="T33" fmla="*/ 258 h 302"/>
                  <a:gd name="T34" fmla="*/ 2 w 112"/>
                  <a:gd name="T35" fmla="*/ 252 h 302"/>
                  <a:gd name="T36" fmla="*/ 0 w 112"/>
                  <a:gd name="T37" fmla="*/ 0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302"/>
                  <a:gd name="T59" fmla="*/ 112 w 112"/>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302">
                    <a:moveTo>
                      <a:pt x="0" y="0"/>
                    </a:moveTo>
                    <a:lnTo>
                      <a:pt x="14" y="10"/>
                    </a:lnTo>
                    <a:lnTo>
                      <a:pt x="27" y="21"/>
                    </a:lnTo>
                    <a:lnTo>
                      <a:pt x="40" y="29"/>
                    </a:lnTo>
                    <a:lnTo>
                      <a:pt x="53" y="38"/>
                    </a:lnTo>
                    <a:lnTo>
                      <a:pt x="65" y="46"/>
                    </a:lnTo>
                    <a:lnTo>
                      <a:pt x="82" y="55"/>
                    </a:lnTo>
                    <a:lnTo>
                      <a:pt x="94" y="64"/>
                    </a:lnTo>
                    <a:lnTo>
                      <a:pt x="109" y="71"/>
                    </a:lnTo>
                    <a:lnTo>
                      <a:pt x="112" y="302"/>
                    </a:lnTo>
                    <a:lnTo>
                      <a:pt x="99" y="296"/>
                    </a:lnTo>
                    <a:lnTo>
                      <a:pt x="84" y="289"/>
                    </a:lnTo>
                    <a:lnTo>
                      <a:pt x="70" y="283"/>
                    </a:lnTo>
                    <a:lnTo>
                      <a:pt x="57" y="276"/>
                    </a:lnTo>
                    <a:lnTo>
                      <a:pt x="42" y="272"/>
                    </a:lnTo>
                    <a:lnTo>
                      <a:pt x="29" y="266"/>
                    </a:lnTo>
                    <a:lnTo>
                      <a:pt x="16" y="258"/>
                    </a:lnTo>
                    <a:lnTo>
                      <a:pt x="2" y="252"/>
                    </a:lnTo>
                    <a:lnTo>
                      <a:pt x="0" y="0"/>
                    </a:lnTo>
                    <a:close/>
                  </a:path>
                </a:pathLst>
              </a:custGeom>
              <a:solidFill>
                <a:srgbClr val="D8E5FF"/>
              </a:solidFill>
              <a:ln w="9525">
                <a:noFill/>
                <a:round/>
                <a:headEnd/>
                <a:tailEnd/>
              </a:ln>
            </p:spPr>
            <p:txBody>
              <a:bodyPr/>
              <a:lstStyle/>
              <a:p>
                <a:pPr>
                  <a:defRPr/>
                </a:pPr>
                <a:endParaRPr lang="it-IT">
                  <a:latin typeface="+mj-lt"/>
                  <a:ea typeface="+mn-ea"/>
                  <a:cs typeface="Arial" charset="0"/>
                </a:endParaRPr>
              </a:p>
            </p:txBody>
          </p:sp>
          <p:sp>
            <p:nvSpPr>
              <p:cNvPr id="114" name="Freeform 103"/>
              <p:cNvSpPr>
                <a:spLocks/>
              </p:cNvSpPr>
              <p:nvPr/>
            </p:nvSpPr>
            <p:spPr bwMode="auto">
              <a:xfrm>
                <a:off x="2130" y="2527"/>
                <a:ext cx="114" cy="324"/>
              </a:xfrm>
              <a:custGeom>
                <a:avLst/>
                <a:gdLst>
                  <a:gd name="T0" fmla="*/ 0 w 114"/>
                  <a:gd name="T1" fmla="*/ 0 h 324"/>
                  <a:gd name="T2" fmla="*/ 14 w 114"/>
                  <a:gd name="T3" fmla="*/ 11 h 324"/>
                  <a:gd name="T4" fmla="*/ 27 w 114"/>
                  <a:gd name="T5" fmla="*/ 22 h 324"/>
                  <a:gd name="T6" fmla="*/ 40 w 114"/>
                  <a:gd name="T7" fmla="*/ 32 h 324"/>
                  <a:gd name="T8" fmla="*/ 55 w 114"/>
                  <a:gd name="T9" fmla="*/ 43 h 324"/>
                  <a:gd name="T10" fmla="*/ 69 w 114"/>
                  <a:gd name="T11" fmla="*/ 55 h 324"/>
                  <a:gd name="T12" fmla="*/ 84 w 114"/>
                  <a:gd name="T13" fmla="*/ 63 h 324"/>
                  <a:gd name="T14" fmla="*/ 97 w 114"/>
                  <a:gd name="T15" fmla="*/ 74 h 324"/>
                  <a:gd name="T16" fmla="*/ 112 w 114"/>
                  <a:gd name="T17" fmla="*/ 85 h 324"/>
                  <a:gd name="T18" fmla="*/ 114 w 114"/>
                  <a:gd name="T19" fmla="*/ 324 h 324"/>
                  <a:gd name="T20" fmla="*/ 101 w 114"/>
                  <a:gd name="T21" fmla="*/ 317 h 324"/>
                  <a:gd name="T22" fmla="*/ 86 w 114"/>
                  <a:gd name="T23" fmla="*/ 311 h 324"/>
                  <a:gd name="T24" fmla="*/ 73 w 114"/>
                  <a:gd name="T25" fmla="*/ 303 h 324"/>
                  <a:gd name="T26" fmla="*/ 59 w 114"/>
                  <a:gd name="T27" fmla="*/ 295 h 324"/>
                  <a:gd name="T28" fmla="*/ 44 w 114"/>
                  <a:gd name="T29" fmla="*/ 288 h 324"/>
                  <a:gd name="T30" fmla="*/ 31 w 114"/>
                  <a:gd name="T31" fmla="*/ 280 h 324"/>
                  <a:gd name="T32" fmla="*/ 18 w 114"/>
                  <a:gd name="T33" fmla="*/ 273 h 324"/>
                  <a:gd name="T34" fmla="*/ 5 w 114"/>
                  <a:gd name="T35" fmla="*/ 264 h 324"/>
                  <a:gd name="T36" fmla="*/ 0 w 11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324"/>
                  <a:gd name="T59" fmla="*/ 114 w 11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324">
                    <a:moveTo>
                      <a:pt x="0" y="0"/>
                    </a:moveTo>
                    <a:lnTo>
                      <a:pt x="14" y="11"/>
                    </a:lnTo>
                    <a:lnTo>
                      <a:pt x="27" y="22"/>
                    </a:lnTo>
                    <a:lnTo>
                      <a:pt x="40" y="32"/>
                    </a:lnTo>
                    <a:lnTo>
                      <a:pt x="55" y="43"/>
                    </a:lnTo>
                    <a:lnTo>
                      <a:pt x="69" y="55"/>
                    </a:lnTo>
                    <a:lnTo>
                      <a:pt x="84" y="63"/>
                    </a:lnTo>
                    <a:lnTo>
                      <a:pt x="97" y="74"/>
                    </a:lnTo>
                    <a:lnTo>
                      <a:pt x="112" y="85"/>
                    </a:lnTo>
                    <a:lnTo>
                      <a:pt x="114" y="324"/>
                    </a:lnTo>
                    <a:lnTo>
                      <a:pt x="101" y="317"/>
                    </a:lnTo>
                    <a:lnTo>
                      <a:pt x="86" y="311"/>
                    </a:lnTo>
                    <a:lnTo>
                      <a:pt x="73" y="303"/>
                    </a:lnTo>
                    <a:lnTo>
                      <a:pt x="59" y="295"/>
                    </a:lnTo>
                    <a:lnTo>
                      <a:pt x="44" y="288"/>
                    </a:lnTo>
                    <a:lnTo>
                      <a:pt x="31" y="280"/>
                    </a:lnTo>
                    <a:lnTo>
                      <a:pt x="18" y="273"/>
                    </a:lnTo>
                    <a:lnTo>
                      <a:pt x="5" y="264"/>
                    </a:lnTo>
                    <a:lnTo>
                      <a:pt x="0" y="0"/>
                    </a:lnTo>
                    <a:close/>
                  </a:path>
                </a:pathLst>
              </a:custGeom>
              <a:solidFill>
                <a:srgbClr val="DDE8FF"/>
              </a:solidFill>
              <a:ln w="9525">
                <a:noFill/>
                <a:round/>
                <a:headEnd/>
                <a:tailEnd/>
              </a:ln>
            </p:spPr>
            <p:txBody>
              <a:bodyPr/>
              <a:lstStyle/>
              <a:p>
                <a:pPr>
                  <a:defRPr/>
                </a:pPr>
                <a:endParaRPr lang="it-IT">
                  <a:latin typeface="+mj-lt"/>
                  <a:ea typeface="+mn-ea"/>
                  <a:cs typeface="Arial" charset="0"/>
                </a:endParaRPr>
              </a:p>
            </p:txBody>
          </p:sp>
          <p:sp>
            <p:nvSpPr>
              <p:cNvPr id="115" name="Freeform 104"/>
              <p:cNvSpPr>
                <a:spLocks/>
              </p:cNvSpPr>
              <p:nvPr/>
            </p:nvSpPr>
            <p:spPr bwMode="auto">
              <a:xfrm>
                <a:off x="2076" y="2468"/>
                <a:ext cx="113" cy="356"/>
              </a:xfrm>
              <a:custGeom>
                <a:avLst/>
                <a:gdLst>
                  <a:gd name="T0" fmla="*/ 0 w 113"/>
                  <a:gd name="T1" fmla="*/ 0 h 356"/>
                  <a:gd name="T2" fmla="*/ 13 w 113"/>
                  <a:gd name="T3" fmla="*/ 15 h 356"/>
                  <a:gd name="T4" fmla="*/ 26 w 113"/>
                  <a:gd name="T5" fmla="*/ 28 h 356"/>
                  <a:gd name="T6" fmla="*/ 39 w 113"/>
                  <a:gd name="T7" fmla="*/ 41 h 356"/>
                  <a:gd name="T8" fmla="*/ 52 w 113"/>
                  <a:gd name="T9" fmla="*/ 55 h 356"/>
                  <a:gd name="T10" fmla="*/ 66 w 113"/>
                  <a:gd name="T11" fmla="*/ 68 h 356"/>
                  <a:gd name="T12" fmla="*/ 81 w 113"/>
                  <a:gd name="T13" fmla="*/ 81 h 356"/>
                  <a:gd name="T14" fmla="*/ 96 w 113"/>
                  <a:gd name="T15" fmla="*/ 93 h 356"/>
                  <a:gd name="T16" fmla="*/ 111 w 113"/>
                  <a:gd name="T17" fmla="*/ 104 h 356"/>
                  <a:gd name="T18" fmla="*/ 113 w 113"/>
                  <a:gd name="T19" fmla="*/ 356 h 356"/>
                  <a:gd name="T20" fmla="*/ 100 w 113"/>
                  <a:gd name="T21" fmla="*/ 349 h 356"/>
                  <a:gd name="T22" fmla="*/ 85 w 113"/>
                  <a:gd name="T23" fmla="*/ 341 h 356"/>
                  <a:gd name="T24" fmla="*/ 72 w 113"/>
                  <a:gd name="T25" fmla="*/ 332 h 356"/>
                  <a:gd name="T26" fmla="*/ 59 w 113"/>
                  <a:gd name="T27" fmla="*/ 323 h 356"/>
                  <a:gd name="T28" fmla="*/ 43 w 113"/>
                  <a:gd name="T29" fmla="*/ 315 h 356"/>
                  <a:gd name="T30" fmla="*/ 30 w 113"/>
                  <a:gd name="T31" fmla="*/ 306 h 356"/>
                  <a:gd name="T32" fmla="*/ 17 w 113"/>
                  <a:gd name="T33" fmla="*/ 294 h 356"/>
                  <a:gd name="T34" fmla="*/ 4 w 113"/>
                  <a:gd name="T35" fmla="*/ 286 h 356"/>
                  <a:gd name="T36" fmla="*/ 0 w 113"/>
                  <a:gd name="T37" fmla="*/ 0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356"/>
                  <a:gd name="T59" fmla="*/ 113 w 113"/>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356">
                    <a:moveTo>
                      <a:pt x="0" y="0"/>
                    </a:moveTo>
                    <a:lnTo>
                      <a:pt x="13" y="15"/>
                    </a:lnTo>
                    <a:lnTo>
                      <a:pt x="26" y="28"/>
                    </a:lnTo>
                    <a:lnTo>
                      <a:pt x="39" y="41"/>
                    </a:lnTo>
                    <a:lnTo>
                      <a:pt x="52" y="55"/>
                    </a:lnTo>
                    <a:lnTo>
                      <a:pt x="66" y="68"/>
                    </a:lnTo>
                    <a:lnTo>
                      <a:pt x="81" y="81"/>
                    </a:lnTo>
                    <a:lnTo>
                      <a:pt x="96" y="93"/>
                    </a:lnTo>
                    <a:lnTo>
                      <a:pt x="111" y="104"/>
                    </a:lnTo>
                    <a:lnTo>
                      <a:pt x="113" y="356"/>
                    </a:lnTo>
                    <a:lnTo>
                      <a:pt x="100" y="349"/>
                    </a:lnTo>
                    <a:lnTo>
                      <a:pt x="85" y="341"/>
                    </a:lnTo>
                    <a:lnTo>
                      <a:pt x="72" y="332"/>
                    </a:lnTo>
                    <a:lnTo>
                      <a:pt x="59" y="323"/>
                    </a:lnTo>
                    <a:lnTo>
                      <a:pt x="43" y="315"/>
                    </a:lnTo>
                    <a:lnTo>
                      <a:pt x="30" y="306"/>
                    </a:lnTo>
                    <a:lnTo>
                      <a:pt x="17" y="294"/>
                    </a:lnTo>
                    <a:lnTo>
                      <a:pt x="4" y="286"/>
                    </a:lnTo>
                    <a:lnTo>
                      <a:pt x="0" y="0"/>
                    </a:lnTo>
                    <a:close/>
                  </a:path>
                </a:pathLst>
              </a:custGeom>
              <a:solidFill>
                <a:srgbClr val="E2EDFF"/>
              </a:solidFill>
              <a:ln w="9525">
                <a:noFill/>
                <a:round/>
                <a:headEnd/>
                <a:tailEnd/>
              </a:ln>
            </p:spPr>
            <p:txBody>
              <a:bodyPr/>
              <a:lstStyle/>
              <a:p>
                <a:pPr>
                  <a:defRPr/>
                </a:pPr>
                <a:endParaRPr lang="it-IT">
                  <a:latin typeface="+mj-lt"/>
                  <a:ea typeface="+mn-ea"/>
                  <a:cs typeface="Arial" charset="0"/>
                </a:endParaRPr>
              </a:p>
            </p:txBody>
          </p:sp>
          <p:sp>
            <p:nvSpPr>
              <p:cNvPr id="116" name="Freeform 105"/>
              <p:cNvSpPr>
                <a:spLocks/>
              </p:cNvSpPr>
              <p:nvPr/>
            </p:nvSpPr>
            <p:spPr bwMode="auto">
              <a:xfrm>
                <a:off x="2023" y="2437"/>
                <a:ext cx="112" cy="354"/>
              </a:xfrm>
              <a:custGeom>
                <a:avLst/>
                <a:gdLst>
                  <a:gd name="T0" fmla="*/ 107 w 112"/>
                  <a:gd name="T1" fmla="*/ 90 h 354"/>
                  <a:gd name="T2" fmla="*/ 96 w 112"/>
                  <a:gd name="T3" fmla="*/ 79 h 354"/>
                  <a:gd name="T4" fmla="*/ 85 w 112"/>
                  <a:gd name="T5" fmla="*/ 68 h 354"/>
                  <a:gd name="T6" fmla="*/ 77 w 112"/>
                  <a:gd name="T7" fmla="*/ 57 h 354"/>
                  <a:gd name="T8" fmla="*/ 66 w 112"/>
                  <a:gd name="T9" fmla="*/ 46 h 354"/>
                  <a:gd name="T10" fmla="*/ 57 w 112"/>
                  <a:gd name="T11" fmla="*/ 35 h 354"/>
                  <a:gd name="T12" fmla="*/ 47 w 112"/>
                  <a:gd name="T13" fmla="*/ 25 h 354"/>
                  <a:gd name="T14" fmla="*/ 37 w 112"/>
                  <a:gd name="T15" fmla="*/ 12 h 354"/>
                  <a:gd name="T16" fmla="*/ 28 w 112"/>
                  <a:gd name="T17" fmla="*/ 0 h 354"/>
                  <a:gd name="T18" fmla="*/ 28 w 112"/>
                  <a:gd name="T19" fmla="*/ 213 h 354"/>
                  <a:gd name="T20" fmla="*/ 0 w 112"/>
                  <a:gd name="T21" fmla="*/ 194 h 354"/>
                  <a:gd name="T22" fmla="*/ 0 w 112"/>
                  <a:gd name="T23" fmla="*/ 276 h 354"/>
                  <a:gd name="T24" fmla="*/ 13 w 112"/>
                  <a:gd name="T25" fmla="*/ 287 h 354"/>
                  <a:gd name="T26" fmla="*/ 26 w 112"/>
                  <a:gd name="T27" fmla="*/ 298 h 354"/>
                  <a:gd name="T28" fmla="*/ 39 w 112"/>
                  <a:gd name="T29" fmla="*/ 306 h 354"/>
                  <a:gd name="T30" fmla="*/ 55 w 112"/>
                  <a:gd name="T31" fmla="*/ 317 h 354"/>
                  <a:gd name="T32" fmla="*/ 68 w 112"/>
                  <a:gd name="T33" fmla="*/ 325 h 354"/>
                  <a:gd name="T34" fmla="*/ 83 w 112"/>
                  <a:gd name="T35" fmla="*/ 337 h 354"/>
                  <a:gd name="T36" fmla="*/ 96 w 112"/>
                  <a:gd name="T37" fmla="*/ 346 h 354"/>
                  <a:gd name="T38" fmla="*/ 112 w 112"/>
                  <a:gd name="T39" fmla="*/ 354 h 354"/>
                  <a:gd name="T40" fmla="*/ 107 w 112"/>
                  <a:gd name="T41" fmla="*/ 90 h 3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354"/>
                  <a:gd name="T65" fmla="*/ 112 w 112"/>
                  <a:gd name="T66" fmla="*/ 354 h 3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354">
                    <a:moveTo>
                      <a:pt x="107" y="90"/>
                    </a:moveTo>
                    <a:lnTo>
                      <a:pt x="96" y="79"/>
                    </a:lnTo>
                    <a:lnTo>
                      <a:pt x="85" y="68"/>
                    </a:lnTo>
                    <a:lnTo>
                      <a:pt x="77" y="57"/>
                    </a:lnTo>
                    <a:lnTo>
                      <a:pt x="66" y="46"/>
                    </a:lnTo>
                    <a:lnTo>
                      <a:pt x="57" y="35"/>
                    </a:lnTo>
                    <a:lnTo>
                      <a:pt x="47" y="25"/>
                    </a:lnTo>
                    <a:lnTo>
                      <a:pt x="37" y="12"/>
                    </a:lnTo>
                    <a:lnTo>
                      <a:pt x="28" y="0"/>
                    </a:lnTo>
                    <a:lnTo>
                      <a:pt x="28" y="213"/>
                    </a:lnTo>
                    <a:lnTo>
                      <a:pt x="0" y="194"/>
                    </a:lnTo>
                    <a:lnTo>
                      <a:pt x="0" y="276"/>
                    </a:lnTo>
                    <a:lnTo>
                      <a:pt x="13" y="287"/>
                    </a:lnTo>
                    <a:lnTo>
                      <a:pt x="26" y="298"/>
                    </a:lnTo>
                    <a:lnTo>
                      <a:pt x="39" y="306"/>
                    </a:lnTo>
                    <a:lnTo>
                      <a:pt x="55" y="317"/>
                    </a:lnTo>
                    <a:lnTo>
                      <a:pt x="68" y="325"/>
                    </a:lnTo>
                    <a:lnTo>
                      <a:pt x="83" y="337"/>
                    </a:lnTo>
                    <a:lnTo>
                      <a:pt x="96" y="346"/>
                    </a:lnTo>
                    <a:lnTo>
                      <a:pt x="112" y="354"/>
                    </a:lnTo>
                    <a:lnTo>
                      <a:pt x="107" y="90"/>
                    </a:lnTo>
                    <a:close/>
                  </a:path>
                </a:pathLst>
              </a:custGeom>
              <a:solidFill>
                <a:srgbClr val="E8EFFF"/>
              </a:solidFill>
              <a:ln w="9525">
                <a:noFill/>
                <a:round/>
                <a:headEnd/>
                <a:tailEnd/>
              </a:ln>
            </p:spPr>
            <p:txBody>
              <a:bodyPr/>
              <a:lstStyle/>
              <a:p>
                <a:pPr>
                  <a:defRPr/>
                </a:pPr>
                <a:endParaRPr lang="it-IT">
                  <a:latin typeface="+mj-lt"/>
                  <a:ea typeface="+mn-ea"/>
                  <a:cs typeface="Arial" charset="0"/>
                </a:endParaRPr>
              </a:p>
            </p:txBody>
          </p:sp>
          <p:sp>
            <p:nvSpPr>
              <p:cNvPr id="117" name="Freeform 106"/>
              <p:cNvSpPr>
                <a:spLocks/>
              </p:cNvSpPr>
              <p:nvPr/>
            </p:nvSpPr>
            <p:spPr bwMode="auto">
              <a:xfrm>
                <a:off x="1969" y="2437"/>
                <a:ext cx="111" cy="317"/>
              </a:xfrm>
              <a:custGeom>
                <a:avLst/>
                <a:gdLst>
                  <a:gd name="T0" fmla="*/ 107 w 111"/>
                  <a:gd name="T1" fmla="*/ 31 h 317"/>
                  <a:gd name="T2" fmla="*/ 101 w 111"/>
                  <a:gd name="T3" fmla="*/ 25 h 317"/>
                  <a:gd name="T4" fmla="*/ 95 w 111"/>
                  <a:gd name="T5" fmla="*/ 16 h 317"/>
                  <a:gd name="T6" fmla="*/ 89 w 111"/>
                  <a:gd name="T7" fmla="*/ 8 h 317"/>
                  <a:gd name="T8" fmla="*/ 82 w 111"/>
                  <a:gd name="T9" fmla="*/ 0 h 317"/>
                  <a:gd name="T10" fmla="*/ 82 w 111"/>
                  <a:gd name="T11" fmla="*/ 213 h 317"/>
                  <a:gd name="T12" fmla="*/ 0 w 111"/>
                  <a:gd name="T13" fmla="*/ 162 h 317"/>
                  <a:gd name="T14" fmla="*/ 0 w 111"/>
                  <a:gd name="T15" fmla="*/ 225 h 317"/>
                  <a:gd name="T16" fmla="*/ 13 w 111"/>
                  <a:gd name="T17" fmla="*/ 238 h 317"/>
                  <a:gd name="T18" fmla="*/ 26 w 111"/>
                  <a:gd name="T19" fmla="*/ 249 h 317"/>
                  <a:gd name="T20" fmla="*/ 39 w 111"/>
                  <a:gd name="T21" fmla="*/ 260 h 317"/>
                  <a:gd name="T22" fmla="*/ 54 w 111"/>
                  <a:gd name="T23" fmla="*/ 274 h 317"/>
                  <a:gd name="T24" fmla="*/ 67 w 111"/>
                  <a:gd name="T25" fmla="*/ 285 h 317"/>
                  <a:gd name="T26" fmla="*/ 82 w 111"/>
                  <a:gd name="T27" fmla="*/ 295 h 317"/>
                  <a:gd name="T28" fmla="*/ 95 w 111"/>
                  <a:gd name="T29" fmla="*/ 306 h 317"/>
                  <a:gd name="T30" fmla="*/ 111 w 111"/>
                  <a:gd name="T31" fmla="*/ 317 h 317"/>
                  <a:gd name="T32" fmla="*/ 107 w 111"/>
                  <a:gd name="T33" fmla="*/ 31 h 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317"/>
                  <a:gd name="T53" fmla="*/ 111 w 111"/>
                  <a:gd name="T54" fmla="*/ 317 h 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317">
                    <a:moveTo>
                      <a:pt x="107" y="31"/>
                    </a:moveTo>
                    <a:lnTo>
                      <a:pt x="101" y="25"/>
                    </a:lnTo>
                    <a:lnTo>
                      <a:pt x="95" y="16"/>
                    </a:lnTo>
                    <a:lnTo>
                      <a:pt x="89" y="8"/>
                    </a:lnTo>
                    <a:lnTo>
                      <a:pt x="82" y="0"/>
                    </a:lnTo>
                    <a:lnTo>
                      <a:pt x="82" y="213"/>
                    </a:lnTo>
                    <a:lnTo>
                      <a:pt x="0" y="162"/>
                    </a:lnTo>
                    <a:lnTo>
                      <a:pt x="0" y="225"/>
                    </a:lnTo>
                    <a:lnTo>
                      <a:pt x="13" y="238"/>
                    </a:lnTo>
                    <a:lnTo>
                      <a:pt x="26" y="249"/>
                    </a:lnTo>
                    <a:lnTo>
                      <a:pt x="39" y="260"/>
                    </a:lnTo>
                    <a:lnTo>
                      <a:pt x="54" y="274"/>
                    </a:lnTo>
                    <a:lnTo>
                      <a:pt x="67" y="285"/>
                    </a:lnTo>
                    <a:lnTo>
                      <a:pt x="82" y="295"/>
                    </a:lnTo>
                    <a:lnTo>
                      <a:pt x="95" y="306"/>
                    </a:lnTo>
                    <a:lnTo>
                      <a:pt x="111" y="317"/>
                    </a:lnTo>
                    <a:lnTo>
                      <a:pt x="107" y="31"/>
                    </a:lnTo>
                    <a:close/>
                  </a:path>
                </a:pathLst>
              </a:custGeom>
              <a:solidFill>
                <a:srgbClr val="EFF4FF"/>
              </a:solidFill>
              <a:ln w="9525">
                <a:noFill/>
                <a:round/>
                <a:headEnd/>
                <a:tailEnd/>
              </a:ln>
            </p:spPr>
            <p:txBody>
              <a:bodyPr/>
              <a:lstStyle/>
              <a:p>
                <a:pPr>
                  <a:defRPr/>
                </a:pPr>
                <a:endParaRPr lang="it-IT">
                  <a:latin typeface="+mj-lt"/>
                  <a:ea typeface="+mn-ea"/>
                  <a:cs typeface="Arial" charset="0"/>
                </a:endParaRPr>
              </a:p>
            </p:txBody>
          </p:sp>
          <p:sp>
            <p:nvSpPr>
              <p:cNvPr id="118" name="Freeform 107"/>
              <p:cNvSpPr>
                <a:spLocks/>
              </p:cNvSpPr>
              <p:nvPr/>
            </p:nvSpPr>
            <p:spPr bwMode="auto">
              <a:xfrm>
                <a:off x="1914" y="2568"/>
                <a:ext cx="109" cy="145"/>
              </a:xfrm>
              <a:custGeom>
                <a:avLst/>
                <a:gdLst>
                  <a:gd name="T0" fmla="*/ 0 w 109"/>
                  <a:gd name="T1" fmla="*/ 0 h 145"/>
                  <a:gd name="T2" fmla="*/ 109 w 109"/>
                  <a:gd name="T3" fmla="*/ 63 h 145"/>
                  <a:gd name="T4" fmla="*/ 109 w 109"/>
                  <a:gd name="T5" fmla="*/ 145 h 145"/>
                  <a:gd name="T6" fmla="*/ 94 w 109"/>
                  <a:gd name="T7" fmla="*/ 131 h 145"/>
                  <a:gd name="T8" fmla="*/ 81 w 109"/>
                  <a:gd name="T9" fmla="*/ 118 h 145"/>
                  <a:gd name="T10" fmla="*/ 65 w 109"/>
                  <a:gd name="T11" fmla="*/ 103 h 145"/>
                  <a:gd name="T12" fmla="*/ 53 w 109"/>
                  <a:gd name="T13" fmla="*/ 90 h 145"/>
                  <a:gd name="T14" fmla="*/ 40 w 109"/>
                  <a:gd name="T15" fmla="*/ 77 h 145"/>
                  <a:gd name="T16" fmla="*/ 27 w 109"/>
                  <a:gd name="T17" fmla="*/ 63 h 145"/>
                  <a:gd name="T18" fmla="*/ 13 w 109"/>
                  <a:gd name="T19" fmla="*/ 50 h 145"/>
                  <a:gd name="T20" fmla="*/ 0 w 109"/>
                  <a:gd name="T21" fmla="*/ 35 h 145"/>
                  <a:gd name="T22" fmla="*/ 0 w 109"/>
                  <a:gd name="T23" fmla="*/ 0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45"/>
                  <a:gd name="T38" fmla="*/ 109 w 109"/>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45">
                    <a:moveTo>
                      <a:pt x="0" y="0"/>
                    </a:moveTo>
                    <a:lnTo>
                      <a:pt x="109" y="63"/>
                    </a:lnTo>
                    <a:lnTo>
                      <a:pt x="109" y="145"/>
                    </a:lnTo>
                    <a:lnTo>
                      <a:pt x="94" y="131"/>
                    </a:lnTo>
                    <a:lnTo>
                      <a:pt x="81" y="118"/>
                    </a:lnTo>
                    <a:lnTo>
                      <a:pt x="65" y="103"/>
                    </a:lnTo>
                    <a:lnTo>
                      <a:pt x="53" y="90"/>
                    </a:lnTo>
                    <a:lnTo>
                      <a:pt x="40" y="77"/>
                    </a:lnTo>
                    <a:lnTo>
                      <a:pt x="27" y="63"/>
                    </a:lnTo>
                    <a:lnTo>
                      <a:pt x="13" y="50"/>
                    </a:lnTo>
                    <a:lnTo>
                      <a:pt x="0" y="35"/>
                    </a:lnTo>
                    <a:lnTo>
                      <a:pt x="0" y="0"/>
                    </a:lnTo>
                    <a:close/>
                  </a:path>
                </a:pathLst>
              </a:custGeom>
              <a:solidFill>
                <a:srgbClr val="F4F7FF"/>
              </a:solidFill>
              <a:ln w="9525">
                <a:noFill/>
                <a:round/>
                <a:headEnd/>
                <a:tailEnd/>
              </a:ln>
            </p:spPr>
            <p:txBody>
              <a:bodyPr/>
              <a:lstStyle/>
              <a:p>
                <a:pPr>
                  <a:defRPr/>
                </a:pPr>
                <a:endParaRPr lang="it-IT">
                  <a:latin typeface="+mj-lt"/>
                  <a:ea typeface="+mn-ea"/>
                  <a:cs typeface="Arial" charset="0"/>
                </a:endParaRPr>
              </a:p>
            </p:txBody>
          </p:sp>
          <p:sp>
            <p:nvSpPr>
              <p:cNvPr id="119" name="Freeform 108"/>
              <p:cNvSpPr>
                <a:spLocks/>
              </p:cNvSpPr>
              <p:nvPr/>
            </p:nvSpPr>
            <p:spPr bwMode="auto">
              <a:xfrm>
                <a:off x="1863" y="2538"/>
                <a:ext cx="106" cy="124"/>
              </a:xfrm>
              <a:custGeom>
                <a:avLst/>
                <a:gdLst>
                  <a:gd name="T0" fmla="*/ 106 w 106"/>
                  <a:gd name="T1" fmla="*/ 61 h 124"/>
                  <a:gd name="T2" fmla="*/ 0 w 106"/>
                  <a:gd name="T3" fmla="*/ 0 h 124"/>
                  <a:gd name="T4" fmla="*/ 11 w 106"/>
                  <a:gd name="T5" fmla="*/ 17 h 124"/>
                  <a:gd name="T6" fmla="*/ 25 w 106"/>
                  <a:gd name="T7" fmla="*/ 32 h 124"/>
                  <a:gd name="T8" fmla="*/ 38 w 106"/>
                  <a:gd name="T9" fmla="*/ 50 h 124"/>
                  <a:gd name="T10" fmla="*/ 51 w 106"/>
                  <a:gd name="T11" fmla="*/ 65 h 124"/>
                  <a:gd name="T12" fmla="*/ 64 w 106"/>
                  <a:gd name="T13" fmla="*/ 80 h 124"/>
                  <a:gd name="T14" fmla="*/ 78 w 106"/>
                  <a:gd name="T15" fmla="*/ 93 h 124"/>
                  <a:gd name="T16" fmla="*/ 93 w 106"/>
                  <a:gd name="T17" fmla="*/ 109 h 124"/>
                  <a:gd name="T18" fmla="*/ 106 w 106"/>
                  <a:gd name="T19" fmla="*/ 124 h 124"/>
                  <a:gd name="T20" fmla="*/ 106 w 106"/>
                  <a:gd name="T21" fmla="*/ 6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4"/>
                  <a:gd name="T35" fmla="*/ 106 w 10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4">
                    <a:moveTo>
                      <a:pt x="106" y="61"/>
                    </a:moveTo>
                    <a:lnTo>
                      <a:pt x="0" y="0"/>
                    </a:lnTo>
                    <a:lnTo>
                      <a:pt x="11" y="17"/>
                    </a:lnTo>
                    <a:lnTo>
                      <a:pt x="25" y="32"/>
                    </a:lnTo>
                    <a:lnTo>
                      <a:pt x="38" y="50"/>
                    </a:lnTo>
                    <a:lnTo>
                      <a:pt x="51" y="65"/>
                    </a:lnTo>
                    <a:lnTo>
                      <a:pt x="64" y="80"/>
                    </a:lnTo>
                    <a:lnTo>
                      <a:pt x="78" y="93"/>
                    </a:lnTo>
                    <a:lnTo>
                      <a:pt x="93" y="109"/>
                    </a:lnTo>
                    <a:lnTo>
                      <a:pt x="106" y="124"/>
                    </a:lnTo>
                    <a:lnTo>
                      <a:pt x="106" y="61"/>
                    </a:lnTo>
                    <a:close/>
                  </a:path>
                </a:pathLst>
              </a:custGeom>
              <a:solidFill>
                <a:srgbClr val="F9F9FF"/>
              </a:solidFill>
              <a:ln w="9525">
                <a:noFill/>
                <a:round/>
                <a:headEnd/>
                <a:tailEnd/>
              </a:ln>
            </p:spPr>
            <p:txBody>
              <a:bodyPr/>
              <a:lstStyle/>
              <a:p>
                <a:pPr>
                  <a:defRPr/>
                </a:pPr>
                <a:endParaRPr lang="it-IT">
                  <a:latin typeface="+mj-lt"/>
                  <a:ea typeface="+mn-ea"/>
                  <a:cs typeface="Arial" charset="0"/>
                </a:endParaRPr>
              </a:p>
            </p:txBody>
          </p:sp>
          <p:sp>
            <p:nvSpPr>
              <p:cNvPr id="120" name="Freeform 109"/>
              <p:cNvSpPr>
                <a:spLocks/>
              </p:cNvSpPr>
              <p:nvPr/>
            </p:nvSpPr>
            <p:spPr bwMode="auto">
              <a:xfrm>
                <a:off x="1863" y="2538"/>
                <a:ext cx="51" cy="60"/>
              </a:xfrm>
              <a:custGeom>
                <a:avLst/>
                <a:gdLst>
                  <a:gd name="T0" fmla="*/ 51 w 51"/>
                  <a:gd name="T1" fmla="*/ 30 h 65"/>
                  <a:gd name="T2" fmla="*/ 0 w 51"/>
                  <a:gd name="T3" fmla="*/ 0 h 65"/>
                  <a:gd name="T4" fmla="*/ 11 w 51"/>
                  <a:gd name="T5" fmla="*/ 17 h 65"/>
                  <a:gd name="T6" fmla="*/ 25 w 51"/>
                  <a:gd name="T7" fmla="*/ 32 h 65"/>
                  <a:gd name="T8" fmla="*/ 38 w 51"/>
                  <a:gd name="T9" fmla="*/ 50 h 65"/>
                  <a:gd name="T10" fmla="*/ 51 w 51"/>
                  <a:gd name="T11" fmla="*/ 65 h 65"/>
                  <a:gd name="T12" fmla="*/ 51 w 51"/>
                  <a:gd name="T13" fmla="*/ 30 h 65"/>
                  <a:gd name="T14" fmla="*/ 0 60000 65536"/>
                  <a:gd name="T15" fmla="*/ 0 60000 65536"/>
                  <a:gd name="T16" fmla="*/ 0 60000 65536"/>
                  <a:gd name="T17" fmla="*/ 0 60000 65536"/>
                  <a:gd name="T18" fmla="*/ 0 60000 65536"/>
                  <a:gd name="T19" fmla="*/ 0 60000 65536"/>
                  <a:gd name="T20" fmla="*/ 0 60000 65536"/>
                  <a:gd name="T21" fmla="*/ 0 w 51"/>
                  <a:gd name="T22" fmla="*/ 0 h 65"/>
                  <a:gd name="T23" fmla="*/ 51 w 5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5">
                    <a:moveTo>
                      <a:pt x="51" y="30"/>
                    </a:moveTo>
                    <a:lnTo>
                      <a:pt x="0" y="0"/>
                    </a:lnTo>
                    <a:lnTo>
                      <a:pt x="11" y="17"/>
                    </a:lnTo>
                    <a:lnTo>
                      <a:pt x="25" y="32"/>
                    </a:lnTo>
                    <a:lnTo>
                      <a:pt x="38" y="50"/>
                    </a:lnTo>
                    <a:lnTo>
                      <a:pt x="51" y="65"/>
                    </a:lnTo>
                    <a:lnTo>
                      <a:pt x="51" y="30"/>
                    </a:lnTo>
                    <a:close/>
                  </a:path>
                </a:pathLst>
              </a:custGeom>
              <a:solidFill>
                <a:srgbClr val="FFFFFF"/>
              </a:solidFill>
              <a:ln w="9525">
                <a:noFill/>
                <a:round/>
                <a:headEnd/>
                <a:tailEnd/>
              </a:ln>
            </p:spPr>
            <p:txBody>
              <a:bodyPr/>
              <a:lstStyle/>
              <a:p>
                <a:pPr>
                  <a:defRPr/>
                </a:pPr>
                <a:endParaRPr lang="it-IT">
                  <a:latin typeface="+mj-lt"/>
                  <a:ea typeface="+mn-ea"/>
                  <a:cs typeface="Arial" charset="0"/>
                </a:endParaRPr>
              </a:p>
            </p:txBody>
          </p:sp>
        </p:grpSp>
        <p:sp>
          <p:nvSpPr>
            <p:cNvPr id="24" name="AutoShape 152"/>
            <p:cNvSpPr>
              <a:spLocks noChangeAspect="1" noChangeArrowheads="1"/>
            </p:cNvSpPr>
            <p:nvPr/>
          </p:nvSpPr>
          <p:spPr bwMode="auto">
            <a:xfrm>
              <a:off x="2204927" y="2058352"/>
              <a:ext cx="2682505" cy="2605899"/>
            </a:xfrm>
            <a:prstGeom prst="flowChartConnector">
              <a:avLst/>
            </a:prstGeom>
            <a:gradFill rotWithShape="1">
              <a:gsLst>
                <a:gs pos="0">
                  <a:schemeClr val="bg1"/>
                </a:gs>
                <a:gs pos="100000">
                  <a:srgbClr val="CCFFFF"/>
                </a:gs>
              </a:gsLst>
              <a:path path="shape">
                <a:fillToRect l="50000" t="50000" r="50000" b="50000"/>
              </a:path>
            </a:gradFill>
            <a:ln w="9525" algn="ctr">
              <a:noFill/>
              <a:round/>
              <a:headEnd/>
              <a:tailEnd/>
            </a:ln>
          </p:spPr>
          <p:txBody>
            <a:bodyPr wrap="none" anchor="ctr"/>
            <a:lstStyle/>
            <a:p>
              <a:pPr>
                <a:defRPr/>
              </a:pPr>
              <a:endParaRPr lang="en-GB">
                <a:latin typeface="+mj-lt"/>
                <a:ea typeface="+mn-ea"/>
                <a:cs typeface="Arial" charset="0"/>
              </a:endParaRPr>
            </a:p>
          </p:txBody>
        </p:sp>
        <p:sp>
          <p:nvSpPr>
            <p:cNvPr id="27" name="Rectangle 156"/>
            <p:cNvSpPr>
              <a:spLocks noChangeArrowheads="1"/>
            </p:cNvSpPr>
            <p:nvPr/>
          </p:nvSpPr>
          <p:spPr bwMode="auto">
            <a:xfrm rot="4004564">
              <a:off x="4412953" y="2424337"/>
              <a:ext cx="1542614" cy="468990"/>
            </a:xfrm>
            <a:prstGeom prst="rect">
              <a:avLst/>
            </a:prstGeom>
            <a:noFill/>
            <a:ln w="9525" algn="ctr">
              <a:noFill/>
              <a:miter lim="800000"/>
              <a:headEnd/>
              <a:tailEnd/>
            </a:ln>
            <a:effectLst/>
          </p:spPr>
          <p:txBody>
            <a:bodyPr wrap="none">
              <a:spAutoFit/>
            </a:bodyPr>
            <a:lstStyle/>
            <a:p>
              <a:pPr>
                <a:defRPr/>
              </a:pPr>
              <a:r>
                <a:rPr lang="en-GB" sz="1400" dirty="0">
                  <a:solidFill>
                    <a:srgbClr val="000099"/>
                  </a:solidFill>
                  <a:latin typeface="+mj-lt"/>
                  <a:ea typeface="+mn-ea"/>
                  <a:cs typeface="Arial" charset="0"/>
                </a:rPr>
                <a:t>SICUREZZA</a:t>
              </a:r>
            </a:p>
          </p:txBody>
        </p:sp>
        <p:sp>
          <p:nvSpPr>
            <p:cNvPr id="28" name="Rectangle 157"/>
            <p:cNvSpPr>
              <a:spLocks noChangeArrowheads="1"/>
            </p:cNvSpPr>
            <p:nvPr/>
          </p:nvSpPr>
          <p:spPr bwMode="auto">
            <a:xfrm rot="17031846">
              <a:off x="489910" y="2954539"/>
              <a:ext cx="2268670" cy="468990"/>
            </a:xfrm>
            <a:prstGeom prst="rect">
              <a:avLst/>
            </a:prstGeom>
            <a:noFill/>
            <a:ln w="9525" algn="ctr">
              <a:noFill/>
              <a:miter lim="800000"/>
              <a:headEnd/>
              <a:tailEnd/>
            </a:ln>
            <a:effectLst/>
          </p:spPr>
          <p:txBody>
            <a:bodyPr wrap="square">
              <a:spAutoFit/>
            </a:bodyPr>
            <a:lstStyle/>
            <a:p>
              <a:pPr lvl="1">
                <a:defRPr/>
              </a:pPr>
              <a:r>
                <a:rPr lang="en-GB" sz="1400" dirty="0" smtClean="0">
                  <a:solidFill>
                    <a:srgbClr val="000099"/>
                  </a:solidFill>
                  <a:latin typeface="+mj-lt"/>
                  <a:ea typeface="+mn-ea"/>
                  <a:cs typeface="Arial" charset="0"/>
                </a:rPr>
                <a:t>EFFICACIA</a:t>
              </a:r>
              <a:r>
                <a:rPr lang="en-GB" sz="1400" dirty="0" smtClean="0">
                  <a:latin typeface="+mj-lt"/>
                  <a:ea typeface="+mn-ea"/>
                  <a:cs typeface="Arial" charset="0"/>
                </a:rPr>
                <a:t> </a:t>
              </a:r>
              <a:endParaRPr lang="en-GB" sz="1400" dirty="0">
                <a:latin typeface="+mj-lt"/>
                <a:ea typeface="+mn-ea"/>
                <a:cs typeface="Arial" charset="0"/>
              </a:endParaRPr>
            </a:p>
          </p:txBody>
        </p:sp>
        <p:sp>
          <p:nvSpPr>
            <p:cNvPr id="29" name="Rectangle 158"/>
            <p:cNvSpPr>
              <a:spLocks noChangeArrowheads="1"/>
            </p:cNvSpPr>
            <p:nvPr/>
          </p:nvSpPr>
          <p:spPr bwMode="auto">
            <a:xfrm>
              <a:off x="2809653" y="5028494"/>
              <a:ext cx="1631781" cy="4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a:latin typeface="Lucida Sans Unicode" charset="0"/>
                </a:rPr>
                <a:t> </a:t>
              </a:r>
              <a:r>
                <a:rPr lang="en-GB" sz="1400">
                  <a:solidFill>
                    <a:srgbClr val="000099"/>
                  </a:solidFill>
                  <a:latin typeface="Lucida Sans Unicode" charset="0"/>
                </a:rPr>
                <a:t>QUALITA’</a:t>
              </a:r>
              <a:r>
                <a:rPr lang="en-GB" altLang="ja-JP" sz="1400">
                  <a:solidFill>
                    <a:schemeClr val="bg1"/>
                  </a:solidFill>
                  <a:latin typeface="Lucida Sans Unicode" charset="0"/>
                </a:rPr>
                <a:t> </a:t>
              </a:r>
              <a:endParaRPr lang="en-GB" sz="1400">
                <a:solidFill>
                  <a:schemeClr val="bg1"/>
                </a:solidFill>
                <a:latin typeface="Lucida Sans Unicode" charset="0"/>
              </a:endParaRPr>
            </a:p>
          </p:txBody>
        </p:sp>
      </p:grpSp>
      <p:grpSp>
        <p:nvGrpSpPr>
          <p:cNvPr id="128" name="Gruppo 10"/>
          <p:cNvGrpSpPr/>
          <p:nvPr/>
        </p:nvGrpSpPr>
        <p:grpSpPr>
          <a:xfrm>
            <a:off x="1857356" y="1500173"/>
            <a:ext cx="1285884" cy="785819"/>
            <a:chOff x="5927725" y="4976821"/>
            <a:chExt cx="1920880" cy="1303329"/>
          </a:xfrm>
        </p:grpSpPr>
        <p:pic>
          <p:nvPicPr>
            <p:cNvPr id="129" name="Picture 20" descr="chemistry_beakers-thumb-450x337"/>
            <p:cNvPicPr>
              <a:picLocks noChangeAspect="1" noChangeArrowheads="1"/>
            </p:cNvPicPr>
            <p:nvPr/>
          </p:nvPicPr>
          <p:blipFill>
            <a:blip r:embed="rId8" cstate="print"/>
            <a:srcRect/>
            <a:stretch>
              <a:fillRect/>
            </a:stretch>
          </p:blipFill>
          <p:spPr bwMode="auto">
            <a:xfrm>
              <a:off x="5927725" y="5300663"/>
              <a:ext cx="1308100" cy="979487"/>
            </a:xfrm>
            <a:prstGeom prst="rect">
              <a:avLst/>
            </a:prstGeom>
            <a:noFill/>
          </p:spPr>
        </p:pic>
        <p:pic>
          <p:nvPicPr>
            <p:cNvPr id="130" name="Picture 21" descr="atom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713543" y="4976821"/>
              <a:ext cx="1135062" cy="1108075"/>
            </a:xfrm>
            <a:prstGeom prst="rect">
              <a:avLst/>
            </a:prstGeom>
            <a:noFill/>
          </p:spPr>
        </p:pic>
      </p:grpSp>
      <p:pic>
        <p:nvPicPr>
          <p:cNvPr id="134" name="Picture 1"/>
          <p:cNvPicPr>
            <a:picLocks noChangeAspect="1" noChangeArrowheads="1"/>
          </p:cNvPicPr>
          <p:nvPr/>
        </p:nvPicPr>
        <p:blipFill>
          <a:blip r:embed="rId10" cstate="print"/>
          <a:srcRect/>
          <a:stretch>
            <a:fillRect/>
          </a:stretch>
        </p:blipFill>
        <p:spPr bwMode="auto">
          <a:xfrm>
            <a:off x="2000234" y="3643313"/>
            <a:ext cx="671025" cy="857256"/>
          </a:xfrm>
          <a:prstGeom prst="rect">
            <a:avLst/>
          </a:prstGeom>
          <a:noFill/>
          <a:ln w="9525">
            <a:solidFill>
              <a:schemeClr val="tx1"/>
            </a:solidFill>
            <a:miter lim="800000"/>
            <a:headEnd/>
            <a:tailEnd/>
          </a:ln>
          <a:effectLst/>
        </p:spPr>
      </p:pic>
      <p:pic>
        <p:nvPicPr>
          <p:cNvPr id="124" name="Picture 1"/>
          <p:cNvPicPr>
            <a:picLocks noChangeAspect="1" noChangeArrowheads="1"/>
          </p:cNvPicPr>
          <p:nvPr/>
        </p:nvPicPr>
        <p:blipFill>
          <a:blip r:embed="rId11" cstate="print"/>
          <a:srcRect/>
          <a:stretch>
            <a:fillRect/>
          </a:stretch>
        </p:blipFill>
        <p:spPr bwMode="auto">
          <a:xfrm>
            <a:off x="2857488" y="3571876"/>
            <a:ext cx="778968" cy="1143008"/>
          </a:xfrm>
          <a:prstGeom prst="rect">
            <a:avLst/>
          </a:prstGeom>
          <a:noFill/>
          <a:ln w="9525">
            <a:noFill/>
            <a:miter lim="800000"/>
            <a:headEnd/>
            <a:tailEnd/>
          </a:ln>
          <a:effectLst/>
          <a:scene3d>
            <a:camera prst="orthographicFront"/>
            <a:lightRig rig="threePt" dir="t"/>
          </a:scene3d>
          <a:sp3d>
            <a:bevelT/>
          </a:sp3d>
        </p:spPr>
      </p:pic>
      <p:pic>
        <p:nvPicPr>
          <p:cNvPr id="123" name="Picture 4" descr="Risultati immagini per simbolo radioattiv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40652" y="2270753"/>
            <a:ext cx="805178" cy="80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93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box(in)">
                                      <p:cBhvr>
                                        <p:cTn id="2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lum bright="40000"/>
          </a:blip>
          <a:srcRect/>
          <a:stretch>
            <a:fillRect/>
          </a:stretch>
        </p:blipFill>
        <p:spPr bwMode="auto">
          <a:xfrm>
            <a:off x="0" y="2"/>
            <a:ext cx="9144000" cy="6857999"/>
          </a:xfrm>
          <a:prstGeom prst="rect">
            <a:avLst/>
          </a:prstGeom>
          <a:noFill/>
          <a:ln w="9525">
            <a:noFill/>
            <a:miter lim="800000"/>
            <a:headEnd/>
            <a:tailEnd/>
          </a:ln>
          <a:effectLst/>
        </p:spPr>
      </p:pic>
      <p:graphicFrame>
        <p:nvGraphicFramePr>
          <p:cNvPr id="6" name="Tabella 5"/>
          <p:cNvGraphicFramePr>
            <a:graphicFrameLocks noGrp="1"/>
          </p:cNvGraphicFramePr>
          <p:nvPr>
            <p:extLst>
              <p:ext uri="{D42A27DB-BD31-4B8C-83A1-F6EECF244321}">
                <p14:modId xmlns:p14="http://schemas.microsoft.com/office/powerpoint/2010/main" val="188880763"/>
              </p:ext>
            </p:extLst>
          </p:nvPr>
        </p:nvGraphicFramePr>
        <p:xfrm>
          <a:off x="107501" y="1124744"/>
          <a:ext cx="5328594" cy="5625161"/>
        </p:xfrm>
        <a:graphic>
          <a:graphicData uri="http://schemas.openxmlformats.org/drawingml/2006/table">
            <a:tbl>
              <a:tblPr>
                <a:effectLst>
                  <a:innerShdw blurRad="63500" dist="50800" dir="8100000">
                    <a:prstClr val="black">
                      <a:alpha val="50000"/>
                    </a:prstClr>
                  </a:innerShdw>
                </a:effectLst>
                <a:tableStyleId>{5940675A-B579-460E-94D1-54222C63F5DA}</a:tableStyleId>
              </a:tblPr>
              <a:tblGrid>
                <a:gridCol w="1008115"/>
                <a:gridCol w="2080924"/>
                <a:gridCol w="1158390"/>
                <a:gridCol w="1081165"/>
              </a:tblGrid>
              <a:tr h="480053">
                <a:tc>
                  <a:txBody>
                    <a:bodyPr/>
                    <a:lstStyle/>
                    <a:p>
                      <a:pPr algn="ctr" rtl="0" fontAlgn="ctr">
                        <a:spcBef>
                          <a:spcPts val="0"/>
                        </a:spcBef>
                        <a:spcAft>
                          <a:spcPts val="0"/>
                        </a:spcAft>
                      </a:pPr>
                      <a:r>
                        <a:rPr lang="it-IT" sz="1300" b="1" u="none" strike="noStrike" dirty="0">
                          <a:effectLst/>
                        </a:rPr>
                        <a:t>Test</a:t>
                      </a:r>
                      <a:endParaRPr lang="it-IT" sz="1300" b="1" dirty="0">
                        <a:solidFill>
                          <a:schemeClr val="bg1"/>
                        </a:solidFill>
                        <a:effectLst/>
                      </a:endParaRPr>
                    </a:p>
                  </a:txBody>
                  <a:tcPr marL="41589" marR="41589" marT="34719" marB="34719" anchor="ctr">
                    <a:solidFill>
                      <a:schemeClr val="bg1">
                        <a:lumMod val="85000"/>
                      </a:schemeClr>
                    </a:solidFill>
                  </a:tcPr>
                </a:tc>
                <a:tc>
                  <a:txBody>
                    <a:bodyPr/>
                    <a:lstStyle/>
                    <a:p>
                      <a:pPr algn="ctr" rtl="0" fontAlgn="ctr">
                        <a:spcBef>
                          <a:spcPts val="0"/>
                        </a:spcBef>
                        <a:spcAft>
                          <a:spcPts val="0"/>
                        </a:spcAft>
                      </a:pPr>
                      <a:r>
                        <a:rPr lang="it-IT" sz="1300" b="1" u="none" strike="noStrike" dirty="0" err="1" smtClean="0">
                          <a:effectLst/>
                        </a:rPr>
                        <a:t>Specifications</a:t>
                      </a:r>
                      <a:endParaRPr lang="it-IT" sz="1300" b="1" dirty="0">
                        <a:solidFill>
                          <a:schemeClr val="bg1"/>
                        </a:solidFill>
                        <a:effectLst/>
                      </a:endParaRPr>
                    </a:p>
                  </a:txBody>
                  <a:tcPr marL="41589" marR="41589" marT="34719" marB="34719" anchor="ctr">
                    <a:solidFill>
                      <a:schemeClr val="bg1">
                        <a:lumMod val="85000"/>
                      </a:schemeClr>
                    </a:solidFill>
                  </a:tcPr>
                </a:tc>
                <a:tc>
                  <a:txBody>
                    <a:bodyPr/>
                    <a:lstStyle/>
                    <a:p>
                      <a:pPr algn="ctr" rtl="0" fontAlgn="ctr">
                        <a:spcBef>
                          <a:spcPts val="0"/>
                        </a:spcBef>
                        <a:spcAft>
                          <a:spcPts val="0"/>
                        </a:spcAft>
                      </a:pPr>
                      <a:r>
                        <a:rPr lang="it-IT" sz="1300" b="1" u="none" strike="noStrike" dirty="0" smtClean="0">
                          <a:effectLst/>
                        </a:rPr>
                        <a:t>Release</a:t>
                      </a:r>
                    </a:p>
                    <a:p>
                      <a:pPr algn="ctr" rtl="0" fontAlgn="ctr">
                        <a:spcBef>
                          <a:spcPts val="0"/>
                        </a:spcBef>
                        <a:spcAft>
                          <a:spcPts val="0"/>
                        </a:spcAft>
                      </a:pPr>
                      <a:r>
                        <a:rPr lang="it-IT" sz="1300" b="1" u="none" strike="noStrike" kern="1200" dirty="0" smtClean="0">
                          <a:effectLst/>
                        </a:rPr>
                        <a:t>N&gt;15</a:t>
                      </a:r>
                      <a:endParaRPr lang="it-IT" sz="1300" b="1" u="none" strike="noStrike" kern="1200" dirty="0" smtClean="0">
                        <a:solidFill>
                          <a:schemeClr val="bg1"/>
                        </a:solidFill>
                        <a:effectLst/>
                        <a:latin typeface="+mn-lt"/>
                        <a:ea typeface="+mn-ea"/>
                        <a:cs typeface="+mn-cs"/>
                      </a:endParaRPr>
                    </a:p>
                  </a:txBody>
                  <a:tcPr marL="41589" marR="41589" marT="34719" marB="34719" anchor="ctr">
                    <a:solidFill>
                      <a:schemeClr val="bg1">
                        <a:lumMod val="85000"/>
                      </a:schemeClr>
                    </a:solidFill>
                  </a:tcPr>
                </a:tc>
                <a:tc>
                  <a:txBody>
                    <a:bodyPr/>
                    <a:lstStyle/>
                    <a:p>
                      <a:pPr algn="ctr" rtl="0" fontAlgn="ctr">
                        <a:spcBef>
                          <a:spcPts val="0"/>
                        </a:spcBef>
                        <a:spcAft>
                          <a:spcPts val="0"/>
                        </a:spcAft>
                      </a:pPr>
                      <a:r>
                        <a:rPr lang="it-IT" sz="1300" b="1" u="none" strike="noStrike" dirty="0" smtClean="0">
                          <a:effectLst/>
                        </a:rPr>
                        <a:t> </a:t>
                      </a:r>
                      <a:r>
                        <a:rPr lang="it-IT" sz="1300" b="1" u="none" strike="noStrike" dirty="0" err="1" smtClean="0">
                          <a:effectLst/>
                        </a:rPr>
                        <a:t>Expiry</a:t>
                      </a:r>
                      <a:r>
                        <a:rPr lang="it-IT" sz="1300" b="1" u="none" strike="noStrike" dirty="0" smtClean="0">
                          <a:effectLst/>
                        </a:rPr>
                        <a:t> (12 h)</a:t>
                      </a:r>
                    </a:p>
                    <a:p>
                      <a:pPr algn="ctr" rtl="0" fontAlgn="ctr">
                        <a:spcBef>
                          <a:spcPts val="0"/>
                        </a:spcBef>
                        <a:spcAft>
                          <a:spcPts val="0"/>
                        </a:spcAft>
                      </a:pPr>
                      <a:r>
                        <a:rPr lang="it-IT" sz="1300" b="1" u="none" strike="noStrike" dirty="0" smtClean="0">
                          <a:effectLst/>
                        </a:rPr>
                        <a:t>N= 3</a:t>
                      </a:r>
                      <a:endParaRPr lang="it-IT" sz="1300" b="1" dirty="0">
                        <a:solidFill>
                          <a:schemeClr val="bg1"/>
                        </a:solidFill>
                        <a:effectLst/>
                      </a:endParaRPr>
                    </a:p>
                  </a:txBody>
                  <a:tcPr marL="41589" marR="41589" marT="34719" marB="34719" anchor="ctr">
                    <a:solidFill>
                      <a:schemeClr val="bg1">
                        <a:lumMod val="85000"/>
                      </a:schemeClr>
                    </a:solidFill>
                  </a:tcPr>
                </a:tc>
              </a:tr>
              <a:tr h="357609">
                <a:tc rowSpan="2">
                  <a:txBody>
                    <a:bodyPr/>
                    <a:lstStyle/>
                    <a:p>
                      <a:pPr algn="ctr" rtl="0" fontAlgn="ctr">
                        <a:spcBef>
                          <a:spcPts val="0"/>
                        </a:spcBef>
                        <a:spcAft>
                          <a:spcPts val="0"/>
                        </a:spcAft>
                      </a:pPr>
                      <a:r>
                        <a:rPr lang="it-IT" sz="1300" b="1" u="none" strike="noStrike" dirty="0" err="1" smtClean="0">
                          <a:effectLst/>
                        </a:rPr>
                        <a:t>Radiochemical</a:t>
                      </a:r>
                      <a:r>
                        <a:rPr lang="it-IT" sz="1300" b="1" u="none" strike="noStrike" dirty="0" smtClean="0">
                          <a:effectLst/>
                        </a:rPr>
                        <a:t> </a:t>
                      </a:r>
                      <a:r>
                        <a:rPr lang="it-IT" sz="1300" b="1" u="none" strike="noStrike" dirty="0" err="1" smtClean="0">
                          <a:effectLst/>
                        </a:rPr>
                        <a:t>Purity</a:t>
                      </a:r>
                      <a:endParaRPr lang="it-IT" sz="1300" b="1" dirty="0">
                        <a:effectLst/>
                      </a:endParaRPr>
                    </a:p>
                  </a:txBody>
                  <a:tcPr marL="41589" marR="41589" marT="34719" marB="34719" anchor="ctr">
                    <a:solidFill>
                      <a:srgbClr val="D9D9D9"/>
                    </a:solidFill>
                  </a:tcPr>
                </a:tc>
                <a:tc>
                  <a:txBody>
                    <a:bodyPr/>
                    <a:lstStyle/>
                    <a:p>
                      <a:pPr algn="ctr" rtl="0" fontAlgn="ctr">
                        <a:spcBef>
                          <a:spcPts val="0"/>
                        </a:spcBef>
                        <a:spcAft>
                          <a:spcPts val="0"/>
                        </a:spcAft>
                      </a:pPr>
                      <a:r>
                        <a:rPr lang="it-IT" sz="1300" u="none" strike="noStrike" dirty="0">
                          <a:effectLst/>
                        </a:rPr>
                        <a:t>[</a:t>
                      </a:r>
                      <a:r>
                        <a:rPr lang="it-IT" sz="1300" u="none" strike="noStrike" baseline="30000" dirty="0">
                          <a:effectLst/>
                        </a:rPr>
                        <a:t>18</a:t>
                      </a:r>
                      <a:r>
                        <a:rPr lang="it-IT" sz="1300" u="none" strike="noStrike" dirty="0">
                          <a:effectLst/>
                        </a:rPr>
                        <a:t>F]F-PSMA1007 ≥ 95% </a:t>
                      </a:r>
                      <a:r>
                        <a:rPr lang="it-IT" sz="1300" u="none" strike="noStrike" dirty="0" smtClean="0">
                          <a:effectLst/>
                        </a:rPr>
                        <a:t>(</a:t>
                      </a:r>
                      <a:r>
                        <a:rPr lang="it-IT" sz="1300" u="none" strike="noStrike" dirty="0">
                          <a:effectLst/>
                        </a:rPr>
                        <a:t>HPLC)</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&gt; 97 </a:t>
                      </a:r>
                      <a:r>
                        <a:rPr lang="it-IT" sz="1300" u="none" strike="noStrike" dirty="0">
                          <a:effectLst/>
                        </a:rPr>
                        <a:t>%</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&gt; 97 </a:t>
                      </a:r>
                      <a:r>
                        <a:rPr lang="it-IT" sz="1300" u="none" strike="noStrike" dirty="0">
                          <a:effectLst/>
                        </a:rPr>
                        <a:t>%</a:t>
                      </a:r>
                      <a:endParaRPr lang="it-IT" sz="1300" dirty="0">
                        <a:effectLst/>
                      </a:endParaRPr>
                    </a:p>
                  </a:txBody>
                  <a:tcPr marL="41589" marR="41589" marT="34719" marB="34719" anchor="b"/>
                </a:tc>
              </a:tr>
              <a:tr h="357609">
                <a:tc vMerge="1">
                  <a:txBody>
                    <a:bodyPr/>
                    <a:lstStyle/>
                    <a:p>
                      <a:endParaRPr lang="it-IT"/>
                    </a:p>
                  </a:txBody>
                  <a:tcPr/>
                </a:tc>
                <a:tc>
                  <a:txBody>
                    <a:bodyPr/>
                    <a:lstStyle/>
                    <a:p>
                      <a:pPr algn="ctr" rtl="0" fontAlgn="ctr">
                        <a:spcBef>
                          <a:spcPts val="0"/>
                        </a:spcBef>
                        <a:spcAft>
                          <a:spcPts val="0"/>
                        </a:spcAft>
                      </a:pPr>
                      <a:r>
                        <a:rPr lang="it-IT" sz="1300" u="none" strike="noStrike" dirty="0">
                          <a:effectLst/>
                        </a:rPr>
                        <a:t>[</a:t>
                      </a:r>
                      <a:r>
                        <a:rPr lang="it-IT" sz="1300" u="none" strike="noStrike" baseline="30000" dirty="0">
                          <a:effectLst/>
                        </a:rPr>
                        <a:t>18</a:t>
                      </a:r>
                      <a:r>
                        <a:rPr lang="it-IT" sz="1300" u="none" strike="noStrike" dirty="0">
                          <a:effectLst/>
                        </a:rPr>
                        <a:t>F] ≤ 5</a:t>
                      </a:r>
                      <a:r>
                        <a:rPr lang="it-IT" sz="1300" u="none" strike="noStrike" dirty="0" smtClean="0">
                          <a:effectLst/>
                        </a:rPr>
                        <a:t>%  (</a:t>
                      </a:r>
                      <a:r>
                        <a:rPr lang="it-IT" sz="1300" u="none" strike="noStrike" dirty="0">
                          <a:effectLst/>
                        </a:rPr>
                        <a:t>TLC)</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&lt; 3%</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&lt; 3%</a:t>
                      </a:r>
                      <a:endParaRPr lang="it-IT" sz="1300" dirty="0">
                        <a:effectLst/>
                      </a:endParaRPr>
                    </a:p>
                  </a:txBody>
                  <a:tcPr marL="41589" marR="41589" marT="34719" marB="34719" anchor="b"/>
                </a:tc>
              </a:tr>
              <a:tr h="272637">
                <a:tc rowSpan="4">
                  <a:txBody>
                    <a:bodyPr/>
                    <a:lstStyle/>
                    <a:p>
                      <a:pPr algn="ctr" rtl="0" fontAlgn="ctr">
                        <a:spcBef>
                          <a:spcPts val="0"/>
                        </a:spcBef>
                        <a:spcAft>
                          <a:spcPts val="0"/>
                        </a:spcAft>
                      </a:pPr>
                      <a:r>
                        <a:rPr lang="it-IT" sz="1300" b="1" u="none" strike="noStrike" dirty="0" err="1" smtClean="0">
                          <a:effectLst/>
                        </a:rPr>
                        <a:t>Radionuclidic</a:t>
                      </a:r>
                      <a:r>
                        <a:rPr lang="it-IT" sz="1300" b="1" u="none" strike="noStrike" dirty="0" smtClean="0">
                          <a:effectLst/>
                        </a:rPr>
                        <a:t> </a:t>
                      </a:r>
                      <a:r>
                        <a:rPr lang="it-IT" sz="1300" b="1" u="none" strike="noStrike" dirty="0" err="1" smtClean="0">
                          <a:effectLst/>
                        </a:rPr>
                        <a:t>Purity</a:t>
                      </a:r>
                      <a:endParaRPr lang="it-IT" sz="1300" b="1" dirty="0">
                        <a:effectLst/>
                      </a:endParaRPr>
                    </a:p>
                  </a:txBody>
                  <a:tcPr marL="41589" marR="41589" marT="34719" marB="34719" anchor="ctr">
                    <a:solidFill>
                      <a:srgbClr val="D9D9D9"/>
                    </a:solidFill>
                  </a:tcPr>
                </a:tc>
                <a:tc>
                  <a:txBody>
                    <a:bodyPr/>
                    <a:lstStyle/>
                    <a:p>
                      <a:pPr algn="ctr" rtl="0" fontAlgn="ctr">
                        <a:spcBef>
                          <a:spcPts val="0"/>
                        </a:spcBef>
                        <a:spcAft>
                          <a:spcPts val="0"/>
                        </a:spcAft>
                      </a:pPr>
                      <a:r>
                        <a:rPr lang="it-IT" sz="1300" u="none" strike="noStrike" dirty="0" smtClean="0">
                          <a:effectLst/>
                        </a:rPr>
                        <a:t>511 </a:t>
                      </a:r>
                      <a:r>
                        <a:rPr lang="it-IT" sz="1300" u="none" strike="noStrike" dirty="0" err="1" smtClean="0">
                          <a:effectLst/>
                        </a:rPr>
                        <a:t>KeV</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511 </a:t>
                      </a:r>
                      <a:r>
                        <a:rPr lang="it-IT" sz="1300" u="none" strike="noStrike" dirty="0" err="1">
                          <a:effectLst/>
                        </a:rPr>
                        <a:t>KeV</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511 </a:t>
                      </a:r>
                      <a:r>
                        <a:rPr lang="it-IT" sz="1300" u="none" strike="noStrike" dirty="0" err="1">
                          <a:effectLst/>
                        </a:rPr>
                        <a:t>KeV</a:t>
                      </a:r>
                      <a:endParaRPr lang="it-IT" sz="1300" dirty="0">
                        <a:effectLst/>
                      </a:endParaRPr>
                    </a:p>
                  </a:txBody>
                  <a:tcPr marL="41589" marR="41589" marT="34719" marB="34719" anchor="b"/>
                </a:tc>
              </a:tr>
              <a:tr h="272637">
                <a:tc vMerge="1">
                  <a:txBody>
                    <a:bodyPr/>
                    <a:lstStyle/>
                    <a:p>
                      <a:endParaRPr lang="it-IT"/>
                    </a:p>
                  </a:txBody>
                  <a:tcPr/>
                </a:tc>
                <a:tc>
                  <a:txBody>
                    <a:bodyPr/>
                    <a:lstStyle/>
                    <a:p>
                      <a:pPr algn="ctr" rtl="0" fontAlgn="ctr">
                        <a:spcBef>
                          <a:spcPts val="0"/>
                        </a:spcBef>
                        <a:spcAft>
                          <a:spcPts val="0"/>
                        </a:spcAft>
                      </a:pPr>
                      <a:r>
                        <a:rPr lang="it-IT" sz="1300" u="none" strike="noStrike" dirty="0" smtClean="0">
                          <a:effectLst/>
                        </a:rPr>
                        <a:t> </a:t>
                      </a:r>
                      <a:r>
                        <a:rPr lang="it-IT" sz="1300" u="none" strike="noStrike" dirty="0">
                          <a:effectLst/>
                        </a:rPr>
                        <a:t>[</a:t>
                      </a:r>
                      <a:r>
                        <a:rPr lang="it-IT" sz="1300" u="none" strike="noStrike" baseline="30000" dirty="0">
                          <a:effectLst/>
                        </a:rPr>
                        <a:t>18</a:t>
                      </a:r>
                      <a:r>
                        <a:rPr lang="it-IT" sz="1300" u="none" strike="noStrike" dirty="0">
                          <a:effectLst/>
                        </a:rPr>
                        <a:t>F] ≥ 99,9 %</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100%</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100%</a:t>
                      </a:r>
                      <a:endParaRPr lang="it-IT" sz="1300" dirty="0">
                        <a:effectLst/>
                      </a:endParaRPr>
                    </a:p>
                  </a:txBody>
                  <a:tcPr marL="41589" marR="41589" marT="34719" marB="34719" anchor="b"/>
                </a:tc>
              </a:tr>
              <a:tr h="272637">
                <a:tc vMerge="1">
                  <a:txBody>
                    <a:bodyPr/>
                    <a:lstStyle/>
                    <a:p>
                      <a:endParaRPr lang="it-IT"/>
                    </a:p>
                  </a:txBody>
                  <a:tcPr/>
                </a:tc>
                <a:tc>
                  <a:txBody>
                    <a:bodyPr/>
                    <a:lstStyle/>
                    <a:p>
                      <a:pPr algn="ctr" rtl="0" fontAlgn="ctr">
                        <a:spcBef>
                          <a:spcPts val="0"/>
                        </a:spcBef>
                        <a:spcAft>
                          <a:spcPts val="0"/>
                        </a:spcAft>
                      </a:pPr>
                      <a:r>
                        <a:rPr lang="it-IT" sz="1300" u="none" strike="noStrike" dirty="0" err="1" smtClean="0">
                          <a:effectLst/>
                        </a:rPr>
                        <a:t>Half</a:t>
                      </a:r>
                      <a:r>
                        <a:rPr lang="it-IT" sz="1300" u="none" strike="noStrike" dirty="0" smtClean="0">
                          <a:effectLst/>
                        </a:rPr>
                        <a:t> Life: 105-115 </a:t>
                      </a:r>
                      <a:r>
                        <a:rPr lang="it-IT" sz="1300" u="none" strike="noStrike" dirty="0">
                          <a:effectLst/>
                        </a:rPr>
                        <a:t>min.</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109 min.</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109 min.</a:t>
                      </a:r>
                      <a:endParaRPr lang="it-IT" sz="1300" dirty="0">
                        <a:effectLst/>
                      </a:endParaRPr>
                    </a:p>
                  </a:txBody>
                  <a:tcPr marL="41589" marR="41589" marT="34719" marB="34719" anchor="b"/>
                </a:tc>
              </a:tr>
              <a:tr h="357609">
                <a:tc vMerge="1">
                  <a:txBody>
                    <a:bodyPr/>
                    <a:lstStyle/>
                    <a:p>
                      <a:endParaRPr lang="it-IT"/>
                    </a:p>
                  </a:txBody>
                  <a:tcPr/>
                </a:tc>
                <a:tc>
                  <a:txBody>
                    <a:bodyPr/>
                    <a:lstStyle/>
                    <a:p>
                      <a:pPr algn="ctr" rtl="0" fontAlgn="ctr">
                        <a:spcBef>
                          <a:spcPts val="0"/>
                        </a:spcBef>
                        <a:spcAft>
                          <a:spcPts val="0"/>
                        </a:spcAft>
                      </a:pPr>
                      <a:r>
                        <a:rPr lang="it-IT" sz="1300" u="none" strike="noStrike" dirty="0" smtClean="0">
                          <a:effectLst/>
                        </a:rPr>
                        <a:t>Long </a:t>
                      </a:r>
                      <a:r>
                        <a:rPr lang="it-IT" sz="1300" u="none" strike="noStrike" dirty="0" err="1" smtClean="0">
                          <a:effectLst/>
                        </a:rPr>
                        <a:t>lasting</a:t>
                      </a:r>
                      <a:r>
                        <a:rPr lang="it-IT" sz="1300" u="none" strike="noStrike" dirty="0" smtClean="0">
                          <a:effectLst/>
                        </a:rPr>
                        <a:t> </a:t>
                      </a:r>
                      <a:r>
                        <a:rPr lang="it-IT" sz="1300" u="none" strike="noStrike" dirty="0" err="1" smtClean="0">
                          <a:effectLst/>
                        </a:rPr>
                        <a:t>impurities</a:t>
                      </a:r>
                      <a:r>
                        <a:rPr lang="it-IT" sz="1300" u="none" strike="noStrike" baseline="0" dirty="0" smtClean="0">
                          <a:effectLst/>
                        </a:rPr>
                        <a:t> </a:t>
                      </a:r>
                      <a:r>
                        <a:rPr lang="it-IT" sz="1300" u="none" strike="noStrike" dirty="0" smtClean="0">
                          <a:effectLst/>
                        </a:rPr>
                        <a:t>≤</a:t>
                      </a:r>
                      <a:r>
                        <a:rPr lang="it-IT" sz="1300" u="none" strike="noStrike" dirty="0">
                          <a:effectLst/>
                        </a:rPr>
                        <a:t>0.1%</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0.1%</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0.1%</a:t>
                      </a:r>
                      <a:endParaRPr lang="it-IT" sz="1300" dirty="0">
                        <a:effectLst/>
                      </a:endParaRPr>
                    </a:p>
                  </a:txBody>
                  <a:tcPr marL="41589" marR="41589" marT="34719" marB="34719" anchor="b"/>
                </a:tc>
              </a:tr>
              <a:tr h="357609">
                <a:tc rowSpan="5">
                  <a:txBody>
                    <a:bodyPr/>
                    <a:lstStyle/>
                    <a:p>
                      <a:pPr algn="ctr" rtl="0" fontAlgn="ctr">
                        <a:spcBef>
                          <a:spcPts val="0"/>
                        </a:spcBef>
                        <a:spcAft>
                          <a:spcPts val="0"/>
                        </a:spcAft>
                      </a:pPr>
                      <a:r>
                        <a:rPr lang="it-IT" sz="1300" b="1" u="none" strike="noStrike" dirty="0" err="1" smtClean="0">
                          <a:effectLst/>
                        </a:rPr>
                        <a:t>Chemical</a:t>
                      </a:r>
                      <a:r>
                        <a:rPr lang="it-IT" sz="1300" b="1" u="none" strike="noStrike" dirty="0" smtClean="0">
                          <a:effectLst/>
                        </a:rPr>
                        <a:t> </a:t>
                      </a:r>
                      <a:r>
                        <a:rPr lang="it-IT" sz="1300" b="1" u="none" strike="noStrike" dirty="0" err="1" smtClean="0">
                          <a:effectLst/>
                        </a:rPr>
                        <a:t>Purities</a:t>
                      </a:r>
                      <a:endParaRPr lang="it-IT" sz="1300" b="1" dirty="0">
                        <a:effectLst/>
                      </a:endParaRPr>
                    </a:p>
                  </a:txBody>
                  <a:tcPr marL="41589" marR="41589" marT="34719" marB="34719" anchor="ctr">
                    <a:solidFill>
                      <a:srgbClr val="D9D9D9"/>
                    </a:solidFill>
                  </a:tcPr>
                </a:tc>
                <a:tc>
                  <a:txBody>
                    <a:bodyPr/>
                    <a:lstStyle/>
                    <a:p>
                      <a:pPr algn="ctr" rtl="0" fontAlgn="ctr">
                        <a:spcBef>
                          <a:spcPts val="0"/>
                        </a:spcBef>
                        <a:spcAft>
                          <a:spcPts val="0"/>
                        </a:spcAft>
                      </a:pPr>
                      <a:r>
                        <a:rPr lang="it-IT" sz="1300" u="none" strike="noStrike" dirty="0">
                          <a:effectLst/>
                        </a:rPr>
                        <a:t>[</a:t>
                      </a:r>
                      <a:r>
                        <a:rPr lang="it-IT" sz="1300" u="none" strike="noStrike" baseline="30000" dirty="0">
                          <a:effectLst/>
                        </a:rPr>
                        <a:t>19</a:t>
                      </a:r>
                      <a:r>
                        <a:rPr lang="it-IT" sz="1300" u="none" strike="noStrike" dirty="0">
                          <a:effectLst/>
                        </a:rPr>
                        <a:t>F]F-PSMA1007 ≤ 0.1 mg/10 ml</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0.1 mg/10 ml</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0.1 mg/10 ml</a:t>
                      </a:r>
                      <a:endParaRPr lang="it-IT" sz="1300" dirty="0">
                        <a:effectLst/>
                      </a:endParaRPr>
                    </a:p>
                  </a:txBody>
                  <a:tcPr marL="41589" marR="41589" marT="34719" marB="34719" anchor="b"/>
                </a:tc>
              </a:tr>
              <a:tr h="357609">
                <a:tc vMerge="1">
                  <a:txBody>
                    <a:bodyPr/>
                    <a:lstStyle/>
                    <a:p>
                      <a:endParaRPr lang="it-IT"/>
                    </a:p>
                  </a:txBody>
                  <a:tcPr/>
                </a:tc>
                <a:tc>
                  <a:txBody>
                    <a:bodyPr/>
                    <a:lstStyle/>
                    <a:p>
                      <a:pPr algn="ctr" rtl="0" fontAlgn="ctr">
                        <a:spcBef>
                          <a:spcPts val="0"/>
                        </a:spcBef>
                        <a:spcAft>
                          <a:spcPts val="0"/>
                        </a:spcAft>
                      </a:pPr>
                      <a:r>
                        <a:rPr lang="it-IT" sz="1300" u="none" strike="noStrike" dirty="0" err="1" smtClean="0">
                          <a:effectLst/>
                        </a:rPr>
                        <a:t>Each</a:t>
                      </a:r>
                      <a:r>
                        <a:rPr lang="it-IT" sz="1300" u="none" strike="noStrike" dirty="0" smtClean="0">
                          <a:effectLst/>
                        </a:rPr>
                        <a:t> </a:t>
                      </a:r>
                      <a:r>
                        <a:rPr lang="it-IT" sz="1300" u="none" strike="noStrike" dirty="0" err="1" smtClean="0">
                          <a:effectLst/>
                        </a:rPr>
                        <a:t>impurity</a:t>
                      </a:r>
                      <a:r>
                        <a:rPr lang="it-IT" sz="1300" u="none" strike="noStrike" dirty="0" smtClean="0">
                          <a:effectLst/>
                        </a:rPr>
                        <a:t> ≤ </a:t>
                      </a:r>
                      <a:r>
                        <a:rPr lang="it-IT" sz="1300" u="none" strike="noStrike" dirty="0">
                          <a:effectLst/>
                        </a:rPr>
                        <a:t>0.1 mg/10 ml</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0.1 mg/10 ml</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0.1 mg/10 ml</a:t>
                      </a:r>
                      <a:endParaRPr lang="it-IT" sz="1300" dirty="0">
                        <a:effectLst/>
                      </a:endParaRPr>
                    </a:p>
                  </a:txBody>
                  <a:tcPr marL="41589" marR="41589" marT="34719" marB="34719" anchor="b"/>
                </a:tc>
              </a:tr>
              <a:tr h="357609">
                <a:tc vMerge="1">
                  <a:txBody>
                    <a:bodyPr/>
                    <a:lstStyle/>
                    <a:p>
                      <a:endParaRPr lang="it-IT"/>
                    </a:p>
                  </a:txBody>
                  <a:tcPr/>
                </a:tc>
                <a:tc>
                  <a:txBody>
                    <a:bodyPr/>
                    <a:lstStyle/>
                    <a:p>
                      <a:pPr algn="ctr" rtl="0" fontAlgn="ctr">
                        <a:spcBef>
                          <a:spcPts val="0"/>
                        </a:spcBef>
                        <a:spcAft>
                          <a:spcPts val="0"/>
                        </a:spcAft>
                      </a:pPr>
                      <a:r>
                        <a:rPr lang="it-IT" sz="1300" u="none" strike="noStrike" dirty="0" smtClean="0">
                          <a:effectLst/>
                        </a:rPr>
                        <a:t> </a:t>
                      </a:r>
                      <a:r>
                        <a:rPr lang="el-GR" sz="1300" u="none" strike="noStrike" dirty="0" smtClean="0">
                          <a:effectLst/>
                        </a:rPr>
                        <a:t>Σ</a:t>
                      </a:r>
                      <a:r>
                        <a:rPr lang="it-IT" sz="1300" u="none" strike="noStrike" dirty="0" smtClean="0">
                          <a:effectLst/>
                        </a:rPr>
                        <a:t> </a:t>
                      </a:r>
                      <a:r>
                        <a:rPr lang="it-IT" sz="1300" u="none" strike="noStrike" dirty="0" err="1" smtClean="0">
                          <a:effectLst/>
                        </a:rPr>
                        <a:t>impurities</a:t>
                      </a:r>
                      <a:r>
                        <a:rPr lang="it-IT" sz="1300" u="none" strike="noStrike" dirty="0" smtClean="0">
                          <a:effectLst/>
                        </a:rPr>
                        <a:t>≤ </a:t>
                      </a:r>
                      <a:r>
                        <a:rPr lang="it-IT" sz="1300" u="none" strike="noStrike" dirty="0">
                          <a:effectLst/>
                        </a:rPr>
                        <a:t>0.5 mg/10 ml</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0.5 mg/10 ml</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0.5 mg/10 ml</a:t>
                      </a:r>
                      <a:endParaRPr lang="it-IT" sz="1300" dirty="0">
                        <a:effectLst/>
                      </a:endParaRPr>
                    </a:p>
                  </a:txBody>
                  <a:tcPr marL="41589" marR="41589" marT="34719" marB="34719" anchor="b"/>
                </a:tc>
              </a:tr>
              <a:tr h="325939">
                <a:tc vMerge="1">
                  <a:txBody>
                    <a:bodyPr/>
                    <a:lstStyle/>
                    <a:p>
                      <a:endParaRPr lang="it-IT"/>
                    </a:p>
                  </a:txBody>
                  <a:tcPr/>
                </a:tc>
                <a:tc>
                  <a:txBody>
                    <a:bodyPr/>
                    <a:lstStyle/>
                    <a:p>
                      <a:pPr algn="ctr" rtl="0" fontAlgn="ctr">
                        <a:spcBef>
                          <a:spcPts val="0"/>
                        </a:spcBef>
                        <a:spcAft>
                          <a:spcPts val="0"/>
                        </a:spcAft>
                      </a:pPr>
                      <a:r>
                        <a:rPr lang="it-IT" sz="1300" u="none" strike="noStrike" dirty="0" smtClean="0">
                          <a:effectLst/>
                        </a:rPr>
                        <a:t>K.2.2.2.≤ </a:t>
                      </a:r>
                      <a:r>
                        <a:rPr lang="it-IT" sz="1300" u="none" strike="noStrike" dirty="0">
                          <a:effectLst/>
                        </a:rPr>
                        <a:t>2.2 mg/10 ml</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2.2 mg/10 ml</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2.2 mg/10 ml</a:t>
                      </a:r>
                      <a:endParaRPr lang="it-IT" sz="1300" dirty="0">
                        <a:effectLst/>
                      </a:endParaRPr>
                    </a:p>
                  </a:txBody>
                  <a:tcPr marL="41589" marR="41589" marT="34719" marB="34719" anchor="b"/>
                </a:tc>
              </a:tr>
              <a:tr h="272637">
                <a:tc vMerge="1">
                  <a:txBody>
                    <a:bodyPr/>
                    <a:lstStyle/>
                    <a:p>
                      <a:endParaRPr lang="it-IT"/>
                    </a:p>
                  </a:txBody>
                  <a:tcPr/>
                </a:tc>
                <a:tc>
                  <a:txBody>
                    <a:bodyPr/>
                    <a:lstStyle/>
                    <a:p>
                      <a:pPr algn="ctr" rtl="0" fontAlgn="ctr">
                        <a:spcBef>
                          <a:spcPts val="0"/>
                        </a:spcBef>
                        <a:spcAft>
                          <a:spcPts val="0"/>
                        </a:spcAft>
                      </a:pPr>
                      <a:r>
                        <a:rPr lang="it-IT" sz="1300" u="none" strike="noStrike" dirty="0" err="1" smtClean="0">
                          <a:effectLst/>
                        </a:rPr>
                        <a:t>EtOH</a:t>
                      </a:r>
                      <a:r>
                        <a:rPr lang="it-IT" sz="1300" u="none" strike="noStrike" dirty="0" smtClean="0">
                          <a:effectLst/>
                        </a:rPr>
                        <a:t> </a:t>
                      </a:r>
                      <a:r>
                        <a:rPr lang="it-IT" sz="1300" u="none" strike="noStrike" dirty="0">
                          <a:effectLst/>
                        </a:rPr>
                        <a:t>≤ 10% V/V</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a:t>
                      </a:r>
                      <a:r>
                        <a:rPr lang="it-IT" sz="1300" u="none" strike="noStrike" dirty="0" smtClean="0">
                          <a:effectLst/>
                        </a:rPr>
                        <a:t>10%</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a:t>
                      </a:r>
                      <a:r>
                        <a:rPr lang="it-IT" sz="1300" u="none" strike="noStrike" dirty="0" smtClean="0">
                          <a:effectLst/>
                        </a:rPr>
                        <a:t>10%</a:t>
                      </a:r>
                      <a:endParaRPr lang="it-IT" sz="1300" dirty="0">
                        <a:effectLst/>
                      </a:endParaRPr>
                    </a:p>
                  </a:txBody>
                  <a:tcPr marL="41589" marR="41589" marT="34719" marB="34719" anchor="b"/>
                </a:tc>
              </a:tr>
              <a:tr h="272637">
                <a:tc rowSpan="2">
                  <a:txBody>
                    <a:bodyPr/>
                    <a:lstStyle/>
                    <a:p>
                      <a:pPr algn="ctr" rtl="0" fontAlgn="ctr">
                        <a:spcBef>
                          <a:spcPts val="0"/>
                        </a:spcBef>
                        <a:spcAft>
                          <a:spcPts val="0"/>
                        </a:spcAft>
                      </a:pPr>
                      <a:r>
                        <a:rPr lang="it-IT" sz="1300" b="1" u="none" strike="noStrike" dirty="0" err="1" smtClean="0">
                          <a:effectLst/>
                        </a:rPr>
                        <a:t>Residual</a:t>
                      </a:r>
                      <a:r>
                        <a:rPr lang="it-IT" sz="1300" b="1" u="none" strike="noStrike" dirty="0" smtClean="0">
                          <a:effectLst/>
                        </a:rPr>
                        <a:t> </a:t>
                      </a:r>
                      <a:r>
                        <a:rPr lang="it-IT" sz="1300" b="1" u="none" strike="noStrike" dirty="0" err="1" smtClean="0">
                          <a:effectLst/>
                        </a:rPr>
                        <a:t>Solvents</a:t>
                      </a:r>
                      <a:endParaRPr lang="it-IT" sz="1300" b="1" dirty="0">
                        <a:effectLst/>
                      </a:endParaRPr>
                    </a:p>
                  </a:txBody>
                  <a:tcPr marL="41589" marR="41589" marT="34719" marB="34719" anchor="ctr">
                    <a:solidFill>
                      <a:srgbClr val="D9D9D9"/>
                    </a:solidFill>
                  </a:tcPr>
                </a:tc>
                <a:tc>
                  <a:txBody>
                    <a:bodyPr/>
                    <a:lstStyle/>
                    <a:p>
                      <a:pPr algn="ctr" rtl="0" fontAlgn="ctr">
                        <a:spcBef>
                          <a:spcPts val="0"/>
                        </a:spcBef>
                        <a:spcAft>
                          <a:spcPts val="0"/>
                        </a:spcAft>
                      </a:pPr>
                      <a:r>
                        <a:rPr lang="it-IT" sz="1300" u="none" strike="noStrike" dirty="0" smtClean="0">
                          <a:effectLst/>
                        </a:rPr>
                        <a:t>CH</a:t>
                      </a:r>
                      <a:r>
                        <a:rPr lang="it-IT" sz="1300" u="none" strike="noStrike" baseline="-25000" dirty="0" smtClean="0">
                          <a:effectLst/>
                        </a:rPr>
                        <a:t>3</a:t>
                      </a:r>
                      <a:r>
                        <a:rPr lang="it-IT" sz="1300" u="none" strike="noStrike" dirty="0" smtClean="0">
                          <a:effectLst/>
                        </a:rPr>
                        <a:t>CN </a:t>
                      </a:r>
                      <a:r>
                        <a:rPr lang="it-IT" sz="1300" u="none" strike="noStrike" dirty="0">
                          <a:effectLst/>
                        </a:rPr>
                        <a:t> ≤ 4,1 mg10/ ml </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4,1 mg10/ ml</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4,1 mg10/ ml</a:t>
                      </a:r>
                      <a:endParaRPr lang="it-IT" sz="1300" dirty="0">
                        <a:effectLst/>
                      </a:endParaRPr>
                    </a:p>
                  </a:txBody>
                  <a:tcPr marL="41589" marR="41589" marT="34719" marB="34719" anchor="b"/>
                </a:tc>
              </a:tr>
              <a:tr h="272637">
                <a:tc vMerge="1">
                  <a:txBody>
                    <a:bodyPr/>
                    <a:lstStyle/>
                    <a:p>
                      <a:endParaRPr lang="it-IT"/>
                    </a:p>
                  </a:txBody>
                  <a:tcPr/>
                </a:tc>
                <a:tc>
                  <a:txBody>
                    <a:bodyPr/>
                    <a:lstStyle/>
                    <a:p>
                      <a:pPr algn="ctr" rtl="0" fontAlgn="ctr">
                        <a:spcBef>
                          <a:spcPts val="0"/>
                        </a:spcBef>
                        <a:spcAft>
                          <a:spcPts val="0"/>
                        </a:spcAft>
                      </a:pPr>
                      <a:r>
                        <a:rPr lang="it-IT" sz="1300" u="none" strike="noStrike" dirty="0">
                          <a:effectLst/>
                        </a:rPr>
                        <a:t>DMSO ≤ 50 mg/10 ml </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50 mg/10 ml</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dirty="0">
                          <a:effectLst/>
                        </a:rPr>
                        <a:t>≤ 50 mg/10 ml</a:t>
                      </a:r>
                      <a:endParaRPr lang="it-IT" sz="1300" dirty="0">
                        <a:effectLst/>
                      </a:endParaRPr>
                    </a:p>
                  </a:txBody>
                  <a:tcPr marL="41589" marR="41589" marT="34719" marB="34719" anchor="b"/>
                </a:tc>
              </a:tr>
              <a:tr h="272637">
                <a:tc>
                  <a:txBody>
                    <a:bodyPr/>
                    <a:lstStyle/>
                    <a:p>
                      <a:pPr algn="ctr" rtl="0" fontAlgn="ctr">
                        <a:spcBef>
                          <a:spcPts val="0"/>
                        </a:spcBef>
                        <a:spcAft>
                          <a:spcPts val="0"/>
                        </a:spcAft>
                      </a:pPr>
                      <a:r>
                        <a:rPr lang="it-IT" sz="1300" b="1" u="none" strike="noStrike" dirty="0" err="1">
                          <a:effectLst/>
                        </a:rPr>
                        <a:t>pH</a:t>
                      </a:r>
                      <a:endParaRPr lang="it-IT" sz="1300" b="1" dirty="0">
                        <a:effectLst/>
                      </a:endParaRPr>
                    </a:p>
                  </a:txBody>
                  <a:tcPr marL="41589" marR="41589" marT="34719" marB="34719" anchor="ctr">
                    <a:solidFill>
                      <a:srgbClr val="D9D9D9"/>
                    </a:solidFill>
                  </a:tcPr>
                </a:tc>
                <a:tc>
                  <a:txBody>
                    <a:bodyPr/>
                    <a:lstStyle/>
                    <a:p>
                      <a:pPr algn="ctr" rtl="0" fontAlgn="ctr">
                        <a:spcBef>
                          <a:spcPts val="0"/>
                        </a:spcBef>
                        <a:spcAft>
                          <a:spcPts val="0"/>
                        </a:spcAft>
                      </a:pPr>
                      <a:r>
                        <a:rPr lang="it-IT" sz="1300" u="none" strike="noStrike" dirty="0">
                          <a:effectLst/>
                        </a:rPr>
                        <a:t>4,5-7,5</a:t>
                      </a:r>
                      <a:endParaRPr lang="it-IT" sz="1300" i="1" dirty="0">
                        <a:effectLst/>
                      </a:endParaRPr>
                    </a:p>
                  </a:txBody>
                  <a:tcPr marL="41589" marR="41589" marT="34719" marB="34719" anchor="b"/>
                </a:tc>
                <a:tc>
                  <a:txBody>
                    <a:bodyPr/>
                    <a:lstStyle/>
                    <a:p>
                      <a:pPr algn="ctr" rtl="0" fontAlgn="ctr">
                        <a:spcBef>
                          <a:spcPts val="0"/>
                        </a:spcBef>
                        <a:spcAft>
                          <a:spcPts val="0"/>
                        </a:spcAft>
                      </a:pPr>
                      <a:r>
                        <a:rPr lang="it-IT" sz="1300" u="none" strike="noStrike" dirty="0" smtClean="0">
                          <a:effectLst/>
                        </a:rPr>
                        <a:t>5,0-6,0</a:t>
                      </a:r>
                      <a:endParaRPr lang="it-IT" sz="1300" dirty="0">
                        <a:effectLst/>
                      </a:endParaRPr>
                    </a:p>
                  </a:txBody>
                  <a:tcPr marL="41589" marR="41589" marT="34719" marB="34719" anchor="b"/>
                </a:tc>
                <a:tc>
                  <a:txBody>
                    <a:bodyPr/>
                    <a:lstStyle/>
                    <a:p>
                      <a:pPr algn="ctr" rtl="0" fontAlgn="ctr">
                        <a:spcBef>
                          <a:spcPts val="0"/>
                        </a:spcBef>
                        <a:spcAft>
                          <a:spcPts val="0"/>
                        </a:spcAft>
                      </a:pPr>
                      <a:r>
                        <a:rPr lang="it-IT" sz="1300" u="none" strike="noStrike" kern="1200" dirty="0" smtClean="0">
                          <a:effectLst/>
                        </a:rPr>
                        <a:t>5,0-6,0</a:t>
                      </a:r>
                      <a:endParaRPr lang="it-IT" sz="1300" b="0" i="0" u="none" strike="noStrike" kern="1200" dirty="0">
                        <a:solidFill>
                          <a:srgbClr val="000000"/>
                        </a:solidFill>
                        <a:effectLst/>
                        <a:latin typeface="Arial" panose="020B0604020202020204" pitchFamily="34" charset="0"/>
                        <a:ea typeface="+mn-ea"/>
                        <a:cs typeface="+mn-cs"/>
                      </a:endParaRPr>
                    </a:p>
                  </a:txBody>
                  <a:tcPr marL="41589" marR="41589" marT="34719" marB="34719" anchor="b"/>
                </a:tc>
              </a:tr>
            </a:tbl>
          </a:graphicData>
        </a:graphic>
      </p:graphicFrame>
      <p:pic>
        <p:nvPicPr>
          <p:cNvPr id="7" name="Immagin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236979"/>
            <a:ext cx="3095794" cy="2736517"/>
          </a:xfrm>
          <a:prstGeom prst="rect">
            <a:avLst/>
          </a:prstGeom>
          <a:noFill/>
          <a:ln>
            <a:noFill/>
          </a:ln>
          <a:effectLst>
            <a:innerShdw blurRad="63500" dist="50800" dir="8100000">
              <a:prstClr val="black">
                <a:alpha val="50000"/>
              </a:prstClr>
            </a:innerShdw>
          </a:effectLst>
        </p:spPr>
      </p:pic>
      <p:sp>
        <p:nvSpPr>
          <p:cNvPr id="3" name="CasellaDiTesto 2"/>
          <p:cNvSpPr txBox="1"/>
          <p:nvPr/>
        </p:nvSpPr>
        <p:spPr>
          <a:xfrm>
            <a:off x="1391368" y="1585416"/>
            <a:ext cx="184666" cy="369332"/>
          </a:xfrm>
          <a:prstGeom prst="rect">
            <a:avLst/>
          </a:prstGeom>
          <a:noFill/>
        </p:spPr>
        <p:txBody>
          <a:bodyPr wrap="none" rtlCol="0">
            <a:spAutoFit/>
          </a:bodyPr>
          <a:lstStyle/>
          <a:p>
            <a:endParaRPr lang="it-IT" dirty="0"/>
          </a:p>
        </p:txBody>
      </p:sp>
      <p:sp>
        <p:nvSpPr>
          <p:cNvPr id="2" name="CasellaDiTesto 1"/>
          <p:cNvSpPr txBox="1"/>
          <p:nvPr/>
        </p:nvSpPr>
        <p:spPr>
          <a:xfrm>
            <a:off x="5510273" y="2204864"/>
            <a:ext cx="3633727" cy="58477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it-IT" sz="1600" dirty="0" err="1" smtClean="0"/>
              <a:t>Radioactive</a:t>
            </a:r>
            <a:r>
              <a:rPr lang="it-IT" sz="1600" dirty="0" smtClean="0"/>
              <a:t> </a:t>
            </a:r>
            <a:r>
              <a:rPr lang="it-IT" sz="1600" dirty="0" err="1" smtClean="0"/>
              <a:t>Conc</a:t>
            </a:r>
            <a:r>
              <a:rPr lang="it-IT" sz="1600" dirty="0" smtClean="0"/>
              <a:t> (1.5-3GBq/ml)</a:t>
            </a:r>
          </a:p>
          <a:p>
            <a:r>
              <a:rPr lang="it-IT" sz="1600" dirty="0" smtClean="0"/>
              <a:t>Molar </a:t>
            </a:r>
            <a:r>
              <a:rPr lang="it-IT" sz="1600" dirty="0" err="1" smtClean="0"/>
              <a:t>Radioactivity</a:t>
            </a:r>
            <a:r>
              <a:rPr lang="it-IT" sz="1600" dirty="0" smtClean="0"/>
              <a:t>(800-3500 </a:t>
            </a:r>
            <a:r>
              <a:rPr lang="it-IT" sz="1600" dirty="0" err="1" smtClean="0"/>
              <a:t>GBq</a:t>
            </a:r>
            <a:r>
              <a:rPr lang="it-IT" sz="1600" dirty="0" smtClean="0"/>
              <a:t>/</a:t>
            </a:r>
            <a:r>
              <a:rPr lang="it-IT" sz="1600" dirty="0" err="1" smtClean="0">
                <a:latin typeface="Symbol" charset="2"/>
                <a:cs typeface="Symbol" charset="2"/>
              </a:rPr>
              <a:t>m</a:t>
            </a:r>
            <a:r>
              <a:rPr lang="it-IT" sz="1600" dirty="0" err="1" smtClean="0">
                <a:cs typeface="Symbol" charset="2"/>
              </a:rPr>
              <a:t>mol</a:t>
            </a:r>
            <a:r>
              <a:rPr lang="it-IT" sz="1600" dirty="0" smtClean="0">
                <a:cs typeface="Symbol" charset="2"/>
              </a:rPr>
              <a:t>)</a:t>
            </a:r>
            <a:endParaRPr lang="it-IT" sz="1600" dirty="0">
              <a:latin typeface="Symbol" charset="2"/>
              <a:cs typeface="Symbol" charset="2"/>
            </a:endParaRPr>
          </a:p>
        </p:txBody>
      </p:sp>
      <p:sp>
        <p:nvSpPr>
          <p:cNvPr id="11" name="CasellaDiTesto 10">
            <a:extLst>
              <a:ext uri="{FF2B5EF4-FFF2-40B4-BE49-F238E27FC236}">
                <a16:creationId xmlns:a16="http://schemas.microsoft.com/office/drawing/2014/main" xmlns="" id="{30F005D4-5DCD-AB42-99EE-D23C8DAC1C71}"/>
              </a:ext>
            </a:extLst>
          </p:cNvPr>
          <p:cNvSpPr txBox="1"/>
          <p:nvPr/>
        </p:nvSpPr>
        <p:spPr>
          <a:xfrm>
            <a:off x="6228184" y="6213310"/>
            <a:ext cx="1656184" cy="21929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825" b="1" dirty="0" smtClean="0"/>
              <a:t>[</a:t>
            </a:r>
            <a:r>
              <a:rPr lang="en-US" sz="825" b="1" baseline="30000" dirty="0"/>
              <a:t>18</a:t>
            </a:r>
            <a:r>
              <a:rPr lang="en-US" sz="825" b="1" dirty="0"/>
              <a:t>F]FPSMA-</a:t>
            </a:r>
            <a:r>
              <a:rPr lang="en-US" sz="825" b="1" dirty="0" smtClean="0"/>
              <a:t>1007 at 12 h</a:t>
            </a:r>
            <a:endParaRPr lang="en-US" sz="825" b="1" dirty="0"/>
          </a:p>
        </p:txBody>
      </p:sp>
      <p:sp>
        <p:nvSpPr>
          <p:cNvPr id="13" name="Rectangle 22"/>
          <p:cNvSpPr>
            <a:spLocks noChangeArrowheads="1"/>
          </p:cNvSpPr>
          <p:nvPr/>
        </p:nvSpPr>
        <p:spPr bwMode="auto">
          <a:xfrm>
            <a:off x="473963" y="272458"/>
            <a:ext cx="2578951"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000000"/>
                </a:solidFill>
                <a:effectLst>
                  <a:outerShdw blurRad="38100" dist="38100" dir="2700000" algn="tl">
                    <a:srgbClr val="DDDDDD"/>
                  </a:outerShdw>
                </a:effectLst>
                <a:latin typeface="Arial" charset="0"/>
              </a:rPr>
              <a:t>La </a:t>
            </a:r>
            <a:r>
              <a:rPr lang="en-US" sz="3200" b="1" dirty="0" err="1" smtClean="0">
                <a:solidFill>
                  <a:srgbClr val="000000"/>
                </a:solidFill>
                <a:effectLst>
                  <a:outerShdw blurRad="38100" dist="38100" dir="2700000" algn="tl">
                    <a:srgbClr val="DDDDDD"/>
                  </a:outerShdw>
                </a:effectLst>
                <a:latin typeface="Arial" charset="0"/>
              </a:rPr>
              <a:t>Qualità</a:t>
            </a:r>
            <a:r>
              <a:rPr lang="en-US" sz="3200" b="1" dirty="0" smtClean="0">
                <a:solidFill>
                  <a:srgbClr val="000000"/>
                </a:solidFill>
                <a:effectLst>
                  <a:outerShdw blurRad="38100" dist="38100" dir="2700000" algn="tl">
                    <a:srgbClr val="DDDDDD"/>
                  </a:outerShdw>
                </a:effectLst>
                <a:latin typeface="Arial" charset="0"/>
              </a:rPr>
              <a:t>…</a:t>
            </a:r>
            <a:endParaRPr lang="it-IT" sz="3200" b="1" dirty="0">
              <a:effectLst>
                <a:outerShdw blurRad="38100" dist="38100" dir="2700000" algn="tl">
                  <a:srgbClr val="DDDDDD"/>
                </a:outerShdw>
              </a:effectLst>
              <a:latin typeface="Arial" charset="0"/>
            </a:endParaRPr>
          </a:p>
        </p:txBody>
      </p:sp>
      <p:sp>
        <p:nvSpPr>
          <p:cNvPr id="14"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4168330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2"/>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3" y="272458"/>
            <a:ext cx="4631597"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Purezza</a:t>
            </a:r>
            <a:r>
              <a:rPr lang="en-US" sz="3200" b="1" dirty="0" smtClean="0">
                <a:solidFill>
                  <a:srgbClr val="000000"/>
                </a:solidFill>
                <a:effectLst>
                  <a:outerShdw blurRad="38100" dist="38100" dir="2700000" algn="tl">
                    <a:srgbClr val="DDDDDD"/>
                  </a:outerShdw>
                </a:effectLst>
                <a:latin typeface="Arial" charset="0"/>
              </a:rPr>
              <a:t> </a:t>
            </a:r>
            <a:r>
              <a:rPr lang="en-US" sz="3200" b="1" dirty="0" err="1" smtClean="0">
                <a:solidFill>
                  <a:srgbClr val="000000"/>
                </a:solidFill>
                <a:effectLst>
                  <a:outerShdw blurRad="38100" dist="38100" dir="2700000" algn="tl">
                    <a:srgbClr val="DDDDDD"/>
                  </a:outerShdw>
                </a:effectLst>
                <a:latin typeface="Arial" charset="0"/>
              </a:rPr>
              <a:t>radionuclidica</a:t>
            </a:r>
            <a:endParaRPr lang="it-IT" sz="3200" b="1" dirty="0">
              <a:effectLst>
                <a:outerShdw blurRad="38100" dist="38100" dir="2700000" algn="tl">
                  <a:srgbClr val="DDDDDD"/>
                </a:outerShdw>
              </a:effectLst>
              <a:latin typeface="Arial" charset="0"/>
            </a:endParaRPr>
          </a:p>
        </p:txBody>
      </p:sp>
      <p:pic>
        <p:nvPicPr>
          <p:cNvPr id="2" name="Immagine 1"/>
          <p:cNvPicPr>
            <a:picLocks noChangeAspect="1"/>
          </p:cNvPicPr>
          <p:nvPr/>
        </p:nvPicPr>
        <p:blipFill>
          <a:blip r:embed="rId4"/>
          <a:stretch>
            <a:fillRect/>
          </a:stretch>
        </p:blipFill>
        <p:spPr>
          <a:xfrm>
            <a:off x="325301" y="1426723"/>
            <a:ext cx="3029975" cy="4249280"/>
          </a:xfrm>
          <a:prstGeom prst="rect">
            <a:avLst/>
          </a:prstGeom>
        </p:spPr>
      </p:pic>
      <p:sp>
        <p:nvSpPr>
          <p:cNvPr id="3" name="CasellaDiTesto 2"/>
          <p:cNvSpPr txBox="1"/>
          <p:nvPr/>
        </p:nvSpPr>
        <p:spPr>
          <a:xfrm>
            <a:off x="537301" y="5897669"/>
            <a:ext cx="2608294" cy="369332"/>
          </a:xfrm>
          <a:prstGeom prst="rect">
            <a:avLst/>
          </a:prstGeom>
          <a:noFill/>
        </p:spPr>
        <p:txBody>
          <a:bodyPr wrap="none" rtlCol="0">
            <a:spAutoFit/>
          </a:bodyPr>
          <a:lstStyle/>
          <a:p>
            <a:r>
              <a:rPr lang="it-IT" dirty="0" err="1" smtClean="0"/>
              <a:t>European</a:t>
            </a:r>
            <a:r>
              <a:rPr lang="it-IT" dirty="0" smtClean="0"/>
              <a:t> </a:t>
            </a:r>
            <a:r>
              <a:rPr lang="it-IT" dirty="0" err="1" smtClean="0"/>
              <a:t>Pharmacopoeia</a:t>
            </a:r>
            <a:endParaRPr lang="it-IT" dirty="0"/>
          </a:p>
        </p:txBody>
      </p:sp>
      <p:pic>
        <p:nvPicPr>
          <p:cNvPr id="25606" name="Picture 6" descr="Risultati immagini per magnifier le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2" y="3789041"/>
            <a:ext cx="654937" cy="654937"/>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rotWithShape="1">
          <a:blip r:embed="rId6"/>
          <a:srcRect l="31888" t="68199" r="25588" b="15001"/>
          <a:stretch/>
        </p:blipFill>
        <p:spPr>
          <a:xfrm>
            <a:off x="3548906" y="2479076"/>
            <a:ext cx="3888432" cy="864096"/>
          </a:xfrm>
          <a:prstGeom prst="rect">
            <a:avLst/>
          </a:prstGeom>
        </p:spPr>
      </p:pic>
      <p:grpSp>
        <p:nvGrpSpPr>
          <p:cNvPr id="19" name="Gruppo 18"/>
          <p:cNvGrpSpPr/>
          <p:nvPr/>
        </p:nvGrpSpPr>
        <p:grpSpPr>
          <a:xfrm>
            <a:off x="4363667" y="4162423"/>
            <a:ext cx="4309403" cy="1945601"/>
            <a:chOff x="4834596" y="4219702"/>
            <a:chExt cx="4309403" cy="1945601"/>
          </a:xfrm>
        </p:grpSpPr>
        <p:grpSp>
          <p:nvGrpSpPr>
            <p:cNvPr id="131" name="Gruppo 130"/>
            <p:cNvGrpSpPr/>
            <p:nvPr/>
          </p:nvGrpSpPr>
          <p:grpSpPr>
            <a:xfrm>
              <a:off x="4834596" y="4219702"/>
              <a:ext cx="4309403" cy="1945601"/>
              <a:chOff x="395536" y="1124744"/>
              <a:chExt cx="9790745" cy="1018372"/>
            </a:xfrm>
          </p:grpSpPr>
          <p:sp>
            <p:nvSpPr>
              <p:cNvPr id="132" name="Rettangolo arrotondato 131"/>
              <p:cNvSpPr/>
              <p:nvPr/>
            </p:nvSpPr>
            <p:spPr>
              <a:xfrm>
                <a:off x="395536" y="1124744"/>
                <a:ext cx="8496944" cy="1018372"/>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Rettangolo 132"/>
              <p:cNvSpPr/>
              <p:nvPr/>
            </p:nvSpPr>
            <p:spPr>
              <a:xfrm>
                <a:off x="1988713" y="1196752"/>
                <a:ext cx="8197568" cy="249701"/>
              </a:xfrm>
              <a:prstGeom prst="rect">
                <a:avLst/>
              </a:prstGeom>
            </p:spPr>
            <p:txBody>
              <a:bodyPr wrap="square">
                <a:spAutoFit/>
              </a:bodyPr>
              <a:lstStyle/>
              <a:p>
                <a:pPr algn="just"/>
                <a:endParaRPr lang="it-IT" sz="2500" b="1" dirty="0"/>
              </a:p>
            </p:txBody>
          </p:sp>
        </p:grpSp>
        <p:sp>
          <p:nvSpPr>
            <p:cNvPr id="16" name="CasellaDiTesto 15"/>
            <p:cNvSpPr txBox="1"/>
            <p:nvPr/>
          </p:nvSpPr>
          <p:spPr>
            <a:xfrm>
              <a:off x="5042929" y="4357273"/>
              <a:ext cx="3312368" cy="1477328"/>
            </a:xfrm>
            <a:prstGeom prst="rect">
              <a:avLst/>
            </a:prstGeom>
            <a:noFill/>
          </p:spPr>
          <p:txBody>
            <a:bodyPr wrap="square" rtlCol="0">
              <a:spAutoFit/>
            </a:bodyPr>
            <a:lstStyle/>
            <a:p>
              <a:r>
                <a:rPr lang="it-IT" dirty="0" smtClean="0"/>
                <a:t>Parametro fondamentale da valutare nello studio di nuovi processi produttivi o nuovi radionuclidi </a:t>
              </a:r>
            </a:p>
            <a:p>
              <a:endParaRPr lang="it-IT" dirty="0"/>
            </a:p>
          </p:txBody>
        </p:sp>
      </p:grpSp>
    </p:spTree>
    <p:extLst>
      <p:ext uri="{BB962C8B-B14F-4D97-AF65-F5344CB8AC3E}">
        <p14:creationId xmlns:p14="http://schemas.microsoft.com/office/powerpoint/2010/main" val="2828464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lum bright="40000"/>
          </a:blip>
          <a:srcRect/>
          <a:stretch>
            <a:fillRect/>
          </a:stretch>
        </p:blipFill>
        <p:spPr bwMode="auto">
          <a:xfrm>
            <a:off x="0" y="2"/>
            <a:ext cx="9144000" cy="6857999"/>
          </a:xfrm>
          <a:prstGeom prst="rect">
            <a:avLst/>
          </a:prstGeom>
          <a:noFill/>
          <a:ln w="9525">
            <a:noFill/>
            <a:miter lim="800000"/>
            <a:headEnd/>
            <a:tailEnd/>
          </a:ln>
          <a:effectLst/>
        </p:spPr>
      </p:pic>
      <p:pic>
        <p:nvPicPr>
          <p:cNvPr id="9" name="Immagine 8"/>
          <p:cNvPicPr>
            <a:picLocks noChangeAspect="1"/>
          </p:cNvPicPr>
          <p:nvPr/>
        </p:nvPicPr>
        <p:blipFill rotWithShape="1">
          <a:blip r:embed="rId4"/>
          <a:srcRect l="18183" t="8001" r="21735" b="5201"/>
          <a:stretch/>
        </p:blipFill>
        <p:spPr>
          <a:xfrm>
            <a:off x="395536" y="1484784"/>
            <a:ext cx="5472608" cy="4464496"/>
          </a:xfrm>
          <a:prstGeom prst="rect">
            <a:avLst/>
          </a:prstGeom>
        </p:spPr>
      </p:pic>
      <p:sp>
        <p:nvSpPr>
          <p:cNvPr id="11"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2" name="Rectangle 22"/>
          <p:cNvSpPr>
            <a:spLocks noChangeArrowheads="1"/>
          </p:cNvSpPr>
          <p:nvPr/>
        </p:nvSpPr>
        <p:spPr bwMode="auto">
          <a:xfrm>
            <a:off x="473963" y="272458"/>
            <a:ext cx="4631597"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Purezza</a:t>
            </a:r>
            <a:r>
              <a:rPr lang="en-US" sz="3200" b="1" dirty="0" smtClean="0">
                <a:solidFill>
                  <a:srgbClr val="000000"/>
                </a:solidFill>
                <a:effectLst>
                  <a:outerShdw blurRad="38100" dist="38100" dir="2700000" algn="tl">
                    <a:srgbClr val="DDDDDD"/>
                  </a:outerShdw>
                </a:effectLst>
                <a:latin typeface="Arial" charset="0"/>
              </a:rPr>
              <a:t> </a:t>
            </a:r>
            <a:r>
              <a:rPr lang="en-US" sz="3200" b="1" dirty="0" err="1" smtClean="0">
                <a:solidFill>
                  <a:srgbClr val="000000"/>
                </a:solidFill>
                <a:effectLst>
                  <a:outerShdw blurRad="38100" dist="38100" dir="2700000" algn="tl">
                    <a:srgbClr val="DDDDDD"/>
                  </a:outerShdw>
                </a:effectLst>
                <a:latin typeface="Arial" charset="0"/>
              </a:rPr>
              <a:t>radionuclidica</a:t>
            </a:r>
            <a:endParaRPr lang="it-IT" sz="3200" b="1" dirty="0">
              <a:effectLst>
                <a:outerShdw blurRad="38100" dist="38100" dir="2700000" algn="tl">
                  <a:srgbClr val="DDDDDD"/>
                </a:outerShdw>
              </a:effectLst>
              <a:latin typeface="Arial" charset="0"/>
            </a:endParaRPr>
          </a:p>
        </p:txBody>
      </p:sp>
      <p:sp>
        <p:nvSpPr>
          <p:cNvPr id="5" name="CasellaDiTesto 4"/>
          <p:cNvSpPr txBox="1"/>
          <p:nvPr/>
        </p:nvSpPr>
        <p:spPr>
          <a:xfrm>
            <a:off x="4932041" y="3754091"/>
            <a:ext cx="2480166" cy="646331"/>
          </a:xfrm>
          <a:prstGeom prst="rect">
            <a:avLst/>
          </a:prstGeom>
          <a:noFill/>
        </p:spPr>
        <p:txBody>
          <a:bodyPr wrap="none" rtlCol="0">
            <a:spAutoFit/>
          </a:bodyPr>
          <a:lstStyle/>
          <a:p>
            <a:r>
              <a:rPr lang="it-IT" dirty="0" smtClean="0"/>
              <a:t>INFN Lab</a:t>
            </a:r>
          </a:p>
          <a:p>
            <a:r>
              <a:rPr lang="it-IT" dirty="0" smtClean="0"/>
              <a:t>Legnaro 5-9 March 2018</a:t>
            </a:r>
            <a:endParaRPr lang="it-IT" dirty="0"/>
          </a:p>
        </p:txBody>
      </p:sp>
    </p:spTree>
    <p:extLst>
      <p:ext uri="{BB962C8B-B14F-4D97-AF65-F5344CB8AC3E}">
        <p14:creationId xmlns:p14="http://schemas.microsoft.com/office/powerpoint/2010/main" val="12589576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lum bright="40000"/>
          </a:blip>
          <a:srcRect/>
          <a:stretch>
            <a:fillRect/>
          </a:stretch>
        </p:blipFill>
        <p:spPr bwMode="auto">
          <a:xfrm>
            <a:off x="0" y="272458"/>
            <a:ext cx="9144000" cy="6857999"/>
          </a:xfrm>
          <a:prstGeom prst="rect">
            <a:avLst/>
          </a:prstGeom>
          <a:noFill/>
          <a:ln w="9525">
            <a:noFill/>
            <a:miter lim="800000"/>
            <a:headEnd/>
            <a:tailEnd/>
          </a:ln>
          <a:effectLst/>
        </p:spPr>
      </p:pic>
      <p:cxnSp>
        <p:nvCxnSpPr>
          <p:cNvPr id="12" name="Connettore 1 11">
            <a:extLst>
              <a:ext uri="{FF2B5EF4-FFF2-40B4-BE49-F238E27FC236}">
                <a16:creationId xmlns="" xmlns:a16="http://schemas.microsoft.com/office/drawing/2014/main" id="{28871EBD-10CA-6D4A-A350-B1BABA45EB05}"/>
              </a:ext>
            </a:extLst>
          </p:cNvPr>
          <p:cNvCxnSpPr>
            <a:cxnSpLocks/>
          </p:cNvCxnSpPr>
          <p:nvPr/>
        </p:nvCxnSpPr>
        <p:spPr>
          <a:xfrm>
            <a:off x="1907704" y="2382052"/>
            <a:ext cx="0" cy="1897659"/>
          </a:xfrm>
          <a:prstGeom prst="line">
            <a:avLst/>
          </a:prstGeom>
          <a:ln w="508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 xmlns:a16="http://schemas.microsoft.com/office/drawing/2014/main" id="{0B9C6DFF-9759-4F41-86D3-E8667CB96365}"/>
              </a:ext>
            </a:extLst>
          </p:cNvPr>
          <p:cNvSpPr txBox="1"/>
          <p:nvPr/>
        </p:nvSpPr>
        <p:spPr>
          <a:xfrm>
            <a:off x="1979712" y="2420888"/>
            <a:ext cx="3363130" cy="1785104"/>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a:cs typeface="Arial"/>
              </a:rPr>
              <a:t>PC most common malignancy in men, 1–2% of cancer deaths.</a:t>
            </a:r>
          </a:p>
          <a:p>
            <a:pPr marL="171450" indent="-171450">
              <a:buFont typeface="Arial" panose="020B0604020202020204" pitchFamily="34" charset="0"/>
              <a:buChar char="•"/>
            </a:pPr>
            <a:r>
              <a:rPr lang="en-US" sz="1100" dirty="0">
                <a:latin typeface="Arial"/>
                <a:cs typeface="Arial"/>
              </a:rPr>
              <a:t>Diagnosis  based on physical examination, PSA level evaluation, biopsy.</a:t>
            </a:r>
          </a:p>
          <a:p>
            <a:pPr marL="171450" indent="-171450">
              <a:buFont typeface="Arial" panose="020B0604020202020204" pitchFamily="34" charset="0"/>
              <a:buChar char="•"/>
            </a:pPr>
            <a:r>
              <a:rPr lang="en-US" sz="1100" dirty="0">
                <a:latin typeface="Arial"/>
                <a:cs typeface="Arial"/>
              </a:rPr>
              <a:t>Imaging modalities such as </a:t>
            </a:r>
            <a:r>
              <a:rPr lang="en-US" sz="1100" dirty="0" err="1">
                <a:latin typeface="Arial"/>
                <a:cs typeface="Arial"/>
              </a:rPr>
              <a:t>multiparametric</a:t>
            </a:r>
            <a:r>
              <a:rPr lang="en-US" sz="1100" dirty="0">
                <a:latin typeface="Arial"/>
                <a:cs typeface="Arial"/>
              </a:rPr>
              <a:t> ultrasound (</a:t>
            </a:r>
            <a:r>
              <a:rPr lang="en-US" sz="1100" dirty="0" err="1">
                <a:latin typeface="Arial"/>
                <a:cs typeface="Arial"/>
              </a:rPr>
              <a:t>mpUS</a:t>
            </a:r>
            <a:r>
              <a:rPr lang="en-US" sz="1100" dirty="0">
                <a:latin typeface="Arial"/>
                <a:cs typeface="Arial"/>
              </a:rPr>
              <a:t>), </a:t>
            </a:r>
            <a:r>
              <a:rPr lang="en-US" sz="1100" dirty="0" err="1">
                <a:latin typeface="Arial"/>
                <a:cs typeface="Arial"/>
              </a:rPr>
              <a:t>multiparametric</a:t>
            </a:r>
            <a:r>
              <a:rPr lang="en-US" sz="1100" dirty="0">
                <a:latin typeface="Arial"/>
                <a:cs typeface="Arial"/>
              </a:rPr>
              <a:t> magnetic resonance imaging (</a:t>
            </a:r>
            <a:r>
              <a:rPr lang="en-US" sz="1100" dirty="0" err="1">
                <a:latin typeface="Arial"/>
                <a:cs typeface="Arial"/>
              </a:rPr>
              <a:t>mpMRI</a:t>
            </a:r>
            <a:r>
              <a:rPr lang="en-US" sz="1100" dirty="0">
                <a:latin typeface="Arial"/>
                <a:cs typeface="Arial"/>
              </a:rPr>
              <a:t>), and positron emission tomography (PET) are used to define the diagnosis, staging and progress of the pathology</a:t>
            </a:r>
            <a:endParaRPr lang="en-US" sz="1100" b="1" dirty="0">
              <a:latin typeface="Arial"/>
              <a:cs typeface="Arial"/>
            </a:endParaRPr>
          </a:p>
        </p:txBody>
      </p:sp>
      <p:grpSp>
        <p:nvGrpSpPr>
          <p:cNvPr id="20" name="Gruppo 19"/>
          <p:cNvGrpSpPr/>
          <p:nvPr/>
        </p:nvGrpSpPr>
        <p:grpSpPr>
          <a:xfrm>
            <a:off x="261752" y="4513737"/>
            <a:ext cx="4968552" cy="1350151"/>
            <a:chOff x="107504" y="4653136"/>
            <a:chExt cx="4968552" cy="1800200"/>
          </a:xfrm>
        </p:grpSpPr>
        <p:grpSp>
          <p:nvGrpSpPr>
            <p:cNvPr id="4" name="Gruppo 3"/>
            <p:cNvGrpSpPr/>
            <p:nvPr/>
          </p:nvGrpSpPr>
          <p:grpSpPr>
            <a:xfrm>
              <a:off x="228958" y="4845157"/>
              <a:ext cx="4681836" cy="1363368"/>
              <a:chOff x="228958" y="4845157"/>
              <a:chExt cx="4598207" cy="1363368"/>
            </a:xfrm>
          </p:grpSpPr>
          <p:sp>
            <p:nvSpPr>
              <p:cNvPr id="15" name="Rettangolo arrotondato 14">
                <a:extLst>
                  <a:ext uri="{FF2B5EF4-FFF2-40B4-BE49-F238E27FC236}">
                    <a16:creationId xmlns="" xmlns:a16="http://schemas.microsoft.com/office/drawing/2014/main" id="{D50BD36E-9028-0847-BE05-CE88AE35BB5E}"/>
                  </a:ext>
                </a:extLst>
              </p:cNvPr>
              <p:cNvSpPr/>
              <p:nvPr/>
            </p:nvSpPr>
            <p:spPr>
              <a:xfrm>
                <a:off x="228958" y="4845238"/>
                <a:ext cx="1169446" cy="13632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PET imaging on PC</a:t>
                </a:r>
              </a:p>
            </p:txBody>
          </p:sp>
          <p:cxnSp>
            <p:nvCxnSpPr>
              <p:cNvPr id="18" name="Connettore 2 17">
                <a:extLst>
                  <a:ext uri="{FF2B5EF4-FFF2-40B4-BE49-F238E27FC236}">
                    <a16:creationId xmlns="" xmlns:a16="http://schemas.microsoft.com/office/drawing/2014/main" id="{C6D87DB6-17CF-B74D-A22A-60AD377233F7}"/>
                  </a:ext>
                </a:extLst>
              </p:cNvPr>
              <p:cNvCxnSpPr>
                <a:cxnSpLocks/>
              </p:cNvCxnSpPr>
              <p:nvPr/>
            </p:nvCxnSpPr>
            <p:spPr>
              <a:xfrm>
                <a:off x="1398404" y="5526881"/>
                <a:ext cx="429458" cy="4656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Connettore 2 18">
                <a:extLst>
                  <a:ext uri="{FF2B5EF4-FFF2-40B4-BE49-F238E27FC236}">
                    <a16:creationId xmlns="" xmlns:a16="http://schemas.microsoft.com/office/drawing/2014/main" id="{FC3CDC3B-D9EF-8244-BA44-49D723EDFE28}"/>
                  </a:ext>
                </a:extLst>
              </p:cNvPr>
              <p:cNvCxnSpPr>
                <a:cxnSpLocks/>
                <a:endCxn id="24" idx="1"/>
              </p:cNvCxnSpPr>
              <p:nvPr/>
            </p:nvCxnSpPr>
            <p:spPr>
              <a:xfrm flipV="1">
                <a:off x="1382665" y="5091378"/>
                <a:ext cx="424331" cy="4258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CasellaDiTesto 23">
                <a:extLst>
                  <a:ext uri="{FF2B5EF4-FFF2-40B4-BE49-F238E27FC236}">
                    <a16:creationId xmlns="" xmlns:a16="http://schemas.microsoft.com/office/drawing/2014/main" id="{B96C1669-8589-5D47-B064-1FA99D77E659}"/>
                  </a:ext>
                </a:extLst>
              </p:cNvPr>
              <p:cNvSpPr txBox="1"/>
              <p:nvPr/>
            </p:nvSpPr>
            <p:spPr>
              <a:xfrm>
                <a:off x="1806996" y="4845157"/>
                <a:ext cx="3020169" cy="49244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Arial" panose="020B0604020202020204" pitchFamily="34" charset="0"/>
                    <a:cs typeface="Arial" panose="020B0604020202020204" pitchFamily="34" charset="0"/>
                  </a:rPr>
                  <a:t>Metabolic based: Choline</a:t>
                </a:r>
              </a:p>
            </p:txBody>
          </p:sp>
          <p:sp>
            <p:nvSpPr>
              <p:cNvPr id="25" name="CasellaDiTesto 24">
                <a:extLst>
                  <a:ext uri="{FF2B5EF4-FFF2-40B4-BE49-F238E27FC236}">
                    <a16:creationId xmlns="" xmlns:a16="http://schemas.microsoft.com/office/drawing/2014/main" id="{F6E3858C-81E1-A64B-94AE-40B42C3C390A}"/>
                  </a:ext>
                </a:extLst>
              </p:cNvPr>
              <p:cNvSpPr txBox="1"/>
              <p:nvPr/>
            </p:nvSpPr>
            <p:spPr>
              <a:xfrm>
                <a:off x="1806996" y="5709252"/>
                <a:ext cx="2664296" cy="49244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Arial" panose="020B0604020202020204" pitchFamily="34" charset="0"/>
                    <a:cs typeface="Arial" panose="020B0604020202020204" pitchFamily="34" charset="0"/>
                  </a:rPr>
                  <a:t>Receptor based: PSMA</a:t>
                </a:r>
              </a:p>
            </p:txBody>
          </p:sp>
        </p:grpSp>
        <p:sp>
          <p:nvSpPr>
            <p:cNvPr id="14" name="Rettangolo 13"/>
            <p:cNvSpPr/>
            <p:nvPr/>
          </p:nvSpPr>
          <p:spPr>
            <a:xfrm>
              <a:off x="107504" y="4653136"/>
              <a:ext cx="4968552" cy="1800200"/>
            </a:xfrm>
            <a:prstGeom prst="rect">
              <a:avLst/>
            </a:prstGeom>
            <a:noFill/>
            <a:ln w="38100" cmpd="dbl">
              <a:solidFill>
                <a:schemeClr val="tx1"/>
              </a:solid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27" name="Immagine 26">
            <a:extLst>
              <a:ext uri="{FF2B5EF4-FFF2-40B4-BE49-F238E27FC236}">
                <a16:creationId xmlns="" xmlns:a16="http://schemas.microsoft.com/office/drawing/2014/main" id="{068BA1F8-749E-F347-A1C3-4013F23FE616}"/>
              </a:ext>
            </a:extLst>
          </p:cNvPr>
          <p:cNvPicPr>
            <a:picLocks noChangeAspect="1"/>
          </p:cNvPicPr>
          <p:nvPr/>
        </p:nvPicPr>
        <p:blipFill>
          <a:blip r:embed="rId4"/>
          <a:stretch>
            <a:fillRect/>
          </a:stretch>
        </p:blipFill>
        <p:spPr>
          <a:xfrm>
            <a:off x="395536" y="2562474"/>
            <a:ext cx="1394112" cy="1370583"/>
          </a:xfrm>
          <a:prstGeom prst="rect">
            <a:avLst/>
          </a:prstGeom>
        </p:spPr>
      </p:pic>
      <p:sp>
        <p:nvSpPr>
          <p:cNvPr id="2" name="Rettangolo 1"/>
          <p:cNvSpPr/>
          <p:nvPr/>
        </p:nvSpPr>
        <p:spPr>
          <a:xfrm>
            <a:off x="208960" y="2245695"/>
            <a:ext cx="5112568" cy="20162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179515" y="3933056"/>
            <a:ext cx="1787669" cy="338554"/>
          </a:xfrm>
          <a:prstGeom prst="rect">
            <a:avLst/>
          </a:prstGeom>
          <a:noFill/>
        </p:spPr>
        <p:txBody>
          <a:bodyPr wrap="none" rtlCol="0">
            <a:spAutoFit/>
          </a:bodyPr>
          <a:lstStyle/>
          <a:p>
            <a:r>
              <a:rPr lang="it-IT" sz="1600" dirty="0" err="1"/>
              <a:t>Prostatic</a:t>
            </a:r>
            <a:r>
              <a:rPr lang="it-IT" sz="1600" dirty="0"/>
              <a:t> </a:t>
            </a:r>
            <a:r>
              <a:rPr lang="it-IT" sz="1600" dirty="0" err="1"/>
              <a:t>cancer</a:t>
            </a:r>
            <a:r>
              <a:rPr lang="it-IT" sz="1600" dirty="0"/>
              <a:t> PC</a:t>
            </a:r>
          </a:p>
        </p:txBody>
      </p:sp>
      <p:grpSp>
        <p:nvGrpSpPr>
          <p:cNvPr id="7" name="Gruppo 6"/>
          <p:cNvGrpSpPr/>
          <p:nvPr/>
        </p:nvGrpSpPr>
        <p:grpSpPr>
          <a:xfrm>
            <a:off x="5508104" y="2708921"/>
            <a:ext cx="2448272" cy="2658171"/>
            <a:chOff x="5508104" y="1851670"/>
            <a:chExt cx="2448272" cy="2658171"/>
          </a:xfrm>
        </p:grpSpPr>
        <p:pic>
          <p:nvPicPr>
            <p:cNvPr id="31" name="Immagine 30">
              <a:extLst>
                <a:ext uri="{FF2B5EF4-FFF2-40B4-BE49-F238E27FC236}">
                  <a16:creationId xmlns="" xmlns:a16="http://schemas.microsoft.com/office/drawing/2014/main" id="{06CA3575-BCF6-B143-B9F0-F7653C7C493A}"/>
                </a:ext>
              </a:extLst>
            </p:cNvPr>
            <p:cNvPicPr>
              <a:picLocks noChangeAspect="1"/>
            </p:cNvPicPr>
            <p:nvPr/>
          </p:nvPicPr>
          <p:blipFill rotWithShape="1">
            <a:blip r:embed="rId5"/>
            <a:srcRect b="31161"/>
            <a:stretch/>
          </p:blipFill>
          <p:spPr>
            <a:xfrm>
              <a:off x="5508104" y="1851670"/>
              <a:ext cx="2448272" cy="2658171"/>
            </a:xfrm>
            <a:prstGeom prst="rect">
              <a:avLst/>
            </a:prstGeom>
            <a:effectLst>
              <a:outerShdw blurRad="50800" dist="38100" dir="8100000" algn="tr" rotWithShape="0">
                <a:prstClr val="black">
                  <a:alpha val="40000"/>
                </a:prstClr>
              </a:outerShdw>
            </a:effectLst>
          </p:spPr>
        </p:pic>
        <p:pic>
          <p:nvPicPr>
            <p:cNvPr id="29" name="Immagine 28">
              <a:extLst>
                <a:ext uri="{FF2B5EF4-FFF2-40B4-BE49-F238E27FC236}">
                  <a16:creationId xmlns="" xmlns:a16="http://schemas.microsoft.com/office/drawing/2014/main" id="{06CA3575-BCF6-B143-B9F0-F7653C7C493A}"/>
                </a:ext>
              </a:extLst>
            </p:cNvPr>
            <p:cNvPicPr>
              <a:picLocks noChangeAspect="1"/>
            </p:cNvPicPr>
            <p:nvPr/>
          </p:nvPicPr>
          <p:blipFill rotWithShape="1">
            <a:blip r:embed="rId5"/>
            <a:srcRect l="88276" t="42929" r="1150" b="41989"/>
            <a:stretch/>
          </p:blipFill>
          <p:spPr>
            <a:xfrm rot="5400000">
              <a:off x="7214046" y="4178176"/>
              <a:ext cx="194849" cy="438382"/>
            </a:xfrm>
            <a:prstGeom prst="rect">
              <a:avLst/>
            </a:prstGeom>
            <a:effectLst/>
          </p:spPr>
        </p:pic>
      </p:grpSp>
      <p:sp>
        <p:nvSpPr>
          <p:cNvPr id="35" name="CasellaDiTesto 34">
            <a:extLst>
              <a:ext uri="{FF2B5EF4-FFF2-40B4-BE49-F238E27FC236}">
                <a16:creationId xmlns="" xmlns:a16="http://schemas.microsoft.com/office/drawing/2014/main" id="{C8C92993-215D-5D4A-9AA5-134D043616FF}"/>
              </a:ext>
            </a:extLst>
          </p:cNvPr>
          <p:cNvSpPr txBox="1"/>
          <p:nvPr/>
        </p:nvSpPr>
        <p:spPr>
          <a:xfrm>
            <a:off x="5987002" y="5556277"/>
            <a:ext cx="1296144" cy="46166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200" dirty="0">
                <a:latin typeface="Arial"/>
                <a:cs typeface="Arial"/>
              </a:rPr>
              <a:t>Overexpression In PC cells</a:t>
            </a:r>
          </a:p>
        </p:txBody>
      </p:sp>
      <p:sp>
        <p:nvSpPr>
          <p:cNvPr id="30"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32" name="Rectangle 22"/>
          <p:cNvSpPr>
            <a:spLocks noChangeArrowheads="1"/>
          </p:cNvSpPr>
          <p:nvPr/>
        </p:nvSpPr>
        <p:spPr bwMode="auto">
          <a:xfrm>
            <a:off x="398528" y="227974"/>
            <a:ext cx="341511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Tumore</a:t>
            </a:r>
            <a:r>
              <a:rPr lang="en-US" sz="3200" b="1" dirty="0" smtClean="0">
                <a:solidFill>
                  <a:srgbClr val="000000"/>
                </a:solidFill>
                <a:effectLst>
                  <a:outerShdw blurRad="38100" dist="38100" dir="2700000" algn="tl">
                    <a:srgbClr val="DDDDDD"/>
                  </a:outerShdw>
                </a:effectLst>
                <a:latin typeface="Arial" charset="0"/>
              </a:rPr>
              <a:t> </a:t>
            </a:r>
            <a:r>
              <a:rPr lang="en-US" sz="3200" b="1" dirty="0" err="1" smtClean="0">
                <a:solidFill>
                  <a:srgbClr val="000000"/>
                </a:solidFill>
                <a:effectLst>
                  <a:outerShdw blurRad="38100" dist="38100" dir="2700000" algn="tl">
                    <a:srgbClr val="DDDDDD"/>
                  </a:outerShdw>
                </a:effectLst>
                <a:latin typeface="Arial" charset="0"/>
              </a:rPr>
              <a:t>Prostata</a:t>
            </a:r>
            <a:endParaRPr lang="it-IT" sz="3200" b="1" dirty="0">
              <a:effectLst>
                <a:outerShdw blurRad="38100" dist="38100" dir="2700000" algn="tl">
                  <a:srgbClr val="DDDDDD"/>
                </a:outerShdw>
              </a:effectLst>
              <a:latin typeface="Arial" charset="0"/>
            </a:endParaRPr>
          </a:p>
        </p:txBody>
      </p:sp>
      <p:sp>
        <p:nvSpPr>
          <p:cNvPr id="34" name="Rectangle 22"/>
          <p:cNvSpPr>
            <a:spLocks noChangeArrowheads="1"/>
          </p:cNvSpPr>
          <p:nvPr/>
        </p:nvSpPr>
        <p:spPr bwMode="auto">
          <a:xfrm>
            <a:off x="611561" y="1228362"/>
            <a:ext cx="349005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000000"/>
                </a:solidFill>
                <a:effectLst>
                  <a:outerShdw blurRad="38100" dist="38100" dir="2700000" algn="tl">
                    <a:srgbClr val="DDDDDD"/>
                  </a:outerShdw>
                </a:effectLst>
                <a:latin typeface="Arial" charset="0"/>
              </a:rPr>
              <a:t>Hot target on NM</a:t>
            </a:r>
            <a:endParaRPr lang="it-IT" sz="3200" b="1" dirty="0">
              <a:effectLst>
                <a:outerShdw blurRad="38100" dist="38100" dir="2700000" algn="tl">
                  <a:srgbClr val="DDDDDD"/>
                </a:outerShdw>
              </a:effectLst>
              <a:latin typeface="Arial" charset="0"/>
            </a:endParaRPr>
          </a:p>
        </p:txBody>
      </p:sp>
    </p:spTree>
    <p:extLst>
      <p:ext uri="{BB962C8B-B14F-4D97-AF65-F5344CB8AC3E}">
        <p14:creationId xmlns:p14="http://schemas.microsoft.com/office/powerpoint/2010/main" val="844540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p:tgtEl>
                                          <p:spTgt spid="35"/>
                                        </p:tgtEl>
                                        <p:attrNameLst>
                                          <p:attrName>ppt_y</p:attrName>
                                        </p:attrNameLst>
                                      </p:cBhvr>
                                      <p:tavLst>
                                        <p:tav tm="0">
                                          <p:val>
                                            <p:strVal val="#ppt_y+#ppt_h*1.125000"/>
                                          </p:val>
                                        </p:tav>
                                        <p:tav tm="100000">
                                          <p:val>
                                            <p:strVal val="#ppt_y"/>
                                          </p:val>
                                        </p:tav>
                                      </p:tavLst>
                                    </p:anim>
                                    <p:animEffect transition="in" filter="wipe(up)">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lum bright="40000"/>
          </a:blip>
          <a:srcRect/>
          <a:stretch>
            <a:fillRect/>
          </a:stretch>
        </p:blipFill>
        <p:spPr bwMode="auto">
          <a:xfrm>
            <a:off x="0" y="272458"/>
            <a:ext cx="9144000" cy="6857999"/>
          </a:xfrm>
          <a:prstGeom prst="rect">
            <a:avLst/>
          </a:prstGeom>
          <a:noFill/>
          <a:ln w="9525">
            <a:noFill/>
            <a:miter lim="800000"/>
            <a:headEnd/>
            <a:tailEnd/>
          </a:ln>
          <a:effectLst/>
        </p:spPr>
      </p:pic>
      <p:sp>
        <p:nvSpPr>
          <p:cNvPr id="39" name="CasellaDiTesto 38">
            <a:extLst>
              <a:ext uri="{FF2B5EF4-FFF2-40B4-BE49-F238E27FC236}">
                <a16:creationId xmlns="" xmlns:a16="http://schemas.microsoft.com/office/drawing/2014/main" id="{1D197E96-AF27-4347-ADB7-4548FFCC8C4E}"/>
              </a:ext>
            </a:extLst>
          </p:cNvPr>
          <p:cNvSpPr txBox="1"/>
          <p:nvPr/>
        </p:nvSpPr>
        <p:spPr>
          <a:xfrm>
            <a:off x="3870929" y="2585552"/>
            <a:ext cx="2055030" cy="57708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050" b="1" dirty="0"/>
              <a:t>PROS:</a:t>
            </a:r>
          </a:p>
          <a:p>
            <a:pPr marL="214313" indent="-214313">
              <a:buFont typeface="Arial" panose="020B0604020202020204" pitchFamily="34" charset="0"/>
              <a:buChar char="•"/>
            </a:pPr>
            <a:r>
              <a:rPr lang="en-US" sz="1050" dirty="0"/>
              <a:t>Great affinity with PSMA</a:t>
            </a:r>
          </a:p>
          <a:p>
            <a:pPr marL="214313" indent="-214313">
              <a:buFont typeface="Arial" panose="020B0604020202020204" pitchFamily="34" charset="0"/>
              <a:buChar char="•"/>
            </a:pPr>
            <a:r>
              <a:rPr lang="en-US" sz="1050" dirty="0"/>
              <a:t>Possibility to be </a:t>
            </a:r>
            <a:r>
              <a:rPr lang="en-US" sz="1050" dirty="0" err="1"/>
              <a:t>theranostic</a:t>
            </a:r>
            <a:r>
              <a:rPr lang="en-US" sz="1050" dirty="0"/>
              <a:t> </a:t>
            </a:r>
          </a:p>
        </p:txBody>
      </p:sp>
      <p:sp>
        <p:nvSpPr>
          <p:cNvPr id="43" name="CasellaDiTesto 42">
            <a:extLst>
              <a:ext uri="{FF2B5EF4-FFF2-40B4-BE49-F238E27FC236}">
                <a16:creationId xmlns="" xmlns:a16="http://schemas.microsoft.com/office/drawing/2014/main" id="{B60A6259-172E-4B47-8ABB-0B3F1E50FB1F}"/>
              </a:ext>
            </a:extLst>
          </p:cNvPr>
          <p:cNvSpPr txBox="1"/>
          <p:nvPr/>
        </p:nvSpPr>
        <p:spPr>
          <a:xfrm>
            <a:off x="3890604" y="3549368"/>
            <a:ext cx="2055030" cy="900246"/>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050" b="1" dirty="0"/>
              <a:t>CONS:</a:t>
            </a:r>
          </a:p>
          <a:p>
            <a:pPr marL="214313" indent="-214313">
              <a:buFont typeface="Arial" panose="020B0604020202020204" pitchFamily="34" charset="0"/>
              <a:buChar char="•"/>
            </a:pPr>
            <a:r>
              <a:rPr lang="en-US" sz="1050" dirty="0"/>
              <a:t>Gallium has a short half life</a:t>
            </a:r>
          </a:p>
          <a:p>
            <a:pPr marL="214313" indent="-214313">
              <a:buFont typeface="Arial" panose="020B0604020202020204" pitchFamily="34" charset="0"/>
              <a:buChar char="•"/>
            </a:pPr>
            <a:r>
              <a:rPr lang="en-US" sz="1050" dirty="0"/>
              <a:t>Limited activity yield</a:t>
            </a:r>
          </a:p>
          <a:p>
            <a:pPr marL="214313" indent="-214313">
              <a:buFont typeface="Arial" panose="020B0604020202020204" pitchFamily="34" charset="0"/>
              <a:buChar char="•"/>
            </a:pPr>
            <a:r>
              <a:rPr lang="en-US" sz="1050" dirty="0"/>
              <a:t>Chelating moiety is very vulnerable to contamination </a:t>
            </a:r>
          </a:p>
        </p:txBody>
      </p:sp>
      <p:sp>
        <p:nvSpPr>
          <p:cNvPr id="45" name="CasellaDiTesto 44">
            <a:extLst>
              <a:ext uri="{FF2B5EF4-FFF2-40B4-BE49-F238E27FC236}">
                <a16:creationId xmlns="" xmlns:a16="http://schemas.microsoft.com/office/drawing/2014/main" id="{AA6C6114-5259-4D42-833B-BA55607DF574}"/>
              </a:ext>
            </a:extLst>
          </p:cNvPr>
          <p:cNvSpPr txBox="1"/>
          <p:nvPr/>
        </p:nvSpPr>
        <p:spPr>
          <a:xfrm>
            <a:off x="685210" y="6150068"/>
            <a:ext cx="2304256" cy="46166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a:t>[</a:t>
            </a:r>
            <a:r>
              <a:rPr lang="en-US" sz="1200" baseline="30000" dirty="0"/>
              <a:t>68</a:t>
            </a:r>
            <a:r>
              <a:rPr lang="en-US" sz="1200" dirty="0"/>
              <a:t>Ga]Gallium PSMA  targeting tracers</a:t>
            </a:r>
          </a:p>
        </p:txBody>
      </p:sp>
      <p:grpSp>
        <p:nvGrpSpPr>
          <p:cNvPr id="2" name="Gruppo 1"/>
          <p:cNvGrpSpPr/>
          <p:nvPr/>
        </p:nvGrpSpPr>
        <p:grpSpPr>
          <a:xfrm>
            <a:off x="6243654" y="2351438"/>
            <a:ext cx="2562443" cy="2525605"/>
            <a:chOff x="6232297" y="1096053"/>
            <a:chExt cx="2562443" cy="2525605"/>
          </a:xfrm>
        </p:grpSpPr>
        <p:pic>
          <p:nvPicPr>
            <p:cNvPr id="28" name="Immagine 27">
              <a:extLst>
                <a:ext uri="{FF2B5EF4-FFF2-40B4-BE49-F238E27FC236}">
                  <a16:creationId xmlns="" xmlns:a16="http://schemas.microsoft.com/office/drawing/2014/main" id="{9D3D6432-CB30-0748-83BF-AA7C09E61E18}"/>
                </a:ext>
              </a:extLst>
            </p:cNvPr>
            <p:cNvPicPr>
              <a:picLocks noChangeAspect="1"/>
            </p:cNvPicPr>
            <p:nvPr/>
          </p:nvPicPr>
          <p:blipFill rotWithShape="1">
            <a:blip r:embed="rId4"/>
            <a:srcRect l="14222" t="8743" r="35092" b="57814"/>
            <a:stretch/>
          </p:blipFill>
          <p:spPr>
            <a:xfrm>
              <a:off x="6232297" y="1229106"/>
              <a:ext cx="2562443" cy="2392552"/>
            </a:xfrm>
            <a:prstGeom prst="rect">
              <a:avLst/>
            </a:prstGeom>
            <a:effectLst>
              <a:outerShdw blurRad="50800" dist="38100" dir="2700000" algn="tl" rotWithShape="0">
                <a:prstClr val="black">
                  <a:alpha val="40000"/>
                </a:prstClr>
              </a:outerShdw>
            </a:effectLst>
          </p:spPr>
        </p:pic>
        <p:sp>
          <p:nvSpPr>
            <p:cNvPr id="30" name="Ovale 29">
              <a:extLst>
                <a:ext uri="{FF2B5EF4-FFF2-40B4-BE49-F238E27FC236}">
                  <a16:creationId xmlns="" xmlns:a16="http://schemas.microsoft.com/office/drawing/2014/main" id="{A2E60597-F05A-244A-B4EE-DF150C9812D5}"/>
                </a:ext>
              </a:extLst>
            </p:cNvPr>
            <p:cNvSpPr/>
            <p:nvPr/>
          </p:nvSpPr>
          <p:spPr>
            <a:xfrm rot="2494100">
              <a:off x="6233198" y="1921529"/>
              <a:ext cx="1205950" cy="906932"/>
            </a:xfrm>
            <a:prstGeom prst="ellipse">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e 32">
              <a:extLst>
                <a:ext uri="{FF2B5EF4-FFF2-40B4-BE49-F238E27FC236}">
                  <a16:creationId xmlns="" xmlns:a16="http://schemas.microsoft.com/office/drawing/2014/main" id="{ACCDE6DC-48AD-1948-8E59-EF1B7B4886F4}"/>
                </a:ext>
              </a:extLst>
            </p:cNvPr>
            <p:cNvSpPr/>
            <p:nvPr/>
          </p:nvSpPr>
          <p:spPr>
            <a:xfrm rot="7614397">
              <a:off x="6712474" y="1016844"/>
              <a:ext cx="664396" cy="822813"/>
            </a:xfrm>
            <a:prstGeom prst="ellips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CasellaDiTesto 3">
            <a:extLst>
              <a:ext uri="{FF2B5EF4-FFF2-40B4-BE49-F238E27FC236}">
                <a16:creationId xmlns="" xmlns:a16="http://schemas.microsoft.com/office/drawing/2014/main" id="{2360B85D-D9BD-844F-A44A-1B97D1B0406C}"/>
              </a:ext>
            </a:extLst>
          </p:cNvPr>
          <p:cNvSpPr txBox="1"/>
          <p:nvPr/>
        </p:nvSpPr>
        <p:spPr>
          <a:xfrm>
            <a:off x="6903405" y="5096308"/>
            <a:ext cx="1554762" cy="2539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050" dirty="0">
                <a:latin typeface="Arial" panose="020B0604020202020204" pitchFamily="34" charset="0"/>
                <a:cs typeface="Arial" panose="020B0604020202020204" pitchFamily="34" charset="0"/>
              </a:rPr>
              <a:t>[</a:t>
            </a:r>
            <a:r>
              <a:rPr lang="en-US" sz="1050" baseline="30000" dirty="0">
                <a:latin typeface="Arial" panose="020B0604020202020204" pitchFamily="34" charset="0"/>
                <a:cs typeface="Arial" panose="020B0604020202020204" pitchFamily="34" charset="0"/>
              </a:rPr>
              <a:t>18</a:t>
            </a:r>
            <a:r>
              <a:rPr lang="en-US" sz="1050" dirty="0">
                <a:latin typeface="Arial" panose="020B0604020202020204" pitchFamily="34" charset="0"/>
                <a:cs typeface="Arial" panose="020B0604020202020204" pitchFamily="34" charset="0"/>
              </a:rPr>
              <a:t>F] PSMA-1007</a:t>
            </a:r>
          </a:p>
        </p:txBody>
      </p:sp>
      <p:sp>
        <p:nvSpPr>
          <p:cNvPr id="53" name="Ovale 52">
            <a:extLst>
              <a:ext uri="{FF2B5EF4-FFF2-40B4-BE49-F238E27FC236}">
                <a16:creationId xmlns="" xmlns:a16="http://schemas.microsoft.com/office/drawing/2014/main" id="{364C77D9-2107-6E41-AC7B-83FCA42FB539}"/>
              </a:ext>
            </a:extLst>
          </p:cNvPr>
          <p:cNvSpPr/>
          <p:nvPr/>
        </p:nvSpPr>
        <p:spPr>
          <a:xfrm>
            <a:off x="1043611" y="3717033"/>
            <a:ext cx="803057" cy="822813"/>
          </a:xfrm>
          <a:prstGeom prst="ellipse">
            <a:avLst/>
          </a:prstGeom>
          <a:solidFill>
            <a:srgbClr val="F49BE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uppo 2"/>
          <p:cNvGrpSpPr/>
          <p:nvPr/>
        </p:nvGrpSpPr>
        <p:grpSpPr>
          <a:xfrm>
            <a:off x="5292082" y="5833678"/>
            <a:ext cx="2952775" cy="312876"/>
            <a:chOff x="564777" y="4569853"/>
            <a:chExt cx="2952775" cy="239098"/>
          </a:xfrm>
        </p:grpSpPr>
        <p:sp>
          <p:nvSpPr>
            <p:cNvPr id="13" name="Ovale 12">
              <a:extLst>
                <a:ext uri="{FF2B5EF4-FFF2-40B4-BE49-F238E27FC236}">
                  <a16:creationId xmlns="" xmlns:a16="http://schemas.microsoft.com/office/drawing/2014/main" id="{E79271CB-13A8-DE4E-BDD1-4A1CA5476BB5}"/>
                </a:ext>
              </a:extLst>
            </p:cNvPr>
            <p:cNvSpPr/>
            <p:nvPr/>
          </p:nvSpPr>
          <p:spPr>
            <a:xfrm>
              <a:off x="564777" y="4569853"/>
              <a:ext cx="188999" cy="188999"/>
            </a:xfrm>
            <a:prstGeom prst="ellipse">
              <a:avLst/>
            </a:prstGeom>
            <a:solidFill>
              <a:srgbClr val="BDE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Ovale 53">
              <a:extLst>
                <a:ext uri="{FF2B5EF4-FFF2-40B4-BE49-F238E27FC236}">
                  <a16:creationId xmlns="" xmlns:a16="http://schemas.microsoft.com/office/drawing/2014/main" id="{9A7255EB-8D3F-E047-8E5B-401762F49462}"/>
                </a:ext>
              </a:extLst>
            </p:cNvPr>
            <p:cNvSpPr/>
            <p:nvPr/>
          </p:nvSpPr>
          <p:spPr>
            <a:xfrm>
              <a:off x="1591432" y="4569853"/>
              <a:ext cx="188999" cy="188999"/>
            </a:xfrm>
            <a:prstGeom prst="ellipse">
              <a:avLst/>
            </a:prstGeom>
            <a:solidFill>
              <a:srgbClr val="FFFC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Ovale 54">
              <a:extLst>
                <a:ext uri="{FF2B5EF4-FFF2-40B4-BE49-F238E27FC236}">
                  <a16:creationId xmlns="" xmlns:a16="http://schemas.microsoft.com/office/drawing/2014/main" id="{C1FA5DFF-E7AE-7E46-8F79-BD881FB8DBA6}"/>
                </a:ext>
              </a:extLst>
            </p:cNvPr>
            <p:cNvSpPr/>
            <p:nvPr/>
          </p:nvSpPr>
          <p:spPr>
            <a:xfrm>
              <a:off x="2610219" y="4569853"/>
              <a:ext cx="188999" cy="188999"/>
            </a:xfrm>
            <a:prstGeom prst="ellipse">
              <a:avLst/>
            </a:prstGeom>
            <a:solidFill>
              <a:srgbClr val="F9DF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asellaDiTesto 13">
              <a:extLst>
                <a:ext uri="{FF2B5EF4-FFF2-40B4-BE49-F238E27FC236}">
                  <a16:creationId xmlns="" xmlns:a16="http://schemas.microsoft.com/office/drawing/2014/main" id="{CD0CE2E1-CF69-6E4A-AEA0-2F55418E202A}"/>
                </a:ext>
              </a:extLst>
            </p:cNvPr>
            <p:cNvSpPr txBox="1"/>
            <p:nvPr/>
          </p:nvSpPr>
          <p:spPr>
            <a:xfrm>
              <a:off x="734360" y="4617890"/>
              <a:ext cx="687489" cy="141121"/>
            </a:xfrm>
            <a:prstGeom prst="rect">
              <a:avLst/>
            </a:prstGeom>
            <a:noFill/>
          </p:spPr>
          <p:txBody>
            <a:bodyPr wrap="square" rtlCol="0">
              <a:spAutoFit/>
            </a:bodyPr>
            <a:lstStyle/>
            <a:p>
              <a:r>
                <a:rPr lang="en-US" sz="600" dirty="0"/>
                <a:t>Binding</a:t>
              </a:r>
            </a:p>
          </p:txBody>
        </p:sp>
        <p:sp>
          <p:nvSpPr>
            <p:cNvPr id="57" name="CasellaDiTesto 56">
              <a:extLst>
                <a:ext uri="{FF2B5EF4-FFF2-40B4-BE49-F238E27FC236}">
                  <a16:creationId xmlns="" xmlns:a16="http://schemas.microsoft.com/office/drawing/2014/main" id="{07DC8ADB-7C18-6B4D-AB55-A464A6F6F5DA}"/>
                </a:ext>
              </a:extLst>
            </p:cNvPr>
            <p:cNvSpPr txBox="1"/>
            <p:nvPr/>
          </p:nvSpPr>
          <p:spPr>
            <a:xfrm>
              <a:off x="1761015" y="4597270"/>
              <a:ext cx="857072" cy="211681"/>
            </a:xfrm>
            <a:prstGeom prst="rect">
              <a:avLst/>
            </a:prstGeom>
            <a:noFill/>
          </p:spPr>
          <p:txBody>
            <a:bodyPr wrap="square" rtlCol="0">
              <a:spAutoFit/>
            </a:bodyPr>
            <a:lstStyle/>
            <a:p>
              <a:r>
                <a:rPr lang="en-US" sz="600" dirty="0"/>
                <a:t>Hydrophobic pocket- interacting </a:t>
              </a:r>
            </a:p>
          </p:txBody>
        </p:sp>
        <p:sp>
          <p:nvSpPr>
            <p:cNvPr id="58" name="CasellaDiTesto 57">
              <a:extLst>
                <a:ext uri="{FF2B5EF4-FFF2-40B4-BE49-F238E27FC236}">
                  <a16:creationId xmlns="" xmlns:a16="http://schemas.microsoft.com/office/drawing/2014/main" id="{3349C694-5144-BF45-9B3D-16A9B2DC9861}"/>
                </a:ext>
              </a:extLst>
            </p:cNvPr>
            <p:cNvSpPr txBox="1"/>
            <p:nvPr/>
          </p:nvSpPr>
          <p:spPr>
            <a:xfrm>
              <a:off x="2830063" y="4597269"/>
              <a:ext cx="687489" cy="141121"/>
            </a:xfrm>
            <a:prstGeom prst="rect">
              <a:avLst/>
            </a:prstGeom>
            <a:noFill/>
          </p:spPr>
          <p:txBody>
            <a:bodyPr wrap="square" rtlCol="0">
              <a:spAutoFit/>
            </a:bodyPr>
            <a:lstStyle/>
            <a:p>
              <a:r>
                <a:rPr lang="en-US" sz="600" dirty="0" err="1"/>
                <a:t>cheleating</a:t>
              </a:r>
              <a:endParaRPr lang="en-US" sz="600" dirty="0"/>
            </a:p>
          </p:txBody>
        </p:sp>
      </p:grpSp>
      <p:grpSp>
        <p:nvGrpSpPr>
          <p:cNvPr id="5" name="Gruppo 4"/>
          <p:cNvGrpSpPr/>
          <p:nvPr/>
        </p:nvGrpSpPr>
        <p:grpSpPr>
          <a:xfrm>
            <a:off x="372766" y="2548215"/>
            <a:ext cx="3395345" cy="2016224"/>
            <a:chOff x="395536" y="1779662"/>
            <a:chExt cx="3395345" cy="2016224"/>
          </a:xfrm>
        </p:grpSpPr>
        <p:pic>
          <p:nvPicPr>
            <p:cNvPr id="12" name="Immagine 11">
              <a:extLst>
                <a:ext uri="{FF2B5EF4-FFF2-40B4-BE49-F238E27FC236}">
                  <a16:creationId xmlns="" xmlns:a16="http://schemas.microsoft.com/office/drawing/2014/main" id="{664E8E6E-B77F-6346-B851-A338BE00E521}"/>
                </a:ext>
              </a:extLst>
            </p:cNvPr>
            <p:cNvPicPr>
              <a:picLocks noChangeAspect="1"/>
            </p:cNvPicPr>
            <p:nvPr/>
          </p:nvPicPr>
          <p:blipFill>
            <a:blip r:embed="rId5"/>
            <a:stretch>
              <a:fillRect/>
            </a:stretch>
          </p:blipFill>
          <p:spPr>
            <a:xfrm>
              <a:off x="395536" y="1779662"/>
              <a:ext cx="3350035" cy="2016224"/>
            </a:xfrm>
            <a:prstGeom prst="rect">
              <a:avLst/>
            </a:prstGeom>
            <a:effectLst>
              <a:outerShdw blurRad="50800" dist="38100" dir="2700000" algn="tl" rotWithShape="0">
                <a:prstClr val="black">
                  <a:alpha val="40000"/>
                </a:prstClr>
              </a:outerShdw>
            </a:effectLst>
          </p:spPr>
        </p:pic>
        <p:sp>
          <p:nvSpPr>
            <p:cNvPr id="46" name="Ovale 45">
              <a:extLst>
                <a:ext uri="{FF2B5EF4-FFF2-40B4-BE49-F238E27FC236}">
                  <a16:creationId xmlns="" xmlns:a16="http://schemas.microsoft.com/office/drawing/2014/main" id="{FADA1779-E371-F740-9B63-EE0E3D0D3FD4}"/>
                </a:ext>
              </a:extLst>
            </p:cNvPr>
            <p:cNvSpPr/>
            <p:nvPr/>
          </p:nvSpPr>
          <p:spPr>
            <a:xfrm>
              <a:off x="395536" y="1779662"/>
              <a:ext cx="657357" cy="864096"/>
            </a:xfrm>
            <a:prstGeom prst="ellipse">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e 47">
              <a:extLst>
                <a:ext uri="{FF2B5EF4-FFF2-40B4-BE49-F238E27FC236}">
                  <a16:creationId xmlns="" xmlns:a16="http://schemas.microsoft.com/office/drawing/2014/main" id="{0798F464-9D45-4546-8078-69C515EA17F5}"/>
                </a:ext>
              </a:extLst>
            </p:cNvPr>
            <p:cNvSpPr/>
            <p:nvPr/>
          </p:nvSpPr>
          <p:spPr>
            <a:xfrm>
              <a:off x="2267744" y="1923678"/>
              <a:ext cx="575705" cy="498156"/>
            </a:xfrm>
            <a:prstGeom prst="ellips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e 51">
              <a:extLst>
                <a:ext uri="{FF2B5EF4-FFF2-40B4-BE49-F238E27FC236}">
                  <a16:creationId xmlns="" xmlns:a16="http://schemas.microsoft.com/office/drawing/2014/main" id="{65248A3F-32C7-354B-BA94-FEFE9DD25F9C}"/>
                </a:ext>
              </a:extLst>
            </p:cNvPr>
            <p:cNvSpPr/>
            <p:nvPr/>
          </p:nvSpPr>
          <p:spPr>
            <a:xfrm>
              <a:off x="2987824" y="2643758"/>
              <a:ext cx="803057" cy="822813"/>
            </a:xfrm>
            <a:prstGeom prst="ellipse">
              <a:avLst/>
            </a:prstGeom>
            <a:solidFill>
              <a:srgbClr val="F49BE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e 58">
              <a:extLst>
                <a:ext uri="{FF2B5EF4-FFF2-40B4-BE49-F238E27FC236}">
                  <a16:creationId xmlns="" xmlns:a16="http://schemas.microsoft.com/office/drawing/2014/main" id="{11500788-829E-6A42-A6CA-107F3129171E}"/>
                </a:ext>
              </a:extLst>
            </p:cNvPr>
            <p:cNvSpPr/>
            <p:nvPr/>
          </p:nvSpPr>
          <p:spPr>
            <a:xfrm rot="1036421">
              <a:off x="1849486" y="2550477"/>
              <a:ext cx="936104" cy="720080"/>
            </a:xfrm>
            <a:prstGeom prst="ellipse">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Ovale 43">
            <a:extLst>
              <a:ext uri="{FF2B5EF4-FFF2-40B4-BE49-F238E27FC236}">
                <a16:creationId xmlns="" xmlns:a16="http://schemas.microsoft.com/office/drawing/2014/main" id="{65248A3F-32C7-354B-BA94-FEFE9DD25F9C}"/>
              </a:ext>
            </a:extLst>
          </p:cNvPr>
          <p:cNvSpPr/>
          <p:nvPr/>
        </p:nvSpPr>
        <p:spPr>
          <a:xfrm rot="682161">
            <a:off x="602290" y="3677272"/>
            <a:ext cx="1342157" cy="822813"/>
          </a:xfrm>
          <a:prstGeom prst="ellipse">
            <a:avLst/>
          </a:prstGeom>
          <a:solidFill>
            <a:srgbClr val="F49BE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32" name="Rectangle 22"/>
          <p:cNvSpPr>
            <a:spLocks noChangeArrowheads="1"/>
          </p:cNvSpPr>
          <p:nvPr/>
        </p:nvSpPr>
        <p:spPr bwMode="auto">
          <a:xfrm>
            <a:off x="398528" y="227974"/>
            <a:ext cx="4426011"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Quanti</a:t>
            </a:r>
            <a:r>
              <a:rPr lang="en-US" sz="3200" b="1" dirty="0" smtClean="0">
                <a:solidFill>
                  <a:srgbClr val="000000"/>
                </a:solidFill>
                <a:effectLst>
                  <a:outerShdw blurRad="38100" dist="38100" dir="2700000" algn="tl">
                    <a:srgbClr val="DDDDDD"/>
                  </a:outerShdw>
                </a:effectLst>
                <a:latin typeface="Arial" charset="0"/>
              </a:rPr>
              <a:t> </a:t>
            </a:r>
            <a:r>
              <a:rPr lang="en-US" sz="3200" b="1" dirty="0" err="1" smtClean="0">
                <a:solidFill>
                  <a:srgbClr val="000000"/>
                </a:solidFill>
                <a:effectLst>
                  <a:outerShdw blurRad="38100" dist="38100" dir="2700000" algn="tl">
                    <a:srgbClr val="DDDDDD"/>
                  </a:outerShdw>
                </a:effectLst>
                <a:latin typeface="Arial" charset="0"/>
              </a:rPr>
              <a:t>radiofarmaci</a:t>
            </a:r>
            <a:r>
              <a:rPr lang="en-US" sz="3200" b="1" dirty="0" smtClean="0">
                <a:solidFill>
                  <a:srgbClr val="000000"/>
                </a:solidFill>
                <a:effectLst>
                  <a:outerShdw blurRad="38100" dist="38100" dir="2700000" algn="tl">
                    <a:srgbClr val="DDDDDD"/>
                  </a:outerShdw>
                </a:effectLst>
                <a:latin typeface="Arial" charset="0"/>
              </a:rPr>
              <a:t> ?</a:t>
            </a:r>
            <a:endParaRPr lang="it-IT" sz="3200" b="1" dirty="0">
              <a:effectLst>
                <a:outerShdw blurRad="38100" dist="38100" dir="2700000" algn="tl">
                  <a:srgbClr val="DDDDDD"/>
                </a:outerShdw>
              </a:effectLst>
              <a:latin typeface="Arial" charset="0"/>
            </a:endParaRPr>
          </a:p>
        </p:txBody>
      </p:sp>
      <p:pic>
        <p:nvPicPr>
          <p:cNvPr id="34" name="Immagine 33">
            <a:extLst>
              <a:ext uri="{FF2B5EF4-FFF2-40B4-BE49-F238E27FC236}">
                <a16:creationId xmlns:a16="http://schemas.microsoft.com/office/drawing/2014/main" xmlns="" id="{678370D1-63F1-DC40-AE03-E9DD242DD886}"/>
              </a:ext>
            </a:extLst>
          </p:cNvPr>
          <p:cNvPicPr>
            <a:picLocks noChangeAspect="1"/>
          </p:cNvPicPr>
          <p:nvPr/>
        </p:nvPicPr>
        <p:blipFill rotWithShape="1">
          <a:blip r:embed="rId6"/>
          <a:srcRect b="47992"/>
          <a:stretch/>
        </p:blipFill>
        <p:spPr>
          <a:xfrm>
            <a:off x="441747" y="4656318"/>
            <a:ext cx="4006726" cy="1087156"/>
          </a:xfrm>
          <a:prstGeom prst="rect">
            <a:avLst/>
          </a:prstGeom>
          <a:effectLst>
            <a:outerShdw blurRad="50800" dist="38100" algn="l" rotWithShape="0">
              <a:prstClr val="black">
                <a:alpha val="40000"/>
              </a:prstClr>
            </a:outerShdw>
          </a:effectLst>
          <a:scene3d>
            <a:camera prst="orthographicFront"/>
            <a:lightRig rig="threePt" dir="t"/>
          </a:scene3d>
          <a:sp3d prstMaterial="dkEdge"/>
        </p:spPr>
      </p:pic>
      <p:sp>
        <p:nvSpPr>
          <p:cNvPr id="35" name="Ovale 34">
            <a:extLst>
              <a:ext uri="{FF2B5EF4-FFF2-40B4-BE49-F238E27FC236}">
                <a16:creationId xmlns:a16="http://schemas.microsoft.com/office/drawing/2014/main" xmlns="" id="{4895032A-F534-5847-A963-EC6F1649CC51}"/>
              </a:ext>
            </a:extLst>
          </p:cNvPr>
          <p:cNvSpPr/>
          <p:nvPr/>
        </p:nvSpPr>
        <p:spPr>
          <a:xfrm>
            <a:off x="372764" y="4872347"/>
            <a:ext cx="918788" cy="870744"/>
          </a:xfrm>
          <a:prstGeom prst="ellipse">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e 35">
            <a:extLst>
              <a:ext uri="{FF2B5EF4-FFF2-40B4-BE49-F238E27FC236}">
                <a16:creationId xmlns:a16="http://schemas.microsoft.com/office/drawing/2014/main" xmlns="" id="{3C3383B0-93FB-8F42-AE2E-DF60405C73BC}"/>
              </a:ext>
            </a:extLst>
          </p:cNvPr>
          <p:cNvSpPr/>
          <p:nvPr/>
        </p:nvSpPr>
        <p:spPr>
          <a:xfrm>
            <a:off x="3483553" y="4646007"/>
            <a:ext cx="1070742" cy="1097084"/>
          </a:xfrm>
          <a:prstGeom prst="ellipse">
            <a:avLst/>
          </a:prstGeom>
          <a:solidFill>
            <a:srgbClr val="F49BE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e 36">
            <a:extLst>
              <a:ext uri="{FF2B5EF4-FFF2-40B4-BE49-F238E27FC236}">
                <a16:creationId xmlns:a16="http://schemas.microsoft.com/office/drawing/2014/main" xmlns="" id="{1F943DA4-905F-2C48-8F58-6F7032505637}"/>
              </a:ext>
            </a:extLst>
          </p:cNvPr>
          <p:cNvSpPr/>
          <p:nvPr/>
        </p:nvSpPr>
        <p:spPr>
          <a:xfrm>
            <a:off x="2491872" y="4646007"/>
            <a:ext cx="885861" cy="1097084"/>
          </a:xfrm>
          <a:prstGeom prst="ellips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asellaDiTesto 37">
            <a:extLst>
              <a:ext uri="{FF2B5EF4-FFF2-40B4-BE49-F238E27FC236}">
                <a16:creationId xmlns:a16="http://schemas.microsoft.com/office/drawing/2014/main" xmlns="" id="{546A3D90-9112-1E4B-B83A-1D7FD0AFDA87}"/>
              </a:ext>
            </a:extLst>
          </p:cNvPr>
          <p:cNvSpPr txBox="1"/>
          <p:nvPr/>
        </p:nvSpPr>
        <p:spPr>
          <a:xfrm>
            <a:off x="1778987" y="5536807"/>
            <a:ext cx="984023" cy="184666"/>
          </a:xfrm>
          <a:prstGeom prst="rect">
            <a:avLst/>
          </a:prstGeom>
          <a:noFill/>
        </p:spPr>
        <p:txBody>
          <a:bodyPr wrap="square" rtlCol="0">
            <a:spAutoFit/>
          </a:bodyPr>
          <a:lstStyle/>
          <a:p>
            <a:r>
              <a:rPr lang="en-US" sz="600" b="1" dirty="0">
                <a:latin typeface="Arial" panose="020B0604020202020204" pitchFamily="34" charset="0"/>
                <a:ea typeface="Tahoma" panose="020B0604030504040204" pitchFamily="34" charset="0"/>
                <a:cs typeface="Arial" panose="020B0604020202020204" pitchFamily="34" charset="0"/>
              </a:rPr>
              <a:t>PSMA I&amp;T</a:t>
            </a:r>
          </a:p>
        </p:txBody>
      </p:sp>
    </p:spTree>
    <p:extLst>
      <p:ext uri="{BB962C8B-B14F-4D97-AF65-F5344CB8AC3E}">
        <p14:creationId xmlns:p14="http://schemas.microsoft.com/office/powerpoint/2010/main" val="2643826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lum bright="40000"/>
          </a:blip>
          <a:srcRect/>
          <a:stretch>
            <a:fillRect/>
          </a:stretch>
        </p:blipFill>
        <p:spPr bwMode="auto">
          <a:xfrm>
            <a:off x="0" y="272458"/>
            <a:ext cx="9144000" cy="6857999"/>
          </a:xfrm>
          <a:prstGeom prst="rect">
            <a:avLst/>
          </a:prstGeom>
          <a:noFill/>
          <a:ln w="9525">
            <a:noFill/>
            <a:miter lim="800000"/>
            <a:headEnd/>
            <a:tailEnd/>
          </a:ln>
          <a:effectLst/>
        </p:spPr>
      </p:pic>
      <p:sp>
        <p:nvSpPr>
          <p:cNvPr id="31"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32" name="Rectangle 22"/>
          <p:cNvSpPr>
            <a:spLocks noChangeArrowheads="1"/>
          </p:cNvSpPr>
          <p:nvPr/>
        </p:nvSpPr>
        <p:spPr bwMode="auto">
          <a:xfrm>
            <a:off x="398528" y="227974"/>
            <a:ext cx="4426011"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Quanti</a:t>
            </a:r>
            <a:r>
              <a:rPr lang="en-US" sz="3200" b="1" dirty="0" smtClean="0">
                <a:solidFill>
                  <a:srgbClr val="000000"/>
                </a:solidFill>
                <a:effectLst>
                  <a:outerShdw blurRad="38100" dist="38100" dir="2700000" algn="tl">
                    <a:srgbClr val="DDDDDD"/>
                  </a:outerShdw>
                </a:effectLst>
                <a:latin typeface="Arial" charset="0"/>
              </a:rPr>
              <a:t> </a:t>
            </a:r>
            <a:r>
              <a:rPr lang="en-US" sz="3200" b="1" dirty="0" err="1" smtClean="0">
                <a:solidFill>
                  <a:srgbClr val="000000"/>
                </a:solidFill>
                <a:effectLst>
                  <a:outerShdw blurRad="38100" dist="38100" dir="2700000" algn="tl">
                    <a:srgbClr val="DDDDDD"/>
                  </a:outerShdw>
                </a:effectLst>
                <a:latin typeface="Arial" charset="0"/>
              </a:rPr>
              <a:t>radiofarmaci</a:t>
            </a:r>
            <a:r>
              <a:rPr lang="en-US" sz="3200" b="1" dirty="0" smtClean="0">
                <a:solidFill>
                  <a:srgbClr val="000000"/>
                </a:solidFill>
                <a:effectLst>
                  <a:outerShdw blurRad="38100" dist="38100" dir="2700000" algn="tl">
                    <a:srgbClr val="DDDDDD"/>
                  </a:outerShdw>
                </a:effectLst>
                <a:latin typeface="Arial" charset="0"/>
              </a:rPr>
              <a:t> ?</a:t>
            </a:r>
            <a:endParaRPr lang="it-IT" sz="3200" b="1" dirty="0">
              <a:effectLst>
                <a:outerShdw blurRad="38100" dist="38100" dir="2700000" algn="tl">
                  <a:srgbClr val="DDDDDD"/>
                </a:outerShdw>
              </a:effectLst>
              <a:latin typeface="Arial" charset="0"/>
            </a:endParaRPr>
          </a:p>
        </p:txBody>
      </p:sp>
      <p:pic>
        <p:nvPicPr>
          <p:cNvPr id="6" name="Immagine 5"/>
          <p:cNvPicPr>
            <a:picLocks noChangeAspect="1"/>
          </p:cNvPicPr>
          <p:nvPr/>
        </p:nvPicPr>
        <p:blipFill rotWithShape="1">
          <a:blip r:embed="rId4"/>
          <a:srcRect l="31100" t="8001" r="31888" b="5201"/>
          <a:stretch/>
        </p:blipFill>
        <p:spPr>
          <a:xfrm>
            <a:off x="398527" y="1412776"/>
            <a:ext cx="3384376" cy="4464496"/>
          </a:xfrm>
          <a:prstGeom prst="rect">
            <a:avLst/>
          </a:prstGeom>
        </p:spPr>
      </p:pic>
      <p:pic>
        <p:nvPicPr>
          <p:cNvPr id="40" name="Picture 6" descr="Risultati immagini per magnifier le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7065" y="2348881"/>
            <a:ext cx="654937" cy="6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rotWithShape="1">
          <a:blip r:embed="rId6"/>
          <a:srcRect l="65750" t="8001" r="17713" b="40200"/>
          <a:stretch/>
        </p:blipFill>
        <p:spPr>
          <a:xfrm>
            <a:off x="5076056" y="1916832"/>
            <a:ext cx="1512168" cy="2664296"/>
          </a:xfrm>
          <a:prstGeom prst="rect">
            <a:avLst/>
          </a:prstGeom>
        </p:spPr>
      </p:pic>
      <p:grpSp>
        <p:nvGrpSpPr>
          <p:cNvPr id="2" name="Gruppo 1"/>
          <p:cNvGrpSpPr/>
          <p:nvPr/>
        </p:nvGrpSpPr>
        <p:grpSpPr>
          <a:xfrm>
            <a:off x="4427984" y="4725147"/>
            <a:ext cx="4159940" cy="1512169"/>
            <a:chOff x="4427984" y="4725145"/>
            <a:chExt cx="4159940" cy="1512168"/>
          </a:xfrm>
        </p:grpSpPr>
        <p:sp>
          <p:nvSpPr>
            <p:cNvPr id="8" name="Rettangolo arrotondato 7"/>
            <p:cNvSpPr/>
            <p:nvPr/>
          </p:nvSpPr>
          <p:spPr>
            <a:xfrm>
              <a:off x="4427984" y="4725145"/>
              <a:ext cx="4159940" cy="1512168"/>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788024" y="4869160"/>
              <a:ext cx="3424463" cy="1200328"/>
            </a:xfrm>
            <a:prstGeom prst="rect">
              <a:avLst/>
            </a:prstGeom>
            <a:noFill/>
          </p:spPr>
          <p:txBody>
            <a:bodyPr wrap="square" rtlCol="0">
              <a:spAutoFit/>
            </a:bodyPr>
            <a:lstStyle/>
            <a:p>
              <a:r>
                <a:rPr lang="it-IT" dirty="0" smtClean="0"/>
                <a:t>In clinica sono impiegati meno di 50 </a:t>
              </a:r>
              <a:r>
                <a:rPr lang="it-IT" dirty="0" err="1" smtClean="0"/>
                <a:t>radiofarmaci</a:t>
              </a:r>
              <a:r>
                <a:rPr lang="it-IT" dirty="0" smtClean="0"/>
                <a:t> .</a:t>
              </a:r>
            </a:p>
            <a:p>
              <a:endParaRPr lang="it-IT" dirty="0"/>
            </a:p>
            <a:p>
              <a:r>
                <a:rPr lang="it-IT" dirty="0" smtClean="0"/>
                <a:t>Di routine meno di 20.</a:t>
              </a:r>
              <a:endParaRPr lang="it-IT" dirty="0"/>
            </a:p>
          </p:txBody>
        </p:sp>
      </p:grpSp>
    </p:spTree>
    <p:extLst>
      <p:ext uri="{BB962C8B-B14F-4D97-AF65-F5344CB8AC3E}">
        <p14:creationId xmlns:p14="http://schemas.microsoft.com/office/powerpoint/2010/main" val="532703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lum bright="40000"/>
          </a:blip>
          <a:srcRect/>
          <a:stretch>
            <a:fillRect/>
          </a:stretch>
        </p:blipFill>
        <p:spPr bwMode="auto">
          <a:xfrm>
            <a:off x="-16049" y="-7936"/>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3" name="Rectangle 22"/>
          <p:cNvSpPr>
            <a:spLocks noChangeArrowheads="1"/>
          </p:cNvSpPr>
          <p:nvPr/>
        </p:nvSpPr>
        <p:spPr bwMode="auto">
          <a:xfrm>
            <a:off x="473963" y="272458"/>
            <a:ext cx="168948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000000"/>
                </a:solidFill>
                <a:effectLst>
                  <a:outerShdw blurRad="38100" dist="38100" dir="2700000" algn="tl">
                    <a:srgbClr val="DDDDDD"/>
                  </a:outerShdw>
                </a:effectLst>
                <a:latin typeface="Arial" charset="0"/>
              </a:rPr>
              <a:t>Remind </a:t>
            </a:r>
            <a:endParaRPr lang="it-IT" sz="3200" b="1" dirty="0">
              <a:effectLst>
                <a:outerShdw blurRad="38100" dist="38100" dir="2700000" algn="tl">
                  <a:srgbClr val="DDDDDD"/>
                </a:outerShdw>
              </a:effectLst>
              <a:latin typeface="Arial" charset="0"/>
            </a:endParaRPr>
          </a:p>
        </p:txBody>
      </p:sp>
      <p:sp>
        <p:nvSpPr>
          <p:cNvPr id="4" name="AutoShape 2" descr="Risultati immagini per 18FDG structure"/>
          <p:cNvSpPr>
            <a:spLocks noChangeAspect="1" noChangeArrowheads="1"/>
          </p:cNvSpPr>
          <p:nvPr/>
        </p:nvSpPr>
        <p:spPr bwMode="auto">
          <a:xfrm>
            <a:off x="139526"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 name="Immagine 1"/>
          <p:cNvPicPr>
            <a:picLocks noChangeAspect="1"/>
          </p:cNvPicPr>
          <p:nvPr/>
        </p:nvPicPr>
        <p:blipFill>
          <a:blip r:embed="rId4"/>
          <a:stretch>
            <a:fillRect/>
          </a:stretch>
        </p:blipFill>
        <p:spPr>
          <a:xfrm>
            <a:off x="473964" y="1242797"/>
            <a:ext cx="3773459" cy="5340401"/>
          </a:xfrm>
          <a:prstGeom prst="rect">
            <a:avLst/>
          </a:prstGeom>
        </p:spPr>
      </p:pic>
      <p:sp>
        <p:nvSpPr>
          <p:cNvPr id="3" name="CasellaDiTesto 2"/>
          <p:cNvSpPr txBox="1"/>
          <p:nvPr/>
        </p:nvSpPr>
        <p:spPr>
          <a:xfrm>
            <a:off x="4701749" y="2852936"/>
            <a:ext cx="3424463" cy="1754327"/>
          </a:xfrm>
          <a:prstGeom prst="rect">
            <a:avLst/>
          </a:prstGeom>
          <a:noFill/>
        </p:spPr>
        <p:txBody>
          <a:bodyPr wrap="square" rtlCol="0">
            <a:spAutoFit/>
          </a:bodyPr>
          <a:lstStyle/>
          <a:p>
            <a:r>
              <a:rPr lang="it-IT" dirty="0" smtClean="0"/>
              <a:t>Ferrara 11-12 Maggio 2018</a:t>
            </a:r>
          </a:p>
          <a:p>
            <a:endParaRPr lang="it-IT" dirty="0" smtClean="0"/>
          </a:p>
          <a:p>
            <a:r>
              <a:rPr lang="it-IT" dirty="0" smtClean="0"/>
              <a:t>VII Congresso Nazionale </a:t>
            </a:r>
          </a:p>
          <a:p>
            <a:endParaRPr lang="it-IT" dirty="0"/>
          </a:p>
          <a:p>
            <a:r>
              <a:rPr lang="it-IT" dirty="0" smtClean="0"/>
              <a:t>GICR (Gruppo Interdisciplinare di Chimica dei </a:t>
            </a:r>
            <a:r>
              <a:rPr lang="it-IT" dirty="0" err="1" smtClean="0"/>
              <a:t>Radiofarmaci</a:t>
            </a:r>
            <a:r>
              <a:rPr lang="it-IT" dirty="0" smtClean="0"/>
              <a:t>)</a:t>
            </a:r>
            <a:endParaRPr lang="it-IT" dirty="0"/>
          </a:p>
        </p:txBody>
      </p:sp>
    </p:spTree>
    <p:extLst>
      <p:ext uri="{BB962C8B-B14F-4D97-AF65-F5344CB8AC3E}">
        <p14:creationId xmlns:p14="http://schemas.microsoft.com/office/powerpoint/2010/main" val="28339214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12794"/>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2" y="272458"/>
            <a:ext cx="225915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Definizioni</a:t>
            </a:r>
            <a:endParaRPr lang="it-IT" sz="3200" b="1" dirty="0">
              <a:effectLst>
                <a:outerShdw blurRad="38100" dist="38100" dir="2700000" algn="tl">
                  <a:srgbClr val="DDDDDD"/>
                </a:outerShdw>
              </a:effectLst>
              <a:latin typeface="Arial" charset="0"/>
            </a:endParaRPr>
          </a:p>
        </p:txBody>
      </p:sp>
      <p:sp>
        <p:nvSpPr>
          <p:cNvPr id="13" name="Rettangolo arrotondato 12"/>
          <p:cNvSpPr/>
          <p:nvPr/>
        </p:nvSpPr>
        <p:spPr>
          <a:xfrm>
            <a:off x="461941" y="1556793"/>
            <a:ext cx="5180868" cy="4233787"/>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rgbClr val="000000"/>
                </a:solidFill>
                <a:latin typeface="Linux Libertine"/>
              </a:rPr>
              <a:t>Radiofarmaco</a:t>
            </a:r>
            <a:endParaRPr lang="it-IT" b="1" dirty="0">
              <a:solidFill>
                <a:srgbClr val="000000"/>
              </a:solidFill>
              <a:latin typeface="Linux Libertine"/>
            </a:endParaRPr>
          </a:p>
          <a:p>
            <a:r>
              <a:rPr lang="it-IT" b="1" dirty="0">
                <a:solidFill>
                  <a:srgbClr val="222222"/>
                </a:solidFill>
                <a:latin typeface="Arial" panose="020B0604020202020204" pitchFamily="34" charset="0"/>
              </a:rPr>
              <a:t>Da Wikipedia, l'enciclopedia libera</a:t>
            </a:r>
            <a:endParaRPr lang="it-IT" dirty="0" smtClean="0">
              <a:solidFill>
                <a:schemeClr val="tx1"/>
              </a:solidFill>
              <a:latin typeface="Arial" panose="020B0604020202020204" pitchFamily="34" charset="0"/>
              <a:cs typeface="Arial" panose="020B0604020202020204" pitchFamily="34" charset="0"/>
            </a:endParaRPr>
          </a:p>
          <a:p>
            <a:r>
              <a:rPr lang="it-IT" dirty="0" smtClean="0">
                <a:solidFill>
                  <a:schemeClr val="tx1"/>
                </a:solidFill>
                <a:latin typeface="Arial" panose="020B0604020202020204" pitchFamily="34" charset="0"/>
                <a:cs typeface="Arial" panose="020B0604020202020204" pitchFamily="34" charset="0"/>
              </a:rPr>
              <a:t>Un</a:t>
            </a:r>
            <a:r>
              <a:rPr lang="it-IT" dirty="0">
                <a:solidFill>
                  <a:schemeClr val="tx1"/>
                </a:solidFill>
                <a:latin typeface="Arial" panose="020B0604020202020204" pitchFamily="34" charset="0"/>
                <a:cs typeface="Arial" panose="020B0604020202020204" pitchFamily="34" charset="0"/>
              </a:rPr>
              <a:t> </a:t>
            </a:r>
            <a:r>
              <a:rPr lang="it-IT" b="1" dirty="0" err="1">
                <a:solidFill>
                  <a:schemeClr val="tx1"/>
                </a:solidFill>
                <a:latin typeface="Arial" panose="020B0604020202020204" pitchFamily="34" charset="0"/>
                <a:cs typeface="Arial" panose="020B0604020202020204" pitchFamily="34" charset="0"/>
              </a:rPr>
              <a:t>radiofarmaco</a:t>
            </a:r>
            <a:r>
              <a:rPr lang="it-IT" dirty="0">
                <a:solidFill>
                  <a:schemeClr val="tx1"/>
                </a:solidFill>
                <a:latin typeface="Arial" panose="020B0604020202020204" pitchFamily="34" charset="0"/>
                <a:cs typeface="Arial" panose="020B0604020202020204" pitchFamily="34" charset="0"/>
              </a:rPr>
              <a:t> è </a:t>
            </a:r>
            <a:r>
              <a:rPr lang="it-IT" dirty="0">
                <a:solidFill>
                  <a:schemeClr val="tx1"/>
                </a:solidFill>
                <a:latin typeface="Arial" panose="020B0604020202020204" pitchFamily="34" charset="0"/>
                <a:cs typeface="Arial" panose="020B0604020202020204" pitchFamily="34" charset="0"/>
                <a:hlinkClick r:id="rId4" tooltip="Medicinale"/>
              </a:rPr>
              <a:t>medicinale</a:t>
            </a:r>
            <a:r>
              <a:rPr lang="it-IT" dirty="0">
                <a:solidFill>
                  <a:schemeClr val="tx1"/>
                </a:solidFill>
                <a:latin typeface="Arial" panose="020B0604020202020204" pitchFamily="34" charset="0"/>
                <a:cs typeface="Arial" panose="020B0604020202020204" pitchFamily="34" charset="0"/>
              </a:rPr>
              <a:t> in uso in </a:t>
            </a:r>
            <a:r>
              <a:rPr lang="it-IT" dirty="0">
                <a:solidFill>
                  <a:schemeClr val="tx1"/>
                </a:solidFill>
                <a:latin typeface="Arial" panose="020B0604020202020204" pitchFamily="34" charset="0"/>
                <a:cs typeface="Arial" panose="020B0604020202020204" pitchFamily="34" charset="0"/>
                <a:hlinkClick r:id="rId5" tooltip="Medicina nucleare"/>
              </a:rPr>
              <a:t>medicina nucleare</a:t>
            </a:r>
            <a:r>
              <a:rPr lang="it-IT" dirty="0">
                <a:solidFill>
                  <a:schemeClr val="tx1"/>
                </a:solidFill>
                <a:latin typeface="Arial" panose="020B0604020202020204" pitchFamily="34" charset="0"/>
                <a:cs typeface="Arial" panose="020B0604020202020204" pitchFamily="34" charset="0"/>
              </a:rPr>
              <a:t> che include uno o più radionuclidi (</a:t>
            </a:r>
            <a:r>
              <a:rPr lang="it-IT" dirty="0">
                <a:solidFill>
                  <a:schemeClr val="tx1"/>
                </a:solidFill>
                <a:latin typeface="Arial" panose="020B0604020202020204" pitchFamily="34" charset="0"/>
                <a:cs typeface="Arial" panose="020B0604020202020204" pitchFamily="34" charset="0"/>
                <a:hlinkClick r:id="rId6" tooltip="Isotopi radioattivi"/>
              </a:rPr>
              <a:t>isotopi radioattivi</a:t>
            </a:r>
            <a:r>
              <a:rPr lang="it-IT" dirty="0">
                <a:solidFill>
                  <a:schemeClr val="tx1"/>
                </a:solidFill>
                <a:latin typeface="Arial" panose="020B0604020202020204" pitchFamily="34" charset="0"/>
                <a:cs typeface="Arial" panose="020B0604020202020204" pitchFamily="34" charset="0"/>
              </a:rPr>
              <a:t>) incorporati a scopo sanitario. Si tratta di sostanze chimiche che hanno la proprietà di interagire specificamente con il sistema biologico ma che, inoltre, una volta iniettati in vivo, possono essere costantemente seguiti dall'esterno, durante il loro specifico percorso biologico, per mezzo di strumentazioni costruite ad hoc.</a:t>
            </a:r>
          </a:p>
        </p:txBody>
      </p:sp>
      <p:pic>
        <p:nvPicPr>
          <p:cNvPr id="126" name="Immagine 125"/>
          <p:cNvPicPr>
            <a:picLocks noChangeAspect="1"/>
          </p:cNvPicPr>
          <p:nvPr/>
        </p:nvPicPr>
        <p:blipFill>
          <a:blip r:embed="rId7"/>
          <a:stretch>
            <a:fillRect/>
          </a:stretch>
        </p:blipFill>
        <p:spPr>
          <a:xfrm>
            <a:off x="3762002" y="105018"/>
            <a:ext cx="1151384" cy="783111"/>
          </a:xfrm>
          <a:prstGeom prst="rect">
            <a:avLst/>
          </a:prstGeom>
        </p:spPr>
      </p:pic>
      <p:pic>
        <p:nvPicPr>
          <p:cNvPr id="131" name="Picture 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247849" y="4702237"/>
            <a:ext cx="2304961" cy="1428760"/>
          </a:xfrm>
          <a:prstGeom prst="rect">
            <a:avLst/>
          </a:prstGeom>
          <a:noFill/>
          <a:ln w="9525">
            <a:noFill/>
            <a:miter lim="800000"/>
            <a:headEnd/>
            <a:tailEnd/>
          </a:ln>
          <a:effectLst/>
        </p:spPr>
      </p:pic>
    </p:spTree>
    <p:extLst>
      <p:ext uri="{BB962C8B-B14F-4D97-AF65-F5344CB8AC3E}">
        <p14:creationId xmlns:p14="http://schemas.microsoft.com/office/powerpoint/2010/main" val="18644960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85800" y="332657"/>
            <a:ext cx="7918648" cy="5933529"/>
          </a:xfrm>
          <a:prstGeom prst="rect">
            <a:avLst/>
          </a:prstGeom>
          <a:blipFill dpi="0" rotWithShape="1">
            <a:blip r:embed="rId2">
              <a:alphaModFix amt="2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calder2\ciclotrone\Nuova intestazione.jpg"/>
          <p:cNvPicPr>
            <a:picLocks noChangeAspect="1" noChangeArrowheads="1"/>
          </p:cNvPicPr>
          <p:nvPr/>
        </p:nvPicPr>
        <p:blipFill>
          <a:blip r:embed="rId3" cstate="print"/>
          <a:srcRect/>
          <a:stretch>
            <a:fillRect/>
          </a:stretch>
        </p:blipFill>
        <p:spPr bwMode="auto">
          <a:xfrm>
            <a:off x="35496" y="5958573"/>
            <a:ext cx="1547664" cy="903259"/>
          </a:xfrm>
          <a:prstGeom prst="rect">
            <a:avLst/>
          </a:prstGeom>
          <a:noFill/>
        </p:spPr>
      </p:pic>
      <p:sp>
        <p:nvSpPr>
          <p:cNvPr id="4" name="CasellaDiTesto 3"/>
          <p:cNvSpPr txBox="1"/>
          <p:nvPr/>
        </p:nvSpPr>
        <p:spPr>
          <a:xfrm>
            <a:off x="5455125" y="5589240"/>
            <a:ext cx="3140065"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emiliano.cazzola@sacrocuore.it</a:t>
            </a:r>
          </a:p>
        </p:txBody>
      </p:sp>
      <p:sp>
        <p:nvSpPr>
          <p:cNvPr id="2" name="Sottotitolo 1"/>
          <p:cNvSpPr>
            <a:spLocks noGrp="1"/>
          </p:cNvSpPr>
          <p:nvPr>
            <p:ph type="subTitle" idx="1"/>
          </p:nvPr>
        </p:nvSpPr>
        <p:spPr>
          <a:xfrm>
            <a:off x="1115616" y="1899983"/>
            <a:ext cx="6400800" cy="1752600"/>
          </a:xfrm>
        </p:spPr>
        <p:txBody>
          <a:bodyPr/>
          <a:lstStyle/>
          <a:p>
            <a:r>
              <a:rPr lang="it-IT" sz="7200" b="1" dirty="0" smtClean="0">
                <a:solidFill>
                  <a:schemeClr val="tx1"/>
                </a:solidFill>
                <a:effectLst>
                  <a:outerShdw blurRad="38100" dist="38100" dir="2700000" algn="tl">
                    <a:srgbClr val="000000">
                      <a:alpha val="43137"/>
                    </a:srgbClr>
                  </a:outerShdw>
                </a:effectLst>
              </a:rPr>
              <a:t>GRAZIE</a:t>
            </a:r>
            <a:endParaRPr lang="it-IT" sz="7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0052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6063" y="306094"/>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2" y="272458"/>
            <a:ext cx="225915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Definizioni</a:t>
            </a:r>
            <a:endParaRPr lang="it-IT" sz="3200" b="1" dirty="0">
              <a:effectLst>
                <a:outerShdw blurRad="38100" dist="38100" dir="2700000" algn="tl">
                  <a:srgbClr val="DDDDDD"/>
                </a:outerShdw>
              </a:effectLst>
              <a:latin typeface="Arial" charset="0"/>
            </a:endParaRPr>
          </a:p>
        </p:txBody>
      </p:sp>
      <p:sp>
        <p:nvSpPr>
          <p:cNvPr id="13" name="Rettangolo arrotondato 12"/>
          <p:cNvSpPr/>
          <p:nvPr/>
        </p:nvSpPr>
        <p:spPr>
          <a:xfrm>
            <a:off x="473962" y="1825491"/>
            <a:ext cx="4888302" cy="3691567"/>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000000"/>
                </a:solidFill>
                <a:latin typeface="Linux Libertine"/>
              </a:rPr>
              <a:t>Radiochimica</a:t>
            </a:r>
          </a:p>
          <a:p>
            <a:r>
              <a:rPr lang="it-IT" b="1" dirty="0">
                <a:solidFill>
                  <a:srgbClr val="222222"/>
                </a:solidFill>
                <a:latin typeface="Arial" panose="020B0604020202020204" pitchFamily="34" charset="0"/>
              </a:rPr>
              <a:t>Da Wikipedia, l'enciclopedia libera.</a:t>
            </a:r>
          </a:p>
          <a:p>
            <a:r>
              <a:rPr lang="it-IT" dirty="0">
                <a:solidFill>
                  <a:srgbClr val="222222"/>
                </a:solidFill>
                <a:latin typeface="Arial" panose="020B0604020202020204" pitchFamily="34" charset="0"/>
              </a:rPr>
              <a:t>La </a:t>
            </a:r>
            <a:r>
              <a:rPr lang="it-IT" b="1" dirty="0">
                <a:solidFill>
                  <a:srgbClr val="222222"/>
                </a:solidFill>
                <a:latin typeface="Arial" panose="020B0604020202020204" pitchFamily="34" charset="0"/>
              </a:rPr>
              <a:t>radiochimica</a:t>
            </a:r>
            <a:r>
              <a:rPr lang="it-IT" dirty="0">
                <a:solidFill>
                  <a:srgbClr val="222222"/>
                </a:solidFill>
                <a:latin typeface="Arial" panose="020B0604020202020204" pitchFamily="34" charset="0"/>
              </a:rPr>
              <a:t> è la branca della </a:t>
            </a:r>
            <a:r>
              <a:rPr lang="it-IT" dirty="0">
                <a:solidFill>
                  <a:srgbClr val="0B0080"/>
                </a:solidFill>
                <a:latin typeface="Arial" panose="020B0604020202020204" pitchFamily="34" charset="0"/>
                <a:hlinkClick r:id="rId4" tooltip="Chimica nucleare"/>
              </a:rPr>
              <a:t>chimica nucleare</a:t>
            </a:r>
            <a:r>
              <a:rPr lang="it-IT" dirty="0">
                <a:solidFill>
                  <a:srgbClr val="222222"/>
                </a:solidFill>
                <a:latin typeface="Arial" panose="020B0604020202020204" pitchFamily="34" charset="0"/>
              </a:rPr>
              <a:t> che si occupa dello studio e impiego pratico delle sostanze radioattive. Sfrutta le </a:t>
            </a:r>
            <a:r>
              <a:rPr lang="it-IT" dirty="0">
                <a:solidFill>
                  <a:srgbClr val="0B0080"/>
                </a:solidFill>
                <a:latin typeface="Arial" panose="020B0604020202020204" pitchFamily="34" charset="0"/>
                <a:hlinkClick r:id="rId5" tooltip="Reazione chimica"/>
              </a:rPr>
              <a:t>reazioni chimiche</a:t>
            </a:r>
            <a:r>
              <a:rPr lang="it-IT" dirty="0">
                <a:solidFill>
                  <a:srgbClr val="222222"/>
                </a:solidFill>
                <a:latin typeface="Arial" panose="020B0604020202020204" pitchFamily="34" charset="0"/>
              </a:rPr>
              <a:t> di </a:t>
            </a:r>
            <a:r>
              <a:rPr lang="it-IT" dirty="0">
                <a:solidFill>
                  <a:srgbClr val="0B0080"/>
                </a:solidFill>
                <a:latin typeface="Arial" panose="020B0604020202020204" pitchFamily="34" charset="0"/>
                <a:hlinkClick r:id="rId6" tooltip="Isotopo"/>
              </a:rPr>
              <a:t>isotopi</a:t>
            </a:r>
            <a:r>
              <a:rPr lang="it-IT" dirty="0">
                <a:solidFill>
                  <a:srgbClr val="222222"/>
                </a:solidFill>
                <a:latin typeface="Arial" panose="020B0604020202020204" pitchFamily="34" charset="0"/>
              </a:rPr>
              <a:t> </a:t>
            </a:r>
            <a:r>
              <a:rPr lang="it-IT" dirty="0">
                <a:solidFill>
                  <a:srgbClr val="0B0080"/>
                </a:solidFill>
                <a:latin typeface="Arial" panose="020B0604020202020204" pitchFamily="34" charset="0"/>
                <a:hlinkClick r:id="rId7" tooltip="Radioattività"/>
              </a:rPr>
              <a:t>radioattivi</a:t>
            </a:r>
            <a:r>
              <a:rPr lang="it-IT" dirty="0">
                <a:solidFill>
                  <a:srgbClr val="222222"/>
                </a:solidFill>
                <a:latin typeface="Arial" panose="020B0604020202020204" pitchFamily="34" charset="0"/>
              </a:rPr>
              <a:t> per fini analitici e per l'effettuazione di altre indagini come ad esempio quelle relative alla </a:t>
            </a:r>
            <a:r>
              <a:rPr lang="it-IT" dirty="0">
                <a:solidFill>
                  <a:srgbClr val="0B0080"/>
                </a:solidFill>
                <a:latin typeface="Arial" panose="020B0604020202020204" pitchFamily="34" charset="0"/>
                <a:hlinkClick r:id="rId8" tooltip="Cinetica chimica"/>
              </a:rPr>
              <a:t>cinetica chimica</a:t>
            </a:r>
            <a:r>
              <a:rPr lang="it-IT" dirty="0">
                <a:solidFill>
                  <a:srgbClr val="222222"/>
                </a:solidFill>
                <a:latin typeface="Arial" panose="020B0604020202020204" pitchFamily="34" charset="0"/>
              </a:rPr>
              <a:t>.</a:t>
            </a:r>
            <a:endParaRPr lang="it-IT" b="0" i="0" dirty="0">
              <a:solidFill>
                <a:srgbClr val="222222"/>
              </a:solidFill>
              <a:effectLst/>
              <a:latin typeface="Arial" panose="020B0604020202020204" pitchFamily="34" charset="0"/>
            </a:endParaRPr>
          </a:p>
        </p:txBody>
      </p:sp>
      <p:pic>
        <p:nvPicPr>
          <p:cNvPr id="126" name="Immagine 125"/>
          <p:cNvPicPr>
            <a:picLocks noChangeAspect="1"/>
          </p:cNvPicPr>
          <p:nvPr/>
        </p:nvPicPr>
        <p:blipFill>
          <a:blip r:embed="rId9"/>
          <a:stretch>
            <a:fillRect/>
          </a:stretch>
        </p:blipFill>
        <p:spPr>
          <a:xfrm>
            <a:off x="3762002" y="105018"/>
            <a:ext cx="1151384" cy="783111"/>
          </a:xfrm>
          <a:prstGeom prst="rect">
            <a:avLst/>
          </a:prstGeom>
        </p:spPr>
      </p:pic>
      <p:grpSp>
        <p:nvGrpSpPr>
          <p:cNvPr id="14" name="Gruppo 10"/>
          <p:cNvGrpSpPr/>
          <p:nvPr/>
        </p:nvGrpSpPr>
        <p:grpSpPr>
          <a:xfrm>
            <a:off x="6156176" y="4581128"/>
            <a:ext cx="1728192" cy="1040107"/>
            <a:chOff x="5927725" y="4976821"/>
            <a:chExt cx="1920880" cy="1303329"/>
          </a:xfrm>
        </p:grpSpPr>
        <p:pic>
          <p:nvPicPr>
            <p:cNvPr id="15" name="Picture 20" descr="chemistry_beakers-thumb-450x337"/>
            <p:cNvPicPr>
              <a:picLocks noChangeAspect="1" noChangeArrowheads="1"/>
            </p:cNvPicPr>
            <p:nvPr/>
          </p:nvPicPr>
          <p:blipFill>
            <a:blip r:embed="rId10" cstate="print"/>
            <a:srcRect/>
            <a:stretch>
              <a:fillRect/>
            </a:stretch>
          </p:blipFill>
          <p:spPr bwMode="auto">
            <a:xfrm>
              <a:off x="5927725" y="5300663"/>
              <a:ext cx="1308100" cy="979487"/>
            </a:xfrm>
            <a:prstGeom prst="rect">
              <a:avLst/>
            </a:prstGeom>
            <a:noFill/>
          </p:spPr>
        </p:pic>
        <p:pic>
          <p:nvPicPr>
            <p:cNvPr id="16" name="Picture 21" descr="atom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713543" y="4976821"/>
              <a:ext cx="1135062" cy="1108075"/>
            </a:xfrm>
            <a:prstGeom prst="rect">
              <a:avLst/>
            </a:prstGeom>
            <a:noFill/>
          </p:spPr>
        </p:pic>
      </p:grpSp>
      <p:grpSp>
        <p:nvGrpSpPr>
          <p:cNvPr id="4" name="Gruppo 3"/>
          <p:cNvGrpSpPr/>
          <p:nvPr/>
        </p:nvGrpSpPr>
        <p:grpSpPr>
          <a:xfrm>
            <a:off x="1769578" y="1195083"/>
            <a:ext cx="5136232" cy="5136232"/>
            <a:chOff x="2003884" y="1167098"/>
            <a:chExt cx="5136232" cy="5136232"/>
          </a:xfrm>
        </p:grpSpPr>
        <p:pic>
          <p:nvPicPr>
            <p:cNvPr id="3" name="Immagine 2"/>
            <p:cNvPicPr>
              <a:picLocks noChangeAspect="1"/>
            </p:cNvPicPr>
            <p:nvPr/>
          </p:nvPicPr>
          <p:blipFill>
            <a:blip r:embed="rId12"/>
            <a:stretch>
              <a:fillRect/>
            </a:stretch>
          </p:blipFill>
          <p:spPr>
            <a:xfrm>
              <a:off x="2003884" y="1167098"/>
              <a:ext cx="5136232" cy="5136232"/>
            </a:xfrm>
            <a:prstGeom prst="rect">
              <a:avLst/>
            </a:prstGeom>
          </p:spPr>
        </p:pic>
        <p:pic>
          <p:nvPicPr>
            <p:cNvPr id="23554" name="Picture 2" descr="Immagine correlata"/>
            <p:cNvPicPr>
              <a:picLocks noChangeAspect="1" noChangeArrowheads="1"/>
            </p:cNvPicPr>
            <p:nvPr/>
          </p:nvPicPr>
          <p:blipFill rotWithShape="1">
            <a:blip r:embed="rId13">
              <a:extLst>
                <a:ext uri="{28A0092B-C50C-407E-A947-70E740481C1C}">
                  <a14:useLocalDpi xmlns:a14="http://schemas.microsoft.com/office/drawing/2010/main" val="0"/>
                </a:ext>
              </a:extLst>
            </a:blip>
            <a:srcRect l="18011" t="52039" r="57183" b="25518"/>
            <a:stretch/>
          </p:blipFill>
          <p:spPr bwMode="auto">
            <a:xfrm>
              <a:off x="2699791" y="3933055"/>
              <a:ext cx="1512169" cy="13681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0566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12794"/>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2" y="272458"/>
            <a:ext cx="225915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Definizioni</a:t>
            </a:r>
            <a:endParaRPr lang="it-IT" sz="3200" b="1" dirty="0">
              <a:effectLst>
                <a:outerShdw blurRad="38100" dist="38100" dir="2700000" algn="tl">
                  <a:srgbClr val="DDDDDD"/>
                </a:outerShdw>
              </a:effectLst>
              <a:latin typeface="Arial" charset="0"/>
            </a:endParaRPr>
          </a:p>
        </p:txBody>
      </p:sp>
      <p:sp>
        <p:nvSpPr>
          <p:cNvPr id="13" name="Rettangolo arrotondato 12"/>
          <p:cNvSpPr/>
          <p:nvPr/>
        </p:nvSpPr>
        <p:spPr>
          <a:xfrm>
            <a:off x="387899" y="1363185"/>
            <a:ext cx="6608118" cy="4852225"/>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000000"/>
                </a:solidFill>
                <a:latin typeface="Linux Libertine"/>
              </a:rPr>
              <a:t>Radiochimica</a:t>
            </a:r>
          </a:p>
          <a:p>
            <a:r>
              <a:rPr lang="it-IT" b="1" dirty="0">
                <a:solidFill>
                  <a:srgbClr val="222222"/>
                </a:solidFill>
                <a:latin typeface="Arial" panose="020B0604020202020204" pitchFamily="34" charset="0"/>
              </a:rPr>
              <a:t>Da Wikipedia, l'enciclopedia libera</a:t>
            </a:r>
            <a:r>
              <a:rPr lang="it-IT" b="1" dirty="0" smtClean="0">
                <a:solidFill>
                  <a:srgbClr val="222222"/>
                </a:solidFill>
                <a:latin typeface="Arial" panose="020B0604020202020204" pitchFamily="34" charset="0"/>
              </a:rPr>
              <a:t>.</a:t>
            </a:r>
          </a:p>
          <a:p>
            <a:pPr lvl="0" eaLnBrk="0" fontAlgn="base" hangingPunct="0">
              <a:spcBef>
                <a:spcPct val="0"/>
              </a:spcBef>
              <a:spcAft>
                <a:spcPct val="0"/>
              </a:spcAft>
            </a:pPr>
            <a:r>
              <a:rPr lang="it-IT" altLang="it-IT" dirty="0">
                <a:solidFill>
                  <a:srgbClr val="000000"/>
                </a:solidFill>
                <a:cs typeface="Arial" panose="020B0604020202020204" pitchFamily="34" charset="0"/>
              </a:rPr>
              <a:t>Altre applicazioni della radiochimica</a:t>
            </a:r>
            <a:r>
              <a:rPr lang="it-IT" altLang="it-IT" dirty="0">
                <a:solidFill>
                  <a:srgbClr val="54595D"/>
                </a:solidFill>
                <a:cs typeface="Arial" panose="020B0604020202020204" pitchFamily="34" charset="0"/>
              </a:rPr>
              <a:t>[</a:t>
            </a:r>
            <a:r>
              <a:rPr lang="it-IT" altLang="it-IT" dirty="0">
                <a:solidFill>
                  <a:srgbClr val="0B0080"/>
                </a:solidFill>
                <a:cs typeface="Arial" panose="020B0604020202020204" pitchFamily="34" charset="0"/>
                <a:hlinkClick r:id="rId4" tooltip="Modifica la sezione Altre applicazioni della radiochimica"/>
              </a:rPr>
              <a:t>modifica</a:t>
            </a:r>
            <a:r>
              <a:rPr lang="it-IT" altLang="it-IT" dirty="0">
                <a:solidFill>
                  <a:srgbClr val="54595D"/>
                </a:solidFill>
                <a:cs typeface="Arial" panose="020B0604020202020204" pitchFamily="34" charset="0"/>
              </a:rPr>
              <a:t> | </a:t>
            </a:r>
            <a:r>
              <a:rPr lang="it-IT" altLang="it-IT" dirty="0">
                <a:solidFill>
                  <a:srgbClr val="0B0080"/>
                </a:solidFill>
                <a:cs typeface="Arial" panose="020B0604020202020204" pitchFamily="34" charset="0"/>
                <a:hlinkClick r:id="rId5" tooltip="Modifica la sezione Altre applicazioni della radiochimica"/>
              </a:rPr>
              <a:t>modifica </a:t>
            </a:r>
            <a:r>
              <a:rPr lang="it-IT" altLang="it-IT" dirty="0" err="1">
                <a:solidFill>
                  <a:srgbClr val="0B0080"/>
                </a:solidFill>
                <a:cs typeface="Arial" panose="020B0604020202020204" pitchFamily="34" charset="0"/>
                <a:hlinkClick r:id="rId5" tooltip="Modifica la sezione Altre applicazioni della radiochimica"/>
              </a:rPr>
              <a:t>wikitesto</a:t>
            </a:r>
            <a:r>
              <a:rPr lang="it-IT" altLang="it-IT" dirty="0">
                <a:solidFill>
                  <a:srgbClr val="54595D"/>
                </a:solidFill>
                <a:cs typeface="Arial" panose="020B0604020202020204" pitchFamily="34" charset="0"/>
              </a:rPr>
              <a:t>]</a:t>
            </a:r>
            <a:endParaRPr lang="it-IT" altLang="it-IT" dirty="0">
              <a:solidFill>
                <a:srgbClr val="000000"/>
              </a:solidFill>
              <a:cs typeface="Arial" panose="020B0604020202020204" pitchFamily="34" charset="0"/>
            </a:endParaRPr>
          </a:p>
          <a:p>
            <a:pPr lvl="0" eaLnBrk="0" fontAlgn="base" hangingPunct="0">
              <a:spcBef>
                <a:spcPct val="0"/>
              </a:spcBef>
              <a:spcAft>
                <a:spcPct val="0"/>
              </a:spcAft>
            </a:pPr>
            <a:r>
              <a:rPr lang="it-IT" altLang="it-IT" dirty="0">
                <a:solidFill>
                  <a:srgbClr val="0B0080"/>
                </a:solidFill>
                <a:cs typeface="Arial" panose="020B0604020202020204" pitchFamily="34" charset="0"/>
                <a:hlinkClick r:id="rId6"/>
              </a:rPr>
              <a:t>  </a:t>
            </a:r>
            <a:endParaRPr lang="it-IT" altLang="it-IT" dirty="0">
              <a:solidFill>
                <a:srgbClr val="222222"/>
              </a:solidFill>
              <a:cs typeface="Arial" panose="020B0604020202020204" pitchFamily="34" charset="0"/>
            </a:endParaRPr>
          </a:p>
          <a:p>
            <a:pPr lvl="0" eaLnBrk="0" fontAlgn="base" hangingPunct="0">
              <a:spcBef>
                <a:spcPct val="0"/>
              </a:spcBef>
              <a:spcAft>
                <a:spcPct val="0"/>
              </a:spcAft>
            </a:pPr>
            <a:r>
              <a:rPr lang="it-IT" altLang="it-IT" dirty="0">
                <a:solidFill>
                  <a:srgbClr val="222222"/>
                </a:solidFill>
                <a:cs typeface="Arial" panose="020B0604020202020204" pitchFamily="34" charset="0"/>
              </a:rPr>
              <a:t>Immagine di una caratteristica strumentazione </a:t>
            </a:r>
            <a:r>
              <a:rPr lang="it-IT" altLang="it-IT" dirty="0">
                <a:solidFill>
                  <a:srgbClr val="0B0080"/>
                </a:solidFill>
                <a:cs typeface="Arial" panose="020B0604020202020204" pitchFamily="34" charset="0"/>
                <a:hlinkClick r:id="rId7" tooltip="Tomografia ad emissione di positroni"/>
              </a:rPr>
              <a:t>PET</a:t>
            </a:r>
            <a:r>
              <a:rPr lang="it-IT" altLang="it-IT" dirty="0">
                <a:solidFill>
                  <a:srgbClr val="222222"/>
                </a:solidFill>
                <a:cs typeface="Arial" panose="020B0604020202020204" pitchFamily="34" charset="0"/>
              </a:rPr>
              <a:t>, indagine diagnostica che sfrutta l'iniezione endovena di un mezzo radioattivo.</a:t>
            </a:r>
            <a:endParaRPr lang="it-IT" altLang="it-IT" dirty="0">
              <a:solidFill>
                <a:schemeClr val="tx1"/>
              </a:solidFill>
              <a:cs typeface="Arial" panose="020B0604020202020204" pitchFamily="34" charset="0"/>
            </a:endParaRPr>
          </a:p>
          <a:p>
            <a:pPr lvl="0" eaLnBrk="0" fontAlgn="base" hangingPunct="0">
              <a:spcBef>
                <a:spcPct val="0"/>
              </a:spcBef>
              <a:spcAft>
                <a:spcPct val="0"/>
              </a:spcAft>
              <a:buFontTx/>
              <a:buChar char="•"/>
            </a:pPr>
            <a:r>
              <a:rPr lang="it-IT" altLang="it-IT" dirty="0" smtClean="0">
                <a:solidFill>
                  <a:srgbClr val="222222"/>
                </a:solidFill>
                <a:cs typeface="Arial" panose="020B0604020202020204" pitchFamily="34" charset="0"/>
              </a:rPr>
              <a:t>Studio </a:t>
            </a:r>
            <a:r>
              <a:rPr lang="it-IT" altLang="it-IT" dirty="0">
                <a:solidFill>
                  <a:srgbClr val="222222"/>
                </a:solidFill>
                <a:cs typeface="Arial" panose="020B0604020202020204" pitchFamily="34" charset="0"/>
              </a:rPr>
              <a:t>del </a:t>
            </a:r>
            <a:r>
              <a:rPr lang="it-IT" altLang="it-IT" dirty="0">
                <a:solidFill>
                  <a:srgbClr val="0B0080"/>
                </a:solidFill>
                <a:cs typeface="Arial" panose="020B0604020202020204" pitchFamily="34" charset="0"/>
                <a:hlinkClick r:id="rId8" tooltip="Metabolismo"/>
              </a:rPr>
              <a:t>metabolismo</a:t>
            </a:r>
            <a:r>
              <a:rPr lang="it-IT" altLang="it-IT" dirty="0">
                <a:solidFill>
                  <a:srgbClr val="222222"/>
                </a:solidFill>
                <a:cs typeface="Arial" panose="020B0604020202020204" pitchFamily="34" charset="0"/>
              </a:rPr>
              <a:t> di organismi vegetali e animali, mediante la tecnica dei </a:t>
            </a:r>
            <a:r>
              <a:rPr lang="it-IT" altLang="it-IT" dirty="0" err="1">
                <a:solidFill>
                  <a:srgbClr val="222222"/>
                </a:solidFill>
                <a:cs typeface="Arial" panose="020B0604020202020204" pitchFamily="34" charset="0"/>
              </a:rPr>
              <a:t>radiotraccianti</a:t>
            </a:r>
            <a:r>
              <a:rPr lang="it-IT" altLang="it-IT" dirty="0">
                <a:solidFill>
                  <a:srgbClr val="222222"/>
                </a:solidFill>
                <a:cs typeface="Arial" panose="020B0604020202020204" pitchFamily="34" charset="0"/>
              </a:rPr>
              <a:t>.</a:t>
            </a:r>
          </a:p>
          <a:p>
            <a:pPr lvl="0" eaLnBrk="0" fontAlgn="base" hangingPunct="0">
              <a:spcBef>
                <a:spcPct val="0"/>
              </a:spcBef>
              <a:spcAft>
                <a:spcPct val="0"/>
              </a:spcAft>
              <a:buFontTx/>
              <a:buChar char="•"/>
            </a:pPr>
            <a:r>
              <a:rPr lang="it-IT" altLang="it-IT" dirty="0">
                <a:solidFill>
                  <a:srgbClr val="222222"/>
                </a:solidFill>
                <a:cs typeface="Arial" panose="020B0604020202020204" pitchFamily="34" charset="0"/>
              </a:rPr>
              <a:t>In </a:t>
            </a:r>
            <a:r>
              <a:rPr lang="it-IT" altLang="it-IT" dirty="0">
                <a:solidFill>
                  <a:srgbClr val="0B0080"/>
                </a:solidFill>
                <a:cs typeface="Arial" panose="020B0604020202020204" pitchFamily="34" charset="0"/>
                <a:hlinkClick r:id="rId9" tooltip="Medicina nucleare"/>
              </a:rPr>
              <a:t>medicina nucleare</a:t>
            </a:r>
            <a:r>
              <a:rPr lang="it-IT" altLang="it-IT" dirty="0">
                <a:solidFill>
                  <a:srgbClr val="222222"/>
                </a:solidFill>
                <a:cs typeface="Arial" panose="020B0604020202020204" pitchFamily="34" charset="0"/>
              </a:rPr>
              <a:t>, per la </a:t>
            </a:r>
            <a:r>
              <a:rPr lang="it-IT" altLang="it-IT" dirty="0">
                <a:solidFill>
                  <a:srgbClr val="0B0080"/>
                </a:solidFill>
                <a:cs typeface="Arial" panose="020B0604020202020204" pitchFamily="34" charset="0"/>
                <a:hlinkClick r:id="rId10" tooltip="Radioterapia"/>
              </a:rPr>
              <a:t>radioterapia</a:t>
            </a:r>
            <a:r>
              <a:rPr lang="it-IT" altLang="it-IT" dirty="0">
                <a:solidFill>
                  <a:srgbClr val="222222"/>
                </a:solidFill>
                <a:cs typeface="Arial" panose="020B0604020202020204" pitchFamily="34" charset="0"/>
              </a:rPr>
              <a:t> radiante (es. </a:t>
            </a:r>
            <a:r>
              <a:rPr lang="it-IT" altLang="it-IT" dirty="0">
                <a:solidFill>
                  <a:srgbClr val="0B0080"/>
                </a:solidFill>
                <a:cs typeface="Arial" panose="020B0604020202020204" pitchFamily="34" charset="0"/>
                <a:hlinkClick r:id="rId11" tooltip="Cobalto"/>
              </a:rPr>
              <a:t>cobalto</a:t>
            </a:r>
            <a:r>
              <a:rPr lang="it-IT" altLang="it-IT" dirty="0">
                <a:solidFill>
                  <a:srgbClr val="222222"/>
                </a:solidFill>
                <a:cs typeface="Arial" panose="020B0604020202020204" pitchFamily="34" charset="0"/>
              </a:rPr>
              <a:t>-60 per vari </a:t>
            </a:r>
            <a:r>
              <a:rPr lang="it-IT" altLang="it-IT" dirty="0">
                <a:solidFill>
                  <a:srgbClr val="0B0080"/>
                </a:solidFill>
                <a:cs typeface="Arial" panose="020B0604020202020204" pitchFamily="34" charset="0"/>
                <a:hlinkClick r:id="rId12" tooltip="Tumore"/>
              </a:rPr>
              <a:t>tumori</a:t>
            </a:r>
            <a:r>
              <a:rPr lang="it-IT" altLang="it-IT" dirty="0">
                <a:solidFill>
                  <a:srgbClr val="222222"/>
                </a:solidFill>
                <a:cs typeface="Arial" panose="020B0604020202020204" pitchFamily="34" charset="0"/>
              </a:rPr>
              <a:t> solidi), la radioterapia metabolica di tumori ed altre patologie (</a:t>
            </a:r>
            <a:r>
              <a:rPr lang="it-IT" altLang="it-IT" dirty="0">
                <a:solidFill>
                  <a:srgbClr val="0B0080"/>
                </a:solidFill>
                <a:cs typeface="Arial" panose="020B0604020202020204" pitchFamily="34" charset="0"/>
                <a:hlinkClick r:id="rId13" tooltip="Ioduro di sodio"/>
              </a:rPr>
              <a:t>ioduro di sodio</a:t>
            </a:r>
            <a:r>
              <a:rPr lang="it-IT" altLang="it-IT" dirty="0">
                <a:solidFill>
                  <a:srgbClr val="222222"/>
                </a:solidFill>
                <a:cs typeface="Arial" panose="020B0604020202020204" pitchFamily="34" charset="0"/>
              </a:rPr>
              <a:t> marcato con </a:t>
            </a:r>
            <a:r>
              <a:rPr lang="it-IT" altLang="it-IT" baseline="30000" dirty="0">
                <a:solidFill>
                  <a:srgbClr val="222222"/>
                </a:solidFill>
                <a:cs typeface="Arial" panose="020B0604020202020204" pitchFamily="34" charset="0"/>
              </a:rPr>
              <a:t>131</a:t>
            </a:r>
            <a:r>
              <a:rPr lang="it-IT" altLang="it-IT" dirty="0">
                <a:solidFill>
                  <a:srgbClr val="222222"/>
                </a:solidFill>
                <a:cs typeface="Arial" panose="020B0604020202020204" pitchFamily="34" charset="0"/>
              </a:rPr>
              <a:t>I per i tumori tiroidei) e radiodiagnostica (mezzi di contrasto o </a:t>
            </a:r>
            <a:r>
              <a:rPr lang="it-IT" altLang="it-IT" dirty="0" err="1">
                <a:solidFill>
                  <a:srgbClr val="222222"/>
                </a:solidFill>
                <a:cs typeface="Arial" panose="020B0604020202020204" pitchFamily="34" charset="0"/>
              </a:rPr>
              <a:t>radiofarmaci</a:t>
            </a:r>
            <a:r>
              <a:rPr lang="it-IT" altLang="it-IT" dirty="0">
                <a:solidFill>
                  <a:srgbClr val="222222"/>
                </a:solidFill>
                <a:cs typeface="Arial" panose="020B0604020202020204" pitchFamily="34" charset="0"/>
              </a:rPr>
              <a:t> diagnostici sistemici o per recettori specifici, es: marcati con </a:t>
            </a:r>
            <a:r>
              <a:rPr lang="it-IT" altLang="it-IT" baseline="30000" dirty="0">
                <a:solidFill>
                  <a:srgbClr val="222222"/>
                </a:solidFill>
                <a:cs typeface="Arial" panose="020B0604020202020204" pitchFamily="34" charset="0"/>
              </a:rPr>
              <a:t>123</a:t>
            </a:r>
            <a:r>
              <a:rPr lang="it-IT" altLang="it-IT" dirty="0">
                <a:solidFill>
                  <a:srgbClr val="222222"/>
                </a:solidFill>
                <a:cs typeface="Arial" panose="020B0604020202020204" pitchFamily="34" charset="0"/>
              </a:rPr>
              <a:t>I per la </a:t>
            </a:r>
            <a:r>
              <a:rPr lang="it-IT" altLang="it-IT" dirty="0">
                <a:solidFill>
                  <a:srgbClr val="0B0080"/>
                </a:solidFill>
                <a:cs typeface="Arial" panose="020B0604020202020204" pitchFamily="34" charset="0"/>
                <a:hlinkClick r:id="rId14" tooltip="SPECT"/>
              </a:rPr>
              <a:t>SPECT</a:t>
            </a:r>
            <a:r>
              <a:rPr lang="it-IT" altLang="it-IT" dirty="0">
                <a:solidFill>
                  <a:srgbClr val="222222"/>
                </a:solidFill>
                <a:cs typeface="Arial" panose="020B0604020202020204" pitchFamily="34" charset="0"/>
              </a:rPr>
              <a:t> o </a:t>
            </a:r>
            <a:r>
              <a:rPr lang="it-IT" altLang="it-IT" baseline="30000" dirty="0">
                <a:solidFill>
                  <a:srgbClr val="222222"/>
                </a:solidFill>
                <a:cs typeface="Arial" panose="020B0604020202020204" pitchFamily="34" charset="0"/>
              </a:rPr>
              <a:t>18</a:t>
            </a:r>
            <a:r>
              <a:rPr lang="it-IT" altLang="it-IT" dirty="0">
                <a:solidFill>
                  <a:srgbClr val="222222"/>
                </a:solidFill>
                <a:cs typeface="Arial" panose="020B0604020202020204" pitchFamily="34" charset="0"/>
              </a:rPr>
              <a:t>F per la </a:t>
            </a:r>
            <a:r>
              <a:rPr lang="it-IT" altLang="it-IT" dirty="0">
                <a:solidFill>
                  <a:srgbClr val="0B0080"/>
                </a:solidFill>
                <a:cs typeface="Arial" panose="020B0604020202020204" pitchFamily="34" charset="0"/>
                <a:hlinkClick r:id="rId7" tooltip="Tomografia ad emissione di positroni"/>
              </a:rPr>
              <a:t>PET</a:t>
            </a:r>
            <a:r>
              <a:rPr lang="it-IT" altLang="it-IT" dirty="0" smtClean="0">
                <a:solidFill>
                  <a:srgbClr val="222222"/>
                </a:solidFill>
                <a:cs typeface="Arial" panose="020B0604020202020204" pitchFamily="34" charset="0"/>
              </a:rPr>
              <a:t>).</a:t>
            </a:r>
            <a:endParaRPr lang="it-IT" b="1" dirty="0" smtClean="0">
              <a:solidFill>
                <a:srgbClr val="222222"/>
              </a:solidFill>
              <a:latin typeface="Arial" panose="020B0604020202020204" pitchFamily="34" charset="0"/>
            </a:endParaRPr>
          </a:p>
        </p:txBody>
      </p:sp>
      <p:pic>
        <p:nvPicPr>
          <p:cNvPr id="126" name="Immagine 125"/>
          <p:cNvPicPr>
            <a:picLocks noChangeAspect="1"/>
          </p:cNvPicPr>
          <p:nvPr/>
        </p:nvPicPr>
        <p:blipFill>
          <a:blip r:embed="rId15"/>
          <a:stretch>
            <a:fillRect/>
          </a:stretch>
        </p:blipFill>
        <p:spPr>
          <a:xfrm>
            <a:off x="3762002" y="105018"/>
            <a:ext cx="1151384" cy="783111"/>
          </a:xfrm>
          <a:prstGeom prst="rect">
            <a:avLst/>
          </a:prstGeom>
        </p:spPr>
      </p:pic>
      <p:pic>
        <p:nvPicPr>
          <p:cNvPr id="14" name="Picture 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7164290" y="5100442"/>
            <a:ext cx="1762773" cy="1092679"/>
          </a:xfrm>
          <a:prstGeom prst="rect">
            <a:avLst/>
          </a:prstGeom>
          <a:noFill/>
          <a:ln w="9525">
            <a:noFill/>
            <a:miter lim="800000"/>
            <a:headEnd/>
            <a:tailEnd/>
          </a:ln>
          <a:effectLst/>
        </p:spPr>
      </p:pic>
    </p:spTree>
    <p:extLst>
      <p:ext uri="{BB962C8B-B14F-4D97-AF65-F5344CB8AC3E}">
        <p14:creationId xmlns:p14="http://schemas.microsoft.com/office/powerpoint/2010/main" val="3304060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12794"/>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 name="Rectangle 22"/>
          <p:cNvSpPr>
            <a:spLocks noChangeArrowheads="1"/>
          </p:cNvSpPr>
          <p:nvPr/>
        </p:nvSpPr>
        <p:spPr bwMode="auto">
          <a:xfrm>
            <a:off x="473962" y="272458"/>
            <a:ext cx="225915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Definizioni</a:t>
            </a:r>
            <a:endParaRPr lang="it-IT" sz="3200" b="1" dirty="0">
              <a:effectLst>
                <a:outerShdw blurRad="38100" dist="38100" dir="2700000" algn="tl">
                  <a:srgbClr val="DDDDDD"/>
                </a:outerShdw>
              </a:effectLst>
              <a:latin typeface="Arial" charset="0"/>
            </a:endParaRPr>
          </a:p>
        </p:txBody>
      </p:sp>
      <p:pic>
        <p:nvPicPr>
          <p:cNvPr id="2" name="Immagine 1"/>
          <p:cNvPicPr>
            <a:picLocks noChangeAspect="1"/>
          </p:cNvPicPr>
          <p:nvPr/>
        </p:nvPicPr>
        <p:blipFill rotWithShape="1">
          <a:blip r:embed="rId4"/>
          <a:srcRect b="39569"/>
          <a:stretch/>
        </p:blipFill>
        <p:spPr>
          <a:xfrm>
            <a:off x="187295" y="1196752"/>
            <a:ext cx="7202414" cy="2448272"/>
          </a:xfrm>
          <a:prstGeom prst="rect">
            <a:avLst/>
          </a:prstGeom>
        </p:spPr>
      </p:pic>
      <p:pic>
        <p:nvPicPr>
          <p:cNvPr id="3" name="Immagine 2"/>
          <p:cNvPicPr>
            <a:picLocks noChangeAspect="1"/>
          </p:cNvPicPr>
          <p:nvPr/>
        </p:nvPicPr>
        <p:blipFill rotWithShape="1">
          <a:blip r:embed="rId5"/>
          <a:srcRect r="21267" b="50000"/>
          <a:stretch/>
        </p:blipFill>
        <p:spPr>
          <a:xfrm>
            <a:off x="173818" y="3860701"/>
            <a:ext cx="7206494" cy="25717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12794"/>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9" name="Rectangle 22"/>
          <p:cNvSpPr>
            <a:spLocks noChangeArrowheads="1"/>
          </p:cNvSpPr>
          <p:nvPr/>
        </p:nvSpPr>
        <p:spPr bwMode="auto">
          <a:xfrm>
            <a:off x="473962" y="272458"/>
            <a:ext cx="225915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Definizioni</a:t>
            </a:r>
            <a:endParaRPr lang="it-IT" sz="3200" b="1" dirty="0">
              <a:effectLst>
                <a:outerShdw blurRad="38100" dist="38100" dir="2700000" algn="tl">
                  <a:srgbClr val="DDDDDD"/>
                </a:outerShdw>
              </a:effectLst>
              <a:latin typeface="Arial" charset="0"/>
            </a:endParaRPr>
          </a:p>
        </p:txBody>
      </p:sp>
      <p:pic>
        <p:nvPicPr>
          <p:cNvPr id="6" name="Immagine 5"/>
          <p:cNvPicPr>
            <a:picLocks noChangeAspect="1"/>
          </p:cNvPicPr>
          <p:nvPr/>
        </p:nvPicPr>
        <p:blipFill rotWithShape="1">
          <a:blip r:embed="rId4"/>
          <a:srcRect r="14210" b="44400"/>
          <a:stretch/>
        </p:blipFill>
        <p:spPr>
          <a:xfrm>
            <a:off x="155577" y="1759890"/>
            <a:ext cx="7844653" cy="2859783"/>
          </a:xfrm>
          <a:prstGeom prst="rect">
            <a:avLst/>
          </a:prstGeom>
        </p:spPr>
      </p:pic>
      <p:sp>
        <p:nvSpPr>
          <p:cNvPr id="8" name="AutoShape 2" descr="Risultati immagini per cellule"/>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a:blip r:embed="rId5"/>
          <a:stretch>
            <a:fillRect/>
          </a:stretch>
        </p:blipFill>
        <p:spPr>
          <a:xfrm>
            <a:off x="4326980" y="4293096"/>
            <a:ext cx="1872208" cy="1623616"/>
          </a:xfrm>
          <a:prstGeom prst="rect">
            <a:avLst/>
          </a:prstGeom>
        </p:spPr>
      </p:pic>
    </p:spTree>
    <p:extLst>
      <p:ext uri="{BB962C8B-B14F-4D97-AF65-F5344CB8AC3E}">
        <p14:creationId xmlns:p14="http://schemas.microsoft.com/office/powerpoint/2010/main" val="30359117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a:picLocks noChangeAspect="1" noChangeArrowheads="1"/>
          </p:cNvPicPr>
          <p:nvPr/>
        </p:nvPicPr>
        <p:blipFill>
          <a:blip r:embed="rId3" cstate="print">
            <a:lum bright="40000"/>
          </a:blip>
          <a:srcRect/>
          <a:stretch>
            <a:fillRect/>
          </a:stretch>
        </p:blipFill>
        <p:spPr bwMode="auto">
          <a:xfrm>
            <a:off x="0" y="-12794"/>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8" name="AutoShape 2" descr="Risultati immagini per cellule"/>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 name="Picture 1" descr="cartaintestata"/>
          <p:cNvPicPr>
            <a:picLocks noChangeAspect="1" noChangeArrowheads="1"/>
          </p:cNvPicPr>
          <p:nvPr/>
        </p:nvPicPr>
        <p:blipFill>
          <a:blip r:embed="rId4" cstate="print"/>
          <a:srcRect/>
          <a:stretch>
            <a:fillRect/>
          </a:stretch>
        </p:blipFill>
        <p:spPr bwMode="auto">
          <a:xfrm>
            <a:off x="0" y="12274"/>
            <a:ext cx="4125626" cy="968107"/>
          </a:xfrm>
          <a:prstGeom prst="rect">
            <a:avLst/>
          </a:prstGeom>
          <a:noFill/>
        </p:spPr>
      </p:pic>
      <p:pic>
        <p:nvPicPr>
          <p:cNvPr id="2" name="Immagine 1"/>
          <p:cNvPicPr>
            <a:picLocks noChangeAspect="1"/>
          </p:cNvPicPr>
          <p:nvPr/>
        </p:nvPicPr>
        <p:blipFill>
          <a:blip r:embed="rId5"/>
          <a:stretch>
            <a:fillRect/>
          </a:stretch>
        </p:blipFill>
        <p:spPr>
          <a:xfrm>
            <a:off x="755577" y="1628800"/>
            <a:ext cx="3791343" cy="2376264"/>
          </a:xfrm>
          <a:prstGeom prst="rect">
            <a:avLst/>
          </a:prstGeom>
        </p:spPr>
      </p:pic>
      <p:pic>
        <p:nvPicPr>
          <p:cNvPr id="3" name="Immagine 2"/>
          <p:cNvPicPr>
            <a:picLocks noChangeAspect="1"/>
          </p:cNvPicPr>
          <p:nvPr/>
        </p:nvPicPr>
        <p:blipFill>
          <a:blip r:embed="rId6"/>
          <a:stretch>
            <a:fillRect/>
          </a:stretch>
        </p:blipFill>
        <p:spPr>
          <a:xfrm>
            <a:off x="5255292" y="2564904"/>
            <a:ext cx="2095500" cy="2190751"/>
          </a:xfrm>
          <a:prstGeom prst="rect">
            <a:avLst/>
          </a:prstGeom>
        </p:spPr>
      </p:pic>
      <p:sp>
        <p:nvSpPr>
          <p:cNvPr id="14" name="Rettangolo arrotondato 13"/>
          <p:cNvSpPr/>
          <p:nvPr/>
        </p:nvSpPr>
        <p:spPr>
          <a:xfrm>
            <a:off x="700092" y="4267893"/>
            <a:ext cx="4159940" cy="1972559"/>
          </a:xfrm>
          <a:prstGeom prst="roundRect">
            <a:avLst/>
          </a:prstGeom>
          <a:solidFill>
            <a:schemeClr val="bg1"/>
          </a:solidFill>
          <a:effectLst>
            <a:outerShdw blurRad="50800" dist="38100" algn="l" rotWithShape="0">
              <a:prstClr val="black">
                <a:alpha val="40000"/>
              </a:prstClr>
            </a:outerShdw>
          </a:effectLst>
          <a:scene3d>
            <a:camera prst="obliqueBottom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095354" y="4437112"/>
            <a:ext cx="3608123" cy="1477328"/>
          </a:xfrm>
          <a:prstGeom prst="rect">
            <a:avLst/>
          </a:prstGeom>
          <a:noFill/>
        </p:spPr>
        <p:txBody>
          <a:bodyPr wrap="square" rtlCol="0">
            <a:spAutoFit/>
          </a:bodyPr>
          <a:lstStyle/>
          <a:p>
            <a:r>
              <a:rPr lang="it-IT" dirty="0" smtClean="0">
                <a:latin typeface="Arial" panose="020B0604020202020204" pitchFamily="34" charset="0"/>
                <a:cs typeface="Arial" panose="020B0604020202020204" pitchFamily="34" charset="0"/>
              </a:rPr>
              <a:t>Tante diverse professionalità che ruotano attorno ad un unico obbiettivo preparare in sicurezza e qualità </a:t>
            </a:r>
            <a:r>
              <a:rPr lang="it-IT" dirty="0" err="1" smtClean="0">
                <a:latin typeface="Arial" panose="020B0604020202020204" pitchFamily="34" charset="0"/>
                <a:cs typeface="Arial" panose="020B0604020202020204" pitchFamily="34" charset="0"/>
              </a:rPr>
              <a:t>radiofarmaci</a:t>
            </a:r>
            <a:r>
              <a:rPr lang="it-IT" dirty="0" smtClean="0">
                <a:latin typeface="Arial" panose="020B0604020202020204" pitchFamily="34" charset="0"/>
                <a:cs typeface="Arial" panose="020B0604020202020204" pitchFamily="34" charset="0"/>
              </a:rPr>
              <a:t> per diagnosticare e curare malattie.</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0082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lum bright="40000"/>
          </a:blip>
          <a:srcRect/>
          <a:stretch>
            <a:fillRect/>
          </a:stretch>
        </p:blipFill>
        <p:spPr bwMode="auto">
          <a:xfrm>
            <a:off x="-16049" y="-7936"/>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3" name="Rectangle 22"/>
          <p:cNvSpPr>
            <a:spLocks noChangeArrowheads="1"/>
          </p:cNvSpPr>
          <p:nvPr/>
        </p:nvSpPr>
        <p:spPr bwMode="auto">
          <a:xfrm>
            <a:off x="473962" y="272458"/>
            <a:ext cx="264687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err="1" smtClean="0">
                <a:solidFill>
                  <a:srgbClr val="000000"/>
                </a:solidFill>
                <a:effectLst>
                  <a:outerShdw blurRad="38100" dist="38100" dir="2700000" algn="tl">
                    <a:srgbClr val="DDDDDD"/>
                  </a:outerShdw>
                </a:effectLst>
                <a:latin typeface="Arial" charset="0"/>
              </a:rPr>
              <a:t>Radionuclidi</a:t>
            </a:r>
            <a:endParaRPr lang="it-IT" sz="3200" b="1" dirty="0">
              <a:effectLst>
                <a:outerShdw blurRad="38100" dist="38100" dir="2700000" algn="tl">
                  <a:srgbClr val="DDDDDD"/>
                </a:outerShdw>
              </a:effectLst>
              <a:latin typeface="Arial" charset="0"/>
            </a:endParaRPr>
          </a:p>
        </p:txBody>
      </p:sp>
      <p:sp>
        <p:nvSpPr>
          <p:cNvPr id="6" name="AutoShape 2" descr="Risultati immagini per lego scientist"/>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4580" name="Picture 4" descr="Risultati immagini per lego scient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302" y="5262573"/>
            <a:ext cx="1293514" cy="129351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Risultati immagini per lego scientist cyclo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51" y="1372823"/>
            <a:ext cx="1722958" cy="12905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Risultati immagini per lego scientist modular synthesis"/>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4" descr="https://ideascdn.lego.com/community/projects/13e/b33/121474/2170461-o_1a377fhcl1oj14in1pkuare1dsdc-thumbnail-full.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482" name="Picture 2" descr="Immagine correla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427" y="3170212"/>
            <a:ext cx="2218231" cy="166367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114580" y="2722737"/>
            <a:ext cx="1059868" cy="369332"/>
          </a:xfrm>
          <a:prstGeom prst="rect">
            <a:avLst/>
          </a:prstGeom>
          <a:noFill/>
        </p:spPr>
        <p:txBody>
          <a:bodyPr wrap="none" rtlCol="0">
            <a:spAutoFit/>
          </a:bodyPr>
          <a:lstStyle/>
          <a:p>
            <a:r>
              <a:rPr lang="it-IT" dirty="0" err="1" smtClean="0"/>
              <a:t>cyclotron</a:t>
            </a:r>
            <a:endParaRPr lang="it-IT" dirty="0"/>
          </a:p>
        </p:txBody>
      </p:sp>
      <p:sp>
        <p:nvSpPr>
          <p:cNvPr id="3" name="CasellaDiTesto 2"/>
          <p:cNvSpPr txBox="1"/>
          <p:nvPr/>
        </p:nvSpPr>
        <p:spPr>
          <a:xfrm>
            <a:off x="921712" y="4896588"/>
            <a:ext cx="1691501" cy="369332"/>
          </a:xfrm>
          <a:prstGeom prst="rect">
            <a:avLst/>
          </a:prstGeom>
          <a:noFill/>
        </p:spPr>
        <p:txBody>
          <a:bodyPr wrap="none" rtlCol="0">
            <a:spAutoFit/>
          </a:bodyPr>
          <a:lstStyle/>
          <a:p>
            <a:r>
              <a:rPr lang="it-IT" dirty="0" err="1" smtClean="0"/>
              <a:t>Nuclear</a:t>
            </a:r>
            <a:r>
              <a:rPr lang="it-IT" dirty="0" smtClean="0"/>
              <a:t> </a:t>
            </a:r>
            <a:r>
              <a:rPr lang="it-IT" dirty="0" err="1" smtClean="0"/>
              <a:t>Reactor</a:t>
            </a:r>
            <a:endParaRPr lang="it-IT" dirty="0"/>
          </a:p>
        </p:txBody>
      </p:sp>
      <p:sp>
        <p:nvSpPr>
          <p:cNvPr id="5" name="AutoShape 8" descr="Risultati immagini per lego scientist bed"/>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10" descr="Risultati immagini per lego molecules"/>
          <p:cNvSpPr>
            <a:spLocks noChangeAspect="1" noChangeArrowheads="1"/>
          </p:cNvSpPr>
          <p:nvPr/>
        </p:nvSpPr>
        <p:spPr bwMode="auto">
          <a:xfrm>
            <a:off x="765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ttangolo arrotondato 9"/>
          <p:cNvSpPr/>
          <p:nvPr/>
        </p:nvSpPr>
        <p:spPr>
          <a:xfrm>
            <a:off x="307977" y="1179635"/>
            <a:ext cx="2535833" cy="5489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626" name="Picture 2" descr="Risultati immagini per isotope t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3908" y="2663379"/>
            <a:ext cx="4521480" cy="3175084"/>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3321103" y="1221715"/>
            <a:ext cx="2031325" cy="1200329"/>
          </a:xfrm>
          <a:prstGeom prst="rect">
            <a:avLst/>
          </a:prstGeom>
          <a:noFill/>
        </p:spPr>
        <p:txBody>
          <a:bodyPr wrap="none" rtlCol="0">
            <a:spAutoFit/>
          </a:bodyPr>
          <a:lstStyle/>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Proprietà Fisiche</a:t>
            </a:r>
          </a:p>
          <a:p>
            <a:pPr marL="285750" indent="-285750">
              <a:buFont typeface="Arial" panose="020B0604020202020204" pitchFamily="34" charset="0"/>
              <a:buChar char="•"/>
            </a:pPr>
            <a:r>
              <a:rPr lang="it-IT" dirty="0" smtClean="0"/>
              <a:t>Disponibilità</a:t>
            </a:r>
          </a:p>
          <a:p>
            <a:pPr marL="285750" indent="-285750">
              <a:buFont typeface="Arial" panose="020B0604020202020204" pitchFamily="34" charset="0"/>
              <a:buChar char="•"/>
            </a:pPr>
            <a:r>
              <a:rPr lang="it-IT" dirty="0" smtClean="0"/>
              <a:t>Purezza</a:t>
            </a:r>
            <a:endParaRPr lang="it-IT" dirty="0"/>
          </a:p>
        </p:txBody>
      </p:sp>
    </p:spTree>
    <p:extLst>
      <p:ext uri="{BB962C8B-B14F-4D97-AF65-F5344CB8AC3E}">
        <p14:creationId xmlns:p14="http://schemas.microsoft.com/office/powerpoint/2010/main" val="17378228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lum bright="40000"/>
          </a:blip>
          <a:srcRect/>
          <a:stretch>
            <a:fillRect/>
          </a:stretch>
        </p:blipFill>
        <p:spPr bwMode="auto">
          <a:xfrm>
            <a:off x="-16049" y="-7936"/>
            <a:ext cx="9144000" cy="6857999"/>
          </a:xfrm>
          <a:prstGeom prst="rect">
            <a:avLst/>
          </a:prstGeom>
          <a:noFill/>
          <a:ln w="9525">
            <a:noFill/>
            <a:miter lim="800000"/>
            <a:headEnd/>
            <a:tailEnd/>
          </a:ln>
          <a:effectLst/>
        </p:spPr>
      </p:pic>
      <p:sp>
        <p:nvSpPr>
          <p:cNvPr id="7" name="Line 5"/>
          <p:cNvSpPr>
            <a:spLocks noChangeShapeType="1"/>
          </p:cNvSpPr>
          <p:nvPr/>
        </p:nvSpPr>
        <p:spPr bwMode="auto">
          <a:xfrm>
            <a:off x="650905" y="981075"/>
            <a:ext cx="79216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dirty="0">
              <a:latin typeface="Arial"/>
            </a:endParaRPr>
          </a:p>
        </p:txBody>
      </p:sp>
      <p:sp>
        <p:nvSpPr>
          <p:cNvPr id="25" name="Line 24"/>
          <p:cNvSpPr>
            <a:spLocks noChangeShapeType="1"/>
          </p:cNvSpPr>
          <p:nvPr/>
        </p:nvSpPr>
        <p:spPr bwMode="auto">
          <a:xfrm>
            <a:off x="214959" y="980728"/>
            <a:ext cx="824547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13" name="Rectangle 22"/>
          <p:cNvSpPr>
            <a:spLocks noChangeArrowheads="1"/>
          </p:cNvSpPr>
          <p:nvPr/>
        </p:nvSpPr>
        <p:spPr bwMode="auto">
          <a:xfrm>
            <a:off x="473962" y="272458"/>
            <a:ext cx="140835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smtClean="0">
                <a:solidFill>
                  <a:srgbClr val="000000"/>
                </a:solidFill>
                <a:effectLst>
                  <a:outerShdw blurRad="38100" dist="38100" dir="2700000" algn="tl">
                    <a:srgbClr val="DDDDDD"/>
                  </a:outerShdw>
                </a:effectLst>
                <a:latin typeface="Arial" charset="0"/>
              </a:rPr>
              <a:t>Target </a:t>
            </a:r>
            <a:endParaRPr lang="it-IT" sz="3200" b="1" dirty="0">
              <a:effectLst>
                <a:outerShdw blurRad="38100" dist="38100" dir="2700000" algn="tl">
                  <a:srgbClr val="DDDDDD"/>
                </a:outerShdw>
              </a:effectLst>
              <a:latin typeface="Arial" charset="0"/>
            </a:endParaRPr>
          </a:p>
        </p:txBody>
      </p:sp>
      <p:sp>
        <p:nvSpPr>
          <p:cNvPr id="6" name="AutoShape 2" descr="Risultati immagini per lego scientist"/>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10" descr="Risultati immagini per lego scientist modular synthesis"/>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4" descr="https://ideascdn.lego.com/community/projects/13e/b33/121474/2170461-o_1a377fhcl1oj14in1pkuare1dsdc-thumbnail-full.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8" descr="Risultati immagini per lego scientist bed"/>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10" descr="Risultati immagini per lego molecules"/>
          <p:cNvSpPr>
            <a:spLocks noChangeAspect="1" noChangeArrowheads="1"/>
          </p:cNvSpPr>
          <p:nvPr/>
        </p:nvSpPr>
        <p:spPr bwMode="auto">
          <a:xfrm>
            <a:off x="765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9" name="Picture 6" descr="Risultati immagini per lego scient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271" y="5304452"/>
            <a:ext cx="1077490" cy="10774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isultati immagini per lego scientist sc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62" y="1113501"/>
            <a:ext cx="2329185" cy="17416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magine correla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718" y="2656604"/>
            <a:ext cx="1680335" cy="1530435"/>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902093" y="2491276"/>
            <a:ext cx="530915" cy="369332"/>
          </a:xfrm>
          <a:prstGeom prst="rect">
            <a:avLst/>
          </a:prstGeom>
          <a:noFill/>
        </p:spPr>
        <p:txBody>
          <a:bodyPr wrap="none" rtlCol="0">
            <a:spAutoFit/>
          </a:bodyPr>
          <a:lstStyle/>
          <a:p>
            <a:r>
              <a:rPr lang="it-IT" dirty="0" smtClean="0"/>
              <a:t>PET</a:t>
            </a:r>
            <a:endParaRPr lang="it-IT" dirty="0"/>
          </a:p>
        </p:txBody>
      </p:sp>
      <p:pic>
        <p:nvPicPr>
          <p:cNvPr id="23" name="Picture 2" descr="Risultati immagini per lego scientist b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320" y="4323565"/>
            <a:ext cx="1340635" cy="1340635"/>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p:cNvSpPr txBox="1"/>
          <p:nvPr/>
        </p:nvSpPr>
        <p:spPr>
          <a:xfrm>
            <a:off x="979554" y="3983033"/>
            <a:ext cx="761747" cy="369332"/>
          </a:xfrm>
          <a:prstGeom prst="rect">
            <a:avLst/>
          </a:prstGeom>
          <a:noFill/>
        </p:spPr>
        <p:txBody>
          <a:bodyPr wrap="none" rtlCol="0">
            <a:spAutoFit/>
          </a:bodyPr>
          <a:lstStyle/>
          <a:p>
            <a:r>
              <a:rPr lang="it-IT" dirty="0" smtClean="0"/>
              <a:t>SPECT</a:t>
            </a:r>
            <a:endParaRPr lang="it-IT" dirty="0"/>
          </a:p>
        </p:txBody>
      </p:sp>
      <p:sp>
        <p:nvSpPr>
          <p:cNvPr id="27" name="CasellaDiTesto 26"/>
          <p:cNvSpPr txBox="1"/>
          <p:nvPr/>
        </p:nvSpPr>
        <p:spPr>
          <a:xfrm>
            <a:off x="788247" y="5502829"/>
            <a:ext cx="954107" cy="369332"/>
          </a:xfrm>
          <a:prstGeom prst="rect">
            <a:avLst/>
          </a:prstGeom>
          <a:noFill/>
        </p:spPr>
        <p:txBody>
          <a:bodyPr wrap="none" rtlCol="0">
            <a:spAutoFit/>
          </a:bodyPr>
          <a:lstStyle/>
          <a:p>
            <a:r>
              <a:rPr lang="it-IT" dirty="0" err="1" smtClean="0"/>
              <a:t>Therapy</a:t>
            </a:r>
            <a:endParaRPr lang="it-IT" dirty="0"/>
          </a:p>
        </p:txBody>
      </p:sp>
      <p:sp>
        <p:nvSpPr>
          <p:cNvPr id="28" name="Rettangolo arrotondato 27"/>
          <p:cNvSpPr/>
          <p:nvPr/>
        </p:nvSpPr>
        <p:spPr>
          <a:xfrm>
            <a:off x="233430" y="1104225"/>
            <a:ext cx="2535833" cy="5489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Picture 3078" descr="cancertyp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3115" y="1143695"/>
            <a:ext cx="2294866" cy="326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Neuro_biol_PAN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5659090" y="1818146"/>
            <a:ext cx="3357472" cy="2145596"/>
          </a:xfrm>
          <a:prstGeom prst="rect">
            <a:avLst/>
          </a:prstGeom>
        </p:spPr>
      </p:pic>
      <p:pic>
        <p:nvPicPr>
          <p:cNvPr id="31" name="Picture 7" descr="cardiac imag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3115" y="4323564"/>
            <a:ext cx="3608770" cy="233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cardiac imaging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312" y="4568268"/>
            <a:ext cx="1971378" cy="18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5338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18201</TotalTime>
  <Words>1993</Words>
  <Application>Microsoft Macintosh PowerPoint</Application>
  <PresentationFormat>Presentazione su schermo (4:3)</PresentationFormat>
  <Paragraphs>210</Paragraphs>
  <Slides>20</Slides>
  <Notes>19</Notes>
  <HiddenSlides>0</HiddenSlides>
  <MMClips>0</MMClips>
  <ScaleCrop>false</ScaleCrop>
  <HeadingPairs>
    <vt:vector size="6" baseType="variant">
      <vt:variant>
        <vt:lpstr>Tema</vt:lpstr>
      </vt:variant>
      <vt:variant>
        <vt:i4>1</vt:i4>
      </vt:variant>
      <vt:variant>
        <vt:lpstr>Titoli diapositive</vt:lpstr>
      </vt:variant>
      <vt:variant>
        <vt:i4>20</vt:i4>
      </vt:variant>
      <vt:variant>
        <vt:lpstr>Presentazioni personalizzate</vt:lpstr>
      </vt:variant>
      <vt:variant>
        <vt:i4>1</vt:i4>
      </vt:variant>
    </vt:vector>
  </HeadingPairs>
  <TitlesOfParts>
    <vt:vector size="22"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personalizzata 1</vt:lpstr>
    </vt:vector>
  </TitlesOfParts>
  <Company>Policlinico S.Orsola-Malpighi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Filippo Lodi</dc:creator>
  <cp:lastModifiedBy>Emiliano Cazzola</cp:lastModifiedBy>
  <cp:revision>1734</cp:revision>
  <dcterms:created xsi:type="dcterms:W3CDTF">2013-09-11T15:39:39Z</dcterms:created>
  <dcterms:modified xsi:type="dcterms:W3CDTF">2018-04-13T06:22:32Z</dcterms:modified>
</cp:coreProperties>
</file>